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99" r:id="rId1"/>
  </p:sldMasterIdLst>
  <p:notesMasterIdLst>
    <p:notesMasterId r:id="rId41"/>
  </p:notesMasterIdLst>
  <p:handoutMasterIdLst>
    <p:handoutMasterId r:id="rId42"/>
  </p:handoutMasterIdLst>
  <p:sldIdLst>
    <p:sldId id="448" r:id="rId2"/>
    <p:sldId id="390" r:id="rId3"/>
    <p:sldId id="391" r:id="rId4"/>
    <p:sldId id="392" r:id="rId5"/>
    <p:sldId id="393" r:id="rId6"/>
    <p:sldId id="388" r:id="rId7"/>
    <p:sldId id="360" r:id="rId8"/>
    <p:sldId id="431" r:id="rId9"/>
    <p:sldId id="430" r:id="rId10"/>
    <p:sldId id="409" r:id="rId11"/>
    <p:sldId id="433" r:id="rId12"/>
    <p:sldId id="432" r:id="rId13"/>
    <p:sldId id="363" r:id="rId14"/>
    <p:sldId id="416" r:id="rId15"/>
    <p:sldId id="435" r:id="rId16"/>
    <p:sldId id="434" r:id="rId17"/>
    <p:sldId id="332" r:id="rId18"/>
    <p:sldId id="364" r:id="rId19"/>
    <p:sldId id="436" r:id="rId20"/>
    <p:sldId id="386" r:id="rId21"/>
    <p:sldId id="336" r:id="rId22"/>
    <p:sldId id="438" r:id="rId23"/>
    <p:sldId id="437" r:id="rId24"/>
    <p:sldId id="439" r:id="rId25"/>
    <p:sldId id="424" r:id="rId26"/>
    <p:sldId id="340" r:id="rId27"/>
    <p:sldId id="440" r:id="rId28"/>
    <p:sldId id="442" r:id="rId29"/>
    <p:sldId id="449" r:id="rId30"/>
    <p:sldId id="446" r:id="rId31"/>
    <p:sldId id="427" r:id="rId32"/>
    <p:sldId id="376" r:id="rId33"/>
    <p:sldId id="352" r:id="rId34"/>
    <p:sldId id="389" r:id="rId35"/>
    <p:sldId id="370" r:id="rId36"/>
    <p:sldId id="447" r:id="rId37"/>
    <p:sldId id="369" r:id="rId38"/>
    <p:sldId id="428" r:id="rId39"/>
    <p:sldId id="423" r:id="rId40"/>
  </p:sldIdLst>
  <p:sldSz cx="12195175" cy="6858000"/>
  <p:notesSz cx="7099300" cy="10234613"/>
  <p:embeddedFontLst>
    <p:embeddedFont>
      <p:font typeface="Calibri" panose="020F0502020204030204" pitchFamily="34" charset="0"/>
      <p:regular r:id="rId43"/>
      <p:bold r:id="rId44"/>
      <p:italic r:id="rId45"/>
      <p:boldItalic r:id="rId46"/>
    </p:embeddedFont>
    <p:embeddedFont>
      <p:font typeface="Calibri Light" panose="020F0302020204030204" pitchFamily="34" charset="0"/>
      <p:regular r:id="rId47"/>
      <p:italic r:id="rId48"/>
    </p:embeddedFont>
  </p:embeddedFontLst>
  <p:defaultTextStyle>
    <a:defPPr>
      <a:defRPr lang="de-DE"/>
    </a:defPPr>
    <a:lvl1pPr algn="l" rtl="0" eaLnBrk="0" fontAlgn="base" hangingPunct="0">
      <a:spcBef>
        <a:spcPct val="0"/>
      </a:spcBef>
      <a:spcAft>
        <a:spcPct val="0"/>
      </a:spcAft>
      <a:defRPr lang="en-US" kern="1200">
        <a:solidFill>
          <a:schemeClr val="tx1"/>
        </a:solidFill>
        <a:latin typeface="+mn-lt"/>
        <a:ea typeface="+mn-ea"/>
        <a:cs typeface="+mn-cs"/>
      </a:defRPr>
    </a:lvl1pPr>
    <a:lvl2pPr marL="457200" algn="l" rtl="0" eaLnBrk="0" fontAlgn="base" hangingPunct="0">
      <a:spcBef>
        <a:spcPct val="0"/>
      </a:spcBef>
      <a:spcAft>
        <a:spcPct val="0"/>
      </a:spcAft>
      <a:defRPr lang="en-US" kern="1200">
        <a:solidFill>
          <a:schemeClr val="tx1"/>
        </a:solidFill>
        <a:latin typeface="+mn-lt"/>
        <a:ea typeface="+mn-ea"/>
        <a:cs typeface="+mn-cs"/>
      </a:defRPr>
    </a:lvl2pPr>
    <a:lvl3pPr marL="914400" algn="l" rtl="0" eaLnBrk="0" fontAlgn="base" hangingPunct="0">
      <a:spcBef>
        <a:spcPct val="0"/>
      </a:spcBef>
      <a:spcAft>
        <a:spcPct val="0"/>
      </a:spcAft>
      <a:defRPr lang="en-US" kern="1200">
        <a:solidFill>
          <a:schemeClr val="tx1"/>
        </a:solidFill>
        <a:latin typeface="+mn-lt"/>
        <a:ea typeface="+mn-ea"/>
        <a:cs typeface="+mn-cs"/>
      </a:defRPr>
    </a:lvl3pPr>
    <a:lvl4pPr marL="1371600" algn="l" rtl="0" eaLnBrk="0" fontAlgn="base" hangingPunct="0">
      <a:spcBef>
        <a:spcPct val="0"/>
      </a:spcBef>
      <a:spcAft>
        <a:spcPct val="0"/>
      </a:spcAft>
      <a:defRPr lang="en-US" kern="1200">
        <a:solidFill>
          <a:schemeClr val="tx1"/>
        </a:solidFill>
        <a:latin typeface="+mn-lt"/>
        <a:ea typeface="+mn-ea"/>
        <a:cs typeface="+mn-cs"/>
      </a:defRPr>
    </a:lvl4pPr>
    <a:lvl5pPr marL="1828800" algn="l" rtl="0" eaLnBrk="0" fontAlgn="base" hangingPunct="0">
      <a:spcBef>
        <a:spcPct val="0"/>
      </a:spcBef>
      <a:spcAft>
        <a:spcPct val="0"/>
      </a:spcAft>
      <a:defRPr lang="en-US" kern="1200">
        <a:solidFill>
          <a:schemeClr val="tx1"/>
        </a:solidFill>
        <a:latin typeface="+mn-lt"/>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3024">
          <p15:clr>
            <a:srgbClr val="A4A3A4"/>
          </p15:clr>
        </p15:guide>
        <p15:guide id="2" pos="340">
          <p15:clr>
            <a:srgbClr val="A4A3A4"/>
          </p15:clr>
        </p15:guide>
        <p15:guide id="3" pos="45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CC"/>
    <a:srgbClr val="66FF33"/>
    <a:srgbClr val="FFFF00"/>
    <a:srgbClr val="FF0000"/>
    <a:srgbClr val="ADC0CB"/>
    <a:srgbClr val="FFCC99"/>
    <a:srgbClr val="336699"/>
    <a:srgbClr val="66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390" autoAdjust="0"/>
    <p:restoredTop sz="94698" autoAdjust="0"/>
  </p:normalViewPr>
  <p:slideViewPr>
    <p:cSldViewPr>
      <p:cViewPr varScale="1">
        <p:scale>
          <a:sx n="67" d="100"/>
          <a:sy n="67" d="100"/>
        </p:scale>
        <p:origin x="780" y="52"/>
      </p:cViewPr>
      <p:guideLst>
        <p:guide orient="horz" pos="3024"/>
        <p:guide pos="340"/>
        <p:guide pos="453"/>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303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handoutMaster" Target="handoutMasters/handoutMaster1.xml"/><Relationship Id="rId47" Type="http://schemas.openxmlformats.org/officeDocument/2006/relationships/font" Target="fonts/font5.fntdata"/><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2.fntdata"/><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1.fntdata"/><Relationship Id="rId48" Type="http://schemas.openxmlformats.org/officeDocument/2006/relationships/font" Target="fonts/font6.fntdata"/><Relationship Id="rId8" Type="http://schemas.openxmlformats.org/officeDocument/2006/relationships/slide" Target="slides/slide7.xml"/><Relationship Id="rId51"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defRPr>
            </a:lvl1pPr>
          </a:lstStyle>
          <a:p>
            <a:pPr>
              <a:defRPr/>
            </a:pPr>
            <a:endParaRPr lang="en-US"/>
          </a:p>
        </p:txBody>
      </p:sp>
      <p:sp>
        <p:nvSpPr>
          <p:cNvPr id="142339"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defRPr>
            </a:lvl1pPr>
          </a:lstStyle>
          <a:p>
            <a:pPr>
              <a:defRPr/>
            </a:pPr>
            <a:endParaRPr lang="en-US"/>
          </a:p>
        </p:txBody>
      </p:sp>
      <p:sp>
        <p:nvSpPr>
          <p:cNvPr id="142340"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defRPr>
            </a:lvl1pPr>
          </a:lstStyle>
          <a:p>
            <a:pPr>
              <a:defRPr/>
            </a:pPr>
            <a:endParaRPr lang="en-US"/>
          </a:p>
        </p:txBody>
      </p:sp>
      <p:sp>
        <p:nvSpPr>
          <p:cNvPr id="142341"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smtClean="0"/>
            </a:lvl1pPr>
          </a:lstStyle>
          <a:p>
            <a:pPr>
              <a:defRPr/>
            </a:pPr>
            <a:fld id="{10DBED79-37B2-4FC1-9110-3EF8138FB271}" type="slidenum">
              <a:rPr lang="en-US"/>
              <a:pPr>
                <a:defRPr/>
              </a:pPr>
              <a:t>‹Nr.›</a:t>
            </a:fld>
            <a:endParaRPr lang="en-US"/>
          </a:p>
        </p:txBody>
      </p:sp>
    </p:spTree>
    <p:extLst>
      <p:ext uri="{BB962C8B-B14F-4D97-AF65-F5344CB8AC3E}">
        <p14:creationId xmlns:p14="http://schemas.microsoft.com/office/powerpoint/2010/main" val="28458777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3490"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defRPr>
            </a:lvl1pPr>
          </a:lstStyle>
          <a:p>
            <a:pPr>
              <a:defRPr/>
            </a:pPr>
            <a:endParaRPr lang="en-US"/>
          </a:p>
        </p:txBody>
      </p:sp>
      <p:sp>
        <p:nvSpPr>
          <p:cNvPr id="63491"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defRPr>
            </a:lvl1pPr>
          </a:lstStyle>
          <a:p>
            <a:pPr>
              <a:defRPr/>
            </a:pPr>
            <a:endParaRPr lang="en-US"/>
          </a:p>
        </p:txBody>
      </p:sp>
      <p:sp>
        <p:nvSpPr>
          <p:cNvPr id="15364"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3"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63494"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defRPr>
            </a:lvl1pPr>
          </a:lstStyle>
          <a:p>
            <a:pPr>
              <a:defRPr/>
            </a:pPr>
            <a:endParaRPr lang="en-US"/>
          </a:p>
        </p:txBody>
      </p:sp>
      <p:sp>
        <p:nvSpPr>
          <p:cNvPr id="63495"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smtClean="0"/>
            </a:lvl1pPr>
          </a:lstStyle>
          <a:p>
            <a:pPr>
              <a:defRPr/>
            </a:pPr>
            <a:fld id="{4A1BC978-BB09-4064-92AE-C2BA5D9FBF85}" type="slidenum">
              <a:rPr lang="en-US"/>
              <a:pPr>
                <a:defRPr/>
              </a:pPr>
              <a:t>‹Nr.›</a:t>
            </a:fld>
            <a:endParaRPr lang="en-US"/>
          </a:p>
        </p:txBody>
      </p:sp>
    </p:spTree>
    <p:extLst>
      <p:ext uri="{BB962C8B-B14F-4D97-AF65-F5344CB8AC3E}">
        <p14:creationId xmlns:p14="http://schemas.microsoft.com/office/powerpoint/2010/main" val="89624458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178264D-D866-4C54-A5ED-54678CAF01CE}" type="slidenum">
              <a:rPr lang="en-US" altLang="de-DE" sz="1300"/>
              <a:pPr>
                <a:spcBef>
                  <a:spcPct val="0"/>
                </a:spcBef>
              </a:pPr>
              <a:t>2</a:t>
            </a:fld>
            <a:endParaRPr lang="en-US" altLang="de-DE" sz="1300"/>
          </a:p>
        </p:txBody>
      </p:sp>
      <p:sp>
        <p:nvSpPr>
          <p:cNvPr id="20483" name="Rectangle 2"/>
          <p:cNvSpPr>
            <a:spLocks noGrp="1" noRot="1" noChangeAspect="1" noChangeArrowheads="1" noTextEdit="1"/>
          </p:cNvSpPr>
          <p:nvPr>
            <p:ph type="sldImg"/>
          </p:nvPr>
        </p:nvSpPr>
        <p:spPr>
          <a:xfrm>
            <a:off x="138113" y="768350"/>
            <a:ext cx="6823075" cy="3836988"/>
          </a:xfrm>
          <a:ln/>
        </p:spPr>
      </p:sp>
      <p:sp>
        <p:nvSpPr>
          <p:cNvPr id="20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451643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5752879-94D8-4011-A0F7-31047637E941}" type="slidenum">
              <a:rPr lang="en-US" altLang="de-DE" sz="1300"/>
              <a:pPr>
                <a:spcBef>
                  <a:spcPct val="0"/>
                </a:spcBef>
              </a:pPr>
              <a:t>3</a:t>
            </a:fld>
            <a:endParaRPr lang="en-US" altLang="de-DE" sz="1300"/>
          </a:p>
        </p:txBody>
      </p:sp>
      <p:sp>
        <p:nvSpPr>
          <p:cNvPr id="22531" name="Rectangle 2"/>
          <p:cNvSpPr>
            <a:spLocks noGrp="1" noRot="1" noChangeAspect="1" noChangeArrowheads="1" noTextEdit="1"/>
          </p:cNvSpPr>
          <p:nvPr>
            <p:ph type="sldImg"/>
          </p:nvPr>
        </p:nvSpPr>
        <p:spPr>
          <a:xfrm>
            <a:off x="138113" y="768350"/>
            <a:ext cx="6823075" cy="3836988"/>
          </a:xfrm>
          <a:ln/>
        </p:spPr>
      </p:sp>
      <p:sp>
        <p:nvSpPr>
          <p:cNvPr id="22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675387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D603ECF-2BE8-4F27-AFA1-0DD5413528A2}" type="slidenum">
              <a:rPr lang="en-US" altLang="de-DE" sz="1300"/>
              <a:pPr>
                <a:spcBef>
                  <a:spcPct val="0"/>
                </a:spcBef>
              </a:pPr>
              <a:t>4</a:t>
            </a:fld>
            <a:endParaRPr lang="en-US" altLang="de-DE" sz="1300"/>
          </a:p>
        </p:txBody>
      </p:sp>
      <p:sp>
        <p:nvSpPr>
          <p:cNvPr id="24579" name="Rectangle 2"/>
          <p:cNvSpPr>
            <a:spLocks noGrp="1" noRot="1" noChangeAspect="1" noChangeArrowheads="1" noTextEdit="1"/>
          </p:cNvSpPr>
          <p:nvPr>
            <p:ph type="sldImg"/>
          </p:nvPr>
        </p:nvSpPr>
        <p:spPr>
          <a:xfrm>
            <a:off x="138113" y="768350"/>
            <a:ext cx="6823075" cy="3836988"/>
          </a:xfrm>
          <a:ln/>
        </p:spPr>
      </p:sp>
      <p:sp>
        <p:nvSpPr>
          <p:cNvPr id="24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741269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866D206-1DC0-485E-958B-E6F160682FC9}" type="slidenum">
              <a:rPr lang="en-US" altLang="de-DE" sz="1300"/>
              <a:pPr>
                <a:spcBef>
                  <a:spcPct val="0"/>
                </a:spcBef>
              </a:pPr>
              <a:t>5</a:t>
            </a:fld>
            <a:endParaRPr lang="en-US" altLang="de-DE" sz="1300"/>
          </a:p>
        </p:txBody>
      </p:sp>
      <p:sp>
        <p:nvSpPr>
          <p:cNvPr id="26627" name="Rectangle 2"/>
          <p:cNvSpPr>
            <a:spLocks noGrp="1" noRot="1" noChangeAspect="1" noChangeArrowheads="1" noTextEdit="1"/>
          </p:cNvSpPr>
          <p:nvPr>
            <p:ph type="sldImg"/>
          </p:nvPr>
        </p:nvSpPr>
        <p:spPr>
          <a:xfrm>
            <a:off x="138113" y="768350"/>
            <a:ext cx="6823075" cy="3836988"/>
          </a:xfrm>
          <a:ln/>
        </p:spPr>
      </p:sp>
      <p:sp>
        <p:nvSpPr>
          <p:cNvPr id="26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560260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9C0B4A1-7C9B-4B4B-9ADF-6F62A49D5626}" type="slidenum">
              <a:rPr lang="en-US" altLang="de-DE" sz="1300"/>
              <a:pPr>
                <a:spcBef>
                  <a:spcPct val="0"/>
                </a:spcBef>
              </a:pPr>
              <a:t>6</a:t>
            </a:fld>
            <a:endParaRPr lang="en-US" altLang="de-DE" sz="1300"/>
          </a:p>
        </p:txBody>
      </p:sp>
      <p:sp>
        <p:nvSpPr>
          <p:cNvPr id="28675" name="Rectangle 2"/>
          <p:cNvSpPr>
            <a:spLocks noGrp="1" noRot="1" noChangeAspect="1" noChangeArrowheads="1" noTextEdit="1"/>
          </p:cNvSpPr>
          <p:nvPr>
            <p:ph type="sldImg"/>
          </p:nvPr>
        </p:nvSpPr>
        <p:spPr>
          <a:xfrm>
            <a:off x="138113" y="768350"/>
            <a:ext cx="6823075" cy="3836988"/>
          </a:xfrm>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689882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65425F2-ADEA-40C3-BF2C-AFDBAFCF37B2}" type="slidenum">
              <a:rPr lang="en-US" altLang="de-DE" sz="1300"/>
              <a:pPr>
                <a:spcBef>
                  <a:spcPct val="0"/>
                </a:spcBef>
              </a:pPr>
              <a:t>7</a:t>
            </a:fld>
            <a:endParaRPr lang="en-US" altLang="de-DE" sz="1300"/>
          </a:p>
        </p:txBody>
      </p:sp>
      <p:sp>
        <p:nvSpPr>
          <p:cNvPr id="34819" name="Rectangle 2"/>
          <p:cNvSpPr>
            <a:spLocks noGrp="1" noRot="1" noChangeAspect="1" noChangeArrowheads="1" noTextEdit="1"/>
          </p:cNvSpPr>
          <p:nvPr>
            <p:ph type="sldImg"/>
          </p:nvPr>
        </p:nvSpPr>
        <p:spPr>
          <a:xfrm>
            <a:off x="138113" y="768350"/>
            <a:ext cx="6823075" cy="3836988"/>
          </a:xfrm>
          <a:ln/>
        </p:spPr>
      </p:sp>
      <p:sp>
        <p:nvSpPr>
          <p:cNvPr id="34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038574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65425F2-ADEA-40C3-BF2C-AFDBAFCF37B2}" type="slidenum">
              <a:rPr lang="en-US" altLang="de-DE" sz="1300"/>
              <a:pPr>
                <a:spcBef>
                  <a:spcPct val="0"/>
                </a:spcBef>
              </a:pPr>
              <a:t>8</a:t>
            </a:fld>
            <a:endParaRPr lang="en-US" altLang="de-DE" sz="1300"/>
          </a:p>
        </p:txBody>
      </p:sp>
      <p:sp>
        <p:nvSpPr>
          <p:cNvPr id="34819" name="Rectangle 2"/>
          <p:cNvSpPr>
            <a:spLocks noGrp="1" noRot="1" noChangeAspect="1" noChangeArrowheads="1" noTextEdit="1"/>
          </p:cNvSpPr>
          <p:nvPr>
            <p:ph type="sldImg"/>
          </p:nvPr>
        </p:nvSpPr>
        <p:spPr>
          <a:xfrm>
            <a:off x="138113" y="768350"/>
            <a:ext cx="6823075" cy="3836988"/>
          </a:xfrm>
          <a:ln/>
        </p:spPr>
      </p:sp>
      <p:sp>
        <p:nvSpPr>
          <p:cNvPr id="34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038574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65425F2-ADEA-40C3-BF2C-AFDBAFCF37B2}" type="slidenum">
              <a:rPr lang="en-US" altLang="de-DE" sz="1300"/>
              <a:pPr>
                <a:spcBef>
                  <a:spcPct val="0"/>
                </a:spcBef>
              </a:pPr>
              <a:t>9</a:t>
            </a:fld>
            <a:endParaRPr lang="en-US" altLang="de-DE" sz="1300"/>
          </a:p>
        </p:txBody>
      </p:sp>
      <p:sp>
        <p:nvSpPr>
          <p:cNvPr id="34819" name="Rectangle 2"/>
          <p:cNvSpPr>
            <a:spLocks noGrp="1" noRot="1" noChangeAspect="1" noChangeArrowheads="1" noTextEdit="1"/>
          </p:cNvSpPr>
          <p:nvPr>
            <p:ph type="sldImg"/>
          </p:nvPr>
        </p:nvSpPr>
        <p:spPr>
          <a:xfrm>
            <a:off x="138113" y="768350"/>
            <a:ext cx="6823075" cy="3836988"/>
          </a:xfrm>
          <a:ln/>
        </p:spPr>
      </p:sp>
      <p:sp>
        <p:nvSpPr>
          <p:cNvPr id="34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038574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A599A77-281E-4E53-B555-FC73A592EF0E}" type="slidenum">
              <a:rPr lang="en-US" altLang="de-DE" sz="1300"/>
              <a:pPr>
                <a:spcBef>
                  <a:spcPct val="0"/>
                </a:spcBef>
              </a:pPr>
              <a:t>10</a:t>
            </a:fld>
            <a:endParaRPr lang="en-US" altLang="de-DE" sz="1300"/>
          </a:p>
        </p:txBody>
      </p:sp>
      <p:sp>
        <p:nvSpPr>
          <p:cNvPr id="4096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409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358578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A599A77-281E-4E53-B555-FC73A592EF0E}" type="slidenum">
              <a:rPr lang="en-US" altLang="de-DE" sz="1300"/>
              <a:pPr>
                <a:spcBef>
                  <a:spcPct val="0"/>
                </a:spcBef>
              </a:pPr>
              <a:t>11</a:t>
            </a:fld>
            <a:endParaRPr lang="en-US" altLang="de-DE" sz="1300"/>
          </a:p>
        </p:txBody>
      </p:sp>
      <p:sp>
        <p:nvSpPr>
          <p:cNvPr id="4096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409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358578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A599A77-281E-4E53-B555-FC73A592EF0E}" type="slidenum">
              <a:rPr lang="en-US" altLang="de-DE" sz="1300"/>
              <a:pPr>
                <a:spcBef>
                  <a:spcPct val="0"/>
                </a:spcBef>
              </a:pPr>
              <a:t>12</a:t>
            </a:fld>
            <a:endParaRPr lang="en-US" altLang="de-DE" sz="1300"/>
          </a:p>
        </p:txBody>
      </p:sp>
      <p:sp>
        <p:nvSpPr>
          <p:cNvPr id="4096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409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358578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9D70D2A-D00D-48DE-B462-E2760BB5B1BC}" type="slidenum">
              <a:rPr lang="en-US" altLang="de-DE" sz="1300"/>
              <a:pPr>
                <a:spcBef>
                  <a:spcPct val="0"/>
                </a:spcBef>
              </a:pPr>
              <a:t>13</a:t>
            </a:fld>
            <a:endParaRPr lang="en-US" altLang="de-DE" sz="1300"/>
          </a:p>
        </p:txBody>
      </p:sp>
      <p:sp>
        <p:nvSpPr>
          <p:cNvPr id="43011" name="Rectangle 2"/>
          <p:cNvSpPr>
            <a:spLocks noGrp="1" noRot="1" noChangeAspect="1" noChangeArrowheads="1" noTextEdit="1"/>
          </p:cNvSpPr>
          <p:nvPr>
            <p:ph type="sldImg"/>
          </p:nvPr>
        </p:nvSpPr>
        <p:spPr>
          <a:xfrm>
            <a:off x="138113" y="768350"/>
            <a:ext cx="6823075" cy="3836988"/>
          </a:xfrm>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1642754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8FB59F7-EC62-4751-96B9-7D3A89848FA8}" type="slidenum">
              <a:rPr lang="en-US" altLang="de-DE" sz="1300"/>
              <a:pPr>
                <a:spcBef>
                  <a:spcPct val="0"/>
                </a:spcBef>
              </a:pPr>
              <a:t>14</a:t>
            </a:fld>
            <a:endParaRPr lang="en-US" altLang="de-DE" sz="1300"/>
          </a:p>
        </p:txBody>
      </p:sp>
      <p:sp>
        <p:nvSpPr>
          <p:cNvPr id="49155" name="Rectangle 2"/>
          <p:cNvSpPr>
            <a:spLocks noGrp="1" noRot="1" noChangeAspect="1" noChangeArrowheads="1" noTextEdit="1"/>
          </p:cNvSpPr>
          <p:nvPr>
            <p:ph type="sldImg"/>
          </p:nvPr>
        </p:nvSpPr>
        <p:spPr>
          <a:xfrm>
            <a:off x="138113" y="768350"/>
            <a:ext cx="6823075" cy="3836988"/>
          </a:xfrm>
          <a:ln/>
        </p:spPr>
      </p:sp>
      <p:sp>
        <p:nvSpPr>
          <p:cNvPr id="49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263525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8FB59F7-EC62-4751-96B9-7D3A89848FA8}" type="slidenum">
              <a:rPr lang="en-US" altLang="de-DE" sz="1300"/>
              <a:pPr>
                <a:spcBef>
                  <a:spcPct val="0"/>
                </a:spcBef>
              </a:pPr>
              <a:t>15</a:t>
            </a:fld>
            <a:endParaRPr lang="en-US" altLang="de-DE" sz="1300"/>
          </a:p>
        </p:txBody>
      </p:sp>
      <p:sp>
        <p:nvSpPr>
          <p:cNvPr id="49155" name="Rectangle 2"/>
          <p:cNvSpPr>
            <a:spLocks noGrp="1" noRot="1" noChangeAspect="1" noChangeArrowheads="1" noTextEdit="1"/>
          </p:cNvSpPr>
          <p:nvPr>
            <p:ph type="sldImg"/>
          </p:nvPr>
        </p:nvSpPr>
        <p:spPr>
          <a:xfrm>
            <a:off x="138113" y="768350"/>
            <a:ext cx="6823075" cy="3836988"/>
          </a:xfrm>
          <a:ln/>
        </p:spPr>
      </p:sp>
      <p:sp>
        <p:nvSpPr>
          <p:cNvPr id="49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263525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8FB59F7-EC62-4751-96B9-7D3A89848FA8}" type="slidenum">
              <a:rPr lang="en-US" altLang="de-DE" sz="1300"/>
              <a:pPr>
                <a:spcBef>
                  <a:spcPct val="0"/>
                </a:spcBef>
              </a:pPr>
              <a:t>16</a:t>
            </a:fld>
            <a:endParaRPr lang="en-US" altLang="de-DE" sz="1300"/>
          </a:p>
        </p:txBody>
      </p:sp>
      <p:sp>
        <p:nvSpPr>
          <p:cNvPr id="49155" name="Rectangle 2"/>
          <p:cNvSpPr>
            <a:spLocks noGrp="1" noRot="1" noChangeAspect="1" noChangeArrowheads="1" noTextEdit="1"/>
          </p:cNvSpPr>
          <p:nvPr>
            <p:ph type="sldImg"/>
          </p:nvPr>
        </p:nvSpPr>
        <p:spPr>
          <a:xfrm>
            <a:off x="138113" y="768350"/>
            <a:ext cx="6823075" cy="3836988"/>
          </a:xfrm>
          <a:ln/>
        </p:spPr>
      </p:sp>
      <p:sp>
        <p:nvSpPr>
          <p:cNvPr id="49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26352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940B55A-8546-4C06-9666-D5AB7D2E024F}" type="slidenum">
              <a:rPr lang="en-US" altLang="de-DE" sz="1300"/>
              <a:pPr>
                <a:spcBef>
                  <a:spcPct val="0"/>
                </a:spcBef>
              </a:pPr>
              <a:t>17</a:t>
            </a:fld>
            <a:endParaRPr lang="en-US" altLang="de-DE" sz="1300"/>
          </a:p>
        </p:txBody>
      </p:sp>
      <p:sp>
        <p:nvSpPr>
          <p:cNvPr id="51203" name="Rectangle 2"/>
          <p:cNvSpPr>
            <a:spLocks noGrp="1" noRot="1" noChangeAspect="1" noChangeArrowheads="1" noTextEdit="1"/>
          </p:cNvSpPr>
          <p:nvPr>
            <p:ph type="sldImg"/>
          </p:nvPr>
        </p:nvSpPr>
        <p:spPr>
          <a:xfrm>
            <a:off x="138113" y="768350"/>
            <a:ext cx="6823075" cy="3836988"/>
          </a:xfrm>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1263395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9E8ED12-A091-4C9D-8B0D-0166B95C50C3}" type="slidenum">
              <a:rPr lang="en-US" altLang="de-DE" sz="1300"/>
              <a:pPr>
                <a:spcBef>
                  <a:spcPct val="0"/>
                </a:spcBef>
              </a:pPr>
              <a:t>18</a:t>
            </a:fld>
            <a:endParaRPr lang="en-US" altLang="de-DE" sz="1300"/>
          </a:p>
        </p:txBody>
      </p:sp>
      <p:sp>
        <p:nvSpPr>
          <p:cNvPr id="55299" name="Rectangle 2"/>
          <p:cNvSpPr>
            <a:spLocks noGrp="1" noRot="1" noChangeAspect="1" noChangeArrowheads="1" noTextEdit="1"/>
          </p:cNvSpPr>
          <p:nvPr>
            <p:ph type="sldImg"/>
          </p:nvPr>
        </p:nvSpPr>
        <p:spPr>
          <a:xfrm>
            <a:off x="138113" y="768350"/>
            <a:ext cx="6823075" cy="3836988"/>
          </a:xfrm>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1380701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9E8ED12-A091-4C9D-8B0D-0166B95C50C3}" type="slidenum">
              <a:rPr lang="en-US" altLang="de-DE" sz="1300"/>
              <a:pPr>
                <a:spcBef>
                  <a:spcPct val="0"/>
                </a:spcBef>
              </a:pPr>
              <a:t>19</a:t>
            </a:fld>
            <a:endParaRPr lang="en-US" altLang="de-DE" sz="1300"/>
          </a:p>
        </p:txBody>
      </p:sp>
      <p:sp>
        <p:nvSpPr>
          <p:cNvPr id="55299" name="Rectangle 2"/>
          <p:cNvSpPr>
            <a:spLocks noGrp="1" noRot="1" noChangeAspect="1" noChangeArrowheads="1" noTextEdit="1"/>
          </p:cNvSpPr>
          <p:nvPr>
            <p:ph type="sldImg"/>
          </p:nvPr>
        </p:nvSpPr>
        <p:spPr>
          <a:xfrm>
            <a:off x="138113" y="768350"/>
            <a:ext cx="6823075" cy="3836988"/>
          </a:xfrm>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1380701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1BD4C66-1009-4F41-9517-D967D6ADAB01}" type="slidenum">
              <a:rPr lang="en-US" altLang="de-DE" sz="1300"/>
              <a:pPr>
                <a:spcBef>
                  <a:spcPct val="0"/>
                </a:spcBef>
              </a:pPr>
              <a:t>20</a:t>
            </a:fld>
            <a:endParaRPr lang="en-US" altLang="de-DE" sz="1300"/>
          </a:p>
        </p:txBody>
      </p:sp>
      <p:sp>
        <p:nvSpPr>
          <p:cNvPr id="57347" name="Rectangle 2"/>
          <p:cNvSpPr>
            <a:spLocks noGrp="1" noRot="1" noChangeAspect="1" noChangeArrowheads="1" noTextEdit="1"/>
          </p:cNvSpPr>
          <p:nvPr>
            <p:ph type="sldImg"/>
          </p:nvPr>
        </p:nvSpPr>
        <p:spPr>
          <a:xfrm>
            <a:off x="139700" y="768350"/>
            <a:ext cx="6821488" cy="3836988"/>
          </a:xfrm>
          <a:ln/>
        </p:spPr>
      </p:sp>
      <p:sp>
        <p:nvSpPr>
          <p:cNvPr id="57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036699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8E1480A-1B50-40DA-8727-7D08313876D0}" type="slidenum">
              <a:rPr lang="en-US" altLang="de-DE" sz="1300"/>
              <a:pPr>
                <a:spcBef>
                  <a:spcPct val="0"/>
                </a:spcBef>
              </a:pPr>
              <a:t>21</a:t>
            </a:fld>
            <a:endParaRPr lang="en-US" altLang="de-DE" sz="1300"/>
          </a:p>
        </p:txBody>
      </p:sp>
      <p:sp>
        <p:nvSpPr>
          <p:cNvPr id="63491" name="Rectangle 2"/>
          <p:cNvSpPr>
            <a:spLocks noGrp="1" noRot="1" noChangeAspect="1" noChangeArrowheads="1" noTextEdit="1"/>
          </p:cNvSpPr>
          <p:nvPr>
            <p:ph type="sldImg"/>
          </p:nvPr>
        </p:nvSpPr>
        <p:spPr>
          <a:xfrm>
            <a:off x="138113" y="768350"/>
            <a:ext cx="6823075" cy="3836988"/>
          </a:xfrm>
          <a:ln/>
        </p:spPr>
      </p:sp>
      <p:sp>
        <p:nvSpPr>
          <p:cNvPr id="63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0000857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8E1480A-1B50-40DA-8727-7D08313876D0}" type="slidenum">
              <a:rPr lang="en-US" altLang="de-DE" sz="1300"/>
              <a:pPr>
                <a:spcBef>
                  <a:spcPct val="0"/>
                </a:spcBef>
              </a:pPr>
              <a:t>22</a:t>
            </a:fld>
            <a:endParaRPr lang="en-US" altLang="de-DE" sz="1300"/>
          </a:p>
        </p:txBody>
      </p:sp>
      <p:sp>
        <p:nvSpPr>
          <p:cNvPr id="63491" name="Rectangle 2"/>
          <p:cNvSpPr>
            <a:spLocks noGrp="1" noRot="1" noChangeAspect="1" noChangeArrowheads="1" noTextEdit="1"/>
          </p:cNvSpPr>
          <p:nvPr>
            <p:ph type="sldImg"/>
          </p:nvPr>
        </p:nvSpPr>
        <p:spPr>
          <a:xfrm>
            <a:off x="138113" y="768350"/>
            <a:ext cx="6823075" cy="3836988"/>
          </a:xfrm>
          <a:ln/>
        </p:spPr>
      </p:sp>
      <p:sp>
        <p:nvSpPr>
          <p:cNvPr id="63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0000857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8E1480A-1B50-40DA-8727-7D08313876D0}" type="slidenum">
              <a:rPr lang="en-US" altLang="de-DE" sz="1300"/>
              <a:pPr>
                <a:spcBef>
                  <a:spcPct val="0"/>
                </a:spcBef>
              </a:pPr>
              <a:t>23</a:t>
            </a:fld>
            <a:endParaRPr lang="en-US" altLang="de-DE" sz="1300"/>
          </a:p>
        </p:txBody>
      </p:sp>
      <p:sp>
        <p:nvSpPr>
          <p:cNvPr id="63491" name="Rectangle 2"/>
          <p:cNvSpPr>
            <a:spLocks noGrp="1" noRot="1" noChangeAspect="1" noChangeArrowheads="1" noTextEdit="1"/>
          </p:cNvSpPr>
          <p:nvPr>
            <p:ph type="sldImg"/>
          </p:nvPr>
        </p:nvSpPr>
        <p:spPr>
          <a:xfrm>
            <a:off x="138113" y="768350"/>
            <a:ext cx="6823075" cy="3836988"/>
          </a:xfrm>
          <a:ln/>
        </p:spPr>
      </p:sp>
      <p:sp>
        <p:nvSpPr>
          <p:cNvPr id="63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0000857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D40C096-3030-4C6F-A890-9965C1C8C623}" type="slidenum">
              <a:rPr lang="en-US" altLang="de-DE" sz="1300"/>
              <a:pPr>
                <a:spcBef>
                  <a:spcPct val="0"/>
                </a:spcBef>
              </a:pPr>
              <a:t>24</a:t>
            </a:fld>
            <a:endParaRPr lang="en-US" altLang="de-DE" sz="1300"/>
          </a:p>
        </p:txBody>
      </p:sp>
      <p:sp>
        <p:nvSpPr>
          <p:cNvPr id="67587" name="Rectangle 2"/>
          <p:cNvSpPr>
            <a:spLocks noGrp="1" noRot="1" noChangeAspect="1" noChangeArrowheads="1" noTextEdit="1"/>
          </p:cNvSpPr>
          <p:nvPr>
            <p:ph type="sldImg"/>
          </p:nvPr>
        </p:nvSpPr>
        <p:spPr>
          <a:xfrm>
            <a:off x="138113" y="768350"/>
            <a:ext cx="6823075" cy="3836988"/>
          </a:xfrm>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9727900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8F56AC0-E6F2-4695-B9E6-33ED4BC838E8}" type="slidenum">
              <a:rPr lang="en-US" altLang="de-DE" sz="1300"/>
              <a:pPr>
                <a:spcBef>
                  <a:spcPct val="0"/>
                </a:spcBef>
              </a:pPr>
              <a:t>25</a:t>
            </a:fld>
            <a:endParaRPr lang="en-US" altLang="de-DE" sz="1300"/>
          </a:p>
        </p:txBody>
      </p:sp>
      <p:sp>
        <p:nvSpPr>
          <p:cNvPr id="69635" name="Rectangle 2"/>
          <p:cNvSpPr>
            <a:spLocks noGrp="1" noRot="1" noChangeAspect="1" noChangeArrowheads="1" noTextEdit="1"/>
          </p:cNvSpPr>
          <p:nvPr>
            <p:ph type="sldImg"/>
          </p:nvPr>
        </p:nvSpPr>
        <p:spPr>
          <a:xfrm>
            <a:off x="138113" y="768350"/>
            <a:ext cx="6823075" cy="3836988"/>
          </a:xfrm>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6840901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1E32FE5-1E9D-4CC6-B55B-F4D2906AD640}" type="slidenum">
              <a:rPr lang="en-US" altLang="de-DE" sz="1300"/>
              <a:pPr>
                <a:spcBef>
                  <a:spcPct val="0"/>
                </a:spcBef>
              </a:pPr>
              <a:t>26</a:t>
            </a:fld>
            <a:endParaRPr lang="en-US" altLang="de-DE" sz="1300"/>
          </a:p>
        </p:txBody>
      </p:sp>
      <p:sp>
        <p:nvSpPr>
          <p:cNvPr id="71683" name="Rectangle 2"/>
          <p:cNvSpPr>
            <a:spLocks noGrp="1" noRot="1" noChangeAspect="1" noChangeArrowheads="1" noTextEdit="1"/>
          </p:cNvSpPr>
          <p:nvPr>
            <p:ph type="sldImg"/>
          </p:nvPr>
        </p:nvSpPr>
        <p:spPr>
          <a:xfrm>
            <a:off x="138113" y="768350"/>
            <a:ext cx="6823075" cy="3836988"/>
          </a:xfrm>
          <a:ln/>
        </p:spPr>
      </p:sp>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1387768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7FF6F4D-E7FB-4F1A-B6E6-F20DC9C3BFFD}" type="slidenum">
              <a:rPr lang="en-US" altLang="de-DE" sz="1300"/>
              <a:pPr>
                <a:spcBef>
                  <a:spcPct val="0"/>
                </a:spcBef>
              </a:pPr>
              <a:t>27</a:t>
            </a:fld>
            <a:endParaRPr lang="en-US" altLang="de-DE" sz="1300"/>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3010464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E14C095-A95E-484E-B833-28B0349119DA}" type="slidenum">
              <a:rPr lang="en-US" altLang="de-DE" sz="1300"/>
              <a:pPr>
                <a:spcBef>
                  <a:spcPct val="0"/>
                </a:spcBef>
              </a:pPr>
              <a:t>28</a:t>
            </a:fld>
            <a:endParaRPr lang="en-US" altLang="de-DE" sz="1300"/>
          </a:p>
        </p:txBody>
      </p:sp>
      <p:sp>
        <p:nvSpPr>
          <p:cNvPr id="86019" name="Rectangle 2"/>
          <p:cNvSpPr>
            <a:spLocks noGrp="1" noRot="1" noChangeAspect="1" noChangeArrowheads="1" noTextEdit="1"/>
          </p:cNvSpPr>
          <p:nvPr>
            <p:ph type="sldImg"/>
          </p:nvPr>
        </p:nvSpPr>
        <p:spPr>
          <a:xfrm>
            <a:off x="138113" y="768350"/>
            <a:ext cx="6823075" cy="3836988"/>
          </a:xfrm>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4090370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4CF059F-EB0B-4249-87BD-B00CE87059F3}" type="slidenum">
              <a:rPr lang="en-US" altLang="de-DE" sz="1300"/>
              <a:pPr>
                <a:spcBef>
                  <a:spcPct val="0"/>
                </a:spcBef>
              </a:pPr>
              <a:t>29</a:t>
            </a:fld>
            <a:endParaRPr lang="en-US" altLang="de-DE" sz="1300"/>
          </a:p>
        </p:txBody>
      </p:sp>
      <p:sp>
        <p:nvSpPr>
          <p:cNvPr id="90115" name="Rectangle 2"/>
          <p:cNvSpPr>
            <a:spLocks noGrp="1" noRot="1" noChangeAspect="1" noChangeArrowheads="1" noTextEdit="1"/>
          </p:cNvSpPr>
          <p:nvPr>
            <p:ph type="sldImg"/>
          </p:nvPr>
        </p:nvSpPr>
        <p:spPr>
          <a:xfrm>
            <a:off x="138113" y="768350"/>
            <a:ext cx="6823075" cy="3836988"/>
          </a:xfrm>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569402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9CC839F-EA1B-467F-A5E8-0E3C5D405138}" type="slidenum">
              <a:rPr lang="en-US" altLang="de-DE" sz="1300"/>
              <a:pPr>
                <a:spcBef>
                  <a:spcPct val="0"/>
                </a:spcBef>
              </a:pPr>
              <a:t>30</a:t>
            </a:fld>
            <a:endParaRPr lang="en-US" altLang="de-DE" sz="1300"/>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8773412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31</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8AF01B8-F4B8-4735-85F8-FDAE78E32C13}" type="slidenum">
              <a:rPr lang="en-US" altLang="de-DE" sz="1300"/>
              <a:pPr>
                <a:spcBef>
                  <a:spcPct val="0"/>
                </a:spcBef>
              </a:pPr>
              <a:t>32</a:t>
            </a:fld>
            <a:endParaRPr lang="en-US" altLang="de-DE" sz="1300"/>
          </a:p>
        </p:txBody>
      </p:sp>
      <p:sp>
        <p:nvSpPr>
          <p:cNvPr id="97283" name="Rectangle 2"/>
          <p:cNvSpPr>
            <a:spLocks noGrp="1" noRot="1" noChangeAspect="1" noChangeArrowheads="1" noTextEdit="1"/>
          </p:cNvSpPr>
          <p:nvPr>
            <p:ph type="sldImg"/>
          </p:nvPr>
        </p:nvSpPr>
        <p:spPr>
          <a:xfrm>
            <a:off x="138113" y="768350"/>
            <a:ext cx="6823075" cy="3836988"/>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4688677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520CCA7-20C4-4233-9906-BBF131C28093}" type="slidenum">
              <a:rPr lang="en-US" altLang="de-DE" sz="1300"/>
              <a:pPr>
                <a:spcBef>
                  <a:spcPct val="0"/>
                </a:spcBef>
              </a:pPr>
              <a:t>33</a:t>
            </a:fld>
            <a:endParaRPr lang="en-US" altLang="de-DE" sz="1300"/>
          </a:p>
        </p:txBody>
      </p:sp>
      <p:sp>
        <p:nvSpPr>
          <p:cNvPr id="99331" name="Rectangle 2"/>
          <p:cNvSpPr>
            <a:spLocks noGrp="1" noRot="1" noChangeAspect="1" noChangeArrowheads="1" noTextEdit="1"/>
          </p:cNvSpPr>
          <p:nvPr>
            <p:ph type="sldImg"/>
          </p:nvPr>
        </p:nvSpPr>
        <p:spPr>
          <a:xfrm>
            <a:off x="138113" y="768350"/>
            <a:ext cx="6823075" cy="3836988"/>
          </a:xfrm>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312635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08A77DA-D354-48E4-85E4-4F05665D4E46}" type="slidenum">
              <a:rPr lang="en-US" altLang="de-DE" sz="1300"/>
              <a:pPr>
                <a:spcBef>
                  <a:spcPct val="0"/>
                </a:spcBef>
              </a:pPr>
              <a:t>34</a:t>
            </a:fld>
            <a:endParaRPr lang="en-US" altLang="de-DE" sz="1300"/>
          </a:p>
        </p:txBody>
      </p:sp>
      <p:sp>
        <p:nvSpPr>
          <p:cNvPr id="101379" name="Rectangle 2"/>
          <p:cNvSpPr>
            <a:spLocks noGrp="1" noRot="1" noChangeAspect="1" noChangeArrowheads="1" noTextEdit="1"/>
          </p:cNvSpPr>
          <p:nvPr>
            <p:ph type="sldImg"/>
          </p:nvPr>
        </p:nvSpPr>
        <p:spPr>
          <a:xfrm>
            <a:off x="138113" y="768350"/>
            <a:ext cx="6823075" cy="3836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4589945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2F39A89-B74C-4DBF-89EA-956A8553CBD9}" type="slidenum">
              <a:rPr lang="en-US" altLang="de-DE" sz="1300"/>
              <a:pPr>
                <a:spcBef>
                  <a:spcPct val="0"/>
                </a:spcBef>
              </a:pPr>
              <a:t>35</a:t>
            </a:fld>
            <a:endParaRPr lang="en-US" altLang="de-DE" sz="1300"/>
          </a:p>
        </p:txBody>
      </p:sp>
      <p:sp>
        <p:nvSpPr>
          <p:cNvPr id="105475" name="Rectangle 2"/>
          <p:cNvSpPr>
            <a:spLocks noGrp="1" noRot="1" noChangeAspect="1" noChangeArrowheads="1" noTextEdit="1"/>
          </p:cNvSpPr>
          <p:nvPr>
            <p:ph type="sldImg"/>
          </p:nvPr>
        </p:nvSpPr>
        <p:spPr>
          <a:xfrm>
            <a:off x="138113" y="768350"/>
            <a:ext cx="6823075" cy="3836988"/>
          </a:xfrm>
          <a:ln/>
        </p:spPr>
      </p:sp>
      <p:sp>
        <p:nvSpPr>
          <p:cNvPr id="105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9638047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2F39A89-B74C-4DBF-89EA-956A8553CBD9}" type="slidenum">
              <a:rPr lang="en-US" altLang="de-DE" sz="1300"/>
              <a:pPr>
                <a:spcBef>
                  <a:spcPct val="0"/>
                </a:spcBef>
              </a:pPr>
              <a:t>36</a:t>
            </a:fld>
            <a:endParaRPr lang="en-US" altLang="de-DE" sz="1300"/>
          </a:p>
        </p:txBody>
      </p:sp>
      <p:sp>
        <p:nvSpPr>
          <p:cNvPr id="105475" name="Rectangle 2"/>
          <p:cNvSpPr>
            <a:spLocks noGrp="1" noRot="1" noChangeAspect="1" noChangeArrowheads="1" noTextEdit="1"/>
          </p:cNvSpPr>
          <p:nvPr>
            <p:ph type="sldImg"/>
          </p:nvPr>
        </p:nvSpPr>
        <p:spPr>
          <a:xfrm>
            <a:off x="138113" y="768350"/>
            <a:ext cx="6823075" cy="3836988"/>
          </a:xfrm>
          <a:ln/>
        </p:spPr>
      </p:sp>
      <p:sp>
        <p:nvSpPr>
          <p:cNvPr id="105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9638047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A638FDA-5B5F-44D6-B2AD-820BF8097D60}" type="slidenum">
              <a:rPr lang="en-US" altLang="de-DE" sz="1300"/>
              <a:pPr>
                <a:spcBef>
                  <a:spcPct val="0"/>
                </a:spcBef>
              </a:pPr>
              <a:t>37</a:t>
            </a:fld>
            <a:endParaRPr lang="en-US" altLang="de-DE" sz="1300"/>
          </a:p>
        </p:txBody>
      </p:sp>
      <p:sp>
        <p:nvSpPr>
          <p:cNvPr id="107523" name="Rectangle 2"/>
          <p:cNvSpPr>
            <a:spLocks noGrp="1" noRot="1" noChangeAspect="1" noChangeArrowheads="1" noTextEdit="1"/>
          </p:cNvSpPr>
          <p:nvPr>
            <p:ph type="sldImg"/>
          </p:nvPr>
        </p:nvSpPr>
        <p:spPr>
          <a:xfrm>
            <a:off x="138113" y="768350"/>
            <a:ext cx="6823075" cy="3836988"/>
          </a:xfrm>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1487458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38</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0261605-8E49-441B-A1C4-98C324BA0AB7}" type="slidenum">
              <a:rPr lang="en-US" altLang="de-DE" sz="1300"/>
              <a:pPr>
                <a:spcBef>
                  <a:spcPct val="0"/>
                </a:spcBef>
              </a:pPr>
              <a:t>39</a:t>
            </a:fld>
            <a:endParaRPr lang="en-US" altLang="de-DE" sz="1300"/>
          </a:p>
        </p:txBody>
      </p:sp>
      <p:sp>
        <p:nvSpPr>
          <p:cNvPr id="111619" name="Rectangle 2"/>
          <p:cNvSpPr>
            <a:spLocks noGrp="1" noRot="1" noChangeAspect="1" noChangeArrowheads="1" noTextEdit="1"/>
          </p:cNvSpPr>
          <p:nvPr>
            <p:ph type="sldImg"/>
          </p:nvPr>
        </p:nvSpPr>
        <p:spPr>
          <a:xfrm>
            <a:off x="138113" y="768350"/>
            <a:ext cx="6823075" cy="3836988"/>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2193737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Metakognitiv</a:t>
            </a:r>
            <a:r>
              <a:rPr lang="en-US" altLang="ko-KR" dirty="0">
                <a:solidFill>
                  <a:srgbClr val="004992"/>
                </a:solidFill>
              </a:rPr>
              <a:t> </a:t>
            </a:r>
            <a:r>
              <a:rPr lang="en-US" altLang="ko-KR" dirty="0" err="1">
                <a:solidFill>
                  <a:srgbClr val="004992"/>
                </a:solidFill>
              </a:rPr>
              <a:t>trening</a:t>
            </a:r>
            <a:r>
              <a:rPr lang="en-US" altLang="ko-KR" dirty="0">
                <a:solidFill>
                  <a:srgbClr val="004992"/>
                </a:solidFill>
              </a:rPr>
              <a:t> (MCT)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ko-KR" sz="1000" dirty="0" err="1">
                <a:latin typeface="+mj-lt"/>
              </a:rPr>
              <a:t>Bruken</a:t>
            </a:r>
            <a:r>
              <a:rPr lang="en-US" altLang="ko-KR" sz="1000" dirty="0">
                <a:latin typeface="+mj-lt"/>
              </a:rPr>
              <a:t> </a:t>
            </a:r>
            <a:r>
              <a:rPr lang="en-US" altLang="ko-KR" sz="1000" dirty="0" err="1">
                <a:latin typeface="+mj-lt"/>
              </a:rPr>
              <a:t>av</a:t>
            </a:r>
            <a:r>
              <a:rPr lang="en-US" altLang="ko-KR" sz="1000" dirty="0">
                <a:latin typeface="+mj-lt"/>
              </a:rPr>
              <a:t> </a:t>
            </a:r>
            <a:r>
              <a:rPr lang="en-US" altLang="ko-KR" sz="1000" dirty="0" err="1">
                <a:latin typeface="+mj-lt"/>
              </a:rPr>
              <a:t>bilder</a:t>
            </a:r>
            <a:r>
              <a:rPr lang="en-US" altLang="ko-KR" sz="1000" dirty="0">
                <a:latin typeface="+mj-lt"/>
              </a:rPr>
              <a:t> </a:t>
            </a:r>
            <a:r>
              <a:rPr lang="en-US" altLang="ko-KR" sz="1000" dirty="0" err="1">
                <a:latin typeface="+mj-lt"/>
              </a:rPr>
              <a:t>i</a:t>
            </a:r>
            <a:r>
              <a:rPr lang="en-US" altLang="ko-KR" sz="1000" dirty="0">
                <a:latin typeface="+mj-lt"/>
              </a:rPr>
              <a:t> </a:t>
            </a:r>
            <a:r>
              <a:rPr lang="en-US" altLang="ko-KR" sz="1000" dirty="0" err="1">
                <a:latin typeface="+mj-lt"/>
              </a:rPr>
              <a:t>denne</a:t>
            </a:r>
            <a:r>
              <a:rPr lang="en-US" altLang="ko-KR" sz="1000" dirty="0">
                <a:latin typeface="+mj-lt"/>
              </a:rPr>
              <a:t> </a:t>
            </a:r>
            <a:r>
              <a:rPr lang="en-US" altLang="ko-KR" sz="1000" dirty="0" err="1">
                <a:latin typeface="+mj-lt"/>
              </a:rPr>
              <a:t>modulen</a:t>
            </a:r>
            <a:r>
              <a:rPr lang="en-US" altLang="ko-KR" sz="1000" dirty="0">
                <a:latin typeface="+mj-lt"/>
              </a:rPr>
              <a:t> </a:t>
            </a:r>
            <a:r>
              <a:rPr lang="en-US" altLang="ko-KR" sz="1000" dirty="0" err="1">
                <a:latin typeface="+mj-lt"/>
              </a:rPr>
              <a:t>skjer</a:t>
            </a:r>
            <a:r>
              <a:rPr lang="en-US" altLang="ko-KR" sz="1000" dirty="0">
                <a:latin typeface="+mj-lt"/>
              </a:rPr>
              <a:t> </a:t>
            </a:r>
            <a:r>
              <a:rPr lang="en-US" altLang="ko-KR" sz="1000" dirty="0" err="1">
                <a:latin typeface="+mj-lt"/>
              </a:rPr>
              <a:t>etter</a:t>
            </a:r>
            <a:r>
              <a:rPr lang="en-US" altLang="ko-KR" sz="1000" dirty="0">
                <a:latin typeface="+mj-lt"/>
              </a:rPr>
              <a:t> </a:t>
            </a:r>
            <a:r>
              <a:rPr lang="en-US" altLang="ko-KR" sz="1000" dirty="0" err="1">
                <a:latin typeface="+mj-lt"/>
              </a:rPr>
              <a:t>samtykke</a:t>
            </a:r>
            <a:r>
              <a:rPr lang="en-US" altLang="ko-KR" sz="1000" dirty="0">
                <a:latin typeface="+mj-lt"/>
              </a:rPr>
              <a:t> </a:t>
            </a:r>
            <a:r>
              <a:rPr lang="en-US" altLang="ko-KR" sz="1000" dirty="0" err="1">
                <a:latin typeface="+mj-lt"/>
              </a:rPr>
              <a:t>fra</a:t>
            </a:r>
            <a:r>
              <a:rPr lang="en-US" altLang="ko-KR" sz="1000" dirty="0">
                <a:latin typeface="+mj-lt"/>
              </a:rPr>
              <a:t> artist/</a:t>
            </a:r>
            <a:r>
              <a:rPr lang="en-US" altLang="ko-KR" sz="1000" dirty="0" err="1">
                <a:latin typeface="+mj-lt"/>
              </a:rPr>
              <a:t>opphavsrettshaver</a:t>
            </a:r>
            <a:r>
              <a:rPr lang="en-US" altLang="ko-KR" sz="1000" dirty="0">
                <a:latin typeface="+mj-lt"/>
              </a:rPr>
              <a:t>. Se </a:t>
            </a:r>
            <a:r>
              <a:rPr lang="en-US" altLang="ko-KR" sz="1000" dirty="0" err="1">
                <a:latin typeface="+mj-lt"/>
              </a:rPr>
              <a:t>slutten</a:t>
            </a:r>
            <a:r>
              <a:rPr lang="en-US" altLang="ko-KR" sz="1000" dirty="0">
                <a:latin typeface="+mj-lt"/>
              </a:rPr>
              <a:t> </a:t>
            </a:r>
            <a:r>
              <a:rPr lang="en-US" altLang="ko-KR" sz="1000" dirty="0" err="1">
                <a:latin typeface="+mj-lt"/>
              </a:rPr>
              <a:t>av</a:t>
            </a:r>
            <a:r>
              <a:rPr lang="en-US" altLang="ko-KR" sz="1000" dirty="0">
                <a:latin typeface="+mj-lt"/>
              </a:rPr>
              <a:t> </a:t>
            </a:r>
            <a:r>
              <a:rPr lang="en-US" altLang="ko-KR" sz="1000" dirty="0" err="1">
                <a:latin typeface="+mj-lt"/>
              </a:rPr>
              <a:t>presentasjonen</a:t>
            </a:r>
            <a:r>
              <a:rPr lang="en-US" altLang="ko-KR" sz="1000" dirty="0">
                <a:latin typeface="+mj-lt"/>
              </a:rPr>
              <a:t> for </a:t>
            </a:r>
            <a:r>
              <a:rPr lang="en-US" altLang="ko-KR" sz="1000" dirty="0" err="1">
                <a:latin typeface="+mj-lt"/>
              </a:rPr>
              <a:t>detaljer</a:t>
            </a:r>
            <a:r>
              <a:rPr lang="en-US" altLang="ko-KR" sz="1000" dirty="0">
                <a:latin typeface="+mj-lt"/>
              </a:rPr>
              <a:t> (artist, </a:t>
            </a:r>
            <a:r>
              <a:rPr lang="en-US" altLang="ko-KR" sz="1000" dirty="0" err="1">
                <a:latin typeface="+mj-lt"/>
              </a:rPr>
              <a:t>tittel</a:t>
            </a:r>
            <a:r>
              <a:rPr lang="en-US" altLang="ko-KR" sz="1000" dirty="0">
                <a:latin typeface="+mj-lt"/>
              </a:rPr>
              <a:t>).</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nb-NO"/>
              <a:t>Metakognitív Tréning 6 – Å vise empati… II</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DB306B67-7A6C-4953-B2BF-18AD04DD28FB}" type="slidenum">
              <a:rPr lang="de-DE" smtClean="0"/>
              <a:pPr>
                <a:defRPr/>
              </a:pPr>
              <a:t>‹Nr.›</a:t>
            </a:fld>
            <a:endParaRPr 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nb-NO"/>
              <a:t>Metakognitív Tréning 6 – Å vise empati… II</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624998ED-9EB7-4051-BC1B-765DA969A536}" type="slidenum">
              <a:rPr lang="de-DE" smtClean="0"/>
              <a:pPr>
                <a:defRPr/>
              </a:pPr>
              <a:t>‹Nr.›</a:t>
            </a:fld>
            <a:endParaRPr 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nb-NO"/>
              <a:t>Metakognitív Tréning 6 – Å vise empati… II</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95FDB1E4-F1DE-4298-A4AF-FD9C776DAA87}" type="slidenum">
              <a:rPr lang="de-DE" smtClean="0"/>
              <a:pPr>
                <a:defRPr/>
              </a:pPr>
              <a:t>‹Nr.›</a:t>
            </a:fld>
            <a:endParaRPr 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nb-NO"/>
              <a:t>Metakognitív Tréning 6 – Å vise empati… II</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DB306B67-7A6C-4953-B2BF-18AD04DD28FB}" type="slidenum">
              <a:rPr lang="de-DE" smtClean="0"/>
              <a:pPr>
                <a:defRPr/>
              </a:pPr>
              <a:t>‹Nr.›</a:t>
            </a:fld>
            <a:endParaRPr 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nb-NO"/>
              <a:t>Metakognitív Tréning 6 – Å vise empati… II</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DB306B67-7A6C-4953-B2BF-18AD04DD28FB}" type="slidenum">
              <a:rPr lang="de-DE" smtClean="0"/>
              <a:pPr>
                <a:defRPr/>
              </a:pPr>
              <a:t>‹Nr.›</a:t>
            </a:fld>
            <a:endParaRPr 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nb-NO"/>
              <a:t>Metakognitív Tréning 6 – Å vise empati… II</a:t>
            </a:r>
            <a:endParaRPr lang="de-DE"/>
          </a:p>
        </p:txBody>
      </p:sp>
      <p:sp>
        <p:nvSpPr>
          <p:cNvPr id="5" name="Slide Number Placeholder 4"/>
          <p:cNvSpPr>
            <a:spLocks noGrp="1"/>
          </p:cNvSpPr>
          <p:nvPr>
            <p:ph type="sldNum" sz="quarter" idx="12"/>
          </p:nvPr>
        </p:nvSpPr>
        <p:spPr bwMode="gray"/>
        <p:txBody>
          <a:bodyPr/>
          <a:lstStyle>
            <a:lvl1pPr>
              <a:defRPr b="0"/>
            </a:lvl1pPr>
          </a:lstStyle>
          <a:p>
            <a:pPr>
              <a:defRPr/>
            </a:pPr>
            <a:fld id="{CF81D01F-CF89-45E4-B296-58F4F9453340}" type="slidenum">
              <a:rPr lang="de-DE" smtClean="0"/>
              <a:pPr>
                <a:defRPr/>
              </a:pPr>
              <a:t>‹Nr.›</a:t>
            </a:fld>
            <a:endParaRPr 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nb-NO"/>
              <a:t>Metakognitív Tréning 6 – Å vise empati… II</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7A17E5DA-6D99-45E6-BD50-41C66DF13669}" type="slidenum">
              <a:rPr lang="de-DE" smtClean="0"/>
              <a:pPr>
                <a:defRPr/>
              </a:pPr>
              <a:t>‹Nr.›</a:t>
            </a:fld>
            <a:endParaRPr 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a:defRPr/>
            </a:pPr>
            <a:r>
              <a:rPr lang="nb-NO"/>
              <a:t>Metakognitív Tréning 6 – Å vise empati… II</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DB306B67-7A6C-4953-B2BF-18AD04DD28FB}" type="slidenum">
              <a:rPr lang="de-DE" smtClean="0"/>
              <a:pPr>
                <a:defRPr/>
              </a:pPr>
              <a:t>‹Nr.›</a:t>
            </a:fld>
            <a:endParaRPr 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800" r:id="rId1"/>
    <p:sldLayoutId id="2147483801" r:id="rId2"/>
    <p:sldLayoutId id="2147483802" r:id="rId3"/>
    <p:sldLayoutId id="2147483803" r:id="rId4"/>
    <p:sldLayoutId id="2147483804" r:id="rId5"/>
    <p:sldLayoutId id="2147483805" r:id="rId6"/>
    <p:sldLayoutId id="2147483806" r:id="rId7"/>
    <p:sldLayoutId id="2147483807" r:id="rId8"/>
    <p:sldLayoutId id="2147483808" r:id="rId9"/>
    <p:sldLayoutId id="2147483809" r:id="rId10"/>
    <p:sldLayoutId id="2147483810" r:id="rId11"/>
    <p:sldLayoutId id="2147483811"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4.xml"/><Relationship Id="rId1" Type="http://schemas.openxmlformats.org/officeDocument/2006/relationships/slideLayout" Target="../slideLayouts/slideLayout10.xml"/><Relationship Id="rId5" Type="http://schemas.openxmlformats.org/officeDocument/2006/relationships/image" Target="../media/image16.jpeg"/><Relationship Id="rId4" Type="http://schemas.openxmlformats.org/officeDocument/2006/relationships/image" Target="../media/image15.jpeg"/></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5.xml"/><Relationship Id="rId1" Type="http://schemas.openxmlformats.org/officeDocument/2006/relationships/slideLayout" Target="../slideLayouts/slideLayout10.xml"/><Relationship Id="rId5" Type="http://schemas.openxmlformats.org/officeDocument/2006/relationships/image" Target="../media/image16.jpeg"/><Relationship Id="rId4" Type="http://schemas.openxmlformats.org/officeDocument/2006/relationships/image" Target="../media/image15.jpeg"/></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6.xml"/><Relationship Id="rId1" Type="http://schemas.openxmlformats.org/officeDocument/2006/relationships/slideLayout" Target="../slideLayouts/slideLayout10.xml"/><Relationship Id="rId5" Type="http://schemas.openxmlformats.org/officeDocument/2006/relationships/image" Target="../media/image16.jpeg"/><Relationship Id="rId4" Type="http://schemas.openxmlformats.org/officeDocument/2006/relationships/image" Target="../media/image15.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4.xml"/><Relationship Id="rId1" Type="http://schemas.openxmlformats.org/officeDocument/2006/relationships/slideLayout" Target="../slideLayouts/slideLayout11.xml"/><Relationship Id="rId4" Type="http://schemas.openxmlformats.org/officeDocument/2006/relationships/image" Target="../media/image18.jpeg"/></Relationships>
</file>

<file path=ppt/slides/_rels/slide2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5.xml"/><Relationship Id="rId1" Type="http://schemas.openxmlformats.org/officeDocument/2006/relationships/slideLayout" Target="../slideLayouts/slideLayout10.xml"/><Relationship Id="rId4" Type="http://schemas.openxmlformats.org/officeDocument/2006/relationships/image" Target="../media/image18.jpe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7.xml"/><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9.xml"/><Relationship Id="rId1" Type="http://schemas.openxmlformats.org/officeDocument/2006/relationships/slideLayout" Target="../slideLayouts/slideLayout11.xml"/><Relationship Id="rId4" Type="http://schemas.openxmlformats.org/officeDocument/2006/relationships/image" Target="../media/image22.jpeg"/></Relationships>
</file>

<file path=ppt/slides/_rels/slide3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3.xm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4.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8.xml"/><Relationship Id="rId1" Type="http://schemas.openxmlformats.org/officeDocument/2006/relationships/slideLayout" Target="../slideLayouts/slideLayout5.xml"/><Relationship Id="rId4" Type="http://schemas.openxmlformats.org/officeDocument/2006/relationships/image" Target="../media/image28.pn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a:latin typeface="+mn-lt"/>
                <a:ea typeface="+mn-ea"/>
                <a:cs typeface="+mn-cs"/>
              </a:rPr>
              <a:t>MCT 6 A </a:t>
            </a:r>
            <a:r>
              <a:rPr lang="en-US" altLang="ja-JP" dirty="0">
                <a:latin typeface="+mn-lt"/>
                <a:ea typeface="+mn-ea"/>
                <a:cs typeface="+mn-cs"/>
              </a:rPr>
              <a:t>– </a:t>
            </a:r>
            <a:r>
              <a:rPr lang="nb-NO" altLang="ko-KR" dirty="0">
                <a:latin typeface="+mn-lt"/>
                <a:ea typeface="+mn-ea"/>
                <a:cs typeface="+mn-cs"/>
              </a:rPr>
              <a:t>Å vise empati… II</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Vaskinn </a:t>
            </a:r>
            <a:r>
              <a:rPr lang="nl-NL" sz="1600" dirty="0">
                <a:solidFill>
                  <a:srgbClr val="004992"/>
                </a:solidFill>
              </a:rPr>
              <a:t>(1|22)</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37840345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z="3600">
                <a:solidFill>
                  <a:srgbClr val="004992"/>
                </a:solidFill>
                <a:latin typeface="+mn-lt"/>
                <a:ea typeface="+mn-ea"/>
                <a:cs typeface="+mn-cs"/>
              </a:rPr>
              <a:t>Når du skal bli kjent med en ny person, hva legger du først merke til? Hvor pålitelige er slike tegn for å foreta en god vurdering?</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nb-NO">
                <a:latin typeface="+mn-lt"/>
              </a:rPr>
              <a:t>Metakognitív Tréning 6 – Å vise empati… II</a:t>
            </a:r>
            <a:endParaRPr lang="de-DE">
              <a:latin typeface="+mn-lt"/>
            </a:endParaRPr>
          </a:p>
        </p:txBody>
      </p:sp>
      <p:sp>
        <p:nvSpPr>
          <p:cNvPr id="4" name="Slide Number Placeholder 3"/>
          <p:cNvSpPr>
            <a:spLocks noGrp="1"/>
          </p:cNvSpPr>
          <p:nvPr>
            <p:ph type="sldNum" sz="quarter" idx="12"/>
          </p:nvPr>
        </p:nvSpPr>
        <p:spPr/>
        <p:txBody>
          <a:bodyPr/>
          <a:lstStyle/>
          <a:p>
            <a:pPr>
              <a:defRPr/>
            </a:pPr>
            <a:fld id="{CF81D01F-CF89-45E4-B296-58F4F9453340}" type="slidenum">
              <a:rPr lang="de-DE" smtClean="0">
                <a:latin typeface="+mn-lt"/>
              </a:rPr>
              <a:pPr>
                <a:defRPr/>
              </a:pPr>
              <a:t>2</a:t>
            </a:fld>
            <a:endParaRPr lang="de-DE">
              <a:latin typeface="+mn-lt"/>
            </a:endParaRP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5473" y="2203704"/>
            <a:ext cx="2830573" cy="425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z="3600" dirty="0">
                <a:solidFill>
                  <a:srgbClr val="004992"/>
                </a:solidFill>
                <a:latin typeface="+mn-lt"/>
                <a:ea typeface="+mn-ea"/>
                <a:cs typeface="+mn-cs"/>
              </a:rPr>
              <a:t>Når du skal bli kjent med en ny person, hva legger du først merke til? Hvor pålitelige er slike tegn for å foreta en god vurdering?</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nb-NO">
                <a:latin typeface="+mn-lt"/>
              </a:rPr>
              <a:t>Metakognitív Tréning 6 – Å vise empati… II</a:t>
            </a:r>
            <a:endParaRPr lang="de-DE">
              <a:latin typeface="+mn-lt"/>
            </a:endParaRPr>
          </a:p>
        </p:txBody>
      </p:sp>
      <p:sp>
        <p:nvSpPr>
          <p:cNvPr id="4" name="Slide Number Placeholder 3"/>
          <p:cNvSpPr>
            <a:spLocks noGrp="1"/>
          </p:cNvSpPr>
          <p:nvPr>
            <p:ph type="sldNum" sz="quarter" idx="12"/>
          </p:nvPr>
        </p:nvSpPr>
        <p:spPr/>
        <p:txBody>
          <a:bodyPr/>
          <a:lstStyle/>
          <a:p>
            <a:pPr>
              <a:defRPr/>
            </a:pPr>
            <a:fld id="{CF81D01F-CF89-45E4-B296-58F4F9453340}" type="slidenum">
              <a:rPr lang="de-DE" smtClean="0">
                <a:latin typeface="+mn-lt"/>
              </a:rPr>
              <a:pPr>
                <a:defRPr/>
              </a:pPr>
              <a:t>3</a:t>
            </a:fld>
            <a:endParaRPr lang="de-DE">
              <a:latin typeface="+mn-lt"/>
            </a:endParaRPr>
          </a:p>
        </p:txBody>
      </p:sp>
      <p:pic>
        <p:nvPicPr>
          <p:cNvPr id="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5473" y="2203704"/>
            <a:ext cx="2830573" cy="425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Caption_18"/>
          <p:cNvSpPr txBox="1">
            <a:spLocks noChangeArrowheads="1"/>
          </p:cNvSpPr>
          <p:nvPr/>
        </p:nvSpPr>
        <p:spPr bwMode="auto">
          <a:xfrm>
            <a:off x="1964531" y="3670807"/>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a:latin typeface="+mn-lt"/>
              </a:rPr>
              <a:t>hender?</a:t>
            </a:r>
            <a:endParaRPr lang="de-DE" altLang="de-DE" sz="2000" dirty="0">
              <a:latin typeface="+mn-lt"/>
            </a:endParaRPr>
          </a:p>
        </p:txBody>
      </p:sp>
      <p:sp>
        <p:nvSpPr>
          <p:cNvPr id="20" name="Caption_21"/>
          <p:cNvSpPr>
            <a:spLocks noChangeShapeType="1"/>
          </p:cNvSpPr>
          <p:nvPr/>
        </p:nvSpPr>
        <p:spPr bwMode="auto">
          <a:xfrm>
            <a:off x="1993131" y="4045134"/>
            <a:ext cx="2926080"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1" name="Caption_26"/>
          <p:cNvSpPr>
            <a:spLocks noChangeShapeType="1"/>
          </p:cNvSpPr>
          <p:nvPr/>
        </p:nvSpPr>
        <p:spPr bwMode="auto">
          <a:xfrm flipH="1" flipV="1">
            <a:off x="6656571" y="2892475"/>
            <a:ext cx="2897400"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2" name="Caption_14"/>
          <p:cNvSpPr txBox="1"/>
          <p:nvPr/>
        </p:nvSpPr>
        <p:spPr>
          <a:xfrm>
            <a:off x="4665473" y="6455664"/>
            <a:ext cx="2830573" cy="289823"/>
          </a:xfrm>
          <a:prstGeom prst="rect">
            <a:avLst/>
          </a:prstGeom>
        </p:spPr>
        <p:txBody>
          <a:bodyPr wrap="square" lIns="0" tIns="12700" rIns="0" bIns="0">
            <a:spAutoFit/>
          </a:bodyPr>
          <a:lstStyle/>
          <a:p>
            <a:pPr marL="12700" algn="ctr" eaLnBrk="1" fontAlgn="auto" hangingPunct="1">
              <a:spcBef>
                <a:spcPts val="100"/>
              </a:spcBef>
              <a:spcAft>
                <a:spcPts val="0"/>
              </a:spcAft>
              <a:defRPr/>
            </a:pPr>
            <a:r>
              <a:rPr lang="en-US" i="1" spc="-5">
                <a:latin typeface="+mn-lt"/>
              </a:rPr>
              <a:t>andre ting?...</a:t>
            </a:r>
            <a:endParaRPr dirty="0">
              <a:latin typeface="+mn-lt"/>
            </a:endParaRPr>
          </a:p>
        </p:txBody>
      </p:sp>
      <p:sp>
        <p:nvSpPr>
          <p:cNvPr id="23" name="Caption_17"/>
          <p:cNvSpPr txBox="1">
            <a:spLocks noChangeArrowheads="1"/>
          </p:cNvSpPr>
          <p:nvPr/>
        </p:nvSpPr>
        <p:spPr bwMode="auto">
          <a:xfrm>
            <a:off x="7969796" y="2204864"/>
            <a:ext cx="1584175"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a:latin typeface="+mn-lt"/>
              </a:rPr>
              <a:t>kroppsspråk/</a:t>
            </a:r>
            <a:br>
              <a:rPr lang="de-DE" altLang="de-DE" sz="2000">
                <a:latin typeface="+mn-lt"/>
              </a:rPr>
            </a:br>
            <a:r>
              <a:rPr lang="de-DE" altLang="de-DE" sz="2000">
                <a:latin typeface="+mn-lt"/>
              </a:rPr>
              <a:t>positur?</a:t>
            </a:r>
            <a:endParaRPr lang="de-DE" altLang="de-DE" sz="2000" dirty="0">
              <a:latin typeface="+mn-lt"/>
            </a:endParaRPr>
          </a:p>
        </p:txBody>
      </p:sp>
      <p:sp>
        <p:nvSpPr>
          <p:cNvPr id="24" name="Caption_18"/>
          <p:cNvSpPr txBox="1">
            <a:spLocks noChangeArrowheads="1"/>
          </p:cNvSpPr>
          <p:nvPr/>
        </p:nvSpPr>
        <p:spPr bwMode="auto">
          <a:xfrm>
            <a:off x="1964531" y="3284984"/>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a:latin typeface="+mn-lt"/>
              </a:rPr>
              <a:t>øyne?</a:t>
            </a:r>
            <a:endParaRPr lang="de-DE" altLang="de-DE" sz="2000" dirty="0">
              <a:latin typeface="+mn-lt"/>
            </a:endParaRPr>
          </a:p>
        </p:txBody>
      </p:sp>
      <p:sp>
        <p:nvSpPr>
          <p:cNvPr id="25" name="Caption_19"/>
          <p:cNvSpPr txBox="1">
            <a:spLocks noChangeArrowheads="1"/>
          </p:cNvSpPr>
          <p:nvPr/>
        </p:nvSpPr>
        <p:spPr bwMode="auto">
          <a:xfrm>
            <a:off x="8185819" y="3645024"/>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a:solidFill>
                  <a:srgbClr val="333333"/>
                </a:solidFill>
                <a:latin typeface="+mn-lt"/>
              </a:rPr>
              <a:t>språk?</a:t>
            </a:r>
            <a:endParaRPr lang="de-DE" altLang="de-DE" sz="2000" dirty="0">
              <a:solidFill>
                <a:srgbClr val="333333"/>
              </a:solidFill>
              <a:latin typeface="+mn-lt"/>
            </a:endParaRPr>
          </a:p>
        </p:txBody>
      </p:sp>
      <p:sp>
        <p:nvSpPr>
          <p:cNvPr id="26" name="Caption_20"/>
          <p:cNvSpPr txBox="1">
            <a:spLocks noChangeArrowheads="1"/>
          </p:cNvSpPr>
          <p:nvPr/>
        </p:nvSpPr>
        <p:spPr bwMode="auto">
          <a:xfrm>
            <a:off x="8005799" y="4653136"/>
            <a:ext cx="155162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a:solidFill>
                  <a:srgbClr val="333333"/>
                </a:solidFill>
                <a:latin typeface="+mn-lt"/>
              </a:rPr>
              <a:t>klær?</a:t>
            </a:r>
            <a:endParaRPr lang="de-DE" altLang="de-DE" sz="2000" dirty="0">
              <a:solidFill>
                <a:srgbClr val="333333"/>
              </a:solidFill>
              <a:latin typeface="+mn-lt"/>
            </a:endParaRPr>
          </a:p>
        </p:txBody>
      </p:sp>
      <p:sp>
        <p:nvSpPr>
          <p:cNvPr id="27" name="Caption_21"/>
          <p:cNvSpPr>
            <a:spLocks noChangeShapeType="1"/>
          </p:cNvSpPr>
          <p:nvPr/>
        </p:nvSpPr>
        <p:spPr bwMode="auto">
          <a:xfrm>
            <a:off x="1993131" y="3659311"/>
            <a:ext cx="3744416"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8" name="Caption_22"/>
          <p:cNvSpPr>
            <a:spLocks noChangeShapeType="1"/>
          </p:cNvSpPr>
          <p:nvPr/>
        </p:nvSpPr>
        <p:spPr bwMode="auto">
          <a:xfrm flipH="1">
            <a:off x="6097587" y="4076342"/>
            <a:ext cx="3456384"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9" name="Caption_23"/>
          <p:cNvSpPr>
            <a:spLocks noChangeShapeType="1"/>
          </p:cNvSpPr>
          <p:nvPr/>
        </p:nvSpPr>
        <p:spPr bwMode="auto">
          <a:xfrm flipH="1">
            <a:off x="6457627" y="5085184"/>
            <a:ext cx="3096344"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err="1">
                <a:solidFill>
                  <a:srgbClr val="004992"/>
                </a:solidFill>
                <a:latin typeface="+mn-lt"/>
                <a:ea typeface="+mn-ea"/>
                <a:cs typeface="+mn-cs"/>
              </a:rPr>
              <a:t>Hvilke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andre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informasjonskilder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kan</a:t>
            </a:r>
            <a:r>
              <a:rPr lang="en-US" sz="3600" dirty="0">
                <a:solidFill>
                  <a:srgbClr val="004992"/>
                </a:solidFill>
                <a:latin typeface="+mn-lt"/>
                <a:ea typeface="+mn-ea"/>
                <a:cs typeface="+mn-cs"/>
              </a:rPr>
              <a:t> man </a:t>
            </a:r>
            <a:r>
              <a:rPr lang="en-US" sz="3600" dirty="0" err="1">
                <a:solidFill>
                  <a:srgbClr val="004992"/>
                </a:solidFill>
                <a:latin typeface="+mn-lt"/>
                <a:ea typeface="+mn-ea"/>
                <a:cs typeface="+mn-cs"/>
              </a:rPr>
              <a:t>benytte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Hvor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pålitelige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disse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nb-NO">
                <a:latin typeface="+mn-lt"/>
              </a:rPr>
              <a:t>Metakognitív Tréning 6 – Å vise empati… II</a:t>
            </a:r>
            <a:endParaRPr lang="de-DE">
              <a:latin typeface="+mn-lt"/>
            </a:endParaRPr>
          </a:p>
        </p:txBody>
      </p:sp>
      <p:sp>
        <p:nvSpPr>
          <p:cNvPr id="4" name="Slide Number Placeholder 3"/>
          <p:cNvSpPr>
            <a:spLocks noGrp="1"/>
          </p:cNvSpPr>
          <p:nvPr>
            <p:ph type="sldNum" sz="quarter" idx="12"/>
          </p:nvPr>
        </p:nvSpPr>
        <p:spPr/>
        <p:txBody>
          <a:bodyPr/>
          <a:lstStyle/>
          <a:p>
            <a:pPr>
              <a:defRPr/>
            </a:pPr>
            <a:fld id="{CF81D01F-CF89-45E4-B296-58F4F9453340}" type="slidenum">
              <a:rPr lang="de-DE" smtClean="0">
                <a:latin typeface="+mn-lt"/>
              </a:rPr>
              <a:pPr>
                <a:defRPr/>
              </a:pPr>
              <a:t>4</a:t>
            </a:fld>
            <a:endParaRPr lang="de-DE">
              <a:latin typeface="+mn-lt"/>
            </a:endParaRP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5473" y="2203704"/>
            <a:ext cx="2830573" cy="425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08955" y="2204864"/>
            <a:ext cx="6400800" cy="4248000"/>
          </a:xfrm>
        </p:spPr>
        <p:txBody>
          <a:bodyPr/>
          <a:lstStyle/>
          <a:p>
            <a:pPr marL="342900" lvl="0" indent="-342900" defTabSz="914400" fontAlgn="base">
              <a:buClr>
                <a:srgbClr val="333333"/>
              </a:buClr>
              <a:buFont typeface="WingDings"/>
              <a:buChar char=""/>
            </a:pPr>
            <a:r>
              <a:rPr lang="en-US" altLang="de-DE" sz="2400" dirty="0" err="1">
                <a:solidFill>
                  <a:srgbClr val="333333"/>
                </a:solidFill>
              </a:rPr>
              <a:t>tidligere</a:t>
            </a:r>
            <a:r>
              <a:rPr lang="en-US" altLang="de-DE" sz="2400" dirty="0">
                <a:solidFill>
                  <a:srgbClr val="333333"/>
                </a:solidFill>
              </a:rPr>
              <a:t> </a:t>
            </a:r>
            <a:r>
              <a:rPr lang="en-US" altLang="de-DE" sz="2400" dirty="0" err="1">
                <a:solidFill>
                  <a:srgbClr val="333333"/>
                </a:solidFill>
              </a:rPr>
              <a:t>kunnskap</a:t>
            </a:r>
            <a:r>
              <a:rPr lang="en-US" altLang="de-DE" sz="2400" dirty="0">
                <a:solidFill>
                  <a:srgbClr val="333333"/>
                </a:solidFill>
              </a:rPr>
              <a:t> om </a:t>
            </a:r>
            <a:r>
              <a:rPr lang="en-US" altLang="de-DE" sz="2400" dirty="0" err="1">
                <a:solidFill>
                  <a:srgbClr val="333333"/>
                </a:solidFill>
              </a:rPr>
              <a:t>personen</a:t>
            </a:r>
            <a:r>
              <a:rPr lang="en-US" altLang="de-DE" sz="2400" dirty="0">
                <a:solidFill>
                  <a:srgbClr val="333333"/>
                </a:solidFill>
              </a:rPr>
              <a:t> (</a:t>
            </a:r>
            <a:r>
              <a:rPr lang="en-US" altLang="de-DE" sz="2400" dirty="0" err="1">
                <a:solidFill>
                  <a:srgbClr val="333333"/>
                </a:solidFill>
              </a:rPr>
              <a:t>hva</a:t>
            </a:r>
            <a:r>
              <a:rPr lang="en-US" altLang="de-DE" sz="2400" dirty="0">
                <a:solidFill>
                  <a:srgbClr val="333333"/>
                </a:solidFill>
              </a:rPr>
              <a:t> </a:t>
            </a:r>
            <a:r>
              <a:rPr lang="en-US" altLang="de-DE" sz="2400" dirty="0" err="1">
                <a:solidFill>
                  <a:srgbClr val="333333"/>
                </a:solidFill>
              </a:rPr>
              <a:t>som</a:t>
            </a:r>
            <a:r>
              <a:rPr lang="en-US" altLang="de-DE" sz="2400" dirty="0">
                <a:solidFill>
                  <a:srgbClr val="333333"/>
                </a:solidFill>
              </a:rPr>
              <a:t> </a:t>
            </a:r>
            <a:r>
              <a:rPr lang="en-US" altLang="de-DE" sz="2400" dirty="0" err="1">
                <a:solidFill>
                  <a:srgbClr val="333333"/>
                </a:solidFill>
              </a:rPr>
              <a:t>sies</a:t>
            </a:r>
            <a:r>
              <a:rPr lang="en-US" altLang="de-DE" sz="2400" dirty="0">
                <a:solidFill>
                  <a:srgbClr val="333333"/>
                </a:solidFill>
              </a:rPr>
              <a:t> om </a:t>
            </a:r>
            <a:r>
              <a:rPr lang="en-US" altLang="de-DE" sz="2400" dirty="0" err="1">
                <a:solidFill>
                  <a:srgbClr val="333333"/>
                </a:solidFill>
              </a:rPr>
              <a:t>han</a:t>
            </a:r>
            <a:r>
              <a:rPr lang="en-US" altLang="de-DE" sz="2400" dirty="0">
                <a:solidFill>
                  <a:srgbClr val="333333"/>
                </a:solidFill>
              </a:rPr>
              <a:t>/</a:t>
            </a:r>
            <a:r>
              <a:rPr lang="en-US" altLang="de-DE" sz="2400" dirty="0" err="1">
                <a:solidFill>
                  <a:srgbClr val="333333"/>
                </a:solidFill>
              </a:rPr>
              <a:t>henne</a:t>
            </a:r>
            <a:r>
              <a:rPr lang="en-US" altLang="de-DE" sz="2400" dirty="0">
                <a:solidFill>
                  <a:srgbClr val="333333"/>
                </a:solidFill>
              </a:rPr>
              <a:t>): for </a:t>
            </a:r>
            <a:r>
              <a:rPr lang="en-US" altLang="de-DE" sz="2400" dirty="0" err="1">
                <a:solidFill>
                  <a:srgbClr val="333333"/>
                </a:solidFill>
              </a:rPr>
              <a:t>eksempel</a:t>
            </a:r>
            <a:r>
              <a:rPr lang="en-US" altLang="de-DE" sz="2400" dirty="0">
                <a:solidFill>
                  <a:srgbClr val="333333"/>
                </a:solidFill>
              </a:rPr>
              <a:t>, </a:t>
            </a:r>
            <a:r>
              <a:rPr lang="en-US" altLang="de-DE" sz="2400" dirty="0" err="1">
                <a:solidFill>
                  <a:srgbClr val="333333"/>
                </a:solidFill>
              </a:rPr>
              <a:t>en</a:t>
            </a:r>
            <a:r>
              <a:rPr lang="en-US" altLang="de-DE" sz="2400" dirty="0">
                <a:solidFill>
                  <a:srgbClr val="333333"/>
                </a:solidFill>
              </a:rPr>
              <a:t> </a:t>
            </a:r>
            <a:r>
              <a:rPr lang="en-US" altLang="de-DE" sz="2400" dirty="0" err="1">
                <a:solidFill>
                  <a:srgbClr val="333333"/>
                </a:solidFill>
              </a:rPr>
              <a:t>bemerkning</a:t>
            </a:r>
            <a:r>
              <a:rPr lang="en-US" altLang="de-DE" sz="2400" dirty="0">
                <a:solidFill>
                  <a:srgbClr val="333333"/>
                </a:solidFill>
              </a:rPr>
              <a:t> </a:t>
            </a:r>
            <a:r>
              <a:rPr lang="en-US" altLang="de-DE" sz="2400" dirty="0" err="1">
                <a:solidFill>
                  <a:srgbClr val="333333"/>
                </a:solidFill>
              </a:rPr>
              <a:t>fra</a:t>
            </a:r>
            <a:r>
              <a:rPr lang="en-US" altLang="de-DE" sz="2400" dirty="0">
                <a:solidFill>
                  <a:srgbClr val="333333"/>
                </a:solidFill>
              </a:rPr>
              <a:t> </a:t>
            </a:r>
            <a:r>
              <a:rPr lang="en-US" altLang="de-DE" sz="2400" dirty="0" err="1">
                <a:solidFill>
                  <a:srgbClr val="333333"/>
                </a:solidFill>
              </a:rPr>
              <a:t>en</a:t>
            </a:r>
            <a:r>
              <a:rPr lang="en-US" altLang="de-DE" sz="2400" dirty="0">
                <a:solidFill>
                  <a:srgbClr val="333333"/>
                </a:solidFill>
              </a:rPr>
              <a:t> </a:t>
            </a:r>
            <a:r>
              <a:rPr lang="en-US" altLang="de-DE" sz="2400" dirty="0" err="1">
                <a:solidFill>
                  <a:srgbClr val="333333"/>
                </a:solidFill>
              </a:rPr>
              <a:t>venn</a:t>
            </a:r>
            <a:endParaRPr lang="en-US" altLang="de-DE" sz="2400" dirty="0">
              <a:solidFill>
                <a:srgbClr val="333333"/>
              </a:solidFill>
            </a:endParaRPr>
          </a:p>
          <a:p>
            <a:pPr marL="342900" lvl="0" indent="-342900" defTabSz="914400" fontAlgn="base">
              <a:buClr>
                <a:srgbClr val="333333"/>
              </a:buClr>
              <a:buFont typeface="WingDings"/>
              <a:buChar char=""/>
            </a:pPr>
            <a:r>
              <a:rPr lang="en-US" altLang="de-DE" sz="2400" dirty="0" err="1">
                <a:solidFill>
                  <a:srgbClr val="333333"/>
                </a:solidFill>
              </a:rPr>
              <a:t>tidligere</a:t>
            </a:r>
            <a:r>
              <a:rPr lang="en-US" altLang="de-DE" sz="2400" dirty="0">
                <a:solidFill>
                  <a:srgbClr val="333333"/>
                </a:solidFill>
              </a:rPr>
              <a:t> </a:t>
            </a:r>
            <a:r>
              <a:rPr lang="en-US" altLang="de-DE" sz="2400" dirty="0" err="1">
                <a:solidFill>
                  <a:srgbClr val="333333"/>
                </a:solidFill>
              </a:rPr>
              <a:t>kunnskap</a:t>
            </a:r>
            <a:r>
              <a:rPr lang="en-US" altLang="de-DE" sz="2400" dirty="0">
                <a:solidFill>
                  <a:srgbClr val="333333"/>
                </a:solidFill>
              </a:rPr>
              <a:t> om </a:t>
            </a:r>
            <a:r>
              <a:rPr lang="en-US" altLang="de-DE" sz="2400" dirty="0" err="1">
                <a:solidFill>
                  <a:srgbClr val="333333"/>
                </a:solidFill>
              </a:rPr>
              <a:t>lignende</a:t>
            </a:r>
            <a:r>
              <a:rPr lang="en-US" altLang="de-DE" sz="2400" dirty="0">
                <a:solidFill>
                  <a:srgbClr val="333333"/>
                </a:solidFill>
              </a:rPr>
              <a:t> </a:t>
            </a:r>
            <a:r>
              <a:rPr lang="en-US" altLang="de-DE" sz="2400" dirty="0" err="1">
                <a:solidFill>
                  <a:srgbClr val="333333"/>
                </a:solidFill>
              </a:rPr>
              <a:t>personer</a:t>
            </a:r>
            <a:r>
              <a:rPr lang="en-US" altLang="de-DE" sz="2400" dirty="0">
                <a:solidFill>
                  <a:srgbClr val="333333"/>
                </a:solidFill>
              </a:rPr>
              <a:t>/</a:t>
            </a:r>
            <a:r>
              <a:rPr lang="en-US" altLang="de-DE" sz="2400" dirty="0" err="1">
                <a:solidFill>
                  <a:srgbClr val="333333"/>
                </a:solidFill>
              </a:rPr>
              <a:t>grupper</a:t>
            </a:r>
            <a:r>
              <a:rPr lang="en-US" altLang="de-DE" sz="2400" dirty="0">
                <a:solidFill>
                  <a:srgbClr val="333333"/>
                </a:solidFill>
              </a:rPr>
              <a:t>: </a:t>
            </a:r>
            <a:r>
              <a:rPr lang="en-US" altLang="de-DE" sz="2400" dirty="0" err="1">
                <a:solidFill>
                  <a:srgbClr val="333333"/>
                </a:solidFill>
              </a:rPr>
              <a:t>f.eks</a:t>
            </a:r>
            <a:r>
              <a:rPr lang="en-US" altLang="de-DE" sz="2400" dirty="0">
                <a:solidFill>
                  <a:srgbClr val="333333"/>
                </a:solidFill>
              </a:rPr>
              <a:t>. </a:t>
            </a:r>
            <a:r>
              <a:rPr lang="en-US" altLang="de-DE" sz="2400" i="1" dirty="0" err="1">
                <a:solidFill>
                  <a:srgbClr val="333333"/>
                </a:solidFill>
              </a:rPr>
              <a:t>hiphop’ere</a:t>
            </a:r>
            <a:endParaRPr lang="en-US" altLang="de-DE" sz="2400" i="1" dirty="0">
              <a:solidFill>
                <a:srgbClr val="333333"/>
              </a:solidFill>
            </a:endParaRPr>
          </a:p>
          <a:p>
            <a:pPr marL="342900" lvl="0" indent="-342900" defTabSz="914400" fontAlgn="base">
              <a:buClr>
                <a:srgbClr val="333333"/>
              </a:buClr>
              <a:buFont typeface="WingDings"/>
              <a:buChar char=""/>
            </a:pPr>
            <a:r>
              <a:rPr lang="en-US" altLang="de-DE" sz="2400">
                <a:solidFill>
                  <a:srgbClr val="333333"/>
                </a:solidFill>
              </a:rPr>
              <a:t>“magefølelse”/</a:t>
            </a:r>
            <a:r>
              <a:rPr lang="en-US" altLang="de-DE" sz="2400" dirty="0" err="1">
                <a:solidFill>
                  <a:srgbClr val="333333"/>
                </a:solidFill>
              </a:rPr>
              <a:t>intuisjon</a:t>
            </a:r>
            <a:endParaRPr lang="en-US" altLang="de-DE" sz="2400" dirty="0">
              <a:solidFill>
                <a:srgbClr val="333333"/>
              </a:solidFill>
            </a:endParaRPr>
          </a:p>
          <a:p>
            <a:pPr marL="342900" lvl="0" indent="-342900" defTabSz="914400" fontAlgn="base">
              <a:buClr>
                <a:srgbClr val="333333"/>
              </a:buClr>
              <a:buFont typeface="WingDings"/>
              <a:buChar char=""/>
            </a:pPr>
            <a:r>
              <a:rPr lang="nb-NO" altLang="de-DE" sz="2400" dirty="0">
                <a:solidFill>
                  <a:srgbClr val="333333"/>
                </a:solidFill>
              </a:rPr>
              <a:t>noe skriftlig: f.eks. i en epost eller når man chatter på internett</a:t>
            </a:r>
            <a:endParaRPr lang="en-US" sz="2400" dirty="0"/>
          </a:p>
        </p:txBody>
      </p:sp>
      <p:sp>
        <p:nvSpPr>
          <p:cNvPr id="2" name="Title 1"/>
          <p:cNvSpPr>
            <a:spLocks noGrp="1"/>
          </p:cNvSpPr>
          <p:nvPr>
            <p:ph type="title"/>
          </p:nvPr>
        </p:nvSpPr>
        <p:spPr/>
        <p:txBody>
          <a:bodyPr/>
          <a:lstStyle/>
          <a:p>
            <a:r>
              <a:rPr lang="en-US" sz="3600" dirty="0" err="1">
                <a:solidFill>
                  <a:srgbClr val="004992"/>
                </a:solidFill>
                <a:latin typeface="+mn-lt"/>
                <a:ea typeface="+mn-ea"/>
                <a:cs typeface="+mn-cs"/>
              </a:rPr>
              <a:t>Hvilke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andre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informasjonskilder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kan</a:t>
            </a:r>
            <a:r>
              <a:rPr lang="en-US" sz="3600" dirty="0">
                <a:solidFill>
                  <a:srgbClr val="004992"/>
                </a:solidFill>
                <a:latin typeface="+mn-lt"/>
                <a:ea typeface="+mn-ea"/>
                <a:cs typeface="+mn-cs"/>
              </a:rPr>
              <a:t> man </a:t>
            </a:r>
            <a:r>
              <a:rPr lang="en-US" sz="3600" dirty="0" err="1">
                <a:solidFill>
                  <a:srgbClr val="004992"/>
                </a:solidFill>
                <a:latin typeface="+mn-lt"/>
                <a:ea typeface="+mn-ea"/>
                <a:cs typeface="+mn-cs"/>
              </a:rPr>
              <a:t>benytte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Hvor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pålitelige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disse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nb-NO">
                <a:latin typeface="+mn-lt"/>
              </a:rPr>
              <a:t>Metakognitív Tréning 6 – Å vise empati… II</a:t>
            </a:r>
            <a:endParaRPr lang="de-DE">
              <a:latin typeface="+mn-lt"/>
            </a:endParaRPr>
          </a:p>
        </p:txBody>
      </p:sp>
      <p:sp>
        <p:nvSpPr>
          <p:cNvPr id="4" name="Slide Number Placeholder 3"/>
          <p:cNvSpPr>
            <a:spLocks noGrp="1"/>
          </p:cNvSpPr>
          <p:nvPr>
            <p:ph type="sldNum" sz="quarter" idx="12"/>
          </p:nvPr>
        </p:nvSpPr>
        <p:spPr/>
        <p:txBody>
          <a:bodyPr/>
          <a:lstStyle/>
          <a:p>
            <a:pPr>
              <a:defRPr/>
            </a:pPr>
            <a:fld id="{CF81D01F-CF89-45E4-B296-58F4F9453340}" type="slidenum">
              <a:rPr lang="de-DE" smtClean="0">
                <a:latin typeface="+mn-lt"/>
              </a:rPr>
              <a:pPr>
                <a:defRPr/>
              </a:pPr>
              <a:t>5</a:t>
            </a:fld>
            <a:endParaRPr lang="de-DE">
              <a:latin typeface="+mn-lt"/>
            </a:endParaRPr>
          </a:p>
        </p:txBody>
      </p:sp>
      <p:pic>
        <p:nvPicPr>
          <p:cNvPr id="10"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99497" y="2203704"/>
            <a:ext cx="2831805"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dirty="0" err="1">
                <a:solidFill>
                  <a:srgbClr val="004992"/>
                </a:solidFill>
                <a:latin typeface="+mn-lt"/>
                <a:ea typeface="+mn-ea"/>
                <a:cs typeface="+mn-cs"/>
              </a:rPr>
              <a:t>Fordeler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og</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ulemper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ved</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forskjellige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sosiale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informasjonskilder</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377"/>
            <a:r>
              <a:rPr lang="nb-NO" sz="2400">
                <a:solidFill>
                  <a:srgbClr val="333333"/>
                </a:solidFill>
              </a:rPr>
              <a:t>Etter at vi nå har drøftet forskjellige kilder som brukes til å vurdere en person, skal vi videre fokusere på styrker og svakheter til slike sosiale informasjonskilder.</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nb-NO">
                <a:latin typeface="+mn-lt"/>
              </a:rPr>
              <a:t>Metakognitív Tréning 6 – Å vise empati… II</a:t>
            </a:r>
            <a:endParaRPr lang="de-DE">
              <a:latin typeface="+mn-lt"/>
            </a:endParaRPr>
          </a:p>
        </p:txBody>
      </p:sp>
      <p:sp>
        <p:nvSpPr>
          <p:cNvPr id="4" name="Slide Number Placeholder 3"/>
          <p:cNvSpPr>
            <a:spLocks noGrp="1"/>
          </p:cNvSpPr>
          <p:nvPr>
            <p:ph type="sldNum" sz="quarter" idx="12"/>
          </p:nvPr>
        </p:nvSpPr>
        <p:spPr/>
        <p:txBody>
          <a:bodyPr/>
          <a:lstStyle/>
          <a:p>
            <a:pPr>
              <a:defRPr/>
            </a:pPr>
            <a:fld id="{CF81D01F-CF89-45E4-B296-58F4F9453340}" type="slidenum">
              <a:rPr lang="de-DE" smtClean="0">
                <a:latin typeface="+mn-lt"/>
              </a:rPr>
              <a:pPr>
                <a:defRPr/>
              </a:pPr>
              <a:t>6</a:t>
            </a:fld>
            <a:endParaRPr lang="de-DE">
              <a:latin typeface="+mn-l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z="3600" dirty="0">
                <a:solidFill>
                  <a:srgbClr val="004992"/>
                </a:solidFill>
                <a:latin typeface="+mn-lt"/>
                <a:ea typeface="+mn-ea"/>
                <a:cs typeface="+mn-cs"/>
              </a:rPr>
              <a:t>Diskuter fordeler og ulemper ved å bruke denne informasjon-skilden for å foreta en vurdering av en annen person</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nb-NO">
                <a:latin typeface="+mn-lt"/>
              </a:rPr>
              <a:t>Metakognitív Tréning 6 – Å vise empati… II</a:t>
            </a:r>
            <a:endParaRPr lang="de-DE">
              <a:latin typeface="+mn-lt"/>
            </a:endParaRPr>
          </a:p>
        </p:txBody>
      </p:sp>
      <p:sp>
        <p:nvSpPr>
          <p:cNvPr id="4" name="Slide Number Placeholder 3"/>
          <p:cNvSpPr>
            <a:spLocks noGrp="1"/>
          </p:cNvSpPr>
          <p:nvPr>
            <p:ph type="sldNum" sz="quarter" idx="12"/>
          </p:nvPr>
        </p:nvSpPr>
        <p:spPr/>
        <p:txBody>
          <a:bodyPr/>
          <a:lstStyle/>
          <a:p>
            <a:pPr>
              <a:defRPr/>
            </a:pPr>
            <a:fld id="{CF81D01F-CF89-45E4-B296-58F4F9453340}" type="slidenum">
              <a:rPr lang="de-DE" smtClean="0">
                <a:latin typeface="+mn-lt"/>
              </a:rPr>
              <a:pPr>
                <a:defRPr/>
              </a:pPr>
              <a:t>7</a:t>
            </a:fld>
            <a:endParaRPr lang="de-DE">
              <a:latin typeface="+mn-lt"/>
            </a:endParaRPr>
          </a:p>
        </p:txBody>
      </p:sp>
      <p:graphicFrame>
        <p:nvGraphicFramePr>
          <p:cNvPr id="12" name="Group 2"/>
          <p:cNvGraphicFramePr>
            <a:graphicFrameLocks noGrp="1"/>
          </p:cNvGraphicFramePr>
          <p:nvPr>
            <p:extLst>
              <p:ext uri="{D42A27DB-BD31-4B8C-83A1-F6EECF244321}">
                <p14:modId xmlns:p14="http://schemas.microsoft.com/office/powerpoint/2010/main" val="2560011805"/>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nb-NO" sz="2000" b="0" i="0" u="none" strike="noStrike" cap="none" normalizeH="0" baseline="0" dirty="0">
                          <a:ln>
                            <a:noFill/>
                          </a:ln>
                          <a:solidFill>
                            <a:srgbClr val="333333"/>
                          </a:solidFill>
                          <a:effectLst/>
                          <a:latin typeface="+mn-lt"/>
                          <a:ea typeface="+mn-ea"/>
                          <a:cs typeface="+mn-cs"/>
                        </a:rPr>
                        <a:t>Språk: Hva noen sier og hvordan han/hun sier det</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nb-NO" sz="2000" b="0" i="0" u="none" strike="noStrike" cap="none" normalizeH="0" baseline="0" dirty="0">
                          <a:ln>
                            <a:noFill/>
                          </a:ln>
                          <a:solidFill>
                            <a:srgbClr val="004992"/>
                          </a:solidFill>
                          <a:effectLst/>
                          <a:latin typeface="+mn-lt"/>
                          <a:ea typeface="+mn-ea"/>
                          <a:cs typeface="+mn-cs"/>
                        </a:rPr>
                        <a:t>Viktig kilde:</a:t>
                      </a:r>
                    </a:p>
                    <a:p>
                      <a:pPr marL="0" marR="0" lvl="0" indent="0" algn="l" defTabSz="914400" rtl="0" eaLnBrk="1" fontAlgn="base" latinLnBrk="0" hangingPunct="1">
                        <a:lnSpc>
                          <a:spcPct val="100000"/>
                        </a:lnSpc>
                        <a:spcBef>
                          <a:spcPts val="1200"/>
                        </a:spcBef>
                        <a:spcAft>
                          <a:spcPts val="0"/>
                        </a:spcAft>
                        <a:buClrTx/>
                        <a:buSzTx/>
                        <a:buFontTx/>
                        <a:buNone/>
                        <a:tabLst/>
                      </a:pPr>
                      <a:r>
                        <a:rPr kumimoji="0" lang="nb-NO" sz="2000" b="0" i="0" u="none" strike="noStrike" cap="none" normalizeH="0" baseline="0" dirty="0">
                          <a:ln>
                            <a:noFill/>
                          </a:ln>
                          <a:solidFill>
                            <a:srgbClr val="004992"/>
                          </a:solidFill>
                          <a:effectLst/>
                          <a:latin typeface="+mn-lt"/>
                          <a:ea typeface="+mn-ea"/>
                          <a:cs typeface="+mn-cs"/>
                        </a:rPr>
                        <a:t>???</a:t>
                      </a:r>
                      <a:endParaRPr kumimoji="0" lang="pt-BR"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r>
                        <a:rPr lang="en-US" altLang="de-DE" sz="1800" b="1" i="0" u="none" dirty="0" err="1">
                          <a:solidFill>
                            <a:srgbClr val="333333"/>
                          </a:solidFill>
                          <a:latin typeface="+mn-lt"/>
                          <a:ea typeface="+mn-ea"/>
                          <a:cs typeface="+mn-cs"/>
                        </a:rPr>
                        <a:t>Eksempel</a:t>
                      </a:r>
                      <a:r>
                        <a:rPr lang="en-US" altLang="de-DE" sz="1800" b="1" i="0" u="none" dirty="0">
                          <a:solidFill>
                            <a:srgbClr val="333333"/>
                          </a:solidFill>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nb-NO" sz="2000" b="0" i="0" u="none" strike="noStrike" cap="none" normalizeH="0" baseline="0" dirty="0">
                          <a:ln>
                            <a:noFill/>
                          </a:ln>
                          <a:solidFill>
                            <a:srgbClr val="004992"/>
                          </a:solidFill>
                          <a:effectLst/>
                          <a:latin typeface="+mn-lt"/>
                          <a:ea typeface="+mn-ea"/>
                          <a:cs typeface="+mn-cs"/>
                        </a:rPr>
                        <a:t>Obs!: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nb-NO" sz="2000" b="0" i="0" u="none" strike="noStrike" cap="none" normalizeH="0" baseline="0" dirty="0">
                          <a:ln>
                            <a:noFill/>
                          </a:ln>
                          <a:solidFill>
                            <a:srgbClr val="004992"/>
                          </a:solidFill>
                          <a:effectLst/>
                          <a:latin typeface="+mn-lt"/>
                          <a:ea typeface="+mn-ea"/>
                          <a:cs typeface="+mn-cs"/>
                        </a:rPr>
                        <a:t>???</a:t>
                      </a:r>
                      <a:endParaRPr kumimoji="0" lang="en-US" sz="18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3"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1459" y="3140968"/>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4"/>
          <p:cNvSpPr txBox="1">
            <a:spLocks noChangeArrowheads="1"/>
          </p:cNvSpPr>
          <p:nvPr/>
        </p:nvSpPr>
        <p:spPr bwMode="auto">
          <a:xfrm>
            <a:off x="408955" y="5805264"/>
            <a:ext cx="381642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buFontTx/>
              <a:buNone/>
            </a:pPr>
            <a:r>
              <a:rPr lang="en-US" altLang="de-DE" sz="1800">
                <a:solidFill>
                  <a:srgbClr val="333333"/>
                </a:solidFill>
                <a:latin typeface="+mn-lt"/>
                <a:ea typeface="+mn-ea"/>
              </a:rPr>
              <a:t>Sagt av Marie Antoinette (1755-1793); sarkasme, naivitet, manglende kunnskap om de fattiges levekår?</a:t>
            </a:r>
            <a:endParaRPr lang="en-US" altLang="de-DE" sz="1800" dirty="0">
              <a:solidFill>
                <a:srgbClr val="333333"/>
              </a:solidFill>
              <a:latin typeface="+mn-lt"/>
              <a:ea typeface="+mn-ea"/>
            </a:endParaRPr>
          </a:p>
        </p:txBody>
      </p:sp>
      <p:sp>
        <p:nvSpPr>
          <p:cNvPr id="15" name="Caption_14"/>
          <p:cNvSpPr>
            <a:spLocks noChangeArrowheads="1"/>
          </p:cNvSpPr>
          <p:nvPr/>
        </p:nvSpPr>
        <p:spPr bwMode="auto">
          <a:xfrm>
            <a:off x="624979" y="4663430"/>
            <a:ext cx="3383280" cy="1005840"/>
          </a:xfrm>
          <a:prstGeom prst="wedgeEllipseCallout">
            <a:avLst>
              <a:gd name="adj1" fmla="val -37503"/>
              <a:gd name="adj2" fmla="val 65231"/>
            </a:avLst>
          </a:prstGeom>
          <a:solidFill>
            <a:schemeClr val="bg1"/>
          </a:solidFill>
          <a:ln w="9525">
            <a:solidFill>
              <a:schemeClr val="tx1"/>
            </a:solidFill>
            <a:miter lim="800000"/>
            <a:headEnd/>
            <a:tailEnd/>
          </a:ln>
        </p:spPr>
        <p:txBody>
          <a:bodyPr lIns="0" tIns="0" rIns="0" bIns="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ts val="0"/>
              </a:spcBef>
              <a:spcAft>
                <a:spcPts val="0"/>
              </a:spcAft>
              <a:buNone/>
            </a:pPr>
            <a:r>
              <a:rPr lang="en-US" altLang="de-DE" sz="1600" b="1">
                <a:solidFill>
                  <a:srgbClr val="333333"/>
                </a:solidFill>
                <a:latin typeface="+mn-lt"/>
              </a:rPr>
              <a:t>Folket har ikke brød…hvorfor spiser de ikke kake isteden?</a:t>
            </a:r>
            <a:endParaRPr lang="en-US" altLang="de-DE" sz="1600" b="1" dirty="0">
              <a:solidFill>
                <a:srgbClr val="333333"/>
              </a:solidFill>
              <a:latin typeface="+mn-lt"/>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z="3600" dirty="0">
                <a:solidFill>
                  <a:srgbClr val="004992"/>
                </a:solidFill>
                <a:latin typeface="+mn-lt"/>
                <a:ea typeface="+mn-ea"/>
                <a:cs typeface="+mn-cs"/>
              </a:rPr>
              <a:t>Diskuter fordeler og ulemper ved å bruke denne informasjon-skilden for å foreta en vurdering av en annen person</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nb-NO">
                <a:latin typeface="+mn-lt"/>
              </a:rPr>
              <a:t>Metakognitív Tréning 6 – Å vise empati… II</a:t>
            </a:r>
            <a:endParaRPr lang="de-DE">
              <a:latin typeface="+mn-lt"/>
            </a:endParaRPr>
          </a:p>
        </p:txBody>
      </p:sp>
      <p:sp>
        <p:nvSpPr>
          <p:cNvPr id="4" name="Slide Number Placeholder 3"/>
          <p:cNvSpPr>
            <a:spLocks noGrp="1"/>
          </p:cNvSpPr>
          <p:nvPr>
            <p:ph type="sldNum" sz="quarter" idx="12"/>
          </p:nvPr>
        </p:nvSpPr>
        <p:spPr/>
        <p:txBody>
          <a:bodyPr/>
          <a:lstStyle/>
          <a:p>
            <a:pPr>
              <a:defRPr/>
            </a:pPr>
            <a:fld id="{CF81D01F-CF89-45E4-B296-58F4F9453340}" type="slidenum">
              <a:rPr lang="de-DE" smtClean="0">
                <a:latin typeface="+mn-lt"/>
              </a:rPr>
              <a:pPr>
                <a:defRPr/>
              </a:pPr>
              <a:t>8</a:t>
            </a:fld>
            <a:endParaRPr lang="de-DE">
              <a:latin typeface="+mn-lt"/>
            </a:endParaRPr>
          </a:p>
        </p:txBody>
      </p:sp>
      <p:graphicFrame>
        <p:nvGraphicFramePr>
          <p:cNvPr id="12" name="Group 2"/>
          <p:cNvGraphicFramePr>
            <a:graphicFrameLocks noGrp="1"/>
          </p:cNvGraphicFramePr>
          <p:nvPr>
            <p:extLst>
              <p:ext uri="{D42A27DB-BD31-4B8C-83A1-F6EECF244321}">
                <p14:modId xmlns:p14="http://schemas.microsoft.com/office/powerpoint/2010/main" val="3843206913"/>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nb-NO" sz="2000" b="0" i="0" u="none" strike="noStrike" cap="none" normalizeH="0" baseline="0" dirty="0">
                          <a:ln>
                            <a:noFill/>
                          </a:ln>
                          <a:solidFill>
                            <a:srgbClr val="333333"/>
                          </a:solidFill>
                          <a:effectLst/>
                          <a:latin typeface="+mn-lt"/>
                          <a:ea typeface="+mn-ea"/>
                          <a:cs typeface="+mn-cs"/>
                        </a:rPr>
                        <a:t>Språk: Hva noen sier og hvordan han/hun sier det</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nb-NO" sz="2000" b="0" i="0" u="none" strike="noStrike" cap="none" normalizeH="0" baseline="0" dirty="0">
                          <a:ln>
                            <a:noFill/>
                          </a:ln>
                          <a:solidFill>
                            <a:srgbClr val="004992"/>
                          </a:solidFill>
                          <a:effectLst/>
                          <a:latin typeface="+mn-lt"/>
                          <a:ea typeface="+mn-ea"/>
                          <a:cs typeface="+mn-cs"/>
                        </a:rPr>
                        <a:t>Viktig kilde:</a:t>
                      </a:r>
                    </a:p>
                    <a:p>
                      <a:pPr marL="0" marR="0" lvl="0" indent="0" algn="l" defTabSz="914400" rtl="0" eaLnBrk="1" fontAlgn="base" latinLnBrk="0" hangingPunct="1">
                        <a:lnSpc>
                          <a:spcPct val="100000"/>
                        </a:lnSpc>
                        <a:spcBef>
                          <a:spcPts val="1200"/>
                        </a:spcBef>
                        <a:spcAft>
                          <a:spcPts val="0"/>
                        </a:spcAft>
                        <a:buClrTx/>
                        <a:buSzTx/>
                        <a:buFontTx/>
                        <a:buNone/>
                        <a:tabLst/>
                      </a:pPr>
                      <a:r>
                        <a:rPr kumimoji="0" lang="nb-NO" sz="2000" b="1" i="0" u="none" strike="noStrike" cap="none" normalizeH="0" baseline="0" dirty="0">
                          <a:ln>
                            <a:noFill/>
                          </a:ln>
                          <a:solidFill>
                            <a:srgbClr val="333333"/>
                          </a:solidFill>
                          <a:effectLst/>
                          <a:latin typeface="+mn-lt"/>
                          <a:ea typeface="+mn-ea"/>
                          <a:cs typeface="+mn-cs"/>
                        </a:rPr>
                        <a:t>Innhold:</a:t>
                      </a:r>
                      <a:r>
                        <a:rPr kumimoji="0" lang="nb-NO" sz="2000" b="0" i="0" u="none" strike="noStrike" cap="none" normalizeH="0" baseline="0" dirty="0">
                          <a:ln>
                            <a:noFill/>
                          </a:ln>
                          <a:solidFill>
                            <a:srgbClr val="333333"/>
                          </a:solidFill>
                          <a:effectLst/>
                          <a:latin typeface="+mn-lt"/>
                          <a:ea typeface="+mn-ea"/>
                          <a:cs typeface="+mn-cs"/>
                        </a:rPr>
                        <a:t> Språk er svært viktig for direkte kommunikasjon.</a:t>
                      </a:r>
                    </a:p>
                    <a:p>
                      <a:pPr marL="0" marR="0" lvl="0" indent="0" algn="l" defTabSz="914400" rtl="0" eaLnBrk="1" fontAlgn="base" latinLnBrk="0" hangingPunct="1">
                        <a:lnSpc>
                          <a:spcPct val="100000"/>
                        </a:lnSpc>
                        <a:spcBef>
                          <a:spcPts val="1200"/>
                        </a:spcBef>
                        <a:spcAft>
                          <a:spcPts val="0"/>
                        </a:spcAft>
                        <a:buClrTx/>
                        <a:buSzTx/>
                        <a:buFontTx/>
                        <a:buNone/>
                        <a:tabLst/>
                      </a:pPr>
                      <a:r>
                        <a:rPr kumimoji="0" lang="nb-NO" sz="2000" b="1" i="0" u="none" strike="noStrike" cap="none" normalizeH="0" baseline="0" dirty="0">
                          <a:ln>
                            <a:noFill/>
                          </a:ln>
                          <a:solidFill>
                            <a:srgbClr val="333333"/>
                          </a:solidFill>
                          <a:effectLst/>
                          <a:latin typeface="+mn-lt"/>
                          <a:ea typeface="+mn-ea"/>
                          <a:cs typeface="+mn-cs"/>
                        </a:rPr>
                        <a:t>Tonefall:</a:t>
                      </a:r>
                      <a:r>
                        <a:rPr kumimoji="0" lang="nb-NO" sz="2000" b="0" i="0" u="none" strike="noStrike" cap="none" normalizeH="0" baseline="0" dirty="0">
                          <a:ln>
                            <a:noFill/>
                          </a:ln>
                          <a:solidFill>
                            <a:srgbClr val="333333"/>
                          </a:solidFill>
                          <a:effectLst/>
                          <a:latin typeface="+mn-lt"/>
                          <a:ea typeface="+mn-ea"/>
                          <a:cs typeface="+mn-cs"/>
                        </a:rPr>
                        <a:t> Intonasjon (sarkastisk, selvgod), ordvalg (arrogant, saksfokusert etc.) kan fortelle deg mye om noen.</a:t>
                      </a:r>
                      <a:endParaRPr kumimoji="0" lang="pt-BR"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r>
                        <a:rPr lang="en-US" altLang="de-DE" sz="1800" b="1" i="0" u="none" dirty="0" err="1">
                          <a:solidFill>
                            <a:srgbClr val="333333"/>
                          </a:solidFill>
                          <a:latin typeface="+mn-lt"/>
                          <a:ea typeface="+mn-ea"/>
                          <a:cs typeface="+mn-cs"/>
                        </a:rPr>
                        <a:t>Eksempel</a:t>
                      </a:r>
                      <a:r>
                        <a:rPr lang="en-US" altLang="de-DE" sz="1800" b="1" i="0" u="none" dirty="0">
                          <a:solidFill>
                            <a:srgbClr val="333333"/>
                          </a:solidFill>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nb-NO" sz="2000" b="0" i="0" u="none" strike="noStrike" cap="none" normalizeH="0" baseline="0" dirty="0">
                          <a:ln>
                            <a:noFill/>
                          </a:ln>
                          <a:solidFill>
                            <a:srgbClr val="004992"/>
                          </a:solidFill>
                          <a:effectLst/>
                          <a:latin typeface="+mn-lt"/>
                          <a:ea typeface="+mn-ea"/>
                          <a:cs typeface="+mn-cs"/>
                        </a:rPr>
                        <a:t>Obs!: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nb-NO" sz="2000" b="0" i="0" u="none" strike="noStrike" cap="none" normalizeH="0" baseline="0" dirty="0">
                          <a:ln>
                            <a:noFill/>
                          </a:ln>
                          <a:solidFill>
                            <a:srgbClr val="004992"/>
                          </a:solidFill>
                          <a:effectLst/>
                          <a:latin typeface="+mn-lt"/>
                          <a:ea typeface="+mn-ea"/>
                          <a:cs typeface="+mn-cs"/>
                        </a:rPr>
                        <a:t>???</a:t>
                      </a:r>
                      <a:endParaRPr kumimoji="0" lang="en-US" sz="18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3"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1459" y="3140968"/>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4"/>
          <p:cNvSpPr txBox="1">
            <a:spLocks noChangeArrowheads="1"/>
          </p:cNvSpPr>
          <p:nvPr/>
        </p:nvSpPr>
        <p:spPr bwMode="auto">
          <a:xfrm>
            <a:off x="408955" y="5805264"/>
            <a:ext cx="381642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buFontTx/>
              <a:buNone/>
            </a:pPr>
            <a:r>
              <a:rPr lang="en-US" altLang="de-DE" sz="1800">
                <a:solidFill>
                  <a:srgbClr val="333333"/>
                </a:solidFill>
                <a:latin typeface="+mn-lt"/>
                <a:ea typeface="+mn-ea"/>
              </a:rPr>
              <a:t>Sagt av Marie Antoinette (1755-1793); sarkasme, naivitet, manglende kunnskap om de fattiges levekår?</a:t>
            </a:r>
            <a:endParaRPr lang="en-US" altLang="de-DE" sz="1800" dirty="0">
              <a:solidFill>
                <a:srgbClr val="333333"/>
              </a:solidFill>
              <a:latin typeface="+mn-lt"/>
              <a:ea typeface="+mn-ea"/>
            </a:endParaRPr>
          </a:p>
        </p:txBody>
      </p:sp>
      <p:sp>
        <p:nvSpPr>
          <p:cNvPr id="15" name="Caption_14"/>
          <p:cNvSpPr>
            <a:spLocks noChangeArrowheads="1"/>
          </p:cNvSpPr>
          <p:nvPr/>
        </p:nvSpPr>
        <p:spPr bwMode="auto">
          <a:xfrm>
            <a:off x="624979" y="4663430"/>
            <a:ext cx="3383280" cy="1005840"/>
          </a:xfrm>
          <a:prstGeom prst="wedgeEllipseCallout">
            <a:avLst>
              <a:gd name="adj1" fmla="val -37503"/>
              <a:gd name="adj2" fmla="val 65231"/>
            </a:avLst>
          </a:prstGeom>
          <a:solidFill>
            <a:schemeClr val="bg1"/>
          </a:solidFill>
          <a:ln w="9525">
            <a:solidFill>
              <a:schemeClr val="tx1"/>
            </a:solidFill>
            <a:miter lim="800000"/>
            <a:headEnd/>
            <a:tailEnd/>
          </a:ln>
        </p:spPr>
        <p:txBody>
          <a:bodyPr lIns="0" tIns="0" rIns="0" bIns="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ts val="0"/>
              </a:spcBef>
              <a:spcAft>
                <a:spcPts val="0"/>
              </a:spcAft>
              <a:buNone/>
            </a:pPr>
            <a:r>
              <a:rPr lang="en-US" altLang="de-DE" sz="1600" b="1">
                <a:solidFill>
                  <a:srgbClr val="333333"/>
                </a:solidFill>
                <a:latin typeface="+mn-lt"/>
              </a:rPr>
              <a:t>Folket har ikke brød…hvorfor spiser de ikke kake isteden?</a:t>
            </a:r>
            <a:endParaRPr lang="en-US" altLang="de-DE" sz="1600" b="1" dirty="0">
              <a:solidFill>
                <a:srgbClr val="333333"/>
              </a:solidFill>
              <a:latin typeface="+mn-lt"/>
            </a:endParaRPr>
          </a:p>
        </p:txBody>
      </p:sp>
    </p:spTree>
    <p:extLst>
      <p:ext uri="{BB962C8B-B14F-4D97-AF65-F5344CB8AC3E}">
        <p14:creationId xmlns:p14="http://schemas.microsoft.com/office/powerpoint/2010/main" val="26783003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z="3600" dirty="0">
                <a:solidFill>
                  <a:srgbClr val="004992"/>
                </a:solidFill>
                <a:latin typeface="+mn-lt"/>
                <a:ea typeface="+mn-ea"/>
                <a:cs typeface="+mn-cs"/>
              </a:rPr>
              <a:t>Diskuter fordeler og ulemper ved å bruke denne informasjon-skilden for å foreta en vurdering av en annen person</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nb-NO">
                <a:latin typeface="+mn-lt"/>
              </a:rPr>
              <a:t>Metakognitív Tréning 6 – Å vise empati… II</a:t>
            </a:r>
            <a:endParaRPr lang="de-DE">
              <a:latin typeface="+mn-lt"/>
            </a:endParaRPr>
          </a:p>
        </p:txBody>
      </p:sp>
      <p:sp>
        <p:nvSpPr>
          <p:cNvPr id="4" name="Slide Number Placeholder 3"/>
          <p:cNvSpPr>
            <a:spLocks noGrp="1"/>
          </p:cNvSpPr>
          <p:nvPr>
            <p:ph type="sldNum" sz="quarter" idx="12"/>
          </p:nvPr>
        </p:nvSpPr>
        <p:spPr/>
        <p:txBody>
          <a:bodyPr/>
          <a:lstStyle/>
          <a:p>
            <a:pPr>
              <a:defRPr/>
            </a:pPr>
            <a:fld id="{CF81D01F-CF89-45E4-B296-58F4F9453340}" type="slidenum">
              <a:rPr lang="de-DE" smtClean="0">
                <a:latin typeface="+mn-lt"/>
              </a:rPr>
              <a:pPr>
                <a:defRPr/>
              </a:pPr>
              <a:t>9</a:t>
            </a:fld>
            <a:endParaRPr lang="de-DE">
              <a:latin typeface="+mn-lt"/>
            </a:endParaRPr>
          </a:p>
        </p:txBody>
      </p:sp>
      <p:graphicFrame>
        <p:nvGraphicFramePr>
          <p:cNvPr id="12" name="Group 2"/>
          <p:cNvGraphicFramePr>
            <a:graphicFrameLocks noGrp="1"/>
          </p:cNvGraphicFramePr>
          <p:nvPr>
            <p:extLst>
              <p:ext uri="{D42A27DB-BD31-4B8C-83A1-F6EECF244321}">
                <p14:modId xmlns:p14="http://schemas.microsoft.com/office/powerpoint/2010/main" val="4109143257"/>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nb-NO" sz="2000" b="0" i="0" u="none" strike="noStrike" cap="none" normalizeH="0" baseline="0" dirty="0">
                          <a:ln>
                            <a:noFill/>
                          </a:ln>
                          <a:solidFill>
                            <a:srgbClr val="333333"/>
                          </a:solidFill>
                          <a:effectLst/>
                          <a:latin typeface="+mn-lt"/>
                          <a:ea typeface="+mn-ea"/>
                          <a:cs typeface="+mn-cs"/>
                        </a:rPr>
                        <a:t>Språk: Hva noen sier og hvordan han/hun sier det</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nb-NO" sz="2000" b="0" i="0" u="none" strike="noStrike" cap="none" normalizeH="0" baseline="0" dirty="0">
                          <a:ln>
                            <a:noFill/>
                          </a:ln>
                          <a:solidFill>
                            <a:srgbClr val="004992"/>
                          </a:solidFill>
                          <a:effectLst/>
                          <a:latin typeface="+mn-lt"/>
                          <a:ea typeface="+mn-ea"/>
                          <a:cs typeface="+mn-cs"/>
                        </a:rPr>
                        <a:t>Viktig kilde:</a:t>
                      </a:r>
                    </a:p>
                    <a:p>
                      <a:pPr marL="0" marR="0" lvl="0" indent="0" algn="l" defTabSz="914400" rtl="0" eaLnBrk="1" fontAlgn="base" latinLnBrk="0" hangingPunct="1">
                        <a:lnSpc>
                          <a:spcPct val="100000"/>
                        </a:lnSpc>
                        <a:spcBef>
                          <a:spcPts val="1200"/>
                        </a:spcBef>
                        <a:spcAft>
                          <a:spcPts val="0"/>
                        </a:spcAft>
                        <a:buClrTx/>
                        <a:buSzTx/>
                        <a:buFontTx/>
                        <a:buNone/>
                        <a:tabLst/>
                      </a:pPr>
                      <a:r>
                        <a:rPr kumimoji="0" lang="nb-NO" sz="2000" b="1" i="0" u="none" strike="noStrike" cap="none" normalizeH="0" baseline="0" dirty="0">
                          <a:ln>
                            <a:noFill/>
                          </a:ln>
                          <a:solidFill>
                            <a:srgbClr val="333333"/>
                          </a:solidFill>
                          <a:effectLst/>
                          <a:latin typeface="+mn-lt"/>
                          <a:ea typeface="+mn-ea"/>
                          <a:cs typeface="+mn-cs"/>
                        </a:rPr>
                        <a:t>Innhold:</a:t>
                      </a:r>
                      <a:r>
                        <a:rPr kumimoji="0" lang="nb-NO" sz="2000" b="0" i="0" u="none" strike="noStrike" cap="none" normalizeH="0" baseline="0" dirty="0">
                          <a:ln>
                            <a:noFill/>
                          </a:ln>
                          <a:solidFill>
                            <a:srgbClr val="333333"/>
                          </a:solidFill>
                          <a:effectLst/>
                          <a:latin typeface="+mn-lt"/>
                          <a:ea typeface="+mn-ea"/>
                          <a:cs typeface="+mn-cs"/>
                        </a:rPr>
                        <a:t> Språk er svært viktig for direkte kommunikasjon.</a:t>
                      </a:r>
                    </a:p>
                    <a:p>
                      <a:pPr marL="0" marR="0" lvl="0" indent="0" algn="l" defTabSz="914400" rtl="0" eaLnBrk="1" fontAlgn="base" latinLnBrk="0" hangingPunct="1">
                        <a:lnSpc>
                          <a:spcPct val="100000"/>
                        </a:lnSpc>
                        <a:spcBef>
                          <a:spcPts val="1200"/>
                        </a:spcBef>
                        <a:spcAft>
                          <a:spcPts val="0"/>
                        </a:spcAft>
                        <a:buClrTx/>
                        <a:buSzTx/>
                        <a:buFontTx/>
                        <a:buNone/>
                        <a:tabLst/>
                      </a:pPr>
                      <a:r>
                        <a:rPr kumimoji="0" lang="nb-NO" sz="2000" b="1" i="0" u="none" strike="noStrike" cap="none" normalizeH="0" baseline="0" dirty="0">
                          <a:ln>
                            <a:noFill/>
                          </a:ln>
                          <a:solidFill>
                            <a:srgbClr val="333333"/>
                          </a:solidFill>
                          <a:effectLst/>
                          <a:latin typeface="+mn-lt"/>
                          <a:ea typeface="+mn-ea"/>
                          <a:cs typeface="+mn-cs"/>
                        </a:rPr>
                        <a:t>Tonefall:</a:t>
                      </a:r>
                      <a:r>
                        <a:rPr kumimoji="0" lang="nb-NO" sz="2000" b="0" i="0" u="none" strike="noStrike" cap="none" normalizeH="0" baseline="0" dirty="0">
                          <a:ln>
                            <a:noFill/>
                          </a:ln>
                          <a:solidFill>
                            <a:srgbClr val="333333"/>
                          </a:solidFill>
                          <a:effectLst/>
                          <a:latin typeface="+mn-lt"/>
                          <a:ea typeface="+mn-ea"/>
                          <a:cs typeface="+mn-cs"/>
                        </a:rPr>
                        <a:t> Intonasjon (sarkastisk, selvgod), ordvalg (arrogant, saksfokusert etc.) kan fortelle deg mye om noen.</a:t>
                      </a:r>
                      <a:endParaRPr kumimoji="0" lang="pt-BR"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r>
                        <a:rPr lang="en-US" altLang="de-DE" sz="1800" b="1" i="0" u="none" dirty="0" err="1">
                          <a:solidFill>
                            <a:srgbClr val="333333"/>
                          </a:solidFill>
                          <a:latin typeface="+mn-lt"/>
                          <a:ea typeface="+mn-ea"/>
                          <a:cs typeface="+mn-cs"/>
                        </a:rPr>
                        <a:t>Eksempel</a:t>
                      </a:r>
                      <a:r>
                        <a:rPr lang="en-US" altLang="de-DE" sz="1800" b="1" i="0" u="none" dirty="0">
                          <a:solidFill>
                            <a:srgbClr val="333333"/>
                          </a:solidFill>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nb-NO" sz="2000" b="0" i="0" u="none" strike="noStrike" cap="none" normalizeH="0" baseline="0" dirty="0">
                          <a:ln>
                            <a:noFill/>
                          </a:ln>
                          <a:solidFill>
                            <a:srgbClr val="004992"/>
                          </a:solidFill>
                          <a:effectLst/>
                          <a:latin typeface="+mn-lt"/>
                          <a:ea typeface="+mn-ea"/>
                          <a:cs typeface="+mn-cs"/>
                        </a:rPr>
                        <a:t>Obs!: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nb-NO" sz="2000" b="1" i="0" u="none" strike="noStrike" cap="none" normalizeH="0" baseline="0" dirty="0">
                          <a:ln>
                            <a:noFill/>
                          </a:ln>
                          <a:solidFill>
                            <a:srgbClr val="333333"/>
                          </a:solidFill>
                          <a:effectLst/>
                          <a:latin typeface="+mn-lt"/>
                          <a:ea typeface="+mn-ea"/>
                          <a:cs typeface="+mn-cs"/>
                        </a:rPr>
                        <a:t>Innhold :</a:t>
                      </a:r>
                      <a:r>
                        <a:rPr kumimoji="0" lang="nb-NO" sz="2000" b="0" i="0" u="none" strike="noStrike" cap="none" normalizeH="0" baseline="0" dirty="0">
                          <a:ln>
                            <a:noFill/>
                          </a:ln>
                          <a:solidFill>
                            <a:srgbClr val="333333"/>
                          </a:solidFill>
                          <a:effectLst/>
                          <a:latin typeface="+mn-lt"/>
                          <a:ea typeface="+mn-ea"/>
                          <a:cs typeface="+mn-cs"/>
                        </a:rPr>
                        <a:t> på grunn av vanlig høflighet og misforståelser er det ofte en forskjell mellom hva folk mener og hva de faktisk sier.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nb-NO" sz="2000" b="1" i="0" u="none" strike="noStrike" cap="none" normalizeH="0" baseline="0" dirty="0">
                          <a:ln>
                            <a:noFill/>
                          </a:ln>
                          <a:solidFill>
                            <a:srgbClr val="333333"/>
                          </a:solidFill>
                          <a:effectLst/>
                          <a:latin typeface="+mn-lt"/>
                          <a:ea typeface="+mn-ea"/>
                          <a:cs typeface="+mn-cs"/>
                        </a:rPr>
                        <a:t>Tonefall:</a:t>
                      </a:r>
                      <a:r>
                        <a:rPr kumimoji="0" lang="nb-NO" sz="2000" b="0" i="0" u="none" strike="noStrike" cap="none" normalizeH="0" baseline="0" dirty="0">
                          <a:ln>
                            <a:noFill/>
                          </a:ln>
                          <a:solidFill>
                            <a:srgbClr val="333333"/>
                          </a:solidFill>
                          <a:effectLst/>
                          <a:latin typeface="+mn-lt"/>
                          <a:ea typeface="+mn-ea"/>
                          <a:cs typeface="+mn-cs"/>
                        </a:rPr>
                        <a:t> Noen viser veldig lite følelser når de snakker – men kan likevel ha følelser under </a:t>
                      </a:r>
                      <a:r>
                        <a:rPr kumimoji="0" lang="nb-NO" sz="2000" b="0" i="0" u="none" strike="noStrike" cap="none" normalizeH="0" baseline="0">
                          <a:ln>
                            <a:noFill/>
                          </a:ln>
                          <a:solidFill>
                            <a:srgbClr val="333333"/>
                          </a:solidFill>
                          <a:effectLst/>
                          <a:latin typeface="+mn-lt"/>
                          <a:ea typeface="+mn-ea"/>
                          <a:cs typeface="+mn-cs"/>
                        </a:rPr>
                        <a:t>overflaten (“tørr humor”; </a:t>
                      </a:r>
                      <a:r>
                        <a:rPr kumimoji="0" lang="nb-NO" sz="2000" b="0" i="0" u="none" strike="noStrike" cap="none" normalizeH="0" baseline="0" dirty="0">
                          <a:ln>
                            <a:noFill/>
                          </a:ln>
                          <a:solidFill>
                            <a:srgbClr val="333333"/>
                          </a:solidFill>
                          <a:effectLst/>
                          <a:latin typeface="+mn-lt"/>
                          <a:ea typeface="+mn-ea"/>
                          <a:cs typeface="+mn-cs"/>
                        </a:rPr>
                        <a:t>Parkinsons sykdom). </a:t>
                      </a: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3"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1459" y="3140968"/>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4"/>
          <p:cNvSpPr txBox="1">
            <a:spLocks noChangeArrowheads="1"/>
          </p:cNvSpPr>
          <p:nvPr/>
        </p:nvSpPr>
        <p:spPr bwMode="auto">
          <a:xfrm>
            <a:off x="408955" y="5805264"/>
            <a:ext cx="381642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buFontTx/>
              <a:buNone/>
            </a:pPr>
            <a:r>
              <a:rPr lang="en-US" altLang="de-DE" sz="1800">
                <a:solidFill>
                  <a:srgbClr val="333333"/>
                </a:solidFill>
                <a:latin typeface="+mn-lt"/>
                <a:ea typeface="+mn-ea"/>
              </a:rPr>
              <a:t>Sagt av Marie Antoinette (1755-1793); sarkasme, naivitet, manglende kunnskap om de fattiges levekår?</a:t>
            </a:r>
            <a:endParaRPr lang="en-US" altLang="de-DE" sz="1800" dirty="0">
              <a:solidFill>
                <a:srgbClr val="333333"/>
              </a:solidFill>
              <a:latin typeface="+mn-lt"/>
              <a:ea typeface="+mn-ea"/>
            </a:endParaRPr>
          </a:p>
        </p:txBody>
      </p:sp>
      <p:sp>
        <p:nvSpPr>
          <p:cNvPr id="15" name="Caption_14"/>
          <p:cNvSpPr>
            <a:spLocks noChangeArrowheads="1"/>
          </p:cNvSpPr>
          <p:nvPr/>
        </p:nvSpPr>
        <p:spPr bwMode="auto">
          <a:xfrm>
            <a:off x="624979" y="4663430"/>
            <a:ext cx="3383280" cy="1005840"/>
          </a:xfrm>
          <a:prstGeom prst="wedgeEllipseCallout">
            <a:avLst>
              <a:gd name="adj1" fmla="val -37503"/>
              <a:gd name="adj2" fmla="val 65231"/>
            </a:avLst>
          </a:prstGeom>
          <a:solidFill>
            <a:schemeClr val="bg1"/>
          </a:solidFill>
          <a:ln w="9525">
            <a:solidFill>
              <a:schemeClr val="tx1"/>
            </a:solidFill>
            <a:miter lim="800000"/>
            <a:headEnd/>
            <a:tailEnd/>
          </a:ln>
        </p:spPr>
        <p:txBody>
          <a:bodyPr lIns="0" tIns="0" rIns="0" bIns="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ts val="0"/>
              </a:spcBef>
              <a:spcAft>
                <a:spcPts val="0"/>
              </a:spcAft>
              <a:buNone/>
            </a:pPr>
            <a:r>
              <a:rPr lang="en-US" altLang="de-DE" sz="1600" b="1">
                <a:solidFill>
                  <a:srgbClr val="333333"/>
                </a:solidFill>
                <a:latin typeface="+mn-lt"/>
              </a:rPr>
              <a:t>Folket har ikke brød…hvorfor spiser de ikke kake isteden?</a:t>
            </a:r>
            <a:endParaRPr lang="en-US" altLang="de-DE" sz="1600" b="1" dirty="0">
              <a:solidFill>
                <a:srgbClr val="333333"/>
              </a:solidFill>
              <a:latin typeface="+mn-lt"/>
            </a:endParaRPr>
          </a:p>
        </p:txBody>
      </p:sp>
    </p:spTree>
    <p:extLst>
      <p:ext uri="{BB962C8B-B14F-4D97-AF65-F5344CB8AC3E}">
        <p14:creationId xmlns:p14="http://schemas.microsoft.com/office/powerpoint/2010/main" val="17222128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z="3600" dirty="0">
                <a:solidFill>
                  <a:srgbClr val="004992"/>
                </a:solidFill>
                <a:latin typeface="+mn-lt"/>
                <a:ea typeface="+mn-ea"/>
                <a:cs typeface="+mn-cs"/>
              </a:rPr>
              <a:t>Diskuter fordeler og ulemper ved å bruke denne informasjon-skilden for å foreta en vurdering av en annen person</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nb-NO">
                <a:latin typeface="+mn-lt"/>
              </a:rPr>
              <a:t>Metakognitív Tréning 6 – Å vise empati… II</a:t>
            </a:r>
            <a:endParaRPr lang="de-DE">
              <a:latin typeface="+mn-lt"/>
            </a:endParaRPr>
          </a:p>
        </p:txBody>
      </p:sp>
      <p:sp>
        <p:nvSpPr>
          <p:cNvPr id="4" name="Slide Number Placeholder 3"/>
          <p:cNvSpPr>
            <a:spLocks noGrp="1"/>
          </p:cNvSpPr>
          <p:nvPr>
            <p:ph type="sldNum" sz="quarter" idx="12"/>
          </p:nvPr>
        </p:nvSpPr>
        <p:spPr/>
        <p:txBody>
          <a:bodyPr/>
          <a:lstStyle/>
          <a:p>
            <a:pPr>
              <a:defRPr/>
            </a:pPr>
            <a:fld id="{CF81D01F-CF89-45E4-B296-58F4F9453340}" type="slidenum">
              <a:rPr lang="de-DE" smtClean="0">
                <a:latin typeface="+mn-lt"/>
              </a:rPr>
              <a:pPr>
                <a:defRPr/>
              </a:pPr>
              <a:t>10</a:t>
            </a:fld>
            <a:endParaRPr lang="de-DE">
              <a:latin typeface="+mn-lt"/>
            </a:endParaRPr>
          </a:p>
        </p:txBody>
      </p:sp>
      <p:graphicFrame>
        <p:nvGraphicFramePr>
          <p:cNvPr id="8" name="Group 2"/>
          <p:cNvGraphicFramePr>
            <a:graphicFrameLocks noGrp="1"/>
          </p:cNvGraphicFramePr>
          <p:nvPr>
            <p:extLst>
              <p:ext uri="{D42A27DB-BD31-4B8C-83A1-F6EECF244321}">
                <p14:modId xmlns:p14="http://schemas.microsoft.com/office/powerpoint/2010/main" val="2885529683"/>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64592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nb-NO" sz="2000" b="0" i="0" u="none" strike="noStrike" cap="none" normalizeH="0" baseline="0" dirty="0">
                          <a:ln>
                            <a:noFill/>
                          </a:ln>
                          <a:solidFill>
                            <a:srgbClr val="333333"/>
                          </a:solidFill>
                          <a:effectLst/>
                          <a:latin typeface="+mn-lt"/>
                          <a:ea typeface="+mn-ea"/>
                          <a:cs typeface="+mn-cs"/>
                        </a:rPr>
                        <a:t>Tidligere kunnskap om en spesifikk person</a:t>
                      </a:r>
                      <a:endParaRPr kumimoji="0" lang="pt-BR"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nb-NO" sz="2000" b="0" i="0" u="none" strike="noStrike" cap="none" normalizeH="0" baseline="0" dirty="0">
                          <a:ln>
                            <a:noFill/>
                          </a:ln>
                          <a:solidFill>
                            <a:srgbClr val="004992"/>
                          </a:solidFill>
                          <a:effectLst/>
                          <a:latin typeface="+mn-lt"/>
                          <a:ea typeface="+mn-ea"/>
                          <a:cs typeface="+mn-cs"/>
                        </a:rPr>
                        <a:t>Viktig kilde: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nb-NO" sz="2000" b="0" i="0" u="none" strike="noStrike" cap="none" normalizeH="0" baseline="0" dirty="0">
                          <a:ln>
                            <a:noFill/>
                          </a:ln>
                          <a:solidFill>
                            <a:srgbClr val="004992"/>
                          </a:solidFill>
                          <a:effectLst/>
                          <a:latin typeface="+mn-lt"/>
                          <a:ea typeface="+mn-ea"/>
                          <a:cs typeface="+mn-cs"/>
                        </a:rPr>
                        <a:t>???</a:t>
                      </a:r>
                      <a:endParaRPr kumimoji="0" lang="en-US"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74320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nb-NO" sz="2000" b="0" i="0" u="none" strike="noStrike" cap="none" normalizeH="0" baseline="0" dirty="0">
                          <a:ln>
                            <a:noFill/>
                          </a:ln>
                          <a:solidFill>
                            <a:srgbClr val="004992"/>
                          </a:solidFill>
                          <a:effectLst/>
                          <a:latin typeface="+mn-lt"/>
                          <a:ea typeface="+mn-ea"/>
                          <a:cs typeface="+mn-cs"/>
                        </a:rPr>
                        <a:t>Obs!: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nb-NO" sz="2000" b="0" i="0" u="none" strike="noStrike" cap="none" normalizeH="0" baseline="0" dirty="0">
                          <a:ln>
                            <a:noFill/>
                          </a:ln>
                          <a:solidFill>
                            <a:srgbClr val="004992"/>
                          </a:solidFill>
                          <a:effectLst/>
                          <a:latin typeface="+mn-lt"/>
                          <a:ea typeface="+mn-ea"/>
                          <a:cs typeface="+mn-cs"/>
                        </a:rPr>
                        <a:t>???</a:t>
                      </a:r>
                      <a:endParaRPr kumimoji="0" lang="en-US"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9"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3112368"/>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z="3600" dirty="0">
                <a:solidFill>
                  <a:srgbClr val="004992"/>
                </a:solidFill>
                <a:latin typeface="+mn-lt"/>
                <a:ea typeface="+mn-ea"/>
                <a:cs typeface="+mn-cs"/>
              </a:rPr>
              <a:t>Diskuter fordeler og ulemper ved å bruke denne informasjon-skilden for å foreta en vurdering av en annen person</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nb-NO">
                <a:latin typeface="+mn-lt"/>
              </a:rPr>
              <a:t>Metakognitív Tréning 6 – Å vise empati… II</a:t>
            </a:r>
            <a:endParaRPr lang="de-DE">
              <a:latin typeface="+mn-lt"/>
            </a:endParaRPr>
          </a:p>
        </p:txBody>
      </p:sp>
      <p:sp>
        <p:nvSpPr>
          <p:cNvPr id="4" name="Slide Number Placeholder 3"/>
          <p:cNvSpPr>
            <a:spLocks noGrp="1"/>
          </p:cNvSpPr>
          <p:nvPr>
            <p:ph type="sldNum" sz="quarter" idx="12"/>
          </p:nvPr>
        </p:nvSpPr>
        <p:spPr/>
        <p:txBody>
          <a:bodyPr/>
          <a:lstStyle/>
          <a:p>
            <a:pPr>
              <a:defRPr/>
            </a:pPr>
            <a:fld id="{CF81D01F-CF89-45E4-B296-58F4F9453340}" type="slidenum">
              <a:rPr lang="de-DE" smtClean="0">
                <a:latin typeface="+mn-lt"/>
              </a:rPr>
              <a:pPr>
                <a:defRPr/>
              </a:pPr>
              <a:t>11</a:t>
            </a:fld>
            <a:endParaRPr lang="de-DE">
              <a:latin typeface="+mn-lt"/>
            </a:endParaRPr>
          </a:p>
        </p:txBody>
      </p:sp>
      <p:graphicFrame>
        <p:nvGraphicFramePr>
          <p:cNvPr id="8" name="Group 2"/>
          <p:cNvGraphicFramePr>
            <a:graphicFrameLocks noGrp="1"/>
          </p:cNvGraphicFramePr>
          <p:nvPr>
            <p:extLst>
              <p:ext uri="{D42A27DB-BD31-4B8C-83A1-F6EECF244321}">
                <p14:modId xmlns:p14="http://schemas.microsoft.com/office/powerpoint/2010/main" val="632180090"/>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64592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nb-NO" sz="2000" b="0" i="0" u="none" strike="noStrike" cap="none" normalizeH="0" baseline="0" dirty="0">
                          <a:ln>
                            <a:noFill/>
                          </a:ln>
                          <a:solidFill>
                            <a:srgbClr val="333333"/>
                          </a:solidFill>
                          <a:effectLst/>
                          <a:latin typeface="+mn-lt"/>
                          <a:ea typeface="+mn-ea"/>
                          <a:cs typeface="+mn-cs"/>
                        </a:rPr>
                        <a:t>Tidligere kunnskap om en spesifikk person</a:t>
                      </a:r>
                      <a:endParaRPr kumimoji="0" lang="pt-BR"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nb-NO" sz="2000" b="0" i="0" u="none" strike="noStrike" cap="none" normalizeH="0" baseline="0" dirty="0">
                          <a:ln>
                            <a:noFill/>
                          </a:ln>
                          <a:solidFill>
                            <a:srgbClr val="004992"/>
                          </a:solidFill>
                          <a:effectLst/>
                          <a:latin typeface="+mn-lt"/>
                          <a:ea typeface="+mn-ea"/>
                          <a:cs typeface="+mn-cs"/>
                        </a:rPr>
                        <a:t>Viktig kilde: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nb-NO" sz="2000" b="0" i="0" u="none" strike="noStrike" cap="none" normalizeH="0" baseline="0" dirty="0">
                          <a:ln>
                            <a:noFill/>
                          </a:ln>
                          <a:solidFill>
                            <a:srgbClr val="333333"/>
                          </a:solidFill>
                          <a:effectLst/>
                          <a:latin typeface="+mn-lt"/>
                          <a:ea typeface="+mn-ea"/>
                          <a:cs typeface="+mn-cs"/>
                        </a:rPr>
                        <a:t>Tidligere kunnskap kan være til hjelp når man vurderer en annen person, spesielt hvis du har møtt denne personen i en lignende situasjon tidligere.</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74320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nb-NO" sz="2000" b="0" i="0" u="none" strike="noStrike" cap="none" normalizeH="0" baseline="0" dirty="0">
                          <a:ln>
                            <a:noFill/>
                          </a:ln>
                          <a:solidFill>
                            <a:srgbClr val="004992"/>
                          </a:solidFill>
                          <a:effectLst/>
                          <a:latin typeface="+mn-lt"/>
                          <a:ea typeface="+mn-ea"/>
                          <a:cs typeface="+mn-cs"/>
                        </a:rPr>
                        <a:t>Obs!: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nb-NO" sz="2000" b="0" i="0" u="none" strike="noStrike" cap="none" normalizeH="0" baseline="0" dirty="0">
                          <a:ln>
                            <a:noFill/>
                          </a:ln>
                          <a:solidFill>
                            <a:srgbClr val="004992"/>
                          </a:solidFill>
                          <a:effectLst/>
                          <a:latin typeface="+mn-lt"/>
                          <a:ea typeface="+mn-ea"/>
                          <a:cs typeface="+mn-cs"/>
                        </a:rPr>
                        <a:t>???</a:t>
                      </a:r>
                      <a:endParaRPr kumimoji="0" lang="en-US"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9"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3112368"/>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977882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z="3600" dirty="0">
                <a:solidFill>
                  <a:srgbClr val="004992"/>
                </a:solidFill>
                <a:latin typeface="+mn-lt"/>
                <a:ea typeface="+mn-ea"/>
                <a:cs typeface="+mn-cs"/>
              </a:rPr>
              <a:t>Diskuter fordeler og ulemper ved å bruke denne informasjon-skilden for å foreta en vurdering av en annen person</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nb-NO">
                <a:latin typeface="+mn-lt"/>
              </a:rPr>
              <a:t>Metakognitív Tréning 6 – Å vise empati… II</a:t>
            </a:r>
            <a:endParaRPr lang="de-DE">
              <a:latin typeface="+mn-lt"/>
            </a:endParaRPr>
          </a:p>
        </p:txBody>
      </p:sp>
      <p:sp>
        <p:nvSpPr>
          <p:cNvPr id="4" name="Slide Number Placeholder 3"/>
          <p:cNvSpPr>
            <a:spLocks noGrp="1"/>
          </p:cNvSpPr>
          <p:nvPr>
            <p:ph type="sldNum" sz="quarter" idx="12"/>
          </p:nvPr>
        </p:nvSpPr>
        <p:spPr/>
        <p:txBody>
          <a:bodyPr/>
          <a:lstStyle/>
          <a:p>
            <a:pPr>
              <a:defRPr/>
            </a:pPr>
            <a:fld id="{CF81D01F-CF89-45E4-B296-58F4F9453340}" type="slidenum">
              <a:rPr lang="de-DE" smtClean="0">
                <a:latin typeface="+mn-lt"/>
              </a:rPr>
              <a:pPr>
                <a:defRPr/>
              </a:pPr>
              <a:t>12</a:t>
            </a:fld>
            <a:endParaRPr lang="de-DE">
              <a:latin typeface="+mn-lt"/>
            </a:endParaRPr>
          </a:p>
        </p:txBody>
      </p:sp>
      <p:graphicFrame>
        <p:nvGraphicFramePr>
          <p:cNvPr id="8" name="Group 2"/>
          <p:cNvGraphicFramePr>
            <a:graphicFrameLocks noGrp="1"/>
          </p:cNvGraphicFramePr>
          <p:nvPr>
            <p:extLst>
              <p:ext uri="{D42A27DB-BD31-4B8C-83A1-F6EECF244321}">
                <p14:modId xmlns:p14="http://schemas.microsoft.com/office/powerpoint/2010/main" val="224531067"/>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64592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nb-NO" sz="2000" b="0" i="0" u="none" strike="noStrike" cap="none" normalizeH="0" baseline="0">
                          <a:ln>
                            <a:noFill/>
                          </a:ln>
                          <a:solidFill>
                            <a:srgbClr val="333333"/>
                          </a:solidFill>
                          <a:effectLst/>
                          <a:latin typeface="+mn-lt"/>
                          <a:ea typeface="+mn-ea"/>
                          <a:cs typeface="+mn-cs"/>
                        </a:rPr>
                        <a:t>Tidligere kunnskap om en spesifikk person</a:t>
                      </a:r>
                      <a:endParaRPr kumimoji="0" lang="pt-BR"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nb-NO" sz="2000" b="0" i="0" u="none" strike="noStrike" cap="none" normalizeH="0" baseline="0" dirty="0">
                          <a:ln>
                            <a:noFill/>
                          </a:ln>
                          <a:solidFill>
                            <a:srgbClr val="004992"/>
                          </a:solidFill>
                          <a:effectLst/>
                          <a:latin typeface="+mn-lt"/>
                          <a:ea typeface="+mn-ea"/>
                          <a:cs typeface="+mn-cs"/>
                        </a:rPr>
                        <a:t>Viktig kilde: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nb-NO" sz="2000" b="0" i="0" u="none" strike="noStrike" cap="none" normalizeH="0" baseline="0" dirty="0">
                          <a:ln>
                            <a:noFill/>
                          </a:ln>
                          <a:solidFill>
                            <a:srgbClr val="333333"/>
                          </a:solidFill>
                          <a:effectLst/>
                          <a:latin typeface="+mn-lt"/>
                          <a:ea typeface="+mn-ea"/>
                          <a:cs typeface="+mn-cs"/>
                        </a:rPr>
                        <a:t>Tidligere kunnskap kan være til hjelp når man vurderer en annen person, spesielt hvis du har møtt denne personen i en lignende situasjon tidligere.</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74320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nb-NO" sz="2000" b="0" i="0" u="none" strike="noStrike" cap="none" normalizeH="0" baseline="0" dirty="0">
                          <a:ln>
                            <a:noFill/>
                          </a:ln>
                          <a:solidFill>
                            <a:srgbClr val="004992"/>
                          </a:solidFill>
                          <a:effectLst/>
                          <a:latin typeface="+mn-lt"/>
                          <a:ea typeface="+mn-ea"/>
                          <a:cs typeface="+mn-cs"/>
                        </a:rPr>
                        <a:t>Obs!: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nb-NO" sz="2000" b="0" i="0" u="none" strike="noStrike" cap="none" normalizeH="0" baseline="0" dirty="0">
                          <a:ln>
                            <a:noFill/>
                          </a:ln>
                          <a:solidFill>
                            <a:srgbClr val="333333"/>
                          </a:solidFill>
                          <a:effectLst/>
                          <a:latin typeface="+mn-lt"/>
                          <a:ea typeface="+mn-ea"/>
                          <a:cs typeface="+mn-cs"/>
                        </a:rPr>
                        <a:t>Folk kan oppføre seg forskjellig avhengig av situasjonen, hvilket humør de er i, eller pga tilfeldigheter. Ingen er alltid, i enhver situasjon, enten glad eller trist, god eller ond. En person kan være veldig åpen og sosial sammen med familien, men veldig sjenert sammen med venner – eller motsatt. Noen ganger kan du til og med bli overrasket over hvor forskjellig du selv oppfører deg i ulike situasjoner. </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9"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3112368"/>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895407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z="3600" dirty="0">
                <a:solidFill>
                  <a:srgbClr val="004992"/>
                </a:solidFill>
                <a:latin typeface="+mn-lt"/>
                <a:ea typeface="+mn-ea"/>
                <a:cs typeface="+mn-cs"/>
              </a:rPr>
              <a:t>Diskuter fordeler og ulemper ved å bruke denne informasjon-skilden for å foreta en vurdering av en annen person</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nb-NO">
                <a:latin typeface="+mn-lt"/>
              </a:rPr>
              <a:t>Metakognitív Tréning 6 – Å vise empati… II</a:t>
            </a:r>
            <a:endParaRPr lang="de-DE">
              <a:latin typeface="+mn-lt"/>
            </a:endParaRPr>
          </a:p>
        </p:txBody>
      </p:sp>
      <p:sp>
        <p:nvSpPr>
          <p:cNvPr id="4" name="Slide Number Placeholder 3"/>
          <p:cNvSpPr>
            <a:spLocks noGrp="1"/>
          </p:cNvSpPr>
          <p:nvPr>
            <p:ph type="sldNum" sz="quarter" idx="12"/>
          </p:nvPr>
        </p:nvSpPr>
        <p:spPr/>
        <p:txBody>
          <a:bodyPr/>
          <a:lstStyle/>
          <a:p>
            <a:pPr>
              <a:defRPr/>
            </a:pPr>
            <a:fld id="{CF81D01F-CF89-45E4-B296-58F4F9453340}" type="slidenum">
              <a:rPr lang="de-DE" smtClean="0">
                <a:latin typeface="+mn-lt"/>
              </a:rPr>
              <a:pPr>
                <a:defRPr/>
              </a:pPr>
              <a:t>13</a:t>
            </a:fld>
            <a:endParaRPr lang="de-DE">
              <a:latin typeface="+mn-lt"/>
            </a:endParaRPr>
          </a:p>
        </p:txBody>
      </p:sp>
      <p:graphicFrame>
        <p:nvGraphicFramePr>
          <p:cNvPr id="9" name="Group 2"/>
          <p:cNvGraphicFramePr>
            <a:graphicFrameLocks noGrp="1"/>
          </p:cNvGraphicFramePr>
          <p:nvPr>
            <p:extLst>
              <p:ext uri="{D42A27DB-BD31-4B8C-83A1-F6EECF244321}">
                <p14:modId xmlns:p14="http://schemas.microsoft.com/office/powerpoint/2010/main" val="2777491136"/>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64592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mn-lt"/>
                          <a:ea typeface="+mn-ea"/>
                          <a:cs typeface="+mn-cs"/>
                        </a:rPr>
                        <a:t>Intuisjon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mn-lt"/>
                          <a:ea typeface="+mn-ea"/>
                          <a:cs typeface="+mn-cs"/>
                        </a:rPr>
                        <a:t>Viktig kilde: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74320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mn-lt"/>
                          <a:ea typeface="+mn-ea"/>
                          <a:cs typeface="+mn-cs"/>
                        </a:rPr>
                        <a:t>Obs!: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0" name="Picture 42" descr="storm_gal - flickr - Wolf Dog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1311" y="2824336"/>
            <a:ext cx="243432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34"/>
          <p:cNvSpPr txBox="1">
            <a:spLocks noChangeArrowheads="1"/>
          </p:cNvSpPr>
          <p:nvPr/>
        </p:nvSpPr>
        <p:spPr bwMode="auto">
          <a:xfrm>
            <a:off x="408953" y="4941168"/>
            <a:ext cx="3749040"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buFontTx/>
              <a:buNone/>
            </a:pPr>
            <a:r>
              <a:rPr lang="nb-NO" altLang="de-DE" sz="2000">
                <a:solidFill>
                  <a:srgbClr val="333333"/>
                </a:solidFill>
                <a:latin typeface="+mn-lt"/>
                <a:ea typeface="+mn-ea"/>
              </a:rPr>
              <a:t>Det sies at hunder oppfatter om en person utgjør en fare eller ikke.</a:t>
            </a:r>
            <a:endParaRPr lang="en-US" altLang="de-DE" sz="2000" dirty="0">
              <a:solidFill>
                <a:srgbClr val="333333"/>
              </a:solidFill>
              <a:latin typeface="+mn-lt"/>
              <a:ea typeface="+mn-e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z="3600" dirty="0">
                <a:solidFill>
                  <a:srgbClr val="004992"/>
                </a:solidFill>
                <a:latin typeface="+mn-lt"/>
                <a:ea typeface="+mn-ea"/>
                <a:cs typeface="+mn-cs"/>
              </a:rPr>
              <a:t>Diskuter fordeler og ulemper ved å bruke denne informasjon-skilden for å foreta en vurdering av en annen person</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nb-NO">
                <a:latin typeface="+mn-lt"/>
              </a:rPr>
              <a:t>Metakognitív Tréning 6 – Å vise empati… II</a:t>
            </a:r>
            <a:endParaRPr lang="de-DE">
              <a:latin typeface="+mn-lt"/>
            </a:endParaRPr>
          </a:p>
        </p:txBody>
      </p:sp>
      <p:sp>
        <p:nvSpPr>
          <p:cNvPr id="4" name="Slide Number Placeholder 3"/>
          <p:cNvSpPr>
            <a:spLocks noGrp="1"/>
          </p:cNvSpPr>
          <p:nvPr>
            <p:ph type="sldNum" sz="quarter" idx="12"/>
          </p:nvPr>
        </p:nvSpPr>
        <p:spPr/>
        <p:txBody>
          <a:bodyPr/>
          <a:lstStyle/>
          <a:p>
            <a:pPr>
              <a:defRPr/>
            </a:pPr>
            <a:fld id="{CF81D01F-CF89-45E4-B296-58F4F9453340}" type="slidenum">
              <a:rPr lang="de-DE" smtClean="0">
                <a:latin typeface="+mn-lt"/>
              </a:rPr>
              <a:pPr>
                <a:defRPr/>
              </a:pPr>
              <a:t>14</a:t>
            </a:fld>
            <a:endParaRPr lang="de-DE">
              <a:latin typeface="+mn-lt"/>
            </a:endParaRPr>
          </a:p>
        </p:txBody>
      </p:sp>
      <p:graphicFrame>
        <p:nvGraphicFramePr>
          <p:cNvPr id="19" name="Group 2"/>
          <p:cNvGraphicFramePr>
            <a:graphicFrameLocks noGrp="1"/>
          </p:cNvGraphicFramePr>
          <p:nvPr>
            <p:extLst>
              <p:ext uri="{D42A27DB-BD31-4B8C-83A1-F6EECF244321}">
                <p14:modId xmlns:p14="http://schemas.microsoft.com/office/powerpoint/2010/main" val="384328865"/>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64592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mn-lt"/>
                          <a:ea typeface="+mn-ea"/>
                          <a:cs typeface="+mn-cs"/>
                        </a:rPr>
                        <a:t>Intuisjon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nb-NO" sz="2000" b="0" i="0" u="none" strike="noStrike" cap="none" normalizeH="0" baseline="0" dirty="0">
                          <a:ln>
                            <a:noFill/>
                          </a:ln>
                          <a:solidFill>
                            <a:srgbClr val="004992"/>
                          </a:solidFill>
                          <a:effectLst/>
                          <a:latin typeface="+mn-lt"/>
                          <a:ea typeface="+mn-ea"/>
                          <a:cs typeface="+mn-cs"/>
                        </a:rPr>
                        <a:t>Viktig kilde: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nb-NO" sz="2000" b="0" i="0" u="none" strike="noStrike" cap="none" normalizeH="0" baseline="0" dirty="0">
                          <a:ln>
                            <a:noFill/>
                          </a:ln>
                          <a:solidFill>
                            <a:srgbClr val="333333"/>
                          </a:solidFill>
                          <a:effectLst/>
                          <a:latin typeface="+mn-lt"/>
                          <a:ea typeface="+mn-ea"/>
                          <a:cs typeface="+mn-cs"/>
                        </a:rPr>
                        <a:t>Intuisjon kan forstås som kunnskap basert på erfaring. Noen ganger er instinktene våre bedre enn fornuften!</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74320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s-E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nb-NO" sz="2000" b="0" i="0" u="none" strike="noStrike" cap="none" normalizeH="0" baseline="0" dirty="0">
                          <a:ln>
                            <a:noFill/>
                          </a:ln>
                          <a:solidFill>
                            <a:srgbClr val="004992"/>
                          </a:solidFill>
                          <a:effectLst/>
                          <a:latin typeface="+mn-lt"/>
                          <a:ea typeface="+mn-ea"/>
                          <a:cs typeface="+mn-cs"/>
                        </a:rPr>
                        <a:t>Obs!: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nb-NO" sz="2000" b="0" i="0" u="none" strike="noStrike" cap="none" normalizeH="0" baseline="0" dirty="0">
                          <a:ln>
                            <a:noFill/>
                          </a:ln>
                          <a:solidFill>
                            <a:srgbClr val="004992"/>
                          </a:solidFill>
                          <a:effectLst/>
                          <a:latin typeface="+mn-lt"/>
                          <a:ea typeface="+mn-ea"/>
                          <a:cs typeface="+mn-cs"/>
                        </a:rPr>
                        <a:t>???</a:t>
                      </a:r>
                      <a:endParaRPr kumimoji="0" lang="en-US"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20" name="Picture 33" descr="bricol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8197" y="2780928"/>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15" descr="pennywi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971" y="5084064"/>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34" descr="Zirkus - circus - def110 -flickr - 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9423" y="5084064"/>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22"/>
          <p:cNvSpPr txBox="1">
            <a:spLocks noChangeArrowheads="1"/>
          </p:cNvSpPr>
          <p:nvPr/>
        </p:nvSpPr>
        <p:spPr bwMode="auto">
          <a:xfrm>
            <a:off x="552971" y="4776287"/>
            <a:ext cx="15924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1400">
                <a:latin typeface="+mn-lt"/>
              </a:rPr>
              <a:t>Frykt</a:t>
            </a:r>
            <a:endParaRPr lang="en-US" altLang="de-DE" sz="1400" dirty="0">
              <a:latin typeface="+mn-lt"/>
            </a:endParaRPr>
          </a:p>
        </p:txBody>
      </p:sp>
      <p:sp>
        <p:nvSpPr>
          <p:cNvPr id="24" name="Caption_23"/>
          <p:cNvSpPr txBox="1">
            <a:spLocks noChangeArrowheads="1"/>
          </p:cNvSpPr>
          <p:nvPr/>
        </p:nvSpPr>
        <p:spPr bwMode="auto">
          <a:xfrm>
            <a:off x="2289423" y="4776287"/>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a:latin typeface="+mn-lt"/>
              </a:rPr>
              <a:t>Glede</a:t>
            </a:r>
            <a:endParaRPr lang="en-US" altLang="de-DE" sz="1400" dirty="0">
              <a:latin typeface="+mn-lt"/>
            </a:endParaRPr>
          </a:p>
        </p:txBody>
      </p:sp>
      <p:sp>
        <p:nvSpPr>
          <p:cNvPr id="25" name="Caption_24"/>
          <p:cNvSpPr txBox="1">
            <a:spLocks noChangeArrowheads="1"/>
          </p:cNvSpPr>
          <p:nvPr/>
        </p:nvSpPr>
        <p:spPr bwMode="auto">
          <a:xfrm>
            <a:off x="552971" y="6272784"/>
            <a:ext cx="1592436"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pt-BR" altLang="de-DE" sz="1200">
                <a:latin typeface="+mn-lt"/>
              </a:rPr>
              <a:t>f.eks. skrekkfilm </a:t>
            </a:r>
            <a:br>
              <a:rPr lang="pt-BR" altLang="de-DE" sz="1200">
                <a:latin typeface="+mn-lt"/>
              </a:rPr>
            </a:br>
            <a:r>
              <a:rPr lang="pt-BR" altLang="de-DE" sz="1200">
                <a:latin typeface="+mn-lt"/>
              </a:rPr>
              <a:t>(“It”)</a:t>
            </a:r>
            <a:endParaRPr lang="en-US" altLang="de-DE" sz="1200" dirty="0">
              <a:latin typeface="+mn-lt"/>
            </a:endParaRPr>
          </a:p>
        </p:txBody>
      </p:sp>
      <p:sp>
        <p:nvSpPr>
          <p:cNvPr id="26" name="Caption_25"/>
          <p:cNvSpPr txBox="1">
            <a:spLocks noChangeArrowheads="1"/>
          </p:cNvSpPr>
          <p:nvPr/>
        </p:nvSpPr>
        <p:spPr bwMode="auto">
          <a:xfrm>
            <a:off x="2289423" y="6272784"/>
            <a:ext cx="17338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200">
                <a:latin typeface="+mn-lt"/>
              </a:rPr>
              <a:t>Minne om et sirkus</a:t>
            </a:r>
            <a:endParaRPr lang="en-US" altLang="de-DE" sz="1200" dirty="0">
              <a:latin typeface="+mn-lt"/>
            </a:endParaRPr>
          </a:p>
        </p:txBody>
      </p:sp>
      <p:sp>
        <p:nvSpPr>
          <p:cNvPr id="27" name="Caption_28"/>
          <p:cNvSpPr txBox="1">
            <a:spLocks noChangeArrowheads="1"/>
          </p:cNvSpPr>
          <p:nvPr/>
        </p:nvSpPr>
        <p:spPr bwMode="auto">
          <a:xfrm>
            <a:off x="842367" y="3966637"/>
            <a:ext cx="274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eaLnBrk="1" hangingPunct="1">
              <a:spcBef>
                <a:spcPts val="0"/>
              </a:spcBef>
              <a:spcAft>
                <a:spcPts val="0"/>
              </a:spcAft>
              <a:buNone/>
            </a:pPr>
            <a:r>
              <a:rPr lang="nb-NO" altLang="de-DE" sz="1400" b="1" dirty="0">
                <a:latin typeface="+mn-lt"/>
              </a:rPr>
              <a:t>Morsom, skremmende?</a:t>
            </a:r>
          </a:p>
          <a:p>
            <a:pPr lvl="0" algn="ctr" eaLnBrk="1" hangingPunct="1">
              <a:spcBef>
                <a:spcPts val="0"/>
              </a:spcBef>
              <a:spcAft>
                <a:spcPts val="0"/>
              </a:spcAft>
              <a:buNone/>
            </a:pPr>
            <a:r>
              <a:rPr lang="nb-NO" altLang="de-DE" sz="1400" dirty="0">
                <a:latin typeface="+mn-lt"/>
              </a:rPr>
              <a:t>Avhenger av humøret ditt!</a:t>
            </a:r>
            <a:endParaRPr lang="en-GB" altLang="de-DE" sz="1400" dirty="0">
              <a:solidFill>
                <a:srgbClr val="333333"/>
              </a:solidFill>
              <a:latin typeface="+mn-lt"/>
            </a:endParaRPr>
          </a:p>
        </p:txBody>
      </p:sp>
      <p:sp>
        <p:nvSpPr>
          <p:cNvPr id="28" name="Caption_29"/>
          <p:cNvSpPr>
            <a:spLocks noChangeArrowheads="1"/>
          </p:cNvSpPr>
          <p:nvPr/>
        </p:nvSpPr>
        <p:spPr bwMode="auto">
          <a:xfrm>
            <a:off x="1909088" y="4442714"/>
            <a:ext cx="609759" cy="54864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400">
              <a:latin typeface="Calibri Ligh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z="3600" dirty="0">
                <a:solidFill>
                  <a:srgbClr val="004992"/>
                </a:solidFill>
                <a:latin typeface="+mn-lt"/>
                <a:ea typeface="+mn-ea"/>
                <a:cs typeface="+mn-cs"/>
              </a:rPr>
              <a:t>Diskuter fordeler og ulemper ved å bruke denne informasjon-skilden for å foreta en vurdering av en annen person</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nb-NO">
                <a:latin typeface="+mn-lt"/>
              </a:rPr>
              <a:t>Metakognitív Tréning 6 – Å vise empati… II</a:t>
            </a:r>
            <a:endParaRPr lang="de-DE">
              <a:latin typeface="+mn-lt"/>
            </a:endParaRPr>
          </a:p>
        </p:txBody>
      </p:sp>
      <p:sp>
        <p:nvSpPr>
          <p:cNvPr id="4" name="Slide Number Placeholder 3"/>
          <p:cNvSpPr>
            <a:spLocks noGrp="1"/>
          </p:cNvSpPr>
          <p:nvPr>
            <p:ph type="sldNum" sz="quarter" idx="12"/>
          </p:nvPr>
        </p:nvSpPr>
        <p:spPr/>
        <p:txBody>
          <a:bodyPr/>
          <a:lstStyle/>
          <a:p>
            <a:pPr>
              <a:defRPr/>
            </a:pPr>
            <a:fld id="{CF81D01F-CF89-45E4-B296-58F4F9453340}" type="slidenum">
              <a:rPr lang="de-DE" smtClean="0">
                <a:latin typeface="+mn-lt"/>
              </a:rPr>
              <a:pPr>
                <a:defRPr/>
              </a:pPr>
              <a:t>15</a:t>
            </a:fld>
            <a:endParaRPr lang="de-DE">
              <a:latin typeface="+mn-lt"/>
            </a:endParaRPr>
          </a:p>
        </p:txBody>
      </p:sp>
      <p:graphicFrame>
        <p:nvGraphicFramePr>
          <p:cNvPr id="19" name="Group 2"/>
          <p:cNvGraphicFramePr>
            <a:graphicFrameLocks noGrp="1"/>
          </p:cNvGraphicFramePr>
          <p:nvPr>
            <p:extLst>
              <p:ext uri="{D42A27DB-BD31-4B8C-83A1-F6EECF244321}">
                <p14:modId xmlns:p14="http://schemas.microsoft.com/office/powerpoint/2010/main" val="4030010873"/>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64592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mn-lt"/>
                          <a:ea typeface="+mn-ea"/>
                          <a:cs typeface="+mn-cs"/>
                        </a:rPr>
                        <a:t>Intuisjon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nb-NO" sz="2000" b="0" i="0" u="none" strike="noStrike" cap="none" normalizeH="0" baseline="0" dirty="0">
                          <a:ln>
                            <a:noFill/>
                          </a:ln>
                          <a:solidFill>
                            <a:srgbClr val="004992"/>
                          </a:solidFill>
                          <a:effectLst/>
                          <a:latin typeface="+mn-lt"/>
                          <a:ea typeface="+mn-ea"/>
                          <a:cs typeface="+mn-cs"/>
                        </a:rPr>
                        <a:t>Viktig kilde: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nb-NO" sz="2000" b="0" i="0" u="none" strike="noStrike" cap="none" normalizeH="0" baseline="0" dirty="0">
                          <a:ln>
                            <a:noFill/>
                          </a:ln>
                          <a:solidFill>
                            <a:srgbClr val="333333"/>
                          </a:solidFill>
                          <a:effectLst/>
                          <a:latin typeface="+mn-lt"/>
                          <a:ea typeface="+mn-ea"/>
                          <a:cs typeface="+mn-cs"/>
                        </a:rPr>
                        <a:t>Intuisjon kan forstås som kunnskap basert på erfaring. Noen ganger er instinktene våre bedre enn fornuften!</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74320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s-E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nb-NO" sz="2000" b="0" i="0" u="none" strike="noStrike" cap="none" normalizeH="0" baseline="0" dirty="0">
                          <a:ln>
                            <a:noFill/>
                          </a:ln>
                          <a:solidFill>
                            <a:srgbClr val="004992"/>
                          </a:solidFill>
                          <a:effectLst/>
                          <a:latin typeface="+mn-lt"/>
                          <a:ea typeface="+mn-ea"/>
                          <a:cs typeface="+mn-cs"/>
                        </a:rPr>
                        <a:t>Obs!: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nb-NO" sz="2000" b="0" i="0" u="none" strike="noStrike" cap="none" normalizeH="0" baseline="0" dirty="0">
                          <a:ln>
                            <a:noFill/>
                          </a:ln>
                          <a:solidFill>
                            <a:srgbClr val="333333"/>
                          </a:solidFill>
                          <a:effectLst/>
                          <a:latin typeface="+mn-lt"/>
                          <a:ea typeface="+mn-ea"/>
                          <a:cs typeface="+mn-cs"/>
                        </a:rPr>
                        <a:t>Følelsene våre kan påvirke hva vi oppfatter eller hvordan vi tenker. Eksempler:</a:t>
                      </a:r>
                    </a:p>
                    <a:p>
                      <a:pPr marL="914323" marR="0" lvl="1" indent="-457200" algn="l" defTabSz="914400" rtl="0" eaLnBrk="1" fontAlgn="base" latinLnBrk="0" hangingPunct="1">
                        <a:lnSpc>
                          <a:spcPct val="100000"/>
                        </a:lnSpc>
                        <a:spcBef>
                          <a:spcPts val="1200"/>
                        </a:spcBef>
                        <a:spcAft>
                          <a:spcPts val="0"/>
                        </a:spcAft>
                        <a:buClr>
                          <a:srgbClr val="333333"/>
                        </a:buClr>
                        <a:buSzTx/>
                        <a:buFont typeface="+mj-lt"/>
                        <a:buAutoNum type="arabicPeriod"/>
                        <a:tabLst/>
                      </a:pPr>
                      <a:r>
                        <a:rPr kumimoji="0" lang="nb-NO" sz="2000" b="0" i="0" u="none" strike="noStrike" cap="none" normalizeH="0" baseline="0" dirty="0">
                          <a:ln>
                            <a:noFill/>
                          </a:ln>
                          <a:solidFill>
                            <a:srgbClr val="004992"/>
                          </a:solidFill>
                          <a:effectLst/>
                          <a:latin typeface="+mn-lt"/>
                          <a:ea typeface="+mn-ea"/>
                          <a:cs typeface="+mn-cs"/>
                        </a:rPr>
                        <a:t>Sinne:</a:t>
                      </a:r>
                      <a:r>
                        <a:rPr kumimoji="0" lang="nb-NO" sz="2000" b="0" i="0" u="none" strike="noStrike" cap="none" normalizeH="0" baseline="0" dirty="0">
                          <a:ln>
                            <a:noFill/>
                          </a:ln>
                          <a:solidFill>
                            <a:srgbClr val="333333"/>
                          </a:solidFill>
                          <a:effectLst/>
                          <a:latin typeface="+mn-lt"/>
                          <a:ea typeface="+mn-ea"/>
                          <a:cs typeface="+mn-cs"/>
                        </a:rPr>
                        <a:t> tendens til å føle seg misforstått eller at ingen stoler på en</a:t>
                      </a:r>
                    </a:p>
                    <a:p>
                      <a:pPr marL="914323" marR="0" lvl="1" indent="-457200" algn="l" defTabSz="914400" rtl="0" eaLnBrk="1" fontAlgn="base" latinLnBrk="0" hangingPunct="1">
                        <a:lnSpc>
                          <a:spcPct val="100000"/>
                        </a:lnSpc>
                        <a:spcBef>
                          <a:spcPts val="0"/>
                        </a:spcBef>
                        <a:spcAft>
                          <a:spcPts val="0"/>
                        </a:spcAft>
                        <a:buClr>
                          <a:srgbClr val="333333"/>
                        </a:buClr>
                        <a:buSzTx/>
                        <a:buFont typeface="+mj-lt"/>
                        <a:buAutoNum type="arabicPeriod"/>
                        <a:tabLst/>
                      </a:pPr>
                      <a:r>
                        <a:rPr kumimoji="0" lang="nb-NO" sz="2000" b="0" i="0" u="none" strike="noStrike" cap="none" normalizeH="0" baseline="0" dirty="0">
                          <a:ln>
                            <a:noFill/>
                          </a:ln>
                          <a:solidFill>
                            <a:srgbClr val="004992"/>
                          </a:solidFill>
                          <a:effectLst/>
                          <a:latin typeface="+mn-lt"/>
                          <a:ea typeface="+mn-ea"/>
                          <a:cs typeface="+mn-cs"/>
                        </a:rPr>
                        <a:t>Depresjon:</a:t>
                      </a:r>
                      <a:r>
                        <a:rPr kumimoji="0" lang="nb-NO" sz="2000" b="0" i="0" u="none" strike="noStrike" cap="none" normalizeH="0" baseline="0" dirty="0">
                          <a:ln>
                            <a:noFill/>
                          </a:ln>
                          <a:solidFill>
                            <a:srgbClr val="333333"/>
                          </a:solidFill>
                          <a:effectLst/>
                          <a:latin typeface="+mn-lt"/>
                          <a:ea typeface="+mn-ea"/>
                          <a:cs typeface="+mn-cs"/>
                        </a:rPr>
                        <a:t> alt </a:t>
                      </a:r>
                      <a:r>
                        <a:rPr kumimoji="0" lang="nb-NO" sz="2000" b="0" i="0" u="none" strike="noStrike" cap="none" normalizeH="0" baseline="0">
                          <a:ln>
                            <a:noFill/>
                          </a:ln>
                          <a:solidFill>
                            <a:srgbClr val="333333"/>
                          </a:solidFill>
                          <a:effectLst/>
                          <a:latin typeface="+mn-lt"/>
                          <a:ea typeface="+mn-ea"/>
                          <a:cs typeface="+mn-cs"/>
                        </a:rPr>
                        <a:t>virker “mørkere” </a:t>
                      </a:r>
                      <a:r>
                        <a:rPr kumimoji="0" lang="nb-NO" sz="2000" b="0" i="0" u="none" strike="noStrike" cap="none" normalizeH="0" baseline="0" dirty="0">
                          <a:ln>
                            <a:noFill/>
                          </a:ln>
                          <a:solidFill>
                            <a:srgbClr val="333333"/>
                          </a:solidFill>
                          <a:effectLst/>
                          <a:latin typeface="+mn-lt"/>
                          <a:ea typeface="+mn-ea"/>
                          <a:cs typeface="+mn-cs"/>
                        </a:rPr>
                        <a:t>enn det faktisk er.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20" name="Picture 33" descr="bricol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8197" y="2780928"/>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15" descr="pennywi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971" y="5084064"/>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34" descr="Zirkus - circus - def110 -flickr - 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9423" y="5084064"/>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22"/>
          <p:cNvSpPr txBox="1">
            <a:spLocks noChangeArrowheads="1"/>
          </p:cNvSpPr>
          <p:nvPr/>
        </p:nvSpPr>
        <p:spPr bwMode="auto">
          <a:xfrm>
            <a:off x="552971" y="4776287"/>
            <a:ext cx="15924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1400">
                <a:latin typeface="+mn-lt"/>
              </a:rPr>
              <a:t>Frykt</a:t>
            </a:r>
            <a:endParaRPr lang="en-US" altLang="de-DE" sz="1400" dirty="0">
              <a:latin typeface="+mn-lt"/>
            </a:endParaRPr>
          </a:p>
        </p:txBody>
      </p:sp>
      <p:sp>
        <p:nvSpPr>
          <p:cNvPr id="24" name="Caption_23"/>
          <p:cNvSpPr txBox="1">
            <a:spLocks noChangeArrowheads="1"/>
          </p:cNvSpPr>
          <p:nvPr/>
        </p:nvSpPr>
        <p:spPr bwMode="auto">
          <a:xfrm>
            <a:off x="2289423" y="4776287"/>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a:latin typeface="+mn-lt"/>
              </a:rPr>
              <a:t>Glede</a:t>
            </a:r>
            <a:endParaRPr lang="en-US" altLang="de-DE" sz="1400" dirty="0">
              <a:latin typeface="+mn-lt"/>
            </a:endParaRPr>
          </a:p>
        </p:txBody>
      </p:sp>
      <p:sp>
        <p:nvSpPr>
          <p:cNvPr id="25" name="Caption_24"/>
          <p:cNvSpPr txBox="1">
            <a:spLocks noChangeArrowheads="1"/>
          </p:cNvSpPr>
          <p:nvPr/>
        </p:nvSpPr>
        <p:spPr bwMode="auto">
          <a:xfrm>
            <a:off x="552971" y="6272784"/>
            <a:ext cx="1592436"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pt-BR" altLang="de-DE" sz="1200">
                <a:latin typeface="+mn-lt"/>
              </a:rPr>
              <a:t>f.eks. skrekkfilm </a:t>
            </a:r>
            <a:br>
              <a:rPr lang="pt-BR" altLang="de-DE" sz="1200">
                <a:latin typeface="+mn-lt"/>
              </a:rPr>
            </a:br>
            <a:r>
              <a:rPr lang="pt-BR" altLang="de-DE" sz="1200">
                <a:latin typeface="+mn-lt"/>
              </a:rPr>
              <a:t>(“It”)</a:t>
            </a:r>
            <a:endParaRPr lang="en-US" altLang="de-DE" sz="1200" dirty="0">
              <a:latin typeface="+mn-lt"/>
            </a:endParaRPr>
          </a:p>
        </p:txBody>
      </p:sp>
      <p:sp>
        <p:nvSpPr>
          <p:cNvPr id="26" name="Caption_25"/>
          <p:cNvSpPr txBox="1">
            <a:spLocks noChangeArrowheads="1"/>
          </p:cNvSpPr>
          <p:nvPr/>
        </p:nvSpPr>
        <p:spPr bwMode="auto">
          <a:xfrm>
            <a:off x="2289423" y="6272784"/>
            <a:ext cx="17338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200">
                <a:latin typeface="+mn-lt"/>
              </a:rPr>
              <a:t>Minne om et sirkus</a:t>
            </a:r>
            <a:endParaRPr lang="en-US" altLang="de-DE" sz="1200" dirty="0">
              <a:latin typeface="+mn-lt"/>
            </a:endParaRPr>
          </a:p>
        </p:txBody>
      </p:sp>
      <p:sp>
        <p:nvSpPr>
          <p:cNvPr id="27" name="Caption_28"/>
          <p:cNvSpPr txBox="1">
            <a:spLocks noChangeArrowheads="1"/>
          </p:cNvSpPr>
          <p:nvPr/>
        </p:nvSpPr>
        <p:spPr bwMode="auto">
          <a:xfrm>
            <a:off x="842367" y="3966637"/>
            <a:ext cx="274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eaLnBrk="1" hangingPunct="1">
              <a:spcBef>
                <a:spcPts val="0"/>
              </a:spcBef>
              <a:spcAft>
                <a:spcPts val="0"/>
              </a:spcAft>
              <a:buNone/>
            </a:pPr>
            <a:r>
              <a:rPr lang="nb-NO" altLang="de-DE" sz="1400" b="1" dirty="0">
                <a:latin typeface="+mn-lt"/>
              </a:rPr>
              <a:t>Morsom, skremmende?</a:t>
            </a:r>
          </a:p>
          <a:p>
            <a:pPr lvl="0" algn="ctr" eaLnBrk="1" hangingPunct="1">
              <a:spcBef>
                <a:spcPts val="0"/>
              </a:spcBef>
              <a:spcAft>
                <a:spcPts val="0"/>
              </a:spcAft>
              <a:buNone/>
            </a:pPr>
            <a:r>
              <a:rPr lang="nb-NO" altLang="de-DE" sz="1400" dirty="0">
                <a:latin typeface="+mn-lt"/>
              </a:rPr>
              <a:t>Avhenger av humøret ditt!</a:t>
            </a:r>
            <a:endParaRPr lang="en-GB" altLang="de-DE" sz="1400" dirty="0">
              <a:solidFill>
                <a:srgbClr val="333333"/>
              </a:solidFill>
              <a:latin typeface="+mn-lt"/>
            </a:endParaRPr>
          </a:p>
        </p:txBody>
      </p:sp>
      <p:sp>
        <p:nvSpPr>
          <p:cNvPr id="28" name="Caption_29"/>
          <p:cNvSpPr>
            <a:spLocks noChangeArrowheads="1"/>
          </p:cNvSpPr>
          <p:nvPr/>
        </p:nvSpPr>
        <p:spPr bwMode="auto">
          <a:xfrm>
            <a:off x="1909088" y="4442714"/>
            <a:ext cx="609759" cy="54864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400">
              <a:latin typeface="Calibri Light"/>
            </a:endParaRPr>
          </a:p>
        </p:txBody>
      </p:sp>
    </p:spTree>
    <p:extLst>
      <p:ext uri="{BB962C8B-B14F-4D97-AF65-F5344CB8AC3E}">
        <p14:creationId xmlns:p14="http://schemas.microsoft.com/office/powerpoint/2010/main" val="13140491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z="3600" dirty="0">
                <a:solidFill>
                  <a:srgbClr val="004992"/>
                </a:solidFill>
                <a:latin typeface="+mn-lt"/>
                <a:ea typeface="+mn-ea"/>
                <a:cs typeface="+mn-cs"/>
              </a:rPr>
              <a:t>Diskuter fordeler og ulemper ved å bruke denne informasjon-skilden for å foreta en vurdering av en annen person</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nb-NO">
                <a:latin typeface="+mn-lt"/>
              </a:rPr>
              <a:t>Metakognitív Tréning 6 – Å vise empati… II</a:t>
            </a:r>
            <a:endParaRPr lang="de-DE">
              <a:latin typeface="+mn-lt"/>
            </a:endParaRPr>
          </a:p>
        </p:txBody>
      </p:sp>
      <p:sp>
        <p:nvSpPr>
          <p:cNvPr id="4" name="Slide Number Placeholder 3"/>
          <p:cNvSpPr>
            <a:spLocks noGrp="1"/>
          </p:cNvSpPr>
          <p:nvPr>
            <p:ph type="sldNum" sz="quarter" idx="12"/>
          </p:nvPr>
        </p:nvSpPr>
        <p:spPr/>
        <p:txBody>
          <a:bodyPr/>
          <a:lstStyle/>
          <a:p>
            <a:pPr>
              <a:defRPr/>
            </a:pPr>
            <a:fld id="{CF81D01F-CF89-45E4-B296-58F4F9453340}" type="slidenum">
              <a:rPr lang="de-DE" smtClean="0">
                <a:latin typeface="+mn-lt"/>
              </a:rPr>
              <a:pPr>
                <a:defRPr/>
              </a:pPr>
              <a:t>16</a:t>
            </a:fld>
            <a:endParaRPr lang="de-DE">
              <a:latin typeface="+mn-lt"/>
            </a:endParaRPr>
          </a:p>
        </p:txBody>
      </p:sp>
      <p:graphicFrame>
        <p:nvGraphicFramePr>
          <p:cNvPr id="19" name="Group 2"/>
          <p:cNvGraphicFramePr>
            <a:graphicFrameLocks noGrp="1"/>
          </p:cNvGraphicFramePr>
          <p:nvPr>
            <p:extLst>
              <p:ext uri="{D42A27DB-BD31-4B8C-83A1-F6EECF244321}">
                <p14:modId xmlns:p14="http://schemas.microsoft.com/office/powerpoint/2010/main" val="3311295283"/>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64592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mn-lt"/>
                          <a:ea typeface="+mn-ea"/>
                          <a:cs typeface="+mn-cs"/>
                        </a:rPr>
                        <a:t>Intuisjon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nb-NO" sz="2000" b="0" i="0" u="none" strike="noStrike" cap="none" normalizeH="0" baseline="0" dirty="0">
                          <a:ln>
                            <a:noFill/>
                          </a:ln>
                          <a:solidFill>
                            <a:srgbClr val="004992"/>
                          </a:solidFill>
                          <a:effectLst/>
                          <a:latin typeface="+mn-lt"/>
                          <a:ea typeface="+mn-ea"/>
                          <a:cs typeface="+mn-cs"/>
                        </a:rPr>
                        <a:t>Viktig kilde: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nb-NO" sz="2000" b="0" i="0" u="none" strike="noStrike" cap="none" normalizeH="0" baseline="0" dirty="0">
                          <a:ln>
                            <a:noFill/>
                          </a:ln>
                          <a:solidFill>
                            <a:srgbClr val="333333"/>
                          </a:solidFill>
                          <a:effectLst/>
                          <a:latin typeface="+mn-lt"/>
                          <a:ea typeface="+mn-ea"/>
                          <a:cs typeface="+mn-cs"/>
                        </a:rPr>
                        <a:t>Intuisjon kan forstås som kunnskap basert på erfaring. Noen ganger er instinktene våre bedre enn fornuften!</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74320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s-E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nb-NO" sz="2000" b="0" i="0" u="none" strike="noStrike" cap="none" normalizeH="0" baseline="0" dirty="0">
                          <a:ln>
                            <a:noFill/>
                          </a:ln>
                          <a:solidFill>
                            <a:srgbClr val="004992"/>
                          </a:solidFill>
                          <a:effectLst/>
                          <a:latin typeface="+mn-lt"/>
                          <a:ea typeface="+mn-ea"/>
                          <a:cs typeface="+mn-cs"/>
                        </a:rPr>
                        <a:t>Obs!: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nb-NO" sz="2000" b="0" i="0" u="none" strike="noStrike" cap="none" normalizeH="0" baseline="0" dirty="0">
                          <a:ln>
                            <a:noFill/>
                          </a:ln>
                          <a:solidFill>
                            <a:srgbClr val="333333"/>
                          </a:solidFill>
                          <a:effectLst/>
                          <a:latin typeface="+mn-lt"/>
                          <a:ea typeface="+mn-ea"/>
                          <a:cs typeface="+mn-cs"/>
                        </a:rPr>
                        <a:t>Følelsene våre kan påvirke hva vi oppfatter eller hvordan vi tenker. Eksempler:</a:t>
                      </a:r>
                    </a:p>
                    <a:p>
                      <a:pPr marL="914323" marR="0" lvl="1" indent="-457200" algn="l" defTabSz="914400" rtl="0" eaLnBrk="1" fontAlgn="base" latinLnBrk="0" hangingPunct="1">
                        <a:lnSpc>
                          <a:spcPct val="100000"/>
                        </a:lnSpc>
                        <a:spcBef>
                          <a:spcPts val="1200"/>
                        </a:spcBef>
                        <a:spcAft>
                          <a:spcPts val="0"/>
                        </a:spcAft>
                        <a:buClr>
                          <a:srgbClr val="333333"/>
                        </a:buClr>
                        <a:buSzTx/>
                        <a:buFont typeface="+mj-lt"/>
                        <a:buAutoNum type="arabicPeriod"/>
                        <a:tabLst/>
                      </a:pPr>
                      <a:r>
                        <a:rPr kumimoji="0" lang="nb-NO" sz="2000" b="0" i="0" u="none" strike="noStrike" cap="none" normalizeH="0" baseline="0" dirty="0">
                          <a:ln>
                            <a:noFill/>
                          </a:ln>
                          <a:solidFill>
                            <a:srgbClr val="004992"/>
                          </a:solidFill>
                          <a:effectLst/>
                          <a:latin typeface="+mn-lt"/>
                          <a:ea typeface="+mn-ea"/>
                          <a:cs typeface="+mn-cs"/>
                        </a:rPr>
                        <a:t>Sinne:</a:t>
                      </a:r>
                      <a:r>
                        <a:rPr kumimoji="0" lang="nb-NO" sz="2000" b="0" i="0" u="none" strike="noStrike" cap="none" normalizeH="0" baseline="0" dirty="0">
                          <a:ln>
                            <a:noFill/>
                          </a:ln>
                          <a:solidFill>
                            <a:srgbClr val="333333"/>
                          </a:solidFill>
                          <a:effectLst/>
                          <a:latin typeface="+mn-lt"/>
                          <a:ea typeface="+mn-ea"/>
                          <a:cs typeface="+mn-cs"/>
                        </a:rPr>
                        <a:t> tendens til å føle seg misforstått eller at ingen stoler på en</a:t>
                      </a:r>
                    </a:p>
                    <a:p>
                      <a:pPr marL="914323" marR="0" lvl="1" indent="-457200" algn="l" defTabSz="914400" rtl="0" eaLnBrk="1" fontAlgn="base" latinLnBrk="0" hangingPunct="1">
                        <a:lnSpc>
                          <a:spcPct val="100000"/>
                        </a:lnSpc>
                        <a:spcBef>
                          <a:spcPts val="0"/>
                        </a:spcBef>
                        <a:spcAft>
                          <a:spcPts val="0"/>
                        </a:spcAft>
                        <a:buClr>
                          <a:srgbClr val="333333"/>
                        </a:buClr>
                        <a:buSzTx/>
                        <a:buFont typeface="+mj-lt"/>
                        <a:buAutoNum type="arabicPeriod"/>
                        <a:tabLst/>
                      </a:pPr>
                      <a:r>
                        <a:rPr kumimoji="0" lang="nb-NO" sz="2000" b="0" i="0" u="none" strike="noStrike" cap="none" normalizeH="0" baseline="0" dirty="0">
                          <a:ln>
                            <a:noFill/>
                          </a:ln>
                          <a:solidFill>
                            <a:srgbClr val="004992"/>
                          </a:solidFill>
                          <a:effectLst/>
                          <a:latin typeface="+mn-lt"/>
                          <a:ea typeface="+mn-ea"/>
                          <a:cs typeface="+mn-cs"/>
                        </a:rPr>
                        <a:t>Depresjon:</a:t>
                      </a:r>
                      <a:r>
                        <a:rPr kumimoji="0" lang="nb-NO" sz="2000" b="0" i="0" u="none" strike="noStrike" cap="none" normalizeH="0" baseline="0" dirty="0">
                          <a:ln>
                            <a:noFill/>
                          </a:ln>
                          <a:solidFill>
                            <a:srgbClr val="333333"/>
                          </a:solidFill>
                          <a:effectLst/>
                          <a:latin typeface="+mn-lt"/>
                          <a:ea typeface="+mn-ea"/>
                          <a:cs typeface="+mn-cs"/>
                        </a:rPr>
                        <a:t> alt </a:t>
                      </a:r>
                      <a:r>
                        <a:rPr kumimoji="0" lang="nb-NO" sz="2000" b="0" i="0" u="none" strike="noStrike" cap="none" normalizeH="0" baseline="0">
                          <a:ln>
                            <a:noFill/>
                          </a:ln>
                          <a:solidFill>
                            <a:srgbClr val="333333"/>
                          </a:solidFill>
                          <a:effectLst/>
                          <a:latin typeface="+mn-lt"/>
                          <a:ea typeface="+mn-ea"/>
                          <a:cs typeface="+mn-cs"/>
                        </a:rPr>
                        <a:t>virker “mørkere” </a:t>
                      </a:r>
                      <a:r>
                        <a:rPr kumimoji="0" lang="nb-NO" sz="2000" b="0" i="0" u="none" strike="noStrike" cap="none" normalizeH="0" baseline="0" dirty="0">
                          <a:ln>
                            <a:noFill/>
                          </a:ln>
                          <a:solidFill>
                            <a:srgbClr val="333333"/>
                          </a:solidFill>
                          <a:effectLst/>
                          <a:latin typeface="+mn-lt"/>
                          <a:ea typeface="+mn-ea"/>
                          <a:cs typeface="+mn-cs"/>
                        </a:rPr>
                        <a:t>enn det faktisk er.</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nb-NO" sz="2000" b="0" i="0" u="none" strike="noStrike" cap="none" normalizeH="0" baseline="0" dirty="0">
                          <a:ln>
                            <a:noFill/>
                          </a:ln>
                          <a:solidFill>
                            <a:srgbClr val="333333"/>
                          </a:solidFill>
                          <a:effectLst/>
                          <a:latin typeface="+mn-lt"/>
                          <a:ea typeface="+mn-ea"/>
                          <a:cs typeface="+mn-cs"/>
                        </a:rPr>
                        <a:t>Vi bør lytte til våre instinkter, men ikke stole blindt på dem.</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20" name="Picture 33" descr="bricol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8197" y="2780928"/>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15" descr="pennywi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971" y="5084064"/>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34" descr="Zirkus - circus - def110 -flickr - 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9423" y="5084064"/>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22"/>
          <p:cNvSpPr txBox="1">
            <a:spLocks noChangeArrowheads="1"/>
          </p:cNvSpPr>
          <p:nvPr/>
        </p:nvSpPr>
        <p:spPr bwMode="auto">
          <a:xfrm>
            <a:off x="552971" y="4776287"/>
            <a:ext cx="15924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1400">
                <a:latin typeface="+mn-lt"/>
              </a:rPr>
              <a:t>Frykt</a:t>
            </a:r>
            <a:endParaRPr lang="en-US" altLang="de-DE" sz="1400" dirty="0">
              <a:latin typeface="+mn-lt"/>
            </a:endParaRPr>
          </a:p>
        </p:txBody>
      </p:sp>
      <p:sp>
        <p:nvSpPr>
          <p:cNvPr id="24" name="Caption_23"/>
          <p:cNvSpPr txBox="1">
            <a:spLocks noChangeArrowheads="1"/>
          </p:cNvSpPr>
          <p:nvPr/>
        </p:nvSpPr>
        <p:spPr bwMode="auto">
          <a:xfrm>
            <a:off x="2289423" y="4776287"/>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a:latin typeface="+mn-lt"/>
              </a:rPr>
              <a:t>Glede</a:t>
            </a:r>
            <a:endParaRPr lang="en-US" altLang="de-DE" sz="1400" dirty="0">
              <a:latin typeface="+mn-lt"/>
            </a:endParaRPr>
          </a:p>
        </p:txBody>
      </p:sp>
      <p:sp>
        <p:nvSpPr>
          <p:cNvPr id="25" name="Caption_24"/>
          <p:cNvSpPr txBox="1">
            <a:spLocks noChangeArrowheads="1"/>
          </p:cNvSpPr>
          <p:nvPr/>
        </p:nvSpPr>
        <p:spPr bwMode="auto">
          <a:xfrm>
            <a:off x="552971" y="6272784"/>
            <a:ext cx="1592436"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pt-BR" altLang="de-DE" sz="1200">
                <a:latin typeface="+mn-lt"/>
              </a:rPr>
              <a:t>f.eks. skrekkfilm </a:t>
            </a:r>
            <a:br>
              <a:rPr lang="pt-BR" altLang="de-DE" sz="1200">
                <a:latin typeface="+mn-lt"/>
              </a:rPr>
            </a:br>
            <a:r>
              <a:rPr lang="pt-BR" altLang="de-DE" sz="1200">
                <a:latin typeface="+mn-lt"/>
              </a:rPr>
              <a:t>(“It”)</a:t>
            </a:r>
            <a:endParaRPr lang="en-US" altLang="de-DE" sz="1200" dirty="0">
              <a:latin typeface="+mn-lt"/>
            </a:endParaRPr>
          </a:p>
        </p:txBody>
      </p:sp>
      <p:sp>
        <p:nvSpPr>
          <p:cNvPr id="26" name="Caption_25"/>
          <p:cNvSpPr txBox="1">
            <a:spLocks noChangeArrowheads="1"/>
          </p:cNvSpPr>
          <p:nvPr/>
        </p:nvSpPr>
        <p:spPr bwMode="auto">
          <a:xfrm>
            <a:off x="2289423" y="6272784"/>
            <a:ext cx="17338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200">
                <a:latin typeface="+mn-lt"/>
              </a:rPr>
              <a:t>Minne om et sirkus</a:t>
            </a:r>
            <a:endParaRPr lang="en-US" altLang="de-DE" sz="1200" dirty="0">
              <a:latin typeface="+mn-lt"/>
            </a:endParaRPr>
          </a:p>
        </p:txBody>
      </p:sp>
      <p:sp>
        <p:nvSpPr>
          <p:cNvPr id="27" name="Caption_28"/>
          <p:cNvSpPr txBox="1">
            <a:spLocks noChangeArrowheads="1"/>
          </p:cNvSpPr>
          <p:nvPr/>
        </p:nvSpPr>
        <p:spPr bwMode="auto">
          <a:xfrm>
            <a:off x="842367" y="3966637"/>
            <a:ext cx="274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eaLnBrk="1" hangingPunct="1">
              <a:spcBef>
                <a:spcPts val="0"/>
              </a:spcBef>
              <a:spcAft>
                <a:spcPts val="0"/>
              </a:spcAft>
              <a:buNone/>
            </a:pPr>
            <a:r>
              <a:rPr lang="nb-NO" altLang="de-DE" sz="1400" b="1" dirty="0">
                <a:latin typeface="+mn-lt"/>
              </a:rPr>
              <a:t>Morsom, skremmende?</a:t>
            </a:r>
          </a:p>
          <a:p>
            <a:pPr lvl="0" algn="ctr" eaLnBrk="1" hangingPunct="1">
              <a:spcBef>
                <a:spcPts val="0"/>
              </a:spcBef>
              <a:spcAft>
                <a:spcPts val="0"/>
              </a:spcAft>
              <a:buNone/>
            </a:pPr>
            <a:r>
              <a:rPr lang="nb-NO" altLang="de-DE" sz="1400" dirty="0">
                <a:latin typeface="+mn-lt"/>
              </a:rPr>
              <a:t>Avhenger av humøret ditt!</a:t>
            </a:r>
            <a:endParaRPr lang="en-GB" altLang="de-DE" sz="1400" dirty="0">
              <a:solidFill>
                <a:srgbClr val="333333"/>
              </a:solidFill>
              <a:latin typeface="+mn-lt"/>
            </a:endParaRPr>
          </a:p>
        </p:txBody>
      </p:sp>
      <p:sp>
        <p:nvSpPr>
          <p:cNvPr id="28" name="Caption_29"/>
          <p:cNvSpPr>
            <a:spLocks noChangeArrowheads="1"/>
          </p:cNvSpPr>
          <p:nvPr/>
        </p:nvSpPr>
        <p:spPr bwMode="auto">
          <a:xfrm>
            <a:off x="1909088" y="4442714"/>
            <a:ext cx="609759" cy="54864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400">
              <a:latin typeface="Calibri Light"/>
            </a:endParaRPr>
          </a:p>
        </p:txBody>
      </p:sp>
    </p:spTree>
    <p:extLst>
      <p:ext uri="{BB962C8B-B14F-4D97-AF65-F5344CB8AC3E}">
        <p14:creationId xmlns:p14="http://schemas.microsoft.com/office/powerpoint/2010/main" val="15136713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b-NO" sz="3600">
                <a:latin typeface="+mn-lt"/>
                <a:ea typeface="+mn-ea"/>
                <a:cs typeface="+mn-cs"/>
              </a:rPr>
              <a:t>Hvordan ting ser ut – og realiteten!</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en-US" sz="2400" dirty="0">
                <a:solidFill>
                  <a:srgbClr val="004992"/>
                </a:solidFill>
              </a:rPr>
              <a:t>… vi </a:t>
            </a:r>
            <a:r>
              <a:rPr lang="en-US" sz="2400" dirty="0" err="1">
                <a:solidFill>
                  <a:srgbClr val="004992"/>
                </a:solidFill>
              </a:rPr>
              <a:t>kan</a:t>
            </a:r>
            <a:r>
              <a:rPr lang="en-US" sz="2400" dirty="0">
                <a:solidFill>
                  <a:srgbClr val="004992"/>
                </a:solidFill>
              </a:rPr>
              <a:t> </a:t>
            </a:r>
            <a:r>
              <a:rPr lang="en-US" sz="2400" dirty="0" err="1">
                <a:solidFill>
                  <a:srgbClr val="004992"/>
                </a:solidFill>
              </a:rPr>
              <a:t>ikke</a:t>
            </a:r>
            <a:r>
              <a:rPr lang="en-US" sz="2400" dirty="0">
                <a:solidFill>
                  <a:srgbClr val="004992"/>
                </a:solidFill>
              </a:rPr>
              <a:t> stole </a:t>
            </a:r>
            <a:r>
              <a:rPr lang="en-US" sz="2400" dirty="0" err="1">
                <a:solidFill>
                  <a:srgbClr val="004992"/>
                </a:solidFill>
              </a:rPr>
              <a:t>fullstendig</a:t>
            </a:r>
            <a:r>
              <a:rPr lang="en-US" sz="2400" dirty="0">
                <a:solidFill>
                  <a:srgbClr val="004992"/>
                </a:solidFill>
              </a:rPr>
              <a:t> </a:t>
            </a:r>
            <a:r>
              <a:rPr lang="en-US" sz="2400" dirty="0" err="1">
                <a:solidFill>
                  <a:srgbClr val="004992"/>
                </a:solidFill>
              </a:rPr>
              <a:t>på</a:t>
            </a:r>
            <a:r>
              <a:rPr lang="en-US" sz="2400" dirty="0">
                <a:solidFill>
                  <a:srgbClr val="004992"/>
                </a:solidFill>
              </a:rPr>
              <a:t> </a:t>
            </a:r>
            <a:r>
              <a:rPr lang="en-US" sz="2400" dirty="0" err="1">
                <a:solidFill>
                  <a:srgbClr val="004992"/>
                </a:solidFill>
              </a:rPr>
              <a:t>noen</a:t>
            </a:r>
            <a:r>
              <a:rPr lang="en-US" sz="2400" dirty="0">
                <a:solidFill>
                  <a:srgbClr val="004992"/>
                </a:solidFill>
              </a:rPr>
              <a:t> </a:t>
            </a:r>
            <a:r>
              <a:rPr lang="en-US" sz="2400" dirty="0" err="1">
                <a:solidFill>
                  <a:srgbClr val="004992"/>
                </a:solidFill>
              </a:rPr>
              <a:t>av</a:t>
            </a:r>
            <a:r>
              <a:rPr lang="en-US" sz="2400" dirty="0">
                <a:solidFill>
                  <a:srgbClr val="004992"/>
                </a:solidFill>
              </a:rPr>
              <a:t> </a:t>
            </a:r>
            <a:r>
              <a:rPr lang="en-US" sz="2400" dirty="0" err="1">
                <a:solidFill>
                  <a:srgbClr val="004992"/>
                </a:solidFill>
              </a:rPr>
              <a:t>kildene</a:t>
            </a:r>
            <a:r>
              <a:rPr lang="en-US" sz="2400" dirty="0">
                <a:solidFill>
                  <a:srgbClr val="004992"/>
                </a:solidFill>
              </a:rPr>
              <a:t> (</a:t>
            </a:r>
            <a:r>
              <a:rPr lang="en-US" sz="2400" dirty="0" err="1">
                <a:solidFill>
                  <a:srgbClr val="004992"/>
                </a:solidFill>
              </a:rPr>
              <a:t>f.eks</a:t>
            </a:r>
            <a:r>
              <a:rPr lang="en-US" sz="2400" dirty="0">
                <a:solidFill>
                  <a:srgbClr val="004992"/>
                </a:solidFill>
              </a:rPr>
              <a:t>. </a:t>
            </a:r>
            <a:r>
              <a:rPr lang="en-US" sz="2400" dirty="0" err="1">
                <a:solidFill>
                  <a:srgbClr val="004992"/>
                </a:solidFill>
              </a:rPr>
              <a:t>språk</a:t>
            </a:r>
            <a:r>
              <a:rPr lang="en-US" sz="2400" dirty="0">
                <a:solidFill>
                  <a:srgbClr val="004992"/>
                </a:solidFill>
              </a:rPr>
              <a:t>) </a:t>
            </a:r>
            <a:r>
              <a:rPr lang="en-US" sz="2400" dirty="0" err="1">
                <a:solidFill>
                  <a:srgbClr val="004992"/>
                </a:solidFill>
              </a:rPr>
              <a:t>som</a:t>
            </a:r>
            <a:r>
              <a:rPr lang="en-US" sz="2400" dirty="0">
                <a:solidFill>
                  <a:srgbClr val="004992"/>
                </a:solidFill>
              </a:rPr>
              <a:t> </a:t>
            </a:r>
            <a:r>
              <a:rPr lang="en-US" sz="2400" dirty="0" err="1">
                <a:solidFill>
                  <a:srgbClr val="004992"/>
                </a:solidFill>
              </a:rPr>
              <a:t>det</a:t>
            </a:r>
            <a:r>
              <a:rPr lang="en-US" sz="2400" dirty="0">
                <a:solidFill>
                  <a:srgbClr val="004992"/>
                </a:solidFill>
              </a:rPr>
              <a:t> </a:t>
            </a:r>
            <a:r>
              <a:rPr lang="en-US" sz="2400" dirty="0" err="1">
                <a:solidFill>
                  <a:srgbClr val="004992"/>
                </a:solidFill>
              </a:rPr>
              <a:t>eneste</a:t>
            </a:r>
            <a:r>
              <a:rPr lang="en-US" sz="2400" dirty="0">
                <a:solidFill>
                  <a:srgbClr val="004992"/>
                </a:solidFill>
              </a:rPr>
              <a:t> </a:t>
            </a:r>
            <a:r>
              <a:rPr lang="en-US" sz="2400" dirty="0" err="1">
                <a:solidFill>
                  <a:srgbClr val="004992"/>
                </a:solidFill>
              </a:rPr>
              <a:t>grunnlaget</a:t>
            </a:r>
            <a:r>
              <a:rPr lang="en-US" sz="2400" dirty="0">
                <a:solidFill>
                  <a:srgbClr val="004992"/>
                </a:solidFill>
              </a:rPr>
              <a:t>!</a:t>
            </a:r>
            <a:endParaRPr lang="de-DE" sz="2400" dirty="0">
              <a:solidFill>
                <a:srgbClr val="004992"/>
              </a:solidFill>
            </a:endParaRPr>
          </a:p>
          <a:p>
            <a:pPr lvl="0" defTabSz="914400" fontAlgn="base"/>
            <a:r>
              <a:rPr lang="en-US" sz="2400" i="1" dirty="0">
                <a:solidFill>
                  <a:srgbClr val="333333"/>
                </a:solidFill>
              </a:rPr>
              <a:t>Vi </a:t>
            </a:r>
            <a:r>
              <a:rPr lang="en-US" sz="2400" i="1" dirty="0" err="1">
                <a:solidFill>
                  <a:srgbClr val="333333"/>
                </a:solidFill>
              </a:rPr>
              <a:t>må</a:t>
            </a:r>
            <a:r>
              <a:rPr lang="en-US" sz="2400" i="1" dirty="0">
                <a:solidFill>
                  <a:srgbClr val="333333"/>
                </a:solidFill>
              </a:rPr>
              <a:t> </a:t>
            </a:r>
            <a:r>
              <a:rPr lang="en-US" sz="2400" i="1" dirty="0" err="1">
                <a:solidFill>
                  <a:srgbClr val="333333"/>
                </a:solidFill>
              </a:rPr>
              <a:t>bruke</a:t>
            </a:r>
            <a:r>
              <a:rPr lang="en-US" sz="2400" i="1" dirty="0">
                <a:solidFill>
                  <a:srgbClr val="333333"/>
                </a:solidFill>
              </a:rPr>
              <a:t> </a:t>
            </a:r>
            <a:r>
              <a:rPr lang="en-US" sz="2400" i="1" dirty="0" err="1">
                <a:solidFill>
                  <a:srgbClr val="333333"/>
                </a:solidFill>
              </a:rPr>
              <a:t>alle</a:t>
            </a:r>
            <a:r>
              <a:rPr lang="en-US" sz="2400" i="1" dirty="0">
                <a:solidFill>
                  <a:srgbClr val="333333"/>
                </a:solidFill>
              </a:rPr>
              <a:t> </a:t>
            </a:r>
            <a:r>
              <a:rPr lang="en-US" sz="2400" i="1" dirty="0" err="1">
                <a:solidFill>
                  <a:srgbClr val="333333"/>
                </a:solidFill>
              </a:rPr>
              <a:t>kilder</a:t>
            </a:r>
            <a:r>
              <a:rPr lang="en-US" sz="2400" i="1" dirty="0">
                <a:solidFill>
                  <a:srgbClr val="333333"/>
                </a:solidFill>
              </a:rPr>
              <a:t> </a:t>
            </a:r>
            <a:r>
              <a:rPr lang="en-US" sz="2400" i="1" dirty="0" err="1">
                <a:solidFill>
                  <a:srgbClr val="333333"/>
                </a:solidFill>
              </a:rPr>
              <a:t>og</a:t>
            </a:r>
            <a:r>
              <a:rPr lang="en-US" sz="2400" i="1" dirty="0">
                <a:solidFill>
                  <a:srgbClr val="333333"/>
                </a:solidFill>
              </a:rPr>
              <a:t> se </a:t>
            </a:r>
            <a:r>
              <a:rPr lang="en-US" sz="2400" i="1" dirty="0" err="1">
                <a:solidFill>
                  <a:srgbClr val="333333"/>
                </a:solidFill>
              </a:rPr>
              <a:t>saken</a:t>
            </a:r>
            <a:r>
              <a:rPr lang="en-US" sz="2400" i="1" dirty="0">
                <a:solidFill>
                  <a:srgbClr val="333333"/>
                </a:solidFill>
              </a:rPr>
              <a:t> </a:t>
            </a:r>
            <a:r>
              <a:rPr lang="en-US" sz="2400" i="1" dirty="0" err="1">
                <a:solidFill>
                  <a:srgbClr val="333333"/>
                </a:solidFill>
              </a:rPr>
              <a:t>fra</a:t>
            </a:r>
            <a:r>
              <a:rPr lang="en-US" sz="2400" i="1" dirty="0">
                <a:solidFill>
                  <a:srgbClr val="333333"/>
                </a:solidFill>
              </a:rPr>
              <a:t> </a:t>
            </a:r>
            <a:r>
              <a:rPr lang="en-US" sz="2400" i="1" dirty="0" err="1">
                <a:solidFill>
                  <a:srgbClr val="333333"/>
                </a:solidFill>
              </a:rPr>
              <a:t>alle</a:t>
            </a:r>
            <a:r>
              <a:rPr lang="en-US" sz="2400" i="1" dirty="0">
                <a:solidFill>
                  <a:srgbClr val="333333"/>
                </a:solidFill>
              </a:rPr>
              <a:t> sider!</a:t>
            </a:r>
            <a:br>
              <a:rPr lang="en-US" sz="2400" i="1" dirty="0">
                <a:solidFill>
                  <a:srgbClr val="333333"/>
                </a:solidFill>
              </a:rPr>
            </a:br>
            <a:r>
              <a:rPr lang="en-US" sz="2400" dirty="0">
                <a:solidFill>
                  <a:srgbClr val="333333"/>
                </a:solidFill>
              </a:rPr>
              <a:t>Å </a:t>
            </a:r>
            <a:r>
              <a:rPr lang="en-US" sz="2400" dirty="0" err="1">
                <a:solidFill>
                  <a:srgbClr val="333333"/>
                </a:solidFill>
              </a:rPr>
              <a:t>kombinere</a:t>
            </a:r>
            <a:r>
              <a:rPr lang="en-US" sz="2400" dirty="0">
                <a:solidFill>
                  <a:srgbClr val="333333"/>
                </a:solidFill>
              </a:rPr>
              <a:t> </a:t>
            </a:r>
            <a:r>
              <a:rPr lang="en-US" sz="2400" dirty="0" err="1">
                <a:solidFill>
                  <a:srgbClr val="333333"/>
                </a:solidFill>
              </a:rPr>
              <a:t>kildene</a:t>
            </a:r>
            <a:r>
              <a:rPr lang="en-US" sz="2400" dirty="0">
                <a:solidFill>
                  <a:srgbClr val="333333"/>
                </a:solidFill>
              </a:rPr>
              <a:t> </a:t>
            </a:r>
            <a:r>
              <a:rPr lang="en-US" sz="2400" dirty="0" err="1">
                <a:solidFill>
                  <a:srgbClr val="333333"/>
                </a:solidFill>
              </a:rPr>
              <a:t>hjelper</a:t>
            </a:r>
            <a:r>
              <a:rPr lang="en-US" sz="2400" dirty="0">
                <a:solidFill>
                  <a:srgbClr val="333333"/>
                </a:solidFill>
              </a:rPr>
              <a:t> </a:t>
            </a:r>
            <a:r>
              <a:rPr lang="en-US" sz="2400" dirty="0" err="1">
                <a:solidFill>
                  <a:srgbClr val="333333"/>
                </a:solidFill>
              </a:rPr>
              <a:t>oss</a:t>
            </a:r>
            <a:r>
              <a:rPr lang="en-US" sz="2400" dirty="0">
                <a:solidFill>
                  <a:srgbClr val="333333"/>
                </a:solidFill>
              </a:rPr>
              <a:t> med å </a:t>
            </a:r>
            <a:r>
              <a:rPr lang="en-US" sz="2400" dirty="0" err="1">
                <a:solidFill>
                  <a:srgbClr val="333333"/>
                </a:solidFill>
              </a:rPr>
              <a:t>vurdere</a:t>
            </a:r>
            <a:r>
              <a:rPr lang="en-US" sz="2400" dirty="0">
                <a:solidFill>
                  <a:srgbClr val="333333"/>
                </a:solidFill>
              </a:rPr>
              <a:t> </a:t>
            </a:r>
            <a:r>
              <a:rPr lang="en-US" sz="2400" dirty="0" err="1">
                <a:solidFill>
                  <a:srgbClr val="333333"/>
                </a:solidFill>
              </a:rPr>
              <a:t>en</a:t>
            </a:r>
            <a:r>
              <a:rPr lang="en-US" sz="2400" dirty="0">
                <a:solidFill>
                  <a:srgbClr val="333333"/>
                </a:solidFill>
              </a:rPr>
              <a:t> </a:t>
            </a:r>
            <a:r>
              <a:rPr lang="en-US" sz="2400" dirty="0" err="1">
                <a:solidFill>
                  <a:srgbClr val="333333"/>
                </a:solidFill>
              </a:rPr>
              <a:t>kompleks</a:t>
            </a:r>
            <a:r>
              <a:rPr lang="en-US" sz="2400" dirty="0">
                <a:solidFill>
                  <a:srgbClr val="333333"/>
                </a:solidFill>
              </a:rPr>
              <a:t> </a:t>
            </a:r>
            <a:r>
              <a:rPr lang="en-US" sz="2400" dirty="0" err="1">
                <a:solidFill>
                  <a:srgbClr val="333333"/>
                </a:solidFill>
              </a:rPr>
              <a:t>situasjon</a:t>
            </a:r>
            <a:r>
              <a:rPr lang="en-US" sz="2400" dirty="0">
                <a:solidFill>
                  <a:srgbClr val="333333"/>
                </a:solidFill>
              </a:rPr>
              <a:t>…</a:t>
            </a:r>
          </a:p>
        </p:txBody>
      </p:sp>
      <p:sp>
        <p:nvSpPr>
          <p:cNvPr id="3" name="Footer Placeholder 2"/>
          <p:cNvSpPr>
            <a:spLocks noGrp="1"/>
          </p:cNvSpPr>
          <p:nvPr>
            <p:ph type="ftr" sz="quarter" idx="11"/>
          </p:nvPr>
        </p:nvSpPr>
        <p:spPr/>
        <p:txBody>
          <a:bodyPr/>
          <a:lstStyle/>
          <a:p>
            <a:pPr>
              <a:defRPr/>
            </a:pPr>
            <a:r>
              <a:rPr lang="nb-NO">
                <a:latin typeface="+mn-lt"/>
              </a:rPr>
              <a:t>Metakognitív Tréning 6 – Å vise empati… II</a:t>
            </a:r>
            <a:endParaRPr lang="de-DE">
              <a:latin typeface="+mn-lt"/>
            </a:endParaRPr>
          </a:p>
        </p:txBody>
      </p:sp>
      <p:sp>
        <p:nvSpPr>
          <p:cNvPr id="4" name="Slide Number Placeholder 3"/>
          <p:cNvSpPr>
            <a:spLocks noGrp="1"/>
          </p:cNvSpPr>
          <p:nvPr>
            <p:ph type="sldNum" sz="quarter" idx="12"/>
          </p:nvPr>
        </p:nvSpPr>
        <p:spPr/>
        <p:txBody>
          <a:bodyPr/>
          <a:lstStyle/>
          <a:p>
            <a:pPr>
              <a:defRPr/>
            </a:pPr>
            <a:fld id="{CF81D01F-CF89-45E4-B296-58F4F9453340}" type="slidenum">
              <a:rPr lang="de-DE" smtClean="0">
                <a:latin typeface="+mn-lt"/>
              </a:rPr>
              <a:pPr>
                <a:defRPr/>
              </a:pPr>
              <a:t>17</a:t>
            </a:fld>
            <a:endParaRPr lang="de-DE">
              <a:latin typeface="+mn-l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Hvorfor gjør vi dette?</a:t>
            </a:r>
          </a:p>
        </p:txBody>
      </p:sp>
      <p:sp>
        <p:nvSpPr>
          <p:cNvPr id="5" name="Content Placeholder 4"/>
          <p:cNvSpPr>
            <a:spLocks noGrp="1"/>
          </p:cNvSpPr>
          <p:nvPr>
            <p:ph idx="1"/>
          </p:nvPr>
        </p:nvSpPr>
        <p:spPr/>
        <p:txBody>
          <a:bodyPr/>
          <a:lstStyle/>
          <a:p>
            <a:pPr lvl="0" defTabSz="914400" fontAlgn="base">
              <a:defRPr/>
            </a:pPr>
            <a:r>
              <a:rPr lang="en-US" sz="2400" dirty="0" err="1">
                <a:solidFill>
                  <a:srgbClr val="333333"/>
                </a:solidFill>
              </a:rPr>
              <a:t>Forskning</a:t>
            </a:r>
            <a:r>
              <a:rPr lang="en-US" sz="2400" dirty="0">
                <a:solidFill>
                  <a:srgbClr val="333333"/>
                </a:solidFill>
              </a:rPr>
              <a:t> </a:t>
            </a:r>
            <a:r>
              <a:rPr lang="en-US" sz="2400" dirty="0" err="1">
                <a:solidFill>
                  <a:srgbClr val="333333"/>
                </a:solidFill>
              </a:rPr>
              <a:t>viser</a:t>
            </a:r>
            <a:r>
              <a:rPr lang="en-US" sz="2400" dirty="0">
                <a:solidFill>
                  <a:srgbClr val="333333"/>
                </a:solidFill>
              </a:rPr>
              <a:t> at mange (men </a:t>
            </a:r>
            <a:r>
              <a:rPr lang="en-US" sz="2400" dirty="0" err="1">
                <a:solidFill>
                  <a:srgbClr val="333333"/>
                </a:solidFill>
              </a:rPr>
              <a:t>ikke</a:t>
            </a:r>
            <a:r>
              <a:rPr lang="en-US" sz="2400" dirty="0">
                <a:solidFill>
                  <a:srgbClr val="333333"/>
                </a:solidFill>
              </a:rPr>
              <a:t> </a:t>
            </a:r>
            <a:r>
              <a:rPr lang="en-US" sz="2400" dirty="0" err="1">
                <a:solidFill>
                  <a:srgbClr val="333333"/>
                </a:solidFill>
              </a:rPr>
              <a:t>alle</a:t>
            </a:r>
            <a:r>
              <a:rPr lang="en-US" sz="2400" dirty="0">
                <a:solidFill>
                  <a:srgbClr val="333333"/>
                </a:solidFill>
              </a:rPr>
              <a:t>!) </a:t>
            </a:r>
            <a:r>
              <a:rPr lang="en-US" sz="2400" dirty="0" err="1">
                <a:solidFill>
                  <a:srgbClr val="333333"/>
                </a:solidFill>
              </a:rPr>
              <a:t>personer</a:t>
            </a:r>
            <a:r>
              <a:rPr lang="en-US" sz="2400" dirty="0">
                <a:solidFill>
                  <a:srgbClr val="333333"/>
                </a:solidFill>
              </a:rPr>
              <a:t> med </a:t>
            </a:r>
            <a:r>
              <a:rPr lang="en-US" sz="2400" dirty="0" err="1">
                <a:solidFill>
                  <a:srgbClr val="333333"/>
                </a:solidFill>
              </a:rPr>
              <a:t>psykiske</a:t>
            </a:r>
            <a:r>
              <a:rPr lang="en-US" sz="2400" dirty="0">
                <a:solidFill>
                  <a:srgbClr val="333333"/>
                </a:solidFill>
              </a:rPr>
              <a:t> </a:t>
            </a:r>
            <a:r>
              <a:rPr lang="en-US" sz="2400" dirty="0" err="1">
                <a:solidFill>
                  <a:srgbClr val="333333"/>
                </a:solidFill>
              </a:rPr>
              <a:t>problemer</a:t>
            </a:r>
            <a:r>
              <a:rPr lang="en-US" sz="2400" dirty="0">
                <a:solidFill>
                  <a:srgbClr val="333333"/>
                </a:solidFill>
              </a:rPr>
              <a:t> (</a:t>
            </a:r>
            <a:r>
              <a:rPr lang="en-US" sz="2400" dirty="0" err="1">
                <a:solidFill>
                  <a:srgbClr val="333333"/>
                </a:solidFill>
              </a:rPr>
              <a:t>spesielt</a:t>
            </a:r>
            <a:r>
              <a:rPr lang="en-US" sz="2400" dirty="0">
                <a:solidFill>
                  <a:srgbClr val="333333"/>
                </a:solidFill>
              </a:rPr>
              <a:t> </a:t>
            </a:r>
            <a:r>
              <a:rPr lang="en-US" sz="2400" dirty="0" err="1">
                <a:solidFill>
                  <a:srgbClr val="333333"/>
                </a:solidFill>
              </a:rPr>
              <a:t>psykose</a:t>
            </a:r>
            <a:r>
              <a:rPr lang="en-US" sz="2400" dirty="0">
                <a:solidFill>
                  <a:srgbClr val="333333"/>
                </a:solidFill>
              </a:rPr>
              <a:t>) </a:t>
            </a:r>
            <a:r>
              <a:rPr lang="en-US" sz="2400" dirty="0" err="1">
                <a:solidFill>
                  <a:srgbClr val="333333"/>
                </a:solidFill>
              </a:rPr>
              <a:t>har</a:t>
            </a:r>
            <a:r>
              <a:rPr lang="en-US" sz="2400" dirty="0">
                <a:solidFill>
                  <a:srgbClr val="333333"/>
                </a:solidFill>
              </a:rPr>
              <a:t> </a:t>
            </a:r>
            <a:r>
              <a:rPr lang="en-US" sz="2400" dirty="0" err="1">
                <a:solidFill>
                  <a:srgbClr val="333333"/>
                </a:solidFill>
              </a:rPr>
              <a:t>problemer</a:t>
            </a:r>
            <a:r>
              <a:rPr lang="en-US" sz="2400" dirty="0">
                <a:solidFill>
                  <a:srgbClr val="333333"/>
                </a:solidFill>
              </a:rPr>
              <a:t> med </a:t>
            </a:r>
            <a:r>
              <a:rPr lang="en-US" sz="2400" dirty="0" err="1">
                <a:solidFill>
                  <a:srgbClr val="333333"/>
                </a:solidFill>
              </a:rPr>
              <a:t>følgende</a:t>
            </a:r>
            <a:r>
              <a:rPr lang="en-US" sz="2400" dirty="0">
                <a:solidFill>
                  <a:srgbClr val="333333"/>
                </a:solidFill>
              </a:rPr>
              <a:t>:</a:t>
            </a:r>
            <a:endParaRPr lang="de-DE" sz="2400" dirty="0">
              <a:solidFill>
                <a:srgbClr val="333333"/>
              </a:solidFill>
            </a:endParaRPr>
          </a:p>
          <a:p>
            <a:pPr marL="342900" lvl="0" indent="-342900" defTabSz="914400" fontAlgn="base">
              <a:buClr>
                <a:srgbClr val="333333"/>
              </a:buClr>
              <a:buFont typeface="WingDings"/>
              <a:buChar char=""/>
              <a:defRPr/>
            </a:pPr>
            <a:r>
              <a:rPr lang="en-US" sz="2400" dirty="0" err="1">
                <a:solidFill>
                  <a:srgbClr val="004992"/>
                </a:solidFill>
              </a:rPr>
              <a:t>Vansker</a:t>
            </a:r>
            <a:r>
              <a:rPr lang="en-US" sz="2400" dirty="0">
                <a:solidFill>
                  <a:srgbClr val="004992"/>
                </a:solidFill>
              </a:rPr>
              <a:t> med å </a:t>
            </a:r>
            <a:r>
              <a:rPr lang="en-US" sz="2400" dirty="0" err="1">
                <a:solidFill>
                  <a:srgbClr val="004992"/>
                </a:solidFill>
              </a:rPr>
              <a:t>forstå</a:t>
            </a:r>
            <a:r>
              <a:rPr lang="en-US" sz="2400" dirty="0">
                <a:solidFill>
                  <a:srgbClr val="004992"/>
                </a:solidFill>
              </a:rPr>
              <a:t> </a:t>
            </a:r>
            <a:r>
              <a:rPr lang="en-US" sz="2400" dirty="0" err="1">
                <a:solidFill>
                  <a:srgbClr val="004992"/>
                </a:solidFill>
              </a:rPr>
              <a:t>og</a:t>
            </a:r>
            <a:r>
              <a:rPr lang="en-US" sz="2400" dirty="0">
                <a:solidFill>
                  <a:srgbClr val="004992"/>
                </a:solidFill>
              </a:rPr>
              <a:t> </a:t>
            </a:r>
            <a:r>
              <a:rPr lang="en-US" sz="2400" dirty="0" err="1">
                <a:solidFill>
                  <a:srgbClr val="004992"/>
                </a:solidFill>
              </a:rPr>
              <a:t>vurdere</a:t>
            </a:r>
            <a:r>
              <a:rPr lang="en-US" sz="2400" dirty="0">
                <a:solidFill>
                  <a:srgbClr val="004992"/>
                </a:solidFill>
              </a:rPr>
              <a:t> </a:t>
            </a:r>
            <a:r>
              <a:rPr lang="en-US" sz="2400" dirty="0" err="1">
                <a:solidFill>
                  <a:srgbClr val="004992"/>
                </a:solidFill>
              </a:rPr>
              <a:t>ansiktsuttrykk</a:t>
            </a:r>
            <a:r>
              <a:rPr lang="en-US" sz="2400" dirty="0">
                <a:solidFill>
                  <a:srgbClr val="004992"/>
                </a:solidFill>
              </a:rPr>
              <a:t> hos </a:t>
            </a:r>
            <a:r>
              <a:rPr lang="en-US" sz="2400" dirty="0" err="1">
                <a:solidFill>
                  <a:srgbClr val="004992"/>
                </a:solidFill>
              </a:rPr>
              <a:t>andre</a:t>
            </a:r>
            <a:r>
              <a:rPr lang="en-US" sz="2400" dirty="0">
                <a:solidFill>
                  <a:srgbClr val="004992"/>
                </a:solidFill>
              </a:rPr>
              <a:t> </a:t>
            </a:r>
            <a:r>
              <a:rPr lang="de-DE" sz="2400" dirty="0">
                <a:solidFill>
                  <a:srgbClr val="004992"/>
                </a:solidFill>
              </a:rPr>
              <a:t>(f.eks. glede, tristhet)</a:t>
            </a:r>
            <a:r>
              <a:rPr lang="en-US" sz="2400" dirty="0">
                <a:solidFill>
                  <a:srgbClr val="004992"/>
                </a:solidFill>
              </a:rPr>
              <a:t>.</a:t>
            </a:r>
          </a:p>
        </p:txBody>
      </p:sp>
      <p:sp>
        <p:nvSpPr>
          <p:cNvPr id="3" name="Footer Placeholder 2"/>
          <p:cNvSpPr>
            <a:spLocks noGrp="1"/>
          </p:cNvSpPr>
          <p:nvPr>
            <p:ph type="ftr" sz="quarter" idx="11"/>
          </p:nvPr>
        </p:nvSpPr>
        <p:spPr/>
        <p:txBody>
          <a:bodyPr/>
          <a:lstStyle/>
          <a:p>
            <a:pPr>
              <a:defRPr/>
            </a:pPr>
            <a:r>
              <a:rPr lang="nb-NO">
                <a:latin typeface="+mn-lt"/>
              </a:rPr>
              <a:t>Metakognitív Tréning 6 – Å vise empati… II</a:t>
            </a:r>
            <a:endParaRPr lang="de-DE">
              <a:latin typeface="+mn-lt"/>
            </a:endParaRPr>
          </a:p>
        </p:txBody>
      </p:sp>
      <p:sp>
        <p:nvSpPr>
          <p:cNvPr id="4" name="Slide Number Placeholder 3"/>
          <p:cNvSpPr>
            <a:spLocks noGrp="1"/>
          </p:cNvSpPr>
          <p:nvPr>
            <p:ph type="sldNum" sz="quarter" idx="12"/>
          </p:nvPr>
        </p:nvSpPr>
        <p:spPr/>
        <p:txBody>
          <a:bodyPr/>
          <a:lstStyle/>
          <a:p>
            <a:pPr>
              <a:defRPr/>
            </a:pPr>
            <a:fld id="{CF81D01F-CF89-45E4-B296-58F4F9453340}" type="slidenum">
              <a:rPr lang="de-DE" smtClean="0">
                <a:latin typeface="+mn-lt"/>
              </a:rPr>
              <a:pPr>
                <a:defRPr/>
              </a:pPr>
              <a:t>18</a:t>
            </a:fld>
            <a:endParaRPr lang="de-DE">
              <a:latin typeface="+mn-l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Hvorfor gjør vi dette?</a:t>
            </a:r>
          </a:p>
        </p:txBody>
      </p:sp>
      <p:sp>
        <p:nvSpPr>
          <p:cNvPr id="5" name="Content Placeholder 4"/>
          <p:cNvSpPr>
            <a:spLocks noGrp="1"/>
          </p:cNvSpPr>
          <p:nvPr>
            <p:ph idx="1"/>
          </p:nvPr>
        </p:nvSpPr>
        <p:spPr/>
        <p:txBody>
          <a:bodyPr/>
          <a:lstStyle/>
          <a:p>
            <a:pPr lvl="0" defTabSz="914400" fontAlgn="base">
              <a:defRPr/>
            </a:pPr>
            <a:r>
              <a:rPr lang="en-US" sz="2400" dirty="0" err="1">
                <a:solidFill>
                  <a:srgbClr val="333333"/>
                </a:solidFill>
              </a:rPr>
              <a:t>Forskning</a:t>
            </a:r>
            <a:r>
              <a:rPr lang="en-US" sz="2400" dirty="0">
                <a:solidFill>
                  <a:srgbClr val="333333"/>
                </a:solidFill>
              </a:rPr>
              <a:t> </a:t>
            </a:r>
            <a:r>
              <a:rPr lang="en-US" sz="2400" dirty="0" err="1">
                <a:solidFill>
                  <a:srgbClr val="333333"/>
                </a:solidFill>
              </a:rPr>
              <a:t>viser</a:t>
            </a:r>
            <a:r>
              <a:rPr lang="en-US" sz="2400" dirty="0">
                <a:solidFill>
                  <a:srgbClr val="333333"/>
                </a:solidFill>
              </a:rPr>
              <a:t> at mange (men </a:t>
            </a:r>
            <a:r>
              <a:rPr lang="en-US" sz="2400" dirty="0" err="1">
                <a:solidFill>
                  <a:srgbClr val="333333"/>
                </a:solidFill>
              </a:rPr>
              <a:t>ikke</a:t>
            </a:r>
            <a:r>
              <a:rPr lang="en-US" sz="2400" dirty="0">
                <a:solidFill>
                  <a:srgbClr val="333333"/>
                </a:solidFill>
              </a:rPr>
              <a:t> </a:t>
            </a:r>
            <a:r>
              <a:rPr lang="en-US" sz="2400" dirty="0" err="1">
                <a:solidFill>
                  <a:srgbClr val="333333"/>
                </a:solidFill>
              </a:rPr>
              <a:t>alle</a:t>
            </a:r>
            <a:r>
              <a:rPr lang="en-US" sz="2400" dirty="0">
                <a:solidFill>
                  <a:srgbClr val="333333"/>
                </a:solidFill>
              </a:rPr>
              <a:t>!) </a:t>
            </a:r>
            <a:r>
              <a:rPr lang="en-US" sz="2400" dirty="0" err="1">
                <a:solidFill>
                  <a:srgbClr val="333333"/>
                </a:solidFill>
              </a:rPr>
              <a:t>personer</a:t>
            </a:r>
            <a:r>
              <a:rPr lang="en-US" sz="2400" dirty="0">
                <a:solidFill>
                  <a:srgbClr val="333333"/>
                </a:solidFill>
              </a:rPr>
              <a:t> med </a:t>
            </a:r>
            <a:r>
              <a:rPr lang="en-US" sz="2400" dirty="0" err="1">
                <a:solidFill>
                  <a:srgbClr val="333333"/>
                </a:solidFill>
              </a:rPr>
              <a:t>psykiske</a:t>
            </a:r>
            <a:r>
              <a:rPr lang="en-US" sz="2400" dirty="0">
                <a:solidFill>
                  <a:srgbClr val="333333"/>
                </a:solidFill>
              </a:rPr>
              <a:t> </a:t>
            </a:r>
            <a:r>
              <a:rPr lang="en-US" sz="2400" dirty="0" err="1">
                <a:solidFill>
                  <a:srgbClr val="333333"/>
                </a:solidFill>
              </a:rPr>
              <a:t>problemer</a:t>
            </a:r>
            <a:r>
              <a:rPr lang="en-US" sz="2400" dirty="0">
                <a:solidFill>
                  <a:srgbClr val="333333"/>
                </a:solidFill>
              </a:rPr>
              <a:t> (</a:t>
            </a:r>
            <a:r>
              <a:rPr lang="en-US" sz="2400" dirty="0" err="1">
                <a:solidFill>
                  <a:srgbClr val="333333"/>
                </a:solidFill>
              </a:rPr>
              <a:t>spesielt</a:t>
            </a:r>
            <a:r>
              <a:rPr lang="en-US" sz="2400" dirty="0">
                <a:solidFill>
                  <a:srgbClr val="333333"/>
                </a:solidFill>
              </a:rPr>
              <a:t> </a:t>
            </a:r>
            <a:r>
              <a:rPr lang="en-US" sz="2400" dirty="0" err="1">
                <a:solidFill>
                  <a:srgbClr val="333333"/>
                </a:solidFill>
              </a:rPr>
              <a:t>psykose</a:t>
            </a:r>
            <a:r>
              <a:rPr lang="en-US" sz="2400" dirty="0">
                <a:solidFill>
                  <a:srgbClr val="333333"/>
                </a:solidFill>
              </a:rPr>
              <a:t>) </a:t>
            </a:r>
            <a:r>
              <a:rPr lang="en-US" sz="2400" dirty="0" err="1">
                <a:solidFill>
                  <a:srgbClr val="333333"/>
                </a:solidFill>
              </a:rPr>
              <a:t>har</a:t>
            </a:r>
            <a:r>
              <a:rPr lang="en-US" sz="2400" dirty="0">
                <a:solidFill>
                  <a:srgbClr val="333333"/>
                </a:solidFill>
              </a:rPr>
              <a:t> </a:t>
            </a:r>
            <a:r>
              <a:rPr lang="en-US" sz="2400" dirty="0" err="1">
                <a:solidFill>
                  <a:srgbClr val="333333"/>
                </a:solidFill>
              </a:rPr>
              <a:t>problemer</a:t>
            </a:r>
            <a:r>
              <a:rPr lang="en-US" sz="2400" dirty="0">
                <a:solidFill>
                  <a:srgbClr val="333333"/>
                </a:solidFill>
              </a:rPr>
              <a:t> med </a:t>
            </a:r>
            <a:r>
              <a:rPr lang="en-US" sz="2400" dirty="0" err="1">
                <a:solidFill>
                  <a:srgbClr val="333333"/>
                </a:solidFill>
              </a:rPr>
              <a:t>følgende</a:t>
            </a:r>
            <a:r>
              <a:rPr lang="en-US" sz="2400" dirty="0">
                <a:solidFill>
                  <a:srgbClr val="333333"/>
                </a:solidFill>
              </a:rPr>
              <a:t>:</a:t>
            </a:r>
            <a:endParaRPr lang="de-DE" sz="2400" dirty="0">
              <a:solidFill>
                <a:srgbClr val="333333"/>
              </a:solidFill>
            </a:endParaRPr>
          </a:p>
          <a:p>
            <a:pPr marL="342900" lvl="0" indent="-342900" defTabSz="914400" fontAlgn="base">
              <a:buClr>
                <a:srgbClr val="333333"/>
              </a:buClr>
              <a:buFont typeface="WingDings"/>
              <a:buChar char=""/>
              <a:defRPr/>
            </a:pPr>
            <a:r>
              <a:rPr lang="en-US" sz="2400" dirty="0" err="1">
                <a:solidFill>
                  <a:srgbClr val="004992"/>
                </a:solidFill>
              </a:rPr>
              <a:t>Vansker</a:t>
            </a:r>
            <a:r>
              <a:rPr lang="en-US" sz="2400" dirty="0">
                <a:solidFill>
                  <a:srgbClr val="004992"/>
                </a:solidFill>
              </a:rPr>
              <a:t> med å </a:t>
            </a:r>
            <a:r>
              <a:rPr lang="en-US" sz="2400" dirty="0" err="1">
                <a:solidFill>
                  <a:srgbClr val="004992"/>
                </a:solidFill>
              </a:rPr>
              <a:t>forstå</a:t>
            </a:r>
            <a:r>
              <a:rPr lang="en-US" sz="2400" dirty="0">
                <a:solidFill>
                  <a:srgbClr val="004992"/>
                </a:solidFill>
              </a:rPr>
              <a:t> </a:t>
            </a:r>
            <a:r>
              <a:rPr lang="en-US" sz="2400" dirty="0" err="1">
                <a:solidFill>
                  <a:srgbClr val="004992"/>
                </a:solidFill>
              </a:rPr>
              <a:t>og</a:t>
            </a:r>
            <a:r>
              <a:rPr lang="en-US" sz="2400" dirty="0">
                <a:solidFill>
                  <a:srgbClr val="004992"/>
                </a:solidFill>
              </a:rPr>
              <a:t> </a:t>
            </a:r>
            <a:r>
              <a:rPr lang="en-US" sz="2400" dirty="0" err="1">
                <a:solidFill>
                  <a:srgbClr val="004992"/>
                </a:solidFill>
              </a:rPr>
              <a:t>vurdere</a:t>
            </a:r>
            <a:r>
              <a:rPr lang="en-US" sz="2400" dirty="0">
                <a:solidFill>
                  <a:srgbClr val="004992"/>
                </a:solidFill>
              </a:rPr>
              <a:t> </a:t>
            </a:r>
            <a:r>
              <a:rPr lang="en-US" sz="2400" dirty="0" err="1">
                <a:solidFill>
                  <a:srgbClr val="004992"/>
                </a:solidFill>
              </a:rPr>
              <a:t>ansiktsuttrykk</a:t>
            </a:r>
            <a:r>
              <a:rPr lang="en-US" sz="2400" dirty="0">
                <a:solidFill>
                  <a:srgbClr val="004992"/>
                </a:solidFill>
              </a:rPr>
              <a:t> hos </a:t>
            </a:r>
            <a:r>
              <a:rPr lang="en-US" sz="2400" dirty="0" err="1">
                <a:solidFill>
                  <a:srgbClr val="004992"/>
                </a:solidFill>
              </a:rPr>
              <a:t>andre</a:t>
            </a:r>
            <a:r>
              <a:rPr lang="en-US" sz="2400" dirty="0">
                <a:solidFill>
                  <a:srgbClr val="004992"/>
                </a:solidFill>
              </a:rPr>
              <a:t> </a:t>
            </a:r>
            <a:r>
              <a:rPr lang="de-DE" sz="2400" dirty="0">
                <a:solidFill>
                  <a:srgbClr val="004992"/>
                </a:solidFill>
              </a:rPr>
              <a:t>(f.eks. glede, tristhet)</a:t>
            </a:r>
            <a:r>
              <a:rPr lang="en-US" sz="2400" dirty="0">
                <a:solidFill>
                  <a:srgbClr val="004992"/>
                </a:solidFill>
              </a:rPr>
              <a:t>.</a:t>
            </a:r>
          </a:p>
          <a:p>
            <a:pPr marL="342900" lvl="0" indent="-342900" defTabSz="914400" fontAlgn="base">
              <a:buClr>
                <a:srgbClr val="333333"/>
              </a:buClr>
              <a:buFont typeface="WingDings"/>
              <a:buChar char=""/>
              <a:defRPr/>
            </a:pPr>
            <a:r>
              <a:rPr lang="en-US" sz="2400" dirty="0" err="1">
                <a:solidFill>
                  <a:srgbClr val="004992"/>
                </a:solidFill>
              </a:rPr>
              <a:t>Vansker</a:t>
            </a:r>
            <a:r>
              <a:rPr lang="en-US" sz="2400" dirty="0">
                <a:solidFill>
                  <a:srgbClr val="004992"/>
                </a:solidFill>
              </a:rPr>
              <a:t> med å </a:t>
            </a:r>
            <a:r>
              <a:rPr lang="en-US" sz="2400" dirty="0" err="1">
                <a:solidFill>
                  <a:srgbClr val="004992"/>
                </a:solidFill>
              </a:rPr>
              <a:t>slutte</a:t>
            </a:r>
            <a:r>
              <a:rPr lang="en-US" sz="2400" dirty="0">
                <a:solidFill>
                  <a:srgbClr val="004992"/>
                </a:solidFill>
              </a:rPr>
              <a:t> </a:t>
            </a:r>
            <a:r>
              <a:rPr lang="en-US" sz="2400" dirty="0" err="1">
                <a:solidFill>
                  <a:srgbClr val="004992"/>
                </a:solidFill>
              </a:rPr>
              <a:t>fra</a:t>
            </a:r>
            <a:r>
              <a:rPr lang="en-US" sz="2400" dirty="0">
                <a:solidFill>
                  <a:srgbClr val="004992"/>
                </a:solidFill>
              </a:rPr>
              <a:t> </a:t>
            </a:r>
            <a:r>
              <a:rPr lang="en-US" sz="2400" dirty="0" err="1">
                <a:solidFill>
                  <a:srgbClr val="004992"/>
                </a:solidFill>
              </a:rPr>
              <a:t>hva</a:t>
            </a:r>
            <a:r>
              <a:rPr lang="en-US" sz="2400" dirty="0">
                <a:solidFill>
                  <a:srgbClr val="004992"/>
                </a:solidFill>
              </a:rPr>
              <a:t> </a:t>
            </a:r>
            <a:r>
              <a:rPr lang="en-US" sz="2400" dirty="0" err="1">
                <a:solidFill>
                  <a:srgbClr val="004992"/>
                </a:solidFill>
              </a:rPr>
              <a:t>en</a:t>
            </a:r>
            <a:r>
              <a:rPr lang="en-US" sz="2400" dirty="0">
                <a:solidFill>
                  <a:srgbClr val="004992"/>
                </a:solidFill>
              </a:rPr>
              <a:t> person </a:t>
            </a:r>
            <a:r>
              <a:rPr lang="en-US" sz="2400" dirty="0" err="1">
                <a:solidFill>
                  <a:srgbClr val="004992"/>
                </a:solidFill>
              </a:rPr>
              <a:t>gjør</a:t>
            </a:r>
            <a:r>
              <a:rPr lang="en-US" sz="2400" dirty="0">
                <a:solidFill>
                  <a:srgbClr val="004992"/>
                </a:solidFill>
              </a:rPr>
              <a:t> </a:t>
            </a:r>
            <a:r>
              <a:rPr lang="en-US" sz="2400" dirty="0" err="1">
                <a:solidFill>
                  <a:srgbClr val="004992"/>
                </a:solidFill>
              </a:rPr>
              <a:t>i</a:t>
            </a:r>
            <a:r>
              <a:rPr lang="en-US" sz="2400" dirty="0">
                <a:solidFill>
                  <a:srgbClr val="004992"/>
                </a:solidFill>
              </a:rPr>
              <a:t> </a:t>
            </a:r>
            <a:r>
              <a:rPr lang="en-US" sz="2400" dirty="0" err="1">
                <a:solidFill>
                  <a:srgbClr val="004992"/>
                </a:solidFill>
              </a:rPr>
              <a:t>øyeblikket</a:t>
            </a:r>
            <a:r>
              <a:rPr lang="en-US" sz="2400" dirty="0">
                <a:solidFill>
                  <a:srgbClr val="004992"/>
                </a:solidFill>
              </a:rPr>
              <a:t> </a:t>
            </a:r>
            <a:r>
              <a:rPr lang="en-US" sz="2400" dirty="0" err="1">
                <a:solidFill>
                  <a:srgbClr val="004992"/>
                </a:solidFill>
              </a:rPr>
              <a:t>til</a:t>
            </a:r>
            <a:r>
              <a:rPr lang="en-US" sz="2400" dirty="0">
                <a:solidFill>
                  <a:srgbClr val="004992"/>
                </a:solidFill>
              </a:rPr>
              <a:t> </a:t>
            </a:r>
            <a:r>
              <a:rPr lang="en-US" sz="2400" dirty="0" err="1">
                <a:solidFill>
                  <a:srgbClr val="004992"/>
                </a:solidFill>
              </a:rPr>
              <a:t>hvilke</a:t>
            </a:r>
            <a:r>
              <a:rPr lang="en-US" sz="2400" dirty="0">
                <a:solidFill>
                  <a:srgbClr val="004992"/>
                </a:solidFill>
              </a:rPr>
              <a:t> </a:t>
            </a:r>
            <a:r>
              <a:rPr lang="en-US" sz="2400" dirty="0" err="1">
                <a:solidFill>
                  <a:srgbClr val="004992"/>
                </a:solidFill>
              </a:rPr>
              <a:t>motiver</a:t>
            </a:r>
            <a:r>
              <a:rPr lang="en-US" sz="2400" dirty="0">
                <a:solidFill>
                  <a:srgbClr val="004992"/>
                </a:solidFill>
              </a:rPr>
              <a:t> </a:t>
            </a:r>
            <a:r>
              <a:rPr lang="en-US" sz="2400" dirty="0" err="1">
                <a:solidFill>
                  <a:srgbClr val="004992"/>
                </a:solidFill>
              </a:rPr>
              <a:t>han</a:t>
            </a:r>
            <a:r>
              <a:rPr lang="en-US" sz="2400" dirty="0">
                <a:solidFill>
                  <a:srgbClr val="004992"/>
                </a:solidFill>
              </a:rPr>
              <a:t>/</a:t>
            </a:r>
            <a:r>
              <a:rPr lang="en-US" sz="2400" dirty="0" err="1">
                <a:solidFill>
                  <a:srgbClr val="004992"/>
                </a:solidFill>
              </a:rPr>
              <a:t>hun</a:t>
            </a:r>
            <a:r>
              <a:rPr lang="en-US" sz="2400" dirty="0">
                <a:solidFill>
                  <a:srgbClr val="004992"/>
                </a:solidFill>
              </a:rPr>
              <a:t> </a:t>
            </a:r>
            <a:r>
              <a:rPr lang="en-US" sz="2400" dirty="0" err="1">
                <a:solidFill>
                  <a:srgbClr val="004992"/>
                </a:solidFill>
              </a:rPr>
              <a:t>har</a:t>
            </a:r>
            <a:r>
              <a:rPr lang="en-US" sz="2400" dirty="0">
                <a:solidFill>
                  <a:srgbClr val="004992"/>
                </a:solidFill>
              </a:rPr>
              <a:t> </a:t>
            </a:r>
            <a:r>
              <a:rPr lang="en-US" sz="2400" dirty="0" err="1">
                <a:solidFill>
                  <a:srgbClr val="004992"/>
                </a:solidFill>
              </a:rPr>
              <a:t>eller</a:t>
            </a:r>
            <a:r>
              <a:rPr lang="en-US" sz="2400" dirty="0">
                <a:solidFill>
                  <a:srgbClr val="004992"/>
                </a:solidFill>
              </a:rPr>
              <a:t> </a:t>
            </a:r>
            <a:r>
              <a:rPr lang="en-US" sz="2400" dirty="0" err="1">
                <a:solidFill>
                  <a:srgbClr val="004992"/>
                </a:solidFill>
              </a:rPr>
              <a:t>hva</a:t>
            </a:r>
            <a:r>
              <a:rPr lang="en-US" sz="2400" dirty="0">
                <a:solidFill>
                  <a:srgbClr val="004992"/>
                </a:solidFill>
              </a:rPr>
              <a:t> </a:t>
            </a:r>
            <a:r>
              <a:rPr lang="en-US" sz="2400" dirty="0" err="1">
                <a:solidFill>
                  <a:srgbClr val="004992"/>
                </a:solidFill>
              </a:rPr>
              <a:t>han</a:t>
            </a:r>
            <a:r>
              <a:rPr lang="en-US" sz="2400" dirty="0">
                <a:solidFill>
                  <a:srgbClr val="004992"/>
                </a:solidFill>
              </a:rPr>
              <a:t>/</a:t>
            </a:r>
            <a:r>
              <a:rPr lang="en-US" sz="2400" dirty="0" err="1">
                <a:solidFill>
                  <a:srgbClr val="004992"/>
                </a:solidFill>
              </a:rPr>
              <a:t>hun</a:t>
            </a:r>
            <a:r>
              <a:rPr lang="en-US" sz="2400" dirty="0">
                <a:solidFill>
                  <a:srgbClr val="004992"/>
                </a:solidFill>
              </a:rPr>
              <a:t> </a:t>
            </a:r>
            <a:r>
              <a:rPr lang="en-US" sz="2400" dirty="0" err="1">
                <a:solidFill>
                  <a:srgbClr val="004992"/>
                </a:solidFill>
              </a:rPr>
              <a:t>kommer</a:t>
            </a:r>
            <a:r>
              <a:rPr lang="en-US" sz="2400" dirty="0">
                <a:solidFill>
                  <a:srgbClr val="004992"/>
                </a:solidFill>
              </a:rPr>
              <a:t> </a:t>
            </a:r>
            <a:r>
              <a:rPr lang="en-US" sz="2400" dirty="0" err="1">
                <a:solidFill>
                  <a:srgbClr val="004992"/>
                </a:solidFill>
              </a:rPr>
              <a:t>til</a:t>
            </a:r>
            <a:r>
              <a:rPr lang="en-US" sz="2400" dirty="0">
                <a:solidFill>
                  <a:srgbClr val="004992"/>
                </a:solidFill>
              </a:rPr>
              <a:t> å </a:t>
            </a:r>
            <a:r>
              <a:rPr lang="en-US" sz="2400" dirty="0" err="1">
                <a:solidFill>
                  <a:srgbClr val="004992"/>
                </a:solidFill>
              </a:rPr>
              <a:t>gjøre</a:t>
            </a:r>
            <a:r>
              <a:rPr lang="en-US" sz="2400" dirty="0">
                <a:solidFill>
                  <a:srgbClr val="004992"/>
                </a:solidFill>
              </a:rPr>
              <a:t> </a:t>
            </a:r>
            <a:r>
              <a:rPr lang="en-US" sz="2400" dirty="0" err="1">
                <a:solidFill>
                  <a:srgbClr val="004992"/>
                </a:solidFill>
              </a:rPr>
              <a:t>i</a:t>
            </a:r>
            <a:r>
              <a:rPr lang="en-US" sz="2400" dirty="0">
                <a:solidFill>
                  <a:srgbClr val="004992"/>
                </a:solidFill>
              </a:rPr>
              <a:t> </a:t>
            </a:r>
            <a:r>
              <a:rPr lang="en-US" sz="2400" dirty="0" err="1">
                <a:solidFill>
                  <a:srgbClr val="004992"/>
                </a:solidFill>
              </a:rPr>
              <a:t>fremtiden</a:t>
            </a:r>
            <a:r>
              <a:rPr lang="en-US" sz="2400" dirty="0">
                <a:solidFill>
                  <a:srgbClr val="004992"/>
                </a:solidFill>
              </a:rPr>
              <a:t>.</a:t>
            </a:r>
          </a:p>
        </p:txBody>
      </p:sp>
      <p:sp>
        <p:nvSpPr>
          <p:cNvPr id="3" name="Footer Placeholder 2"/>
          <p:cNvSpPr>
            <a:spLocks noGrp="1"/>
          </p:cNvSpPr>
          <p:nvPr>
            <p:ph type="ftr" sz="quarter" idx="11"/>
          </p:nvPr>
        </p:nvSpPr>
        <p:spPr/>
        <p:txBody>
          <a:bodyPr/>
          <a:lstStyle/>
          <a:p>
            <a:pPr>
              <a:defRPr/>
            </a:pPr>
            <a:r>
              <a:rPr lang="nb-NO">
                <a:latin typeface="+mn-lt"/>
              </a:rPr>
              <a:t>Metakognitív Tréning 6 – Å vise empati… II</a:t>
            </a:r>
            <a:endParaRPr lang="de-DE">
              <a:latin typeface="+mn-lt"/>
            </a:endParaRPr>
          </a:p>
        </p:txBody>
      </p:sp>
      <p:sp>
        <p:nvSpPr>
          <p:cNvPr id="4" name="Slide Number Placeholder 3"/>
          <p:cNvSpPr>
            <a:spLocks noGrp="1"/>
          </p:cNvSpPr>
          <p:nvPr>
            <p:ph type="sldNum" sz="quarter" idx="12"/>
          </p:nvPr>
        </p:nvSpPr>
        <p:spPr/>
        <p:txBody>
          <a:bodyPr/>
          <a:lstStyle/>
          <a:p>
            <a:pPr>
              <a:defRPr/>
            </a:pPr>
            <a:fld id="{CF81D01F-CF89-45E4-B296-58F4F9453340}" type="slidenum">
              <a:rPr lang="de-DE" smtClean="0">
                <a:latin typeface="+mn-lt"/>
              </a:rPr>
              <a:pPr>
                <a:defRPr/>
              </a:pPr>
              <a:t>19</a:t>
            </a:fld>
            <a:endParaRPr lang="de-DE">
              <a:latin typeface="+mn-lt"/>
            </a:endParaRPr>
          </a:p>
        </p:txBody>
      </p:sp>
    </p:spTree>
    <p:extLst>
      <p:ext uri="{BB962C8B-B14F-4D97-AF65-F5344CB8AC3E}">
        <p14:creationId xmlns:p14="http://schemas.microsoft.com/office/powerpoint/2010/main" val="18316408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b-NO" sz="3600" dirty="0">
                <a:latin typeface="+mn-lt"/>
                <a:ea typeface="+mn-ea"/>
                <a:cs typeface="+mn-cs"/>
              </a:rPr>
              <a:t>Hvordan mangel på empati bidrar til feiltolkninger under psykose – eksempler</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nb-NO">
                <a:latin typeface="+mn-lt"/>
              </a:rPr>
              <a:t>Metakognitív Tréning 6 – Å vise empati… II</a:t>
            </a:r>
            <a:endParaRPr lang="de-DE">
              <a:latin typeface="+mn-lt"/>
            </a:endParaRPr>
          </a:p>
        </p:txBody>
      </p:sp>
      <p:sp>
        <p:nvSpPr>
          <p:cNvPr id="4" name="Slide Number Placeholder 3"/>
          <p:cNvSpPr>
            <a:spLocks noGrp="1"/>
          </p:cNvSpPr>
          <p:nvPr>
            <p:ph type="sldNum" sz="quarter" idx="12"/>
          </p:nvPr>
        </p:nvSpPr>
        <p:spPr/>
        <p:txBody>
          <a:bodyPr/>
          <a:lstStyle/>
          <a:p>
            <a:pPr>
              <a:defRPr/>
            </a:pPr>
            <a:fld id="{CF81D01F-CF89-45E4-B296-58F4F9453340}" type="slidenum">
              <a:rPr lang="de-DE" smtClean="0">
                <a:latin typeface="+mn-lt"/>
              </a:rPr>
              <a:pPr>
                <a:defRPr/>
              </a:pPr>
              <a:t>20</a:t>
            </a:fld>
            <a:endParaRPr lang="de-DE">
              <a:latin typeface="+mn-lt"/>
            </a:endParaRPr>
          </a:p>
        </p:txBody>
      </p:sp>
      <p:sp>
        <p:nvSpPr>
          <p:cNvPr id="56346" name="Rechteck 1"/>
          <p:cNvSpPr>
            <a:spLocks noChangeArrowheads="1"/>
          </p:cNvSpPr>
          <p:nvPr/>
        </p:nvSpPr>
        <p:spPr bwMode="auto">
          <a:xfrm>
            <a:off x="408955" y="6165304"/>
            <a:ext cx="11376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de-DE" sz="2000" dirty="0" err="1">
                <a:solidFill>
                  <a:srgbClr val="004992"/>
                </a:solidFill>
                <a:latin typeface="+mn-lt"/>
              </a:rPr>
              <a:t>Har</a:t>
            </a:r>
            <a:r>
              <a:rPr lang="en-US" altLang="de-DE" sz="2000" dirty="0">
                <a:solidFill>
                  <a:srgbClr val="004992"/>
                </a:solidFill>
                <a:latin typeface="+mn-lt"/>
              </a:rPr>
              <a:t> </a:t>
            </a:r>
            <a:r>
              <a:rPr lang="en-US" altLang="de-DE" sz="2000" dirty="0" err="1">
                <a:solidFill>
                  <a:srgbClr val="004992"/>
                </a:solidFill>
                <a:latin typeface="+mn-lt"/>
              </a:rPr>
              <a:t>noen</a:t>
            </a:r>
            <a:r>
              <a:rPr lang="en-US" altLang="de-DE" sz="2000" dirty="0">
                <a:solidFill>
                  <a:srgbClr val="004992"/>
                </a:solidFill>
                <a:latin typeface="+mn-lt"/>
              </a:rPr>
              <a:t> et </a:t>
            </a:r>
            <a:r>
              <a:rPr lang="en-US" altLang="de-DE" sz="2000" dirty="0" err="1">
                <a:solidFill>
                  <a:srgbClr val="004992"/>
                </a:solidFill>
                <a:latin typeface="+mn-lt"/>
              </a:rPr>
              <a:t>personlig</a:t>
            </a:r>
            <a:r>
              <a:rPr lang="en-US" altLang="de-DE" sz="2000" dirty="0">
                <a:solidFill>
                  <a:srgbClr val="004992"/>
                </a:solidFill>
                <a:latin typeface="+mn-lt"/>
              </a:rPr>
              <a:t> </a:t>
            </a:r>
            <a:r>
              <a:rPr lang="en-US" altLang="de-DE" sz="2000" dirty="0" err="1">
                <a:solidFill>
                  <a:srgbClr val="004992"/>
                </a:solidFill>
                <a:latin typeface="+mn-lt"/>
              </a:rPr>
              <a:t>eksempel</a:t>
            </a:r>
            <a:r>
              <a:rPr lang="en-US" altLang="de-DE" sz="2000" dirty="0">
                <a:solidFill>
                  <a:srgbClr val="004992"/>
                </a:solidFill>
                <a:latin typeface="+mn-lt"/>
              </a:rPr>
              <a:t> å </a:t>
            </a:r>
            <a:r>
              <a:rPr lang="en-US" altLang="de-DE" sz="2000" dirty="0" err="1">
                <a:solidFill>
                  <a:srgbClr val="004992"/>
                </a:solidFill>
                <a:latin typeface="+mn-lt"/>
              </a:rPr>
              <a:t>komme</a:t>
            </a:r>
            <a:r>
              <a:rPr lang="en-US" altLang="de-DE" sz="2000" dirty="0">
                <a:solidFill>
                  <a:srgbClr val="004992"/>
                </a:solidFill>
                <a:latin typeface="+mn-lt"/>
              </a:rPr>
              <a:t> med? </a:t>
            </a:r>
            <a:endParaRPr lang="de-DE" altLang="de-DE" sz="2000" dirty="0">
              <a:solidFill>
                <a:srgbClr val="004992"/>
              </a:solidFill>
              <a:latin typeface="+mn-lt"/>
            </a:endParaRPr>
          </a:p>
        </p:txBody>
      </p:sp>
      <p:graphicFrame>
        <p:nvGraphicFramePr>
          <p:cNvPr id="7" name="Table 6"/>
          <p:cNvGraphicFramePr>
            <a:graphicFrameLocks noGrp="1"/>
          </p:cNvGraphicFramePr>
          <p:nvPr>
            <p:extLst>
              <p:ext uri="{D42A27DB-BD31-4B8C-83A1-F6EECF244321}">
                <p14:modId xmlns:p14="http://schemas.microsoft.com/office/powerpoint/2010/main" val="1511733883"/>
              </p:ext>
            </p:extLst>
          </p:nvPr>
        </p:nvGraphicFramePr>
        <p:xfrm>
          <a:off x="408954" y="2203705"/>
          <a:ext cx="11376000" cy="3749040"/>
        </p:xfrm>
        <a:graphic>
          <a:graphicData uri="http://schemas.openxmlformats.org/drawingml/2006/table">
            <a:tbl>
              <a:tblPr firstRow="1" bandRow="1">
                <a:tableStyleId>{21E4AEA4-8DFA-4A89-87EB-49C32662AFE0}</a:tableStyleId>
              </a:tblPr>
              <a:tblGrid>
                <a:gridCol w="3384377">
                  <a:extLst>
                    <a:ext uri="{9D8B030D-6E8A-4147-A177-3AD203B41FA5}">
                      <a16:colId xmlns:a16="http://schemas.microsoft.com/office/drawing/2014/main" val="20000"/>
                    </a:ext>
                  </a:extLst>
                </a:gridCol>
                <a:gridCol w="3816424">
                  <a:extLst>
                    <a:ext uri="{9D8B030D-6E8A-4147-A177-3AD203B41FA5}">
                      <a16:colId xmlns:a16="http://schemas.microsoft.com/office/drawing/2014/main" val="20001"/>
                    </a:ext>
                  </a:extLst>
                </a:gridCol>
                <a:gridCol w="4175199">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dirty="0">
                          <a:ln>
                            <a:noFill/>
                          </a:ln>
                          <a:solidFill>
                            <a:srgbClr val="333333"/>
                          </a:solidFill>
                          <a:effectLst/>
                          <a:latin typeface="+mn-lt"/>
                          <a:ea typeface="+mn-ea"/>
                          <a:cs typeface="+mn-cs"/>
                        </a:rPr>
                        <a:t>Hendelse</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333333"/>
                          </a:solidFill>
                          <a:effectLst/>
                          <a:latin typeface="+mn-lt"/>
                          <a:ea typeface="+mn-ea"/>
                          <a:cs typeface="+mn-cs"/>
                        </a:rPr>
                        <a:t>Forklaring under psykose</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333333"/>
                          </a:solidFill>
                          <a:effectLst/>
                          <a:latin typeface="+mn-lt"/>
                          <a:ea typeface="+mn-ea"/>
                          <a:cs typeface="+mn-cs"/>
                        </a:rPr>
                        <a:t>Andre forklaringer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b-NO" sz="2000" b="0" i="0" u="none" strike="noStrike" cap="none" normalizeH="0" baseline="0">
                          <a:ln>
                            <a:noFill/>
                          </a:ln>
                          <a:solidFill>
                            <a:srgbClr val="333333"/>
                          </a:solidFill>
                          <a:effectLst/>
                          <a:latin typeface="+mn-lt"/>
                          <a:ea typeface="+mn-ea"/>
                          <a:cs typeface="+mn-cs"/>
                        </a:rPr>
                        <a:t>En mann på bussen ser lenge på deg.</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b-NO" sz="2000" b="0" i="0" u="none" strike="noStrike" cap="none" normalizeH="0" baseline="0">
                          <a:ln>
                            <a:noFill/>
                          </a:ln>
                          <a:solidFill>
                            <a:srgbClr val="333333"/>
                          </a:solidFill>
                          <a:effectLst/>
                          <a:latin typeface="+mn-lt"/>
                          <a:ea typeface="+mn-ea"/>
                          <a:cs typeface="+mn-cs"/>
                        </a:rPr>
                        <a:t>Endelig vet du hvem som forfølger deg.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b-NO" sz="2000" b="0" i="0" u="none" strike="noStrike" cap="none" normalizeH="0" baseline="0">
                          <a:ln>
                            <a:noFill/>
                          </a:ln>
                          <a:solidFill>
                            <a:srgbClr val="333333"/>
                          </a:solidFill>
                          <a:effectLst/>
                          <a:latin typeface="+mn-lt"/>
                          <a:ea typeface="+mn-ea"/>
                          <a:cs typeface="+mn-cs"/>
                        </a:rPr>
                        <a:t>Mannen ser på deg fordi du oppfører deg spesielt (f.eks. bruk av solbriller).</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b-NO" sz="2000" b="0" i="0" u="none" strike="noStrike" cap="none" normalizeH="0" baseline="0">
                          <a:ln>
                            <a:noFill/>
                          </a:ln>
                          <a:solidFill>
                            <a:srgbClr val="333333"/>
                          </a:solidFill>
                          <a:effectLst/>
                          <a:latin typeface="+mn-lt"/>
                          <a:ea typeface="+mn-ea"/>
                          <a:cs typeface="+mn-cs"/>
                        </a:rPr>
                        <a:t>Sjefen kritiserer feilene du har gjort.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b-NO" sz="2000" b="0" i="0" u="none" strike="noStrike" cap="none" normalizeH="0" baseline="0">
                          <a:ln>
                            <a:noFill/>
                          </a:ln>
                          <a:solidFill>
                            <a:srgbClr val="333333"/>
                          </a:solidFill>
                          <a:effectLst/>
                          <a:latin typeface="+mn-lt"/>
                          <a:ea typeface="+mn-ea"/>
                          <a:cs typeface="+mn-cs"/>
                        </a:rPr>
                        <a:t>Du er overbevist om at du kommer til å få sparken.</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b-NO" sz="2000" b="0" i="0" u="none" strike="noStrike" cap="none" normalizeH="0" baseline="0">
                          <a:ln>
                            <a:noFill/>
                          </a:ln>
                          <a:solidFill>
                            <a:srgbClr val="333333"/>
                          </a:solidFill>
                          <a:effectLst/>
                          <a:latin typeface="+mn-lt"/>
                          <a:ea typeface="+mn-ea"/>
                          <a:cs typeface="+mn-cs"/>
                        </a:rPr>
                        <a:t>Sjefen overreagerte litt, men har ikke tenkt å sparke deg- han er generelt litt gretten.</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b-NO" sz="2000" b="0" i="0" u="none" strike="noStrike" cap="none" normalizeH="0" baseline="0">
                          <a:ln>
                            <a:noFill/>
                          </a:ln>
                          <a:solidFill>
                            <a:srgbClr val="333333"/>
                          </a:solidFill>
                          <a:effectLst/>
                          <a:latin typeface="+mn-lt"/>
                          <a:ea typeface="+mn-ea"/>
                          <a:cs typeface="+mn-cs"/>
                        </a:rPr>
                        <a:t>En venn leser en artikkel i avisen om dårlige skoleprestasjoner.</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b-NO" sz="2000" b="0" i="0" u="none" strike="noStrike" cap="none" normalizeH="0" baseline="0" dirty="0">
                          <a:ln>
                            <a:noFill/>
                          </a:ln>
                          <a:solidFill>
                            <a:srgbClr val="333333"/>
                          </a:solidFill>
                          <a:effectLst/>
                          <a:latin typeface="+mn-lt"/>
                          <a:ea typeface="+mn-ea"/>
                          <a:cs typeface="+mn-cs"/>
                        </a:rPr>
                        <a:t>Han hinter til de dårlige karakterene du fikk på ungdomsskolen.</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b-NO" sz="2000" b="0" i="0" u="none" strike="noStrike" cap="none" normalizeH="0" baseline="0" dirty="0">
                          <a:ln>
                            <a:noFill/>
                          </a:ln>
                          <a:solidFill>
                            <a:srgbClr val="333333"/>
                          </a:solidFill>
                          <a:effectLst/>
                          <a:latin typeface="+mn-lt"/>
                          <a:ea typeface="+mn-ea"/>
                          <a:cs typeface="+mn-cs"/>
                        </a:rPr>
                        <a:t>Helt tilfeldig – vennen er nyhetsinteressert, han vet ikke om dine problemer på skolen.</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Oppgave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de-DE" sz="2400" dirty="0">
                <a:solidFill>
                  <a:srgbClr val="333333"/>
                </a:solidFill>
              </a:rPr>
              <a:t>Nå skal du få se noen tegneserier.</a:t>
            </a:r>
          </a:p>
          <a:p>
            <a:pPr marL="342900" lvl="0" indent="-342900" defTabSz="914400" fontAlgn="base">
              <a:buClr>
                <a:srgbClr val="333333"/>
              </a:buClr>
              <a:buFont typeface="WingDings"/>
              <a:buChar char=""/>
              <a:defRPr/>
            </a:pPr>
            <a:r>
              <a:rPr lang="de-DE" sz="2400" dirty="0">
                <a:solidFill>
                  <a:srgbClr val="333333"/>
                </a:solidFill>
              </a:rPr>
              <a:t>Diskuter hva karakterene i historien tenker om hverandre.</a:t>
            </a:r>
          </a:p>
        </p:txBody>
      </p:sp>
      <p:sp>
        <p:nvSpPr>
          <p:cNvPr id="3" name="Footer Placeholder 2"/>
          <p:cNvSpPr>
            <a:spLocks noGrp="1"/>
          </p:cNvSpPr>
          <p:nvPr>
            <p:ph type="ftr" sz="quarter" idx="11"/>
          </p:nvPr>
        </p:nvSpPr>
        <p:spPr/>
        <p:txBody>
          <a:bodyPr/>
          <a:lstStyle/>
          <a:p>
            <a:pPr>
              <a:defRPr/>
            </a:pPr>
            <a:r>
              <a:rPr lang="nb-NO">
                <a:latin typeface="+mn-lt"/>
              </a:rPr>
              <a:t>Metakognitív Tréning 6 – Å vise empati… II</a:t>
            </a:r>
            <a:endParaRPr lang="de-DE">
              <a:latin typeface="+mn-lt"/>
            </a:endParaRPr>
          </a:p>
        </p:txBody>
      </p:sp>
      <p:sp>
        <p:nvSpPr>
          <p:cNvPr id="4" name="Slide Number Placeholder 3"/>
          <p:cNvSpPr>
            <a:spLocks noGrp="1"/>
          </p:cNvSpPr>
          <p:nvPr>
            <p:ph type="sldNum" sz="quarter" idx="12"/>
          </p:nvPr>
        </p:nvSpPr>
        <p:spPr/>
        <p:txBody>
          <a:bodyPr/>
          <a:lstStyle/>
          <a:p>
            <a:pPr>
              <a:defRPr/>
            </a:pPr>
            <a:fld id="{CF81D01F-CF89-45E4-B296-58F4F9453340}" type="slidenum">
              <a:rPr lang="de-DE" smtClean="0">
                <a:latin typeface="+mn-lt"/>
              </a:rPr>
              <a:pPr>
                <a:defRPr/>
              </a:pPr>
              <a:t>21</a:t>
            </a:fld>
            <a:endParaRPr lang="de-DE">
              <a:latin typeface="+mn-l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Oppgave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de-DE" sz="2400" dirty="0">
                <a:solidFill>
                  <a:srgbClr val="333333"/>
                </a:solidFill>
              </a:rPr>
              <a:t>Nå skal du få se noen tegneserier.</a:t>
            </a:r>
          </a:p>
          <a:p>
            <a:pPr marL="342900" lvl="0" indent="-342900" defTabSz="914400" fontAlgn="base">
              <a:buClr>
                <a:srgbClr val="333333"/>
              </a:buClr>
              <a:buFont typeface="WingDings"/>
              <a:buChar char=""/>
              <a:defRPr/>
            </a:pPr>
            <a:r>
              <a:rPr lang="de-DE" sz="2400" dirty="0">
                <a:solidFill>
                  <a:srgbClr val="333333"/>
                </a:solidFill>
              </a:rPr>
              <a:t>Diskuter hva karakterene i historien tenker om hverandre.</a:t>
            </a:r>
          </a:p>
          <a:p>
            <a:pPr lvl="0" defTabSz="914400" fontAlgn="base">
              <a:buClr>
                <a:srgbClr val="336699"/>
              </a:buClr>
              <a:defRPr/>
            </a:pPr>
            <a:endParaRPr lang="de-DE" sz="2400" b="1" dirty="0">
              <a:solidFill>
                <a:srgbClr val="333333"/>
              </a:solidFill>
            </a:endParaRPr>
          </a:p>
          <a:p>
            <a:pPr lvl="0" defTabSz="914400" fontAlgn="base">
              <a:buClr>
                <a:srgbClr val="336699"/>
              </a:buClr>
              <a:defRPr/>
            </a:pPr>
            <a:r>
              <a:rPr lang="de-DE" sz="2400" b="1" dirty="0">
                <a:solidFill>
                  <a:srgbClr val="004992"/>
                </a:solidFill>
              </a:rPr>
              <a:t>NB!</a:t>
            </a:r>
            <a:endParaRPr lang="de-DE" sz="2400" dirty="0">
              <a:solidFill>
                <a:srgbClr val="004992"/>
              </a:solidFill>
            </a:endParaRPr>
          </a:p>
          <a:p>
            <a:pPr marL="342900" lvl="0" indent="-342900" defTabSz="914400" fontAlgn="base">
              <a:buClr>
                <a:srgbClr val="333333"/>
              </a:buClr>
              <a:buFont typeface="WingDings"/>
              <a:buChar char=""/>
              <a:defRPr/>
            </a:pPr>
            <a:r>
              <a:rPr lang="de-DE" sz="2400" dirty="0">
                <a:solidFill>
                  <a:srgbClr val="333333"/>
                </a:solidFill>
              </a:rPr>
              <a:t>Du må skille mellom informasjon som er tilgjengelig for deg og informasjon som karakterene har om hverandre!</a:t>
            </a:r>
          </a:p>
        </p:txBody>
      </p:sp>
      <p:sp>
        <p:nvSpPr>
          <p:cNvPr id="3" name="Footer Placeholder 2"/>
          <p:cNvSpPr>
            <a:spLocks noGrp="1"/>
          </p:cNvSpPr>
          <p:nvPr>
            <p:ph type="ftr" sz="quarter" idx="11"/>
          </p:nvPr>
        </p:nvSpPr>
        <p:spPr/>
        <p:txBody>
          <a:bodyPr/>
          <a:lstStyle/>
          <a:p>
            <a:pPr>
              <a:defRPr/>
            </a:pPr>
            <a:r>
              <a:rPr lang="nb-NO">
                <a:latin typeface="+mn-lt"/>
              </a:rPr>
              <a:t>Metakognitív Tréning 6 – Å vise empati… II</a:t>
            </a:r>
            <a:endParaRPr lang="de-DE">
              <a:latin typeface="+mn-lt"/>
            </a:endParaRPr>
          </a:p>
        </p:txBody>
      </p:sp>
      <p:sp>
        <p:nvSpPr>
          <p:cNvPr id="4" name="Slide Number Placeholder 3"/>
          <p:cNvSpPr>
            <a:spLocks noGrp="1"/>
          </p:cNvSpPr>
          <p:nvPr>
            <p:ph type="sldNum" sz="quarter" idx="12"/>
          </p:nvPr>
        </p:nvSpPr>
        <p:spPr/>
        <p:txBody>
          <a:bodyPr/>
          <a:lstStyle/>
          <a:p>
            <a:pPr>
              <a:defRPr/>
            </a:pPr>
            <a:fld id="{CF81D01F-CF89-45E4-B296-58F4F9453340}" type="slidenum">
              <a:rPr lang="de-DE" smtClean="0">
                <a:latin typeface="+mn-lt"/>
              </a:rPr>
              <a:pPr>
                <a:defRPr/>
              </a:pPr>
              <a:t>22</a:t>
            </a:fld>
            <a:endParaRPr lang="de-DE">
              <a:latin typeface="+mn-lt"/>
            </a:endParaRPr>
          </a:p>
        </p:txBody>
      </p:sp>
    </p:spTree>
    <p:extLst>
      <p:ext uri="{BB962C8B-B14F-4D97-AF65-F5344CB8AC3E}">
        <p14:creationId xmlns:p14="http://schemas.microsoft.com/office/powerpoint/2010/main" val="24153064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Oppgave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de-DE" sz="2400" dirty="0">
                <a:solidFill>
                  <a:srgbClr val="333333"/>
                </a:solidFill>
              </a:rPr>
              <a:t>Nå skal du få se noen tegneserier.</a:t>
            </a:r>
          </a:p>
          <a:p>
            <a:pPr marL="342900" lvl="0" indent="-342900" defTabSz="914400" fontAlgn="base">
              <a:buClr>
                <a:srgbClr val="333333"/>
              </a:buClr>
              <a:buFont typeface="WingDings"/>
              <a:buChar char=""/>
              <a:defRPr/>
            </a:pPr>
            <a:r>
              <a:rPr lang="de-DE" sz="2400" dirty="0">
                <a:solidFill>
                  <a:srgbClr val="333333"/>
                </a:solidFill>
              </a:rPr>
              <a:t>Diskuter hva karakterene i historien tenker om hverandre.</a:t>
            </a:r>
          </a:p>
          <a:p>
            <a:pPr lvl="0" defTabSz="914400" fontAlgn="base">
              <a:buClr>
                <a:srgbClr val="336699"/>
              </a:buClr>
              <a:defRPr/>
            </a:pPr>
            <a:endParaRPr lang="de-DE" sz="2400" b="1" dirty="0">
              <a:solidFill>
                <a:srgbClr val="333333"/>
              </a:solidFill>
            </a:endParaRPr>
          </a:p>
          <a:p>
            <a:pPr lvl="0" defTabSz="914400" fontAlgn="base">
              <a:buClr>
                <a:srgbClr val="336699"/>
              </a:buClr>
              <a:defRPr/>
            </a:pPr>
            <a:r>
              <a:rPr lang="de-DE" sz="2400" b="1" dirty="0">
                <a:solidFill>
                  <a:srgbClr val="004992"/>
                </a:solidFill>
              </a:rPr>
              <a:t>NB!</a:t>
            </a:r>
            <a:endParaRPr lang="de-DE" sz="2400" dirty="0">
              <a:solidFill>
                <a:srgbClr val="004992"/>
              </a:solidFill>
            </a:endParaRPr>
          </a:p>
          <a:p>
            <a:pPr marL="342900" lvl="0" indent="-342900" defTabSz="914400" fontAlgn="base">
              <a:buClr>
                <a:srgbClr val="333333"/>
              </a:buClr>
              <a:buFont typeface="WingDings"/>
              <a:buChar char=""/>
              <a:defRPr/>
            </a:pPr>
            <a:r>
              <a:rPr lang="de-DE" sz="2400" dirty="0">
                <a:solidFill>
                  <a:srgbClr val="333333"/>
                </a:solidFill>
              </a:rPr>
              <a:t>Du må skille mellom informasjon som er tilgjengelig for deg og informasjon som karakterene har om hverandre!</a:t>
            </a:r>
          </a:p>
          <a:p>
            <a:pPr marL="342900" lvl="0" indent="-342900" defTabSz="914400" fontAlgn="base">
              <a:buClr>
                <a:srgbClr val="333333"/>
              </a:buClr>
              <a:buFont typeface="WingDings"/>
              <a:buChar char=""/>
              <a:defRPr/>
            </a:pPr>
            <a:r>
              <a:rPr lang="de-DE" sz="2400" dirty="0">
                <a:solidFill>
                  <a:srgbClr val="333333"/>
                </a:solidFill>
              </a:rPr>
              <a:t>Hva slags ytterligere informasjon trengs for å gi et sikkert svar?</a:t>
            </a:r>
            <a:endParaRPr lang="en-US" sz="2400" dirty="0"/>
          </a:p>
        </p:txBody>
      </p:sp>
      <p:sp>
        <p:nvSpPr>
          <p:cNvPr id="3" name="Footer Placeholder 2"/>
          <p:cNvSpPr>
            <a:spLocks noGrp="1"/>
          </p:cNvSpPr>
          <p:nvPr>
            <p:ph type="ftr" sz="quarter" idx="11"/>
          </p:nvPr>
        </p:nvSpPr>
        <p:spPr/>
        <p:txBody>
          <a:bodyPr/>
          <a:lstStyle/>
          <a:p>
            <a:pPr>
              <a:defRPr/>
            </a:pPr>
            <a:r>
              <a:rPr lang="nb-NO">
                <a:latin typeface="+mn-lt"/>
              </a:rPr>
              <a:t>Metakognitív Tréning 6 – Å vise empati… II</a:t>
            </a:r>
            <a:endParaRPr lang="de-DE">
              <a:latin typeface="+mn-lt"/>
            </a:endParaRPr>
          </a:p>
        </p:txBody>
      </p:sp>
      <p:sp>
        <p:nvSpPr>
          <p:cNvPr id="4" name="Slide Number Placeholder 3"/>
          <p:cNvSpPr>
            <a:spLocks noGrp="1"/>
          </p:cNvSpPr>
          <p:nvPr>
            <p:ph type="sldNum" sz="quarter" idx="12"/>
          </p:nvPr>
        </p:nvSpPr>
        <p:spPr/>
        <p:txBody>
          <a:bodyPr/>
          <a:lstStyle/>
          <a:p>
            <a:pPr>
              <a:defRPr/>
            </a:pPr>
            <a:fld id="{CF81D01F-CF89-45E4-B296-58F4F9453340}" type="slidenum">
              <a:rPr lang="de-DE" smtClean="0">
                <a:latin typeface="+mn-lt"/>
              </a:rPr>
              <a:pPr>
                <a:defRPr/>
              </a:pPr>
              <a:t>23</a:t>
            </a:fld>
            <a:endParaRPr lang="de-DE">
              <a:latin typeface="+mn-lt"/>
            </a:endParaRPr>
          </a:p>
        </p:txBody>
      </p:sp>
    </p:spTree>
    <p:extLst>
      <p:ext uri="{BB962C8B-B14F-4D97-AF65-F5344CB8AC3E}">
        <p14:creationId xmlns:p14="http://schemas.microsoft.com/office/powerpoint/2010/main" val="25118572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nb-NO">
                <a:latin typeface="+mn-lt"/>
              </a:rPr>
              <a:t>Metakognitív Tréning 6 – Å vise empati… II</a:t>
            </a:r>
            <a:endParaRPr lang="de-DE">
              <a:latin typeface="+mn-lt"/>
            </a:endParaRPr>
          </a:p>
        </p:txBody>
      </p:sp>
      <p:sp>
        <p:nvSpPr>
          <p:cNvPr id="4" name="Slide Number Placeholder 3"/>
          <p:cNvSpPr>
            <a:spLocks noGrp="1"/>
          </p:cNvSpPr>
          <p:nvPr>
            <p:ph type="sldNum" sz="quarter" idx="12"/>
          </p:nvPr>
        </p:nvSpPr>
        <p:spPr/>
        <p:txBody>
          <a:bodyPr/>
          <a:lstStyle/>
          <a:p>
            <a:pPr>
              <a:defRPr/>
            </a:pPr>
            <a:fld id="{CF81D01F-CF89-45E4-B296-58F4F9453340}" type="slidenum">
              <a:rPr lang="de-DE" smtClean="0">
                <a:latin typeface="+mn-lt"/>
              </a:rPr>
              <a:pPr>
                <a:defRPr/>
              </a:pPr>
              <a:t>24</a:t>
            </a:fld>
            <a:endParaRPr lang="de-DE">
              <a:latin typeface="+mn-lt"/>
            </a:endParaRPr>
          </a:p>
        </p:txBody>
      </p:sp>
      <p:sp>
        <p:nvSpPr>
          <p:cNvPr id="15" name="Caption_14"/>
          <p:cNvSpPr txBox="1">
            <a:spLocks noChangeArrowheads="1"/>
          </p:cNvSpPr>
          <p:nvPr/>
        </p:nvSpPr>
        <p:spPr bwMode="auto">
          <a:xfrm>
            <a:off x="1571617" y="5251280"/>
            <a:ext cx="905194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nb-NO" altLang="de-DE" sz="2400" dirty="0">
                <a:solidFill>
                  <a:srgbClr val="004992"/>
                </a:solidFill>
                <a:latin typeface="+mn-lt"/>
              </a:rPr>
              <a:t>Hva er det sannsynlig at jenta kommer til å gi i gave til bestemoren på den neste bursdagen? Kommer bestemor til å bli glad?</a:t>
            </a:r>
            <a:endParaRPr lang="de-DE" altLang="de-DE" sz="2400" dirty="0">
              <a:solidFill>
                <a:srgbClr val="004992"/>
              </a:solidFill>
              <a:latin typeface="+mn-lt"/>
            </a:endParaRPr>
          </a:p>
        </p:txBody>
      </p:sp>
      <p:pic>
        <p:nvPicPr>
          <p:cNvPr id="20" name="Caption_11"/>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 name="Picture 6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1617" y="2096600"/>
            <a:ext cx="9051941" cy="3154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Caption_13"/>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3" name="Caption_15"/>
          <p:cNvSpPr>
            <a:spLocks noChangeArrowheads="1"/>
          </p:cNvSpPr>
          <p:nvPr/>
        </p:nvSpPr>
        <p:spPr bwMode="auto">
          <a:xfrm>
            <a:off x="2135187" y="2358467"/>
            <a:ext cx="1600200" cy="64526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050" b="1" dirty="0">
                <a:solidFill>
                  <a:srgbClr val="000000"/>
                </a:solidFill>
                <a:latin typeface="+mn-lt"/>
              </a:rPr>
              <a:t>Karameller!</a:t>
            </a:r>
          </a:p>
          <a:p>
            <a:pPr algn="ctr" eaLnBrk="1" hangingPunct="1">
              <a:spcBef>
                <a:spcPct val="0"/>
              </a:spcBef>
              <a:buFontTx/>
              <a:buNone/>
            </a:pPr>
            <a:r>
              <a:rPr lang="de-DE" altLang="de-DE" sz="1050" b="1" dirty="0">
                <a:solidFill>
                  <a:srgbClr val="000000"/>
                </a:solidFill>
                <a:latin typeface="+mn-lt"/>
              </a:rPr>
              <a:t>Så flott, takk!</a:t>
            </a:r>
          </a:p>
        </p:txBody>
      </p:sp>
      <p:pic>
        <p:nvPicPr>
          <p:cNvPr id="24" name="Caption_11"/>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5" name="Caption_16"/>
          <p:cNvSpPr txBox="1">
            <a:spLocks noChangeArrowheads="1"/>
          </p:cNvSpPr>
          <p:nvPr/>
        </p:nvSpPr>
        <p:spPr bwMode="auto">
          <a:xfrm>
            <a:off x="6493942" y="2348880"/>
            <a:ext cx="1088250" cy="577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050" b="1" dirty="0">
                <a:solidFill>
                  <a:srgbClr val="000000"/>
                </a:solidFill>
                <a:latin typeface="+mn-lt"/>
              </a:rPr>
              <a:t>Jeg kan ikke fordra karameller...</a:t>
            </a:r>
          </a:p>
        </p:txBody>
      </p:sp>
    </p:spTree>
    <p:extLst>
      <p:ext uri="{BB962C8B-B14F-4D97-AF65-F5344CB8AC3E}">
        <p14:creationId xmlns:p14="http://schemas.microsoft.com/office/powerpoint/2010/main" val="7518426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nb-NO" sz="3600" dirty="0">
                <a:solidFill>
                  <a:srgbClr val="004992"/>
                </a:solidFill>
                <a:latin typeface="+mn-lt"/>
                <a:ea typeface="+mn-ea"/>
                <a:cs typeface="+mn-cs"/>
              </a:rPr>
              <a:t>Bestemors bursdag</a:t>
            </a:r>
            <a:br>
              <a:rPr lang="nb-NO" sz="3600" dirty="0">
                <a:solidFill>
                  <a:srgbClr val="004992"/>
                </a:solidFill>
                <a:latin typeface="+mn-lt"/>
                <a:ea typeface="+mn-ea"/>
                <a:cs typeface="+mn-cs"/>
              </a:rPr>
            </a:br>
            <a:r>
              <a:rPr lang="nb-NO" dirty="0">
                <a:solidFill>
                  <a:srgbClr val="004992"/>
                </a:solidFill>
                <a:latin typeface="+mn-lt"/>
                <a:ea typeface="+mn-ea"/>
                <a:cs typeface="+mn-cs"/>
              </a:rPr>
              <a:t>Hva kommer jenta til å gi bestemor neste år?</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nb-NO">
                <a:latin typeface="+mn-lt"/>
              </a:rPr>
              <a:t>Metakognitív Tréning 6 – Å vise empati… II</a:t>
            </a:r>
            <a:endParaRPr lang="de-DE">
              <a:latin typeface="+mn-lt"/>
            </a:endParaRPr>
          </a:p>
        </p:txBody>
      </p:sp>
      <p:sp>
        <p:nvSpPr>
          <p:cNvPr id="4" name="Slide Number Placeholder 3"/>
          <p:cNvSpPr>
            <a:spLocks noGrp="1"/>
          </p:cNvSpPr>
          <p:nvPr>
            <p:ph type="sldNum" sz="quarter" idx="12"/>
          </p:nvPr>
        </p:nvSpPr>
        <p:spPr/>
        <p:txBody>
          <a:bodyPr/>
          <a:lstStyle/>
          <a:p>
            <a:pPr>
              <a:defRPr/>
            </a:pPr>
            <a:fld id="{CF81D01F-CF89-45E4-B296-58F4F9453340}" type="slidenum">
              <a:rPr lang="de-DE" smtClean="0">
                <a:latin typeface="+mn-lt"/>
              </a:rPr>
              <a:pPr>
                <a:defRPr/>
              </a:pPr>
              <a:t>25</a:t>
            </a:fld>
            <a:endParaRPr lang="de-DE">
              <a:latin typeface="+mn-lt"/>
            </a:endParaRPr>
          </a:p>
        </p:txBody>
      </p:sp>
      <p:pic>
        <p:nvPicPr>
          <p:cNvPr id="14" name="Caption_11"/>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6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1617" y="2096600"/>
            <a:ext cx="9051941" cy="3154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Caption_13"/>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Caption_17"/>
          <p:cNvSpPr txBox="1">
            <a:spLocks noChangeArrowheads="1"/>
          </p:cNvSpPr>
          <p:nvPr/>
        </p:nvSpPr>
        <p:spPr bwMode="auto">
          <a:xfrm>
            <a:off x="1571617" y="5251280"/>
            <a:ext cx="9051941"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ts val="1200"/>
              </a:spcBef>
              <a:spcAft>
                <a:spcPts val="0"/>
              </a:spcAft>
              <a:buNone/>
            </a:pPr>
            <a:r>
              <a:rPr lang="nb-NO" altLang="de-DE" sz="2000" b="1" dirty="0">
                <a:solidFill>
                  <a:srgbClr val="004992"/>
                </a:solidFill>
                <a:latin typeface="+mn-lt"/>
              </a:rPr>
              <a:t>Sannsynlig: </a:t>
            </a:r>
            <a:r>
              <a:rPr lang="nb-NO" altLang="de-DE" sz="2000" dirty="0">
                <a:solidFill>
                  <a:srgbClr val="333333"/>
                </a:solidFill>
                <a:latin typeface="+mn-lt"/>
              </a:rPr>
              <a:t>Karameller igjen fordi bestemor var så entusiastisk forrige gang.</a:t>
            </a:r>
          </a:p>
          <a:p>
            <a:pPr eaLnBrk="1" hangingPunct="1">
              <a:spcBef>
                <a:spcPts val="1200"/>
              </a:spcBef>
              <a:spcAft>
                <a:spcPts val="0"/>
              </a:spcAft>
              <a:buNone/>
            </a:pPr>
            <a:r>
              <a:rPr lang="nb-NO" altLang="de-DE" sz="2000" b="1" dirty="0">
                <a:solidFill>
                  <a:srgbClr val="004992"/>
                </a:solidFill>
                <a:latin typeface="+mn-lt"/>
              </a:rPr>
              <a:t>Ikke sannsynlig: </a:t>
            </a:r>
            <a:r>
              <a:rPr lang="nb-NO" altLang="de-DE" sz="2000" dirty="0">
                <a:solidFill>
                  <a:srgbClr val="333333"/>
                </a:solidFill>
                <a:latin typeface="+mn-lt"/>
              </a:rPr>
              <a:t>Jenta har lagt merke til at bestemor ikke liker karameller og kommer til å gi noe annet til hennes neste bursdag.</a:t>
            </a:r>
            <a:endParaRPr lang="de-DE" altLang="de-DE" sz="2000" dirty="0">
              <a:solidFill>
                <a:srgbClr val="333333"/>
              </a:solidFill>
              <a:latin typeface="+mn-lt"/>
            </a:endParaRPr>
          </a:p>
        </p:txBody>
      </p:sp>
      <p:sp>
        <p:nvSpPr>
          <p:cNvPr id="18" name="Caption_15"/>
          <p:cNvSpPr>
            <a:spLocks noChangeArrowheads="1"/>
          </p:cNvSpPr>
          <p:nvPr/>
        </p:nvSpPr>
        <p:spPr bwMode="auto">
          <a:xfrm>
            <a:off x="2135187" y="2358467"/>
            <a:ext cx="1600200" cy="64526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050" b="1" dirty="0">
                <a:solidFill>
                  <a:srgbClr val="000000"/>
                </a:solidFill>
                <a:latin typeface="+mn-lt"/>
              </a:rPr>
              <a:t>Karameller!</a:t>
            </a:r>
          </a:p>
          <a:p>
            <a:pPr algn="ctr" eaLnBrk="1" hangingPunct="1">
              <a:spcBef>
                <a:spcPct val="0"/>
              </a:spcBef>
              <a:buFontTx/>
              <a:buNone/>
            </a:pPr>
            <a:r>
              <a:rPr lang="de-DE" altLang="de-DE" sz="1050" b="1" dirty="0">
                <a:solidFill>
                  <a:srgbClr val="000000"/>
                </a:solidFill>
                <a:latin typeface="+mn-lt"/>
              </a:rPr>
              <a:t>Så flott, takk!</a:t>
            </a:r>
          </a:p>
        </p:txBody>
      </p:sp>
      <p:pic>
        <p:nvPicPr>
          <p:cNvPr id="20" name="Caption_11"/>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Caption_16"/>
          <p:cNvSpPr txBox="1">
            <a:spLocks noChangeArrowheads="1"/>
          </p:cNvSpPr>
          <p:nvPr/>
        </p:nvSpPr>
        <p:spPr bwMode="auto">
          <a:xfrm>
            <a:off x="6493942" y="2348880"/>
            <a:ext cx="1088250" cy="577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050" b="1" dirty="0">
                <a:solidFill>
                  <a:srgbClr val="000000"/>
                </a:solidFill>
                <a:latin typeface="+mn-lt"/>
              </a:rPr>
              <a:t>Jeg kan ikke fordra karameller...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Sett i gang!</a:t>
            </a:r>
          </a:p>
        </p:txBody>
      </p:sp>
      <p:sp>
        <p:nvSpPr>
          <p:cNvPr id="3" name="Footer Placeholder 2"/>
          <p:cNvSpPr>
            <a:spLocks noGrp="1"/>
          </p:cNvSpPr>
          <p:nvPr>
            <p:ph type="ftr" sz="quarter" idx="11"/>
          </p:nvPr>
        </p:nvSpPr>
        <p:spPr/>
        <p:txBody>
          <a:bodyPr/>
          <a:lstStyle/>
          <a:p>
            <a:pPr>
              <a:defRPr/>
            </a:pPr>
            <a:r>
              <a:rPr lang="nb-NO">
                <a:latin typeface="+mn-lt"/>
              </a:rPr>
              <a:t>Metakognitív Tréning 6 – Å vise empati… II</a:t>
            </a:r>
            <a:endParaRPr lang="de-DE">
              <a:latin typeface="+mn-lt"/>
            </a:endParaRPr>
          </a:p>
        </p:txBody>
      </p:sp>
      <p:sp>
        <p:nvSpPr>
          <p:cNvPr id="4" name="Slide Number Placeholder 3"/>
          <p:cNvSpPr>
            <a:spLocks noGrp="1"/>
          </p:cNvSpPr>
          <p:nvPr>
            <p:ph type="sldNum" sz="quarter" idx="12"/>
          </p:nvPr>
        </p:nvSpPr>
        <p:spPr/>
        <p:txBody>
          <a:bodyPr/>
          <a:lstStyle/>
          <a:p>
            <a:pPr>
              <a:defRPr/>
            </a:pPr>
            <a:fld id="{CF81D01F-CF89-45E4-B296-58F4F9453340}" type="slidenum">
              <a:rPr lang="de-DE" smtClean="0">
                <a:latin typeface="+mn-lt"/>
              </a:rPr>
              <a:pPr>
                <a:defRPr/>
              </a:pPr>
              <a:t>26</a:t>
            </a:fld>
            <a:endParaRPr lang="de-DE">
              <a:latin typeface="+mn-l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nb-NO">
                <a:latin typeface="+mn-lt"/>
              </a:rPr>
              <a:t>Metakognitív Tréning 6 – Å vise empati… II</a:t>
            </a:r>
            <a:endParaRPr lang="de-DE">
              <a:latin typeface="+mn-lt"/>
            </a:endParaRPr>
          </a:p>
        </p:txBody>
      </p:sp>
      <p:sp>
        <p:nvSpPr>
          <p:cNvPr id="4" name="Slide Number Placeholder 3"/>
          <p:cNvSpPr>
            <a:spLocks noGrp="1"/>
          </p:cNvSpPr>
          <p:nvPr>
            <p:ph type="sldNum" sz="quarter" idx="12"/>
          </p:nvPr>
        </p:nvSpPr>
        <p:spPr/>
        <p:txBody>
          <a:bodyPr/>
          <a:lstStyle/>
          <a:p>
            <a:pPr>
              <a:defRPr/>
            </a:pPr>
            <a:fld id="{CF81D01F-CF89-45E4-B296-58F4F9453340}" type="slidenum">
              <a:rPr lang="de-DE" smtClean="0">
                <a:latin typeface="+mn-lt"/>
              </a:rPr>
              <a:pPr>
                <a:defRPr/>
              </a:pPr>
              <a:t>27</a:t>
            </a:fld>
            <a:endParaRPr lang="de-DE">
              <a:latin typeface="+mn-lt"/>
            </a:endParaRPr>
          </a:p>
        </p:txBody>
      </p:sp>
      <p:pic>
        <p:nvPicPr>
          <p:cNvPr id="14" name="Picture 57" descr="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9217" y="1078992"/>
            <a:ext cx="712308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13"/>
          <p:cNvSpPr txBox="1"/>
          <p:nvPr/>
        </p:nvSpPr>
        <p:spPr>
          <a:xfrm>
            <a:off x="2519217" y="5884164"/>
            <a:ext cx="7123085" cy="788421"/>
          </a:xfrm>
          <a:prstGeom prst="rect">
            <a:avLst/>
          </a:prstGeom>
        </p:spPr>
        <p:txBody>
          <a:bodyPr lIns="0" tIns="12700" rIns="0" bIns="0">
            <a:spAutoFit/>
          </a:bodyPr>
          <a:lstStyle/>
          <a:p>
            <a:pPr algn="ctr" eaLnBrk="1" fontAlgn="auto" hangingPunct="1">
              <a:lnSpc>
                <a:spcPct val="105000"/>
              </a:lnSpc>
              <a:spcBef>
                <a:spcPts val="0"/>
              </a:spcBef>
              <a:spcAft>
                <a:spcPts val="0"/>
              </a:spcAft>
              <a:defRPr/>
            </a:pPr>
            <a:r>
              <a:rPr lang="nb-NO" sz="2400" spc="-10">
                <a:solidFill>
                  <a:srgbClr val="004992"/>
                </a:solidFill>
                <a:latin typeface="+mn-lt"/>
              </a:rPr>
              <a:t>Er sjefen hensynsløs? Trenger vi mer informasjon før vi bestemmer oss?</a:t>
            </a:r>
            <a:endParaRPr sz="2400" dirty="0">
              <a:solidFill>
                <a:srgbClr val="004992"/>
              </a:solidFill>
              <a:latin typeface="+mn-lt"/>
            </a:endParaRPr>
          </a:p>
        </p:txBody>
      </p:sp>
      <p:sp>
        <p:nvSpPr>
          <p:cNvPr id="16" name="Caption_14"/>
          <p:cNvSpPr txBox="1"/>
          <p:nvPr/>
        </p:nvSpPr>
        <p:spPr>
          <a:xfrm>
            <a:off x="3354387" y="1295400"/>
            <a:ext cx="1005840" cy="556318"/>
          </a:xfrm>
          <a:prstGeom prst="ellipse">
            <a:avLst/>
          </a:prstGeom>
          <a:solidFill>
            <a:schemeClr val="bg1"/>
          </a:solidFill>
        </p:spPr>
        <p:txBody>
          <a:bodyPr wrap="square" lIns="0" tIns="13335" rIns="0" bIns="0">
            <a:noAutofit/>
          </a:bodyPr>
          <a:lstStyle/>
          <a:p>
            <a:pPr algn="ctr" eaLnBrk="1" fontAlgn="auto" hangingPunct="1">
              <a:spcBef>
                <a:spcPts val="105"/>
              </a:spcBef>
              <a:spcAft>
                <a:spcPts val="0"/>
              </a:spcAft>
              <a:defRPr/>
            </a:pPr>
            <a:r>
              <a:rPr lang="en-US" sz="1200">
                <a:latin typeface="+mn-lt"/>
              </a:rPr>
              <a:t>Beklager så mye!</a:t>
            </a:r>
            <a:endParaRPr sz="1200" dirty="0">
              <a:latin typeface="+mn-lt"/>
            </a:endParaRPr>
          </a:p>
        </p:txBody>
      </p:sp>
      <p:sp>
        <p:nvSpPr>
          <p:cNvPr id="17" name="Caption_15"/>
          <p:cNvSpPr txBox="1">
            <a:spLocks noChangeArrowheads="1"/>
          </p:cNvSpPr>
          <p:nvPr/>
        </p:nvSpPr>
        <p:spPr bwMode="auto">
          <a:xfrm>
            <a:off x="7697787" y="2209797"/>
            <a:ext cx="1415623" cy="79775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1714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50"/>
              </a:spcBef>
            </a:pPr>
            <a:r>
              <a:rPr lang="en-US" altLang="de-DE" sz="1200">
                <a:latin typeface="+mn-lt"/>
              </a:rPr>
              <a:t>Hvordan skal jeg kunne jobbe nå?</a:t>
            </a:r>
            <a:endParaRPr lang="de-DE" altLang="de-DE" sz="1200" dirty="0">
              <a:latin typeface="+mn-lt"/>
            </a:endParaRPr>
          </a:p>
        </p:txBody>
      </p:sp>
      <p:sp>
        <p:nvSpPr>
          <p:cNvPr id="18" name="Caption_16"/>
          <p:cNvSpPr txBox="1">
            <a:spLocks noChangeArrowheads="1"/>
          </p:cNvSpPr>
          <p:nvPr/>
        </p:nvSpPr>
        <p:spPr bwMode="auto">
          <a:xfrm>
            <a:off x="8383585" y="3428990"/>
            <a:ext cx="986978" cy="521863"/>
          </a:xfrm>
          <a:prstGeom prst="round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92075">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63"/>
              </a:spcBef>
            </a:pPr>
            <a:r>
              <a:rPr lang="de-DE" altLang="de-DE" sz="1200">
                <a:latin typeface="+mn-lt"/>
              </a:rPr>
              <a:t>Dette er uakseptabelt!</a:t>
            </a:r>
            <a:endParaRPr lang="de-DE" altLang="de-DE" sz="1200" dirty="0">
              <a:latin typeface="+mn-lt"/>
            </a:endParaRPr>
          </a:p>
        </p:txBody>
      </p:sp>
    </p:spTree>
    <p:extLst>
      <p:ext uri="{BB962C8B-B14F-4D97-AF65-F5344CB8AC3E}">
        <p14:creationId xmlns:p14="http://schemas.microsoft.com/office/powerpoint/2010/main" val="347902485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nb-NO">
                <a:latin typeface="+mn-lt"/>
              </a:rPr>
              <a:t>Metakognitív Tréning 6 – Å vise empati… II</a:t>
            </a:r>
            <a:endParaRPr lang="de-DE">
              <a:latin typeface="+mn-lt"/>
            </a:endParaRPr>
          </a:p>
        </p:txBody>
      </p:sp>
      <p:sp>
        <p:nvSpPr>
          <p:cNvPr id="4" name="Slide Number Placeholder 3"/>
          <p:cNvSpPr>
            <a:spLocks noGrp="1"/>
          </p:cNvSpPr>
          <p:nvPr>
            <p:ph type="sldNum" sz="quarter" idx="12"/>
          </p:nvPr>
        </p:nvSpPr>
        <p:spPr/>
        <p:txBody>
          <a:bodyPr/>
          <a:lstStyle/>
          <a:p>
            <a:pPr>
              <a:defRPr/>
            </a:pPr>
            <a:fld id="{CF81D01F-CF89-45E4-B296-58F4F9453340}" type="slidenum">
              <a:rPr lang="de-DE" smtClean="0">
                <a:latin typeface="+mn-lt"/>
              </a:rPr>
              <a:pPr>
                <a:defRPr/>
              </a:pPr>
              <a:t>28</a:t>
            </a:fld>
            <a:endParaRPr lang="de-DE">
              <a:latin typeface="+mn-lt"/>
            </a:endParaRPr>
          </a:p>
        </p:txBody>
      </p:sp>
      <p:pic>
        <p:nvPicPr>
          <p:cNvPr id="8" name="Picture 59"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31701" y="1078992"/>
            <a:ext cx="6698118"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2731701" y="5884164"/>
            <a:ext cx="669811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nb-NO" altLang="de-DE" sz="2400">
                <a:solidFill>
                  <a:srgbClr val="004992"/>
                </a:solidFill>
                <a:latin typeface="+mn-lt"/>
              </a:rPr>
              <a:t>Hva tror politimannen...har han helt rett eller delvis rett?</a:t>
            </a:r>
            <a:endParaRPr lang="de-DE" altLang="de-DE" sz="2400" dirty="0">
              <a:solidFill>
                <a:srgbClr val="004992"/>
              </a:solidFill>
              <a:latin typeface="+mn-lt"/>
            </a:endParaRPr>
          </a:p>
        </p:txBody>
      </p:sp>
    </p:spTree>
    <p:extLst>
      <p:ext uri="{BB962C8B-B14F-4D97-AF65-F5344CB8AC3E}">
        <p14:creationId xmlns:p14="http://schemas.microsoft.com/office/powerpoint/2010/main" val="18438531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nb-NO">
                <a:latin typeface="+mn-lt"/>
              </a:rPr>
              <a:t>Metakognitív Tréning 6 – Å vise empati… II</a:t>
            </a:r>
            <a:endParaRPr lang="de-DE">
              <a:latin typeface="+mn-lt"/>
            </a:endParaRPr>
          </a:p>
        </p:txBody>
      </p:sp>
      <p:sp>
        <p:nvSpPr>
          <p:cNvPr id="4" name="Slide Number Placeholder 3"/>
          <p:cNvSpPr>
            <a:spLocks noGrp="1"/>
          </p:cNvSpPr>
          <p:nvPr>
            <p:ph type="sldNum" sz="quarter" idx="12"/>
          </p:nvPr>
        </p:nvSpPr>
        <p:spPr/>
        <p:txBody>
          <a:bodyPr/>
          <a:lstStyle/>
          <a:p>
            <a:pPr>
              <a:defRPr/>
            </a:pPr>
            <a:fld id="{CF81D01F-CF89-45E4-B296-58F4F9453340}" type="slidenum">
              <a:rPr lang="de-DE" smtClean="0">
                <a:latin typeface="+mn-lt"/>
              </a:rPr>
              <a:pPr>
                <a:defRPr/>
              </a:pPr>
              <a:t>29</a:t>
            </a:fld>
            <a:endParaRPr lang="de-DE">
              <a:latin typeface="+mn-lt"/>
            </a:endParaRPr>
          </a:p>
        </p:txBody>
      </p:sp>
      <p:pic>
        <p:nvPicPr>
          <p:cNvPr id="17" name="Caption_27"/>
          <p:cNvPicPr>
            <a:picLocks noChangeArrowheads="1"/>
          </p:cNvPicPr>
          <p:nvPr/>
        </p:nvPicPr>
        <p:blipFill rotWithShape="1">
          <a:blip r:embed="rId3">
            <a:extLst>
              <a:ext uri="{28A0092B-C50C-407E-A947-70E740481C1C}">
                <a14:useLocalDpi xmlns:a14="http://schemas.microsoft.com/office/drawing/2010/main" val="0"/>
              </a:ext>
            </a:extLst>
          </a:blip>
          <a:srcRect l="39582"/>
          <a:stretch/>
        </p:blipFill>
        <p:spPr bwMode="auto">
          <a:xfrm>
            <a:off x="5308327"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 name="Picture 1030" descr="0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17468" y="1078992"/>
            <a:ext cx="532658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Caption_24"/>
          <p:cNvSpPr/>
          <p:nvPr/>
        </p:nvSpPr>
        <p:spPr bwMode="gray">
          <a:xfrm>
            <a:off x="7059168" y="1063752"/>
            <a:ext cx="1097280" cy="640080"/>
          </a:xfrm>
          <a:prstGeom prst="wedgeEllipseCallout">
            <a:avLst>
              <a:gd name="adj1" fmla="val -44643"/>
              <a:gd name="adj2" fmla="val 69708"/>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nb-NO" altLang="de-DE" sz="1100" b="1" dirty="0">
                <a:solidFill>
                  <a:sysClr val="windowText" lastClr="000000"/>
                </a:solidFill>
              </a:rPr>
              <a:t>Ha det gøy, gutten min.</a:t>
            </a:r>
            <a:endParaRPr lang="en-GB" altLang="de-DE" sz="1100" b="1" dirty="0">
              <a:solidFill>
                <a:sysClr val="windowText" lastClr="000000"/>
              </a:solidFill>
            </a:endParaRPr>
          </a:p>
        </p:txBody>
      </p:sp>
      <p:sp>
        <p:nvSpPr>
          <p:cNvPr id="22" name="Caption_22"/>
          <p:cNvSpPr txBox="1">
            <a:spLocks noChangeArrowheads="1"/>
          </p:cNvSpPr>
          <p:nvPr/>
        </p:nvSpPr>
        <p:spPr bwMode="auto">
          <a:xfrm>
            <a:off x="5621275" y="3624262"/>
            <a:ext cx="182880" cy="707886"/>
          </a:xfrm>
          <a:prstGeom prst="rect">
            <a:avLst/>
          </a:prstGeom>
          <a:solidFill>
            <a:schemeClr val="bg1"/>
          </a:solidFill>
          <a:ln w="9525">
            <a:solidFill>
              <a:schemeClr val="tx1"/>
            </a:solidFill>
            <a:miter lim="800000"/>
            <a:headEnd/>
            <a:tailEnd/>
          </a:ln>
        </p:spPr>
        <p:txBody>
          <a:bodyPr lIns="0" tIns="0" rIns="0" bIns="0" anchor="ctr" anchorCtr="0">
            <a:no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ct val="0"/>
              </a:spcBef>
              <a:buFontTx/>
              <a:buNone/>
            </a:pPr>
            <a:endParaRPr lang="en-US" altLang="de-DE" sz="100" b="1" dirty="0">
              <a:latin typeface="+mn-lt"/>
              <a:ea typeface="+mn-ea"/>
            </a:endParaRPr>
          </a:p>
          <a:p>
            <a:pPr algn="ctr" eaLnBrk="1" hangingPunct="1">
              <a:spcBef>
                <a:spcPct val="0"/>
              </a:spcBef>
              <a:buFontTx/>
              <a:buNone/>
            </a:pPr>
            <a:r>
              <a:rPr lang="en-US" altLang="de-DE" sz="900" b="1" dirty="0">
                <a:latin typeface="+mn-lt"/>
                <a:ea typeface="+mn-ea"/>
              </a:rPr>
              <a:t>B</a:t>
            </a:r>
          </a:p>
          <a:p>
            <a:pPr algn="ctr" eaLnBrk="1" hangingPunct="1">
              <a:spcBef>
                <a:spcPct val="0"/>
              </a:spcBef>
              <a:buFontTx/>
              <a:buNone/>
            </a:pPr>
            <a:r>
              <a:rPr lang="en-US" altLang="de-DE" sz="900" b="1" dirty="0">
                <a:latin typeface="+mn-lt"/>
                <a:ea typeface="+mn-ea"/>
              </a:rPr>
              <a:t>A</a:t>
            </a:r>
          </a:p>
          <a:p>
            <a:pPr algn="ctr" eaLnBrk="1" hangingPunct="1">
              <a:spcBef>
                <a:spcPct val="0"/>
              </a:spcBef>
              <a:buFontTx/>
              <a:buNone/>
            </a:pPr>
            <a:r>
              <a:rPr lang="en-US" altLang="de-DE" sz="900" b="1" dirty="0">
                <a:latin typeface="+mn-lt"/>
                <a:ea typeface="+mn-ea"/>
              </a:rPr>
              <a:t>N</a:t>
            </a:r>
          </a:p>
          <a:p>
            <a:pPr algn="ctr" eaLnBrk="1" hangingPunct="1">
              <a:spcBef>
                <a:spcPct val="0"/>
              </a:spcBef>
              <a:buFontTx/>
              <a:buNone/>
            </a:pPr>
            <a:r>
              <a:rPr lang="en-US" altLang="de-DE" sz="1100" b="1" dirty="0">
                <a:latin typeface="+mn-lt"/>
                <a:ea typeface="+mn-ea"/>
              </a:rPr>
              <a:t>K</a:t>
            </a:r>
          </a:p>
        </p:txBody>
      </p:sp>
      <p:sp>
        <p:nvSpPr>
          <p:cNvPr id="24" name="Caption_23"/>
          <p:cNvSpPr>
            <a:spLocks/>
          </p:cNvSpPr>
          <p:nvPr/>
        </p:nvSpPr>
        <p:spPr bwMode="auto">
          <a:xfrm>
            <a:off x="6478587" y="3886200"/>
            <a:ext cx="1066800" cy="734150"/>
          </a:xfrm>
          <a:prstGeom prst="wedgeEllipseCallout">
            <a:avLst>
              <a:gd name="adj1" fmla="val -3146"/>
              <a:gd name="adj2" fmla="val 72584"/>
            </a:avLst>
          </a:prstGeom>
          <a:solidFill>
            <a:schemeClr val="bg1"/>
          </a:solidFill>
          <a:ln w="9144">
            <a:solidFill>
              <a:srgbClr val="000000"/>
            </a:solidFill>
            <a:round/>
            <a:headEnd/>
            <a:tailEnd/>
          </a:ln>
        </p:spPr>
        <p:txBody>
          <a:bodyPr lIns="0" tIns="0" rIns="0" bIns="0" anchor="ctr" anchorCtr="0"/>
          <a:lstStyle/>
          <a:p>
            <a:pPr algn="ctr"/>
            <a:r>
              <a:rPr lang="nb-NO" altLang="de-DE" sz="1100" b="1">
                <a:latin typeface="+mn-lt"/>
              </a:rPr>
              <a:t>Gi meg pengene ellers skyter jeg...</a:t>
            </a:r>
            <a:endParaRPr lang="de-DE" altLang="de-DE" sz="1100" dirty="0">
              <a:latin typeface="+mn-lt"/>
            </a:endParaRPr>
          </a:p>
        </p:txBody>
      </p:sp>
      <p:sp>
        <p:nvSpPr>
          <p:cNvPr id="26" name="Caption_18"/>
          <p:cNvSpPr txBox="1"/>
          <p:nvPr/>
        </p:nvSpPr>
        <p:spPr>
          <a:xfrm>
            <a:off x="3417468" y="5884164"/>
            <a:ext cx="5326584" cy="384914"/>
          </a:xfrm>
          <a:prstGeom prst="rect">
            <a:avLst/>
          </a:prstGeom>
        </p:spPr>
        <p:txBody>
          <a:bodyPr lIns="0" tIns="12700" rIns="0" bIns="0">
            <a:spAutoFit/>
          </a:bodyPr>
          <a:lstStyle/>
          <a:p>
            <a:pPr algn="ctr" eaLnBrk="1" fontAlgn="auto" hangingPunct="1">
              <a:lnSpc>
                <a:spcPct val="105000"/>
              </a:lnSpc>
              <a:spcBef>
                <a:spcPts val="1999"/>
              </a:spcBef>
              <a:spcAft>
                <a:spcPts val="0"/>
              </a:spcAft>
              <a:defRPr/>
            </a:pPr>
            <a:r>
              <a:rPr lang="en-US" sz="2400" spc="-10">
                <a:solidFill>
                  <a:srgbClr val="004992"/>
                </a:solidFill>
                <a:latin typeface="+mn-lt"/>
              </a:rPr>
              <a:t>Er bankfunksjonæren redd?</a:t>
            </a:r>
            <a:endParaRPr sz="2400" dirty="0">
              <a:solidFill>
                <a:srgbClr val="004992"/>
              </a:solidFill>
              <a:latin typeface="+mn-lt"/>
            </a:endParaRPr>
          </a:p>
        </p:txBody>
      </p:sp>
      <p:sp>
        <p:nvSpPr>
          <p:cNvPr id="27" name="Shape Penutup"/>
          <p:cNvSpPr/>
          <p:nvPr/>
        </p:nvSpPr>
        <p:spPr bwMode="gray">
          <a:xfrm>
            <a:off x="3392068" y="1053592"/>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3392068"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8718652"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3392068" y="5858764"/>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Caption_29"/>
          <p:cNvSpPr/>
          <p:nvPr/>
        </p:nvSpPr>
        <p:spPr bwMode="gray">
          <a:xfrm>
            <a:off x="4441398" y="1133856"/>
            <a:ext cx="1170432" cy="365760"/>
          </a:xfrm>
          <a:custGeom>
            <a:avLst/>
            <a:gdLst>
              <a:gd name="connsiteX0" fmla="*/ 1205 w 1149169"/>
              <a:gd name="connsiteY0" fmla="*/ 215904 h 345318"/>
              <a:gd name="connsiteX1" fmla="*/ 242744 w 1149169"/>
              <a:gd name="connsiteY1" fmla="*/ 60629 h 345318"/>
              <a:gd name="connsiteX2" fmla="*/ 553295 w 1149169"/>
              <a:gd name="connsiteY2" fmla="*/ 244 h 345318"/>
              <a:gd name="connsiteX3" fmla="*/ 906978 w 1149169"/>
              <a:gd name="connsiteY3" fmla="*/ 43376 h 345318"/>
              <a:gd name="connsiteX4" fmla="*/ 1139892 w 1149169"/>
              <a:gd name="connsiteY4" fmla="*/ 138266 h 345318"/>
              <a:gd name="connsiteX5" fmla="*/ 1079507 w 1149169"/>
              <a:gd name="connsiteY5" fmla="*/ 284915 h 345318"/>
              <a:gd name="connsiteX6" fmla="*/ 863846 w 1149169"/>
              <a:gd name="connsiteY6" fmla="*/ 207278 h 345318"/>
              <a:gd name="connsiteX7" fmla="*/ 587801 w 1149169"/>
              <a:gd name="connsiteY7" fmla="*/ 172772 h 345318"/>
              <a:gd name="connsiteX8" fmla="*/ 329009 w 1149169"/>
              <a:gd name="connsiteY8" fmla="*/ 224531 h 345318"/>
              <a:gd name="connsiteX9" fmla="*/ 156480 w 1149169"/>
              <a:gd name="connsiteY9" fmla="*/ 345300 h 345318"/>
              <a:gd name="connsiteX10" fmla="*/ 1205 w 1149169"/>
              <a:gd name="connsiteY10" fmla="*/ 215904 h 345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49169" h="345318">
                <a:moveTo>
                  <a:pt x="1205" y="215904"/>
                </a:moveTo>
                <a:cubicBezTo>
                  <a:pt x="15582" y="168459"/>
                  <a:pt x="150729" y="96572"/>
                  <a:pt x="242744" y="60629"/>
                </a:cubicBezTo>
                <a:cubicBezTo>
                  <a:pt x="334759" y="24686"/>
                  <a:pt x="442589" y="3119"/>
                  <a:pt x="553295" y="244"/>
                </a:cubicBezTo>
                <a:cubicBezTo>
                  <a:pt x="664001" y="-2632"/>
                  <a:pt x="809212" y="20372"/>
                  <a:pt x="906978" y="43376"/>
                </a:cubicBezTo>
                <a:cubicBezTo>
                  <a:pt x="1004744" y="66380"/>
                  <a:pt x="1111137" y="98009"/>
                  <a:pt x="1139892" y="138266"/>
                </a:cubicBezTo>
                <a:cubicBezTo>
                  <a:pt x="1168647" y="178523"/>
                  <a:pt x="1125515" y="273413"/>
                  <a:pt x="1079507" y="284915"/>
                </a:cubicBezTo>
                <a:cubicBezTo>
                  <a:pt x="1033499" y="296417"/>
                  <a:pt x="945797" y="225969"/>
                  <a:pt x="863846" y="207278"/>
                </a:cubicBezTo>
                <a:cubicBezTo>
                  <a:pt x="781895" y="188587"/>
                  <a:pt x="676940" y="169897"/>
                  <a:pt x="587801" y="172772"/>
                </a:cubicBezTo>
                <a:cubicBezTo>
                  <a:pt x="498662" y="175647"/>
                  <a:pt x="400896" y="195776"/>
                  <a:pt x="329009" y="224531"/>
                </a:cubicBezTo>
                <a:cubicBezTo>
                  <a:pt x="257122" y="253286"/>
                  <a:pt x="208239" y="343862"/>
                  <a:pt x="156480" y="345300"/>
                </a:cubicBezTo>
                <a:cubicBezTo>
                  <a:pt x="104722" y="346738"/>
                  <a:pt x="-13172" y="263349"/>
                  <a:pt x="1205" y="215904"/>
                </a:cubicBezTo>
                <a:close/>
              </a:path>
            </a:pathLst>
          </a:custGeom>
          <a:solidFill>
            <a:schemeClr val="bg1"/>
          </a:solidFill>
          <a:ln w="190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a:solidFill>
                <a:schemeClr val="tx1"/>
              </a:solidFill>
              <a:latin typeface="+mj-lt"/>
            </a:endParaRPr>
          </a:p>
        </p:txBody>
      </p:sp>
      <p:pic>
        <p:nvPicPr>
          <p:cNvPr id="23" name="Caption_27"/>
          <p:cNvPicPr>
            <a:picLocks noChangeArrowheads="1"/>
          </p:cNvPicPr>
          <p:nvPr/>
        </p:nvPicPr>
        <p:blipFill rotWithShape="1">
          <a:blip r:embed="rId3">
            <a:extLst>
              <a:ext uri="{28A0092B-C50C-407E-A947-70E740481C1C}">
                <a14:useLocalDpi xmlns:a14="http://schemas.microsoft.com/office/drawing/2010/main" val="0"/>
              </a:ext>
            </a:extLst>
          </a:blip>
          <a:srcRect l="39582"/>
          <a:stretch/>
        </p:blipFill>
        <p:spPr bwMode="auto">
          <a:xfrm>
            <a:off x="5308327"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 name="Caption_28"/>
          <p:cNvSpPr/>
          <p:nvPr/>
        </p:nvSpPr>
        <p:spPr>
          <a:xfrm>
            <a:off x="5449515" y="1752600"/>
            <a:ext cx="411480" cy="169277"/>
          </a:xfrm>
          <a:prstGeom prst="rect">
            <a:avLst/>
          </a:prstGeom>
          <a:solidFill>
            <a:schemeClr val="bg1"/>
          </a:solidFill>
        </p:spPr>
        <p:txBody>
          <a:bodyPr wrap="none" lIns="0" tIns="0" rIns="0" bIns="0">
            <a:noAutofit/>
          </a:bodyPr>
          <a:lstStyle/>
          <a:p>
            <a:pPr algn="ctr"/>
            <a:r>
              <a:rPr lang="en-US" sz="1000" b="1">
                <a:latin typeface="+mn-lt"/>
              </a:rPr>
              <a:t>Oj!</a:t>
            </a:r>
            <a:endParaRPr lang="en-US" sz="1000" b="1" dirty="0">
              <a:latin typeface="+mn-lt"/>
            </a:endParaRPr>
          </a:p>
        </p:txBody>
      </p:sp>
      <p:sp>
        <p:nvSpPr>
          <p:cNvPr id="19" name="Caption_30"/>
          <p:cNvSpPr/>
          <p:nvPr/>
        </p:nvSpPr>
        <p:spPr bwMode="gray">
          <a:xfrm>
            <a:off x="4599432" y="1252728"/>
            <a:ext cx="914400" cy="457200"/>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prstTxWarp prst="textArchUp">
              <a:avLst>
                <a:gd name="adj" fmla="val 11845077"/>
              </a:avLst>
            </a:prstTxWarp>
          </a:bodyPr>
          <a:lstStyle/>
          <a:p>
            <a:pPr algn="ctr"/>
            <a:r>
              <a:rPr lang="en-US" b="1" spc="600">
                <a:ln w="19050">
                  <a:solidFill>
                    <a:srgbClr val="000000"/>
                  </a:solidFill>
                </a:ln>
                <a:solidFill>
                  <a:schemeClr val="tx1"/>
                </a:solidFill>
              </a:rPr>
              <a:t>Leker</a:t>
            </a:r>
            <a:endParaRPr lang="en-US" sz="1600" b="1" spc="600" dirty="0">
              <a:ln w="19050">
                <a:solidFill>
                  <a:srgbClr val="000000"/>
                </a:solidFill>
              </a:ln>
              <a:solidFill>
                <a:schemeClr val="tx1"/>
              </a:solidFill>
            </a:endParaRPr>
          </a:p>
        </p:txBody>
      </p:sp>
      <p:sp>
        <p:nvSpPr>
          <p:cNvPr id="89101" name="Rectangle 34"/>
          <p:cNvSpPr>
            <a:spLocks noChangeArrowheads="1"/>
          </p:cNvSpPr>
          <p:nvPr/>
        </p:nvSpPr>
        <p:spPr bwMode="auto">
          <a:xfrm rot="-274598">
            <a:off x="4407408" y="1559553"/>
            <a:ext cx="640080" cy="54864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de-DE" altLang="de-DE" sz="900" b="1" dirty="0">
                <a:solidFill>
                  <a:srgbClr val="333333"/>
                </a:solidFill>
                <a:latin typeface="+mn-lt"/>
              </a:rPr>
              <a:t>SALG:</a:t>
            </a:r>
          </a:p>
          <a:p>
            <a:pPr eaLnBrk="1" hangingPunct="1">
              <a:spcBef>
                <a:spcPct val="0"/>
              </a:spcBef>
              <a:buFontTx/>
              <a:buNone/>
            </a:pPr>
            <a:r>
              <a:rPr lang="de-DE" altLang="de-DE" sz="900" b="1" dirty="0" err="1">
                <a:solidFill>
                  <a:srgbClr val="333333"/>
                </a:solidFill>
                <a:latin typeface="+mn-lt"/>
              </a:rPr>
              <a:t>Vannpistol</a:t>
            </a:r>
            <a:r>
              <a:rPr lang="de-DE" altLang="de-DE" sz="900" b="1" dirty="0">
                <a:solidFill>
                  <a:srgbClr val="333333"/>
                </a:solidFill>
                <a:latin typeface="+mn-lt"/>
              </a:rPr>
              <a:t> </a:t>
            </a:r>
          </a:p>
          <a:p>
            <a:pPr eaLnBrk="1" hangingPunct="1">
              <a:spcBef>
                <a:spcPct val="0"/>
              </a:spcBef>
              <a:buFontTx/>
              <a:buNone/>
            </a:pPr>
            <a:r>
              <a:rPr lang="de-DE" altLang="de-DE" sz="900" b="1" dirty="0">
                <a:solidFill>
                  <a:srgbClr val="333333"/>
                </a:solidFill>
                <a:latin typeface="+mn-lt"/>
              </a:rPr>
              <a:t>Kun 10,- </a:t>
            </a:r>
          </a:p>
        </p:txBody>
      </p:sp>
      <p:sp>
        <p:nvSpPr>
          <p:cNvPr id="2" name="Textfeld 1">
            <a:extLst>
              <a:ext uri="{FF2B5EF4-FFF2-40B4-BE49-F238E27FC236}">
                <a16:creationId xmlns:a16="http://schemas.microsoft.com/office/drawing/2014/main" id="{23DB1491-4E32-4E7A-B616-4E6EF5238C0D}"/>
              </a:ext>
            </a:extLst>
          </p:cNvPr>
          <p:cNvSpPr txBox="1"/>
          <p:nvPr/>
        </p:nvSpPr>
        <p:spPr bwMode="gray">
          <a:xfrm>
            <a:off x="6823278" y="2114092"/>
            <a:ext cx="295174" cy="88328"/>
          </a:xfrm>
          <a:prstGeom prst="rect">
            <a:avLst/>
          </a:prstGeom>
          <a:solidFill>
            <a:srgbClr val="FFFF00"/>
          </a:solidFill>
        </p:spPr>
        <p:txBody>
          <a:bodyPr wrap="square" lIns="0" tIns="0" rIns="0" bIns="0" rtlCol="0">
            <a:noAutofit/>
          </a:bodyPr>
          <a:lstStyle/>
          <a:p>
            <a:pPr>
              <a:lnSpc>
                <a:spcPct val="105000"/>
              </a:lnSpc>
            </a:pPr>
            <a:r>
              <a:rPr lang="de-DE" sz="900" b="1" dirty="0">
                <a:latin typeface="+mj-lt"/>
              </a:rPr>
              <a:t>10,-</a:t>
            </a:r>
          </a:p>
        </p:txBody>
      </p:sp>
    </p:spTree>
    <p:extLst>
      <p:ext uri="{BB962C8B-B14F-4D97-AF65-F5344CB8AC3E}">
        <p14:creationId xmlns:p14="http://schemas.microsoft.com/office/powerpoint/2010/main" val="314504615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9" name="Text Box 13"/>
          <p:cNvSpPr txBox="1">
            <a:spLocks noChangeArrowheads="1"/>
          </p:cNvSpPr>
          <p:nvPr/>
        </p:nvSpPr>
        <p:spPr bwMode="auto">
          <a:xfrm>
            <a:off x="3048794" y="5334001"/>
            <a:ext cx="264228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de-DE" altLang="de-DE" sz="1200" b="1">
                <a:solidFill>
                  <a:srgbClr val="333333"/>
                </a:solidFill>
                <a:latin typeface="+mn-lt"/>
              </a:rPr>
              <a:t>Warning! A storm front is approaching the coast! Leave the beach</a:t>
            </a:r>
            <a:endParaRPr lang="en-GB" altLang="de-DE" sz="1800" b="1">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nb-NO">
                <a:latin typeface="+mn-lt"/>
              </a:rPr>
              <a:t>Metakognitív Tréning 6 – Å vise empati… II</a:t>
            </a:r>
            <a:endParaRPr lang="de-DE">
              <a:latin typeface="+mn-lt"/>
            </a:endParaRPr>
          </a:p>
        </p:txBody>
      </p:sp>
      <p:sp>
        <p:nvSpPr>
          <p:cNvPr id="4" name="Slide Number Placeholder 3"/>
          <p:cNvSpPr>
            <a:spLocks noGrp="1"/>
          </p:cNvSpPr>
          <p:nvPr>
            <p:ph type="sldNum" sz="quarter" idx="12"/>
          </p:nvPr>
        </p:nvSpPr>
        <p:spPr/>
        <p:txBody>
          <a:bodyPr/>
          <a:lstStyle/>
          <a:p>
            <a:pPr>
              <a:defRPr/>
            </a:pPr>
            <a:fld id="{CF81D01F-CF89-45E4-B296-58F4F9453340}" type="slidenum">
              <a:rPr lang="de-DE" smtClean="0">
                <a:latin typeface="+mn-lt"/>
              </a:rPr>
              <a:pPr>
                <a:defRPr/>
              </a:pPr>
              <a:t>30</a:t>
            </a:fld>
            <a:endParaRPr lang="de-DE">
              <a:latin typeface="+mn-lt"/>
            </a:endParaRPr>
          </a:p>
        </p:txBody>
      </p:sp>
      <p:pic>
        <p:nvPicPr>
          <p:cNvPr id="11" name="Picture 11" descr="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40984" y="1078992"/>
            <a:ext cx="6479552"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11"/>
          <p:cNvSpPr txBox="1"/>
          <p:nvPr/>
        </p:nvSpPr>
        <p:spPr>
          <a:xfrm>
            <a:off x="2840984" y="5884164"/>
            <a:ext cx="6479552" cy="384914"/>
          </a:xfrm>
          <a:prstGeom prst="rect">
            <a:avLst/>
          </a:prstGeom>
        </p:spPr>
        <p:txBody>
          <a:bodyPr lIns="0" tIns="12700" rIns="0" bIns="0">
            <a:spAutoFit/>
          </a:bodyPr>
          <a:lstStyle/>
          <a:p>
            <a:pPr marL="12700" algn="ctr" eaLnBrk="1" fontAlgn="auto" hangingPunct="1">
              <a:lnSpc>
                <a:spcPct val="105000"/>
              </a:lnSpc>
              <a:spcBef>
                <a:spcPts val="1999"/>
              </a:spcBef>
              <a:spcAft>
                <a:spcPts val="0"/>
              </a:spcAft>
              <a:defRPr/>
            </a:pPr>
            <a:r>
              <a:rPr lang="en-US" sz="2400" spc="-5">
                <a:solidFill>
                  <a:srgbClr val="004992"/>
                </a:solidFill>
                <a:latin typeface="+mn-lt"/>
              </a:rPr>
              <a:t>Kommer far og sønn til å dra på båttur?</a:t>
            </a:r>
            <a:endParaRPr sz="2400" dirty="0">
              <a:solidFill>
                <a:srgbClr val="004992"/>
              </a:solidFill>
              <a:latin typeface="+mn-lt"/>
            </a:endParaRPr>
          </a:p>
        </p:txBody>
      </p:sp>
      <p:sp>
        <p:nvSpPr>
          <p:cNvPr id="15" name="Caption_13"/>
          <p:cNvSpPr>
            <a:spLocks/>
          </p:cNvSpPr>
          <p:nvPr/>
        </p:nvSpPr>
        <p:spPr bwMode="auto">
          <a:xfrm>
            <a:off x="4760546" y="5029200"/>
            <a:ext cx="548640" cy="466344"/>
          </a:xfrm>
          <a:prstGeom prst="roundRect">
            <a:avLst/>
          </a:prstGeom>
          <a:solidFill>
            <a:schemeClr val="bg1"/>
          </a:solidFill>
          <a:ln w="9144">
            <a:noFill/>
            <a:round/>
            <a:headEnd/>
            <a:tailEnd/>
          </a:ln>
        </p:spPr>
        <p:txBody>
          <a:bodyPr lIns="0" tIns="0" rIns="0" bIns="0" anchor="ctr" anchorCtr="0"/>
          <a:lstStyle/>
          <a:p>
            <a:pPr algn="ctr" eaLnBrk="1" fontAlgn="auto" hangingPunct="1">
              <a:spcBef>
                <a:spcPts val="0"/>
              </a:spcBef>
              <a:spcAft>
                <a:spcPts val="0"/>
              </a:spcAft>
              <a:defRPr/>
            </a:pPr>
            <a:r>
              <a:rPr lang="en-US" sz="1400" b="1" spc="-5" dirty="0">
                <a:solidFill>
                  <a:srgbClr val="333333"/>
                </a:solidFill>
                <a:latin typeface="+mn-lt"/>
              </a:rPr>
              <a:t> </a:t>
            </a:r>
          </a:p>
        </p:txBody>
      </p:sp>
      <p:sp>
        <p:nvSpPr>
          <p:cNvPr id="14" name="Caption_12"/>
          <p:cNvSpPr>
            <a:spLocks/>
          </p:cNvSpPr>
          <p:nvPr/>
        </p:nvSpPr>
        <p:spPr bwMode="auto">
          <a:xfrm>
            <a:off x="3895344" y="5202936"/>
            <a:ext cx="1783080" cy="484632"/>
          </a:xfrm>
          <a:prstGeom prst="roundRect">
            <a:avLst/>
          </a:prstGeom>
          <a:solidFill>
            <a:schemeClr val="bg1"/>
          </a:solidFill>
          <a:ln w="9144">
            <a:noFill/>
            <a:round/>
            <a:headEnd/>
            <a:tailEnd/>
          </a:ln>
        </p:spPr>
        <p:txBody>
          <a:bodyPr lIns="0" tIns="0" rIns="0" bIns="0" anchor="ctr" anchorCtr="0"/>
          <a:lstStyle/>
          <a:p>
            <a:pPr algn="ctr" eaLnBrk="1" fontAlgn="auto" hangingPunct="1">
              <a:spcBef>
                <a:spcPts val="0"/>
              </a:spcBef>
              <a:spcAft>
                <a:spcPts val="0"/>
              </a:spcAft>
              <a:defRPr/>
            </a:pPr>
            <a:r>
              <a:rPr lang="en-US" sz="1400" b="1" spc="-5" dirty="0">
                <a:solidFill>
                  <a:srgbClr val="333333"/>
                </a:solidFill>
                <a:latin typeface="+mn-lt"/>
              </a:rPr>
              <a:t> </a:t>
            </a:r>
          </a:p>
        </p:txBody>
      </p:sp>
      <p:sp>
        <p:nvSpPr>
          <p:cNvPr id="12" name="Caption_14"/>
          <p:cNvSpPr>
            <a:spLocks/>
          </p:cNvSpPr>
          <p:nvPr/>
        </p:nvSpPr>
        <p:spPr bwMode="auto">
          <a:xfrm>
            <a:off x="4069080" y="5138928"/>
            <a:ext cx="1554480" cy="548640"/>
          </a:xfrm>
          <a:prstGeom prst="roundRect">
            <a:avLst/>
          </a:prstGeom>
          <a:noFill/>
          <a:ln w="9144">
            <a:noFill/>
            <a:round/>
            <a:headEnd/>
            <a:tailEnd/>
          </a:ln>
        </p:spPr>
        <p:txBody>
          <a:bodyPr lIns="0" tIns="0" rIns="0" bIns="0" anchor="ctr" anchorCtr="0"/>
          <a:lstStyle/>
          <a:p>
            <a:pPr algn="ctr" eaLnBrk="1" fontAlgn="auto" hangingPunct="1">
              <a:spcBef>
                <a:spcPts val="0"/>
              </a:spcBef>
              <a:spcAft>
                <a:spcPts val="0"/>
              </a:spcAft>
              <a:defRPr/>
            </a:pPr>
            <a:r>
              <a:rPr lang="nb-NO" sz="1100" b="1" spc="-5">
                <a:solidFill>
                  <a:srgbClr val="333333"/>
                </a:solidFill>
                <a:latin typeface="+mn-lt"/>
              </a:rPr>
              <a:t>Advarsel! En uværsfront er på vei mot kysten! Forlat stranden</a:t>
            </a:r>
            <a:endParaRPr lang="en-US" sz="1100" b="1" spc="-5" dirty="0">
              <a:solidFill>
                <a:srgbClr val="333333"/>
              </a:solidFill>
              <a:latin typeface="+mn-lt"/>
            </a:endParaRPr>
          </a:p>
        </p:txBody>
      </p:sp>
    </p:spTree>
    <p:extLst>
      <p:ext uri="{BB962C8B-B14F-4D97-AF65-F5344CB8AC3E}">
        <p14:creationId xmlns:p14="http://schemas.microsoft.com/office/powerpoint/2010/main" val="165350005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Valgfritt</a:t>
            </a:r>
            <a:r>
              <a:rPr lang="en-US" altLang="ko-KR" sz="3600" spc="-5" dirty="0">
                <a:latin typeface="+mn-lt"/>
                <a:ea typeface="+mn-ea"/>
                <a:cs typeface="+mn-cs"/>
              </a:rPr>
              <a:t>: </a:t>
            </a:r>
            <a:r>
              <a:rPr lang="en-US" altLang="ko-KR" sz="3600" spc="-5" dirty="0" err="1">
                <a:latin typeface="+mn-lt"/>
                <a:ea typeface="+mn-ea"/>
                <a:cs typeface="+mn-cs"/>
              </a:rPr>
              <a:t>Videoklipp</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nb-NO" altLang="ko-KR" sz="2400" dirty="0">
                <a:solidFill>
                  <a:srgbClr val="004992"/>
                </a:solidFill>
              </a:rPr>
              <a:t>valgfritt: presentasjoner med videoklipp som tar opp dagens tema er tilgjengelig på denne nettsiden</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nb-NO" altLang="ko-KR" sz="2400" dirty="0">
                <a:solidFill>
                  <a:srgbClr val="333333"/>
                </a:solidFill>
              </a:rPr>
              <a:t>Etter å ha sett videoen kan dere diskutere den i forhold til dagens tema</a:t>
            </a:r>
            <a:r>
              <a:rPr lang="en-US" altLang="ko-KR" sz="2400" dirty="0">
                <a:solidFill>
                  <a:srgbClr val="333333"/>
                </a:solidFill>
              </a:rPr>
              <a:t>.</a:t>
            </a:r>
            <a:endParaRPr 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nb-NO">
                <a:latin typeface="+mn-lt"/>
              </a:rPr>
              <a:t>Metakognitív Tréning 6 – Å vise empati… II</a:t>
            </a:r>
            <a:endParaRPr lang="de-DE">
              <a:latin typeface="+mn-lt"/>
            </a:endParaRPr>
          </a:p>
        </p:txBody>
      </p:sp>
      <p:sp>
        <p:nvSpPr>
          <p:cNvPr id="4" name="Slide Number Placeholder 3"/>
          <p:cNvSpPr>
            <a:spLocks noGrp="1"/>
          </p:cNvSpPr>
          <p:nvPr>
            <p:ph type="sldNum" sz="quarter" idx="12"/>
          </p:nvPr>
        </p:nvSpPr>
        <p:spPr/>
        <p:txBody>
          <a:bodyPr/>
          <a:lstStyle/>
          <a:p>
            <a:pPr>
              <a:defRPr/>
            </a:pPr>
            <a:fld id="{624998ED-9EB7-4051-BC1B-765DA969A536}" type="slidenum">
              <a:rPr lang="de-DE" smtClean="0">
                <a:latin typeface="+mn-lt"/>
              </a:rPr>
              <a:pPr>
                <a:defRPr/>
              </a:pPr>
              <a:t>31</a:t>
            </a:fld>
            <a:endParaRPr lang="de-DE">
              <a:latin typeface="+mn-lt"/>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pc="-5" dirty="0">
                <a:solidFill>
                  <a:srgbClr val="333333"/>
                </a:solidFill>
                <a:latin typeface="+mn-lt"/>
              </a:rPr>
              <a:t>[</a:t>
            </a:r>
            <a:r>
              <a:rPr lang="en-US" altLang="ko-KR" i="1" spc="-5" dirty="0">
                <a:solidFill>
                  <a:srgbClr val="333333"/>
                </a:solidFill>
                <a:latin typeface="+mn-lt"/>
              </a:rPr>
              <a:t>For </a:t>
            </a:r>
            <a:r>
              <a:rPr lang="en-US" altLang="ko-KR" i="1" spc="-5" dirty="0" err="1">
                <a:solidFill>
                  <a:srgbClr val="333333"/>
                </a:solidFill>
                <a:latin typeface="+mn-lt"/>
              </a:rPr>
              <a:t>trenere</a:t>
            </a:r>
            <a:r>
              <a:rPr lang="en-US" altLang="ko-KR" i="1" spc="-5" dirty="0">
                <a:solidFill>
                  <a:srgbClr val="333333"/>
                </a:solidFill>
                <a:latin typeface="+mn-lt"/>
              </a:rPr>
              <a:t>:</a:t>
            </a:r>
            <a:endParaRPr dirty="0">
              <a:solidFill>
                <a:srgbClr val="333333"/>
              </a:solidFill>
              <a:latin typeface="+mn-lt"/>
            </a:endParaRPr>
          </a:p>
          <a:p>
            <a:pPr marL="12700" marR="5080" defTabSz="914400" eaLnBrk="0" fontAlgn="base" hangingPunct="0">
              <a:spcBef>
                <a:spcPts val="800"/>
              </a:spcBef>
              <a:spcAft>
                <a:spcPct val="0"/>
              </a:spcAft>
            </a:pPr>
            <a:r>
              <a:rPr lang="nb-NO" altLang="ko-KR" dirty="0">
                <a:solidFill>
                  <a:srgbClr val="333333"/>
                </a:solidFill>
                <a:latin typeface="+mn-lt"/>
              </a:rPr>
              <a:t>Noen filmklipp inneholder språk som kan oppfattes som upassende for noen seere eller i noen kulturer. Se gjennom videoene før de vises</a:t>
            </a:r>
            <a:r>
              <a:rPr lang="de-DE" dirty="0">
                <a:solidFill>
                  <a:srgbClr val="333333"/>
                </a:solidFill>
                <a:latin typeface="+mn-lt"/>
              </a:rPr>
              <a:t>]</a:t>
            </a:r>
          </a:p>
        </p:txBody>
      </p:sp>
      <p:grpSp>
        <p:nvGrpSpPr>
          <p:cNvPr id="16" name="Group 15"/>
          <p:cNvGrpSpPr/>
          <p:nvPr/>
        </p:nvGrpSpPr>
        <p:grpSpPr>
          <a:xfrm>
            <a:off x="9875318" y="4383231"/>
            <a:ext cx="1838137" cy="1828164"/>
            <a:chOff x="9875318" y="4383231"/>
            <a:chExt cx="1838137" cy="1828164"/>
          </a:xfrm>
        </p:grpSpPr>
        <p:sp>
          <p:nvSpPr>
            <p:cNvPr id="21"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1"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2"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3"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4"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grpSp>
    </p:spTree>
    <p:extLst>
      <p:ext uri="{BB962C8B-B14F-4D97-AF65-F5344CB8AC3E}">
        <p14:creationId xmlns:p14="http://schemas.microsoft.com/office/powerpoint/2010/main" val="246867886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nb-NO">
                <a:latin typeface="+mn-lt"/>
              </a:rPr>
              <a:t>Metakognitív Tréning 6 – Å vise empati… II</a:t>
            </a:r>
            <a:endParaRPr lang="de-DE">
              <a:latin typeface="+mn-lt"/>
            </a:endParaRPr>
          </a:p>
        </p:txBody>
      </p:sp>
      <p:sp>
        <p:nvSpPr>
          <p:cNvPr id="4" name="Slide Number Placeholder 3"/>
          <p:cNvSpPr>
            <a:spLocks noGrp="1"/>
          </p:cNvSpPr>
          <p:nvPr>
            <p:ph type="sldNum" sz="quarter" idx="12"/>
          </p:nvPr>
        </p:nvSpPr>
        <p:spPr/>
        <p:txBody>
          <a:bodyPr/>
          <a:lstStyle/>
          <a:p>
            <a:pPr>
              <a:defRPr/>
            </a:pPr>
            <a:fld id="{CF81D01F-CF89-45E4-B296-58F4F9453340}" type="slidenum">
              <a:rPr lang="de-DE" smtClean="0">
                <a:latin typeface="+mn-lt"/>
              </a:rPr>
              <a:pPr>
                <a:defRPr/>
              </a:pPr>
              <a:t>32</a:t>
            </a:fld>
            <a:endParaRPr lang="de-DE">
              <a:latin typeface="+mn-lt"/>
            </a:endParaRPr>
          </a:p>
        </p:txBody>
      </p:sp>
      <p:pic>
        <p:nvPicPr>
          <p:cNvPr id="8" name="Picture 1029" descr="John&amp;Mar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71432" y="1078992"/>
            <a:ext cx="3418657"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9"/>
          <p:cNvSpPr txBox="1"/>
          <p:nvPr/>
        </p:nvSpPr>
        <p:spPr>
          <a:xfrm>
            <a:off x="2577147" y="5918513"/>
            <a:ext cx="7040880" cy="750847"/>
          </a:xfrm>
          <a:prstGeom prst="rect">
            <a:avLst/>
          </a:prstGeom>
        </p:spPr>
        <p:txBody>
          <a:bodyPr wrap="square" lIns="0" tIns="12065" rIns="0" bIns="0">
            <a:spAutoFit/>
          </a:bodyPr>
          <a:lstStyle/>
          <a:p>
            <a:pPr algn="ctr" eaLnBrk="1" fontAlgn="auto" hangingPunct="1">
              <a:spcBef>
                <a:spcPts val="1200"/>
              </a:spcBef>
              <a:spcAft>
                <a:spcPts val="0"/>
              </a:spcAft>
              <a:defRPr/>
            </a:pPr>
            <a:r>
              <a:rPr lang="nb-NO" sz="2400" spc="-5">
                <a:solidFill>
                  <a:srgbClr val="004992"/>
                </a:solidFill>
                <a:latin typeface="+mn-lt"/>
              </a:rPr>
              <a:t>Hvor mener John at Mary så isbilen sist? På lekeplassen eller ved kirka?</a:t>
            </a:r>
            <a:endParaRPr sz="2400" dirty="0">
              <a:solidFill>
                <a:srgbClr val="004992"/>
              </a:solidFill>
              <a:latin typeface="+mn-lt"/>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nb-NO">
                <a:latin typeface="+mn-lt"/>
              </a:rPr>
              <a:t>Metakognitív Tréning 6 – Å vise empati… II</a:t>
            </a:r>
            <a:endParaRPr lang="de-DE">
              <a:latin typeface="+mn-lt"/>
            </a:endParaRPr>
          </a:p>
        </p:txBody>
      </p:sp>
      <p:sp>
        <p:nvSpPr>
          <p:cNvPr id="4" name="Slide Number Placeholder 3"/>
          <p:cNvSpPr>
            <a:spLocks noGrp="1"/>
          </p:cNvSpPr>
          <p:nvPr>
            <p:ph type="sldNum" sz="quarter" idx="12"/>
          </p:nvPr>
        </p:nvSpPr>
        <p:spPr/>
        <p:txBody>
          <a:bodyPr/>
          <a:lstStyle/>
          <a:p>
            <a:pPr>
              <a:defRPr/>
            </a:pPr>
            <a:fld id="{CF81D01F-CF89-45E4-B296-58F4F9453340}" type="slidenum">
              <a:rPr lang="de-DE" smtClean="0">
                <a:latin typeface="+mn-lt"/>
              </a:rPr>
              <a:pPr>
                <a:defRPr/>
              </a:pPr>
              <a:t>33</a:t>
            </a:fld>
            <a:endParaRPr lang="de-DE">
              <a:latin typeface="+mn-lt"/>
            </a:endParaRPr>
          </a:p>
        </p:txBody>
      </p:sp>
      <p:pic>
        <p:nvPicPr>
          <p:cNvPr id="9" name="Picture 14" descr="0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47766" y="1078992"/>
            <a:ext cx="6865989"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10"/>
          <p:cNvSpPr txBox="1">
            <a:spLocks noChangeArrowheads="1"/>
          </p:cNvSpPr>
          <p:nvPr/>
        </p:nvSpPr>
        <p:spPr bwMode="auto">
          <a:xfrm>
            <a:off x="2647766" y="5884164"/>
            <a:ext cx="6865989" cy="480131"/>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105000"/>
              </a:lnSpc>
              <a:spcBef>
                <a:spcPts val="1999"/>
              </a:spcBef>
              <a:buFontTx/>
              <a:buNone/>
            </a:pPr>
            <a:r>
              <a:rPr lang="nb-NO" altLang="de-DE" sz="2400">
                <a:solidFill>
                  <a:srgbClr val="004992"/>
                </a:solidFill>
                <a:latin typeface="+mn-lt"/>
              </a:rPr>
              <a:t>Hva tror moren...har hun rett?</a:t>
            </a:r>
            <a:endParaRPr lang="de-DE" altLang="de-DE" sz="2400" dirty="0">
              <a:solidFill>
                <a:srgbClr val="004992"/>
              </a:solidFill>
              <a:latin typeface="+mn-lt"/>
            </a:endParaRPr>
          </a:p>
        </p:txBody>
      </p:sp>
      <p:sp>
        <p:nvSpPr>
          <p:cNvPr id="11" name="Caption_12"/>
          <p:cNvSpPr>
            <a:spLocks/>
          </p:cNvSpPr>
          <p:nvPr/>
        </p:nvSpPr>
        <p:spPr bwMode="auto">
          <a:xfrm>
            <a:off x="3537404" y="1066799"/>
            <a:ext cx="1828800" cy="850392"/>
          </a:xfrm>
          <a:prstGeom prst="wedgeEllipseCallout">
            <a:avLst>
              <a:gd name="adj1" fmla="val -51971"/>
              <a:gd name="adj2" fmla="val 72409"/>
            </a:avLst>
          </a:prstGeom>
          <a:solidFill>
            <a:srgbClr val="FFFFFF"/>
          </a:solidFill>
          <a:ln w="9525">
            <a:solidFill>
              <a:srgbClr val="000000"/>
            </a:solidFill>
            <a:round/>
            <a:headEnd/>
            <a:tailEnd/>
          </a:ln>
        </p:spPr>
        <p:txBody>
          <a:bodyPr lIns="0" tIns="0" rIns="0" bIns="0" anchor="ctr" anchorCtr="0"/>
          <a:lstStyle/>
          <a:p>
            <a:pPr algn="ctr"/>
            <a:r>
              <a:rPr lang="en-US" altLang="de-DE" sz="1200" b="1">
                <a:latin typeface="+mn-lt"/>
              </a:rPr>
              <a:t>Kan vi spise, mamma...jeg er skrubbsulten!</a:t>
            </a:r>
            <a:endParaRPr lang="de-DE" altLang="de-DE" sz="1200" dirty="0">
              <a:latin typeface="+mn-lt"/>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nb-NO">
                <a:latin typeface="+mn-lt"/>
              </a:rPr>
              <a:t>Metakognitív Tréning 6 – Å vise empati… II</a:t>
            </a:r>
            <a:endParaRPr lang="de-DE">
              <a:latin typeface="+mn-lt"/>
            </a:endParaRPr>
          </a:p>
        </p:txBody>
      </p:sp>
      <p:sp>
        <p:nvSpPr>
          <p:cNvPr id="4" name="Slide Number Placeholder 3"/>
          <p:cNvSpPr>
            <a:spLocks noGrp="1"/>
          </p:cNvSpPr>
          <p:nvPr>
            <p:ph type="sldNum" sz="quarter" idx="12"/>
          </p:nvPr>
        </p:nvSpPr>
        <p:spPr/>
        <p:txBody>
          <a:bodyPr/>
          <a:lstStyle/>
          <a:p>
            <a:pPr>
              <a:defRPr/>
            </a:pPr>
            <a:fld id="{CF81D01F-CF89-45E4-B296-58F4F9453340}" type="slidenum">
              <a:rPr lang="de-DE" smtClean="0">
                <a:latin typeface="+mn-lt"/>
              </a:rPr>
              <a:pPr>
                <a:defRPr/>
              </a:pPr>
              <a:t>34</a:t>
            </a:fld>
            <a:endParaRPr lang="de-DE">
              <a:latin typeface="+mn-lt"/>
            </a:endParaRPr>
          </a:p>
        </p:txBody>
      </p:sp>
      <p:pic>
        <p:nvPicPr>
          <p:cNvPr id="19" name="Picture 43" descr="0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0038" y="1078992"/>
            <a:ext cx="684144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Caption_22"/>
          <p:cNvSpPr txBox="1"/>
          <p:nvPr/>
        </p:nvSpPr>
        <p:spPr>
          <a:xfrm rot="-60000">
            <a:off x="6080940" y="3522834"/>
            <a:ext cx="2926080" cy="155448"/>
          </a:xfrm>
          <a:prstGeom prst="rect">
            <a:avLst/>
          </a:prstGeom>
          <a:solidFill>
            <a:schemeClr val="bg1"/>
          </a:solidFill>
          <a:ln w="9144">
            <a:noFill/>
          </a:ln>
        </p:spPr>
        <p:txBody>
          <a:bodyPr lIns="0" tIns="0" rIns="0" bIns="0" anchor="t" anchorCtr="0">
            <a:noAutofit/>
          </a:bodyPr>
          <a:lstStyle/>
          <a:p>
            <a:pPr marL="19685" eaLnBrk="1" fontAlgn="auto" hangingPunct="1">
              <a:spcBef>
                <a:spcPts val="0"/>
              </a:spcBef>
              <a:spcAft>
                <a:spcPts val="0"/>
              </a:spcAft>
              <a:defRPr/>
            </a:pPr>
            <a:r>
              <a:rPr lang="en-US" sz="1000" b="1" dirty="0">
                <a:latin typeface="+mn-lt"/>
              </a:rPr>
              <a:t> </a:t>
            </a:r>
            <a:endParaRPr sz="1000" dirty="0">
              <a:latin typeface="+mn-lt"/>
            </a:endParaRPr>
          </a:p>
        </p:txBody>
      </p:sp>
      <p:sp>
        <p:nvSpPr>
          <p:cNvPr id="24" name="Caption_15"/>
          <p:cNvSpPr txBox="1">
            <a:spLocks noChangeArrowheads="1"/>
          </p:cNvSpPr>
          <p:nvPr/>
        </p:nvSpPr>
        <p:spPr bwMode="auto">
          <a:xfrm>
            <a:off x="1213005" y="5884164"/>
            <a:ext cx="9709118" cy="788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12700" rIns="0" bIns="0">
            <a:spAutoFit/>
          </a:bodyPr>
          <a:lstStyle>
            <a:lvl1pPr marL="127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algn="ctr" eaLnBrk="1" hangingPunct="1">
              <a:lnSpc>
                <a:spcPct val="105000"/>
              </a:lnSpc>
              <a:spcBef>
                <a:spcPts val="1999"/>
              </a:spcBef>
              <a:spcAft>
                <a:spcPts val="0"/>
              </a:spcAft>
            </a:pPr>
            <a:r>
              <a:rPr lang="nb-NO" altLang="de-DE" sz="2400">
                <a:solidFill>
                  <a:srgbClr val="004992"/>
                </a:solidFill>
                <a:latin typeface="+mn-lt"/>
              </a:rPr>
              <a:t>Hvorfor var batteriet dødt den første gangen? </a:t>
            </a:r>
            <a:br>
              <a:rPr lang="nb-NO" altLang="de-DE" sz="2400">
                <a:solidFill>
                  <a:srgbClr val="004992"/>
                </a:solidFill>
                <a:latin typeface="+mn-lt"/>
              </a:rPr>
            </a:br>
            <a:r>
              <a:rPr lang="nb-NO" altLang="de-DE" sz="2400">
                <a:solidFill>
                  <a:srgbClr val="004992"/>
                </a:solidFill>
                <a:latin typeface="+mn-lt"/>
              </a:rPr>
              <a:t>Og den andre gangen? Hvordan kan bileieren ha tolket situasjonen? </a:t>
            </a:r>
            <a:endParaRPr lang="de-DE" altLang="de-DE" sz="2400" dirty="0">
              <a:solidFill>
                <a:srgbClr val="004992"/>
              </a:solidFill>
              <a:latin typeface="+mn-lt"/>
            </a:endParaRPr>
          </a:p>
        </p:txBody>
      </p:sp>
      <p:sp>
        <p:nvSpPr>
          <p:cNvPr id="25" name="Caption_17"/>
          <p:cNvSpPr txBox="1"/>
          <p:nvPr/>
        </p:nvSpPr>
        <p:spPr>
          <a:xfrm>
            <a:off x="4857956" y="4343400"/>
            <a:ext cx="942163" cy="144463"/>
          </a:xfrm>
          <a:prstGeom prst="rect">
            <a:avLst/>
          </a:prstGeom>
          <a:solidFill>
            <a:srgbClr val="FFFFFF"/>
          </a:solidFill>
        </p:spPr>
        <p:txBody>
          <a:bodyPr lIns="0" tIns="14604" rIns="0" bIns="0">
            <a:spAutoFit/>
          </a:bodyPr>
          <a:lstStyle/>
          <a:p>
            <a:pPr marL="173355" eaLnBrk="1" fontAlgn="auto" hangingPunct="1">
              <a:lnSpc>
                <a:spcPts val="1019"/>
              </a:lnSpc>
              <a:spcBef>
                <a:spcPts val="114"/>
              </a:spcBef>
              <a:spcAft>
                <a:spcPts val="0"/>
              </a:spcAft>
              <a:defRPr/>
            </a:pPr>
            <a:r>
              <a:rPr lang="en-US" sz="1000" b="1" spc="-5">
                <a:latin typeface="+mn-lt"/>
              </a:rPr>
              <a:t>Batteri</a:t>
            </a:r>
            <a:endParaRPr sz="1000" dirty="0">
              <a:latin typeface="+mn-lt"/>
            </a:endParaRPr>
          </a:p>
        </p:txBody>
      </p:sp>
      <p:sp>
        <p:nvSpPr>
          <p:cNvPr id="26" name="Caption_18"/>
          <p:cNvSpPr txBox="1"/>
          <p:nvPr/>
        </p:nvSpPr>
        <p:spPr>
          <a:xfrm>
            <a:off x="6396115" y="4218560"/>
            <a:ext cx="825715" cy="153987"/>
          </a:xfrm>
          <a:prstGeom prst="rect">
            <a:avLst/>
          </a:prstGeom>
          <a:solidFill>
            <a:schemeClr val="bg1"/>
          </a:solidFill>
        </p:spPr>
        <p:txBody>
          <a:bodyPr lIns="0" tIns="0" rIns="0" bIns="0">
            <a:spAutoFit/>
          </a:bodyPr>
          <a:lstStyle/>
          <a:p>
            <a:pPr marL="85725" eaLnBrk="1" fontAlgn="auto" hangingPunct="1">
              <a:lnSpc>
                <a:spcPts val="1175"/>
              </a:lnSpc>
              <a:spcBef>
                <a:spcPts val="0"/>
              </a:spcBef>
              <a:spcAft>
                <a:spcPts val="0"/>
              </a:spcAft>
              <a:defRPr/>
            </a:pPr>
            <a:r>
              <a:rPr lang="en-US" sz="1000" b="1" spc="-5">
                <a:latin typeface="+mn-lt"/>
              </a:rPr>
              <a:t>Batteri</a:t>
            </a:r>
            <a:endParaRPr sz="1000" dirty="0">
              <a:latin typeface="+mn-lt"/>
            </a:endParaRPr>
          </a:p>
        </p:txBody>
      </p:sp>
      <p:sp>
        <p:nvSpPr>
          <p:cNvPr id="27" name="Caption_19"/>
          <p:cNvSpPr/>
          <p:nvPr/>
        </p:nvSpPr>
        <p:spPr>
          <a:xfrm rot="20841420">
            <a:off x="7187728" y="1650067"/>
            <a:ext cx="987552" cy="457200"/>
          </a:xfrm>
          <a:prstGeom prst="rect">
            <a:avLst/>
          </a:prstGeom>
          <a:solidFill>
            <a:schemeClr val="bg1"/>
          </a:solidFill>
          <a:ln>
            <a:noFill/>
          </a:ln>
        </p:spPr>
        <p:txBody>
          <a:bodyPr wrap="square" lIns="45720" rIns="45720">
            <a:noAutofit/>
          </a:bodyPr>
          <a:lstStyle/>
          <a:p>
            <a:r>
              <a:rPr lang="nb-NO" altLang="de-DE" sz="1000" b="1">
                <a:solidFill>
                  <a:srgbClr val="333333"/>
                </a:solidFill>
                <a:latin typeface="+mn-lt"/>
              </a:rPr>
              <a:t>Klage. </a:t>
            </a:r>
          </a:p>
          <a:p>
            <a:r>
              <a:rPr lang="nb-NO" altLang="de-DE" sz="1000" b="1">
                <a:solidFill>
                  <a:srgbClr val="333333"/>
                </a:solidFill>
                <a:latin typeface="+mn-lt"/>
              </a:rPr>
              <a:t>Naboen min i etasjen over....</a:t>
            </a:r>
            <a:endParaRPr lang="en-US" sz="1000" b="1" dirty="0">
              <a:solidFill>
                <a:srgbClr val="333333"/>
              </a:solidFill>
              <a:latin typeface="+mn-lt"/>
            </a:endParaRPr>
          </a:p>
        </p:txBody>
      </p:sp>
      <p:sp>
        <p:nvSpPr>
          <p:cNvPr id="20" name="Caption_20"/>
          <p:cNvSpPr/>
          <p:nvPr/>
        </p:nvSpPr>
        <p:spPr>
          <a:xfrm rot="18728793">
            <a:off x="6306702" y="1649624"/>
            <a:ext cx="1097280" cy="457200"/>
          </a:xfrm>
          <a:prstGeom prst="rect">
            <a:avLst/>
          </a:prstGeom>
          <a:solidFill>
            <a:schemeClr val="bg1"/>
          </a:solidFill>
          <a:ln>
            <a:solidFill>
              <a:schemeClr val="tx1"/>
            </a:solidFill>
          </a:ln>
        </p:spPr>
        <p:txBody>
          <a:bodyPr wrap="square" lIns="45720" rIns="45720">
            <a:noAutofit/>
          </a:bodyPr>
          <a:lstStyle/>
          <a:p>
            <a:r>
              <a:rPr lang="pt-BR" altLang="de-DE" sz="1100" b="1" spc="-30">
                <a:solidFill>
                  <a:srgbClr val="333333"/>
                </a:solidFill>
                <a:latin typeface="+mn-lt"/>
              </a:rPr>
              <a:t>Til vakt-mesteren</a:t>
            </a:r>
            <a:endParaRPr lang="en-US" sz="1100" b="1" spc="-30" dirty="0">
              <a:solidFill>
                <a:srgbClr val="333333"/>
              </a:solidFill>
              <a:latin typeface="+mn-lt"/>
            </a:endParaRPr>
          </a:p>
        </p:txBody>
      </p:sp>
      <p:sp>
        <p:nvSpPr>
          <p:cNvPr id="21" name="Caption_23"/>
          <p:cNvSpPr txBox="1"/>
          <p:nvPr/>
        </p:nvSpPr>
        <p:spPr>
          <a:xfrm rot="-60000">
            <a:off x="6097629" y="3505796"/>
            <a:ext cx="2743200" cy="182880"/>
          </a:xfrm>
          <a:prstGeom prst="rect">
            <a:avLst/>
          </a:prstGeom>
          <a:noFill/>
          <a:ln w="9144">
            <a:noFill/>
          </a:ln>
        </p:spPr>
        <p:txBody>
          <a:bodyPr lIns="0" tIns="0" rIns="0" bIns="0" anchor="ctr" anchorCtr="0">
            <a:noAutofit/>
          </a:bodyPr>
          <a:lstStyle/>
          <a:p>
            <a:pPr marL="19685" eaLnBrk="1" fontAlgn="auto" hangingPunct="1">
              <a:spcBef>
                <a:spcPts val="204"/>
              </a:spcBef>
              <a:spcAft>
                <a:spcPts val="0"/>
              </a:spcAft>
              <a:defRPr/>
            </a:pPr>
            <a:r>
              <a:rPr lang="nb-NO" sz="900" b="1" dirty="0">
                <a:latin typeface="+mn-lt"/>
              </a:rPr>
              <a:t>To uker senere, etter å ha flyttet inn i en annen leilighet</a:t>
            </a:r>
            <a:endParaRPr sz="900" b="1" dirty="0">
              <a:latin typeface="+mn-lt"/>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b-NO" sz="3600" dirty="0">
                <a:solidFill>
                  <a:srgbClr val="004992"/>
                </a:solidFill>
                <a:latin typeface="+mn-lt"/>
                <a:ea typeface="+mn-ea"/>
                <a:cs typeface="+mn-cs"/>
              </a:rPr>
              <a:t>Overføring til det virkelige liv</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rPr>
              <a:t>Læringsmål:</a:t>
            </a:r>
          </a:p>
          <a:p>
            <a:pPr marL="342900" lvl="0" indent="-342900" defTabSz="914400" fontAlgn="base">
              <a:buClr>
                <a:srgbClr val="000000"/>
              </a:buClr>
              <a:buFont typeface="WingDings"/>
              <a:buChar char=""/>
            </a:pPr>
            <a:r>
              <a:rPr lang="de-DE" altLang="de-DE" sz="2400" dirty="0">
                <a:solidFill>
                  <a:srgbClr val="004992"/>
                </a:solidFill>
              </a:rPr>
              <a:t>Mange misforståelser og til og med konflikter oppstår fordi folk gjetter feil i forhold til hva andre tenker på </a:t>
            </a:r>
            <a:r>
              <a:rPr lang="de-DE" altLang="de-DE" sz="2400" dirty="0">
                <a:solidFill>
                  <a:srgbClr val="333333"/>
                </a:solidFill>
              </a:rPr>
              <a:t>(f.eks. hvis du ikke forteller vennene dine at du har det vondt kan du ikke forvente at de tar mer hensyn til deg!)</a:t>
            </a:r>
            <a:endParaRPr lang="en-US" sz="2400" dirty="0"/>
          </a:p>
        </p:txBody>
      </p:sp>
      <p:sp>
        <p:nvSpPr>
          <p:cNvPr id="3" name="Footer Placeholder 2"/>
          <p:cNvSpPr>
            <a:spLocks noGrp="1"/>
          </p:cNvSpPr>
          <p:nvPr>
            <p:ph type="ftr" sz="quarter" idx="11"/>
          </p:nvPr>
        </p:nvSpPr>
        <p:spPr/>
        <p:txBody>
          <a:bodyPr/>
          <a:lstStyle/>
          <a:p>
            <a:pPr>
              <a:defRPr/>
            </a:pPr>
            <a:r>
              <a:rPr lang="nb-NO">
                <a:latin typeface="+mn-lt"/>
              </a:rPr>
              <a:t>Metakognitív Tréning 6 – Å vise empati… II</a:t>
            </a:r>
            <a:endParaRPr lang="de-DE">
              <a:latin typeface="+mn-lt"/>
            </a:endParaRPr>
          </a:p>
        </p:txBody>
      </p:sp>
      <p:sp>
        <p:nvSpPr>
          <p:cNvPr id="4" name="Slide Number Placeholder 3"/>
          <p:cNvSpPr>
            <a:spLocks noGrp="1"/>
          </p:cNvSpPr>
          <p:nvPr>
            <p:ph type="sldNum" sz="quarter" idx="12"/>
          </p:nvPr>
        </p:nvSpPr>
        <p:spPr/>
        <p:txBody>
          <a:bodyPr/>
          <a:lstStyle/>
          <a:p>
            <a:pPr>
              <a:defRPr/>
            </a:pPr>
            <a:fld id="{CF81D01F-CF89-45E4-B296-58F4F9453340}" type="slidenum">
              <a:rPr lang="de-DE" smtClean="0">
                <a:latin typeface="+mn-lt"/>
              </a:rPr>
              <a:pPr>
                <a:defRPr/>
              </a:pPr>
              <a:t>35</a:t>
            </a:fld>
            <a:endParaRPr lang="de-DE">
              <a:latin typeface="+mn-lt"/>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b-NO" sz="3600" dirty="0">
                <a:solidFill>
                  <a:srgbClr val="004992"/>
                </a:solidFill>
                <a:latin typeface="+mn-lt"/>
                <a:ea typeface="+mn-ea"/>
                <a:cs typeface="+mn-cs"/>
              </a:rPr>
              <a:t>Overføring til det virkelige liv</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rPr>
              <a:t>Læringsmål:</a:t>
            </a:r>
          </a:p>
          <a:p>
            <a:pPr marL="342900" lvl="0" indent="-342900" defTabSz="914400" fontAlgn="base">
              <a:buClr>
                <a:srgbClr val="000000"/>
              </a:buClr>
              <a:buFont typeface="WingDings"/>
              <a:buChar char=""/>
            </a:pPr>
            <a:r>
              <a:rPr lang="de-DE" altLang="de-DE" sz="2400" dirty="0">
                <a:solidFill>
                  <a:srgbClr val="004992"/>
                </a:solidFill>
              </a:rPr>
              <a:t>Mange misforståelser og til og med konflikter oppstår fordi folk gjetter feil i forhold til hva andre tenker på </a:t>
            </a:r>
            <a:r>
              <a:rPr lang="de-DE" altLang="de-DE" sz="2400" dirty="0">
                <a:solidFill>
                  <a:srgbClr val="333333"/>
                </a:solidFill>
              </a:rPr>
              <a:t>(f.eks. hvis du ikke forteller vennene dine at du har det vondt kan du ikke forvente at de tar mer hensyn til deg!)</a:t>
            </a:r>
          </a:p>
          <a:p>
            <a:pPr marL="342900" lvl="0" indent="-342900" defTabSz="914400" fontAlgn="base">
              <a:buClr>
                <a:srgbClr val="333333"/>
              </a:buClr>
              <a:buFont typeface="WingDings"/>
              <a:buChar char=""/>
            </a:pPr>
            <a:r>
              <a:rPr lang="de-DE" altLang="de-DE" sz="2400" dirty="0">
                <a:solidFill>
                  <a:srgbClr val="333333"/>
                </a:solidFill>
              </a:rPr>
              <a:t>Vurder komplekse sosiale situasjoner fra forskjellige perspektiver og bruk all tilgjengelig informasjon. Jo mer informasjon som brukes, desto mer sannsynlig er det at man kommer frem til en riktig vurdering.</a:t>
            </a:r>
            <a:endParaRPr lang="en-US" sz="2400" dirty="0"/>
          </a:p>
        </p:txBody>
      </p:sp>
      <p:sp>
        <p:nvSpPr>
          <p:cNvPr id="3" name="Footer Placeholder 2"/>
          <p:cNvSpPr>
            <a:spLocks noGrp="1"/>
          </p:cNvSpPr>
          <p:nvPr>
            <p:ph type="ftr" sz="quarter" idx="11"/>
          </p:nvPr>
        </p:nvSpPr>
        <p:spPr/>
        <p:txBody>
          <a:bodyPr/>
          <a:lstStyle/>
          <a:p>
            <a:pPr>
              <a:defRPr/>
            </a:pPr>
            <a:r>
              <a:rPr lang="nb-NO">
                <a:latin typeface="+mn-lt"/>
              </a:rPr>
              <a:t>Metakognitív Tréning 6 – Å vise empati… II</a:t>
            </a:r>
            <a:endParaRPr lang="de-DE">
              <a:latin typeface="+mn-lt"/>
            </a:endParaRPr>
          </a:p>
        </p:txBody>
      </p:sp>
      <p:sp>
        <p:nvSpPr>
          <p:cNvPr id="4" name="Slide Number Placeholder 3"/>
          <p:cNvSpPr>
            <a:spLocks noGrp="1"/>
          </p:cNvSpPr>
          <p:nvPr>
            <p:ph type="sldNum" sz="quarter" idx="12"/>
          </p:nvPr>
        </p:nvSpPr>
        <p:spPr/>
        <p:txBody>
          <a:bodyPr/>
          <a:lstStyle/>
          <a:p>
            <a:pPr>
              <a:defRPr/>
            </a:pPr>
            <a:fld id="{CF81D01F-CF89-45E4-B296-58F4F9453340}" type="slidenum">
              <a:rPr lang="de-DE" smtClean="0">
                <a:latin typeface="+mn-lt"/>
              </a:rPr>
              <a:pPr>
                <a:defRPr/>
              </a:pPr>
              <a:t>36</a:t>
            </a:fld>
            <a:endParaRPr lang="de-DE">
              <a:latin typeface="+mn-lt"/>
            </a:endParaRPr>
          </a:p>
        </p:txBody>
      </p:sp>
    </p:spTree>
    <p:extLst>
      <p:ext uri="{BB962C8B-B14F-4D97-AF65-F5344CB8AC3E}">
        <p14:creationId xmlns:p14="http://schemas.microsoft.com/office/powerpoint/2010/main" val="4165054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b-NO" sz="3600" dirty="0">
                <a:solidFill>
                  <a:srgbClr val="004992"/>
                </a:solidFill>
                <a:latin typeface="+mn-lt"/>
                <a:ea typeface="+mn-ea"/>
                <a:cs typeface="+mn-cs"/>
              </a:rPr>
              <a:t>Hva har dette med psykose å gjøre?</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n-AU" altLang="de-DE" sz="2400" dirty="0">
                <a:solidFill>
                  <a:srgbClr val="333333"/>
                </a:solidFill>
              </a:rPr>
              <a:t>I </a:t>
            </a:r>
            <a:r>
              <a:rPr lang="en-AU" altLang="de-DE" sz="2400" dirty="0" err="1">
                <a:solidFill>
                  <a:srgbClr val="333333"/>
                </a:solidFill>
              </a:rPr>
              <a:t>psykotiske</a:t>
            </a:r>
            <a:r>
              <a:rPr lang="en-AU" altLang="de-DE" sz="2400" dirty="0">
                <a:solidFill>
                  <a:srgbClr val="333333"/>
                </a:solidFill>
              </a:rPr>
              <a:t> </a:t>
            </a:r>
            <a:r>
              <a:rPr lang="en-AU" altLang="de-DE" sz="2400" dirty="0" err="1">
                <a:solidFill>
                  <a:srgbClr val="333333"/>
                </a:solidFill>
              </a:rPr>
              <a:t>perioder</a:t>
            </a:r>
            <a:r>
              <a:rPr lang="en-AU" altLang="de-DE" sz="2400" dirty="0">
                <a:solidFill>
                  <a:srgbClr val="333333"/>
                </a:solidFill>
              </a:rPr>
              <a:t> </a:t>
            </a:r>
            <a:r>
              <a:rPr lang="en-AU" altLang="de-DE" sz="2400" dirty="0" err="1">
                <a:solidFill>
                  <a:srgbClr val="333333"/>
                </a:solidFill>
              </a:rPr>
              <a:t>har</a:t>
            </a:r>
            <a:r>
              <a:rPr lang="en-AU" altLang="de-DE" sz="2400" dirty="0">
                <a:solidFill>
                  <a:srgbClr val="333333"/>
                </a:solidFill>
              </a:rPr>
              <a:t> folk </a:t>
            </a:r>
            <a:r>
              <a:rPr lang="en-US" altLang="de-DE" sz="2400" dirty="0">
                <a:solidFill>
                  <a:srgbClr val="333333"/>
                </a:solidFill>
              </a:rPr>
              <a:t>(men </a:t>
            </a:r>
            <a:r>
              <a:rPr lang="en-US" altLang="de-DE" sz="2400" dirty="0" err="1">
                <a:solidFill>
                  <a:srgbClr val="333333"/>
                </a:solidFill>
              </a:rPr>
              <a:t>ikke</a:t>
            </a:r>
            <a:r>
              <a:rPr lang="en-US" altLang="de-DE" sz="2400" dirty="0">
                <a:solidFill>
                  <a:srgbClr val="333333"/>
                </a:solidFill>
              </a:rPr>
              <a:t> </a:t>
            </a:r>
            <a:r>
              <a:rPr lang="en-US" altLang="de-DE" sz="2400" dirty="0" err="1">
                <a:solidFill>
                  <a:srgbClr val="333333"/>
                </a:solidFill>
              </a:rPr>
              <a:t>alle</a:t>
            </a:r>
            <a:r>
              <a:rPr lang="en-US" altLang="de-DE" sz="2400" dirty="0">
                <a:solidFill>
                  <a:srgbClr val="333333"/>
                </a:solidFill>
              </a:rPr>
              <a:t>!) </a:t>
            </a:r>
            <a:r>
              <a:rPr lang="en-AU" altLang="de-DE" sz="2400" dirty="0" err="1">
                <a:solidFill>
                  <a:srgbClr val="333333"/>
                </a:solidFill>
              </a:rPr>
              <a:t>en</a:t>
            </a:r>
            <a:r>
              <a:rPr lang="en-AU" altLang="de-DE" sz="2400" dirty="0">
                <a:solidFill>
                  <a:srgbClr val="333333"/>
                </a:solidFill>
              </a:rPr>
              <a:t> </a:t>
            </a:r>
            <a:r>
              <a:rPr lang="en-AU" altLang="de-DE" sz="2400" dirty="0" err="1">
                <a:solidFill>
                  <a:srgbClr val="333333"/>
                </a:solidFill>
              </a:rPr>
              <a:t>tendens</a:t>
            </a:r>
            <a:r>
              <a:rPr lang="en-AU" altLang="de-DE" sz="2400" dirty="0">
                <a:solidFill>
                  <a:srgbClr val="333333"/>
                </a:solidFill>
              </a:rPr>
              <a:t> </a:t>
            </a:r>
            <a:r>
              <a:rPr lang="en-AU" altLang="de-DE" sz="2400" dirty="0" err="1">
                <a:solidFill>
                  <a:srgbClr val="333333"/>
                </a:solidFill>
              </a:rPr>
              <a:t>til</a:t>
            </a:r>
            <a:r>
              <a:rPr lang="en-AU" altLang="de-DE" sz="2400" dirty="0">
                <a:solidFill>
                  <a:srgbClr val="333333"/>
                </a:solidFill>
              </a:rPr>
              <a:t> å </a:t>
            </a:r>
            <a:r>
              <a:rPr lang="en-AU" altLang="de-DE" sz="2400" dirty="0" err="1">
                <a:solidFill>
                  <a:srgbClr val="333333"/>
                </a:solidFill>
              </a:rPr>
              <a:t>mistolke</a:t>
            </a:r>
            <a:r>
              <a:rPr lang="en-AU" altLang="de-DE" sz="2400" dirty="0">
                <a:solidFill>
                  <a:srgbClr val="333333"/>
                </a:solidFill>
              </a:rPr>
              <a:t> </a:t>
            </a:r>
            <a:r>
              <a:rPr lang="en-AU" altLang="de-DE" sz="2400" dirty="0" err="1">
                <a:solidFill>
                  <a:srgbClr val="333333"/>
                </a:solidFill>
              </a:rPr>
              <a:t>eller</a:t>
            </a:r>
            <a:r>
              <a:rPr lang="en-AU" altLang="de-DE" sz="2400" dirty="0">
                <a:solidFill>
                  <a:srgbClr val="333333"/>
                </a:solidFill>
              </a:rPr>
              <a:t> </a:t>
            </a:r>
            <a:r>
              <a:rPr lang="en-AU" altLang="de-DE" sz="2400" dirty="0" err="1">
                <a:solidFill>
                  <a:srgbClr val="333333"/>
                </a:solidFill>
              </a:rPr>
              <a:t>overfortolke</a:t>
            </a:r>
            <a:r>
              <a:rPr lang="en-AU" altLang="de-DE" sz="2400" dirty="0">
                <a:solidFill>
                  <a:srgbClr val="333333"/>
                </a:solidFill>
              </a:rPr>
              <a:t> </a:t>
            </a:r>
            <a:r>
              <a:rPr lang="en-AU" altLang="de-DE" sz="2400" dirty="0" err="1">
                <a:solidFill>
                  <a:srgbClr val="333333"/>
                </a:solidFill>
              </a:rPr>
              <a:t>ansiktsuttrykk</a:t>
            </a:r>
            <a:r>
              <a:rPr lang="en-AU" altLang="de-DE" sz="2400" dirty="0">
                <a:solidFill>
                  <a:srgbClr val="333333"/>
                </a:solidFill>
              </a:rPr>
              <a:t> </a:t>
            </a:r>
            <a:r>
              <a:rPr lang="en-AU" altLang="de-DE" sz="2400" dirty="0" err="1">
                <a:solidFill>
                  <a:srgbClr val="333333"/>
                </a:solidFill>
              </a:rPr>
              <a:t>og</a:t>
            </a:r>
            <a:r>
              <a:rPr lang="en-AU" altLang="de-DE" sz="2400" dirty="0">
                <a:solidFill>
                  <a:srgbClr val="333333"/>
                </a:solidFill>
              </a:rPr>
              <a:t> </a:t>
            </a:r>
            <a:r>
              <a:rPr lang="en-AU" altLang="de-DE" sz="2400" dirty="0" err="1">
                <a:solidFill>
                  <a:srgbClr val="333333"/>
                </a:solidFill>
              </a:rPr>
              <a:t>handlinger</a:t>
            </a:r>
            <a:r>
              <a:rPr lang="en-AU" altLang="de-DE" sz="2400" dirty="0">
                <a:solidFill>
                  <a:srgbClr val="333333"/>
                </a:solidFill>
              </a:rPr>
              <a:t>.</a:t>
            </a:r>
          </a:p>
          <a:p>
            <a:pPr lvl="0" defTabSz="914400" fontAlgn="base">
              <a:lnSpc>
                <a:spcPct val="100000"/>
              </a:lnSpc>
              <a:spcBef>
                <a:spcPts val="1200"/>
              </a:spcBef>
            </a:pPr>
            <a:r>
              <a:rPr lang="en-AU" altLang="de-DE" sz="2400" dirty="0" err="1">
                <a:solidFill>
                  <a:srgbClr val="004992"/>
                </a:solidFill>
              </a:rPr>
              <a:t>Eksempel</a:t>
            </a:r>
            <a:r>
              <a:rPr lang="en-AU" altLang="de-DE" sz="2400" dirty="0">
                <a:solidFill>
                  <a:srgbClr val="004992"/>
                </a:solidFill>
              </a:rPr>
              <a:t>: </a:t>
            </a:r>
            <a:r>
              <a:rPr lang="en-AU" altLang="de-DE" sz="2400" dirty="0">
                <a:solidFill>
                  <a:srgbClr val="333333"/>
                </a:solidFill>
              </a:rPr>
              <a:t>Martin </a:t>
            </a:r>
            <a:r>
              <a:rPr lang="en-AU" altLang="de-DE" sz="2400" dirty="0" err="1">
                <a:solidFill>
                  <a:srgbClr val="333333"/>
                </a:solidFill>
              </a:rPr>
              <a:t>føler</a:t>
            </a:r>
            <a:r>
              <a:rPr lang="en-AU" altLang="de-DE" sz="2400" dirty="0">
                <a:solidFill>
                  <a:srgbClr val="333333"/>
                </a:solidFill>
              </a:rPr>
              <a:t> </a:t>
            </a:r>
            <a:r>
              <a:rPr lang="en-AU" altLang="de-DE" sz="2400" dirty="0" err="1">
                <a:solidFill>
                  <a:srgbClr val="333333"/>
                </a:solidFill>
              </a:rPr>
              <a:t>seg</a:t>
            </a:r>
            <a:r>
              <a:rPr lang="en-AU" altLang="de-DE" sz="2400" dirty="0">
                <a:solidFill>
                  <a:srgbClr val="333333"/>
                </a:solidFill>
              </a:rPr>
              <a:t> </a:t>
            </a:r>
            <a:r>
              <a:rPr lang="en-AU" altLang="de-DE" sz="2400" dirty="0" err="1">
                <a:solidFill>
                  <a:srgbClr val="333333"/>
                </a:solidFill>
              </a:rPr>
              <a:t>gjort</a:t>
            </a:r>
            <a:r>
              <a:rPr lang="en-AU" altLang="de-DE" sz="2400" dirty="0">
                <a:solidFill>
                  <a:srgbClr val="333333"/>
                </a:solidFill>
              </a:rPr>
              <a:t> </a:t>
            </a:r>
            <a:r>
              <a:rPr lang="en-AU" altLang="de-DE" sz="2400" dirty="0" err="1">
                <a:solidFill>
                  <a:srgbClr val="333333"/>
                </a:solidFill>
              </a:rPr>
              <a:t>narr</a:t>
            </a:r>
            <a:r>
              <a:rPr lang="en-AU" altLang="de-DE" sz="2400" dirty="0">
                <a:solidFill>
                  <a:srgbClr val="333333"/>
                </a:solidFill>
              </a:rPr>
              <a:t> </a:t>
            </a:r>
            <a:r>
              <a:rPr lang="en-AU" altLang="de-DE" sz="2400" dirty="0" err="1">
                <a:solidFill>
                  <a:srgbClr val="333333"/>
                </a:solidFill>
              </a:rPr>
              <a:t>av</a:t>
            </a:r>
            <a:r>
              <a:rPr lang="en-AU" altLang="de-DE" sz="2400" dirty="0">
                <a:solidFill>
                  <a:srgbClr val="333333"/>
                </a:solidFill>
              </a:rPr>
              <a:t>!</a:t>
            </a:r>
          </a:p>
          <a:p>
            <a:pPr lvl="0" defTabSz="914400" fontAlgn="base">
              <a:lnSpc>
                <a:spcPct val="100000"/>
              </a:lnSpc>
              <a:spcBef>
                <a:spcPts val="1200"/>
              </a:spcBef>
            </a:pPr>
            <a:r>
              <a:rPr lang="en-AU" altLang="de-DE" sz="2400" dirty="0" err="1">
                <a:solidFill>
                  <a:srgbClr val="004992"/>
                </a:solidFill>
              </a:rPr>
              <a:t>Bakgrunn</a:t>
            </a:r>
            <a:r>
              <a:rPr lang="en-AU" altLang="de-DE" sz="2400" dirty="0">
                <a:solidFill>
                  <a:srgbClr val="004992"/>
                </a:solidFill>
              </a:rPr>
              <a:t>: </a:t>
            </a:r>
            <a:r>
              <a:rPr lang="en-AU" altLang="de-DE" sz="2400" dirty="0">
                <a:solidFill>
                  <a:srgbClr val="333333"/>
                </a:solidFill>
              </a:rPr>
              <a:t>Martin </a:t>
            </a:r>
            <a:r>
              <a:rPr lang="en-AU" altLang="de-DE" sz="2400" dirty="0" err="1">
                <a:solidFill>
                  <a:srgbClr val="333333"/>
                </a:solidFill>
              </a:rPr>
              <a:t>kommer</a:t>
            </a:r>
            <a:r>
              <a:rPr lang="en-AU" altLang="de-DE" sz="2400" dirty="0">
                <a:solidFill>
                  <a:srgbClr val="333333"/>
                </a:solidFill>
              </a:rPr>
              <a:t> inn </a:t>
            </a:r>
            <a:r>
              <a:rPr lang="en-AU" altLang="de-DE" sz="2400" dirty="0" err="1">
                <a:solidFill>
                  <a:srgbClr val="333333"/>
                </a:solidFill>
              </a:rPr>
              <a:t>i</a:t>
            </a:r>
            <a:r>
              <a:rPr lang="en-AU" altLang="de-DE" sz="2400" dirty="0">
                <a:solidFill>
                  <a:srgbClr val="333333"/>
                </a:solidFill>
              </a:rPr>
              <a:t> </a:t>
            </a:r>
            <a:r>
              <a:rPr lang="en-AU" altLang="de-DE" sz="2400" dirty="0" err="1">
                <a:solidFill>
                  <a:srgbClr val="333333"/>
                </a:solidFill>
              </a:rPr>
              <a:t>ankomsthallen</a:t>
            </a:r>
            <a:r>
              <a:rPr lang="en-AU" altLang="de-DE" sz="2400" dirty="0">
                <a:solidFill>
                  <a:srgbClr val="333333"/>
                </a:solidFill>
              </a:rPr>
              <a:t> </a:t>
            </a:r>
            <a:r>
              <a:rPr lang="en-AU" altLang="de-DE" sz="2400" dirty="0" err="1">
                <a:solidFill>
                  <a:srgbClr val="333333"/>
                </a:solidFill>
              </a:rPr>
              <a:t>på</a:t>
            </a:r>
            <a:r>
              <a:rPr lang="en-AU" altLang="de-DE" sz="2400" dirty="0">
                <a:solidFill>
                  <a:srgbClr val="333333"/>
                </a:solidFill>
              </a:rPr>
              <a:t> </a:t>
            </a:r>
            <a:r>
              <a:rPr lang="en-AU" altLang="de-DE" sz="2400" dirty="0" err="1">
                <a:solidFill>
                  <a:srgbClr val="333333"/>
                </a:solidFill>
              </a:rPr>
              <a:t>flyplassen</a:t>
            </a:r>
            <a:r>
              <a:rPr lang="en-AU" altLang="de-DE" sz="2400" dirty="0">
                <a:solidFill>
                  <a:srgbClr val="333333"/>
                </a:solidFill>
              </a:rPr>
              <a:t> </a:t>
            </a:r>
            <a:r>
              <a:rPr lang="en-AU" altLang="de-DE" sz="2400" dirty="0" err="1">
                <a:solidFill>
                  <a:srgbClr val="333333"/>
                </a:solidFill>
              </a:rPr>
              <a:t>etter</a:t>
            </a:r>
            <a:r>
              <a:rPr lang="en-AU" altLang="de-DE" sz="2400" dirty="0">
                <a:solidFill>
                  <a:srgbClr val="333333"/>
                </a:solidFill>
              </a:rPr>
              <a:t> </a:t>
            </a:r>
            <a:r>
              <a:rPr lang="en-AU" altLang="de-DE" sz="2400" dirty="0" err="1">
                <a:solidFill>
                  <a:srgbClr val="333333"/>
                </a:solidFill>
              </a:rPr>
              <a:t>tollen</a:t>
            </a:r>
            <a:r>
              <a:rPr lang="en-AU" altLang="de-DE" sz="2400" dirty="0">
                <a:solidFill>
                  <a:srgbClr val="333333"/>
                </a:solidFill>
              </a:rPr>
              <a:t> </a:t>
            </a:r>
            <a:r>
              <a:rPr lang="en-AU" altLang="de-DE" sz="2400" dirty="0" err="1">
                <a:solidFill>
                  <a:srgbClr val="333333"/>
                </a:solidFill>
              </a:rPr>
              <a:t>hvor</a:t>
            </a:r>
            <a:r>
              <a:rPr lang="en-AU" altLang="de-DE" sz="2400" dirty="0">
                <a:solidFill>
                  <a:srgbClr val="333333"/>
                </a:solidFill>
              </a:rPr>
              <a:t> folk venter </a:t>
            </a:r>
            <a:r>
              <a:rPr lang="en-AU" altLang="de-DE" sz="2400" dirty="0" err="1">
                <a:solidFill>
                  <a:srgbClr val="333333"/>
                </a:solidFill>
              </a:rPr>
              <a:t>og</a:t>
            </a:r>
            <a:r>
              <a:rPr lang="en-AU" altLang="de-DE" sz="2400" dirty="0">
                <a:solidFill>
                  <a:srgbClr val="333333"/>
                </a:solidFill>
              </a:rPr>
              <a:t> </a:t>
            </a:r>
            <a:r>
              <a:rPr lang="en-AU" altLang="de-DE" sz="2400" dirty="0" err="1">
                <a:solidFill>
                  <a:srgbClr val="333333"/>
                </a:solidFill>
              </a:rPr>
              <a:t>ser</a:t>
            </a:r>
            <a:r>
              <a:rPr lang="en-AU" altLang="de-DE" sz="2400" dirty="0">
                <a:solidFill>
                  <a:srgbClr val="333333"/>
                </a:solidFill>
              </a:rPr>
              <a:t> </a:t>
            </a:r>
            <a:r>
              <a:rPr lang="en-AU" altLang="de-DE" sz="2400" dirty="0" err="1">
                <a:solidFill>
                  <a:srgbClr val="333333"/>
                </a:solidFill>
              </a:rPr>
              <a:t>i</a:t>
            </a:r>
            <a:r>
              <a:rPr lang="en-AU" altLang="de-DE" sz="2400" dirty="0">
                <a:solidFill>
                  <a:srgbClr val="333333"/>
                </a:solidFill>
              </a:rPr>
              <a:t> </a:t>
            </a:r>
            <a:r>
              <a:rPr lang="en-AU" altLang="de-DE" sz="2400" dirty="0" err="1">
                <a:solidFill>
                  <a:srgbClr val="333333"/>
                </a:solidFill>
              </a:rPr>
              <a:t>hans</a:t>
            </a:r>
            <a:r>
              <a:rPr lang="en-AU" altLang="de-DE" sz="2400" dirty="0">
                <a:solidFill>
                  <a:srgbClr val="333333"/>
                </a:solidFill>
              </a:rPr>
              <a:t> </a:t>
            </a:r>
            <a:r>
              <a:rPr lang="en-AU" altLang="de-DE" sz="2400" dirty="0" err="1">
                <a:solidFill>
                  <a:srgbClr val="333333"/>
                </a:solidFill>
              </a:rPr>
              <a:t>retning</a:t>
            </a:r>
            <a:r>
              <a:rPr lang="en-AU" altLang="de-DE" sz="2400" dirty="0">
                <a:solidFill>
                  <a:srgbClr val="333333"/>
                </a:solidFill>
              </a:rPr>
              <a:t>. To </a:t>
            </a:r>
            <a:r>
              <a:rPr lang="en-AU" altLang="de-DE" sz="2400" dirty="0" err="1">
                <a:solidFill>
                  <a:srgbClr val="333333"/>
                </a:solidFill>
              </a:rPr>
              <a:t>av</a:t>
            </a:r>
            <a:r>
              <a:rPr lang="en-AU" altLang="de-DE" sz="2400" dirty="0">
                <a:solidFill>
                  <a:srgbClr val="333333"/>
                </a:solidFill>
              </a:rPr>
              <a:t> </a:t>
            </a:r>
            <a:r>
              <a:rPr lang="en-AU" altLang="de-DE" sz="2400" dirty="0" err="1">
                <a:solidFill>
                  <a:srgbClr val="333333"/>
                </a:solidFill>
              </a:rPr>
              <a:t>dem</a:t>
            </a:r>
            <a:r>
              <a:rPr lang="en-AU" altLang="de-DE" sz="2400" dirty="0">
                <a:solidFill>
                  <a:srgbClr val="333333"/>
                </a:solidFill>
              </a:rPr>
              <a:t> </a:t>
            </a:r>
            <a:r>
              <a:rPr lang="en-AU" altLang="de-DE" sz="2400" dirty="0" err="1">
                <a:solidFill>
                  <a:srgbClr val="333333"/>
                </a:solidFill>
              </a:rPr>
              <a:t>begynner</a:t>
            </a:r>
            <a:r>
              <a:rPr lang="en-AU" altLang="de-DE" sz="2400" dirty="0">
                <a:solidFill>
                  <a:srgbClr val="333333"/>
                </a:solidFill>
              </a:rPr>
              <a:t> å le </a:t>
            </a:r>
            <a:r>
              <a:rPr lang="en-AU" altLang="de-DE" sz="2400" dirty="0" err="1">
                <a:solidFill>
                  <a:srgbClr val="333333"/>
                </a:solidFill>
              </a:rPr>
              <a:t>høyt</a:t>
            </a:r>
            <a:r>
              <a:rPr lang="en-AU" altLang="de-DE" sz="2400" dirty="0">
                <a:solidFill>
                  <a:srgbClr val="333333"/>
                </a:solidFill>
              </a:rPr>
              <a:t>.</a:t>
            </a:r>
          </a:p>
          <a:p>
            <a:pPr lvl="0" defTabSz="914400" fontAlgn="base">
              <a:lnSpc>
                <a:spcPct val="100000"/>
              </a:lnSpc>
              <a:spcBef>
                <a:spcPts val="1200"/>
              </a:spcBef>
            </a:pPr>
            <a:r>
              <a:rPr lang="en-AU" altLang="de-DE" sz="2400" dirty="0">
                <a:solidFill>
                  <a:srgbClr val="004992"/>
                </a:solidFill>
              </a:rPr>
              <a:t>Men: </a:t>
            </a:r>
            <a:r>
              <a:rPr lang="en-AU" altLang="de-DE" sz="2400" dirty="0" err="1">
                <a:solidFill>
                  <a:srgbClr val="333333"/>
                </a:solidFill>
              </a:rPr>
              <a:t>Det</a:t>
            </a:r>
            <a:r>
              <a:rPr lang="en-AU" altLang="de-DE" sz="2400" dirty="0">
                <a:solidFill>
                  <a:srgbClr val="333333"/>
                </a:solidFill>
              </a:rPr>
              <a:t> </a:t>
            </a:r>
            <a:r>
              <a:rPr lang="en-AU" altLang="de-DE" sz="2400" dirty="0" err="1">
                <a:solidFill>
                  <a:srgbClr val="333333"/>
                </a:solidFill>
              </a:rPr>
              <a:t>er</a:t>
            </a:r>
            <a:r>
              <a:rPr lang="en-AU" altLang="de-DE" sz="2400" dirty="0">
                <a:solidFill>
                  <a:srgbClr val="333333"/>
                </a:solidFill>
              </a:rPr>
              <a:t> </a:t>
            </a:r>
            <a:r>
              <a:rPr lang="en-AU" altLang="de-DE" sz="2400" dirty="0" err="1">
                <a:solidFill>
                  <a:srgbClr val="333333"/>
                </a:solidFill>
              </a:rPr>
              <a:t>selvfølgelig</a:t>
            </a:r>
            <a:r>
              <a:rPr lang="en-AU" altLang="de-DE" sz="2400" dirty="0">
                <a:solidFill>
                  <a:srgbClr val="333333"/>
                </a:solidFill>
              </a:rPr>
              <a:t> </a:t>
            </a:r>
            <a:r>
              <a:rPr lang="en-AU" altLang="de-DE" sz="2400" dirty="0" err="1">
                <a:solidFill>
                  <a:srgbClr val="333333"/>
                </a:solidFill>
              </a:rPr>
              <a:t>slik</a:t>
            </a:r>
            <a:r>
              <a:rPr lang="en-AU" altLang="de-DE" sz="2400" dirty="0">
                <a:solidFill>
                  <a:srgbClr val="333333"/>
                </a:solidFill>
              </a:rPr>
              <a:t> at </a:t>
            </a:r>
            <a:r>
              <a:rPr lang="en-AU" altLang="de-DE" sz="2400" dirty="0" err="1">
                <a:solidFill>
                  <a:srgbClr val="333333"/>
                </a:solidFill>
              </a:rPr>
              <a:t>alle</a:t>
            </a:r>
            <a:r>
              <a:rPr lang="en-AU" altLang="de-DE" sz="2400" dirty="0">
                <a:solidFill>
                  <a:srgbClr val="333333"/>
                </a:solidFill>
              </a:rPr>
              <a:t> </a:t>
            </a:r>
            <a:r>
              <a:rPr lang="en-AU" altLang="de-DE" sz="2400" dirty="0" err="1">
                <a:solidFill>
                  <a:srgbClr val="333333"/>
                </a:solidFill>
              </a:rPr>
              <a:t>som</a:t>
            </a:r>
            <a:r>
              <a:rPr lang="en-AU" altLang="de-DE" sz="2400" dirty="0">
                <a:solidFill>
                  <a:srgbClr val="333333"/>
                </a:solidFill>
              </a:rPr>
              <a:t> venter </a:t>
            </a:r>
            <a:r>
              <a:rPr lang="en-AU" altLang="de-DE" sz="2400" dirty="0" err="1">
                <a:solidFill>
                  <a:srgbClr val="333333"/>
                </a:solidFill>
              </a:rPr>
              <a:t>ser</a:t>
            </a:r>
            <a:r>
              <a:rPr lang="en-AU" altLang="de-DE" sz="2400" dirty="0">
                <a:solidFill>
                  <a:srgbClr val="333333"/>
                </a:solidFill>
              </a:rPr>
              <a:t> </a:t>
            </a:r>
            <a:r>
              <a:rPr lang="en-AU" altLang="de-DE" sz="2400" dirty="0" err="1">
                <a:solidFill>
                  <a:srgbClr val="333333"/>
                </a:solidFill>
              </a:rPr>
              <a:t>på</a:t>
            </a:r>
            <a:r>
              <a:rPr lang="en-AU" altLang="de-DE" sz="2400" dirty="0">
                <a:solidFill>
                  <a:srgbClr val="333333"/>
                </a:solidFill>
              </a:rPr>
              <a:t> de </a:t>
            </a:r>
            <a:r>
              <a:rPr lang="en-AU" altLang="de-DE" sz="2400" dirty="0" err="1">
                <a:solidFill>
                  <a:srgbClr val="333333"/>
                </a:solidFill>
              </a:rPr>
              <a:t>ankommende</a:t>
            </a:r>
            <a:r>
              <a:rPr lang="en-AU" altLang="de-DE" sz="2400" dirty="0">
                <a:solidFill>
                  <a:srgbClr val="333333"/>
                </a:solidFill>
              </a:rPr>
              <a:t> </a:t>
            </a:r>
            <a:r>
              <a:rPr lang="en-AU" altLang="de-DE" sz="2400" dirty="0" err="1">
                <a:solidFill>
                  <a:srgbClr val="333333"/>
                </a:solidFill>
              </a:rPr>
              <a:t>passasjerene</a:t>
            </a:r>
            <a:r>
              <a:rPr lang="en-AU" altLang="de-DE" sz="2400" dirty="0">
                <a:solidFill>
                  <a:srgbClr val="333333"/>
                </a:solidFill>
              </a:rPr>
              <a:t> </a:t>
            </a:r>
            <a:r>
              <a:rPr lang="en-AU" altLang="de-DE" sz="2400" dirty="0" err="1">
                <a:solidFill>
                  <a:srgbClr val="333333"/>
                </a:solidFill>
              </a:rPr>
              <a:t>fordi</a:t>
            </a:r>
            <a:r>
              <a:rPr lang="en-AU" altLang="de-DE" sz="2400" dirty="0">
                <a:solidFill>
                  <a:srgbClr val="333333"/>
                </a:solidFill>
              </a:rPr>
              <a:t> de </a:t>
            </a:r>
            <a:r>
              <a:rPr lang="en-AU" altLang="de-DE" sz="2400" dirty="0" err="1">
                <a:solidFill>
                  <a:srgbClr val="333333"/>
                </a:solidFill>
              </a:rPr>
              <a:t>skal</a:t>
            </a:r>
            <a:r>
              <a:rPr lang="en-AU" altLang="de-DE" sz="2400" dirty="0">
                <a:solidFill>
                  <a:srgbClr val="333333"/>
                </a:solidFill>
              </a:rPr>
              <a:t> </a:t>
            </a:r>
            <a:r>
              <a:rPr lang="en-AU" altLang="de-DE" sz="2400" dirty="0" err="1">
                <a:solidFill>
                  <a:srgbClr val="333333"/>
                </a:solidFill>
              </a:rPr>
              <a:t>hente</a:t>
            </a:r>
            <a:r>
              <a:rPr lang="en-AU" altLang="de-DE" sz="2400" dirty="0">
                <a:solidFill>
                  <a:srgbClr val="333333"/>
                </a:solidFill>
              </a:rPr>
              <a:t> </a:t>
            </a:r>
            <a:r>
              <a:rPr lang="en-AU" altLang="de-DE" sz="2400" dirty="0" err="1">
                <a:solidFill>
                  <a:srgbClr val="333333"/>
                </a:solidFill>
              </a:rPr>
              <a:t>venner</a:t>
            </a:r>
            <a:r>
              <a:rPr lang="en-AU" altLang="de-DE" sz="2400" dirty="0">
                <a:solidFill>
                  <a:srgbClr val="333333"/>
                </a:solidFill>
              </a:rPr>
              <a:t> </a:t>
            </a:r>
            <a:r>
              <a:rPr lang="en-AU" altLang="de-DE" sz="2400" dirty="0" err="1">
                <a:solidFill>
                  <a:srgbClr val="333333"/>
                </a:solidFill>
              </a:rPr>
              <a:t>eller</a:t>
            </a:r>
            <a:r>
              <a:rPr lang="en-AU" altLang="de-DE" sz="2400" dirty="0">
                <a:solidFill>
                  <a:srgbClr val="333333"/>
                </a:solidFill>
              </a:rPr>
              <a:t> </a:t>
            </a:r>
            <a:r>
              <a:rPr lang="en-AU" altLang="de-DE" sz="2400" dirty="0" err="1">
                <a:solidFill>
                  <a:srgbClr val="333333"/>
                </a:solidFill>
              </a:rPr>
              <a:t>forretningspartnere</a:t>
            </a:r>
            <a:r>
              <a:rPr lang="en-AU" altLang="de-DE" sz="2400" dirty="0">
                <a:solidFill>
                  <a:srgbClr val="333333"/>
                </a:solidFill>
              </a:rPr>
              <a:t>. De to </a:t>
            </a:r>
            <a:r>
              <a:rPr lang="en-AU" altLang="de-DE" sz="2400" dirty="0" err="1">
                <a:solidFill>
                  <a:srgbClr val="333333"/>
                </a:solidFill>
              </a:rPr>
              <a:t>personene</a:t>
            </a:r>
            <a:r>
              <a:rPr lang="en-AU" altLang="de-DE" sz="2400" dirty="0">
                <a:solidFill>
                  <a:srgbClr val="333333"/>
                </a:solidFill>
              </a:rPr>
              <a:t> </a:t>
            </a:r>
            <a:r>
              <a:rPr lang="en-AU" altLang="de-DE" sz="2400" dirty="0" err="1">
                <a:solidFill>
                  <a:srgbClr val="333333"/>
                </a:solidFill>
              </a:rPr>
              <a:t>som</a:t>
            </a:r>
            <a:r>
              <a:rPr lang="en-AU" altLang="de-DE" sz="2400" dirty="0">
                <a:solidFill>
                  <a:srgbClr val="333333"/>
                </a:solidFill>
              </a:rPr>
              <a:t> lo </a:t>
            </a:r>
            <a:r>
              <a:rPr lang="en-AU" altLang="de-DE" sz="2400" dirty="0" err="1">
                <a:solidFill>
                  <a:srgbClr val="333333"/>
                </a:solidFill>
              </a:rPr>
              <a:t>har</a:t>
            </a:r>
            <a:r>
              <a:rPr lang="en-AU" altLang="de-DE" sz="2400" dirty="0">
                <a:solidFill>
                  <a:srgbClr val="333333"/>
                </a:solidFill>
              </a:rPr>
              <a:t> </a:t>
            </a:r>
            <a:r>
              <a:rPr lang="en-AU" altLang="de-DE" sz="2400" dirty="0" err="1">
                <a:solidFill>
                  <a:srgbClr val="333333"/>
                </a:solidFill>
              </a:rPr>
              <a:t>antagelig</a:t>
            </a:r>
            <a:r>
              <a:rPr lang="en-AU" altLang="de-DE" sz="2400" dirty="0">
                <a:solidFill>
                  <a:srgbClr val="333333"/>
                </a:solidFill>
              </a:rPr>
              <a:t> </a:t>
            </a:r>
            <a:r>
              <a:rPr lang="en-AU" altLang="de-DE" sz="2400" dirty="0" err="1">
                <a:solidFill>
                  <a:srgbClr val="333333"/>
                </a:solidFill>
              </a:rPr>
              <a:t>ikke</a:t>
            </a:r>
            <a:r>
              <a:rPr lang="en-AU" altLang="de-DE" sz="2400" dirty="0">
                <a:solidFill>
                  <a:srgbClr val="333333"/>
                </a:solidFill>
              </a:rPr>
              <a:t> sett </a:t>
            </a:r>
            <a:r>
              <a:rPr lang="en-AU" altLang="de-DE" sz="2400" dirty="0" err="1">
                <a:solidFill>
                  <a:srgbClr val="333333"/>
                </a:solidFill>
              </a:rPr>
              <a:t>hverandre</a:t>
            </a:r>
            <a:r>
              <a:rPr lang="en-AU" altLang="de-DE" sz="2400" dirty="0">
                <a:solidFill>
                  <a:srgbClr val="333333"/>
                </a:solidFill>
              </a:rPr>
              <a:t> </a:t>
            </a:r>
            <a:r>
              <a:rPr lang="en-AU" altLang="de-DE" sz="2400" dirty="0" err="1">
                <a:solidFill>
                  <a:srgbClr val="333333"/>
                </a:solidFill>
              </a:rPr>
              <a:t>på</a:t>
            </a:r>
            <a:r>
              <a:rPr lang="en-AU" altLang="de-DE" sz="2400" dirty="0">
                <a:solidFill>
                  <a:srgbClr val="333333"/>
                </a:solidFill>
              </a:rPr>
              <a:t> </a:t>
            </a:r>
            <a:r>
              <a:rPr lang="en-AU" altLang="de-DE" sz="2400" dirty="0" err="1">
                <a:solidFill>
                  <a:srgbClr val="333333"/>
                </a:solidFill>
              </a:rPr>
              <a:t>lenge</a:t>
            </a:r>
            <a:r>
              <a:rPr lang="en-AU" altLang="de-DE" sz="2400" dirty="0">
                <a:solidFill>
                  <a:srgbClr val="333333"/>
                </a:solidFill>
              </a:rPr>
              <a:t> </a:t>
            </a:r>
            <a:r>
              <a:rPr lang="en-AU" altLang="de-DE" sz="2400" dirty="0" err="1">
                <a:solidFill>
                  <a:srgbClr val="333333"/>
                </a:solidFill>
              </a:rPr>
              <a:t>og</a:t>
            </a:r>
            <a:r>
              <a:rPr lang="en-AU" altLang="de-DE" sz="2400" dirty="0">
                <a:solidFill>
                  <a:srgbClr val="333333"/>
                </a:solidFill>
              </a:rPr>
              <a:t> </a:t>
            </a:r>
            <a:r>
              <a:rPr lang="en-AU" altLang="de-DE" sz="2400" dirty="0" err="1">
                <a:solidFill>
                  <a:srgbClr val="333333"/>
                </a:solidFill>
              </a:rPr>
              <a:t>utveksler</a:t>
            </a:r>
            <a:r>
              <a:rPr lang="en-AU" altLang="de-DE" sz="2400" dirty="0">
                <a:solidFill>
                  <a:srgbClr val="333333"/>
                </a:solidFill>
              </a:rPr>
              <a:t> </a:t>
            </a:r>
            <a:r>
              <a:rPr lang="en-AU" altLang="de-DE" sz="2400" dirty="0" err="1">
                <a:solidFill>
                  <a:srgbClr val="333333"/>
                </a:solidFill>
              </a:rPr>
              <a:t>ferieminner</a:t>
            </a:r>
            <a:r>
              <a:rPr lang="en-AU" altLang="de-DE" sz="2400" dirty="0">
                <a:solidFill>
                  <a:srgbClr val="333333"/>
                </a:solidFill>
              </a:rPr>
              <a:t>. Eller </a:t>
            </a:r>
            <a:r>
              <a:rPr lang="en-AU" altLang="de-DE" sz="2400" dirty="0" err="1">
                <a:solidFill>
                  <a:srgbClr val="333333"/>
                </a:solidFill>
              </a:rPr>
              <a:t>kanskje</a:t>
            </a:r>
            <a:r>
              <a:rPr lang="en-AU" altLang="de-DE" sz="2400" dirty="0">
                <a:solidFill>
                  <a:srgbClr val="333333"/>
                </a:solidFill>
              </a:rPr>
              <a:t> Martin </a:t>
            </a:r>
            <a:r>
              <a:rPr lang="en-AU" altLang="de-DE" sz="2400" dirty="0" err="1">
                <a:solidFill>
                  <a:srgbClr val="333333"/>
                </a:solidFill>
              </a:rPr>
              <a:t>fremdeles</a:t>
            </a:r>
            <a:r>
              <a:rPr lang="en-AU" altLang="de-DE" sz="2400" dirty="0">
                <a:solidFill>
                  <a:srgbClr val="333333"/>
                </a:solidFill>
              </a:rPr>
              <a:t> </a:t>
            </a:r>
            <a:r>
              <a:rPr lang="en-AU" altLang="de-DE" sz="2400" dirty="0" err="1">
                <a:solidFill>
                  <a:srgbClr val="333333"/>
                </a:solidFill>
              </a:rPr>
              <a:t>har</a:t>
            </a:r>
            <a:r>
              <a:rPr lang="en-AU" altLang="de-DE" sz="2400" dirty="0">
                <a:solidFill>
                  <a:srgbClr val="333333"/>
                </a:solidFill>
              </a:rPr>
              <a:t> </a:t>
            </a:r>
            <a:r>
              <a:rPr lang="en-AU" altLang="de-DE" sz="2400" dirty="0" err="1">
                <a:solidFill>
                  <a:srgbClr val="333333"/>
                </a:solidFill>
              </a:rPr>
              <a:t>på</a:t>
            </a:r>
            <a:r>
              <a:rPr lang="en-AU" altLang="de-DE" sz="2400" dirty="0">
                <a:solidFill>
                  <a:srgbClr val="333333"/>
                </a:solidFill>
              </a:rPr>
              <a:t> </a:t>
            </a:r>
            <a:r>
              <a:rPr lang="en-AU" altLang="de-DE" sz="2400" dirty="0" err="1">
                <a:solidFill>
                  <a:srgbClr val="333333"/>
                </a:solidFill>
              </a:rPr>
              <a:t>seg</a:t>
            </a:r>
            <a:r>
              <a:rPr lang="en-AU" altLang="de-DE" sz="2400" dirty="0">
                <a:solidFill>
                  <a:srgbClr val="333333"/>
                </a:solidFill>
              </a:rPr>
              <a:t> den rare </a:t>
            </a:r>
            <a:r>
              <a:rPr lang="en-AU" altLang="de-DE" sz="2400" dirty="0" err="1">
                <a:solidFill>
                  <a:srgbClr val="333333"/>
                </a:solidFill>
              </a:rPr>
              <a:t>sombreroen</a:t>
            </a:r>
            <a:r>
              <a:rPr lang="en-AU" altLang="de-DE" sz="2400" dirty="0">
                <a:solidFill>
                  <a:srgbClr val="333333"/>
                </a:solidFill>
              </a:rPr>
              <a:t> </a:t>
            </a:r>
            <a:r>
              <a:rPr lang="en-AU" altLang="de-DE" sz="2400" dirty="0" err="1">
                <a:solidFill>
                  <a:srgbClr val="333333"/>
                </a:solidFill>
              </a:rPr>
              <a:t>fra</a:t>
            </a:r>
            <a:r>
              <a:rPr lang="en-AU" altLang="de-DE" sz="2400" dirty="0">
                <a:solidFill>
                  <a:srgbClr val="333333"/>
                </a:solidFill>
              </a:rPr>
              <a:t> </a:t>
            </a:r>
            <a:r>
              <a:rPr lang="en-AU" altLang="de-DE" sz="2400" dirty="0" err="1">
                <a:solidFill>
                  <a:srgbClr val="333333"/>
                </a:solidFill>
              </a:rPr>
              <a:t>ferien</a:t>
            </a:r>
            <a:r>
              <a:rPr lang="en-AU" altLang="de-DE" sz="2400" dirty="0">
                <a:solidFill>
                  <a:srgbClr val="333333"/>
                </a:solidFill>
              </a:rPr>
              <a:t> sin </a:t>
            </a:r>
            <a:r>
              <a:rPr lang="en-AU" altLang="de-DE" sz="2400" dirty="0" err="1">
                <a:solidFill>
                  <a:srgbClr val="333333"/>
                </a:solidFill>
              </a:rPr>
              <a:t>i</a:t>
            </a:r>
            <a:r>
              <a:rPr lang="en-AU" altLang="de-DE" sz="2400" dirty="0">
                <a:solidFill>
                  <a:srgbClr val="333333"/>
                </a:solidFill>
              </a:rPr>
              <a:t> Mexico.</a:t>
            </a:r>
          </a:p>
          <a:p>
            <a:pPr lvl="0" defTabSz="914400" fontAlgn="base">
              <a:lnSpc>
                <a:spcPct val="100000"/>
              </a:lnSpc>
              <a:spcBef>
                <a:spcPts val="1200"/>
              </a:spcBef>
            </a:pPr>
            <a:r>
              <a:rPr lang="en-AU" altLang="de-DE" sz="2400" dirty="0">
                <a:solidFill>
                  <a:srgbClr val="333333"/>
                </a:solidFill>
              </a:rPr>
              <a:t>Vi </a:t>
            </a:r>
            <a:r>
              <a:rPr lang="en-AU" altLang="de-DE" sz="2400" dirty="0" err="1">
                <a:solidFill>
                  <a:srgbClr val="333333"/>
                </a:solidFill>
              </a:rPr>
              <a:t>gjør</a:t>
            </a:r>
            <a:r>
              <a:rPr lang="en-AU" altLang="de-DE" sz="2400" dirty="0">
                <a:solidFill>
                  <a:srgbClr val="333333"/>
                </a:solidFill>
              </a:rPr>
              <a:t> </a:t>
            </a:r>
            <a:r>
              <a:rPr lang="en-AU" altLang="de-DE" sz="2400" dirty="0" err="1">
                <a:solidFill>
                  <a:srgbClr val="333333"/>
                </a:solidFill>
              </a:rPr>
              <a:t>alle</a:t>
            </a:r>
            <a:r>
              <a:rPr lang="en-AU" altLang="de-DE" sz="2400" dirty="0">
                <a:solidFill>
                  <a:srgbClr val="333333"/>
                </a:solidFill>
              </a:rPr>
              <a:t> </a:t>
            </a:r>
            <a:r>
              <a:rPr lang="en-AU" altLang="de-DE" sz="2400" dirty="0" err="1">
                <a:solidFill>
                  <a:srgbClr val="333333"/>
                </a:solidFill>
              </a:rPr>
              <a:t>feil</a:t>
            </a:r>
            <a:r>
              <a:rPr lang="en-AU" altLang="de-DE" sz="2400" dirty="0">
                <a:solidFill>
                  <a:srgbClr val="333333"/>
                </a:solidFill>
              </a:rPr>
              <a:t>! – se </a:t>
            </a:r>
            <a:r>
              <a:rPr lang="en-AU" altLang="de-DE" sz="2400" dirty="0" err="1">
                <a:solidFill>
                  <a:srgbClr val="333333"/>
                </a:solidFill>
              </a:rPr>
              <a:t>alltid</a:t>
            </a:r>
            <a:r>
              <a:rPr lang="en-AU" altLang="de-DE" sz="2400" dirty="0">
                <a:solidFill>
                  <a:srgbClr val="333333"/>
                </a:solidFill>
              </a:rPr>
              <a:t> </a:t>
            </a:r>
            <a:r>
              <a:rPr lang="en-AU" altLang="de-DE" sz="2400" dirty="0" err="1">
                <a:solidFill>
                  <a:srgbClr val="333333"/>
                </a:solidFill>
              </a:rPr>
              <a:t>saken</a:t>
            </a:r>
            <a:r>
              <a:rPr lang="en-AU" altLang="de-DE" sz="2400" dirty="0">
                <a:solidFill>
                  <a:srgbClr val="333333"/>
                </a:solidFill>
              </a:rPr>
              <a:t> </a:t>
            </a:r>
            <a:r>
              <a:rPr lang="en-AU" altLang="de-DE" sz="2400" dirty="0" err="1">
                <a:solidFill>
                  <a:srgbClr val="333333"/>
                </a:solidFill>
              </a:rPr>
              <a:t>fra</a:t>
            </a:r>
            <a:r>
              <a:rPr lang="en-AU" altLang="de-DE" sz="2400" dirty="0">
                <a:solidFill>
                  <a:srgbClr val="333333"/>
                </a:solidFill>
              </a:rPr>
              <a:t> </a:t>
            </a:r>
            <a:r>
              <a:rPr lang="en-AU" altLang="de-DE" sz="2400" dirty="0" err="1">
                <a:solidFill>
                  <a:srgbClr val="333333"/>
                </a:solidFill>
              </a:rPr>
              <a:t>flere</a:t>
            </a:r>
            <a:r>
              <a:rPr lang="en-AU" altLang="de-DE" sz="2400" dirty="0">
                <a:solidFill>
                  <a:srgbClr val="333333"/>
                </a:solidFill>
              </a:rPr>
              <a:t> sider.</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nb-NO">
                <a:latin typeface="+mn-lt"/>
              </a:rPr>
              <a:t>Metakognitív Tréning 6 – Å vise empati… II</a:t>
            </a:r>
            <a:endParaRPr lang="de-DE">
              <a:latin typeface="+mn-lt"/>
            </a:endParaRPr>
          </a:p>
        </p:txBody>
      </p:sp>
      <p:sp>
        <p:nvSpPr>
          <p:cNvPr id="4" name="Slide Number Placeholder 3"/>
          <p:cNvSpPr>
            <a:spLocks noGrp="1"/>
          </p:cNvSpPr>
          <p:nvPr>
            <p:ph type="sldNum" sz="quarter" idx="12"/>
          </p:nvPr>
        </p:nvSpPr>
        <p:spPr/>
        <p:txBody>
          <a:bodyPr/>
          <a:lstStyle/>
          <a:p>
            <a:pPr>
              <a:defRPr/>
            </a:pPr>
            <a:fld id="{CF81D01F-CF89-45E4-B296-58F4F9453340}" type="slidenum">
              <a:rPr lang="de-DE" smtClean="0">
                <a:latin typeface="+mn-lt"/>
              </a:rPr>
              <a:pPr>
                <a:defRPr/>
              </a:pPr>
              <a:t>37</a:t>
            </a:fld>
            <a:endParaRPr lang="de-DE">
              <a:latin typeface="+mn-lt"/>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Takk</a:t>
            </a:r>
            <a:r>
              <a:rPr lang="en-US" altLang="ko-KR" sz="3600" dirty="0">
                <a:latin typeface="+mn-lt"/>
                <a:ea typeface="+mn-ea"/>
                <a:cs typeface="+mn-cs"/>
              </a:rPr>
              <a:t> for </a:t>
            </a:r>
            <a:r>
              <a:rPr lang="en-US" altLang="ko-KR" sz="3600" dirty="0" err="1">
                <a:latin typeface="+mn-lt"/>
                <a:ea typeface="+mn-ea"/>
                <a:cs typeface="+mn-cs"/>
              </a:rPr>
              <a:t>oppmerksomheten</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a:solidFill>
                  <a:srgbClr val="004992"/>
                </a:solidFill>
              </a:rPr>
              <a:t>For </a:t>
            </a:r>
            <a:r>
              <a:rPr lang="en-US" altLang="ko-KR" i="1" dirty="0" err="1">
                <a:solidFill>
                  <a:srgbClr val="004992"/>
                </a:solidFill>
              </a:rPr>
              <a:t>trenere</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nb-NO" altLang="ko-KR" dirty="0">
                <a:solidFill>
                  <a:srgbClr val="004992"/>
                </a:solidFill>
              </a:rPr>
              <a:t>Vennligst dele ut regneark. Introduser vår app COGITO (last ned gratis)</a:t>
            </a:r>
            <a:r>
              <a:rPr lang="en-US" altLang="ko-KR" dirty="0">
                <a:solidFill>
                  <a:srgbClr val="004992"/>
                </a:solidFill>
              </a:rPr>
              <a:t>.</a:t>
            </a:r>
          </a:p>
        </p:txBody>
      </p:sp>
      <p:sp>
        <p:nvSpPr>
          <p:cNvPr id="2" name="Footer Placeholder 1"/>
          <p:cNvSpPr>
            <a:spLocks noGrp="1"/>
          </p:cNvSpPr>
          <p:nvPr>
            <p:ph type="ftr" sz="quarter" idx="11"/>
          </p:nvPr>
        </p:nvSpPr>
        <p:spPr/>
        <p:txBody>
          <a:bodyPr/>
          <a:lstStyle/>
          <a:p>
            <a:pPr>
              <a:defRPr/>
            </a:pPr>
            <a:r>
              <a:rPr lang="nb-NO">
                <a:latin typeface="+mn-lt"/>
              </a:rPr>
              <a:t>Metakognitív Tréning 6 – Å vise empati… II</a:t>
            </a:r>
            <a:endParaRPr lang="de-DE">
              <a:latin typeface="+mn-lt"/>
            </a:endParaRPr>
          </a:p>
        </p:txBody>
      </p:sp>
      <p:sp>
        <p:nvSpPr>
          <p:cNvPr id="4" name="Slide Number Placeholder 3"/>
          <p:cNvSpPr>
            <a:spLocks noGrp="1"/>
          </p:cNvSpPr>
          <p:nvPr>
            <p:ph type="sldNum" sz="quarter" idx="12"/>
          </p:nvPr>
        </p:nvSpPr>
        <p:spPr/>
        <p:txBody>
          <a:bodyPr/>
          <a:lstStyle/>
          <a:p>
            <a:pPr>
              <a:defRPr/>
            </a:pPr>
            <a:fld id="{624998ED-9EB7-4051-BC1B-765DA969A536}" type="slidenum">
              <a:rPr lang="de-DE" smtClean="0">
                <a:latin typeface="+mn-lt"/>
              </a:rPr>
              <a:pPr>
                <a:defRPr/>
              </a:pPr>
              <a:t>38</a:t>
            </a:fld>
            <a:endParaRPr lang="de-DE">
              <a:latin typeface="+mn-lt"/>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pc="-10" dirty="0">
                <a:solidFill>
                  <a:srgbClr val="333333"/>
                </a:solidFill>
                <a:latin typeface="+mn-lt"/>
              </a:rPr>
              <a:t>www.uke.de/mct_app</a:t>
            </a:r>
            <a:endParaRPr lang="de-DE" dirty="0">
              <a:solidFill>
                <a:srgbClr val="333333"/>
              </a:solidFill>
              <a:latin typeface="+mn-lt"/>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Tree>
    <p:extLst>
      <p:ext uri="{BB962C8B-B14F-4D97-AF65-F5344CB8AC3E}">
        <p14:creationId xmlns:p14="http://schemas.microsoft.com/office/powerpoint/2010/main" val="9087343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nb-NO">
                <a:latin typeface="+mn-lt"/>
              </a:rPr>
              <a:t>Metakognitív Tréning 6 – Å vise empati… II</a:t>
            </a:r>
            <a:endParaRPr lang="de-DE">
              <a:latin typeface="+mn-lt"/>
            </a:endParaRPr>
          </a:p>
        </p:txBody>
      </p:sp>
      <p:sp>
        <p:nvSpPr>
          <p:cNvPr id="4" name="Slide Number Placeholder 3"/>
          <p:cNvSpPr>
            <a:spLocks noGrp="1"/>
          </p:cNvSpPr>
          <p:nvPr>
            <p:ph type="sldNum" sz="quarter" idx="12"/>
          </p:nvPr>
        </p:nvSpPr>
        <p:spPr/>
        <p:txBody>
          <a:bodyPr/>
          <a:lstStyle/>
          <a:p>
            <a:pPr>
              <a:defRPr/>
            </a:pPr>
            <a:fld id="{CF81D01F-CF89-45E4-B296-58F4F9453340}" type="slidenum">
              <a:rPr lang="de-DE" smtClean="0">
                <a:latin typeface="+mn-lt"/>
              </a:rPr>
              <a:pPr>
                <a:defRPr/>
              </a:pPr>
              <a:t>39</a:t>
            </a:fld>
            <a:endParaRPr lang="de-DE">
              <a:latin typeface="+mn-lt"/>
            </a:endParaRPr>
          </a:p>
        </p:txBody>
      </p:sp>
      <p:graphicFrame>
        <p:nvGraphicFramePr>
          <p:cNvPr id="6" name="Group 2"/>
          <p:cNvGraphicFramePr>
            <a:graphicFrameLocks noGrp="1"/>
          </p:cNvGraphicFramePr>
          <p:nvPr>
            <p:extLst>
              <p:ext uri="{D42A27DB-BD31-4B8C-83A1-F6EECF244321}">
                <p14:modId xmlns:p14="http://schemas.microsoft.com/office/powerpoint/2010/main" val="4100475882"/>
              </p:ext>
            </p:extLst>
          </p:nvPr>
        </p:nvGraphicFramePr>
        <p:xfrm>
          <a:off x="408954" y="2011680"/>
          <a:ext cx="11375999" cy="466950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Source/</a:t>
                      </a:r>
                      <a:r>
                        <a:rPr kumimoji="0" lang="en-GB" sz="1000" b="0" i="0" u="none" strike="noStrike" cap="none" normalizeH="0" baseline="0" dirty="0" err="1">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Picture Name/Name des </a:t>
                      </a:r>
                      <a:r>
                        <a:rPr kumimoji="0" lang="en-GB" sz="1000" b="0" i="0" u="none" strike="noStrike" cap="none" normalizeH="0" baseline="0" dirty="0" err="1">
                          <a:ln>
                            <a:noFill/>
                          </a:ln>
                          <a:solidFill>
                            <a:srgbClr val="333333"/>
                          </a:solidFill>
                          <a:effectLst/>
                          <a:latin typeface="+mn-lt"/>
                          <a:ea typeface="+mn-ea"/>
                          <a:cs typeface="+mn-cs"/>
                        </a:rPr>
                        <a:t>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Llima</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Psalmz</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Rapper</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Thomas Hawk</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Lips</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Red lips/Rote Lippen</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Volker Henkel</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fotomoment.de</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emotionen</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PP</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Different facial expressions of 3 men/Verschiedene Gesichtsausdrücke v. 3 Männern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storm_gal</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Wolf Dog </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Intuition (dog/Hund)</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bricolage.108</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Circus ring</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Funny clown/Lustiger Clown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MisterSquirrel</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Pennywise</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Evil clown/Böser Clown</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def110</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Zirkus - circus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Circus/Zirkus</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Marina Ruiz-Villarreal </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Produced for the MCT/Anfertigung für das MKT; © Arbeitsgruppe Neuropsychologie</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Comic strips: grandmother, accident, bad news, neighbour/Bildergeschichten: Großmutter, Unfall, schlechte Nachrichten, Nachbar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9144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has been taken from the following book chapter/ Das Bild wurde dem folgenden Buchkapitel entliehen:</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Moritz, S. (2005), Kognitive Dysfunktionen schizophrener Patienten. In D.F. Braus (Ed.), Schizophrenie (pp. 15-27). Stuttgart: Schattauer</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Comic strip: John &amp; Mary/ Bildergeschichte John &amp; Mary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M.A./ Christin Hocher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Produced for the MCT/Anfertigung für das MKT; © Arbeitsgruppe Neuropsychologie</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Comic strips: bank, boating, sausage/Bildergeschichten Bank, Bootfahren, Wurst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3029</Words>
  <Application>Microsoft Office PowerPoint</Application>
  <PresentationFormat>Benutzerdefiniert</PresentationFormat>
  <Paragraphs>397</Paragraphs>
  <Slides>39</Slides>
  <Notes>39</Notes>
  <HiddenSlides>0</HiddenSlides>
  <MMClips>0</MMClips>
  <ScaleCrop>false</ScaleCrop>
  <HeadingPairs>
    <vt:vector size="6" baseType="variant">
      <vt:variant>
        <vt:lpstr>Verwendete Schriftarten</vt:lpstr>
      </vt:variant>
      <vt:variant>
        <vt:i4>5</vt:i4>
      </vt:variant>
      <vt:variant>
        <vt:lpstr>Design</vt:lpstr>
      </vt:variant>
      <vt:variant>
        <vt:i4>1</vt:i4>
      </vt:variant>
      <vt:variant>
        <vt:lpstr>Folientitel</vt:lpstr>
      </vt:variant>
      <vt:variant>
        <vt:i4>39</vt:i4>
      </vt:variant>
    </vt:vector>
  </HeadingPairs>
  <TitlesOfParts>
    <vt:vector size="45" baseType="lpstr">
      <vt:lpstr>Arial</vt:lpstr>
      <vt:lpstr>Calibri</vt:lpstr>
      <vt:lpstr>WingDings</vt:lpstr>
      <vt:lpstr>Symbol</vt:lpstr>
      <vt:lpstr>Calibri Light</vt:lpstr>
      <vt:lpstr>UKE_PPT-Vorlage_16zu9</vt:lpstr>
      <vt:lpstr>MCT 6 A – Å vise empati… II</vt:lpstr>
      <vt:lpstr>Når du skal bli kjent med en ny person, hva legger du først merke til? Hvor pålitelige er slike tegn for å foreta en god vurdering?</vt:lpstr>
      <vt:lpstr>Når du skal bli kjent med en ny person, hva legger du først merke til? Hvor pålitelige er slike tegn for å foreta en god vurdering?</vt:lpstr>
      <vt:lpstr>Hvilke andre informasjonskilder kan man benytte? Hvor pålitelige er disse?</vt:lpstr>
      <vt:lpstr>Hvilke andre informasjonskilder kan man benytte? Hvor pålitelige er disse?</vt:lpstr>
      <vt:lpstr>Fordeler og ulemper ved forskjellige sosiale informasjonskilder</vt:lpstr>
      <vt:lpstr>Diskuter fordeler og ulemper ved å bruke denne informasjon-skilden for å foreta en vurdering av en annen person</vt:lpstr>
      <vt:lpstr>Diskuter fordeler og ulemper ved å bruke denne informasjon-skilden for å foreta en vurdering av en annen person</vt:lpstr>
      <vt:lpstr>Diskuter fordeler og ulemper ved å bruke denne informasjon-skilden for å foreta en vurdering av en annen person</vt:lpstr>
      <vt:lpstr>Diskuter fordeler og ulemper ved å bruke denne informasjon-skilden for å foreta en vurdering av en annen person</vt:lpstr>
      <vt:lpstr>Diskuter fordeler og ulemper ved å bruke denne informasjon-skilden for å foreta en vurdering av en annen person</vt:lpstr>
      <vt:lpstr>Diskuter fordeler og ulemper ved å bruke denne informasjon-skilden for å foreta en vurdering av en annen person</vt:lpstr>
      <vt:lpstr>Diskuter fordeler og ulemper ved å bruke denne informasjon-skilden for å foreta en vurdering av en annen person</vt:lpstr>
      <vt:lpstr>Diskuter fordeler og ulemper ved å bruke denne informasjon-skilden for å foreta en vurdering av en annen person</vt:lpstr>
      <vt:lpstr>Diskuter fordeler og ulemper ved å bruke denne informasjon-skilden for å foreta en vurdering av en annen person</vt:lpstr>
      <vt:lpstr>Diskuter fordeler og ulemper ved å bruke denne informasjon-skilden for å foreta en vurdering av en annen person</vt:lpstr>
      <vt:lpstr>Hvordan ting ser ut – og realiteten!</vt:lpstr>
      <vt:lpstr>Hvorfor gjør vi dette?</vt:lpstr>
      <vt:lpstr>Hvorfor gjør vi dette?</vt:lpstr>
      <vt:lpstr>Hvordan mangel på empati bidrar til feiltolkninger under psykose – eksempler</vt:lpstr>
      <vt:lpstr>Oppgave</vt:lpstr>
      <vt:lpstr>Oppgave</vt:lpstr>
      <vt:lpstr>Oppgave</vt:lpstr>
      <vt:lpstr>PowerPoint-Präsentation</vt:lpstr>
      <vt:lpstr>Bestemors bursdag Hva kommer jenta til å gi bestemor neste år?</vt:lpstr>
      <vt:lpstr>Sett i gang!</vt:lpstr>
      <vt:lpstr>PowerPoint-Präsentation</vt:lpstr>
      <vt:lpstr>PowerPoint-Präsentation</vt:lpstr>
      <vt:lpstr>PowerPoint-Präsentation</vt:lpstr>
      <vt:lpstr>PowerPoint-Präsentation</vt:lpstr>
      <vt:lpstr>Valgfritt: Videoklipp</vt:lpstr>
      <vt:lpstr>PowerPoint-Präsentation</vt:lpstr>
      <vt:lpstr>PowerPoint-Präsentation</vt:lpstr>
      <vt:lpstr>PowerPoint-Präsentation</vt:lpstr>
      <vt:lpstr>Overføring til det virkelige liv</vt:lpstr>
      <vt:lpstr>Overføring til det virkelige liv</vt:lpstr>
      <vt:lpstr>Hva har dette med psykose å gjøre?</vt:lpstr>
      <vt:lpstr>Takk for oppmerksomheten!</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289</cp:revision>
  <dcterms:created xsi:type="dcterms:W3CDTF">2004-06-30T16:15:23Z</dcterms:created>
  <dcterms:modified xsi:type="dcterms:W3CDTF">2022-02-01T10:03:21Z</dcterms:modified>
</cp:coreProperties>
</file>