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9" r:id="rId1"/>
  </p:sldMasterIdLst>
  <p:notesMasterIdLst>
    <p:notesMasterId r:id="rId49"/>
  </p:notesMasterIdLst>
  <p:handoutMasterIdLst>
    <p:handoutMasterId r:id="rId50"/>
  </p:handoutMasterIdLst>
  <p:sldIdLst>
    <p:sldId id="448" r:id="rId2"/>
    <p:sldId id="390" r:id="rId3"/>
    <p:sldId id="391" r:id="rId4"/>
    <p:sldId id="392" r:id="rId5"/>
    <p:sldId id="393" r:id="rId6"/>
    <p:sldId id="388" r:id="rId7"/>
    <p:sldId id="360" r:id="rId8"/>
    <p:sldId id="431" r:id="rId9"/>
    <p:sldId id="430" r:id="rId10"/>
    <p:sldId id="409" r:id="rId11"/>
    <p:sldId id="433" r:id="rId12"/>
    <p:sldId id="432" r:id="rId13"/>
    <p:sldId id="363" r:id="rId14"/>
    <p:sldId id="416" r:id="rId15"/>
    <p:sldId id="435" r:id="rId16"/>
    <p:sldId id="434" r:id="rId17"/>
    <p:sldId id="332" r:id="rId18"/>
    <p:sldId id="364" r:id="rId19"/>
    <p:sldId id="436" r:id="rId20"/>
    <p:sldId id="386" r:id="rId21"/>
    <p:sldId id="336" r:id="rId22"/>
    <p:sldId id="438" r:id="rId23"/>
    <p:sldId id="437" r:id="rId24"/>
    <p:sldId id="395" r:id="rId25"/>
    <p:sldId id="439" r:id="rId26"/>
    <p:sldId id="424" r:id="rId27"/>
    <p:sldId id="340" r:id="rId28"/>
    <p:sldId id="397" r:id="rId29"/>
    <p:sldId id="441" r:id="rId30"/>
    <p:sldId id="440" r:id="rId31"/>
    <p:sldId id="401" r:id="rId32"/>
    <p:sldId id="444" r:id="rId33"/>
    <p:sldId id="443" r:id="rId34"/>
    <p:sldId id="442" r:id="rId35"/>
    <p:sldId id="404" r:id="rId36"/>
    <p:sldId id="445" r:id="rId37"/>
    <p:sldId id="405" r:id="rId38"/>
    <p:sldId id="446" r:id="rId39"/>
    <p:sldId id="427" r:id="rId40"/>
    <p:sldId id="376" r:id="rId41"/>
    <p:sldId id="352" r:id="rId42"/>
    <p:sldId id="389" r:id="rId43"/>
    <p:sldId id="370" r:id="rId44"/>
    <p:sldId id="447" r:id="rId45"/>
    <p:sldId id="369" r:id="rId46"/>
    <p:sldId id="428" r:id="rId47"/>
    <p:sldId id="423" r:id="rId48"/>
  </p:sldIdLst>
  <p:sldSz cx="12195175" cy="6858000"/>
  <p:notesSz cx="7099300" cy="10234613"/>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0" autoAdjust="0"/>
    <p:restoredTop sz="94698" autoAdjust="0"/>
  </p:normalViewPr>
  <p:slideViewPr>
    <p:cSldViewPr>
      <p:cViewPr varScale="1">
        <p:scale>
          <a:sx n="67" d="100"/>
          <a:sy n="67" d="100"/>
        </p:scale>
        <p:origin x="780" y="52"/>
      </p:cViewPr>
      <p:guideLst>
        <p:guide orient="horz" pos="3024"/>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0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0DBED79-37B2-4FC1-9110-3EF8138FB271}" type="slidenum">
              <a:rPr lang="en-US"/>
              <a:pPr>
                <a:defRPr/>
              </a:pPr>
              <a:t>‹Nr.›</a:t>
            </a:fld>
            <a:endParaRPr lang="en-US"/>
          </a:p>
        </p:txBody>
      </p:sp>
    </p:spTree>
    <p:extLst>
      <p:ext uri="{BB962C8B-B14F-4D97-AF65-F5344CB8AC3E}">
        <p14:creationId xmlns:p14="http://schemas.microsoft.com/office/powerpoint/2010/main" val="2845877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4A1BC978-BB09-4064-92AE-C2BA5D9FBF85}" type="slidenum">
              <a:rPr lang="en-US"/>
              <a:pPr>
                <a:defRPr/>
              </a:pPr>
              <a:t>‹Nr.›</a:t>
            </a:fld>
            <a:endParaRPr lang="en-US"/>
          </a:p>
        </p:txBody>
      </p:sp>
    </p:spTree>
    <p:extLst>
      <p:ext uri="{BB962C8B-B14F-4D97-AF65-F5344CB8AC3E}">
        <p14:creationId xmlns:p14="http://schemas.microsoft.com/office/powerpoint/2010/main" val="8962445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8264D-D866-4C54-A5ED-54678CAF01CE}" type="slidenum">
              <a:rPr lang="en-US" altLang="de-DE" sz="130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5164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752879-94D8-4011-A0F7-31047637E941}" type="slidenum">
              <a:rPr lang="en-US" altLang="de-DE" sz="130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7538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603ECF-2BE8-4F27-AFA1-0DD5413528A2}" type="slidenum">
              <a:rPr lang="en-US" altLang="de-DE" sz="130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4126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6D206-1DC0-485E-958B-E6F160682FC9}" type="slidenum">
              <a:rPr lang="en-US" altLang="de-DE" sz="130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026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0B4A1-7C9B-4B4B-9ADF-6F62A49D5626}" type="slidenum">
              <a:rPr lang="en-US" altLang="de-DE" sz="130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988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5425F2-ADEA-40C3-BF2C-AFDBAFCF37B2}" type="slidenum">
              <a:rPr lang="en-US" altLang="de-DE" sz="130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85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10</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599A77-281E-4E53-B555-FC73A592EF0E}" type="slidenum">
              <a:rPr lang="en-US" altLang="de-DE" sz="130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85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70D2A-D00D-48DE-B462-E2760BB5B1BC}" type="slidenum">
              <a:rPr lang="en-US" altLang="de-DE" sz="130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427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FB59F7-EC62-4751-96B9-7D3A89848FA8}" type="slidenum">
              <a:rPr lang="en-US" altLang="de-DE" sz="130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35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40B55A-8546-4C06-9666-D5AB7D2E024F}" type="slidenum">
              <a:rPr lang="en-US" altLang="de-DE" sz="130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633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8ED12-A091-4C9D-8B0D-0166B95C50C3}"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3807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E8ED12-A091-4C9D-8B0D-0166B95C50C3}" type="slidenum">
              <a:rPr lang="en-US" altLang="de-DE" sz="130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3807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BD4C66-1009-4F41-9517-D967D6ADAB01}" type="slidenum">
              <a:rPr lang="en-US" altLang="de-DE" sz="130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36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E1480A-1B50-40DA-8727-7D08313876D0}" type="slidenum">
              <a:rPr lang="en-US" altLang="de-DE" sz="130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0008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0C096-3030-4C6F-A890-9965C1C8C623}" type="slidenum">
              <a:rPr lang="en-US" altLang="de-DE" sz="1300"/>
              <a:pPr>
                <a:spcBef>
                  <a:spcPct val="0"/>
                </a:spcBef>
              </a:pPr>
              <a:t>24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7279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0C096-3030-4C6F-A890-9965C1C8C623}" type="slidenum">
              <a:rPr lang="en-US" altLang="de-DE" sz="130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7279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F56AC0-E6F2-4695-B9E6-33ED4BC838E8}" type="slidenum">
              <a:rPr lang="en-US" altLang="de-DE" sz="130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8409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E32FE5-1E9D-4CC6-B55B-F4D2906AD640}" type="slidenum">
              <a:rPr lang="en-US" altLang="de-DE" sz="130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38776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FF6F4D-E7FB-4F1A-B6E6-F20DC9C3BFFD}" type="slidenum">
              <a:rPr lang="en-US" altLang="de-DE" sz="130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104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FF6F4D-E7FB-4F1A-B6E6-F20DC9C3BFFD}" type="slidenum">
              <a:rPr lang="en-US" altLang="de-DE" sz="130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104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FF6F4D-E7FB-4F1A-B6E6-F20DC9C3BFFD}" type="slidenum">
              <a:rPr lang="en-US" altLang="de-DE" sz="130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104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4C095-A95E-484E-B833-28B0349119DA}" type="slidenum">
              <a:rPr lang="en-US" altLang="de-DE" sz="1300"/>
              <a:pPr>
                <a:spcBef>
                  <a:spcPct val="0"/>
                </a:spcBef>
              </a:pPr>
              <a:t>31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03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4C095-A95E-484E-B833-28B0349119DA}" type="slidenum">
              <a:rPr lang="en-US" altLang="de-DE" sz="130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03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4C095-A95E-484E-B833-28B0349119DA}" type="slidenum">
              <a:rPr lang="en-US" altLang="de-DE" sz="130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03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4C095-A95E-484E-B833-28B0349119DA}" type="slidenum">
              <a:rPr lang="en-US" altLang="de-DE" sz="130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0903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CF059F-EB0B-4249-87BD-B00CE87059F3}" type="slidenum">
              <a:rPr lang="en-US" altLang="de-DE" sz="130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94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CF059F-EB0B-4249-87BD-B00CE87059F3}" type="slidenum">
              <a:rPr lang="en-US" altLang="de-DE" sz="130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940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CC839F-EA1B-467F-A5E8-0E3C5D405138}" type="slidenum">
              <a:rPr lang="en-US" altLang="de-DE" sz="130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734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CC839F-EA1B-467F-A5E8-0E3C5D405138}" type="slidenum">
              <a:rPr lang="en-US" altLang="de-DE" sz="130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734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AF01B8-F4B8-4735-85F8-FDAE78E32C13}" type="slidenum">
              <a:rPr lang="en-US" altLang="de-DE" sz="1300"/>
              <a:pPr>
                <a:spcBef>
                  <a:spcPct val="0"/>
                </a:spcBef>
              </a:pPr>
              <a:t>40</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6886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20CCA7-20C4-4233-9906-BBF131C28093}" type="slidenum">
              <a:rPr lang="en-US" altLang="de-DE" sz="1300"/>
              <a:pPr>
                <a:spcBef>
                  <a:spcPct val="0"/>
                </a:spcBef>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12635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8A77DA-D354-48E4-85E4-4F05665D4E46}" type="slidenum">
              <a:rPr lang="en-US" altLang="de-DE" sz="1300"/>
              <a:pPr>
                <a:spcBef>
                  <a:spcPct val="0"/>
                </a:spcBef>
              </a:pPr>
              <a:t>42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5899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39A89-B74C-4DBF-89EA-956A8553CBD9}" type="slidenum">
              <a:rPr lang="en-US" altLang="de-DE" sz="130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3804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39A89-B74C-4DBF-89EA-956A8553CBD9}" type="slidenum">
              <a:rPr lang="en-US" altLang="de-DE" sz="1300"/>
              <a:pPr>
                <a:spcBef>
                  <a:spcPct val="0"/>
                </a:spcBef>
              </a:pPr>
              <a:t>44</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6380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638FDA-5B5F-44D6-B2AD-820BF8097D60}" type="slidenum">
              <a:rPr lang="en-US" altLang="de-DE" sz="1300"/>
              <a:pPr>
                <a:spcBef>
                  <a:spcPct val="0"/>
                </a:spcBef>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4874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261605-8E49-441B-A1C4-98C324BA0AB7}" type="slidenum">
              <a:rPr lang="en-US" altLang="de-DE" sz="1300"/>
              <a:pPr>
                <a:spcBef>
                  <a:spcPct val="0"/>
                </a:spcBef>
              </a:pPr>
              <a:t>47</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1937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b-NO"/>
              <a:t>Metakognitív Tréning 6 – Å vise empati…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24998ED-9EB7-4051-BC1B-765DA969A53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5FDB1E4-F1DE-4298-A4AF-FD9C776DAA87}"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B306B67-7A6C-4953-B2BF-18AD04DD28F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CF81D01F-CF89-45E4-B296-58F4F9453340}"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b-NO"/>
              <a:t>Metakognitív Tréning 6 – Å vise empati…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A17E5DA-6D99-45E6-BD50-41C66DF13669}"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nb-NO"/>
              <a:t>Metakognitív Tréning 6 – Å vise empati…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B306B67-7A6C-4953-B2BF-18AD04DD28F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BADE A – </a:t>
            </a:r>
            <a:r>
              <a:rPr lang="nb-NO" altLang="ko-KR" dirty="0">
                <a:latin typeface="+mn-lt"/>
                <a:ea typeface="+mn-ea"/>
                <a:cs typeface="+mn-cs"/>
              </a:rPr>
              <a:t>Å vise empati…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8403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a:solidFill>
                  <a:srgbClr val="004992"/>
                </a:solidFill>
                <a:latin typeface="+mn-lt"/>
                <a:ea typeface="+mn-ea"/>
                <a:cs typeface="+mn-cs"/>
              </a:rPr>
              <a:t>Når du skal bli kjent med en ny person, hva legger du først merke til? Hvor pålitelige er slike tegn for å foreta en god vurdering?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a:t>
            </a:fld>
            <a:endParaRPr 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Når du skal bli kjent med en ny person, hva legger du først merke til? Hvor pålitelige er slike tegn for å foreta en god vurdering?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a:t>
            </a:fld>
            <a:endParaRPr 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hender?</a:t>
            </a:r>
            <a:endParaRPr lang="de-DE" altLang="de-DE" sz="2000" dirty="0">
              <a:latin typeface="+mn-l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H="1" flipV="1">
            <a:off x="6656571" y="2892475"/>
            <a:ext cx="2897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mn-lt"/>
              </a:rPr>
              <a:t>andre ting?...</a:t>
            </a:r>
            <a:endParaRPr dirty="0">
              <a:latin typeface="+mn-lt"/>
            </a:endParaRPr>
          </a:p>
        </p:txBody>
      </p:sp>
      <p:sp>
        <p:nvSpPr>
          <p:cNvPr id="23" name="Caption_17"/>
          <p:cNvSpPr txBox="1">
            <a:spLocks noChangeArrowheads="1"/>
          </p:cNvSpPr>
          <p:nvPr/>
        </p:nvSpPr>
        <p:spPr bwMode="auto">
          <a:xfrm>
            <a:off x="7969796" y="2204864"/>
            <a:ext cx="15841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latin typeface="+mn-lt"/>
              </a:rPr>
              <a:t>kroppsspråk/</a:t>
            </a:r>
            <a:br>
              <a:rPr lang="de-DE" altLang="de-DE" sz="2000">
                <a:latin typeface="+mn-lt"/>
              </a:rPr>
            </a:br>
            <a:r>
              <a:rPr lang="de-DE" altLang="de-DE" sz="2000">
                <a:latin typeface="+mn-lt"/>
              </a:rPr>
              <a:t>positur?</a:t>
            </a:r>
            <a:endParaRPr lang="de-DE" altLang="de-DE" sz="2000" dirty="0">
              <a:latin typeface="+mn-l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øyne?</a:t>
            </a:r>
            <a:endParaRPr lang="de-DE" altLang="de-DE" sz="2000" dirty="0">
              <a:latin typeface="+mn-l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språk?</a:t>
            </a:r>
            <a:endParaRPr lang="de-DE" altLang="de-DE" sz="2000" dirty="0">
              <a:solidFill>
                <a:srgbClr val="333333"/>
              </a:solidFill>
              <a:latin typeface="+mn-l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klær?</a:t>
            </a:r>
            <a:endParaRPr lang="de-DE" altLang="de-DE" sz="2000" dirty="0">
              <a:solidFill>
                <a:srgbClr val="333333"/>
              </a:solidFill>
              <a:latin typeface="+mn-l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Hvilke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man </a:t>
            </a:r>
            <a:r>
              <a:rPr lang="en-US" sz="3600" dirty="0" err="1">
                <a:solidFill>
                  <a:srgbClr val="004992"/>
                </a:solidFill>
                <a:latin typeface="+mn-lt"/>
                <a:ea typeface="+mn-ea"/>
                <a:cs typeface="+mn-cs"/>
              </a:rPr>
              <a:t>benytte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pålitelige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disse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a:t>
            </a:fld>
            <a:endParaRPr 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tidligere</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om </a:t>
            </a:r>
            <a:r>
              <a:rPr lang="en-US" altLang="de-DE" sz="2400" dirty="0" err="1">
                <a:solidFill>
                  <a:srgbClr val="333333"/>
                </a:solidFill>
              </a:rPr>
              <a:t>personen</a:t>
            </a:r>
            <a:r>
              <a:rPr lang="en-US" altLang="de-DE" sz="2400" dirty="0">
                <a:solidFill>
                  <a:srgbClr val="333333"/>
                </a:solidFill>
              </a:rPr>
              <a:t> (</a:t>
            </a:r>
            <a:r>
              <a:rPr lang="en-US" altLang="de-DE" sz="2400" dirty="0" err="1">
                <a:solidFill>
                  <a:srgbClr val="333333"/>
                </a:solidFill>
              </a:rPr>
              <a:t>hva</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sies</a:t>
            </a:r>
            <a:r>
              <a:rPr lang="en-US" altLang="de-DE" sz="2400" dirty="0">
                <a:solidFill>
                  <a:srgbClr val="333333"/>
                </a:solidFill>
              </a:rPr>
              <a:t> om </a:t>
            </a:r>
            <a:r>
              <a:rPr lang="en-US" altLang="de-DE" sz="2400" dirty="0" err="1">
                <a:solidFill>
                  <a:srgbClr val="333333"/>
                </a:solidFill>
              </a:rPr>
              <a:t>han</a:t>
            </a:r>
            <a:r>
              <a:rPr lang="en-US" altLang="de-DE" sz="2400" dirty="0">
                <a:solidFill>
                  <a:srgbClr val="333333"/>
                </a:solidFill>
              </a:rPr>
              <a:t>/</a:t>
            </a:r>
            <a:r>
              <a:rPr lang="en-US" altLang="de-DE" sz="2400" dirty="0" err="1">
                <a:solidFill>
                  <a:srgbClr val="333333"/>
                </a:solidFill>
              </a:rPr>
              <a:t>henne</a:t>
            </a:r>
            <a:r>
              <a:rPr lang="en-US" altLang="de-DE" sz="2400" dirty="0">
                <a:solidFill>
                  <a:srgbClr val="333333"/>
                </a:solidFill>
              </a:rPr>
              <a:t>): for </a:t>
            </a: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bemerkning</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venn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tidligere</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om </a:t>
            </a:r>
            <a:r>
              <a:rPr lang="en-US" altLang="de-DE" sz="2400" dirty="0" err="1">
                <a:solidFill>
                  <a:srgbClr val="333333"/>
                </a:solidFill>
              </a:rPr>
              <a:t>lignende</a:t>
            </a:r>
            <a:r>
              <a:rPr lang="en-US" altLang="de-DE" sz="2400" dirty="0">
                <a:solidFill>
                  <a:srgbClr val="333333"/>
                </a:solidFill>
              </a:rPr>
              <a:t> </a:t>
            </a:r>
            <a:r>
              <a:rPr lang="en-US" altLang="de-DE" sz="2400" dirty="0" err="1">
                <a:solidFill>
                  <a:srgbClr val="333333"/>
                </a:solidFill>
              </a:rPr>
              <a:t>personer</a:t>
            </a:r>
            <a:r>
              <a:rPr lang="en-US" altLang="de-DE" sz="2400" dirty="0">
                <a:solidFill>
                  <a:srgbClr val="333333"/>
                </a:solidFill>
              </a:rPr>
              <a:t>/</a:t>
            </a:r>
            <a:r>
              <a:rPr lang="en-US" altLang="de-DE" sz="2400" dirty="0" err="1">
                <a:solidFill>
                  <a:srgbClr val="333333"/>
                </a:solidFill>
              </a:rPr>
              <a:t>grupper</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 </a:t>
            </a:r>
            <a:r>
              <a:rPr lang="en-US" altLang="de-DE" sz="2400" i="1" dirty="0" err="1">
                <a:solidFill>
                  <a:srgbClr val="333333"/>
                </a:solidFill>
              </a:rPr>
              <a:t>hiphop’ere</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“magefølelse”/</a:t>
            </a:r>
            <a:r>
              <a:rPr lang="en-US" altLang="de-DE" sz="2400" dirty="0" err="1">
                <a:solidFill>
                  <a:srgbClr val="333333"/>
                </a:solidFill>
              </a:rPr>
              <a:t>intuisjon</a:t>
            </a:r>
            <a:endParaRPr lang="en-US" altLang="de-DE" sz="2400" dirty="0">
              <a:solidFill>
                <a:srgbClr val="333333"/>
              </a:solidFill>
            </a:endParaRPr>
          </a:p>
          <a:p>
            <a:pPr marL="342900" lvl="0" indent="-342900" defTabSz="914400" fontAlgn="base">
              <a:buClr>
                <a:srgbClr val="333333"/>
              </a:buClr>
              <a:buFont typeface="WingDings"/>
              <a:buChar char=""/>
            </a:pPr>
            <a:r>
              <a:rPr lang="nb-NO" altLang="de-DE" sz="2400" dirty="0">
                <a:solidFill>
                  <a:srgbClr val="333333"/>
                </a:solidFill>
              </a:rPr>
              <a:t>noe skriftlig: f.eks. i en epost eller når man chatter på internett</a:t>
            </a:r>
            <a:endParaRPr lang="en-US" sz="2400" dirty="0"/>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Hvilke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a:t>
            </a:r>
            <a:r>
              <a:rPr lang="en-US" sz="3600" dirty="0">
                <a:solidFill>
                  <a:srgbClr val="004992"/>
                </a:solidFill>
                <a:latin typeface="+mn-lt"/>
                <a:ea typeface="+mn-ea"/>
                <a:cs typeface="+mn-cs"/>
              </a:rPr>
              <a:t> man </a:t>
            </a:r>
            <a:r>
              <a:rPr lang="en-US" sz="3600" dirty="0" err="1">
                <a:solidFill>
                  <a:srgbClr val="004992"/>
                </a:solidFill>
                <a:latin typeface="+mn-lt"/>
                <a:ea typeface="+mn-ea"/>
                <a:cs typeface="+mn-cs"/>
              </a:rPr>
              <a:t>benytte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Hvor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pålitelige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disse</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5</a:t>
            </a:fld>
            <a:endParaRPr 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err="1">
                <a:solidFill>
                  <a:srgbClr val="004992"/>
                </a:solidFill>
                <a:latin typeface="+mn-lt"/>
                <a:ea typeface="+mn-ea"/>
                <a:cs typeface="+mn-cs"/>
              </a:rPr>
              <a:t>Fordeler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ulemper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forskjellige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sosiale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informasjonskilder</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nb-NO" sz="2400">
                <a:solidFill>
                  <a:srgbClr val="333333"/>
                </a:solidFill>
              </a:rPr>
              <a:t>Etter at vi nå har drøftet forskjellige kilder som brukes til å vurdere en person, skal vi videre fokusere på styrker og svakheter til slike sosiale informasjonskilder.</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7</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256001180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8</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84320691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a:t>
                      </a:r>
                      <a:r>
                        <a:rPr kumimoji="0" lang="nb-NO" sz="2000" b="0" i="0" u="none" strike="noStrike" cap="none" normalizeH="0" baseline="0" dirty="0">
                          <a:ln>
                            <a:noFill/>
                          </a:ln>
                          <a:solidFill>
                            <a:srgbClr val="333333"/>
                          </a:solidFill>
                          <a:effectLst/>
                          <a:latin typeface="+mn-lt"/>
                          <a:ea typeface="+mn-ea"/>
                          <a:cs typeface="+mn-cs"/>
                        </a:rPr>
                        <a:t> Språk er svært viktig for direkte kommunikasjon.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Intonasjon (sarkastisk, selvgod), ordvalg (arrogant, saksfokusert etc.) kan fortelle deg mye om noen.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extLst>
      <p:ext uri="{BB962C8B-B14F-4D97-AF65-F5344CB8AC3E}">
        <p14:creationId xmlns:p14="http://schemas.microsoft.com/office/powerpoint/2010/main" val="267830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9</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10914325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Språk: Hva noen sier og hvordan han/hun sier det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a:t>
                      </a:r>
                      <a:r>
                        <a:rPr kumimoji="0" lang="nb-NO" sz="2000" b="0" i="0" u="none" strike="noStrike" cap="none" normalizeH="0" baseline="0" dirty="0">
                          <a:ln>
                            <a:noFill/>
                          </a:ln>
                          <a:solidFill>
                            <a:srgbClr val="333333"/>
                          </a:solidFill>
                          <a:effectLst/>
                          <a:latin typeface="+mn-lt"/>
                          <a:ea typeface="+mn-ea"/>
                          <a:cs typeface="+mn-cs"/>
                        </a:rPr>
                        <a:t> Språk er svært viktig for direkte kommunikasjon.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Intonasjon (sarkastisk, selvgod), ordvalg (arrogant, saksfokusert etc.) kan fortelle deg mye om noen.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800" b="1" i="0" u="none" dirty="0" err="1">
                          <a:solidFill>
                            <a:srgbClr val="333333"/>
                          </a:solidFill>
                          <a:latin typeface="+mn-lt"/>
                          <a:ea typeface="+mn-ea"/>
                          <a:cs typeface="+mn-cs"/>
                        </a:rPr>
                        <a:t>Eksempel</a:t>
                      </a:r>
                      <a:r>
                        <a:rPr lang="en-US" altLang="de-DE" sz="1800" b="1" i="0" u="none"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Innhold :</a:t>
                      </a:r>
                      <a:r>
                        <a:rPr kumimoji="0" lang="nb-NO" sz="2000" b="0" i="0" u="none" strike="noStrike" cap="none" normalizeH="0" baseline="0" dirty="0">
                          <a:ln>
                            <a:noFill/>
                          </a:ln>
                          <a:solidFill>
                            <a:srgbClr val="333333"/>
                          </a:solidFill>
                          <a:effectLst/>
                          <a:latin typeface="+mn-lt"/>
                          <a:ea typeface="+mn-ea"/>
                          <a:cs typeface="+mn-cs"/>
                        </a:rPr>
                        <a:t> på grunn av vanlig høflighet og misforståelser er det ofte en forskjell mellom hva folk mener og hva de faktisk sier.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1" i="0" u="none" strike="noStrike" cap="none" normalizeH="0" baseline="0" dirty="0">
                          <a:ln>
                            <a:noFill/>
                          </a:ln>
                          <a:solidFill>
                            <a:srgbClr val="333333"/>
                          </a:solidFill>
                          <a:effectLst/>
                          <a:latin typeface="+mn-lt"/>
                          <a:ea typeface="+mn-ea"/>
                          <a:cs typeface="+mn-cs"/>
                        </a:rPr>
                        <a:t>Tonefall:</a:t>
                      </a:r>
                      <a:r>
                        <a:rPr kumimoji="0" lang="nb-NO" sz="2000" b="0" i="0" u="none" strike="noStrike" cap="none" normalizeH="0" baseline="0" dirty="0">
                          <a:ln>
                            <a:noFill/>
                          </a:ln>
                          <a:solidFill>
                            <a:srgbClr val="333333"/>
                          </a:solidFill>
                          <a:effectLst/>
                          <a:latin typeface="+mn-lt"/>
                          <a:ea typeface="+mn-ea"/>
                          <a:cs typeface="+mn-cs"/>
                        </a:rPr>
                        <a:t> Noen viser veldig lite følelser når de snakker – men kan likevel ha følelser under </a:t>
                      </a:r>
                      <a:r>
                        <a:rPr kumimoji="0" lang="nb-NO" sz="2000" b="0" i="0" u="none" strike="noStrike" cap="none" normalizeH="0" baseline="0">
                          <a:ln>
                            <a:noFill/>
                          </a:ln>
                          <a:solidFill>
                            <a:srgbClr val="333333"/>
                          </a:solidFill>
                          <a:effectLst/>
                          <a:latin typeface="+mn-lt"/>
                          <a:ea typeface="+mn-ea"/>
                          <a:cs typeface="+mn-cs"/>
                        </a:rPr>
                        <a:t>overflaten (“tørr humor”; </a:t>
                      </a:r>
                      <a:r>
                        <a:rPr kumimoji="0" lang="nb-NO" sz="2000" b="0" i="0" u="none" strike="noStrike" cap="none" normalizeH="0" baseline="0" dirty="0">
                          <a:ln>
                            <a:noFill/>
                          </a:ln>
                          <a:solidFill>
                            <a:srgbClr val="333333"/>
                          </a:solidFill>
                          <a:effectLst/>
                          <a:latin typeface="+mn-lt"/>
                          <a:ea typeface="+mn-ea"/>
                          <a:cs typeface="+mn-cs"/>
                        </a:rPr>
                        <a:t>Parkinsons sykdom).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800">
                <a:solidFill>
                  <a:srgbClr val="333333"/>
                </a:solidFill>
                <a:latin typeface="+mn-lt"/>
                <a:ea typeface="+mn-ea"/>
              </a:rPr>
              <a:t>Sagt av Marie Antoinette (1755-1793); sarkasme, naivitet, manglende kunnskap om de fattiges levekår?</a:t>
            </a:r>
            <a:endParaRPr lang="en-US" altLang="de-DE" sz="1800" dirty="0">
              <a:solidFill>
                <a:srgbClr val="333333"/>
              </a:solidFill>
              <a:latin typeface="+mn-lt"/>
              <a:ea typeface="+mn-ea"/>
            </a:endParaRPr>
          </a:p>
        </p:txBody>
      </p:sp>
      <p:sp>
        <p:nvSpPr>
          <p:cNvPr id="15"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mn-lt"/>
              </a:rPr>
              <a:t>Folket har ikke brød…hvorfor spiser de ikke kake isteden?</a:t>
            </a:r>
            <a:endParaRPr lang="en-US" altLang="de-DE" sz="1600" b="1" dirty="0">
              <a:solidFill>
                <a:srgbClr val="333333"/>
              </a:solidFill>
              <a:latin typeface="+mn-lt"/>
            </a:endParaRPr>
          </a:p>
        </p:txBody>
      </p:sp>
    </p:spTree>
    <p:extLst>
      <p:ext uri="{BB962C8B-B14F-4D97-AF65-F5344CB8AC3E}">
        <p14:creationId xmlns:p14="http://schemas.microsoft.com/office/powerpoint/2010/main" val="1722212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10</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8855296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11</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63218009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Tidligere kunnskap kan være til hjelp når man vurderer en annen person, spesielt hvis du har møtt denne personen i en lignende situasjon tidligere.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788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12</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2453106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Tidligere kunnskap om en spesifikk person</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Tidligere kunnskap kan være til hjelp når man vurderer en annen person, spesielt hvis du har møtt denne personen i en lignende situasjon tidligere.</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Folk kan oppføre seg forskjellig avhengig av situasjonen, hvilket humør de er i, eller pga tilfeldigheter. Ingen er alltid, i enhver situasjon, enten glad eller trist, god eller ond. En person kan være veldig åpen og sosial sammen med familien, men veldig sjenert sammen med venner – eller motsatt. Noen ganger kan du til og med bli overrasket over hvor forskjellig du selv oppfører deg i ulike situasjoner.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540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13</a:t>
            </a:fld>
            <a:endParaRPr lang="de-DE">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77749113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Viktig kilde: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nb-NO" altLang="de-DE" sz="2000">
                <a:solidFill>
                  <a:srgbClr val="333333"/>
                </a:solidFill>
                <a:latin typeface="+mn-lt"/>
                <a:ea typeface="+mn-ea"/>
              </a:rPr>
              <a:t>Det sies at hunder oppfatter om en person utgjør en fare eller ikke.</a:t>
            </a:r>
            <a:endParaRPr lang="en-US" altLang="de-DE" sz="20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14</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843288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b-NO"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15</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403001087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Følelsene våre kan påvirke hva vi oppfatter eller hvordan vi tenker. Eksempler:</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Sinne:</a:t>
                      </a:r>
                      <a:r>
                        <a:rPr kumimoji="0" lang="nb-NO" sz="2000" b="0" i="0" u="none" strike="noStrike" cap="none" normalizeH="0" baseline="0" dirty="0">
                          <a:ln>
                            <a:noFill/>
                          </a:ln>
                          <a:solidFill>
                            <a:srgbClr val="333333"/>
                          </a:solidFill>
                          <a:effectLst/>
                          <a:latin typeface="+mn-lt"/>
                          <a:ea typeface="+mn-ea"/>
                          <a:cs typeface="+mn-cs"/>
                        </a:rPr>
                        <a:t> tendens til å føle seg misforstått eller at ingen stoler på en</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Depresjon:</a:t>
                      </a:r>
                      <a:r>
                        <a:rPr kumimoji="0" lang="nb-NO" sz="2000" b="0" i="0" u="none" strike="noStrike" cap="none" normalizeH="0" baseline="0" dirty="0">
                          <a:ln>
                            <a:noFill/>
                          </a:ln>
                          <a:solidFill>
                            <a:srgbClr val="333333"/>
                          </a:solidFill>
                          <a:effectLst/>
                          <a:latin typeface="+mn-lt"/>
                          <a:ea typeface="+mn-ea"/>
                          <a:cs typeface="+mn-cs"/>
                        </a:rPr>
                        <a:t> alt </a:t>
                      </a:r>
                      <a:r>
                        <a:rPr kumimoji="0" lang="nb-NO" sz="2000" b="0" i="0" u="none" strike="noStrike" cap="none" normalizeH="0" baseline="0">
                          <a:ln>
                            <a:noFill/>
                          </a:ln>
                          <a:solidFill>
                            <a:srgbClr val="333333"/>
                          </a:solidFill>
                          <a:effectLst/>
                          <a:latin typeface="+mn-lt"/>
                          <a:ea typeface="+mn-ea"/>
                          <a:cs typeface="+mn-cs"/>
                        </a:rPr>
                        <a:t>virker “mørkere” </a:t>
                      </a:r>
                      <a:r>
                        <a:rPr kumimoji="0" lang="nb-NO" sz="2000" b="0" i="0" u="none" strike="noStrike" cap="none" normalizeH="0" baseline="0" dirty="0">
                          <a:ln>
                            <a:noFill/>
                          </a:ln>
                          <a:solidFill>
                            <a:srgbClr val="333333"/>
                          </a:solidFill>
                          <a:effectLst/>
                          <a:latin typeface="+mn-lt"/>
                          <a:ea typeface="+mn-ea"/>
                          <a:cs typeface="+mn-cs"/>
                        </a:rPr>
                        <a:t>enn det faktisk 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31404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3600" dirty="0">
                <a:solidFill>
                  <a:srgbClr val="004992"/>
                </a:solidFill>
                <a:latin typeface="+mn-lt"/>
                <a:ea typeface="+mn-ea"/>
                <a:cs typeface="+mn-cs"/>
              </a:rPr>
              <a:t>Diskuter fordeler og ulemper ved å bruke denne informasjon-skilden for å foreta en vurdering av en annen person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16</a:t>
            </a:fld>
            <a:endParaRPr lang="de-DE">
              <a:latin typeface="+mn-lt"/>
            </a:endParaRPr>
          </a:p>
        </p:txBody>
      </p:sp>
      <p:graphicFrame>
        <p:nvGraphicFramePr>
          <p:cNvPr id="19" name="Group 2"/>
          <p:cNvGraphicFramePr>
            <a:graphicFrameLocks noGrp="1"/>
          </p:cNvGraphicFramePr>
          <p:nvPr>
            <p:extLst>
              <p:ext uri="{D42A27DB-BD31-4B8C-83A1-F6EECF244321}">
                <p14:modId xmlns:p14="http://schemas.microsoft.com/office/powerpoint/2010/main" val="33112952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Intuisjon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Viktig kilde: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Intuisjon kan forstås som kunnskap basert på erfaring. Noen ganger er instinktene våre bedre enn fornuften!</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b-NO" sz="2000" b="0" i="0" u="none" strike="noStrike" cap="none" normalizeH="0" baseline="0" dirty="0">
                          <a:ln>
                            <a:noFill/>
                          </a:ln>
                          <a:solidFill>
                            <a:srgbClr val="004992"/>
                          </a:solidFill>
                          <a:effectLst/>
                          <a:latin typeface="+mn-lt"/>
                          <a:ea typeface="+mn-ea"/>
                          <a:cs typeface="+mn-cs"/>
                        </a:rPr>
                        <a:t>Obs!: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Følelsene våre kan påvirke hva vi oppfatter eller hvordan vi tenker. Eksempler:</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Sinne:</a:t>
                      </a:r>
                      <a:r>
                        <a:rPr kumimoji="0" lang="nb-NO" sz="2000" b="0" i="0" u="none" strike="noStrike" cap="none" normalizeH="0" baseline="0" dirty="0">
                          <a:ln>
                            <a:noFill/>
                          </a:ln>
                          <a:solidFill>
                            <a:srgbClr val="333333"/>
                          </a:solidFill>
                          <a:effectLst/>
                          <a:latin typeface="+mn-lt"/>
                          <a:ea typeface="+mn-ea"/>
                          <a:cs typeface="+mn-cs"/>
                        </a:rPr>
                        <a:t> tendens til å føle seg misforstått eller at ingen stoler på en</a:t>
                      </a:r>
                    </a:p>
                    <a:p>
                      <a:pPr marL="914323" marR="0" lvl="1" indent="-457200" algn="l" defTabSz="914400" rtl="0" eaLnBrk="1" fontAlgn="base" latinLnBrk="0" hangingPunct="1">
                        <a:lnSpc>
                          <a:spcPct val="100000"/>
                        </a:lnSpc>
                        <a:spcBef>
                          <a:spcPts val="0"/>
                        </a:spcBef>
                        <a:spcAft>
                          <a:spcPts val="0"/>
                        </a:spcAft>
                        <a:buClr>
                          <a:srgbClr val="333333"/>
                        </a:buClr>
                        <a:buSzTx/>
                        <a:buFont typeface="+mj-lt"/>
                        <a:buAutoNum type="arabicPeriod"/>
                        <a:tabLst/>
                      </a:pPr>
                      <a:r>
                        <a:rPr kumimoji="0" lang="nb-NO" sz="2000" b="0" i="0" u="none" strike="noStrike" cap="none" normalizeH="0" baseline="0" dirty="0">
                          <a:ln>
                            <a:noFill/>
                          </a:ln>
                          <a:solidFill>
                            <a:srgbClr val="004992"/>
                          </a:solidFill>
                          <a:effectLst/>
                          <a:latin typeface="+mn-lt"/>
                          <a:ea typeface="+mn-ea"/>
                          <a:cs typeface="+mn-cs"/>
                        </a:rPr>
                        <a:t>Depresjon:</a:t>
                      </a:r>
                      <a:r>
                        <a:rPr kumimoji="0" lang="nb-NO" sz="2000" b="0" i="0" u="none" strike="noStrike" cap="none" normalizeH="0" baseline="0" dirty="0">
                          <a:ln>
                            <a:noFill/>
                          </a:ln>
                          <a:solidFill>
                            <a:srgbClr val="333333"/>
                          </a:solidFill>
                          <a:effectLst/>
                          <a:latin typeface="+mn-lt"/>
                          <a:ea typeface="+mn-ea"/>
                          <a:cs typeface="+mn-cs"/>
                        </a:rPr>
                        <a:t> alt </a:t>
                      </a:r>
                      <a:r>
                        <a:rPr kumimoji="0" lang="nb-NO" sz="2000" b="0" i="0" u="none" strike="noStrike" cap="none" normalizeH="0" baseline="0">
                          <a:ln>
                            <a:noFill/>
                          </a:ln>
                          <a:solidFill>
                            <a:srgbClr val="333333"/>
                          </a:solidFill>
                          <a:effectLst/>
                          <a:latin typeface="+mn-lt"/>
                          <a:ea typeface="+mn-ea"/>
                          <a:cs typeface="+mn-cs"/>
                        </a:rPr>
                        <a:t>virker “mørkere” </a:t>
                      </a:r>
                      <a:r>
                        <a:rPr kumimoji="0" lang="nb-NO" sz="2000" b="0" i="0" u="none" strike="noStrike" cap="none" normalizeH="0" baseline="0" dirty="0">
                          <a:ln>
                            <a:noFill/>
                          </a:ln>
                          <a:solidFill>
                            <a:srgbClr val="333333"/>
                          </a:solidFill>
                          <a:effectLst/>
                          <a:latin typeface="+mn-lt"/>
                          <a:ea typeface="+mn-ea"/>
                          <a:cs typeface="+mn-cs"/>
                        </a:rPr>
                        <a:t>enn det faktisk 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b-NO" sz="2000" b="0" i="0" u="none" strike="noStrike" cap="none" normalizeH="0" baseline="0" dirty="0">
                          <a:ln>
                            <a:noFill/>
                          </a:ln>
                          <a:solidFill>
                            <a:srgbClr val="333333"/>
                          </a:solidFill>
                          <a:effectLst/>
                          <a:latin typeface="+mn-lt"/>
                          <a:ea typeface="+mn-ea"/>
                          <a:cs typeface="+mn-cs"/>
                        </a:rPr>
                        <a:t>Vi bør lytte til våre instinkter, men ikke stole blindt på dem.</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mn-lt"/>
              </a:rPr>
              <a:t>Frykt</a:t>
            </a:r>
            <a:endParaRPr lang="en-US" altLang="de-DE" sz="1400" dirty="0">
              <a:latin typeface="+mn-l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mn-lt"/>
              </a:rPr>
              <a:t>Glede</a:t>
            </a:r>
            <a:endParaRPr lang="en-US" altLang="de-DE" sz="1400" dirty="0">
              <a:latin typeface="+mn-l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mn-lt"/>
              </a:rPr>
              <a:t>f.eks. skrekkfilm </a:t>
            </a:r>
            <a:br>
              <a:rPr lang="pt-BR" altLang="de-DE" sz="1200">
                <a:latin typeface="+mn-lt"/>
              </a:rPr>
            </a:br>
            <a:r>
              <a:rPr lang="pt-BR" altLang="de-DE" sz="1200">
                <a:latin typeface="+mn-lt"/>
              </a:rPr>
              <a:t>(“It”)</a:t>
            </a:r>
            <a:endParaRPr lang="en-US" altLang="de-DE" sz="1200" dirty="0">
              <a:latin typeface="+mn-l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mn-lt"/>
              </a:rPr>
              <a:t>Minne om et sirkus</a:t>
            </a:r>
            <a:endParaRPr lang="en-US" altLang="de-DE" sz="1200" dirty="0">
              <a:latin typeface="+mn-l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nb-NO" altLang="de-DE" sz="1400" b="1" dirty="0">
                <a:latin typeface="+mn-lt"/>
              </a:rPr>
              <a:t>Morsom, skremmende?</a:t>
            </a:r>
          </a:p>
          <a:p>
            <a:pPr lvl="0" algn="ctr" eaLnBrk="1" hangingPunct="1">
              <a:spcBef>
                <a:spcPts val="0"/>
              </a:spcBef>
              <a:spcAft>
                <a:spcPts val="0"/>
              </a:spcAft>
              <a:buNone/>
            </a:pPr>
            <a:r>
              <a:rPr lang="nb-NO" altLang="de-DE" sz="1400" dirty="0">
                <a:latin typeface="+mn-lt"/>
              </a:rPr>
              <a:t>Avhenger av humøret ditt!</a:t>
            </a:r>
            <a:endParaRPr lang="en-GB" altLang="de-DE" sz="1400" dirty="0">
              <a:solidFill>
                <a:srgbClr val="333333"/>
              </a:solidFill>
              <a:latin typeface="+mn-l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51367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ting ser ut – og realiteten!</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vi </a:t>
            </a:r>
            <a:r>
              <a:rPr lang="en-US" sz="2400" dirty="0" err="1">
                <a:solidFill>
                  <a:srgbClr val="004992"/>
                </a:solidFill>
              </a:rPr>
              <a:t>kan</a:t>
            </a:r>
            <a:r>
              <a:rPr lang="en-US" sz="2400" dirty="0">
                <a:solidFill>
                  <a:srgbClr val="004992"/>
                </a:solidFill>
              </a:rPr>
              <a:t> </a:t>
            </a:r>
            <a:r>
              <a:rPr lang="en-US" sz="2400" dirty="0" err="1">
                <a:solidFill>
                  <a:srgbClr val="004992"/>
                </a:solidFill>
              </a:rPr>
              <a:t>ikke</a:t>
            </a:r>
            <a:r>
              <a:rPr lang="en-US" sz="2400" dirty="0">
                <a:solidFill>
                  <a:srgbClr val="004992"/>
                </a:solidFill>
              </a:rPr>
              <a:t> stole </a:t>
            </a:r>
            <a:r>
              <a:rPr lang="en-US" sz="2400" dirty="0" err="1">
                <a:solidFill>
                  <a:srgbClr val="004992"/>
                </a:solidFill>
              </a:rPr>
              <a:t>fullstendig</a:t>
            </a:r>
            <a:r>
              <a:rPr lang="en-US" sz="2400" dirty="0">
                <a:solidFill>
                  <a:srgbClr val="004992"/>
                </a:solidFill>
              </a:rPr>
              <a:t> </a:t>
            </a:r>
            <a:r>
              <a:rPr lang="en-US" sz="2400" dirty="0" err="1">
                <a:solidFill>
                  <a:srgbClr val="004992"/>
                </a:solidFill>
              </a:rPr>
              <a:t>på</a:t>
            </a:r>
            <a:r>
              <a:rPr lang="en-US" sz="2400" dirty="0">
                <a:solidFill>
                  <a:srgbClr val="004992"/>
                </a:solidFill>
              </a:rPr>
              <a:t> </a:t>
            </a:r>
            <a:r>
              <a:rPr lang="en-US" sz="2400" dirty="0" err="1">
                <a:solidFill>
                  <a:srgbClr val="004992"/>
                </a:solidFill>
              </a:rPr>
              <a:t>noen</a:t>
            </a:r>
            <a:r>
              <a:rPr lang="en-US" sz="2400" dirty="0">
                <a:solidFill>
                  <a:srgbClr val="004992"/>
                </a:solidFill>
              </a:rPr>
              <a:t> </a:t>
            </a:r>
            <a:r>
              <a:rPr lang="en-US" sz="2400" dirty="0" err="1">
                <a:solidFill>
                  <a:srgbClr val="004992"/>
                </a:solidFill>
              </a:rPr>
              <a:t>av</a:t>
            </a:r>
            <a:r>
              <a:rPr lang="en-US" sz="2400" dirty="0">
                <a:solidFill>
                  <a:srgbClr val="004992"/>
                </a:solidFill>
              </a:rPr>
              <a:t> </a:t>
            </a:r>
            <a:r>
              <a:rPr lang="en-US" sz="2400" dirty="0" err="1">
                <a:solidFill>
                  <a:srgbClr val="004992"/>
                </a:solidFill>
              </a:rPr>
              <a:t>kildene</a:t>
            </a:r>
            <a:r>
              <a:rPr lang="en-US" sz="2400" dirty="0">
                <a:solidFill>
                  <a:srgbClr val="004992"/>
                </a:solidFill>
              </a:rPr>
              <a:t> (</a:t>
            </a:r>
            <a:r>
              <a:rPr lang="en-US" sz="2400" dirty="0" err="1">
                <a:solidFill>
                  <a:srgbClr val="004992"/>
                </a:solidFill>
              </a:rPr>
              <a:t>f.eks</a:t>
            </a:r>
            <a:r>
              <a:rPr lang="en-US" sz="2400" dirty="0">
                <a:solidFill>
                  <a:srgbClr val="004992"/>
                </a:solidFill>
              </a:rPr>
              <a:t>. </a:t>
            </a:r>
            <a:r>
              <a:rPr lang="en-US" sz="2400" dirty="0" err="1">
                <a:solidFill>
                  <a:srgbClr val="004992"/>
                </a:solidFill>
              </a:rPr>
              <a:t>språk</a:t>
            </a:r>
            <a:r>
              <a:rPr lang="en-US" sz="2400" dirty="0">
                <a:solidFill>
                  <a:srgbClr val="004992"/>
                </a:solidFill>
              </a:rPr>
              <a:t>) </a:t>
            </a:r>
            <a:r>
              <a:rPr lang="en-US" sz="2400" dirty="0" err="1">
                <a:solidFill>
                  <a:srgbClr val="004992"/>
                </a:solidFill>
              </a:rPr>
              <a:t>som</a:t>
            </a:r>
            <a:r>
              <a:rPr lang="en-US" sz="2400" dirty="0">
                <a:solidFill>
                  <a:srgbClr val="004992"/>
                </a:solidFill>
              </a:rPr>
              <a:t> </a:t>
            </a:r>
            <a:r>
              <a:rPr lang="en-US" sz="2400" dirty="0" err="1">
                <a:solidFill>
                  <a:srgbClr val="004992"/>
                </a:solidFill>
              </a:rPr>
              <a:t>det</a:t>
            </a:r>
            <a:r>
              <a:rPr lang="en-US" sz="2400" dirty="0">
                <a:solidFill>
                  <a:srgbClr val="004992"/>
                </a:solidFill>
              </a:rPr>
              <a:t> </a:t>
            </a:r>
            <a:r>
              <a:rPr lang="en-US" sz="2400" dirty="0" err="1">
                <a:solidFill>
                  <a:srgbClr val="004992"/>
                </a:solidFill>
              </a:rPr>
              <a:t>eneste</a:t>
            </a:r>
            <a:r>
              <a:rPr lang="en-US" sz="2400" dirty="0">
                <a:solidFill>
                  <a:srgbClr val="004992"/>
                </a:solidFill>
              </a:rPr>
              <a:t> </a:t>
            </a:r>
            <a:r>
              <a:rPr lang="en-US" sz="2400" dirty="0" err="1">
                <a:solidFill>
                  <a:srgbClr val="004992"/>
                </a:solidFill>
              </a:rPr>
              <a:t>grunnlaget</a:t>
            </a:r>
            <a:r>
              <a:rPr lang="en-US" sz="2400" dirty="0">
                <a:solidFill>
                  <a:srgbClr val="004992"/>
                </a:solidFill>
              </a:rPr>
              <a:t>!</a:t>
            </a:r>
            <a:endParaRPr lang="de-DE" sz="2400" dirty="0">
              <a:solidFill>
                <a:srgbClr val="004992"/>
              </a:solidFill>
            </a:endParaRPr>
          </a:p>
          <a:p>
            <a:pPr lvl="0" defTabSz="914400" fontAlgn="base"/>
            <a:r>
              <a:rPr lang="en-US" sz="2400" i="1" dirty="0">
                <a:solidFill>
                  <a:srgbClr val="333333"/>
                </a:solidFill>
              </a:rPr>
              <a:t>Vi </a:t>
            </a:r>
            <a:r>
              <a:rPr lang="en-US" sz="2400" i="1" dirty="0" err="1">
                <a:solidFill>
                  <a:srgbClr val="333333"/>
                </a:solidFill>
              </a:rPr>
              <a:t>må</a:t>
            </a:r>
            <a:r>
              <a:rPr lang="en-US" sz="2400" i="1" dirty="0">
                <a:solidFill>
                  <a:srgbClr val="333333"/>
                </a:solidFill>
              </a:rPr>
              <a:t> </a:t>
            </a:r>
            <a:r>
              <a:rPr lang="en-US" sz="2400" i="1" dirty="0" err="1">
                <a:solidFill>
                  <a:srgbClr val="333333"/>
                </a:solidFill>
              </a:rPr>
              <a:t>bruke</a:t>
            </a:r>
            <a:r>
              <a:rPr lang="en-US" sz="2400" i="1" dirty="0">
                <a:solidFill>
                  <a:srgbClr val="333333"/>
                </a:solidFill>
              </a:rPr>
              <a:t> </a:t>
            </a:r>
            <a:r>
              <a:rPr lang="en-US" sz="2400" i="1" dirty="0" err="1">
                <a:solidFill>
                  <a:srgbClr val="333333"/>
                </a:solidFill>
              </a:rPr>
              <a:t>alle</a:t>
            </a:r>
            <a:r>
              <a:rPr lang="en-US" sz="2400" i="1" dirty="0">
                <a:solidFill>
                  <a:srgbClr val="333333"/>
                </a:solidFill>
              </a:rPr>
              <a:t> </a:t>
            </a:r>
            <a:r>
              <a:rPr lang="en-US" sz="2400" i="1" dirty="0" err="1">
                <a:solidFill>
                  <a:srgbClr val="333333"/>
                </a:solidFill>
              </a:rPr>
              <a:t>kilder</a:t>
            </a:r>
            <a:r>
              <a:rPr lang="en-US" sz="2400" i="1" dirty="0">
                <a:solidFill>
                  <a:srgbClr val="333333"/>
                </a:solidFill>
              </a:rPr>
              <a:t> </a:t>
            </a:r>
            <a:r>
              <a:rPr lang="en-US" sz="2400" i="1" dirty="0" err="1">
                <a:solidFill>
                  <a:srgbClr val="333333"/>
                </a:solidFill>
              </a:rPr>
              <a:t>og</a:t>
            </a:r>
            <a:r>
              <a:rPr lang="en-US" sz="2400" i="1" dirty="0">
                <a:solidFill>
                  <a:srgbClr val="333333"/>
                </a:solidFill>
              </a:rPr>
              <a:t> se </a:t>
            </a:r>
            <a:r>
              <a:rPr lang="en-US" sz="2400" i="1" dirty="0" err="1">
                <a:solidFill>
                  <a:srgbClr val="333333"/>
                </a:solidFill>
              </a:rPr>
              <a:t>saken</a:t>
            </a:r>
            <a:r>
              <a:rPr lang="en-US" sz="2400" i="1" dirty="0">
                <a:solidFill>
                  <a:srgbClr val="333333"/>
                </a:solidFill>
              </a:rPr>
              <a:t> </a:t>
            </a:r>
            <a:r>
              <a:rPr lang="en-US" sz="2400" i="1" dirty="0" err="1">
                <a:solidFill>
                  <a:srgbClr val="333333"/>
                </a:solidFill>
              </a:rPr>
              <a:t>fra</a:t>
            </a:r>
            <a:r>
              <a:rPr lang="en-US" sz="2400" i="1" dirty="0">
                <a:solidFill>
                  <a:srgbClr val="333333"/>
                </a:solidFill>
              </a:rPr>
              <a:t> </a:t>
            </a:r>
            <a:r>
              <a:rPr lang="en-US" sz="2400" i="1" dirty="0" err="1">
                <a:solidFill>
                  <a:srgbClr val="333333"/>
                </a:solidFill>
              </a:rPr>
              <a:t>alle</a:t>
            </a:r>
            <a:r>
              <a:rPr lang="en-US" sz="2400" i="1" dirty="0">
                <a:solidFill>
                  <a:srgbClr val="333333"/>
                </a:solidFill>
              </a:rPr>
              <a:t> sider!</a:t>
            </a:r>
            <a:br>
              <a:rPr lang="en-US" sz="2400" i="1" dirty="0">
                <a:solidFill>
                  <a:srgbClr val="333333"/>
                </a:solidFill>
              </a:rPr>
            </a:br>
            <a:r>
              <a:rPr lang="en-US" sz="2400" dirty="0">
                <a:solidFill>
                  <a:srgbClr val="333333"/>
                </a:solidFill>
              </a:rPr>
              <a:t>Å </a:t>
            </a:r>
            <a:r>
              <a:rPr lang="en-US" sz="2400" dirty="0" err="1">
                <a:solidFill>
                  <a:srgbClr val="333333"/>
                </a:solidFill>
              </a:rPr>
              <a:t>kombinere</a:t>
            </a:r>
            <a:r>
              <a:rPr lang="en-US" sz="2400" dirty="0">
                <a:solidFill>
                  <a:srgbClr val="333333"/>
                </a:solidFill>
              </a:rPr>
              <a:t> </a:t>
            </a:r>
            <a:r>
              <a:rPr lang="en-US" sz="2400" dirty="0" err="1">
                <a:solidFill>
                  <a:srgbClr val="333333"/>
                </a:solidFill>
              </a:rPr>
              <a:t>kildene</a:t>
            </a:r>
            <a:r>
              <a:rPr lang="en-US" sz="2400" dirty="0">
                <a:solidFill>
                  <a:srgbClr val="333333"/>
                </a:solidFill>
              </a:rPr>
              <a:t> </a:t>
            </a:r>
            <a:r>
              <a:rPr lang="en-US" sz="2400" dirty="0" err="1">
                <a:solidFill>
                  <a:srgbClr val="333333"/>
                </a:solidFill>
              </a:rPr>
              <a:t>hjelper</a:t>
            </a:r>
            <a:r>
              <a:rPr lang="en-US" sz="2400" dirty="0">
                <a:solidFill>
                  <a:srgbClr val="333333"/>
                </a:solidFill>
              </a:rPr>
              <a:t> </a:t>
            </a:r>
            <a:r>
              <a:rPr lang="en-US" sz="2400" dirty="0" err="1">
                <a:solidFill>
                  <a:srgbClr val="333333"/>
                </a:solidFill>
              </a:rPr>
              <a:t>oss</a:t>
            </a:r>
            <a:r>
              <a:rPr lang="en-US" sz="2400" dirty="0">
                <a:solidFill>
                  <a:srgbClr val="333333"/>
                </a:solidFill>
              </a:rPr>
              <a:t> med å </a:t>
            </a:r>
            <a:r>
              <a:rPr lang="en-US" sz="2400" dirty="0" err="1">
                <a:solidFill>
                  <a:srgbClr val="333333"/>
                </a:solidFill>
              </a:rPr>
              <a:t>vurdere</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kompleks</a:t>
            </a:r>
            <a:r>
              <a:rPr lang="en-US" sz="2400" dirty="0">
                <a:solidFill>
                  <a:srgbClr val="333333"/>
                </a:solidFill>
              </a:rPr>
              <a:t> </a:t>
            </a:r>
            <a:r>
              <a:rPr lang="en-US" sz="2400" dirty="0" err="1">
                <a:solidFill>
                  <a:srgbClr val="333333"/>
                </a:solidFill>
              </a:rPr>
              <a:t>situasjon</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17</a:t>
            </a:fld>
            <a:endParaRPr 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problemer</a:t>
            </a:r>
            <a:r>
              <a:rPr lang="en-US" sz="2400" dirty="0">
                <a:solidFill>
                  <a:srgbClr val="333333"/>
                </a:solidFill>
              </a:rPr>
              <a:t> (</a:t>
            </a:r>
            <a:r>
              <a:rPr lang="en-US" sz="2400" dirty="0" err="1">
                <a:solidFill>
                  <a:srgbClr val="333333"/>
                </a:solidFill>
              </a:rPr>
              <a:t>spesielt</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problemer</a:t>
            </a:r>
            <a:r>
              <a:rPr lang="en-US" sz="2400" dirty="0">
                <a:solidFill>
                  <a:srgbClr val="333333"/>
                </a:solidFill>
              </a:rPr>
              <a:t> med </a:t>
            </a:r>
            <a:r>
              <a:rPr lang="en-US" sz="2400" dirty="0" err="1">
                <a:solidFill>
                  <a:srgbClr val="333333"/>
                </a:solidFill>
              </a:rPr>
              <a:t>følgende</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forstå</a:t>
            </a:r>
            <a:r>
              <a:rPr lang="en-US" sz="2400" dirty="0">
                <a:solidFill>
                  <a:srgbClr val="004992"/>
                </a:solidFill>
              </a:rPr>
              <a:t> </a:t>
            </a:r>
            <a:r>
              <a:rPr lang="en-US" sz="2400" dirty="0" err="1">
                <a:solidFill>
                  <a:srgbClr val="004992"/>
                </a:solidFill>
              </a:rPr>
              <a:t>og</a:t>
            </a:r>
            <a:r>
              <a:rPr lang="en-US" sz="2400" dirty="0">
                <a:solidFill>
                  <a:srgbClr val="004992"/>
                </a:solidFill>
              </a:rPr>
              <a:t> </a:t>
            </a:r>
            <a:r>
              <a:rPr lang="en-US" sz="2400" dirty="0" err="1">
                <a:solidFill>
                  <a:srgbClr val="004992"/>
                </a:solidFill>
              </a:rPr>
              <a:t>vurdere</a:t>
            </a:r>
            <a:r>
              <a:rPr lang="en-US" sz="2400" dirty="0">
                <a:solidFill>
                  <a:srgbClr val="004992"/>
                </a:solidFill>
              </a:rPr>
              <a:t> </a:t>
            </a:r>
            <a:r>
              <a:rPr lang="en-US" sz="2400" dirty="0" err="1">
                <a:solidFill>
                  <a:srgbClr val="004992"/>
                </a:solidFill>
              </a:rPr>
              <a:t>ansiktsuttrykk</a:t>
            </a:r>
            <a:r>
              <a:rPr lang="en-US" sz="2400" dirty="0">
                <a:solidFill>
                  <a:srgbClr val="004992"/>
                </a:solidFill>
              </a:rPr>
              <a:t> hos </a:t>
            </a:r>
            <a:r>
              <a:rPr lang="en-US" sz="2400" dirty="0" err="1">
                <a:solidFill>
                  <a:srgbClr val="004992"/>
                </a:solidFill>
              </a:rPr>
              <a:t>andre</a:t>
            </a:r>
            <a:r>
              <a:rPr lang="en-US" sz="2400" dirty="0">
                <a:solidFill>
                  <a:srgbClr val="004992"/>
                </a:solidFill>
              </a:rPr>
              <a:t> </a:t>
            </a:r>
            <a:r>
              <a:rPr lang="de-DE" sz="2400" dirty="0">
                <a:solidFill>
                  <a:srgbClr val="004992"/>
                </a:solidFill>
              </a:rPr>
              <a:t>(f.eks. glede, tristhet)</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psykiske</a:t>
            </a:r>
            <a:r>
              <a:rPr lang="en-US" sz="2400" dirty="0">
                <a:solidFill>
                  <a:srgbClr val="333333"/>
                </a:solidFill>
              </a:rPr>
              <a:t> </a:t>
            </a:r>
            <a:r>
              <a:rPr lang="en-US" sz="2400" dirty="0" err="1">
                <a:solidFill>
                  <a:srgbClr val="333333"/>
                </a:solidFill>
              </a:rPr>
              <a:t>problemer</a:t>
            </a:r>
            <a:r>
              <a:rPr lang="en-US" sz="2400" dirty="0">
                <a:solidFill>
                  <a:srgbClr val="333333"/>
                </a:solidFill>
              </a:rPr>
              <a:t> (</a:t>
            </a:r>
            <a:r>
              <a:rPr lang="en-US" sz="2400" dirty="0" err="1">
                <a:solidFill>
                  <a:srgbClr val="333333"/>
                </a:solidFill>
              </a:rPr>
              <a:t>spesielt</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problemer</a:t>
            </a:r>
            <a:r>
              <a:rPr lang="en-US" sz="2400" dirty="0">
                <a:solidFill>
                  <a:srgbClr val="333333"/>
                </a:solidFill>
              </a:rPr>
              <a:t> med </a:t>
            </a:r>
            <a:r>
              <a:rPr lang="en-US" sz="2400" dirty="0" err="1">
                <a:solidFill>
                  <a:srgbClr val="333333"/>
                </a:solidFill>
              </a:rPr>
              <a:t>følgende</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forstå</a:t>
            </a:r>
            <a:r>
              <a:rPr lang="en-US" sz="2400" dirty="0">
                <a:solidFill>
                  <a:srgbClr val="004992"/>
                </a:solidFill>
              </a:rPr>
              <a:t> </a:t>
            </a:r>
            <a:r>
              <a:rPr lang="en-US" sz="2400" dirty="0" err="1">
                <a:solidFill>
                  <a:srgbClr val="004992"/>
                </a:solidFill>
              </a:rPr>
              <a:t>og</a:t>
            </a:r>
            <a:r>
              <a:rPr lang="en-US" sz="2400" dirty="0">
                <a:solidFill>
                  <a:srgbClr val="004992"/>
                </a:solidFill>
              </a:rPr>
              <a:t> </a:t>
            </a:r>
            <a:r>
              <a:rPr lang="en-US" sz="2400" dirty="0" err="1">
                <a:solidFill>
                  <a:srgbClr val="004992"/>
                </a:solidFill>
              </a:rPr>
              <a:t>vurdere</a:t>
            </a:r>
            <a:r>
              <a:rPr lang="en-US" sz="2400" dirty="0">
                <a:solidFill>
                  <a:srgbClr val="004992"/>
                </a:solidFill>
              </a:rPr>
              <a:t> </a:t>
            </a:r>
            <a:r>
              <a:rPr lang="en-US" sz="2400" dirty="0" err="1">
                <a:solidFill>
                  <a:srgbClr val="004992"/>
                </a:solidFill>
              </a:rPr>
              <a:t>ansiktsuttrykk</a:t>
            </a:r>
            <a:r>
              <a:rPr lang="en-US" sz="2400" dirty="0">
                <a:solidFill>
                  <a:srgbClr val="004992"/>
                </a:solidFill>
              </a:rPr>
              <a:t> hos </a:t>
            </a:r>
            <a:r>
              <a:rPr lang="en-US" sz="2400" dirty="0" err="1">
                <a:solidFill>
                  <a:srgbClr val="004992"/>
                </a:solidFill>
              </a:rPr>
              <a:t>andre</a:t>
            </a:r>
            <a:r>
              <a:rPr lang="en-US" sz="2400" dirty="0">
                <a:solidFill>
                  <a:srgbClr val="004992"/>
                </a:solidFill>
              </a:rPr>
              <a:t> </a:t>
            </a:r>
            <a:r>
              <a:rPr lang="de-DE" sz="2400" dirty="0">
                <a:solidFill>
                  <a:srgbClr val="004992"/>
                </a:solidFill>
              </a:rPr>
              <a:t>(f.eks. glede, tristhet)</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Vansker</a:t>
            </a:r>
            <a:r>
              <a:rPr lang="en-US" sz="2400" dirty="0">
                <a:solidFill>
                  <a:srgbClr val="004992"/>
                </a:solidFill>
              </a:rPr>
              <a:t> med å </a:t>
            </a:r>
            <a:r>
              <a:rPr lang="en-US" sz="2400" dirty="0" err="1">
                <a:solidFill>
                  <a:srgbClr val="004992"/>
                </a:solidFill>
              </a:rPr>
              <a:t>slutte</a:t>
            </a:r>
            <a:r>
              <a:rPr lang="en-US" sz="2400" dirty="0">
                <a:solidFill>
                  <a:srgbClr val="004992"/>
                </a:solidFill>
              </a:rPr>
              <a:t> </a:t>
            </a:r>
            <a:r>
              <a:rPr lang="en-US" sz="2400" dirty="0" err="1">
                <a:solidFill>
                  <a:srgbClr val="004992"/>
                </a:solidFill>
              </a:rPr>
              <a:t>fra</a:t>
            </a:r>
            <a:r>
              <a:rPr lang="en-US" sz="2400" dirty="0">
                <a:solidFill>
                  <a:srgbClr val="004992"/>
                </a:solidFill>
              </a:rPr>
              <a:t> </a:t>
            </a:r>
            <a:r>
              <a:rPr lang="en-US" sz="2400" dirty="0" err="1">
                <a:solidFill>
                  <a:srgbClr val="004992"/>
                </a:solidFill>
              </a:rPr>
              <a:t>hva</a:t>
            </a:r>
            <a:r>
              <a:rPr lang="en-US" sz="2400" dirty="0">
                <a:solidFill>
                  <a:srgbClr val="004992"/>
                </a:solidFill>
              </a:rPr>
              <a:t> </a:t>
            </a:r>
            <a:r>
              <a:rPr lang="en-US" sz="2400" dirty="0" err="1">
                <a:solidFill>
                  <a:srgbClr val="004992"/>
                </a:solidFill>
              </a:rPr>
              <a:t>en</a:t>
            </a:r>
            <a:r>
              <a:rPr lang="en-US" sz="2400" dirty="0">
                <a:solidFill>
                  <a:srgbClr val="004992"/>
                </a:solidFill>
              </a:rPr>
              <a:t> person </a:t>
            </a:r>
            <a:r>
              <a:rPr lang="en-US" sz="2400" dirty="0" err="1">
                <a:solidFill>
                  <a:srgbClr val="004992"/>
                </a:solidFill>
              </a:rPr>
              <a:t>gjør</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øyeblikket</a:t>
            </a:r>
            <a:r>
              <a:rPr lang="en-US" sz="2400" dirty="0">
                <a:solidFill>
                  <a:srgbClr val="004992"/>
                </a:solidFill>
              </a:rPr>
              <a:t> </a:t>
            </a:r>
            <a:r>
              <a:rPr lang="en-US" sz="2400" dirty="0" err="1">
                <a:solidFill>
                  <a:srgbClr val="004992"/>
                </a:solidFill>
              </a:rPr>
              <a:t>til</a:t>
            </a:r>
            <a:r>
              <a:rPr lang="en-US" sz="2400" dirty="0">
                <a:solidFill>
                  <a:srgbClr val="004992"/>
                </a:solidFill>
              </a:rPr>
              <a:t> </a:t>
            </a:r>
            <a:r>
              <a:rPr lang="en-US" sz="2400" dirty="0" err="1">
                <a:solidFill>
                  <a:srgbClr val="004992"/>
                </a:solidFill>
              </a:rPr>
              <a:t>hvilke</a:t>
            </a:r>
            <a:r>
              <a:rPr lang="en-US" sz="2400" dirty="0">
                <a:solidFill>
                  <a:srgbClr val="004992"/>
                </a:solidFill>
              </a:rPr>
              <a:t> </a:t>
            </a:r>
            <a:r>
              <a:rPr lang="en-US" sz="2400" dirty="0" err="1">
                <a:solidFill>
                  <a:srgbClr val="004992"/>
                </a:solidFill>
              </a:rPr>
              <a:t>motiver</a:t>
            </a:r>
            <a:r>
              <a:rPr lang="en-US" sz="2400" dirty="0">
                <a:solidFill>
                  <a:srgbClr val="004992"/>
                </a:solidFill>
              </a:rPr>
              <a:t> </a:t>
            </a:r>
            <a:r>
              <a:rPr lang="en-US" sz="2400" dirty="0" err="1">
                <a:solidFill>
                  <a:srgbClr val="004992"/>
                </a:solidFill>
              </a:rPr>
              <a:t>han</a:t>
            </a:r>
            <a:r>
              <a:rPr lang="en-US" sz="2400" dirty="0">
                <a:solidFill>
                  <a:srgbClr val="004992"/>
                </a:solidFill>
              </a:rPr>
              <a:t>/</a:t>
            </a:r>
            <a:r>
              <a:rPr lang="en-US" sz="2400" dirty="0" err="1">
                <a:solidFill>
                  <a:srgbClr val="004992"/>
                </a:solidFill>
              </a:rPr>
              <a:t>hun</a:t>
            </a:r>
            <a:r>
              <a:rPr lang="en-US" sz="2400" dirty="0">
                <a:solidFill>
                  <a:srgbClr val="004992"/>
                </a:solidFill>
              </a:rPr>
              <a:t> </a:t>
            </a:r>
            <a:r>
              <a:rPr lang="en-US" sz="2400" dirty="0" err="1">
                <a:solidFill>
                  <a:srgbClr val="004992"/>
                </a:solidFill>
              </a:rPr>
              <a:t>har</a:t>
            </a:r>
            <a:r>
              <a:rPr lang="en-US" sz="2400" dirty="0">
                <a:solidFill>
                  <a:srgbClr val="004992"/>
                </a:solidFill>
              </a:rPr>
              <a:t> </a:t>
            </a:r>
            <a:r>
              <a:rPr lang="en-US" sz="2400" dirty="0" err="1">
                <a:solidFill>
                  <a:srgbClr val="004992"/>
                </a:solidFill>
              </a:rPr>
              <a:t>eller</a:t>
            </a:r>
            <a:r>
              <a:rPr lang="en-US" sz="2400" dirty="0">
                <a:solidFill>
                  <a:srgbClr val="004992"/>
                </a:solidFill>
              </a:rPr>
              <a:t> </a:t>
            </a:r>
            <a:r>
              <a:rPr lang="en-US" sz="2400" dirty="0" err="1">
                <a:solidFill>
                  <a:srgbClr val="004992"/>
                </a:solidFill>
              </a:rPr>
              <a:t>hva</a:t>
            </a:r>
            <a:r>
              <a:rPr lang="en-US" sz="2400" dirty="0">
                <a:solidFill>
                  <a:srgbClr val="004992"/>
                </a:solidFill>
              </a:rPr>
              <a:t> </a:t>
            </a:r>
            <a:r>
              <a:rPr lang="en-US" sz="2400" dirty="0" err="1">
                <a:solidFill>
                  <a:srgbClr val="004992"/>
                </a:solidFill>
              </a:rPr>
              <a:t>han</a:t>
            </a:r>
            <a:r>
              <a:rPr lang="en-US" sz="2400" dirty="0">
                <a:solidFill>
                  <a:srgbClr val="004992"/>
                </a:solidFill>
              </a:rPr>
              <a:t>/</a:t>
            </a:r>
            <a:r>
              <a:rPr lang="en-US" sz="2400" dirty="0" err="1">
                <a:solidFill>
                  <a:srgbClr val="004992"/>
                </a:solidFill>
              </a:rPr>
              <a:t>hun</a:t>
            </a:r>
            <a:r>
              <a:rPr lang="en-US" sz="2400" dirty="0">
                <a:solidFill>
                  <a:srgbClr val="004992"/>
                </a:solidFill>
              </a:rPr>
              <a:t> </a:t>
            </a:r>
            <a:r>
              <a:rPr lang="en-US" sz="2400" dirty="0" err="1">
                <a:solidFill>
                  <a:srgbClr val="004992"/>
                </a:solidFill>
              </a:rPr>
              <a:t>kommer</a:t>
            </a:r>
            <a:r>
              <a:rPr lang="en-US" sz="2400" dirty="0">
                <a:solidFill>
                  <a:srgbClr val="004992"/>
                </a:solidFill>
              </a:rPr>
              <a:t> </a:t>
            </a:r>
            <a:r>
              <a:rPr lang="en-US" sz="2400" dirty="0" err="1">
                <a:solidFill>
                  <a:srgbClr val="004992"/>
                </a:solidFill>
              </a:rPr>
              <a:t>til</a:t>
            </a:r>
            <a:r>
              <a:rPr lang="en-US" sz="2400" dirty="0">
                <a:solidFill>
                  <a:srgbClr val="004992"/>
                </a:solidFill>
              </a:rPr>
              <a:t> å </a:t>
            </a:r>
            <a:r>
              <a:rPr lang="en-US" sz="2400" dirty="0" err="1">
                <a:solidFill>
                  <a:srgbClr val="004992"/>
                </a:solidFill>
              </a:rPr>
              <a:t>gjøre</a:t>
            </a:r>
            <a:r>
              <a:rPr lang="en-US" sz="2400" dirty="0">
                <a:solidFill>
                  <a:srgbClr val="004992"/>
                </a:solidFill>
              </a:rPr>
              <a:t> </a:t>
            </a:r>
            <a:r>
              <a:rPr lang="en-US" sz="2400" dirty="0" err="1">
                <a:solidFill>
                  <a:srgbClr val="004992"/>
                </a:solidFill>
              </a:rPr>
              <a:t>i</a:t>
            </a:r>
            <a:r>
              <a:rPr lang="en-US" sz="2400" dirty="0">
                <a:solidFill>
                  <a:srgbClr val="004992"/>
                </a:solidFill>
              </a:rPr>
              <a:t> </a:t>
            </a:r>
            <a:r>
              <a:rPr lang="en-US" sz="2400" dirty="0" err="1">
                <a:solidFill>
                  <a:srgbClr val="004992"/>
                </a:solidFill>
              </a:rPr>
              <a:t>fremtiden</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19</a:t>
            </a:fld>
            <a:endParaRPr lang="de-DE">
              <a:latin typeface="+mn-lt"/>
            </a:endParaRPr>
          </a:p>
        </p:txBody>
      </p:sp>
    </p:spTree>
    <p:extLst>
      <p:ext uri="{BB962C8B-B14F-4D97-AF65-F5344CB8AC3E}">
        <p14:creationId xmlns:p14="http://schemas.microsoft.com/office/powerpoint/2010/main" val="183164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mangel på empati bidrar til feiltolkninger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20</a:t>
            </a:fld>
            <a:endParaRPr lang="de-DE">
              <a:latin typeface="+mn-lt"/>
            </a:endParaRPr>
          </a:p>
        </p:txBody>
      </p:sp>
      <p:sp>
        <p:nvSpPr>
          <p:cNvPr id="56346"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err="1">
                <a:solidFill>
                  <a:srgbClr val="004992"/>
                </a:solidFill>
                <a:latin typeface="+mn-lt"/>
              </a:rPr>
              <a:t>Har</a:t>
            </a:r>
            <a:r>
              <a:rPr lang="en-US" altLang="de-DE" sz="2000" dirty="0">
                <a:solidFill>
                  <a:srgbClr val="004992"/>
                </a:solidFill>
                <a:latin typeface="+mn-lt"/>
              </a:rPr>
              <a:t> </a:t>
            </a:r>
            <a:r>
              <a:rPr lang="en-US" altLang="de-DE" sz="2000" dirty="0" err="1">
                <a:solidFill>
                  <a:srgbClr val="004992"/>
                </a:solidFill>
                <a:latin typeface="+mn-lt"/>
              </a:rPr>
              <a:t>noen</a:t>
            </a:r>
            <a:r>
              <a:rPr lang="en-US" altLang="de-DE" sz="2000" dirty="0">
                <a:solidFill>
                  <a:srgbClr val="004992"/>
                </a:solidFill>
                <a:latin typeface="+mn-lt"/>
              </a:rPr>
              <a:t> et </a:t>
            </a:r>
            <a:r>
              <a:rPr lang="en-US" altLang="de-DE" sz="2000" dirty="0" err="1">
                <a:solidFill>
                  <a:srgbClr val="004992"/>
                </a:solidFill>
                <a:latin typeface="+mn-lt"/>
              </a:rPr>
              <a:t>personlig</a:t>
            </a:r>
            <a:r>
              <a:rPr lang="en-US" altLang="de-DE" sz="2000" dirty="0">
                <a:solidFill>
                  <a:srgbClr val="004992"/>
                </a:solidFill>
                <a:latin typeface="+mn-lt"/>
              </a:rPr>
              <a:t> </a:t>
            </a:r>
            <a:r>
              <a:rPr lang="en-US" altLang="de-DE" sz="2000" dirty="0" err="1">
                <a:solidFill>
                  <a:srgbClr val="004992"/>
                </a:solidFill>
                <a:latin typeface="+mn-lt"/>
              </a:rPr>
              <a:t>eksempel</a:t>
            </a:r>
            <a:r>
              <a:rPr lang="en-US" altLang="de-DE" sz="2000" dirty="0">
                <a:solidFill>
                  <a:srgbClr val="004992"/>
                </a:solidFill>
                <a:latin typeface="+mn-lt"/>
              </a:rPr>
              <a:t> å </a:t>
            </a:r>
            <a:r>
              <a:rPr lang="en-US" altLang="de-DE" sz="2000" dirty="0" err="1">
                <a:solidFill>
                  <a:srgbClr val="004992"/>
                </a:solidFill>
                <a:latin typeface="+mn-lt"/>
              </a:rPr>
              <a:t>komme</a:t>
            </a:r>
            <a:r>
              <a:rPr lang="en-US" altLang="de-DE" sz="2000" dirty="0">
                <a:solidFill>
                  <a:srgbClr val="004992"/>
                </a:solidFill>
                <a:latin typeface="+mn-lt"/>
              </a:rPr>
              <a:t> med?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51173388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Hendelse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Forklaring under psykose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mn-lt"/>
                          <a:ea typeface="+mn-ea"/>
                          <a:cs typeface="+mn-cs"/>
                        </a:rPr>
                        <a:t>Andre forklaringer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 mann på bussen ser lenge på deg.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Endelig vet du hvem som forfølger deg.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Mannen ser på deg fordi du oppfører deg spesielt (f.eks. bruk av solbriller).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Sjefen kritiserer feilene du har gjort.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Du er overbevist om at du kommer til å få sparken.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Sjefen overreagerte litt, men har ikke tenkt å sparke deg- han er generelt litt gretten.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a:ln>
                            <a:noFill/>
                          </a:ln>
                          <a:solidFill>
                            <a:srgbClr val="333333"/>
                          </a:solidFill>
                          <a:effectLst/>
                          <a:latin typeface="+mn-lt"/>
                          <a:ea typeface="+mn-ea"/>
                          <a:cs typeface="+mn-cs"/>
                        </a:rPr>
                        <a:t>En venn leser en artikkel i avisen om dårlige skoleprestasjoner.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Han hinter til de dårlige karakterene du fikk på ungdomsskolen.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2000" b="0" i="0" u="none" strike="noStrike" cap="none" normalizeH="0" baseline="0" dirty="0">
                          <a:ln>
                            <a:noFill/>
                          </a:ln>
                          <a:solidFill>
                            <a:srgbClr val="333333"/>
                          </a:solidFill>
                          <a:effectLst/>
                          <a:latin typeface="+mn-lt"/>
                          <a:ea typeface="+mn-ea"/>
                          <a:cs typeface="+mn-cs"/>
                        </a:rPr>
                        <a:t>Helt tilfeldig – vennen er nyhetsinteressert, han vet ikke om dine problemer på skolen.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a:p>
            <a:pPr lvl="0" defTabSz="914400" fontAlgn="base">
              <a:buClr>
                <a:srgbClr val="336699"/>
              </a:buClr>
              <a:defRPr/>
            </a:pPr>
            <a:endParaRPr lang="de-DE" sz="2400" b="1" dirty="0">
              <a:solidFill>
                <a:srgbClr val="333333"/>
              </a:solidFill>
            </a:endParaRPr>
          </a:p>
          <a:p>
            <a:pPr lvl="0" defTabSz="914400" fontAlgn="base">
              <a:buClr>
                <a:srgbClr val="336699"/>
              </a:buClr>
              <a:defRPr/>
            </a:pPr>
            <a:r>
              <a:rPr lang="de-DE" sz="2400" b="1" dirty="0">
                <a:solidFill>
                  <a:srgbClr val="004992"/>
                </a:solidFill>
              </a:rPr>
              <a:t>NB!</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Du må skille mellom informasjon som er tilgjengelig for deg og informasjon som karakterene har om hverandre!</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22</a:t>
            </a:fld>
            <a:endParaRPr lang="de-DE">
              <a:latin typeface="+mn-lt"/>
            </a:endParaRPr>
          </a:p>
        </p:txBody>
      </p:sp>
    </p:spTree>
    <p:extLst>
      <p:ext uri="{BB962C8B-B14F-4D97-AF65-F5344CB8AC3E}">
        <p14:creationId xmlns:p14="http://schemas.microsoft.com/office/powerpoint/2010/main" val="2415306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Oppgave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rPr>
              <a:t>Nå skal du få se noen tegneserier.</a:t>
            </a:r>
          </a:p>
          <a:p>
            <a:pPr marL="342900" lvl="0" indent="-342900" defTabSz="914400" fontAlgn="base">
              <a:buClr>
                <a:srgbClr val="333333"/>
              </a:buClr>
              <a:buFont typeface="WingDings"/>
              <a:buChar char=""/>
              <a:defRPr/>
            </a:pPr>
            <a:r>
              <a:rPr lang="de-DE" sz="2400" dirty="0">
                <a:solidFill>
                  <a:srgbClr val="333333"/>
                </a:solidFill>
              </a:rPr>
              <a:t>Diskuter hva karakterene i historien tenker om hverandre.</a:t>
            </a:r>
          </a:p>
          <a:p>
            <a:pPr lvl="0" defTabSz="914400" fontAlgn="base">
              <a:buClr>
                <a:srgbClr val="336699"/>
              </a:buClr>
              <a:defRPr/>
            </a:pPr>
            <a:endParaRPr lang="de-DE" sz="2400" b="1" dirty="0">
              <a:solidFill>
                <a:srgbClr val="333333"/>
              </a:solidFill>
            </a:endParaRPr>
          </a:p>
          <a:p>
            <a:pPr lvl="0" defTabSz="914400" fontAlgn="base">
              <a:buClr>
                <a:srgbClr val="336699"/>
              </a:buClr>
              <a:defRPr/>
            </a:pPr>
            <a:r>
              <a:rPr lang="de-DE" sz="2400" b="1" dirty="0">
                <a:solidFill>
                  <a:srgbClr val="004992"/>
                </a:solidFill>
              </a:rPr>
              <a:t>NB!</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Du må skille mellom informasjon som er tilgjengelig for deg og informasjon som karakterene har om hverandre!</a:t>
            </a:r>
          </a:p>
          <a:p>
            <a:pPr marL="342900" lvl="0" indent="-342900" defTabSz="914400" fontAlgn="base">
              <a:buClr>
                <a:srgbClr val="333333"/>
              </a:buClr>
              <a:buFont typeface="WingDings"/>
              <a:buChar char=""/>
              <a:defRPr/>
            </a:pPr>
            <a:r>
              <a:rPr lang="de-DE" sz="2400" dirty="0">
                <a:solidFill>
                  <a:srgbClr val="333333"/>
                </a:solidFill>
              </a:rPr>
              <a:t>Hva slags ytterligere informasjon trengs for å gi et sikkert svar?</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2511857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24</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dirty="0">
                <a:solidFill>
                  <a:srgbClr val="004992"/>
                </a:solidFill>
                <a:latin typeface="+mn-lt"/>
              </a:rPr>
              <a:t>Hva er det sannsynlig at jenta kommer til å gi i gave til bestemoren på den neste bursdagen? Kommer bestemor til å bli glad?</a:t>
            </a:r>
            <a:endParaRPr lang="de-DE" altLang="de-DE" sz="2400" dirty="0">
              <a:solidFill>
                <a:srgbClr val="004992"/>
              </a:solidFill>
              <a:latin typeface="+mn-l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Karameller!</a:t>
            </a:r>
          </a:p>
          <a:p>
            <a:pPr algn="ctr" eaLnBrk="1" hangingPunct="1">
              <a:spcBef>
                <a:spcPct val="0"/>
              </a:spcBef>
              <a:buFontTx/>
              <a:buNone/>
            </a:pPr>
            <a:r>
              <a:rPr lang="de-DE" altLang="de-DE" sz="1050" b="1" dirty="0">
                <a:solidFill>
                  <a:srgbClr val="000000"/>
                </a:solidFill>
                <a:latin typeface="+mn-lt"/>
              </a:rPr>
              <a:t>Så flott, takk!</a:t>
            </a: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93942" y="2348880"/>
            <a:ext cx="10882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Jeg kan ikke fordra karameller...</a:t>
            </a:r>
          </a:p>
        </p:txBody>
      </p:sp>
      <p:sp>
        <p:nvSpPr>
          <p:cNvPr id="26"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25</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dirty="0">
                <a:solidFill>
                  <a:srgbClr val="004992"/>
                </a:solidFill>
                <a:latin typeface="+mn-lt"/>
              </a:rPr>
              <a:t>Hva er det sannsynlig at jenta kommer til å gi i gave til bestemoren på den neste bursdagen? Kommer bestemor til å bli glad?</a:t>
            </a:r>
            <a:endParaRPr lang="de-DE" altLang="de-DE" sz="2400" dirty="0">
              <a:solidFill>
                <a:srgbClr val="004992"/>
              </a:solidFill>
              <a:latin typeface="+mn-l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Karameller!</a:t>
            </a:r>
          </a:p>
          <a:p>
            <a:pPr algn="ctr" eaLnBrk="1" hangingPunct="1">
              <a:spcBef>
                <a:spcPct val="0"/>
              </a:spcBef>
              <a:buFontTx/>
              <a:buNone/>
            </a:pPr>
            <a:r>
              <a:rPr lang="de-DE" altLang="de-DE" sz="1050" b="1" dirty="0">
                <a:solidFill>
                  <a:srgbClr val="000000"/>
                </a:solidFill>
                <a:latin typeface="+mn-lt"/>
              </a:rPr>
              <a:t>Så flott, takk!</a:t>
            </a: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16"/>
          <p:cNvSpPr txBox="1">
            <a:spLocks noChangeArrowheads="1"/>
          </p:cNvSpPr>
          <p:nvPr/>
        </p:nvSpPr>
        <p:spPr bwMode="auto">
          <a:xfrm>
            <a:off x="6493942" y="2348880"/>
            <a:ext cx="10882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Jeg kan ikke fordra karameller...</a:t>
            </a:r>
          </a:p>
        </p:txBody>
      </p:sp>
    </p:spTree>
    <p:extLst>
      <p:ext uri="{BB962C8B-B14F-4D97-AF65-F5344CB8AC3E}">
        <p14:creationId xmlns:p14="http://schemas.microsoft.com/office/powerpoint/2010/main" val="75184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Bestemors bursdag</a:t>
            </a:r>
            <a:br>
              <a:rPr lang="nb-NO" sz="3600" dirty="0">
                <a:solidFill>
                  <a:srgbClr val="004992"/>
                </a:solidFill>
                <a:latin typeface="+mn-lt"/>
                <a:ea typeface="+mn-ea"/>
                <a:cs typeface="+mn-cs"/>
              </a:rPr>
            </a:br>
            <a:r>
              <a:rPr lang="nb-NO" dirty="0">
                <a:solidFill>
                  <a:srgbClr val="004992"/>
                </a:solidFill>
                <a:latin typeface="+mn-lt"/>
                <a:ea typeface="+mn-ea"/>
                <a:cs typeface="+mn-cs"/>
              </a:rPr>
              <a:t>Hva kommer jenta til å gi bestemor neste år?</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26</a:t>
            </a:fld>
            <a:endParaRPr lang="de-DE">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nb-NO" altLang="de-DE" sz="2000" b="1" dirty="0">
                <a:solidFill>
                  <a:srgbClr val="004992"/>
                </a:solidFill>
                <a:latin typeface="+mn-lt"/>
              </a:rPr>
              <a:t>Sannsynlig: </a:t>
            </a:r>
            <a:r>
              <a:rPr lang="nb-NO" altLang="de-DE" sz="2000" dirty="0">
                <a:solidFill>
                  <a:srgbClr val="333333"/>
                </a:solidFill>
                <a:latin typeface="+mn-lt"/>
              </a:rPr>
              <a:t>Karameller igjen fordi bestemor var så entusiastisk forrige gang.</a:t>
            </a:r>
          </a:p>
          <a:p>
            <a:pPr eaLnBrk="1" hangingPunct="1">
              <a:spcBef>
                <a:spcPts val="1200"/>
              </a:spcBef>
              <a:spcAft>
                <a:spcPts val="0"/>
              </a:spcAft>
              <a:buNone/>
            </a:pPr>
            <a:r>
              <a:rPr lang="nb-NO" altLang="de-DE" sz="2000" b="1" dirty="0">
                <a:solidFill>
                  <a:srgbClr val="004992"/>
                </a:solidFill>
                <a:latin typeface="+mn-lt"/>
              </a:rPr>
              <a:t>Ikke sannsynlig: </a:t>
            </a:r>
            <a:r>
              <a:rPr lang="nb-NO" altLang="de-DE" sz="2000" dirty="0">
                <a:solidFill>
                  <a:srgbClr val="333333"/>
                </a:solidFill>
                <a:latin typeface="+mn-lt"/>
              </a:rPr>
              <a:t>Jenta har lagt merke til at bestemor ikke liker karameller og kommer til å gi noe annet til hennes neste bursdag.</a:t>
            </a:r>
            <a:endParaRPr lang="de-DE" altLang="de-DE" sz="2000" dirty="0">
              <a:solidFill>
                <a:srgbClr val="333333"/>
              </a:solidFill>
              <a:latin typeface="+mn-l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Karameller!</a:t>
            </a:r>
          </a:p>
          <a:p>
            <a:pPr algn="ctr" eaLnBrk="1" hangingPunct="1">
              <a:spcBef>
                <a:spcPct val="0"/>
              </a:spcBef>
              <a:buFontTx/>
              <a:buNone/>
            </a:pPr>
            <a:r>
              <a:rPr lang="de-DE" altLang="de-DE" sz="1050" b="1" dirty="0">
                <a:solidFill>
                  <a:srgbClr val="000000"/>
                </a:solidFill>
                <a:latin typeface="+mn-lt"/>
              </a:rPr>
              <a:t>Så flott, takk!</a:t>
            </a: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348880"/>
            <a:ext cx="10882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050" b="1" dirty="0">
                <a:solidFill>
                  <a:srgbClr val="000000"/>
                </a:solidFill>
                <a:latin typeface="+mn-lt"/>
              </a:rPr>
              <a:t>Jeg kan ikke fordra karameller...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Sett i gang!</a:t>
            </a: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27</a:t>
            </a:fld>
            <a:endParaRPr 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28</a:t>
            </a:fld>
            <a:endParaRPr lang="de-DE">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b-NO" sz="2400" spc="-10">
                <a:solidFill>
                  <a:srgbClr val="004992"/>
                </a:solidFill>
                <a:latin typeface="+mn-lt"/>
              </a:rPr>
              <a:t>Er sjefen hensynsløs? Trenger vi mer informasjon før vi bestemmer oss?</a:t>
            </a:r>
            <a:endParaRPr sz="2400" dirty="0">
              <a:solidFill>
                <a:srgbClr val="004992"/>
              </a:solidFill>
              <a:latin typeface="+mn-lt"/>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rPr>
              <a:t>Beklager så mye!</a:t>
            </a:r>
            <a:endParaRPr sz="1200" dirty="0">
              <a:latin typeface="+mn-lt"/>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Hvordan skal jeg kunne jobbe nå?</a:t>
            </a:r>
            <a:endParaRPr lang="de-DE" altLang="de-DE" sz="1200" dirty="0">
              <a:latin typeface="+mn-lt"/>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Dette er uakseptabelt!</a:t>
            </a:r>
            <a:endParaRPr lang="de-DE" altLang="de-DE" sz="1200" dirty="0">
              <a:latin typeface="+mn-lt"/>
            </a:endParaRPr>
          </a:p>
        </p:txBody>
      </p:sp>
      <p:sp>
        <p:nvSpPr>
          <p:cNvPr id="19"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29</a:t>
            </a:fld>
            <a:endParaRPr lang="de-DE">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b-NO" sz="2400" spc="-10">
                <a:solidFill>
                  <a:srgbClr val="004992"/>
                </a:solidFill>
                <a:latin typeface="+mn-lt"/>
              </a:rPr>
              <a:t>Er sjefen hensynsløs? Trenger vi mer informasjon før vi bestemmer oss?</a:t>
            </a:r>
            <a:endParaRPr sz="2400" dirty="0">
              <a:solidFill>
                <a:srgbClr val="004992"/>
              </a:solidFill>
              <a:latin typeface="+mn-lt"/>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rPr>
              <a:t>Beklager så mye!</a:t>
            </a:r>
            <a:endParaRPr sz="1200" dirty="0">
              <a:latin typeface="+mn-lt"/>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Hvordan skal jeg kunne jobbe nå?</a:t>
            </a:r>
            <a:endParaRPr lang="de-DE" altLang="de-DE" sz="1200" dirty="0">
              <a:latin typeface="+mn-lt"/>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Dette er uakseptabelt!</a:t>
            </a:r>
            <a:endParaRPr lang="de-DE" altLang="de-DE" sz="1200" dirty="0">
              <a:latin typeface="+mn-lt"/>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608995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30</a:t>
            </a:fld>
            <a:endParaRPr lang="de-DE">
              <a:latin typeface="+mn-lt"/>
            </a:endParaRPr>
          </a:p>
        </p:txBody>
      </p:sp>
      <p:pic>
        <p:nvPicPr>
          <p:cNvPr id="14"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nb-NO" sz="2400" spc="-10">
                <a:solidFill>
                  <a:srgbClr val="004992"/>
                </a:solidFill>
                <a:latin typeface="+mn-lt"/>
              </a:rPr>
              <a:t>Er sjefen hensynsløs? Trenger vi mer informasjon før vi bestemmer oss?</a:t>
            </a:r>
            <a:endParaRPr sz="2400" dirty="0">
              <a:solidFill>
                <a:srgbClr val="004992"/>
              </a:solidFill>
              <a:latin typeface="+mn-lt"/>
            </a:endParaRPr>
          </a:p>
        </p:txBody>
      </p:sp>
      <p:sp>
        <p:nvSpPr>
          <p:cNvPr id="16"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mn-lt"/>
              </a:rPr>
              <a:t>Beklager så mye!</a:t>
            </a:r>
            <a:endParaRPr sz="1200" dirty="0">
              <a:latin typeface="+mn-lt"/>
            </a:endParaRPr>
          </a:p>
        </p:txBody>
      </p:sp>
      <p:sp>
        <p:nvSpPr>
          <p:cNvPr id="17"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mn-lt"/>
              </a:rPr>
              <a:t>Hvordan skal jeg kunne jobbe nå?</a:t>
            </a:r>
            <a:endParaRPr lang="de-DE" altLang="de-DE" sz="1200" dirty="0">
              <a:latin typeface="+mn-lt"/>
            </a:endParaRPr>
          </a:p>
        </p:txBody>
      </p:sp>
      <p:sp>
        <p:nvSpPr>
          <p:cNvPr id="18"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mn-lt"/>
              </a:rPr>
              <a:t>Dette er uakseptabelt!</a:t>
            </a:r>
            <a:endParaRPr lang="de-DE" altLang="de-DE" sz="1200" dirty="0">
              <a:latin typeface="+mn-lt"/>
            </a:endParaRPr>
          </a:p>
        </p:txBody>
      </p:sp>
    </p:spTree>
    <p:extLst>
      <p:ext uri="{BB962C8B-B14F-4D97-AF65-F5344CB8AC3E}">
        <p14:creationId xmlns:p14="http://schemas.microsoft.com/office/powerpoint/2010/main" val="3479024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31</a:t>
            </a:fld>
            <a:endParaRPr 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a:solidFill>
                  <a:srgbClr val="004992"/>
                </a:solidFill>
                <a:latin typeface="+mn-lt"/>
              </a:rPr>
              <a:t>Hva tror politimannen...har han helt rett eller delvis rett?</a:t>
            </a:r>
            <a:endParaRPr lang="de-DE" altLang="de-DE" sz="2400" dirty="0">
              <a:solidFill>
                <a:srgbClr val="004992"/>
              </a:solidFill>
              <a:latin typeface="+mn-l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32</a:t>
            </a:fld>
            <a:endParaRPr 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a:solidFill>
                  <a:srgbClr val="004992"/>
                </a:solidFill>
                <a:latin typeface="+mn-lt"/>
              </a:rPr>
              <a:t>Hva tror politimannen...har han helt rett eller delvis rett?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304822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33</a:t>
            </a:fld>
            <a:endParaRPr 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a:solidFill>
                  <a:srgbClr val="004992"/>
                </a:solidFill>
                <a:latin typeface="+mn-lt"/>
              </a:rPr>
              <a:t>Hva tror politimannen...har han helt rett eller delvis rett?</a:t>
            </a:r>
            <a:endParaRPr lang="de-DE" altLang="de-DE" sz="2400" dirty="0">
              <a:solidFill>
                <a:srgbClr val="004992"/>
              </a:solidFill>
              <a:latin typeface="+mn-l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86826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34</a:t>
            </a:fld>
            <a:endParaRPr lang="de-DE">
              <a:latin typeface="+mn-lt"/>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nb-NO" altLang="de-DE" sz="2400">
                <a:solidFill>
                  <a:srgbClr val="004992"/>
                </a:solidFill>
                <a:latin typeface="+mn-lt"/>
              </a:rPr>
              <a:t>Hva tror politimannen...har han helt rett eller delvis rett?</a:t>
            </a:r>
            <a:endParaRPr lang="de-DE" altLang="de-DE" sz="2400" dirty="0">
              <a:solidFill>
                <a:srgbClr val="004992"/>
              </a:solidFill>
              <a:latin typeface="+mn-lt"/>
            </a:endParaRPr>
          </a:p>
        </p:txBody>
      </p:sp>
    </p:spTree>
    <p:extLst>
      <p:ext uri="{BB962C8B-B14F-4D97-AF65-F5344CB8AC3E}">
        <p14:creationId xmlns:p14="http://schemas.microsoft.com/office/powerpoint/2010/main" val="184385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35</a:t>
            </a:fld>
            <a:endParaRPr lang="de-DE">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59168"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altLang="de-DE" sz="1100" b="1" dirty="0">
                <a:solidFill>
                  <a:sysClr val="windowText" lastClr="000000"/>
                </a:solidFill>
              </a:rPr>
              <a:t>Ha det gøy, gutten min.</a:t>
            </a:r>
            <a:endParaRPr lang="en-GB" altLang="de-DE" sz="1100" b="1" dirty="0">
              <a:solidFill>
                <a:sysClr val="windowText" lastClr="000000"/>
              </a:solidFill>
            </a:endParaRPr>
          </a:p>
        </p:txBody>
      </p:sp>
      <p:sp>
        <p:nvSpPr>
          <p:cNvPr id="22"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b-NO" altLang="de-DE" sz="1100" b="1">
                <a:latin typeface="+mn-lt"/>
              </a:rPr>
              <a:t>Gi meg pengene ellers skyter jeg...</a:t>
            </a:r>
            <a:endParaRPr lang="de-DE" altLang="de-DE" sz="1100" dirty="0">
              <a:latin typeface="+mn-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Er bankfunksjonæren redd?</a:t>
            </a:r>
            <a:endParaRPr sz="2400" dirty="0">
              <a:solidFill>
                <a:srgbClr val="004992"/>
              </a:solidFill>
              <a:latin typeface="+mn-lt"/>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rPr>
              <a:t>Oj!</a:t>
            </a:r>
            <a:endParaRPr lang="en-US" sz="1000" b="1" dirty="0">
              <a:latin typeface="+mn-lt"/>
            </a:endParaRPr>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Leker</a:t>
            </a:r>
            <a:endParaRPr lang="en-US" sz="1600" b="1" spc="600" dirty="0">
              <a:ln w="19050">
                <a:solidFill>
                  <a:srgbClr val="000000"/>
                </a:solidFill>
              </a:ln>
              <a:solidFill>
                <a:schemeClr val="tx1"/>
              </a:solidFill>
            </a:endParaRPr>
          </a:p>
        </p:txBody>
      </p:sp>
      <p:sp>
        <p:nvSpPr>
          <p:cNvPr id="89101" name="Rectangle 34"/>
          <p:cNvSpPr>
            <a:spLocks noChangeArrowheads="1"/>
          </p:cNvSpPr>
          <p:nvPr/>
        </p:nvSpPr>
        <p:spPr bwMode="auto">
          <a:xfrm rot="-274598">
            <a:off x="4407408" y="1559553"/>
            <a:ext cx="640080" cy="5486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900" b="1">
                <a:solidFill>
                  <a:srgbClr val="333333"/>
                </a:solidFill>
                <a:latin typeface="+mn-lt"/>
              </a:rPr>
              <a:t>SALG:</a:t>
            </a:r>
          </a:p>
          <a:p>
            <a:pPr eaLnBrk="1" hangingPunct="1">
              <a:spcBef>
                <a:spcPct val="0"/>
              </a:spcBef>
              <a:buFontTx/>
              <a:buNone/>
            </a:pPr>
            <a:r>
              <a:rPr lang="de-DE" altLang="de-DE" sz="900" b="1">
                <a:solidFill>
                  <a:srgbClr val="333333"/>
                </a:solidFill>
                <a:latin typeface="+mn-lt"/>
              </a:rPr>
              <a:t>Vannpistol </a:t>
            </a:r>
          </a:p>
          <a:p>
            <a:pPr eaLnBrk="1" hangingPunct="1">
              <a:spcBef>
                <a:spcPct val="0"/>
              </a:spcBef>
              <a:buFontTx/>
              <a:buNone/>
            </a:pPr>
            <a:r>
              <a:rPr lang="de-DE" altLang="de-DE" sz="900" b="1">
                <a:solidFill>
                  <a:srgbClr val="333333"/>
                </a:solidFill>
                <a:latin typeface="+mn-lt"/>
              </a:rPr>
              <a:t>Kun 10,- </a:t>
            </a:r>
          </a:p>
        </p:txBody>
      </p:sp>
      <p:sp>
        <p:nvSpPr>
          <p:cNvPr id="31"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2"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36</a:t>
            </a:fld>
            <a:endParaRPr lang="de-DE">
              <a:latin typeface="+mn-lt"/>
            </a:endParaRP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59168" y="1063752"/>
            <a:ext cx="109728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altLang="de-DE" sz="1100" b="1" dirty="0">
                <a:solidFill>
                  <a:sysClr val="windowText" lastClr="000000"/>
                </a:solidFill>
              </a:rPr>
              <a:t>Ha det gøy, gutten min.</a:t>
            </a:r>
            <a:endParaRPr lang="en-GB" altLang="de-DE" sz="1100" b="1" dirty="0">
              <a:solidFill>
                <a:sysClr val="windowText" lastClr="000000"/>
              </a:solidFill>
            </a:endParaRPr>
          </a:p>
        </p:txBody>
      </p:sp>
      <p:sp>
        <p:nvSpPr>
          <p:cNvPr id="22"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nb-NO" altLang="de-DE" sz="1100" b="1">
                <a:latin typeface="+mn-lt"/>
              </a:rPr>
              <a:t>Gi meg pengene ellers skyter jeg...</a:t>
            </a:r>
            <a:endParaRPr lang="de-DE" altLang="de-DE" sz="1100" dirty="0">
              <a:latin typeface="+mn-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mn-lt"/>
              </a:rPr>
              <a:t>Er bankfunksjonæren redd?</a:t>
            </a:r>
            <a:endParaRPr sz="2400" dirty="0">
              <a:solidFill>
                <a:srgbClr val="004992"/>
              </a:solidFill>
              <a:latin typeface="+mn-lt"/>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latin typeface="+mn-lt"/>
              </a:rPr>
              <a:t>Oj!</a:t>
            </a:r>
            <a:endParaRPr lang="en-US" sz="1000" b="1" dirty="0">
              <a:latin typeface="+mn-lt"/>
            </a:endParaRPr>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Leker</a:t>
            </a:r>
            <a:endParaRPr lang="en-US" sz="1600" b="1" spc="600" dirty="0">
              <a:ln w="19050">
                <a:solidFill>
                  <a:srgbClr val="000000"/>
                </a:solidFill>
              </a:ln>
              <a:solidFill>
                <a:schemeClr val="tx1"/>
              </a:solidFill>
            </a:endParaRPr>
          </a:p>
        </p:txBody>
      </p:sp>
      <p:sp>
        <p:nvSpPr>
          <p:cNvPr id="89101" name="Rectangle 34"/>
          <p:cNvSpPr>
            <a:spLocks noChangeArrowheads="1"/>
          </p:cNvSpPr>
          <p:nvPr/>
        </p:nvSpPr>
        <p:spPr bwMode="auto">
          <a:xfrm rot="-274598">
            <a:off x="4407408" y="1559553"/>
            <a:ext cx="640080" cy="5486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900" b="1" dirty="0">
                <a:solidFill>
                  <a:srgbClr val="333333"/>
                </a:solidFill>
                <a:latin typeface="+mn-lt"/>
              </a:rPr>
              <a:t>SALG:</a:t>
            </a:r>
          </a:p>
          <a:p>
            <a:pPr eaLnBrk="1" hangingPunct="1">
              <a:spcBef>
                <a:spcPct val="0"/>
              </a:spcBef>
              <a:buFontTx/>
              <a:buNone/>
            </a:pPr>
            <a:r>
              <a:rPr lang="de-DE" altLang="de-DE" sz="900" b="1" dirty="0" err="1">
                <a:solidFill>
                  <a:srgbClr val="333333"/>
                </a:solidFill>
                <a:latin typeface="+mn-lt"/>
              </a:rPr>
              <a:t>Vannpistol</a:t>
            </a:r>
            <a:r>
              <a:rPr lang="de-DE" altLang="de-DE" sz="900" b="1" dirty="0">
                <a:solidFill>
                  <a:srgbClr val="333333"/>
                </a:solidFill>
                <a:latin typeface="+mn-lt"/>
              </a:rPr>
              <a:t> </a:t>
            </a:r>
          </a:p>
          <a:p>
            <a:pPr eaLnBrk="1" hangingPunct="1">
              <a:spcBef>
                <a:spcPct val="0"/>
              </a:spcBef>
              <a:buFontTx/>
              <a:buNone/>
            </a:pPr>
            <a:r>
              <a:rPr lang="de-DE" altLang="de-DE" sz="900" b="1" dirty="0">
                <a:solidFill>
                  <a:srgbClr val="333333"/>
                </a:solidFill>
                <a:latin typeface="+mn-lt"/>
              </a:rPr>
              <a:t>Kun 10,- </a:t>
            </a:r>
          </a:p>
        </p:txBody>
      </p:sp>
      <p:sp>
        <p:nvSpPr>
          <p:cNvPr id="2" name="Textfeld 1">
            <a:extLst>
              <a:ext uri="{FF2B5EF4-FFF2-40B4-BE49-F238E27FC236}">
                <a16:creationId xmlns:a16="http://schemas.microsoft.com/office/drawing/2014/main" id="{23DB1491-4E32-4E7A-B616-4E6EF5238C0D}"/>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10,-</a:t>
            </a:r>
          </a:p>
        </p:txBody>
      </p:sp>
    </p:spTree>
    <p:extLst>
      <p:ext uri="{BB962C8B-B14F-4D97-AF65-F5344CB8AC3E}">
        <p14:creationId xmlns:p14="http://schemas.microsoft.com/office/powerpoint/2010/main" val="2346412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Text Box 13"/>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37</a:t>
            </a:fld>
            <a:endParaRPr 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Kommer far og sønn til å dra på båttur?</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b-NO" sz="1100" b="1" spc="-5">
                <a:solidFill>
                  <a:srgbClr val="333333"/>
                </a:solidFill>
                <a:latin typeface="+mn-lt"/>
              </a:rPr>
              <a:t>Advarsel! En uværsfront er på vei mot kysten! Forlat stranden</a:t>
            </a:r>
            <a:endParaRPr lang="en-US" sz="1100" b="1" spc="-5" dirty="0">
              <a:solidFill>
                <a:srgbClr val="333333"/>
              </a:solidFill>
              <a:latin typeface="+mn-lt"/>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Text Box 13"/>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38</a:t>
            </a:fld>
            <a:endParaRPr lang="de-DE">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mn-lt"/>
              </a:rPr>
              <a:t>Kommer far og sønn til å dra på båttur?</a:t>
            </a:r>
            <a:endParaRPr sz="2400" dirty="0">
              <a:solidFill>
                <a:srgbClr val="004992"/>
              </a:solidFill>
              <a:latin typeface="+mn-lt"/>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nb-NO" sz="1100" b="1" spc="-5">
                <a:solidFill>
                  <a:srgbClr val="333333"/>
                </a:solidFill>
                <a:latin typeface="+mn-lt"/>
              </a:rPr>
              <a:t>Advarsel! En uværsfront er på vei mot kysten! Forlat stranden</a:t>
            </a:r>
            <a:endParaRPr lang="en-US" sz="1100" b="1" spc="-5" dirty="0">
              <a:solidFill>
                <a:srgbClr val="333333"/>
              </a:solidFill>
              <a:latin typeface="+mn-lt"/>
            </a:endParaRPr>
          </a:p>
        </p:txBody>
      </p:sp>
    </p:spTree>
    <p:extLst>
      <p:ext uri="{BB962C8B-B14F-4D97-AF65-F5344CB8AC3E}">
        <p14:creationId xmlns:p14="http://schemas.microsoft.com/office/powerpoint/2010/main" val="1653500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624998ED-9EB7-4051-BC1B-765DA969A536}" type="slidenum">
              <a:rPr lang="de-DE" smtClean="0">
                <a:latin typeface="+mn-lt"/>
              </a:rPr>
              <a:pPr>
                <a:defRPr/>
              </a:pPr>
              <a:t>39</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For </a:t>
            </a:r>
            <a:r>
              <a:rPr lang="en-US" altLang="ko-KR" i="1" spc="-5" dirty="0" err="1">
                <a:solidFill>
                  <a:srgbClr val="333333"/>
                </a:solidFill>
                <a:latin typeface="+mn-lt"/>
              </a:rPr>
              <a:t>trenere</a:t>
            </a:r>
            <a:r>
              <a:rPr lang="en-US" altLang="ko-KR" i="1" spc="-5" dirty="0">
                <a:solidFill>
                  <a:srgbClr val="333333"/>
                </a:solidFill>
                <a:latin typeface="+mn-lt"/>
              </a:rPr>
              <a:t>:</a:t>
            </a:r>
            <a:endParaRPr dirty="0">
              <a:solidFill>
                <a:srgbClr val="333333"/>
              </a:solidFill>
              <a:latin typeface="+mn-lt"/>
            </a:endParaRPr>
          </a:p>
          <a:p>
            <a:pPr marL="12700" marR="5080" defTabSz="914400" eaLnBrk="0" fontAlgn="base" hangingPunct="0">
              <a:spcBef>
                <a:spcPts val="800"/>
              </a:spcBef>
              <a:spcAft>
                <a:spcPct val="0"/>
              </a:spcAft>
            </a:pPr>
            <a:r>
              <a:rPr lang="nb-NO" altLang="ko-KR" dirty="0">
                <a:solidFill>
                  <a:srgbClr val="333333"/>
                </a:solidFill>
                <a:latin typeface="+mn-lt"/>
              </a:rPr>
              <a:t>Noen filmklipp inneholder språk som kan oppfattes som upassende for noen seere eller i noen kulturer. Se gjennom videoene før de vises</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468678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40</a:t>
            </a:fld>
            <a:endParaRPr lang="de-DE">
              <a:latin typeface="+mn-lt"/>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nb-NO" sz="2400" spc="-5">
                <a:solidFill>
                  <a:srgbClr val="004992"/>
                </a:solidFill>
                <a:latin typeface="+mn-lt"/>
              </a:rPr>
              <a:t>Hvor mener John at Mary så isbilen sist? På lekeplassen eller ved kirka?</a:t>
            </a:r>
            <a:endParaRPr sz="2400" dirty="0">
              <a:solidFill>
                <a:srgbClr val="004992"/>
              </a:solidFill>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41</a:t>
            </a:fld>
            <a:endParaRPr lang="de-DE">
              <a:latin typeface="+mn-lt"/>
            </a:endParaRPr>
          </a:p>
        </p:txBody>
      </p:sp>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b-NO" altLang="de-DE" sz="2400">
                <a:solidFill>
                  <a:srgbClr val="004992"/>
                </a:solidFill>
                <a:latin typeface="+mn-lt"/>
              </a:rPr>
              <a:t>Hva tror moren...har hun rett?</a:t>
            </a:r>
            <a:endParaRPr lang="de-DE" altLang="de-DE" sz="2400" dirty="0">
              <a:solidFill>
                <a:srgbClr val="004992"/>
              </a:solidFill>
              <a:latin typeface="+mn-l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mn-lt"/>
              </a:rPr>
              <a:t>Kan vi spise, mamma...jeg er skrubbsulten!</a:t>
            </a:r>
            <a:endParaRPr lang="de-DE" altLang="de-DE" sz="1200"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42</a:t>
            </a:fld>
            <a:endParaRPr lang="de-DE">
              <a:latin typeface="+mn-lt"/>
            </a:endParaRPr>
          </a:p>
        </p:txBody>
      </p:sp>
      <p:pic>
        <p:nvPicPr>
          <p:cNvPr id="19"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2"/>
          <p:cNvSpPr txBox="1"/>
          <p:nvPr/>
        </p:nvSpPr>
        <p:spPr>
          <a:xfrm rot="-60000">
            <a:off x="6080940" y="3522834"/>
            <a:ext cx="292608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rPr>
              <a:t> </a:t>
            </a:r>
            <a:endParaRPr sz="1000" dirty="0">
              <a:latin typeface="+mn-lt"/>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nb-NO" altLang="de-DE" sz="2400">
                <a:solidFill>
                  <a:srgbClr val="004992"/>
                </a:solidFill>
                <a:latin typeface="+mn-lt"/>
              </a:rPr>
              <a:t>Hvorfor var batteriet dødt den første gangen? </a:t>
            </a:r>
            <a:br>
              <a:rPr lang="nb-NO" altLang="de-DE" sz="2400">
                <a:solidFill>
                  <a:srgbClr val="004992"/>
                </a:solidFill>
                <a:latin typeface="+mn-lt"/>
              </a:rPr>
            </a:br>
            <a:r>
              <a:rPr lang="nb-NO" altLang="de-DE" sz="2400">
                <a:solidFill>
                  <a:srgbClr val="004992"/>
                </a:solidFill>
                <a:latin typeface="+mn-lt"/>
              </a:rPr>
              <a:t>Og den andre gangen? Hvordan kan bileieren ha tolket situasjonen? </a:t>
            </a:r>
            <a:endParaRPr lang="de-DE" altLang="de-DE" sz="2400" dirty="0">
              <a:solidFill>
                <a:srgbClr val="004992"/>
              </a:solidFill>
              <a:latin typeface="+mn-lt"/>
            </a:endParaRPr>
          </a:p>
        </p:txBody>
      </p:sp>
      <p:sp>
        <p:nvSpPr>
          <p:cNvPr id="25"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mn-lt"/>
              </a:rPr>
              <a:t>Batteri</a:t>
            </a:r>
            <a:endParaRPr sz="1000" dirty="0">
              <a:latin typeface="+mn-lt"/>
            </a:endParaRPr>
          </a:p>
        </p:txBody>
      </p:sp>
      <p:sp>
        <p:nvSpPr>
          <p:cNvPr id="26"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mn-lt"/>
              </a:rPr>
              <a:t>Batteri</a:t>
            </a:r>
            <a:endParaRPr sz="1000" dirty="0">
              <a:latin typeface="+mn-lt"/>
            </a:endParaRPr>
          </a:p>
        </p:txBody>
      </p:sp>
      <p:sp>
        <p:nvSpPr>
          <p:cNvPr id="27"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nb-NO" altLang="de-DE" sz="1000" b="1">
                <a:solidFill>
                  <a:srgbClr val="333333"/>
                </a:solidFill>
                <a:latin typeface="+mn-lt"/>
              </a:rPr>
              <a:t>Klage. </a:t>
            </a:r>
          </a:p>
          <a:p>
            <a:r>
              <a:rPr lang="nb-NO" altLang="de-DE" sz="1000" b="1">
                <a:solidFill>
                  <a:srgbClr val="333333"/>
                </a:solidFill>
                <a:latin typeface="+mn-lt"/>
              </a:rPr>
              <a:t>Naboen min i etasjen over....</a:t>
            </a:r>
            <a:endParaRPr lang="en-US" sz="1000" b="1" dirty="0">
              <a:solidFill>
                <a:srgbClr val="333333"/>
              </a:solidFill>
              <a:latin typeface="+mn-lt"/>
            </a:endParaRPr>
          </a:p>
        </p:txBody>
      </p:sp>
      <p:sp>
        <p:nvSpPr>
          <p:cNvPr id="20"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mn-lt"/>
              </a:rPr>
              <a:t>Til vakt-mesteren</a:t>
            </a:r>
            <a:endParaRPr lang="en-US" sz="1100" b="1" spc="-30" dirty="0">
              <a:solidFill>
                <a:srgbClr val="333333"/>
              </a:solidFill>
              <a:latin typeface="+mn-lt"/>
            </a:endParaRPr>
          </a:p>
        </p:txBody>
      </p:sp>
      <p:sp>
        <p:nvSpPr>
          <p:cNvPr id="21" name="Caption_23"/>
          <p:cNvSpPr txBox="1"/>
          <p:nvPr/>
        </p:nvSpPr>
        <p:spPr>
          <a:xfrm rot="-60000">
            <a:off x="6097629" y="3505796"/>
            <a:ext cx="274320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nb-NO" sz="900" b="1" dirty="0">
                <a:latin typeface="+mn-lt"/>
              </a:rPr>
              <a:t>To uker senere, etter å ha flyttet inn i en annen leilighet</a:t>
            </a:r>
            <a:endParaRPr sz="900" b="1"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000000"/>
              </a:buClr>
              <a:buFont typeface="WingDings"/>
              <a:buChar char=""/>
            </a:pPr>
            <a:r>
              <a:rPr lang="de-DE" altLang="de-DE" sz="2400" dirty="0">
                <a:solidFill>
                  <a:srgbClr val="004992"/>
                </a:solidFill>
              </a:rPr>
              <a:t>Mange misforståelser og til og med konflikter oppstår fordi folk gjetter feil i forhold til hva andre tenker på </a:t>
            </a:r>
            <a:r>
              <a:rPr lang="de-DE" altLang="de-DE" sz="2400" dirty="0">
                <a:solidFill>
                  <a:srgbClr val="333333"/>
                </a:solidFill>
              </a:rPr>
              <a:t>(f.eks. hvis du ikke forteller vennene dine at du har det vondt kan du ikke forvente at de tar mer hensyn til deg!)</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43</a:t>
            </a:fld>
            <a:endParaRPr 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Overføring til det virkelige liv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Læringsmål:</a:t>
            </a:r>
          </a:p>
          <a:p>
            <a:pPr marL="342900" lvl="0" indent="-342900" defTabSz="914400" fontAlgn="base">
              <a:buClr>
                <a:srgbClr val="000000"/>
              </a:buClr>
              <a:buFont typeface="WingDings"/>
              <a:buChar char=""/>
            </a:pPr>
            <a:r>
              <a:rPr lang="de-DE" altLang="de-DE" sz="2400" dirty="0">
                <a:solidFill>
                  <a:srgbClr val="004992"/>
                </a:solidFill>
              </a:rPr>
              <a:t>Mange misforståelser og til og med konflikter oppstår fordi folk gjetter feil i forhold til hva andre tenker på </a:t>
            </a:r>
            <a:r>
              <a:rPr lang="de-DE" altLang="de-DE" sz="2400" dirty="0">
                <a:solidFill>
                  <a:srgbClr val="333333"/>
                </a:solidFill>
              </a:rPr>
              <a:t>(f.eks. hvis du ikke forteller vennene dine at du har det vondt kan du ikke forvente at de tar mer hensyn til deg!)</a:t>
            </a:r>
          </a:p>
          <a:p>
            <a:pPr marL="342900" lvl="0" indent="-342900" defTabSz="914400" fontAlgn="base">
              <a:buClr>
                <a:srgbClr val="333333"/>
              </a:buClr>
              <a:buFont typeface="WingDings"/>
              <a:buChar char=""/>
            </a:pPr>
            <a:r>
              <a:rPr lang="de-DE" altLang="de-DE" sz="2400" dirty="0">
                <a:solidFill>
                  <a:srgbClr val="333333"/>
                </a:solidFill>
              </a:rPr>
              <a:t>Vurder komplekse sosiale situasjoner fra forskjellige perspektiver og bruk all tilgjengelig informasjon. Jo mer informasjon som brukes, desto mer sannsynlig er det at man kommer frem til en riktig vurdering.</a:t>
            </a:r>
            <a:endParaRPr lang="en-US" sz="2400" dirty="0"/>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41650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rPr>
              <a:t>I </a:t>
            </a:r>
            <a:r>
              <a:rPr lang="en-AU" altLang="de-DE" sz="2400" dirty="0" err="1">
                <a:solidFill>
                  <a:srgbClr val="333333"/>
                </a:solidFill>
              </a:rPr>
              <a:t>psykotiske</a:t>
            </a:r>
            <a:r>
              <a:rPr lang="en-AU" altLang="de-DE" sz="2400" dirty="0">
                <a:solidFill>
                  <a:srgbClr val="333333"/>
                </a:solidFill>
              </a:rPr>
              <a:t> </a:t>
            </a:r>
            <a:r>
              <a:rPr lang="en-AU" altLang="de-DE" sz="2400" dirty="0" err="1">
                <a:solidFill>
                  <a:srgbClr val="333333"/>
                </a:solidFill>
              </a:rPr>
              <a:t>perioder</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folk </a:t>
            </a:r>
            <a:r>
              <a:rPr lang="en-US" altLang="de-DE" sz="2400" dirty="0">
                <a:solidFill>
                  <a:srgbClr val="333333"/>
                </a:solidFill>
              </a:rPr>
              <a:t>(men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alle</a:t>
            </a:r>
            <a:r>
              <a:rPr lang="en-US" altLang="de-DE" sz="2400" dirty="0">
                <a:solidFill>
                  <a:srgbClr val="333333"/>
                </a:solidFill>
              </a:rPr>
              <a:t>!) </a:t>
            </a:r>
            <a:r>
              <a:rPr lang="en-AU" altLang="de-DE" sz="2400" dirty="0" err="1">
                <a:solidFill>
                  <a:srgbClr val="333333"/>
                </a:solidFill>
              </a:rPr>
              <a:t>en</a:t>
            </a:r>
            <a:r>
              <a:rPr lang="en-AU" altLang="de-DE" sz="2400" dirty="0">
                <a:solidFill>
                  <a:srgbClr val="333333"/>
                </a:solidFill>
              </a:rPr>
              <a:t> </a:t>
            </a:r>
            <a:r>
              <a:rPr lang="en-AU" altLang="de-DE" sz="2400" dirty="0" err="1">
                <a:solidFill>
                  <a:srgbClr val="333333"/>
                </a:solidFill>
              </a:rPr>
              <a:t>tendens</a:t>
            </a:r>
            <a:r>
              <a:rPr lang="en-AU" altLang="de-DE" sz="2400" dirty="0">
                <a:solidFill>
                  <a:srgbClr val="333333"/>
                </a:solidFill>
              </a:rPr>
              <a:t> </a:t>
            </a:r>
            <a:r>
              <a:rPr lang="en-AU" altLang="de-DE" sz="2400" dirty="0" err="1">
                <a:solidFill>
                  <a:srgbClr val="333333"/>
                </a:solidFill>
              </a:rPr>
              <a:t>til</a:t>
            </a:r>
            <a:r>
              <a:rPr lang="en-AU" altLang="de-DE" sz="2400" dirty="0">
                <a:solidFill>
                  <a:srgbClr val="333333"/>
                </a:solidFill>
              </a:rPr>
              <a:t> å </a:t>
            </a:r>
            <a:r>
              <a:rPr lang="en-AU" altLang="de-DE" sz="2400" dirty="0" err="1">
                <a:solidFill>
                  <a:srgbClr val="333333"/>
                </a:solidFill>
              </a:rPr>
              <a:t>mistolke</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overfortolke</a:t>
            </a:r>
            <a:r>
              <a:rPr lang="en-AU" altLang="de-DE" sz="2400" dirty="0">
                <a:solidFill>
                  <a:srgbClr val="333333"/>
                </a:solidFill>
              </a:rPr>
              <a:t> </a:t>
            </a:r>
            <a:r>
              <a:rPr lang="en-AU" altLang="de-DE" sz="2400" dirty="0" err="1">
                <a:solidFill>
                  <a:srgbClr val="333333"/>
                </a:solidFill>
              </a:rPr>
              <a:t>ansiktsuttrykk</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handlinger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Eksempel</a:t>
            </a:r>
            <a:r>
              <a:rPr lang="en-AU" altLang="de-DE" sz="2400" dirty="0">
                <a:solidFill>
                  <a:srgbClr val="004992"/>
                </a:solidFill>
              </a:rPr>
              <a:t>: </a:t>
            </a:r>
            <a:r>
              <a:rPr lang="en-AU" altLang="de-DE" sz="2400" dirty="0">
                <a:solidFill>
                  <a:srgbClr val="333333"/>
                </a:solidFill>
              </a:rPr>
              <a:t>Martin </a:t>
            </a:r>
            <a:r>
              <a:rPr lang="en-AU" altLang="de-DE" sz="2400" dirty="0" err="1">
                <a:solidFill>
                  <a:srgbClr val="333333"/>
                </a:solidFill>
              </a:rPr>
              <a:t>føler</a:t>
            </a:r>
            <a:r>
              <a:rPr lang="en-AU" altLang="de-DE" sz="2400" dirty="0">
                <a:solidFill>
                  <a:srgbClr val="333333"/>
                </a:solidFill>
              </a:rPr>
              <a:t> </a:t>
            </a:r>
            <a:r>
              <a:rPr lang="en-AU" altLang="de-DE" sz="2400" dirty="0" err="1">
                <a:solidFill>
                  <a:srgbClr val="333333"/>
                </a:solidFill>
              </a:rPr>
              <a:t>seg</a:t>
            </a:r>
            <a:r>
              <a:rPr lang="en-AU" altLang="de-DE" sz="2400" dirty="0">
                <a:solidFill>
                  <a:srgbClr val="333333"/>
                </a:solidFill>
              </a:rPr>
              <a:t> </a:t>
            </a:r>
            <a:r>
              <a:rPr lang="en-AU" altLang="de-DE" sz="2400" dirty="0" err="1">
                <a:solidFill>
                  <a:srgbClr val="333333"/>
                </a:solidFill>
              </a:rPr>
              <a:t>gjort</a:t>
            </a:r>
            <a:r>
              <a:rPr lang="en-AU" altLang="de-DE" sz="2400" dirty="0">
                <a:solidFill>
                  <a:srgbClr val="333333"/>
                </a:solidFill>
              </a:rPr>
              <a:t> </a:t>
            </a:r>
            <a:r>
              <a:rPr lang="en-AU" altLang="de-DE" sz="2400" dirty="0" err="1">
                <a:solidFill>
                  <a:srgbClr val="333333"/>
                </a:solidFill>
              </a:rPr>
              <a:t>narr</a:t>
            </a:r>
            <a:r>
              <a:rPr lang="en-AU" altLang="de-DE" sz="2400" dirty="0">
                <a:solidFill>
                  <a:srgbClr val="333333"/>
                </a:solidFill>
              </a:rPr>
              <a:t> </a:t>
            </a:r>
            <a:r>
              <a:rPr lang="en-AU" altLang="de-DE" sz="2400" dirty="0" err="1">
                <a:solidFill>
                  <a:srgbClr val="333333"/>
                </a:solidFill>
              </a:rPr>
              <a:t>av</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Bakgrunn</a:t>
            </a:r>
            <a:r>
              <a:rPr lang="en-AU" altLang="de-DE" sz="2400" dirty="0">
                <a:solidFill>
                  <a:srgbClr val="004992"/>
                </a:solidFill>
              </a:rPr>
              <a:t>: </a:t>
            </a:r>
            <a:r>
              <a:rPr lang="en-AU" altLang="de-DE" sz="2400" dirty="0">
                <a:solidFill>
                  <a:srgbClr val="333333"/>
                </a:solidFill>
              </a:rPr>
              <a:t>Martin </a:t>
            </a:r>
            <a:r>
              <a:rPr lang="en-AU" altLang="de-DE" sz="2400" dirty="0" err="1">
                <a:solidFill>
                  <a:srgbClr val="333333"/>
                </a:solidFill>
              </a:rPr>
              <a:t>kommer</a:t>
            </a:r>
            <a:r>
              <a:rPr lang="en-AU" altLang="de-DE" sz="2400" dirty="0">
                <a:solidFill>
                  <a:srgbClr val="333333"/>
                </a:solidFill>
              </a:rPr>
              <a:t> inn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ankomsthallen</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flyplassen</a:t>
            </a:r>
            <a:r>
              <a:rPr lang="en-AU" altLang="de-DE" sz="2400" dirty="0">
                <a:solidFill>
                  <a:srgbClr val="333333"/>
                </a:solidFill>
              </a:rPr>
              <a:t> </a:t>
            </a:r>
            <a:r>
              <a:rPr lang="en-AU" altLang="de-DE" sz="2400" dirty="0" err="1">
                <a:solidFill>
                  <a:srgbClr val="333333"/>
                </a:solidFill>
              </a:rPr>
              <a:t>etter</a:t>
            </a:r>
            <a:r>
              <a:rPr lang="en-AU" altLang="de-DE" sz="2400" dirty="0">
                <a:solidFill>
                  <a:srgbClr val="333333"/>
                </a:solidFill>
              </a:rPr>
              <a:t> </a:t>
            </a:r>
            <a:r>
              <a:rPr lang="en-AU" altLang="de-DE" sz="2400" dirty="0" err="1">
                <a:solidFill>
                  <a:srgbClr val="333333"/>
                </a:solidFill>
              </a:rPr>
              <a:t>tollen</a:t>
            </a:r>
            <a:r>
              <a:rPr lang="en-AU" altLang="de-DE" sz="2400" dirty="0">
                <a:solidFill>
                  <a:srgbClr val="333333"/>
                </a:solidFill>
              </a:rPr>
              <a:t> </a:t>
            </a:r>
            <a:r>
              <a:rPr lang="en-AU" altLang="de-DE" sz="2400" dirty="0" err="1">
                <a:solidFill>
                  <a:srgbClr val="333333"/>
                </a:solidFill>
              </a:rPr>
              <a:t>hvor</a:t>
            </a:r>
            <a:r>
              <a:rPr lang="en-AU" altLang="de-DE" sz="2400" dirty="0">
                <a:solidFill>
                  <a:srgbClr val="333333"/>
                </a:solidFill>
              </a:rPr>
              <a:t> folk venter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ser</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hans</a:t>
            </a:r>
            <a:r>
              <a:rPr lang="en-AU" altLang="de-DE" sz="2400" dirty="0">
                <a:solidFill>
                  <a:srgbClr val="333333"/>
                </a:solidFill>
              </a:rPr>
              <a:t> </a:t>
            </a:r>
            <a:r>
              <a:rPr lang="en-AU" altLang="de-DE" sz="2400" dirty="0" err="1">
                <a:solidFill>
                  <a:srgbClr val="333333"/>
                </a:solidFill>
              </a:rPr>
              <a:t>retning</a:t>
            </a:r>
            <a:r>
              <a:rPr lang="en-AU" altLang="de-DE" sz="2400" dirty="0">
                <a:solidFill>
                  <a:srgbClr val="333333"/>
                </a:solidFill>
              </a:rPr>
              <a:t>. To </a:t>
            </a:r>
            <a:r>
              <a:rPr lang="en-AU" altLang="de-DE" sz="2400" dirty="0" err="1">
                <a:solidFill>
                  <a:srgbClr val="333333"/>
                </a:solidFill>
              </a:rPr>
              <a:t>av</a:t>
            </a:r>
            <a:r>
              <a:rPr lang="en-AU" altLang="de-DE" sz="2400" dirty="0">
                <a:solidFill>
                  <a:srgbClr val="333333"/>
                </a:solidFill>
              </a:rPr>
              <a:t> </a:t>
            </a:r>
            <a:r>
              <a:rPr lang="en-AU" altLang="de-DE" sz="2400" dirty="0" err="1">
                <a:solidFill>
                  <a:srgbClr val="333333"/>
                </a:solidFill>
              </a:rPr>
              <a:t>dem</a:t>
            </a:r>
            <a:r>
              <a:rPr lang="en-AU" altLang="de-DE" sz="2400" dirty="0">
                <a:solidFill>
                  <a:srgbClr val="333333"/>
                </a:solidFill>
              </a:rPr>
              <a:t> </a:t>
            </a:r>
            <a:r>
              <a:rPr lang="en-AU" altLang="de-DE" sz="2400" dirty="0" err="1">
                <a:solidFill>
                  <a:srgbClr val="333333"/>
                </a:solidFill>
              </a:rPr>
              <a:t>begynner</a:t>
            </a:r>
            <a:r>
              <a:rPr lang="en-AU" altLang="de-DE" sz="2400" dirty="0">
                <a:solidFill>
                  <a:srgbClr val="333333"/>
                </a:solidFill>
              </a:rPr>
              <a:t> å le </a:t>
            </a:r>
            <a:r>
              <a:rPr lang="en-AU" altLang="de-DE" sz="2400" dirty="0" err="1">
                <a:solidFill>
                  <a:srgbClr val="333333"/>
                </a:solidFill>
              </a:rPr>
              <a:t>høyt</a:t>
            </a:r>
            <a:r>
              <a:rPr lang="en-AU" altLang="de-DE" sz="2400" dirty="0">
                <a:solidFill>
                  <a:srgbClr val="333333"/>
                </a:solidFill>
              </a:rPr>
              <a:t>.</a:t>
            </a:r>
          </a:p>
          <a:p>
            <a:pPr lvl="0" defTabSz="914400" fontAlgn="base">
              <a:lnSpc>
                <a:spcPct val="100000"/>
              </a:lnSpc>
              <a:spcBef>
                <a:spcPts val="1200"/>
              </a:spcBef>
            </a:pPr>
            <a:r>
              <a:rPr lang="en-AU" altLang="de-DE" sz="2400" dirty="0">
                <a:solidFill>
                  <a:srgbClr val="004992"/>
                </a:solidFill>
              </a:rPr>
              <a:t>Men: </a:t>
            </a:r>
            <a:r>
              <a:rPr lang="en-AU" altLang="de-DE" sz="2400" dirty="0" err="1">
                <a:solidFill>
                  <a:srgbClr val="333333"/>
                </a:solidFill>
              </a:rPr>
              <a:t>Det</a:t>
            </a:r>
            <a:r>
              <a:rPr lang="en-AU" altLang="de-DE" sz="2400" dirty="0">
                <a:solidFill>
                  <a:srgbClr val="333333"/>
                </a:solidFill>
              </a:rPr>
              <a:t> </a:t>
            </a:r>
            <a:r>
              <a:rPr lang="en-AU" altLang="de-DE" sz="2400" dirty="0" err="1">
                <a:solidFill>
                  <a:srgbClr val="333333"/>
                </a:solidFill>
              </a:rPr>
              <a:t>er</a:t>
            </a:r>
            <a:r>
              <a:rPr lang="en-AU" altLang="de-DE" sz="2400" dirty="0">
                <a:solidFill>
                  <a:srgbClr val="333333"/>
                </a:solidFill>
              </a:rPr>
              <a:t> </a:t>
            </a:r>
            <a:r>
              <a:rPr lang="en-AU" altLang="de-DE" sz="2400" dirty="0" err="1">
                <a:solidFill>
                  <a:srgbClr val="333333"/>
                </a:solidFill>
              </a:rPr>
              <a:t>selvfølgelig</a:t>
            </a:r>
            <a:r>
              <a:rPr lang="en-AU" altLang="de-DE" sz="2400" dirty="0">
                <a:solidFill>
                  <a:srgbClr val="333333"/>
                </a:solidFill>
              </a:rPr>
              <a:t> </a:t>
            </a:r>
            <a:r>
              <a:rPr lang="en-AU" altLang="de-DE" sz="2400" dirty="0" err="1">
                <a:solidFill>
                  <a:srgbClr val="333333"/>
                </a:solidFill>
              </a:rPr>
              <a:t>slik</a:t>
            </a:r>
            <a:r>
              <a:rPr lang="en-AU" altLang="de-DE" sz="2400" dirty="0">
                <a:solidFill>
                  <a:srgbClr val="333333"/>
                </a:solidFill>
              </a:rPr>
              <a:t>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venter </a:t>
            </a:r>
            <a:r>
              <a:rPr lang="en-AU" altLang="de-DE" sz="2400" dirty="0" err="1">
                <a:solidFill>
                  <a:srgbClr val="333333"/>
                </a:solidFill>
              </a:rPr>
              <a:t>ser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de </a:t>
            </a:r>
            <a:r>
              <a:rPr lang="en-AU" altLang="de-DE" sz="2400" dirty="0" err="1">
                <a:solidFill>
                  <a:srgbClr val="333333"/>
                </a:solidFill>
              </a:rPr>
              <a:t>ankommende</a:t>
            </a:r>
            <a:r>
              <a:rPr lang="en-AU" altLang="de-DE" sz="2400" dirty="0">
                <a:solidFill>
                  <a:srgbClr val="333333"/>
                </a:solidFill>
              </a:rPr>
              <a:t> </a:t>
            </a:r>
            <a:r>
              <a:rPr lang="en-AU" altLang="de-DE" sz="2400" dirty="0" err="1">
                <a:solidFill>
                  <a:srgbClr val="333333"/>
                </a:solidFill>
              </a:rPr>
              <a:t>passasjerene</a:t>
            </a:r>
            <a:r>
              <a:rPr lang="en-AU" altLang="de-DE" sz="2400" dirty="0">
                <a:solidFill>
                  <a:srgbClr val="333333"/>
                </a:solidFill>
              </a:rPr>
              <a:t> </a:t>
            </a:r>
            <a:r>
              <a:rPr lang="en-AU" altLang="de-DE" sz="2400" dirty="0" err="1">
                <a:solidFill>
                  <a:srgbClr val="333333"/>
                </a:solidFill>
              </a:rPr>
              <a:t>fordi</a:t>
            </a:r>
            <a:r>
              <a:rPr lang="en-AU" altLang="de-DE" sz="2400" dirty="0">
                <a:solidFill>
                  <a:srgbClr val="333333"/>
                </a:solidFill>
              </a:rPr>
              <a:t> de </a:t>
            </a:r>
            <a:r>
              <a:rPr lang="en-AU" altLang="de-DE" sz="2400" dirty="0" err="1">
                <a:solidFill>
                  <a:srgbClr val="333333"/>
                </a:solidFill>
              </a:rPr>
              <a:t>skal</a:t>
            </a:r>
            <a:r>
              <a:rPr lang="en-AU" altLang="de-DE" sz="2400" dirty="0">
                <a:solidFill>
                  <a:srgbClr val="333333"/>
                </a:solidFill>
              </a:rPr>
              <a:t> </a:t>
            </a:r>
            <a:r>
              <a:rPr lang="en-AU" altLang="de-DE" sz="2400" dirty="0" err="1">
                <a:solidFill>
                  <a:srgbClr val="333333"/>
                </a:solidFill>
              </a:rPr>
              <a:t>hente</a:t>
            </a:r>
            <a:r>
              <a:rPr lang="en-AU" altLang="de-DE" sz="2400" dirty="0">
                <a:solidFill>
                  <a:srgbClr val="333333"/>
                </a:solidFill>
              </a:rPr>
              <a:t> </a:t>
            </a:r>
            <a:r>
              <a:rPr lang="en-AU" altLang="de-DE" sz="2400" dirty="0" err="1">
                <a:solidFill>
                  <a:srgbClr val="333333"/>
                </a:solidFill>
              </a:rPr>
              <a:t>venner</a:t>
            </a:r>
            <a:r>
              <a:rPr lang="en-AU" altLang="de-DE" sz="2400" dirty="0">
                <a:solidFill>
                  <a:srgbClr val="333333"/>
                </a:solidFill>
              </a:rPr>
              <a:t> </a:t>
            </a:r>
            <a:r>
              <a:rPr lang="en-AU" altLang="de-DE" sz="2400" dirty="0" err="1">
                <a:solidFill>
                  <a:srgbClr val="333333"/>
                </a:solidFill>
              </a:rPr>
              <a:t>eller</a:t>
            </a:r>
            <a:r>
              <a:rPr lang="en-AU" altLang="de-DE" sz="2400" dirty="0">
                <a:solidFill>
                  <a:srgbClr val="333333"/>
                </a:solidFill>
              </a:rPr>
              <a:t> </a:t>
            </a:r>
            <a:r>
              <a:rPr lang="en-AU" altLang="de-DE" sz="2400" dirty="0" err="1">
                <a:solidFill>
                  <a:srgbClr val="333333"/>
                </a:solidFill>
              </a:rPr>
              <a:t>forretningspartnere</a:t>
            </a:r>
            <a:r>
              <a:rPr lang="en-AU" altLang="de-DE" sz="2400" dirty="0">
                <a:solidFill>
                  <a:srgbClr val="333333"/>
                </a:solidFill>
              </a:rPr>
              <a:t>. De to </a:t>
            </a:r>
            <a:r>
              <a:rPr lang="en-AU" altLang="de-DE" sz="2400" dirty="0" err="1">
                <a:solidFill>
                  <a:srgbClr val="333333"/>
                </a:solidFill>
              </a:rPr>
              <a:t>personene</a:t>
            </a:r>
            <a:r>
              <a:rPr lang="en-AU" altLang="de-DE" sz="2400" dirty="0">
                <a:solidFill>
                  <a:srgbClr val="333333"/>
                </a:solidFill>
              </a:rPr>
              <a:t> </a:t>
            </a:r>
            <a:r>
              <a:rPr lang="en-AU" altLang="de-DE" sz="2400" dirty="0" err="1">
                <a:solidFill>
                  <a:srgbClr val="333333"/>
                </a:solidFill>
              </a:rPr>
              <a:t>som</a:t>
            </a:r>
            <a:r>
              <a:rPr lang="en-AU" altLang="de-DE" sz="2400" dirty="0">
                <a:solidFill>
                  <a:srgbClr val="333333"/>
                </a:solidFill>
              </a:rPr>
              <a:t> lo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antagelig</a:t>
            </a:r>
            <a:r>
              <a:rPr lang="en-AU" altLang="de-DE" sz="2400" dirty="0">
                <a:solidFill>
                  <a:srgbClr val="333333"/>
                </a:solidFill>
              </a:rPr>
              <a:t> </a:t>
            </a:r>
            <a:r>
              <a:rPr lang="en-AU" altLang="de-DE" sz="2400" dirty="0" err="1">
                <a:solidFill>
                  <a:srgbClr val="333333"/>
                </a:solidFill>
              </a:rPr>
              <a:t>ikke</a:t>
            </a:r>
            <a:r>
              <a:rPr lang="en-AU" altLang="de-DE" sz="2400" dirty="0">
                <a:solidFill>
                  <a:srgbClr val="333333"/>
                </a:solidFill>
              </a:rPr>
              <a:t> sett </a:t>
            </a:r>
            <a:r>
              <a:rPr lang="en-AU" altLang="de-DE" sz="2400" dirty="0" err="1">
                <a:solidFill>
                  <a:srgbClr val="333333"/>
                </a:solidFill>
              </a:rPr>
              <a:t>hverandre</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lenge</a:t>
            </a:r>
            <a:r>
              <a:rPr lang="en-AU" altLang="de-DE" sz="2400" dirty="0">
                <a:solidFill>
                  <a:srgbClr val="333333"/>
                </a:solidFill>
              </a:rPr>
              <a:t> </a:t>
            </a:r>
            <a:r>
              <a:rPr lang="en-AU" altLang="de-DE" sz="2400" dirty="0" err="1">
                <a:solidFill>
                  <a:srgbClr val="333333"/>
                </a:solidFill>
              </a:rPr>
              <a:t>og</a:t>
            </a:r>
            <a:r>
              <a:rPr lang="en-AU" altLang="de-DE" sz="2400" dirty="0">
                <a:solidFill>
                  <a:srgbClr val="333333"/>
                </a:solidFill>
              </a:rPr>
              <a:t> </a:t>
            </a:r>
            <a:r>
              <a:rPr lang="en-AU" altLang="de-DE" sz="2400" dirty="0" err="1">
                <a:solidFill>
                  <a:srgbClr val="333333"/>
                </a:solidFill>
              </a:rPr>
              <a:t>utveksler</a:t>
            </a:r>
            <a:r>
              <a:rPr lang="en-AU" altLang="de-DE" sz="2400" dirty="0">
                <a:solidFill>
                  <a:srgbClr val="333333"/>
                </a:solidFill>
              </a:rPr>
              <a:t> </a:t>
            </a:r>
            <a:r>
              <a:rPr lang="en-AU" altLang="de-DE" sz="2400" dirty="0" err="1">
                <a:solidFill>
                  <a:srgbClr val="333333"/>
                </a:solidFill>
              </a:rPr>
              <a:t>ferieminner</a:t>
            </a:r>
            <a:r>
              <a:rPr lang="en-AU" altLang="de-DE" sz="2400" dirty="0">
                <a:solidFill>
                  <a:srgbClr val="333333"/>
                </a:solidFill>
              </a:rPr>
              <a:t>. Eller </a:t>
            </a:r>
            <a:r>
              <a:rPr lang="en-AU" altLang="de-DE" sz="2400" dirty="0" err="1">
                <a:solidFill>
                  <a:srgbClr val="333333"/>
                </a:solidFill>
              </a:rPr>
              <a:t>kanskje</a:t>
            </a:r>
            <a:r>
              <a:rPr lang="en-AU" altLang="de-DE" sz="2400" dirty="0">
                <a:solidFill>
                  <a:srgbClr val="333333"/>
                </a:solidFill>
              </a:rPr>
              <a:t> Martin </a:t>
            </a:r>
            <a:r>
              <a:rPr lang="en-AU" altLang="de-DE" sz="2400" dirty="0" err="1">
                <a:solidFill>
                  <a:srgbClr val="333333"/>
                </a:solidFill>
              </a:rPr>
              <a:t>fremdeles</a:t>
            </a:r>
            <a:r>
              <a:rPr lang="en-AU" altLang="de-DE" sz="2400" dirty="0">
                <a:solidFill>
                  <a:srgbClr val="333333"/>
                </a:solidFill>
              </a:rPr>
              <a:t> </a:t>
            </a:r>
            <a:r>
              <a:rPr lang="en-AU" altLang="de-DE" sz="2400" dirty="0" err="1">
                <a:solidFill>
                  <a:srgbClr val="333333"/>
                </a:solidFill>
              </a:rPr>
              <a:t>har</a:t>
            </a:r>
            <a:r>
              <a:rPr lang="en-AU" altLang="de-DE" sz="2400" dirty="0">
                <a:solidFill>
                  <a:srgbClr val="333333"/>
                </a:solidFill>
              </a:rPr>
              <a:t> </a:t>
            </a:r>
            <a:r>
              <a:rPr lang="en-AU" altLang="de-DE" sz="2400" dirty="0" err="1">
                <a:solidFill>
                  <a:srgbClr val="333333"/>
                </a:solidFill>
              </a:rPr>
              <a:t>på</a:t>
            </a:r>
            <a:r>
              <a:rPr lang="en-AU" altLang="de-DE" sz="2400" dirty="0">
                <a:solidFill>
                  <a:srgbClr val="333333"/>
                </a:solidFill>
              </a:rPr>
              <a:t> </a:t>
            </a:r>
            <a:r>
              <a:rPr lang="en-AU" altLang="de-DE" sz="2400" dirty="0" err="1">
                <a:solidFill>
                  <a:srgbClr val="333333"/>
                </a:solidFill>
              </a:rPr>
              <a:t>seg</a:t>
            </a:r>
            <a:r>
              <a:rPr lang="en-AU" altLang="de-DE" sz="2400" dirty="0">
                <a:solidFill>
                  <a:srgbClr val="333333"/>
                </a:solidFill>
              </a:rPr>
              <a:t> den rare </a:t>
            </a:r>
            <a:r>
              <a:rPr lang="en-AU" altLang="de-DE" sz="2400" dirty="0" err="1">
                <a:solidFill>
                  <a:srgbClr val="333333"/>
                </a:solidFill>
              </a:rPr>
              <a:t>sombreroen</a:t>
            </a:r>
            <a:r>
              <a:rPr lang="en-AU" altLang="de-DE" sz="2400" dirty="0">
                <a:solidFill>
                  <a:srgbClr val="333333"/>
                </a:solidFill>
              </a:rPr>
              <a:t> </a:t>
            </a:r>
            <a:r>
              <a:rPr lang="en-AU" altLang="de-DE" sz="2400" dirty="0" err="1">
                <a:solidFill>
                  <a:srgbClr val="333333"/>
                </a:solidFill>
              </a:rPr>
              <a:t>fra</a:t>
            </a:r>
            <a:r>
              <a:rPr lang="en-AU" altLang="de-DE" sz="2400" dirty="0">
                <a:solidFill>
                  <a:srgbClr val="333333"/>
                </a:solidFill>
              </a:rPr>
              <a:t> </a:t>
            </a:r>
            <a:r>
              <a:rPr lang="en-AU" altLang="de-DE" sz="2400" dirty="0" err="1">
                <a:solidFill>
                  <a:srgbClr val="333333"/>
                </a:solidFill>
              </a:rPr>
              <a:t>ferien</a:t>
            </a:r>
            <a:r>
              <a:rPr lang="en-AU" altLang="de-DE" sz="2400" dirty="0">
                <a:solidFill>
                  <a:srgbClr val="333333"/>
                </a:solidFill>
              </a:rPr>
              <a:t> sin </a:t>
            </a:r>
            <a:r>
              <a:rPr lang="en-AU" altLang="de-DE" sz="2400" dirty="0" err="1">
                <a:solidFill>
                  <a:srgbClr val="333333"/>
                </a:solidFill>
              </a:rPr>
              <a:t>i</a:t>
            </a:r>
            <a:r>
              <a:rPr lang="en-AU" altLang="de-DE" sz="2400" dirty="0">
                <a:solidFill>
                  <a:srgbClr val="333333"/>
                </a:solidFill>
              </a:rPr>
              <a:t> Mexico.</a:t>
            </a:r>
          </a:p>
          <a:p>
            <a:pPr lvl="0" defTabSz="914400" fontAlgn="base">
              <a:lnSpc>
                <a:spcPct val="100000"/>
              </a:lnSpc>
              <a:spcBef>
                <a:spcPts val="1200"/>
              </a:spcBef>
            </a:pPr>
            <a:r>
              <a:rPr lang="en-AU" altLang="de-DE" sz="2400" dirty="0">
                <a:solidFill>
                  <a:srgbClr val="333333"/>
                </a:solidFill>
              </a:rPr>
              <a:t>Vi </a:t>
            </a:r>
            <a:r>
              <a:rPr lang="en-AU" altLang="de-DE" sz="2400" dirty="0" err="1">
                <a:solidFill>
                  <a:srgbClr val="333333"/>
                </a:solidFill>
              </a:rPr>
              <a:t>gjør</a:t>
            </a:r>
            <a:r>
              <a:rPr lang="en-AU" altLang="de-DE" sz="2400" dirty="0">
                <a:solidFill>
                  <a:srgbClr val="333333"/>
                </a:solidFill>
              </a:rPr>
              <a:t> </a:t>
            </a:r>
            <a:r>
              <a:rPr lang="en-AU" altLang="de-DE" sz="2400" dirty="0" err="1">
                <a:solidFill>
                  <a:srgbClr val="333333"/>
                </a:solidFill>
              </a:rPr>
              <a:t>alle</a:t>
            </a:r>
            <a:r>
              <a:rPr lang="en-AU" altLang="de-DE" sz="2400" dirty="0">
                <a:solidFill>
                  <a:srgbClr val="333333"/>
                </a:solidFill>
              </a:rPr>
              <a:t> </a:t>
            </a:r>
            <a:r>
              <a:rPr lang="en-AU" altLang="de-DE" sz="2400" dirty="0" err="1">
                <a:solidFill>
                  <a:srgbClr val="333333"/>
                </a:solidFill>
              </a:rPr>
              <a:t>feil</a:t>
            </a:r>
            <a:r>
              <a:rPr lang="en-AU" altLang="de-DE" sz="2400" dirty="0">
                <a:solidFill>
                  <a:srgbClr val="333333"/>
                </a:solidFill>
              </a:rPr>
              <a:t>! – se </a:t>
            </a:r>
            <a:r>
              <a:rPr lang="en-AU" altLang="de-DE" sz="2400" dirty="0" err="1">
                <a:solidFill>
                  <a:srgbClr val="333333"/>
                </a:solidFill>
              </a:rPr>
              <a:t>alltid</a:t>
            </a:r>
            <a:r>
              <a:rPr lang="en-AU" altLang="de-DE" sz="2400" dirty="0">
                <a:solidFill>
                  <a:srgbClr val="333333"/>
                </a:solidFill>
              </a:rPr>
              <a:t> </a:t>
            </a:r>
            <a:r>
              <a:rPr lang="en-AU" altLang="de-DE" sz="2400" dirty="0" err="1">
                <a:solidFill>
                  <a:srgbClr val="333333"/>
                </a:solidFill>
              </a:rPr>
              <a:t>saken</a:t>
            </a:r>
            <a:r>
              <a:rPr lang="en-AU" altLang="de-DE" sz="2400" dirty="0">
                <a:solidFill>
                  <a:srgbClr val="333333"/>
                </a:solidFill>
              </a:rPr>
              <a:t> </a:t>
            </a:r>
            <a:r>
              <a:rPr lang="en-AU" altLang="de-DE" sz="2400" dirty="0" err="1">
                <a:solidFill>
                  <a:srgbClr val="333333"/>
                </a:solidFill>
              </a:rPr>
              <a:t>fra</a:t>
            </a:r>
            <a:r>
              <a:rPr lang="en-AU" altLang="de-DE" sz="2400" dirty="0">
                <a:solidFill>
                  <a:srgbClr val="333333"/>
                </a:solidFill>
              </a:rPr>
              <a:t> </a:t>
            </a:r>
            <a:r>
              <a:rPr lang="en-AU" altLang="de-DE" sz="2400" dirty="0" err="1">
                <a:solidFill>
                  <a:srgbClr val="333333"/>
                </a:solidFill>
              </a:rPr>
              <a:t>flere</a:t>
            </a:r>
            <a:r>
              <a:rPr lang="en-AU" altLang="de-DE" sz="2400" dirty="0">
                <a:solidFill>
                  <a:srgbClr val="333333"/>
                </a:solidFill>
              </a:rPr>
              <a:t> sider.</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45</a:t>
            </a:fld>
            <a:endParaRPr 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624998ED-9EB7-4051-BC1B-765DA969A536}" type="slidenum">
              <a:rPr lang="de-DE" smtClean="0">
                <a:latin typeface="+mn-lt"/>
              </a:rPr>
              <a:pPr>
                <a:defRPr/>
              </a:pPr>
              <a:t>46</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90873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nb-NO">
                <a:latin typeface="+mn-lt"/>
              </a:rPr>
              <a:t>Metakognitív Tréning 6 – Å vise empati… II</a:t>
            </a:r>
            <a:endParaRPr lang="de-DE">
              <a:latin typeface="+mn-lt"/>
            </a:endParaRPr>
          </a:p>
        </p:txBody>
      </p:sp>
      <p:sp>
        <p:nvSpPr>
          <p:cNvPr id="4" name="Slide Number Placeholder 3"/>
          <p:cNvSpPr>
            <a:spLocks noGrp="1"/>
          </p:cNvSpPr>
          <p:nvPr>
            <p:ph type="sldNum" sz="quarter" idx="12"/>
          </p:nvPr>
        </p:nvSpPr>
        <p:spPr/>
        <p:txBody>
          <a:bodyPr/>
          <a:lstStyle/>
          <a:p>
            <a:pPr>
              <a:defRPr/>
            </a:pPr>
            <a:fld id="{CF81D01F-CF89-45E4-B296-58F4F9453340}" type="slidenum">
              <a:rPr lang="de-DE" smtClean="0">
                <a:latin typeface="+mn-lt"/>
              </a:rPr>
              <a:pPr>
                <a:defRPr/>
              </a:pPr>
              <a:t>47</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410047588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Name/Name des </a:t>
                      </a:r>
                      <a:r>
                        <a:rPr kumimoji="0" lang="en-GB" sz="1000" b="0" i="0" u="none" strike="noStrike" cap="none" normalizeH="0" baseline="0" dirty="0" err="1">
                          <a:ln>
                            <a:noFill/>
                          </a:ln>
                          <a:solidFill>
                            <a:srgbClr val="333333"/>
                          </a:solidFill>
                          <a:effectLst/>
                          <a:latin typeface="+mn-lt"/>
                          <a:ea typeface="+mn-ea"/>
                          <a:cs typeface="+mn-cs"/>
                        </a:rPr>
                        <a:t>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3338</Words>
  <Application>Microsoft Office PowerPoint</Application>
  <PresentationFormat>Benutzerdefiniert</PresentationFormat>
  <Paragraphs>475</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47</vt:i4>
      </vt:variant>
    </vt:vector>
  </HeadingPairs>
  <TitlesOfParts>
    <vt:vector size="53" baseType="lpstr">
      <vt:lpstr>Arial</vt:lpstr>
      <vt:lpstr>Calibri</vt:lpstr>
      <vt:lpstr>WingDings</vt:lpstr>
      <vt:lpstr>Symbol</vt:lpstr>
      <vt:lpstr>Calibri Light</vt:lpstr>
      <vt:lpstr>UKE_PPT-Vorlage_16zu9</vt:lpstr>
      <vt:lpstr>MCT 6 BADE A – Å vise empati… II</vt:lpstr>
      <vt:lpstr>Når du skal bli kjent med en ny person, hva legger du først merke til? Hvor pålitelige er slike tegn for å foreta en god vurdering?</vt:lpstr>
      <vt:lpstr>Når du skal bli kjent med en ny person, hva legger du først merke til? Hvor pålitelige er slike tegn for å foreta en god vurdering?</vt:lpstr>
      <vt:lpstr>Hvilke andre informasjonskilder kan man benytte? Hvor pålitelige er disse?</vt:lpstr>
      <vt:lpstr>Hvilke andre informasjonskilder kan man benytte? Hvor pålitelige er disse?</vt:lpstr>
      <vt:lpstr>Fordeler og ulemper ved forskjellige sosiale informasjonskilder</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Diskuter fordeler og ulemper ved å bruke denne informasjon-skilden for å foreta en vurdering av en annen person</vt:lpstr>
      <vt:lpstr>Hvordan ting ser ut – og realiteten!</vt:lpstr>
      <vt:lpstr>Hvorfor gjør vi dette?</vt:lpstr>
      <vt:lpstr>Hvorfor gjør vi dette?</vt:lpstr>
      <vt:lpstr>Hvordan mangel på empati bidrar til feiltolkninger under psykose – eksempler</vt:lpstr>
      <vt:lpstr>Oppgave</vt:lpstr>
      <vt:lpstr>Oppgave</vt:lpstr>
      <vt:lpstr>Oppgave</vt:lpstr>
      <vt:lpstr>PowerPoint-Präsentation</vt:lpstr>
      <vt:lpstr>PowerPoint-Präsentation</vt:lpstr>
      <vt:lpstr>Bestemors bursdag Hva kommer jenta til å gi bestemor neste år?</vt:lpstr>
      <vt:lpstr>Sett i gang!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Valgfritt: Videoklipp</vt:lpstr>
      <vt:lpstr>PowerPoint-Präsentation</vt:lpstr>
      <vt:lpstr>PowerPoint-Präsentation</vt:lpstr>
      <vt:lpstr>PowerPoint-Präsentation</vt:lpstr>
      <vt:lpstr>Overføring til det virkelige liv</vt:lpstr>
      <vt:lpstr>Overføring til det virkelige liv</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288</cp:revision>
  <dcterms:created xsi:type="dcterms:W3CDTF">2004-06-30T16:15:23Z</dcterms:created>
  <dcterms:modified xsi:type="dcterms:W3CDTF">2022-02-01T10:02:53Z</dcterms:modified>
</cp:coreProperties>
</file>