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81" r:id="rId1"/>
  </p:sldMasterIdLst>
  <p:notesMasterIdLst>
    <p:notesMasterId r:id="rId44"/>
  </p:notesMasterIdLst>
  <p:handoutMasterIdLst>
    <p:handoutMasterId r:id="rId45"/>
  </p:handoutMasterIdLst>
  <p:sldIdLst>
    <p:sldId id="472" r:id="rId2"/>
    <p:sldId id="403" r:id="rId3"/>
    <p:sldId id="404" r:id="rId4"/>
    <p:sldId id="405" r:id="rId5"/>
    <p:sldId id="406" r:id="rId6"/>
    <p:sldId id="436" r:id="rId7"/>
    <p:sldId id="418" r:id="rId8"/>
    <p:sldId id="452" r:id="rId9"/>
    <p:sldId id="451" r:id="rId10"/>
    <p:sldId id="450" r:id="rId11"/>
    <p:sldId id="421" r:id="rId12"/>
    <p:sldId id="455" r:id="rId13"/>
    <p:sldId id="454" r:id="rId14"/>
    <p:sldId id="453" r:id="rId15"/>
    <p:sldId id="423" r:id="rId16"/>
    <p:sldId id="457" r:id="rId17"/>
    <p:sldId id="456" r:id="rId18"/>
    <p:sldId id="332" r:id="rId19"/>
    <p:sldId id="424" r:id="rId20"/>
    <p:sldId id="458" r:id="rId21"/>
    <p:sldId id="389" r:id="rId22"/>
    <p:sldId id="428" r:id="rId23"/>
    <p:sldId id="461" r:id="rId24"/>
    <p:sldId id="459" r:id="rId25"/>
    <p:sldId id="462" r:id="rId26"/>
    <p:sldId id="338" r:id="rId27"/>
    <p:sldId id="339" r:id="rId28"/>
    <p:sldId id="340" r:id="rId29"/>
    <p:sldId id="371" r:id="rId30"/>
    <p:sldId id="463" r:id="rId31"/>
    <p:sldId id="464" r:id="rId32"/>
    <p:sldId id="465" r:id="rId33"/>
    <p:sldId id="466" r:id="rId34"/>
    <p:sldId id="448" r:id="rId35"/>
    <p:sldId id="468" r:id="rId36"/>
    <p:sldId id="437" r:id="rId37"/>
    <p:sldId id="470" r:id="rId38"/>
    <p:sldId id="469" r:id="rId39"/>
    <p:sldId id="368" r:id="rId40"/>
    <p:sldId id="471" r:id="rId41"/>
    <p:sldId id="449" r:id="rId42"/>
    <p:sldId id="430" r:id="rId43"/>
  </p:sldIdLst>
  <p:sldSz cx="12195175" cy="6858000"/>
  <p:notesSz cx="7099300" cy="10234613"/>
  <p:embeddedFontLst>
    <p:embeddedFont>
      <p:font typeface="Calibri" panose="020F0502020204030204" pitchFamily="34" charset="0"/>
      <p:regular r:id="rId46"/>
      <p:bold r:id="rId47"/>
      <p:italic r:id="rId48"/>
      <p:boldItalic r:id="rId49"/>
    </p:embeddedFont>
    <p:embeddedFont>
      <p:font typeface="Calibri Light" panose="020F0302020204030204" pitchFamily="34" charset="0"/>
      <p:regular r:id="rId50"/>
      <p:italic r:id="rId51"/>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mn-cs"/>
      </a:defRPr>
    </a:lvl1pPr>
    <a:lvl2pPr marL="457200" algn="l" rtl="0" fontAlgn="base">
      <a:spcBef>
        <a:spcPct val="0"/>
      </a:spcBef>
      <a:spcAft>
        <a:spcPct val="0"/>
      </a:spcAft>
      <a:defRPr lang="en-US" kern="1200">
        <a:solidFill>
          <a:schemeClr val="tx1"/>
        </a:solidFill>
        <a:latin typeface="+mn-lt"/>
        <a:ea typeface="+mn-ea"/>
        <a:cs typeface="+mn-cs"/>
      </a:defRPr>
    </a:lvl2pPr>
    <a:lvl3pPr marL="914400" algn="l" rtl="0" fontAlgn="base">
      <a:spcBef>
        <a:spcPct val="0"/>
      </a:spcBef>
      <a:spcAft>
        <a:spcPct val="0"/>
      </a:spcAft>
      <a:defRPr lang="en-US" kern="1200">
        <a:solidFill>
          <a:schemeClr val="tx1"/>
        </a:solidFill>
        <a:latin typeface="+mn-lt"/>
        <a:ea typeface="+mn-ea"/>
        <a:cs typeface="+mn-cs"/>
      </a:defRPr>
    </a:lvl3pPr>
    <a:lvl4pPr marL="1371600" algn="l" rtl="0" fontAlgn="base">
      <a:spcBef>
        <a:spcPct val="0"/>
      </a:spcBef>
      <a:spcAft>
        <a:spcPct val="0"/>
      </a:spcAft>
      <a:defRPr lang="en-US" kern="1200">
        <a:solidFill>
          <a:schemeClr val="tx1"/>
        </a:solidFill>
        <a:latin typeface="+mn-lt"/>
        <a:ea typeface="+mn-ea"/>
        <a:cs typeface="+mn-cs"/>
      </a:defRPr>
    </a:lvl4pPr>
    <a:lvl5pPr marL="1828800" algn="l" rtl="0" fontAlgn="base">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02" autoAdjust="0"/>
    <p:restoredTop sz="94676" autoAdjust="0"/>
  </p:normalViewPr>
  <p:slideViewPr>
    <p:cSldViewPr>
      <p:cViewPr varScale="1">
        <p:scale>
          <a:sx n="67" d="100"/>
          <a:sy n="67" d="100"/>
        </p:scale>
        <p:origin x="816"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947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font" Target="fonts/font6.fntdata"/><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E21227AA-44E9-4592-BDE0-48942603F9C1}" type="slidenum">
              <a:rPr lang="en-US" altLang="de-DE"/>
              <a:pPr/>
              <a:t>‹Nr.›</a:t>
            </a:fld>
            <a:endParaRPr lang="en-US" altLang="de-DE"/>
          </a:p>
        </p:txBody>
      </p:sp>
    </p:spTree>
    <p:extLst>
      <p:ext uri="{BB962C8B-B14F-4D97-AF65-F5344CB8AC3E}">
        <p14:creationId xmlns:p14="http://schemas.microsoft.com/office/powerpoint/2010/main" val="42071755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72A6B12F-B828-461D-9566-71EB5EAF2846}" type="slidenum">
              <a:rPr lang="en-US" altLang="de-DE"/>
              <a:pPr/>
              <a:t>‹Nr.›</a:t>
            </a:fld>
            <a:endParaRPr lang="en-US" altLang="de-DE"/>
          </a:p>
        </p:txBody>
      </p:sp>
    </p:spTree>
    <p:extLst>
      <p:ext uri="{BB962C8B-B14F-4D97-AF65-F5344CB8AC3E}">
        <p14:creationId xmlns:p14="http://schemas.microsoft.com/office/powerpoint/2010/main" val="31960026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EB2D28D-70B2-42C7-BECC-E35AB9265438}" type="slidenum">
              <a:rPr lang="en-US" altLang="de-DE"/>
              <a:pPr eaLnBrk="1" hangingPunct="1"/>
              <a:t>2</a:t>
            </a:fld>
            <a:endParaRPr lang="en-US" altLang="de-DE"/>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9064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5694FDE-A682-43FC-88EF-E578F224775D}" type="slidenum">
              <a:rPr lang="en-US" altLang="de-DE"/>
              <a:pPr eaLnBrk="1" hangingPunct="1"/>
              <a:t>3</a:t>
            </a:fld>
            <a:endParaRPr lang="en-US" altLang="de-DE"/>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9865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487A219-BAEB-4663-AA96-F71D2BAA9279}" type="slidenum">
              <a:rPr lang="en-US" altLang="de-DE"/>
              <a:pPr eaLnBrk="1" hangingPunct="1"/>
              <a:t>4</a:t>
            </a:fld>
            <a:endParaRPr lang="en-US" altLang="de-DE"/>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061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A755CD7-2663-44BC-A35E-EF2E32301A85}" type="slidenum">
              <a:rPr lang="en-US" altLang="de-DE"/>
              <a:pPr eaLnBrk="1" hangingPunct="1"/>
              <a:t>5</a:t>
            </a:fld>
            <a:endParaRPr lang="en-US" altLang="de-DE"/>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0359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024F69E0-D470-4E88-93D6-B72B3E4CEED5}" type="slidenum">
              <a:rPr lang="en-US" altLang="de-DE" sz="1300" b="1">
                <a:latin typeface="Times New Roman" panose="02020603050405020304" pitchFamily="18" charset="0"/>
              </a:rPr>
              <a:pPr algn="r" eaLnBrk="1" hangingPunct="1"/>
              <a:t>6</a:t>
            </a:fld>
            <a:endParaRPr lang="en-US" altLang="de-DE" sz="1300" b="1">
              <a:latin typeface="Times New Roman" panose="02020603050405020304" pitchFamily="18" charset="0"/>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0516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459E854A-922E-439F-A65B-FF2932B221AE}" type="slidenum">
              <a:rPr lang="en-US" altLang="de-DE" sz="1300" b="1"/>
              <a:pPr algn="r" eaLnBrk="1" hangingPunct="1"/>
              <a:t>7</a:t>
            </a:fld>
            <a:endParaRPr lang="en-US" altLang="de-DE" sz="1300" b="1"/>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1180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459E854A-922E-439F-A65B-FF2932B221AE}" type="slidenum">
              <a:rPr lang="en-US" altLang="de-DE" sz="1300" b="1"/>
              <a:pPr algn="r" eaLnBrk="1" hangingPunct="1"/>
              <a:t>8</a:t>
            </a:fld>
            <a:endParaRPr lang="en-US" altLang="de-DE" sz="1300" b="1"/>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1180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459E854A-922E-439F-A65B-FF2932B221AE}" type="slidenum">
              <a:rPr lang="en-US" altLang="de-DE" sz="1300" b="1"/>
              <a:pPr algn="r" eaLnBrk="1" hangingPunct="1"/>
              <a:t>9</a:t>
            </a:fld>
            <a:endParaRPr lang="en-US" altLang="de-DE" sz="1300" b="1"/>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1180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459E854A-922E-439F-A65B-FF2932B221AE}" type="slidenum">
              <a:rPr lang="en-US" altLang="de-DE" sz="1300" b="1"/>
              <a:pPr algn="r" eaLnBrk="1" hangingPunct="1"/>
              <a:t>10</a:t>
            </a:fld>
            <a:endParaRPr lang="en-US" altLang="de-DE" sz="1300" b="1"/>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1180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8E943F38-1CA5-4AFC-9489-90CB81782ACA}" type="slidenum">
              <a:rPr lang="en-US" altLang="de-DE" sz="1300" b="1"/>
              <a:pPr algn="r" eaLnBrk="1" hangingPunct="1"/>
              <a:t>11</a:t>
            </a:fld>
            <a:endParaRPr lang="en-US" altLang="de-DE" sz="1300" b="1"/>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9751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8E943F38-1CA5-4AFC-9489-90CB81782ACA}" type="slidenum">
              <a:rPr lang="en-US" altLang="de-DE" sz="1300" b="1"/>
              <a:pPr algn="r" eaLnBrk="1" hangingPunct="1"/>
              <a:t>12</a:t>
            </a:fld>
            <a:endParaRPr lang="en-US" altLang="de-DE" sz="1300" b="1"/>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9751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8E943F38-1CA5-4AFC-9489-90CB81782ACA}" type="slidenum">
              <a:rPr lang="en-US" altLang="de-DE" sz="1300" b="1"/>
              <a:pPr algn="r" eaLnBrk="1" hangingPunct="1"/>
              <a:t>13</a:t>
            </a:fld>
            <a:endParaRPr lang="en-US" altLang="de-DE" sz="1300" b="1"/>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97518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8E943F38-1CA5-4AFC-9489-90CB81782ACA}" type="slidenum">
              <a:rPr lang="en-US" altLang="de-DE" sz="1300" b="1"/>
              <a:pPr algn="r" eaLnBrk="1" hangingPunct="1"/>
              <a:t>14</a:t>
            </a:fld>
            <a:endParaRPr lang="en-US" altLang="de-DE" sz="1300" b="1"/>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9751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C8135E61-1E67-4C96-BE89-1EAE27F8B4B3}" type="slidenum">
              <a:rPr lang="en-US" altLang="de-DE" sz="1300" b="1"/>
              <a:pPr algn="r" eaLnBrk="1" hangingPunct="1"/>
              <a:t>15</a:t>
            </a:fld>
            <a:endParaRPr lang="en-US" altLang="de-DE" sz="1300" b="1"/>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1613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C8135E61-1E67-4C96-BE89-1EAE27F8B4B3}" type="slidenum">
              <a:rPr lang="en-US" altLang="de-DE" sz="1300" b="1"/>
              <a:pPr algn="r" eaLnBrk="1" hangingPunct="1"/>
              <a:t>16</a:t>
            </a:fld>
            <a:endParaRPr lang="en-US" altLang="de-DE" sz="1300" b="1"/>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16137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C8135E61-1E67-4C96-BE89-1EAE27F8B4B3}" type="slidenum">
              <a:rPr lang="en-US" altLang="de-DE" sz="1300" b="1"/>
              <a:pPr algn="r" eaLnBrk="1" hangingPunct="1"/>
              <a:t>17</a:t>
            </a:fld>
            <a:endParaRPr lang="en-US" altLang="de-DE" sz="1300" b="1"/>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1613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D4D5B0A-5DBC-47D7-AFB0-9F049E7AB051}" type="slidenum">
              <a:rPr lang="en-US" altLang="de-DE"/>
              <a:pPr eaLnBrk="1" hangingPunct="1"/>
              <a:t>18</a:t>
            </a:fld>
            <a:endParaRPr lang="en-US" altLang="de-DE"/>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84622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478C36FD-1764-4A7C-89C4-CE9E6277FCB5}" type="slidenum">
              <a:rPr lang="en-US" altLang="de-DE" sz="1300" b="1"/>
              <a:pPr algn="r" eaLnBrk="1" hangingPunct="1"/>
              <a:t>19</a:t>
            </a:fld>
            <a:endParaRPr lang="en-US" altLang="de-DE" sz="1300" b="1"/>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22031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478C36FD-1764-4A7C-89C4-CE9E6277FCB5}" type="slidenum">
              <a:rPr lang="en-US" altLang="de-DE" sz="1300" b="1"/>
              <a:pPr algn="r" eaLnBrk="1" hangingPunct="1"/>
              <a:t>20</a:t>
            </a:fld>
            <a:endParaRPr lang="en-US" altLang="de-DE" sz="1300" b="1"/>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22031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0013893-D4A5-47EF-8AC8-300F172DBB94}" type="slidenum">
              <a:rPr lang="en-US" altLang="de-DE"/>
              <a:pPr eaLnBrk="1" hangingPunct="1"/>
              <a:t>21</a:t>
            </a:fld>
            <a:endParaRPr lang="en-US" altLang="de-DE"/>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74290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BBF40C1-62B5-474B-9B3D-6108348C2C17}" type="slidenum">
              <a:rPr lang="en-US" altLang="de-DE" sz="1300" b="1"/>
              <a:pPr algn="r" eaLnBrk="1" hangingPunct="1"/>
              <a:t>22</a:t>
            </a:fld>
            <a:endParaRPr lang="en-US" altLang="de-DE" sz="1300" b="1"/>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93929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BBF40C1-62B5-474B-9B3D-6108348C2C17}" type="slidenum">
              <a:rPr lang="en-US" altLang="de-DE" sz="1300" b="1"/>
              <a:pPr algn="r" eaLnBrk="1" hangingPunct="1"/>
              <a:t>23</a:t>
            </a:fld>
            <a:endParaRPr lang="en-US" altLang="de-DE" sz="1300" b="1"/>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93929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BBF40C1-62B5-474B-9B3D-6108348C2C17}" type="slidenum">
              <a:rPr lang="en-US" altLang="de-DE" sz="1300" b="1"/>
              <a:pPr algn="r" eaLnBrk="1" hangingPunct="1"/>
              <a:t>24</a:t>
            </a:fld>
            <a:endParaRPr lang="en-US" altLang="de-DE" sz="1300" b="1"/>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93929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BBF40C1-62B5-474B-9B3D-6108348C2C17}" type="slidenum">
              <a:rPr lang="en-US" altLang="de-DE" sz="1300" b="1"/>
              <a:pPr algn="r" eaLnBrk="1" hangingPunct="1"/>
              <a:t>25</a:t>
            </a:fld>
            <a:endParaRPr lang="en-US" altLang="de-DE" sz="1300" b="1"/>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93929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9B857AF-04AF-46F8-8806-4E30450C525C}" type="slidenum">
              <a:rPr lang="en-US" altLang="de-DE"/>
              <a:pPr eaLnBrk="1" hangingPunct="1"/>
              <a:t>26</a:t>
            </a:fld>
            <a:endParaRPr lang="en-US" altLang="de-DE"/>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30511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F2866DE-13FB-40B7-9129-7D32404E289A}" type="slidenum">
              <a:rPr lang="en-US" altLang="de-DE"/>
              <a:pPr eaLnBrk="1" hangingPunct="1"/>
              <a:t>27</a:t>
            </a:fld>
            <a:endParaRPr lang="en-US" altLang="de-DE"/>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76327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19032D2-90BD-493E-8E83-F8FA8DEE6B10}" type="slidenum">
              <a:rPr lang="en-US" altLang="de-DE"/>
              <a:pPr eaLnBrk="1" hangingPunct="1"/>
              <a:t>28</a:t>
            </a:fld>
            <a:endParaRPr lang="en-US" altLang="de-DE"/>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47353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9B83E4F-7DA0-4F93-9C9A-E030F9834E40}" type="slidenum">
              <a:rPr lang="en-US" altLang="de-DE"/>
              <a:pPr eaLnBrk="1" hangingPunct="1"/>
              <a:t>29</a:t>
            </a:fld>
            <a:endParaRPr lang="en-US" altLang="de-DE"/>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82015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9C7D83E-FEFD-4552-BFA9-71279E9E28E6}" type="slidenum">
              <a:rPr lang="en-US" altLang="de-DE"/>
              <a:pPr eaLnBrk="1" hangingPunct="1"/>
              <a:t>30</a:t>
            </a:fld>
            <a:endParaRPr lang="en-US" altLang="de-DE"/>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81512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38113" y="768350"/>
            <a:ext cx="6823075" cy="3836988"/>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8054464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E3DB4C5-BECE-4CA4-9BBB-7CA20D2C447F}" type="slidenum">
              <a:rPr lang="en-US" altLang="de-DE"/>
              <a:pPr eaLnBrk="1" hangingPunct="1"/>
              <a:t>32</a:t>
            </a:fld>
            <a:endParaRPr lang="en-US" altLang="de-DE"/>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83721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138113" y="768350"/>
            <a:ext cx="6823075" cy="3836988"/>
          </a:xfrm>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8817760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D1619DA-D50E-4194-90F0-32D57DA7D0E3}" type="slidenum">
              <a:rPr lang="en-US" altLang="de-DE"/>
              <a:pPr eaLnBrk="1" hangingPunct="1"/>
              <a:t>35</a:t>
            </a:fld>
            <a:endParaRPr lang="en-US" altLang="de-DE"/>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18585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B02E5D9-BFB9-431E-933A-1417A1373155}" type="slidenum">
              <a:rPr lang="en-US" altLang="de-DE" sz="1300" b="1"/>
              <a:pPr algn="r" eaLnBrk="1" hangingPunct="1"/>
              <a:t>36</a:t>
            </a:fld>
            <a:endParaRPr lang="en-US" altLang="de-DE" sz="1300" b="1"/>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80993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B02E5D9-BFB9-431E-933A-1417A1373155}" type="slidenum">
              <a:rPr lang="en-US" altLang="de-DE" sz="1300" b="1"/>
              <a:pPr algn="r" eaLnBrk="1" hangingPunct="1"/>
              <a:t>37</a:t>
            </a:fld>
            <a:endParaRPr lang="en-US" altLang="de-DE" sz="1300" b="1"/>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80993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B02E5D9-BFB9-431E-933A-1417A1373155}" type="slidenum">
              <a:rPr lang="en-US" altLang="de-DE" sz="1300" b="1"/>
              <a:pPr algn="r" eaLnBrk="1" hangingPunct="1"/>
              <a:t>38</a:t>
            </a:fld>
            <a:endParaRPr lang="en-US" altLang="de-DE" sz="1300" b="1"/>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80993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F6D5916-1647-4387-A48D-99EEC1B90AA6}" type="slidenum">
              <a:rPr lang="en-US" altLang="de-DE"/>
              <a:pPr eaLnBrk="1" hangingPunct="1"/>
              <a:t>39</a:t>
            </a:fld>
            <a:endParaRPr lang="en-US" altLang="de-DE"/>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94458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F6D5916-1647-4387-A48D-99EEC1B90AA6}" type="slidenum">
              <a:rPr lang="en-US" altLang="de-DE"/>
              <a:pPr eaLnBrk="1" hangingPunct="1"/>
              <a:t>40</a:t>
            </a:fld>
            <a:endParaRPr lang="en-US" altLang="de-DE"/>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94458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xfrm>
            <a:off x="138113" y="768350"/>
            <a:ext cx="6823075" cy="3836988"/>
          </a:xfrm>
          <a:ln/>
        </p:spPr>
      </p:sp>
      <p:sp>
        <p:nvSpPr>
          <p:cNvPr id="1034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3612741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dirty="0">
                <a:latin typeface="+mj-lt"/>
              </a:rPr>
              <a:t>Wykorzystane w treningu ilustracje użyto za zgodą autorów i właścicieli praw autorskich. Szczegóły znaleźć można na ostatnim slajdzie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6 – Empatia… II</a:t>
            </a:r>
            <a:endParaRPr lang="de-DE"/>
          </a:p>
        </p:txBody>
      </p:sp>
      <p:sp>
        <p:nvSpPr>
          <p:cNvPr id="4" name="Slide Number Placeholder 3"/>
          <p:cNvSpPr>
            <a:spLocks noGrp="1"/>
          </p:cNvSpPr>
          <p:nvPr>
            <p:ph type="sldNum" sz="quarter" idx="12"/>
          </p:nvPr>
        </p:nvSpPr>
        <p:spPr bwMode="gray"/>
        <p:txBody>
          <a:bodyPr/>
          <a:lstStyle>
            <a:lvl1pPr>
              <a:defRPr b="0"/>
            </a:lvl1pPr>
          </a:lstStyle>
          <a:p>
            <a:fld id="{7702722E-F72E-4B64-B594-FAD2E94F76CF}"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l-PL"/>
              <a:t>Trening Meta-poznawczy 6 – Empatia…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7702722E-F72E-4B64-B594-FAD2E94F76CF}"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6 – Empatia… II</a:t>
            </a:r>
            <a:endParaRPr lang="de-DE"/>
          </a:p>
        </p:txBody>
      </p:sp>
      <p:sp>
        <p:nvSpPr>
          <p:cNvPr id="7" name="Slide Number Placeholder 6"/>
          <p:cNvSpPr>
            <a:spLocks noGrp="1"/>
          </p:cNvSpPr>
          <p:nvPr>
            <p:ph type="sldNum" sz="quarter" idx="12"/>
          </p:nvPr>
        </p:nvSpPr>
        <p:spPr bwMode="gray"/>
        <p:txBody>
          <a:bodyPr/>
          <a:lstStyle>
            <a:lvl1pPr>
              <a:defRPr b="0"/>
            </a:lvl1pPr>
          </a:lstStyle>
          <a:p>
            <a:fld id="{7702722E-F72E-4B64-B594-FAD2E94F76CF}"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6 – Empatia… II</a:t>
            </a:r>
            <a:endParaRPr lang="de-DE"/>
          </a:p>
        </p:txBody>
      </p:sp>
      <p:sp>
        <p:nvSpPr>
          <p:cNvPr id="7" name="Slide Number Placeholder 6"/>
          <p:cNvSpPr>
            <a:spLocks noGrp="1"/>
          </p:cNvSpPr>
          <p:nvPr>
            <p:ph type="sldNum" sz="quarter" idx="12"/>
          </p:nvPr>
        </p:nvSpPr>
        <p:spPr bwMode="gray"/>
        <p:txBody>
          <a:bodyPr/>
          <a:lstStyle>
            <a:lvl1pPr>
              <a:defRPr b="0"/>
            </a:lvl1pPr>
          </a:lstStyle>
          <a:p>
            <a:fld id="{7702722E-F72E-4B64-B594-FAD2E94F76CF}"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l-PL"/>
              <a:t>Trening Meta-poznawczy 6 – Empatia… II</a:t>
            </a:r>
            <a:endParaRPr lang="de-DE"/>
          </a:p>
        </p:txBody>
      </p:sp>
      <p:sp>
        <p:nvSpPr>
          <p:cNvPr id="7" name="Slide Number Placeholder 6"/>
          <p:cNvSpPr>
            <a:spLocks noGrp="1"/>
          </p:cNvSpPr>
          <p:nvPr>
            <p:ph type="sldNum" sz="quarter" idx="12"/>
          </p:nvPr>
        </p:nvSpPr>
        <p:spPr bwMode="gray"/>
        <p:txBody>
          <a:bodyPr/>
          <a:lstStyle>
            <a:lvl1pPr>
              <a:defRPr b="0"/>
            </a:lvl1pPr>
          </a:lstStyle>
          <a:p>
            <a:fld id="{7702722E-F72E-4B64-B594-FAD2E94F76CF}"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l-PL"/>
              <a:t>Trening Meta-poznawczy 6 – Empatia… II</a:t>
            </a:r>
            <a:endParaRPr lang="de-DE"/>
          </a:p>
        </p:txBody>
      </p:sp>
      <p:sp>
        <p:nvSpPr>
          <p:cNvPr id="5" name="Slide Number Placeholder 4"/>
          <p:cNvSpPr>
            <a:spLocks noGrp="1"/>
          </p:cNvSpPr>
          <p:nvPr>
            <p:ph type="sldNum" sz="quarter" idx="12"/>
          </p:nvPr>
        </p:nvSpPr>
        <p:spPr bwMode="gray"/>
        <p:txBody>
          <a:bodyPr/>
          <a:lstStyle>
            <a:lvl1pPr>
              <a:defRPr b="0"/>
            </a:lvl1pPr>
          </a:lstStyle>
          <a:p>
            <a:fld id="{7702722E-F72E-4B64-B594-FAD2E94F76CF}"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6 – Empatia… II</a:t>
            </a:r>
            <a:endParaRPr lang="de-DE"/>
          </a:p>
        </p:txBody>
      </p:sp>
      <p:sp>
        <p:nvSpPr>
          <p:cNvPr id="4" name="Slide Number Placeholder 3"/>
          <p:cNvSpPr>
            <a:spLocks noGrp="1"/>
          </p:cNvSpPr>
          <p:nvPr>
            <p:ph type="sldNum" sz="quarter" idx="12"/>
          </p:nvPr>
        </p:nvSpPr>
        <p:spPr bwMode="gray"/>
        <p:txBody>
          <a:bodyPr/>
          <a:lstStyle>
            <a:lvl1pPr>
              <a:defRPr b="0"/>
            </a:lvl1pPr>
          </a:lstStyle>
          <a:p>
            <a:fld id="{7702722E-F72E-4B64-B594-FAD2E94F76CF}"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l-PL"/>
              <a:t>Trening Meta-poznawczy 6 – Empatia…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7702722E-F72E-4B64-B594-FAD2E94F76CF}"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6 </a:t>
            </a:r>
            <a:r>
              <a:rPr lang="en-US" altLang="ja-JP">
                <a:latin typeface="+mn-lt"/>
                <a:ea typeface="+mn-ea"/>
                <a:cs typeface="+mn-cs"/>
              </a:rPr>
              <a:t>B – </a:t>
            </a:r>
            <a:r>
              <a:rPr lang="en-US" altLang="ko-KR" dirty="0" err="1">
                <a:latin typeface="+mn-lt"/>
                <a:ea typeface="+mn-ea"/>
                <a:cs typeface="+mn-cs"/>
              </a:rPr>
              <a:t>Empatia</a:t>
            </a:r>
            <a:r>
              <a:rPr lang="en-US" altLang="ko-KR" dirty="0">
                <a:latin typeface="+mn-lt"/>
                <a:ea typeface="+mn-ea"/>
                <a:cs typeface="+mn-cs"/>
              </a:rPr>
              <a:t>…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Gawęda</a:t>
            </a:r>
            <a:r>
              <a:rPr lang="nl-NL" sz="1600" dirty="0">
                <a:solidFill>
                  <a:srgbClr val="004992"/>
                </a:solidFill>
              </a:rPr>
              <a:t> (7|22)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773023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Poznajesz kogoś. Gdzie patrzysz najpierw? Jak dobre są to wskazówki?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2</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Poznajesz kogoś. Gdzie patrzysz najpierw? Jak dobre są to wskazówki?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a:t>
            </a:fld>
            <a:endParaRPr lang="de-DE" altLang="de-DE">
              <a:latin typeface="+mn-lt"/>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Język ciała/ postawa?</a:t>
            </a:r>
            <a:endParaRPr lang="de-DE" altLang="de-DE" sz="2000" dirty="0">
              <a:latin typeface="+mn-lt"/>
            </a:endParaRPr>
          </a:p>
        </p:txBody>
      </p:sp>
      <p:sp>
        <p:nvSpPr>
          <p:cNvPr id="20"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oczy?</a:t>
            </a:r>
            <a:endParaRPr lang="de-DE" altLang="de-DE" sz="2000" dirty="0">
              <a:latin typeface="+mn-lt"/>
            </a:endParaRPr>
          </a:p>
        </p:txBody>
      </p:sp>
      <p:sp>
        <p:nvSpPr>
          <p:cNvPr id="21"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język?</a:t>
            </a:r>
            <a:endParaRPr lang="de-DE" altLang="de-DE" sz="2000" dirty="0">
              <a:solidFill>
                <a:srgbClr val="333333"/>
              </a:solidFill>
              <a:latin typeface="+mn-lt"/>
            </a:endParaRPr>
          </a:p>
        </p:txBody>
      </p:sp>
      <p:sp>
        <p:nvSpPr>
          <p:cNvPr id="22"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ubranie?</a:t>
            </a:r>
            <a:endParaRPr lang="de-DE" altLang="de-DE" sz="2000" dirty="0">
              <a:solidFill>
                <a:srgbClr val="333333"/>
              </a:solidFill>
              <a:latin typeface="+mn-lt"/>
            </a:endParaRPr>
          </a:p>
        </p:txBody>
      </p:sp>
      <p:sp>
        <p:nvSpPr>
          <p:cNvPr id="23"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ręce?</a:t>
            </a:r>
            <a:endParaRPr lang="de-DE" altLang="de-DE" sz="2000" dirty="0">
              <a:solidFill>
                <a:srgbClr val="333333"/>
              </a:solidFill>
              <a:latin typeface="+mn-lt"/>
            </a:endParaRPr>
          </a:p>
        </p:txBody>
      </p:sp>
      <p:sp>
        <p:nvSpPr>
          <p:cNvPr id="28"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mn-lt"/>
                <a:ea typeface="+mn-ea"/>
              </a:rPr>
              <a:t>inne?...</a:t>
            </a:r>
            <a:endParaRPr lang="de-DE" altLang="de-DE" sz="2000" i="1" dirty="0">
              <a:latin typeface="+mn-lt"/>
              <a:ea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Jakie inne źródła informacji można wziąć pod uwagę? Jak bardzo są one miarodajne?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4</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943600" cy="4248000"/>
          </a:xfrm>
        </p:spPr>
        <p:txBody>
          <a:bodyPr/>
          <a:lstStyle/>
          <a:p>
            <a:pPr marL="342900" lvl="0" indent="-342900" defTabSz="914400" fontAlgn="base">
              <a:buClr>
                <a:srgbClr val="333333"/>
              </a:buClr>
              <a:buFont typeface="WingDings"/>
              <a:buChar char=""/>
            </a:pPr>
            <a:r>
              <a:rPr lang="pl-PL" altLang="de-DE" sz="2400">
                <a:solidFill>
                  <a:srgbClr val="333333"/>
                </a:solidFill>
              </a:rPr>
              <a:t>Wcześniejsza wiedza na temat osoby (informacje zasłyszane): komentarz znajomego</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wcześniejsza wiedza na temat podobnych ludzi/grup, np. Bajkersi</a:t>
            </a:r>
            <a:endParaRPr lang="en-US" altLang="de-DE" sz="2400" i="1" dirty="0">
              <a:solidFill>
                <a:srgbClr val="333333"/>
              </a:solidFill>
            </a:endParaRPr>
          </a:p>
          <a:p>
            <a:pPr marL="342900" lvl="0" indent="-342900" defTabSz="914400" fontAlgn="base">
              <a:buClr>
                <a:srgbClr val="333333"/>
              </a:buClr>
              <a:buFont typeface="WingDings"/>
              <a:buChar char=""/>
            </a:pPr>
            <a:r>
              <a:rPr lang="en-US" altLang="de-DE" sz="2400">
                <a:solidFill>
                  <a:srgbClr val="333333"/>
                </a:solidFill>
              </a:rPr>
              <a:t>“</a:t>
            </a:r>
            <a:r>
              <a:rPr lang="pl-PL" altLang="de-DE" sz="2400">
                <a:solidFill>
                  <a:srgbClr val="333333"/>
                </a:solidFill>
              </a:rPr>
              <a:t>ciepło osoby”/</a:t>
            </a:r>
            <a:r>
              <a:rPr lang="pl-PL" altLang="de-DE" sz="2400" dirty="0">
                <a:solidFill>
                  <a:srgbClr val="333333"/>
                </a:solidFill>
              </a:rPr>
              <a:t>intuicja</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Źródło pisane: na przykład z e-maili czy czatów internetowych</a:t>
            </a:r>
            <a:endParaRPr lang="en-US" sz="2400" dirty="0"/>
          </a:p>
        </p:txBody>
      </p:sp>
      <p:sp>
        <p:nvSpPr>
          <p:cNvPr id="2" name="Title 1"/>
          <p:cNvSpPr>
            <a:spLocks noGrp="1"/>
          </p:cNvSpPr>
          <p:nvPr>
            <p:ph type="title"/>
          </p:nvPr>
        </p:nvSpPr>
        <p:spPr/>
        <p:txBody>
          <a:bodyPr/>
          <a:lstStyle/>
          <a:p>
            <a:r>
              <a:rPr lang="pl-PL" sz="3600" dirty="0">
                <a:solidFill>
                  <a:srgbClr val="004992"/>
                </a:solidFill>
                <a:latin typeface="+mn-lt"/>
                <a:ea typeface="+mn-ea"/>
                <a:cs typeface="+mn-cs"/>
              </a:rPr>
              <a:t>Jakie inne źródła informacji można wziąć pod uwagę? Jak bardzo są one miarodajne?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5</a:t>
            </a:fld>
            <a:endParaRPr lang="de-DE" altLang="de-DE">
              <a:latin typeface="+mn-lt"/>
            </a:endParaRPr>
          </a:p>
        </p:txBody>
      </p:sp>
      <p:pic>
        <p:nvPicPr>
          <p:cNvPr id="9"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Zalety i wady niektórych</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a:solidFill>
                  <a:srgbClr val="333333"/>
                </a:solidFill>
              </a:rPr>
              <a:t>Po tym, jak przedyskutowaliśmy różne czynniki, które pozwalają nam poznać i ocenić intencje innych osób, chcielibyśmy teraz skupić się na silnych i słabych stronach tych wskazówek społecznych.</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6</a:t>
            </a:fld>
            <a:endParaRPr lang="de-DE" alt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7</a:t>
            </a:fld>
            <a:endParaRPr lang="de-DE" altLang="de-DE">
              <a:latin typeface="+mn-lt"/>
            </a:endParaRPr>
          </a:p>
        </p:txBody>
      </p:sp>
      <p:graphicFrame>
        <p:nvGraphicFramePr>
          <p:cNvPr id="10" name="Group 2"/>
          <p:cNvGraphicFramePr>
            <a:graphicFrameLocks noGrp="1"/>
          </p:cNvGraphicFramePr>
          <p:nvPr>
            <p:extLst>
              <p:ext uri="{D42A27DB-BD31-4B8C-83A1-F6EECF244321}">
                <p14:modId xmlns:p14="http://schemas.microsoft.com/office/powerpoint/2010/main" val="3408409678"/>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Język ciała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n-lt"/>
              </a:rPr>
              <a:t>Przykład</a:t>
            </a:r>
            <a:endParaRPr lang="en-US" altLang="de-DE" sz="2000" dirty="0">
              <a:solidFill>
                <a:srgbClr val="333333"/>
              </a:solidFill>
              <a:latin typeface="+mn-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n-lt"/>
              </a:rPr>
              <a:t>Modli się? Zmarznięty!</a:t>
            </a:r>
            <a:endParaRPr lang="en-US" sz="2000" dirty="0">
              <a:solidFill>
                <a:srgbClr val="333333"/>
              </a:solidFill>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8</a:t>
            </a:fld>
            <a:endParaRPr lang="de-DE" altLang="de-DE">
              <a:latin typeface="+mn-lt"/>
            </a:endParaRPr>
          </a:p>
        </p:txBody>
      </p:sp>
      <p:graphicFrame>
        <p:nvGraphicFramePr>
          <p:cNvPr id="10" name="Group 2"/>
          <p:cNvGraphicFramePr>
            <a:graphicFrameLocks noGrp="1"/>
          </p:cNvGraphicFramePr>
          <p:nvPr>
            <p:extLst>
              <p:ext uri="{D42A27DB-BD31-4B8C-83A1-F6EECF244321}">
                <p14:modId xmlns:p14="http://schemas.microsoft.com/office/powerpoint/2010/main" val="267176524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Język ciała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Gesty i postawa ciała mogą podkreślać słowa, np. zaciskanie pięści w złości, podnoszenie dłoni na powitanie, zniżanie głowy do modlitwy.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n-lt"/>
              </a:rPr>
              <a:t>Przykład</a:t>
            </a:r>
            <a:endParaRPr lang="en-US" altLang="de-DE" sz="2000" dirty="0">
              <a:solidFill>
                <a:srgbClr val="333333"/>
              </a:solidFill>
              <a:latin typeface="+mn-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n-lt"/>
              </a:rPr>
              <a:t>Modli się? Zmarznięty!</a:t>
            </a:r>
            <a:endParaRPr lang="en-US" sz="2000" dirty="0">
              <a:solidFill>
                <a:srgbClr val="333333"/>
              </a:solidFill>
              <a:latin typeface="+mn-lt"/>
            </a:endParaRPr>
          </a:p>
        </p:txBody>
      </p:sp>
    </p:spTree>
    <p:extLst>
      <p:ext uri="{BB962C8B-B14F-4D97-AF65-F5344CB8AC3E}">
        <p14:creationId xmlns:p14="http://schemas.microsoft.com/office/powerpoint/2010/main" val="3582264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9</a:t>
            </a:fld>
            <a:endParaRPr lang="de-DE" altLang="de-DE">
              <a:latin typeface="+mn-lt"/>
            </a:endParaRPr>
          </a:p>
        </p:txBody>
      </p:sp>
      <p:graphicFrame>
        <p:nvGraphicFramePr>
          <p:cNvPr id="10" name="Group 2"/>
          <p:cNvGraphicFramePr>
            <a:graphicFrameLocks noGrp="1"/>
          </p:cNvGraphicFramePr>
          <p:nvPr>
            <p:extLst>
              <p:ext uri="{D42A27DB-BD31-4B8C-83A1-F6EECF244321}">
                <p14:modId xmlns:p14="http://schemas.microsoft.com/office/powerpoint/2010/main" val="3675699579"/>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Język ciała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Gesty i postawa ciała mogą podkreślać słowa, np. zaciskanie pięści w złości, podnoszenie dłoni na powitanie, zniżanie głowy do modlitwy.</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Niebezpośrednie sygnały bywają znaczące: gwałtowne gesty mogą wskazywać na zdenerwowanie (pamiętaj jednak o różnicach kulturowych!), przygarbienie może być oznaką niskiej pewności siebie.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n-lt"/>
              </a:rPr>
              <a:t>Przykład</a:t>
            </a:r>
            <a:endParaRPr lang="en-US" altLang="de-DE" sz="2000" dirty="0">
              <a:solidFill>
                <a:srgbClr val="333333"/>
              </a:solidFill>
              <a:latin typeface="+mn-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n-lt"/>
              </a:rPr>
              <a:t>Modli się? Zmarznięty!</a:t>
            </a:r>
            <a:endParaRPr lang="en-US" sz="2000" dirty="0">
              <a:solidFill>
                <a:srgbClr val="333333"/>
              </a:solidFill>
              <a:latin typeface="+mn-lt"/>
            </a:endParaRPr>
          </a:p>
        </p:txBody>
      </p:sp>
    </p:spTree>
    <p:extLst>
      <p:ext uri="{BB962C8B-B14F-4D97-AF65-F5344CB8AC3E}">
        <p14:creationId xmlns:p14="http://schemas.microsoft.com/office/powerpoint/2010/main" val="2885895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10</a:t>
            </a:fld>
            <a:endParaRPr lang="de-DE" altLang="de-DE">
              <a:latin typeface="+mn-lt"/>
            </a:endParaRPr>
          </a:p>
        </p:txBody>
      </p:sp>
      <p:graphicFrame>
        <p:nvGraphicFramePr>
          <p:cNvPr id="10" name="Group 2"/>
          <p:cNvGraphicFramePr>
            <a:graphicFrameLocks noGrp="1"/>
          </p:cNvGraphicFramePr>
          <p:nvPr>
            <p:extLst>
              <p:ext uri="{D42A27DB-BD31-4B8C-83A1-F6EECF244321}">
                <p14:modId xmlns:p14="http://schemas.microsoft.com/office/powerpoint/2010/main" val="3269421802"/>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Język ciała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Gesty i postawa ciała mogą podkreślać słowa, np. zaciskanie pięści w złości, podnoszenie dłoni na powitanie, zniżanie głowy do modlitwy.</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Niebezpośrednie sygnały bywają znaczące: gwałtowne gesty mogą wskazywać na zdenerwowanie (pamiętaj jednak o różnicach kulturowych!), przygarbienie może być oznaką niskiej pewności siebie.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Język ciała może być fałszywie interpretowany.</a:t>
                      </a:r>
                      <a:r>
                        <a:rPr kumimoji="0" lang="en-US" sz="2000" b="0" i="0" u="none" strike="noStrike" cap="none" normalizeH="0" baseline="0" dirty="0">
                          <a:ln>
                            <a:noFill/>
                          </a:ln>
                          <a:solidFill>
                            <a:srgbClr val="333333"/>
                          </a:solidFill>
                          <a:effectLst/>
                          <a:latin typeface="+mn-lt"/>
                          <a:ea typeface="+mn-ea"/>
                          <a:cs typeface="+mn-cs"/>
                        </a:rPr>
                        <a:t> </a:t>
                      </a:r>
                      <a:r>
                        <a:rPr kumimoji="0" lang="pl-PL" sz="2000" b="0" i="0" u="none" strike="noStrike" cap="none" normalizeH="0" baseline="0" dirty="0">
                          <a:ln>
                            <a:noFill/>
                          </a:ln>
                          <a:solidFill>
                            <a:srgbClr val="333333"/>
                          </a:solidFill>
                          <a:effectLst/>
                          <a:latin typeface="+mn-lt"/>
                          <a:ea typeface="+mn-ea"/>
                          <a:cs typeface="+mn-cs"/>
                        </a:rPr>
                        <a:t>Przykład: Ktoś, kto wygląda na pewnego siebie, może się popisywać. Ktoś, kto ma wadę postawy, może sprawiać wrażenie niepewnego siebie.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n-lt"/>
              </a:rPr>
              <a:t>Przykład</a:t>
            </a:r>
            <a:endParaRPr lang="en-US" altLang="de-DE" sz="2000" dirty="0">
              <a:solidFill>
                <a:srgbClr val="333333"/>
              </a:solidFill>
              <a:latin typeface="+mn-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n-lt"/>
              </a:rPr>
              <a:t>Modli się? Zmarznięty!</a:t>
            </a:r>
            <a:endParaRPr lang="en-US" sz="2000" dirty="0">
              <a:solidFill>
                <a:srgbClr val="333333"/>
              </a:solidFill>
              <a:latin typeface="+mn-lt"/>
            </a:endParaRPr>
          </a:p>
        </p:txBody>
      </p:sp>
    </p:spTree>
    <p:extLst>
      <p:ext uri="{BB962C8B-B14F-4D97-AF65-F5344CB8AC3E}">
        <p14:creationId xmlns:p14="http://schemas.microsoft.com/office/powerpoint/2010/main" val="3782155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11</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4145268228"/>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Pisemne oświadczenia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n-lt"/>
              </a:rPr>
              <a:t>Przykład:</a:t>
            </a:r>
            <a:br>
              <a:rPr lang="es-ES" altLang="de-DE" sz="2000">
                <a:solidFill>
                  <a:srgbClr val="333333"/>
                </a:solidFill>
                <a:latin typeface="+mn-lt"/>
              </a:rPr>
            </a:br>
            <a:r>
              <a:rPr lang="pl-PL" altLang="de-DE" sz="2000" i="1">
                <a:solidFill>
                  <a:srgbClr val="333333"/>
                </a:solidFill>
                <a:latin typeface="+mn-lt"/>
              </a:rPr>
              <a:t>“Nie </a:t>
            </a:r>
            <a:r>
              <a:rPr lang="pl-PL" altLang="de-DE" sz="2000" i="1" dirty="0">
                <a:solidFill>
                  <a:srgbClr val="333333"/>
                </a:solidFill>
                <a:latin typeface="+mn-lt"/>
              </a:rPr>
              <a:t>pracuj zbyt </a:t>
            </a:r>
            <a:r>
              <a:rPr lang="pl-PL" altLang="de-DE" sz="2000" i="1">
                <a:solidFill>
                  <a:srgbClr val="333333"/>
                </a:solidFill>
                <a:latin typeface="+mn-lt"/>
              </a:rPr>
              <a:t>ciężko!”</a:t>
            </a:r>
            <a:br>
              <a:rPr lang="en-US" altLang="de-DE" sz="2000" i="1">
                <a:solidFill>
                  <a:srgbClr val="333333"/>
                </a:solidFill>
                <a:latin typeface="+mn-lt"/>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latin typeface="+mn-lt"/>
                <a:sym typeface="Wingdings" panose="05000000000000000000" pitchFamily="2" charset="2"/>
              </a:rPr>
              <a:t> </a:t>
            </a:r>
            <a:r>
              <a:rPr lang="pl-PL" altLang="de-DE" sz="2000" dirty="0">
                <a:solidFill>
                  <a:srgbClr val="333333"/>
                </a:solidFill>
                <a:latin typeface="+mn-lt"/>
              </a:rPr>
              <a:t>sarkazm, współczucie, pusta fraza?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12</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167059108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Pisemne oświadczenia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Zwykle dłużej myślimy nad tym, co piszemy, niż nad tym, co mówimy!</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n-lt"/>
              </a:rPr>
              <a:t>Przykład:</a:t>
            </a:r>
            <a:br>
              <a:rPr lang="es-ES" altLang="de-DE" sz="2000">
                <a:solidFill>
                  <a:srgbClr val="333333"/>
                </a:solidFill>
                <a:latin typeface="+mn-lt"/>
              </a:rPr>
            </a:br>
            <a:r>
              <a:rPr lang="pl-PL" altLang="de-DE" sz="2000" i="1">
                <a:solidFill>
                  <a:srgbClr val="333333"/>
                </a:solidFill>
                <a:latin typeface="+mn-lt"/>
              </a:rPr>
              <a:t>“Nie </a:t>
            </a:r>
            <a:r>
              <a:rPr lang="pl-PL" altLang="de-DE" sz="2000" i="1" dirty="0">
                <a:solidFill>
                  <a:srgbClr val="333333"/>
                </a:solidFill>
                <a:latin typeface="+mn-lt"/>
              </a:rPr>
              <a:t>pracuj zbyt </a:t>
            </a:r>
            <a:r>
              <a:rPr lang="pl-PL" altLang="de-DE" sz="2000" i="1">
                <a:solidFill>
                  <a:srgbClr val="333333"/>
                </a:solidFill>
                <a:latin typeface="+mn-lt"/>
              </a:rPr>
              <a:t>ciężko!”</a:t>
            </a:r>
            <a:br>
              <a:rPr lang="en-US" altLang="de-DE" sz="2000" i="1">
                <a:solidFill>
                  <a:srgbClr val="333333"/>
                </a:solidFill>
                <a:latin typeface="+mn-lt"/>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latin typeface="+mn-lt"/>
                <a:sym typeface="Wingdings" panose="05000000000000000000" pitchFamily="2" charset="2"/>
              </a:rPr>
              <a:t> </a:t>
            </a:r>
            <a:r>
              <a:rPr lang="pl-PL" altLang="de-DE" sz="2000" dirty="0">
                <a:solidFill>
                  <a:srgbClr val="333333"/>
                </a:solidFill>
                <a:latin typeface="+mn-lt"/>
              </a:rPr>
              <a:t>sarkazm, współczucie, pusta fraza?</a:t>
            </a:r>
          </a:p>
        </p:txBody>
      </p:sp>
    </p:spTree>
    <p:extLst>
      <p:ext uri="{BB962C8B-B14F-4D97-AF65-F5344CB8AC3E}">
        <p14:creationId xmlns:p14="http://schemas.microsoft.com/office/powerpoint/2010/main" val="3882207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13</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12545312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Pisemne oświadczenia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Zwykle dłużej myślimy nad tym, co piszemy, niż nad tym, co mówimy!</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Czasem trzeba czytać między wierszami, co może prowadzić do błędnych interpretacji!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n-lt"/>
              </a:rPr>
              <a:t>Przykład:</a:t>
            </a:r>
            <a:br>
              <a:rPr lang="es-ES" altLang="de-DE" sz="2000">
                <a:solidFill>
                  <a:srgbClr val="333333"/>
                </a:solidFill>
                <a:latin typeface="+mn-lt"/>
              </a:rPr>
            </a:br>
            <a:r>
              <a:rPr lang="pl-PL" altLang="de-DE" sz="2000" i="1">
                <a:solidFill>
                  <a:srgbClr val="333333"/>
                </a:solidFill>
                <a:latin typeface="+mn-lt"/>
              </a:rPr>
              <a:t>“Nie </a:t>
            </a:r>
            <a:r>
              <a:rPr lang="pl-PL" altLang="de-DE" sz="2000" i="1" dirty="0">
                <a:solidFill>
                  <a:srgbClr val="333333"/>
                </a:solidFill>
                <a:latin typeface="+mn-lt"/>
              </a:rPr>
              <a:t>pracuj zbyt </a:t>
            </a:r>
            <a:r>
              <a:rPr lang="pl-PL" altLang="de-DE" sz="2000" i="1">
                <a:solidFill>
                  <a:srgbClr val="333333"/>
                </a:solidFill>
                <a:latin typeface="+mn-lt"/>
              </a:rPr>
              <a:t>ciężko!”</a:t>
            </a:r>
            <a:br>
              <a:rPr lang="en-US" altLang="de-DE" sz="2000" i="1">
                <a:solidFill>
                  <a:srgbClr val="333333"/>
                </a:solidFill>
                <a:latin typeface="+mn-lt"/>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latin typeface="+mn-lt"/>
                <a:sym typeface="Wingdings" panose="05000000000000000000" pitchFamily="2" charset="2"/>
              </a:rPr>
              <a:t> </a:t>
            </a:r>
            <a:r>
              <a:rPr lang="pl-PL" altLang="de-DE" sz="2000" dirty="0">
                <a:solidFill>
                  <a:srgbClr val="333333"/>
                </a:solidFill>
                <a:latin typeface="+mn-lt"/>
              </a:rPr>
              <a:t>sarkazm, współczucie, pusta fraza?</a:t>
            </a:r>
          </a:p>
        </p:txBody>
      </p:sp>
    </p:spTree>
    <p:extLst>
      <p:ext uri="{BB962C8B-B14F-4D97-AF65-F5344CB8AC3E}">
        <p14:creationId xmlns:p14="http://schemas.microsoft.com/office/powerpoint/2010/main" val="3505157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14</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4229451604"/>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Pisemne oświadczenia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Zwykle dłużej myślimy nad tym, co piszemy, niż nad tym, co mówimy!</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Czasem trzeba czytać między wierszami, co może prowadzić do błędnych interpretacji!</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Najnowsze badania pokazują, że osoby piszące i czytające e-maile są bardzo pewne co do </a:t>
                      </a:r>
                      <a:r>
                        <a:rPr kumimoji="0" lang="pl-PL" sz="2000" b="0" i="0" u="none" strike="noStrike" cap="none" normalizeH="0" baseline="0">
                          <a:ln>
                            <a:noFill/>
                          </a:ln>
                          <a:solidFill>
                            <a:srgbClr val="333333"/>
                          </a:solidFill>
                          <a:effectLst/>
                          <a:latin typeface="+mn-lt"/>
                          <a:ea typeface="+mn-ea"/>
                          <a:cs typeface="+mn-cs"/>
                        </a:rPr>
                        <a:t>emocjonalnego “tonu” </a:t>
                      </a:r>
                      <a:r>
                        <a:rPr kumimoji="0" lang="pl-PL" sz="2000" b="0" i="0" u="none" strike="noStrike" cap="none" normalizeH="0" baseline="0" dirty="0">
                          <a:ln>
                            <a:noFill/>
                          </a:ln>
                          <a:solidFill>
                            <a:srgbClr val="333333"/>
                          </a:solidFill>
                          <a:effectLst/>
                          <a:latin typeface="+mn-lt"/>
                          <a:ea typeface="+mn-ea"/>
                          <a:cs typeface="+mn-cs"/>
                        </a:rPr>
                        <a:t>e-maila. W rzeczywistości odbiorca i nadawca wiadomości zgadzają się w </a:t>
                      </a:r>
                      <a:r>
                        <a:rPr kumimoji="0" lang="pl-PL" sz="2000" b="0" i="0" u="none" strike="noStrike" cap="none" normalizeH="0" baseline="0">
                          <a:ln>
                            <a:noFill/>
                          </a:ln>
                          <a:solidFill>
                            <a:srgbClr val="333333"/>
                          </a:solidFill>
                          <a:effectLst/>
                          <a:latin typeface="+mn-lt"/>
                          <a:ea typeface="+mn-ea"/>
                          <a:cs typeface="+mn-cs"/>
                        </a:rPr>
                        <a:t>odbiorze “tonu” </a:t>
                      </a:r>
                      <a:r>
                        <a:rPr kumimoji="0" lang="pl-PL" sz="2000" b="0" i="0" u="none" strike="noStrike" cap="none" normalizeH="0" baseline="0" dirty="0">
                          <a:ln>
                            <a:noFill/>
                          </a:ln>
                          <a:solidFill>
                            <a:srgbClr val="333333"/>
                          </a:solidFill>
                          <a:effectLst/>
                          <a:latin typeface="+mn-lt"/>
                          <a:ea typeface="+mn-ea"/>
                          <a:cs typeface="+mn-cs"/>
                        </a:rPr>
                        <a:t>tego samego e-maila w ok. 56% przypadków, co jest niemal przypadkową częstością.</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n-lt"/>
              </a:rPr>
              <a:t>Przykład:</a:t>
            </a:r>
            <a:br>
              <a:rPr lang="es-ES" altLang="de-DE" sz="2000">
                <a:solidFill>
                  <a:srgbClr val="333333"/>
                </a:solidFill>
                <a:latin typeface="+mn-lt"/>
              </a:rPr>
            </a:br>
            <a:r>
              <a:rPr lang="pl-PL" altLang="de-DE" sz="2000" i="1">
                <a:solidFill>
                  <a:srgbClr val="333333"/>
                </a:solidFill>
                <a:latin typeface="+mn-lt"/>
              </a:rPr>
              <a:t>“Nie </a:t>
            </a:r>
            <a:r>
              <a:rPr lang="pl-PL" altLang="de-DE" sz="2000" i="1" dirty="0">
                <a:solidFill>
                  <a:srgbClr val="333333"/>
                </a:solidFill>
                <a:latin typeface="+mn-lt"/>
              </a:rPr>
              <a:t>pracuj zbyt </a:t>
            </a:r>
            <a:r>
              <a:rPr lang="pl-PL" altLang="de-DE" sz="2000" i="1">
                <a:solidFill>
                  <a:srgbClr val="333333"/>
                </a:solidFill>
                <a:latin typeface="+mn-lt"/>
              </a:rPr>
              <a:t>ciężko!”</a:t>
            </a:r>
            <a:br>
              <a:rPr lang="en-US" altLang="de-DE" sz="2000" i="1">
                <a:solidFill>
                  <a:srgbClr val="333333"/>
                </a:solidFill>
                <a:latin typeface="+mn-lt"/>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latin typeface="+mn-lt"/>
                <a:sym typeface="Wingdings" panose="05000000000000000000" pitchFamily="2" charset="2"/>
              </a:rPr>
              <a:t> </a:t>
            </a:r>
            <a:r>
              <a:rPr lang="pl-PL" altLang="de-DE" sz="2000" dirty="0">
                <a:solidFill>
                  <a:srgbClr val="333333"/>
                </a:solidFill>
                <a:latin typeface="+mn-lt"/>
              </a:rPr>
              <a:t>sarkazm, współczucie, pusta fraza?</a:t>
            </a:r>
          </a:p>
        </p:txBody>
      </p:sp>
    </p:spTree>
    <p:extLst>
      <p:ext uri="{BB962C8B-B14F-4D97-AF65-F5344CB8AC3E}">
        <p14:creationId xmlns:p14="http://schemas.microsoft.com/office/powerpoint/2010/main" val="1369543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15</a:t>
            </a:fld>
            <a:endParaRPr lang="de-DE" altLang="de-DE">
              <a:latin typeface="+mn-lt"/>
            </a:endParaRPr>
          </a:p>
        </p:txBody>
      </p:sp>
      <p:graphicFrame>
        <p:nvGraphicFramePr>
          <p:cNvPr id="13" name="Group 2"/>
          <p:cNvGraphicFramePr>
            <a:graphicFrameLocks noGrp="1"/>
          </p:cNvGraphicFramePr>
          <p:nvPr>
            <p:extLst>
              <p:ext uri="{D42A27DB-BD31-4B8C-83A1-F6EECF244321}">
                <p14:modId xmlns:p14="http://schemas.microsoft.com/office/powerpoint/2010/main" val="3023733430"/>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mn-lt"/>
                          <a:ea typeface="+mn-ea"/>
                          <a:cs typeface="+mn-cs"/>
                        </a:rPr>
                        <a:t>Wcześniejsza wiedza na temat podobnych ludzi/kultury</a:t>
                      </a:r>
                      <a:br>
                        <a:rPr kumimoji="0" lang="en-US" sz="2000" b="0" i="0" u="none" strike="noStrike" cap="none" normalizeH="0" baseline="0" dirty="0">
                          <a:ln>
                            <a:noFill/>
                          </a:ln>
                          <a:solidFill>
                            <a:srgbClr val="333333"/>
                          </a:solidFill>
                          <a:effectLst/>
                          <a:latin typeface="+mn-lt"/>
                          <a:ea typeface="+mn-ea"/>
                          <a:cs typeface="+mn-cs"/>
                        </a:rPr>
                      </a:br>
                      <a:r>
                        <a:rPr kumimoji="0" lang="pl-PL" sz="2000" b="0" i="0" u="none" strike="noStrike" cap="none" normalizeH="0" baseline="0" dirty="0">
                          <a:ln>
                            <a:noFill/>
                          </a:ln>
                          <a:solidFill>
                            <a:srgbClr val="333333"/>
                          </a:solidFill>
                          <a:effectLst/>
                          <a:latin typeface="+mn-lt"/>
                          <a:ea typeface="+mn-ea"/>
                          <a:cs typeface="+mn-cs"/>
                        </a:rPr>
                        <a:t>(uprzedzenia)</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598932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333333"/>
                </a:solidFill>
                <a:latin typeface="+mn-lt"/>
              </a:rPr>
              <a:t>Typowy muzułmanin, typowy Niemiec?</a:t>
            </a:r>
            <a:endParaRPr lang="de-DE" altLang="de-DE" sz="2000" dirty="0">
              <a:solidFill>
                <a:srgbClr val="333333"/>
              </a:solidFill>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16</a:t>
            </a:fld>
            <a:endParaRPr lang="de-DE" altLang="de-DE">
              <a:latin typeface="+mn-lt"/>
            </a:endParaRPr>
          </a:p>
        </p:txBody>
      </p:sp>
      <p:graphicFrame>
        <p:nvGraphicFramePr>
          <p:cNvPr id="13" name="Group 2"/>
          <p:cNvGraphicFramePr>
            <a:graphicFrameLocks noGrp="1"/>
          </p:cNvGraphicFramePr>
          <p:nvPr>
            <p:extLst>
              <p:ext uri="{D42A27DB-BD31-4B8C-83A1-F6EECF244321}">
                <p14:modId xmlns:p14="http://schemas.microsoft.com/office/powerpoint/2010/main" val="138517107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mn-lt"/>
                          <a:ea typeface="+mn-ea"/>
                          <a:cs typeface="+mn-cs"/>
                        </a:rPr>
                        <a:t>Wcześniejsza wiedza na temat podobnych ludzi/kultury</a:t>
                      </a:r>
                      <a:br>
                        <a:rPr kumimoji="0" lang="en-US" sz="2000" b="0" i="0" u="none" strike="noStrike" cap="none" normalizeH="0" baseline="0" dirty="0">
                          <a:ln>
                            <a:noFill/>
                          </a:ln>
                          <a:solidFill>
                            <a:srgbClr val="333333"/>
                          </a:solidFill>
                          <a:effectLst/>
                          <a:latin typeface="+mn-lt"/>
                          <a:ea typeface="+mn-ea"/>
                          <a:cs typeface="+mn-cs"/>
                        </a:rPr>
                      </a:br>
                      <a:r>
                        <a:rPr kumimoji="0" lang="pl-PL" sz="2000" b="0" i="0" u="none" strike="noStrike" cap="none" normalizeH="0" baseline="0" dirty="0">
                          <a:ln>
                            <a:noFill/>
                          </a:ln>
                          <a:solidFill>
                            <a:srgbClr val="333333"/>
                          </a:solidFill>
                          <a:effectLst/>
                          <a:latin typeface="+mn-lt"/>
                          <a:ea typeface="+mn-ea"/>
                          <a:cs typeface="+mn-cs"/>
                        </a:rPr>
                        <a:t>(uprzedzenia)</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Poznawanie odmiennej kultury czy grupy etnicznej pomaga zrozumieć osoby należące do niej. Każda kultura ma swoje niepisane zasady społeczne.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598932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333333"/>
                </a:solidFill>
                <a:latin typeface="+mn-lt"/>
              </a:rPr>
              <a:t>Typowy muzułmanin, typowy Niemiec?</a:t>
            </a:r>
            <a:endParaRPr lang="de-DE" altLang="de-DE" sz="2000" dirty="0">
              <a:solidFill>
                <a:srgbClr val="333333"/>
              </a:solidFill>
              <a:latin typeface="+mn-lt"/>
            </a:endParaRPr>
          </a:p>
        </p:txBody>
      </p:sp>
    </p:spTree>
    <p:extLst>
      <p:ext uri="{BB962C8B-B14F-4D97-AF65-F5344CB8AC3E}">
        <p14:creationId xmlns:p14="http://schemas.microsoft.com/office/powerpoint/2010/main" val="633656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Przedyskutujmy zalety i wady niektórych wskazówek i ich przydatność w formułowania ocen innych osób</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17</a:t>
            </a:fld>
            <a:endParaRPr lang="de-DE" altLang="de-DE">
              <a:latin typeface="+mn-lt"/>
            </a:endParaRPr>
          </a:p>
        </p:txBody>
      </p:sp>
      <p:graphicFrame>
        <p:nvGraphicFramePr>
          <p:cNvPr id="13" name="Group 2"/>
          <p:cNvGraphicFramePr>
            <a:graphicFrameLocks noGrp="1"/>
          </p:cNvGraphicFramePr>
          <p:nvPr>
            <p:extLst>
              <p:ext uri="{D42A27DB-BD31-4B8C-83A1-F6EECF244321}">
                <p14:modId xmlns:p14="http://schemas.microsoft.com/office/powerpoint/2010/main" val="2139866747"/>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mn-lt"/>
                          <a:ea typeface="+mn-ea"/>
                          <a:cs typeface="+mn-cs"/>
                        </a:rPr>
                        <a:t>Wcześniejsza wiedza na temat podobnych ludzi/kultury</a:t>
                      </a:r>
                      <a:br>
                        <a:rPr kumimoji="0" lang="en-US" sz="2000" b="0" i="0" u="none" strike="noStrike" cap="none" normalizeH="0" baseline="0" dirty="0">
                          <a:ln>
                            <a:noFill/>
                          </a:ln>
                          <a:solidFill>
                            <a:srgbClr val="333333"/>
                          </a:solidFill>
                          <a:effectLst/>
                          <a:latin typeface="+mn-lt"/>
                          <a:ea typeface="+mn-ea"/>
                          <a:cs typeface="+mn-cs"/>
                        </a:rPr>
                      </a:br>
                      <a:r>
                        <a:rPr kumimoji="0" lang="pl-PL" sz="2000" b="0" i="0" u="none" strike="noStrike" cap="none" normalizeH="0" baseline="0" dirty="0">
                          <a:ln>
                            <a:noFill/>
                          </a:ln>
                          <a:solidFill>
                            <a:srgbClr val="333333"/>
                          </a:solidFill>
                          <a:effectLst/>
                          <a:latin typeface="+mn-lt"/>
                          <a:ea typeface="+mn-ea"/>
                          <a:cs typeface="+mn-cs"/>
                        </a:rPr>
                        <a:t>(uprzedzenia)</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l-PL" sz="2000" b="0" i="0" u="none" strike="noStrike" cap="none" normalizeH="0" baseline="0" dirty="0">
                          <a:ln>
                            <a:noFill/>
                          </a:ln>
                          <a:solidFill>
                            <a:srgbClr val="004992"/>
                          </a:solidFill>
                          <a:effectLst/>
                          <a:latin typeface="+mn-lt"/>
                          <a:ea typeface="+mn-ea"/>
                          <a:cs typeface="+mn-cs"/>
                        </a:rPr>
                        <a:t>Ważna wskazówka: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Poznawanie odmiennej kultury czy grupy etnicznej pomaga zrozumieć osoby należące do niej. Każda kultura ma swoje niepisane zasady społeczne.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mn-lt"/>
                          <a:ea typeface="+mn-ea"/>
                          <a:cs typeface="+mn-cs"/>
                        </a:rPr>
                        <a:t>Uwaga: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mn-lt"/>
                          <a:ea typeface="+mn-ea"/>
                          <a:cs typeface="+mn-cs"/>
                        </a:rPr>
                        <a:t>Ludzie często zachowują się w niestereotypowy sposób! Osoby, które podzielają jakąś wiarę czy ludzie z konkretnych krajów stają się czasem obiektem uprzedzeń (np. muzułmanie są fanatyczni; Anglo-Amerykanie są aroganccy i </a:t>
                      </a:r>
                      <a:r>
                        <a:rPr kumimoji="0" lang="pl-PL" sz="2000" b="0" i="0" u="none" strike="noStrike" cap="none" normalizeH="0" baseline="0">
                          <a:ln>
                            <a:noFill/>
                          </a:ln>
                          <a:solidFill>
                            <a:srgbClr val="333333"/>
                          </a:solidFill>
                          <a:effectLst/>
                          <a:latin typeface="+mn-lt"/>
                          <a:ea typeface="+mn-ea"/>
                          <a:cs typeface="+mn-cs"/>
                        </a:rPr>
                        <a:t>jedzą </a:t>
                      </a:r>
                      <a:r>
                        <a:rPr kumimoji="0" lang="en-US" sz="2000" b="0" i="0" u="none" strike="noStrike" cap="none" normalizeH="0" baseline="0">
                          <a:ln>
                            <a:noFill/>
                          </a:ln>
                          <a:solidFill>
                            <a:srgbClr val="333333"/>
                          </a:solidFill>
                          <a:effectLst/>
                          <a:latin typeface="+mn-lt"/>
                          <a:ea typeface="+mn-ea"/>
                          <a:cs typeface="+mn-cs"/>
                        </a:rPr>
                        <a:t>“</a:t>
                      </a:r>
                      <a:r>
                        <a:rPr kumimoji="0" lang="pl-PL" sz="2000" b="0" i="0" u="none" strike="noStrike" cap="none" normalizeH="0" baseline="0">
                          <a:ln>
                            <a:noFill/>
                          </a:ln>
                          <a:solidFill>
                            <a:srgbClr val="333333"/>
                          </a:solidFill>
                          <a:effectLst/>
                          <a:latin typeface="+mn-lt"/>
                          <a:ea typeface="+mn-ea"/>
                          <a:cs typeface="+mn-cs"/>
                        </a:rPr>
                        <a:t>fast foody”).</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598932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333333"/>
                </a:solidFill>
                <a:latin typeface="+mn-lt"/>
              </a:rPr>
              <a:t>Typowy muzułmanin, typowy Niemiec?</a:t>
            </a:r>
          </a:p>
        </p:txBody>
      </p:sp>
    </p:spTree>
    <p:extLst>
      <p:ext uri="{BB962C8B-B14F-4D97-AF65-F5344CB8AC3E}">
        <p14:creationId xmlns:p14="http://schemas.microsoft.com/office/powerpoint/2010/main" val="358104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Pozory i rzeczywistość!</a:t>
            </a:r>
          </a:p>
        </p:txBody>
      </p:sp>
      <p:sp>
        <p:nvSpPr>
          <p:cNvPr id="5" name="Content Placeholder 4"/>
          <p:cNvSpPr>
            <a:spLocks noGrp="1"/>
          </p:cNvSpPr>
          <p:nvPr>
            <p:ph idx="1"/>
          </p:nvPr>
        </p:nvSpPr>
        <p:spPr/>
        <p:txBody>
          <a:bodyPr/>
          <a:lstStyle/>
          <a:p>
            <a:pPr lvl="0" defTabSz="914400" fontAlgn="base"/>
            <a:r>
              <a:rPr lang="pl-PL" sz="2400" dirty="0">
                <a:solidFill>
                  <a:srgbClr val="004992"/>
                </a:solidFill>
              </a:rPr>
              <a:t>…Nie możemy 100% ufać tylko jednemu z wcześniej przedyskutowanych aspektów (np. tylko język ciała), bez odniesienia do innych źródeł informacji!</a:t>
            </a:r>
          </a:p>
          <a:p>
            <a:pPr lvl="0" defTabSz="914400" fontAlgn="base"/>
            <a:r>
              <a:rPr lang="pl-PL" sz="2400" i="1" dirty="0">
                <a:solidFill>
                  <a:srgbClr val="333333"/>
                </a:solidFill>
              </a:rPr>
              <a:t>Powinniśmy rozważać wszystkie aspekty!</a:t>
            </a:r>
            <a:br>
              <a:rPr lang="en-US" sz="2400" i="1" dirty="0">
                <a:solidFill>
                  <a:srgbClr val="333333"/>
                </a:solidFill>
              </a:rPr>
            </a:br>
            <a:r>
              <a:rPr lang="pl-PL" sz="2400" dirty="0">
                <a:solidFill>
                  <a:srgbClr val="333333"/>
                </a:solidFill>
              </a:rPr>
              <a:t>Dopiero ich kombinacja jest pomocna w ocenie złożonych sytuacji…</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pl-PL" altLang="de-DE" sz="3600">
                <a:solidFill>
                  <a:srgbClr val="004992"/>
                </a:solidFill>
                <a:latin typeface="+mn-lt"/>
                <a:ea typeface="+mn-ea"/>
                <a:cs typeface="+mn-cs"/>
              </a:rPr>
              <a:t>Dlaczego to robimy?</a:t>
            </a:r>
            <a:endParaRPr lang="de-DE" alt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pl-PL" sz="2400" dirty="0">
                <a:solidFill>
                  <a:srgbClr val="333333"/>
                </a:solidFill>
              </a:rPr>
              <a:t>Badania pokazują, że wiele </a:t>
            </a:r>
            <a:r>
              <a:rPr lang="de-DE" sz="2400" dirty="0">
                <a:solidFill>
                  <a:srgbClr val="333333"/>
                </a:solidFill>
              </a:rPr>
              <a:t>(</a:t>
            </a:r>
            <a:r>
              <a:rPr lang="pl-PL" sz="2400" dirty="0">
                <a:solidFill>
                  <a:srgbClr val="333333"/>
                </a:solidFill>
              </a:rPr>
              <a:t>ale nie wszystkie!</a:t>
            </a:r>
            <a:r>
              <a:rPr lang="de-DE" sz="2400" dirty="0">
                <a:solidFill>
                  <a:srgbClr val="333333"/>
                </a:solidFill>
              </a:rPr>
              <a:t>)</a:t>
            </a:r>
            <a:r>
              <a:rPr lang="pl-PL" sz="2400" dirty="0">
                <a:solidFill>
                  <a:srgbClr val="333333"/>
                </a:solidFill>
              </a:rPr>
              <a:t> osoby z problemami zdrowia psychicznego (szczególnie z psychozą) mają problemy w</a:t>
            </a:r>
            <a:endParaRPr lang="de-DE" sz="2400" dirty="0">
              <a:solidFill>
                <a:srgbClr val="333333"/>
              </a:solidFill>
            </a:endParaRPr>
          </a:p>
          <a:p>
            <a:pPr marL="342900" lvl="0" indent="-342900" defTabSz="914400" fontAlgn="base">
              <a:buClr>
                <a:srgbClr val="333333"/>
              </a:buClr>
              <a:buFont typeface="WingDings"/>
              <a:buChar char=""/>
              <a:defRPr/>
            </a:pPr>
            <a:r>
              <a:rPr lang="pl-PL" sz="2400" dirty="0">
                <a:solidFill>
                  <a:srgbClr val="004992"/>
                </a:solidFill>
              </a:rPr>
              <a:t>Rozpoznawaniu i ocenie wyrazu mimicznego innych osób (np. zadowolenia, smutku).</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3" name="Slide Number Placeholder 2"/>
          <p:cNvSpPr>
            <a:spLocks noGrp="1"/>
          </p:cNvSpPr>
          <p:nvPr>
            <p:ph type="sldNum" sz="quarter" idx="12"/>
          </p:nvPr>
        </p:nvSpPr>
        <p:spPr/>
        <p:txBody>
          <a:bodyPr/>
          <a:lstStyle/>
          <a:p>
            <a:fld id="{7702722E-F72E-4B64-B594-FAD2E94F76CF}"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pl-PL" altLang="de-DE" sz="3600">
                <a:solidFill>
                  <a:srgbClr val="004992"/>
                </a:solidFill>
                <a:latin typeface="+mn-lt"/>
                <a:ea typeface="+mn-ea"/>
                <a:cs typeface="+mn-cs"/>
              </a:rPr>
              <a:t>Dlaczego to robimy?</a:t>
            </a:r>
            <a:endParaRPr lang="de-DE" alt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pl-PL" sz="2400" dirty="0">
                <a:solidFill>
                  <a:srgbClr val="333333"/>
                </a:solidFill>
              </a:rPr>
              <a:t>Badania pokazują, że wiele </a:t>
            </a:r>
            <a:r>
              <a:rPr lang="de-DE" sz="2400" dirty="0">
                <a:solidFill>
                  <a:srgbClr val="333333"/>
                </a:solidFill>
              </a:rPr>
              <a:t>(</a:t>
            </a:r>
            <a:r>
              <a:rPr lang="pl-PL" sz="2400" dirty="0">
                <a:solidFill>
                  <a:srgbClr val="333333"/>
                </a:solidFill>
              </a:rPr>
              <a:t>ale nie wszystkie!</a:t>
            </a:r>
            <a:r>
              <a:rPr lang="de-DE" sz="2400" dirty="0">
                <a:solidFill>
                  <a:srgbClr val="333333"/>
                </a:solidFill>
              </a:rPr>
              <a:t>)</a:t>
            </a:r>
            <a:r>
              <a:rPr lang="pl-PL" sz="2400" dirty="0">
                <a:solidFill>
                  <a:srgbClr val="333333"/>
                </a:solidFill>
              </a:rPr>
              <a:t> osoby z problemami zdrowia psychicznego (szczególnie z psychozą) mają problemy w</a:t>
            </a:r>
            <a:endParaRPr lang="de-DE" sz="2400" dirty="0">
              <a:solidFill>
                <a:srgbClr val="333333"/>
              </a:solidFill>
            </a:endParaRPr>
          </a:p>
          <a:p>
            <a:pPr marL="342900" lvl="0" indent="-342900" defTabSz="914400" fontAlgn="base">
              <a:buClr>
                <a:srgbClr val="333333"/>
              </a:buClr>
              <a:buFont typeface="WingDings"/>
              <a:buChar char=""/>
              <a:defRPr/>
            </a:pPr>
            <a:r>
              <a:rPr lang="pl-PL" sz="2400" dirty="0">
                <a:solidFill>
                  <a:srgbClr val="004992"/>
                </a:solidFill>
              </a:rPr>
              <a:t>Rozpoznawaniu i ocenie wyrazu mimicznego innych osób (np. zadowolenia, smutku).</a:t>
            </a:r>
          </a:p>
          <a:p>
            <a:pPr marL="342900" lvl="0" indent="-342900" defTabSz="914400" fontAlgn="base">
              <a:buClr>
                <a:srgbClr val="333333"/>
              </a:buClr>
              <a:buFont typeface="WingDings"/>
              <a:buChar char=""/>
              <a:defRPr/>
            </a:pPr>
            <a:r>
              <a:rPr lang="pl-PL" sz="2400" dirty="0">
                <a:solidFill>
                  <a:srgbClr val="004992"/>
                </a:solidFill>
              </a:rPr>
              <a:t>Odgadywaniu motywów oraz przewidywaniu zachowań innych ludzi na podstawie obecnego zachowania.</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3" name="Slide Number Placeholder 2"/>
          <p:cNvSpPr>
            <a:spLocks noGrp="1"/>
          </p:cNvSpPr>
          <p:nvPr>
            <p:ph type="sldNum" sz="quarter" idx="12"/>
          </p:nvPr>
        </p:nvSpPr>
        <p:spPr/>
        <p:txBody>
          <a:bodyPr/>
          <a:lstStyle/>
          <a:p>
            <a:fld id="{7702722E-F72E-4B64-B594-FAD2E94F76CF}" type="slidenum">
              <a:rPr lang="de-DE" altLang="de-DE" smtClean="0">
                <a:latin typeface="+mn-lt"/>
              </a:rPr>
              <a:pPr/>
              <a:t>20</a:t>
            </a:fld>
            <a:endParaRPr lang="de-DE" altLang="de-DE">
              <a:latin typeface="+mn-lt"/>
            </a:endParaRPr>
          </a:p>
        </p:txBody>
      </p:sp>
    </p:spTree>
    <p:extLst>
      <p:ext uri="{BB962C8B-B14F-4D97-AF65-F5344CB8AC3E}">
        <p14:creationId xmlns:p14="http://schemas.microsoft.com/office/powerpoint/2010/main" val="2713371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Jak brak empatii może prowadzić do nieporozumień w trakcie psychozy – przykłady</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21</a:t>
            </a:fld>
            <a:endParaRPr lang="de-DE" altLang="de-DE">
              <a:latin typeface="+mn-lt"/>
            </a:endParaRPr>
          </a:p>
        </p:txBody>
      </p:sp>
      <p:sp>
        <p:nvSpPr>
          <p:cNvPr id="24602" name="Rechteck 1"/>
          <p:cNvSpPr>
            <a:spLocks noChangeArrowheads="1"/>
          </p:cNvSpPr>
          <p:nvPr/>
        </p:nvSpPr>
        <p:spPr bwMode="auto">
          <a:xfrm>
            <a:off x="408955" y="6165304"/>
            <a:ext cx="11376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pl-PL" altLang="de-DE" sz="2000" dirty="0">
                <a:solidFill>
                  <a:srgbClr val="004992"/>
                </a:solidFill>
                <a:latin typeface="+mn-lt"/>
              </a:rPr>
              <a:t>Czy ktoś zechciałby podzieli</a:t>
            </a:r>
            <a:r>
              <a:rPr lang="de-DE" altLang="de-DE" sz="2000" dirty="0">
                <a:solidFill>
                  <a:srgbClr val="004992"/>
                </a:solidFill>
                <a:latin typeface="+mn-lt"/>
              </a:rPr>
              <a:t>ć</a:t>
            </a:r>
            <a:r>
              <a:rPr lang="pl-PL" altLang="de-DE" sz="2000" dirty="0">
                <a:solidFill>
                  <a:srgbClr val="004992"/>
                </a:solidFill>
                <a:latin typeface="+mn-lt"/>
              </a:rPr>
              <a:t> się swoim własny</a:t>
            </a:r>
            <a:r>
              <a:rPr lang="de-DE" altLang="de-DE" sz="2000" dirty="0">
                <a:solidFill>
                  <a:srgbClr val="004992"/>
                </a:solidFill>
                <a:latin typeface="+mn-lt"/>
              </a:rPr>
              <a:t>m</a:t>
            </a:r>
            <a:r>
              <a:rPr lang="pl-PL" altLang="de-DE" sz="2000" dirty="0">
                <a:solidFill>
                  <a:srgbClr val="004992"/>
                </a:solidFill>
                <a:latin typeface="+mn-lt"/>
              </a:rPr>
              <a:t> doświadczeniem? </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867391618"/>
              </p:ext>
            </p:extLst>
          </p:nvPr>
        </p:nvGraphicFramePr>
        <p:xfrm>
          <a:off x="408954" y="2203704"/>
          <a:ext cx="11376000" cy="3749040"/>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31921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Wydarzenie</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mn-lt"/>
                          <a:ea typeface="+mn-ea"/>
                          <a:cs typeface="+mn-cs"/>
                        </a:rPr>
                        <a:t>Wyjaśnienie podczas psychozy</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mn-lt"/>
                          <a:ea typeface="+mn-ea"/>
                          <a:cs typeface="+mn-cs"/>
                        </a:rPr>
                        <a:t>Inne wyjaśnienia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mn-lt"/>
                          <a:ea typeface="+mn-ea"/>
                          <a:cs typeface="+mn-cs"/>
                        </a:rPr>
                        <a:t>Po rozmowie z tobą doktor i pielęgniarką śmieją się.</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“Śmieją się ze mnie.”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mn-lt"/>
                          <a:ea typeface="+mn-ea"/>
                          <a:cs typeface="+mn-cs"/>
                        </a:rPr>
                        <a:t>Czysty przypadek, doktor i pielęgniarka rozmawiali o czymś innym.</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mn-lt"/>
                          <a:ea typeface="+mn-ea"/>
                          <a:cs typeface="+mn-cs"/>
                        </a:rPr>
                        <a:t>Mijany przechodzeń dwukrotnie spogląda na ciebie, później jeszcze odwraca się.</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mn-lt"/>
                          <a:ea typeface="+mn-ea"/>
                          <a:cs typeface="+mn-cs"/>
                        </a:rPr>
                        <a:t>Jesteś przekonany, że przechodzeń cię prześladuje.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mn-lt"/>
                          <a:ea typeface="+mn-ea"/>
                          <a:cs typeface="+mn-cs"/>
                        </a:rPr>
                        <a:t>Przechodzeń jest zaniepokojony, ponieważ wydałeś mu się przestraszony. Odwraca się, by sprawdzić co się dzieje.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Ktoś do ciebie mrugnął.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mn-lt"/>
                          <a:ea typeface="+mn-ea"/>
                          <a:cs typeface="+mn-cs"/>
                        </a:rPr>
                        <a:t>To ostrzeżenie podane w kodzie Morse’a.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mn-lt"/>
                          <a:ea typeface="+mn-ea"/>
                          <a:cs typeface="+mn-cs"/>
                        </a:rPr>
                        <a:t>Kogoś oślepiło słońce; przypadek; zainteresowanie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pl-PL" sz="2400" dirty="0">
                <a:solidFill>
                  <a:srgbClr val="333333"/>
                </a:solidFill>
              </a:rPr>
              <a:t>Zaraz zobaczysz historyjki </a:t>
            </a:r>
            <a:r>
              <a:rPr lang="pl-PL" sz="2400">
                <a:solidFill>
                  <a:srgbClr val="333333"/>
                </a:solidFill>
              </a:rPr>
              <a:t>komiksowe.</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22</a:t>
            </a:fld>
            <a:endParaRPr lang="de-DE" altLang="de-DE">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pl-PL" sz="2400" dirty="0">
                <a:solidFill>
                  <a:srgbClr val="333333"/>
                </a:solidFill>
              </a:rPr>
              <a:t>Zaraz zobaczysz historyjki komiksowe.</a:t>
            </a:r>
          </a:p>
          <a:p>
            <a:pPr marL="342900" lvl="0" indent="-342900" defTabSz="914400" fontAlgn="base">
              <a:buClr>
                <a:srgbClr val="333333"/>
              </a:buClr>
              <a:buFont typeface="WingDings"/>
              <a:buChar char=""/>
              <a:defRPr/>
            </a:pPr>
            <a:r>
              <a:rPr lang="pl-PL" sz="2400" dirty="0">
                <a:solidFill>
                  <a:srgbClr val="333333"/>
                </a:solidFill>
              </a:rPr>
              <a:t>Podyskutujcie proszę, co bohaterowie historyjek mogą myśleć o sobie </a:t>
            </a:r>
            <a:r>
              <a:rPr lang="pl-PL" sz="2400">
                <a:solidFill>
                  <a:srgbClr val="333333"/>
                </a:solidFill>
              </a:rPr>
              <a:t>nawzajem.</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23</a:t>
            </a:fld>
            <a:endParaRPr lang="de-DE" altLang="de-DE">
              <a:latin typeface="+mn-lt"/>
            </a:endParaRPr>
          </a:p>
        </p:txBody>
      </p:sp>
    </p:spTree>
    <p:extLst>
      <p:ext uri="{BB962C8B-B14F-4D97-AF65-F5344CB8AC3E}">
        <p14:creationId xmlns:p14="http://schemas.microsoft.com/office/powerpoint/2010/main" val="16340235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pl-PL" sz="2400" dirty="0">
                <a:solidFill>
                  <a:srgbClr val="333333"/>
                </a:solidFill>
              </a:rPr>
              <a:t>Zaraz zobaczysz historyjki komiksowe.</a:t>
            </a:r>
          </a:p>
          <a:p>
            <a:pPr marL="342900" lvl="0" indent="-342900" defTabSz="914400" fontAlgn="base">
              <a:buClr>
                <a:srgbClr val="333333"/>
              </a:buClr>
              <a:buFont typeface="WingDings"/>
              <a:buChar char=""/>
              <a:defRPr/>
            </a:pPr>
            <a:r>
              <a:rPr lang="pl-PL" sz="2400" dirty="0">
                <a:solidFill>
                  <a:srgbClr val="333333"/>
                </a:solidFill>
              </a:rPr>
              <a:t>Podyskutujcie proszę, co bohaterowie historyjek mogą myśleć o sobie nawzajem.</a:t>
            </a:r>
          </a:p>
          <a:p>
            <a:pPr lvl="0" defTabSz="914400" fontAlgn="base">
              <a:buClr>
                <a:srgbClr val="000000"/>
              </a:buClr>
              <a:defRPr/>
            </a:pPr>
            <a:endParaRPr lang="en-US" sz="2400" b="1" dirty="0">
              <a:solidFill>
                <a:srgbClr val="004992"/>
              </a:solidFill>
            </a:endParaRPr>
          </a:p>
          <a:p>
            <a:pPr lvl="0" defTabSz="914400" fontAlgn="base">
              <a:buClr>
                <a:srgbClr val="000000"/>
              </a:buClr>
              <a:defRPr/>
            </a:pPr>
            <a:r>
              <a:rPr lang="pl-PL" sz="2400" b="1" dirty="0">
                <a:solidFill>
                  <a:srgbClr val="004992"/>
                </a:solidFill>
              </a:rPr>
              <a:t>Ważne!</a:t>
            </a:r>
            <a:endParaRPr lang="en-US" sz="2400" b="1" dirty="0">
              <a:solidFill>
                <a:srgbClr val="004992"/>
              </a:solidFill>
            </a:endParaRPr>
          </a:p>
          <a:p>
            <a:pPr marL="342900" lvl="0" indent="-342900" defTabSz="914400" fontAlgn="base">
              <a:buClr>
                <a:srgbClr val="333333"/>
              </a:buClr>
              <a:buFont typeface="WingDings"/>
              <a:buChar char=""/>
              <a:defRPr/>
            </a:pPr>
            <a:r>
              <a:rPr lang="pl-PL" sz="2400" dirty="0">
                <a:solidFill>
                  <a:srgbClr val="333333"/>
                </a:solidFill>
              </a:rPr>
              <a:t>Musisz rozróżnić między informacjami, które ty posiadasz na temat bohaterów oraz informacjami, które posiadają bohaterowie historyjek o sobie nawzajem!</a:t>
            </a: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24</a:t>
            </a:fld>
            <a:endParaRPr lang="de-DE" altLang="de-DE">
              <a:latin typeface="+mn-lt"/>
            </a:endParaRPr>
          </a:p>
        </p:txBody>
      </p:sp>
    </p:spTree>
    <p:extLst>
      <p:ext uri="{BB962C8B-B14F-4D97-AF65-F5344CB8AC3E}">
        <p14:creationId xmlns:p14="http://schemas.microsoft.com/office/powerpoint/2010/main" val="1797465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pl-PL" sz="2400" dirty="0">
                <a:solidFill>
                  <a:srgbClr val="333333"/>
                </a:solidFill>
              </a:rPr>
              <a:t>Zaraz zobaczysz historyjki komiksowe.</a:t>
            </a:r>
          </a:p>
          <a:p>
            <a:pPr marL="342900" lvl="0" indent="-342900" defTabSz="914400" fontAlgn="base">
              <a:buClr>
                <a:srgbClr val="333333"/>
              </a:buClr>
              <a:buFont typeface="WingDings"/>
              <a:buChar char=""/>
              <a:defRPr/>
            </a:pPr>
            <a:r>
              <a:rPr lang="pl-PL" sz="2400" dirty="0">
                <a:solidFill>
                  <a:srgbClr val="333333"/>
                </a:solidFill>
              </a:rPr>
              <a:t>Podyskutujcie proszę, co bohaterowie historyjek mogą myśleć o sobie nawzajem.</a:t>
            </a:r>
          </a:p>
          <a:p>
            <a:pPr lvl="0" defTabSz="914400" fontAlgn="base">
              <a:buClr>
                <a:srgbClr val="000000"/>
              </a:buClr>
              <a:defRPr/>
            </a:pPr>
            <a:endParaRPr lang="en-US" sz="2400" b="1" dirty="0">
              <a:solidFill>
                <a:srgbClr val="004992"/>
              </a:solidFill>
            </a:endParaRPr>
          </a:p>
          <a:p>
            <a:pPr lvl="0" defTabSz="914400" fontAlgn="base">
              <a:buClr>
                <a:srgbClr val="000000"/>
              </a:buClr>
              <a:defRPr/>
            </a:pPr>
            <a:r>
              <a:rPr lang="pl-PL" sz="2400" b="1" dirty="0">
                <a:solidFill>
                  <a:srgbClr val="004992"/>
                </a:solidFill>
              </a:rPr>
              <a:t>Ważne!</a:t>
            </a:r>
            <a:endParaRPr lang="en-US" sz="2400" b="1" dirty="0">
              <a:solidFill>
                <a:srgbClr val="004992"/>
              </a:solidFill>
            </a:endParaRPr>
          </a:p>
          <a:p>
            <a:pPr marL="342900" lvl="0" indent="-342900" defTabSz="914400" fontAlgn="base">
              <a:buClr>
                <a:srgbClr val="333333"/>
              </a:buClr>
              <a:buFont typeface="WingDings"/>
              <a:buChar char=""/>
              <a:defRPr/>
            </a:pPr>
            <a:r>
              <a:rPr lang="pl-PL" sz="2400" dirty="0">
                <a:solidFill>
                  <a:srgbClr val="333333"/>
                </a:solidFill>
              </a:rPr>
              <a:t>Musisz rozróżnić między informacjami, które ty posiadasz na temat bohaterów oraz informacjami, które posiadają bohaterowie historyjek o sobie nawzajem!</a:t>
            </a:r>
          </a:p>
          <a:p>
            <a:pPr marL="342900" lvl="0" indent="-342900" defTabSz="914400" fontAlgn="base">
              <a:buClr>
                <a:srgbClr val="333333"/>
              </a:buClr>
              <a:buFont typeface="WingDings"/>
              <a:buChar char=""/>
              <a:defRPr/>
            </a:pPr>
            <a:r>
              <a:rPr lang="pl-PL" sz="2400" dirty="0">
                <a:solidFill>
                  <a:srgbClr val="333333"/>
                </a:solidFill>
              </a:rPr>
              <a:t>Jakie dodatkowe informacje są potrzebne, aby udzielić pełnej i prawdziwej odpowiedzi?</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25</a:t>
            </a:fld>
            <a:endParaRPr lang="de-DE" altLang="de-DE">
              <a:latin typeface="+mn-lt"/>
            </a:endParaRPr>
          </a:p>
        </p:txBody>
      </p:sp>
    </p:spTree>
    <p:extLst>
      <p:ext uri="{BB962C8B-B14F-4D97-AF65-F5344CB8AC3E}">
        <p14:creationId xmlns:p14="http://schemas.microsoft.com/office/powerpoint/2010/main" val="36325642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26</a:t>
            </a:fld>
            <a:endParaRPr lang="de-DE" altLang="de-DE">
              <a:latin typeface="+mn-lt"/>
            </a:endParaRPr>
          </a:p>
        </p:txBody>
      </p:sp>
      <p:pic>
        <p:nvPicPr>
          <p:cNvPr id="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3"/>
          <p:cNvSpPr txBox="1">
            <a:spLocks noChangeArrowheads="1"/>
          </p:cNvSpPr>
          <p:nvPr/>
        </p:nvSpPr>
        <p:spPr bwMode="auto">
          <a:xfrm>
            <a:off x="2677085" y="5956123"/>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a:solidFill>
                  <a:srgbClr val="004992"/>
                </a:solidFill>
                <a:latin typeface="+mn-lt"/>
              </a:rPr>
              <a:t>Co mogą myśleć ludzie? Czy mają rację?</a:t>
            </a:r>
            <a:endParaRPr lang="de-DE" altLang="de-DE" sz="2400" dirty="0">
              <a:solidFill>
                <a:srgbClr val="004992"/>
              </a:solidFill>
              <a:latin typeface="+mn-lt"/>
            </a:endParaRPr>
          </a:p>
        </p:txBody>
      </p:sp>
      <p:sp>
        <p:nvSpPr>
          <p:cNvPr id="11"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2400" u="sng">
                <a:latin typeface="+mn-lt"/>
              </a:rPr>
              <a:t>Przykład: mężczyzna z nadwagą spada z krzesła</a:t>
            </a:r>
            <a:endParaRPr lang="de-DE" altLang="de-DE" sz="2400" dirty="0">
              <a:latin typeface="+mn-lt"/>
            </a:endParaRPr>
          </a:p>
        </p:txBody>
      </p:sp>
      <p:sp>
        <p:nvSpPr>
          <p:cNvPr id="12" name="Caption_54287"/>
          <p:cNvSpPr txBox="1">
            <a:spLocks noChangeArrowheads="1"/>
          </p:cNvSpPr>
          <p:nvPr/>
        </p:nvSpPr>
        <p:spPr bwMode="auto">
          <a:xfrm>
            <a:off x="6265286" y="2564904"/>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100">
                <a:solidFill>
                  <a:srgbClr val="333333"/>
                </a:solidFill>
                <a:latin typeface="+mn-lt"/>
              </a:rPr>
              <a:t>Ale jest duży!</a:t>
            </a:r>
            <a:endParaRPr lang="de-DE" altLang="de-DE" sz="1100" dirty="0">
              <a:solidFill>
                <a:srgbClr val="333333"/>
              </a:solidFill>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6" name="Text Box 18"/>
          <p:cNvSpPr txBox="1">
            <a:spLocks noChangeArrowheads="1"/>
          </p:cNvSpPr>
          <p:nvPr/>
        </p:nvSpPr>
        <p:spPr bwMode="auto">
          <a:xfrm>
            <a:off x="5892219" y="2625725"/>
            <a:ext cx="959099"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pl-PL" altLang="de-DE" sz="600">
                <a:solidFill>
                  <a:srgbClr val="333333"/>
                </a:solidFill>
                <a:latin typeface="+mn-lt"/>
              </a:rPr>
              <a:t>Ale jest duży!</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Mężczyzna z nadwagą spada z krzesła</a:t>
            </a:r>
            <a:br>
              <a:rPr lang="pl-PL" sz="3600">
                <a:solidFill>
                  <a:srgbClr val="004992"/>
                </a:solidFill>
                <a:latin typeface="+mn-lt"/>
                <a:ea typeface="+mn-ea"/>
                <a:cs typeface="+mn-cs"/>
              </a:rPr>
            </a:br>
            <a:r>
              <a:rPr lang="pl-PL">
                <a:solidFill>
                  <a:srgbClr val="004992"/>
                </a:solidFill>
                <a:latin typeface="+mn-lt"/>
                <a:ea typeface="+mn-ea"/>
                <a:cs typeface="+mn-cs"/>
              </a:rPr>
              <a:t>Co może pomyśleć większość ludzi…?</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27</a:t>
            </a:fld>
            <a:endParaRPr lang="de-DE" altLang="de-DE">
              <a:latin typeface="+mn-lt"/>
            </a:endParaRP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7851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600"/>
              </a:spcBef>
              <a:buFontTx/>
              <a:buNone/>
            </a:pPr>
            <a:r>
              <a:rPr lang="pl-PL" altLang="de-DE" sz="2000" dirty="0">
                <a:solidFill>
                  <a:srgbClr val="004992"/>
                </a:solidFill>
                <a:latin typeface="+mn-lt"/>
                <a:ea typeface="+mn-ea"/>
              </a:rPr>
              <a:t>Prawdopodobnie: </a:t>
            </a:r>
            <a:r>
              <a:rPr lang="pl-PL" altLang="de-DE" sz="2000" dirty="0">
                <a:solidFill>
                  <a:srgbClr val="333333"/>
                </a:solidFill>
                <a:latin typeface="+mn-lt"/>
                <a:ea typeface="+mn-ea"/>
              </a:rPr>
              <a:t>Mężczyzna jest zbyt ciężki na to krzesło.</a:t>
            </a:r>
          </a:p>
          <a:p>
            <a:pPr eaLnBrk="1" hangingPunct="1">
              <a:spcBef>
                <a:spcPts val="600"/>
              </a:spcBef>
              <a:buFontTx/>
              <a:buNone/>
            </a:pPr>
            <a:r>
              <a:rPr lang="pl-PL" altLang="de-DE" sz="2000" dirty="0">
                <a:solidFill>
                  <a:srgbClr val="004992"/>
                </a:solidFill>
                <a:latin typeface="+mn-lt"/>
                <a:ea typeface="+mn-ea"/>
              </a:rPr>
              <a:t>Mniej prawdopodobnie: </a:t>
            </a:r>
            <a:r>
              <a:rPr lang="pl-PL" altLang="de-DE" sz="2000" dirty="0">
                <a:solidFill>
                  <a:srgbClr val="333333"/>
                </a:solidFill>
                <a:latin typeface="+mn-lt"/>
                <a:ea typeface="+mn-ea"/>
              </a:rPr>
              <a:t>Mężczyzna bujał się na krześle; krzesło nie jest zbyt stabilne.</a:t>
            </a:r>
          </a:p>
          <a:p>
            <a:pPr eaLnBrk="1" hangingPunct="1">
              <a:spcBef>
                <a:spcPts val="600"/>
              </a:spcBef>
              <a:buFontTx/>
              <a:buNone/>
            </a:pPr>
            <a:r>
              <a:rPr lang="pl-PL" altLang="de-DE" sz="2000" dirty="0">
                <a:solidFill>
                  <a:srgbClr val="004992"/>
                </a:solidFill>
                <a:latin typeface="+mn-lt"/>
                <a:ea typeface="+mn-ea"/>
              </a:rPr>
              <a:t>Bardzo mało prawdopodobne założenie, ale w tym wypadku prawdziwe: </a:t>
            </a:r>
            <a:r>
              <a:rPr lang="pl-PL" altLang="de-DE" sz="2000" dirty="0">
                <a:solidFill>
                  <a:srgbClr val="333333"/>
                </a:solidFill>
                <a:latin typeface="+mn-lt"/>
                <a:ea typeface="+mn-ea"/>
              </a:rPr>
              <a:t>Noga krzesła została przycięta piłą; nikt nie obserwował chłopca piłującego nogę krzesła, więc mało jest prawdopodobne, że ktoś założy taki obrót wydarzeń!</a:t>
            </a:r>
            <a:endParaRPr lang="de-DE" altLang="de-DE" sz="2000" dirty="0">
              <a:solidFill>
                <a:srgbClr val="333333"/>
              </a:solidFill>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Jedziemy dalej!</a:t>
            </a: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29</a:t>
            </a:fld>
            <a:endParaRPr lang="de-DE" altLang="de-DE">
              <a:latin typeface="+mn-lt"/>
            </a:endParaRPr>
          </a:p>
        </p:txBody>
      </p:sp>
      <p:pic>
        <p:nvPicPr>
          <p:cNvPr id="9"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6"/>
          <p:cNvSpPr>
            <a:spLocks noChangeArrowheads="1"/>
          </p:cNvSpPr>
          <p:nvPr/>
        </p:nvSpPr>
        <p:spPr bwMode="auto">
          <a:xfrm>
            <a:off x="3364631" y="5884164"/>
            <a:ext cx="5432256"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pl-PL" altLang="de-DE" sz="2400">
                <a:solidFill>
                  <a:srgbClr val="004992"/>
                </a:solidFill>
                <a:latin typeface="+mn-lt"/>
              </a:rPr>
              <a:t>Jak kobieta może poczuć się w tej sytuacji?</a:t>
            </a:r>
            <a:endParaRPr lang="de-DE" altLang="de-DE" sz="2400" dirty="0">
              <a:solidFill>
                <a:srgbClr val="004992"/>
              </a:solidFill>
              <a:latin typeface="+mn-lt"/>
            </a:endParaRPr>
          </a:p>
        </p:txBody>
      </p:sp>
      <p:sp>
        <p:nvSpPr>
          <p:cNvPr id="11"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mn-lt"/>
              </a:rPr>
              <a:t>Jest zielone światło!</a:t>
            </a:r>
            <a:endParaRPr lang="de-DE" altLang="de-DE" sz="1800" b="1" dirty="0">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30</a:t>
            </a:fld>
            <a:endParaRPr lang="de-DE" altLang="de-DE">
              <a:latin typeface="+mn-lt"/>
            </a:endParaRPr>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mn-lt"/>
                <a:ea typeface="+mn-ea"/>
              </a:rPr>
              <a:t>Co może pomyśleć mężczyzna?</a:t>
            </a:r>
            <a:endParaRPr lang="de-DE" altLang="de-DE" sz="2400" dirty="0">
              <a:solidFill>
                <a:srgbClr val="004992"/>
              </a:solidFill>
              <a:latin typeface="+mn-lt"/>
              <a:ea typeface="+mn-ea"/>
            </a:endParaRPr>
          </a:p>
        </p:txBody>
      </p:sp>
      <p:sp>
        <p:nvSpPr>
          <p:cNvPr id="13"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400" i="1" dirty="0">
                <a:latin typeface="+mn-lt"/>
              </a:rPr>
              <a:t>Widziałeś ten denerwujący</a:t>
            </a:r>
            <a:r>
              <a:rPr lang="en-US" altLang="de-DE" sz="1400" i="1" dirty="0">
                <a:latin typeface="+mn-lt"/>
              </a:rPr>
              <a:t> </a:t>
            </a:r>
            <a:r>
              <a:rPr lang="pl-PL" altLang="de-DE" sz="1400" i="1" dirty="0">
                <a:latin typeface="+mn-lt"/>
              </a:rPr>
              <a:t>kwestionariusz o satysfakcji z pracy?</a:t>
            </a:r>
            <a:endParaRPr lang="de-DE" altLang="de-DE" sz="1400" dirty="0">
              <a:latin typeface="+mn-lt"/>
            </a:endParaRPr>
          </a:p>
        </p:txBody>
      </p:sp>
      <p:sp>
        <p:nvSpPr>
          <p:cNvPr id="14" name="Caption_21"/>
          <p:cNvSpPr txBox="1">
            <a:spLocks noChangeArrowheads="1"/>
          </p:cNvSpPr>
          <p:nvPr/>
        </p:nvSpPr>
        <p:spPr bwMode="auto">
          <a:xfrm>
            <a:off x="4369395" y="1855071"/>
            <a:ext cx="216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400" dirty="0">
                <a:latin typeface="+mn-lt"/>
              </a:rPr>
              <a:t>Czy mogłaby mi pani powiedzieć, do kiedy mogę wypożyczyć tę książkę?</a:t>
            </a:r>
            <a:endParaRPr lang="en-GB" altLang="de-DE" sz="1400" dirty="0">
              <a:latin typeface="+mn-lt"/>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400">
                <a:latin typeface="+mn-lt"/>
              </a:rPr>
              <a:t>Nie będę odpowiadać na takie głupie pytania!</a:t>
            </a:r>
            <a:endParaRPr lang="en-GB" altLang="de-DE" sz="1400" dirty="0">
              <a:latin typeface="+mn-lt"/>
            </a:endParaRPr>
          </a:p>
        </p:txBody>
      </p:sp>
    </p:spTree>
    <p:extLst>
      <p:ext uri="{BB962C8B-B14F-4D97-AF65-F5344CB8AC3E}">
        <p14:creationId xmlns:p14="http://schemas.microsoft.com/office/powerpoint/2010/main" val="8809033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31</a:t>
            </a:fld>
            <a:endParaRPr lang="de-DE" altLang="de-DE">
              <a:latin typeface="+mn-lt"/>
            </a:endParaRPr>
          </a:p>
        </p:txBody>
      </p:sp>
      <p:pic>
        <p:nvPicPr>
          <p:cNvPr id="12"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82955"/>
          <p:cNvSpPr txBox="1">
            <a:spLocks noChangeArrowheads="1"/>
          </p:cNvSpPr>
          <p:nvPr/>
        </p:nvSpPr>
        <p:spPr bwMode="auto">
          <a:xfrm>
            <a:off x="2632463" y="5884164"/>
            <a:ext cx="6896595"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l-PL" altLang="de-DE" sz="2400">
                <a:solidFill>
                  <a:srgbClr val="004992"/>
                </a:solidFill>
                <a:latin typeface="+mn-lt"/>
                <a:ea typeface="+mn-ea"/>
              </a:rPr>
              <a:t>Co prawdopodobnie myśli dozorca parku? Czy ma rację?</a:t>
            </a:r>
            <a:endParaRPr lang="de-DE" altLang="de-DE" sz="2400" dirty="0">
              <a:solidFill>
                <a:srgbClr val="004992"/>
              </a:solidFill>
              <a:latin typeface="+mn-lt"/>
              <a:ea typeface="+mn-ea"/>
            </a:endParaRPr>
          </a:p>
        </p:txBody>
      </p:sp>
      <p:sp>
        <p:nvSpPr>
          <p:cNvPr id="15"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mn-lt"/>
              </a:rPr>
              <a:t>Szkoła językowa</a:t>
            </a:r>
            <a:endParaRPr lang="de-DE" sz="2400" kern="10" dirty="0">
              <a:ln w="9525">
                <a:solidFill>
                  <a:srgbClr val="000000"/>
                </a:solidFill>
                <a:round/>
                <a:headEnd/>
                <a:tailEnd/>
              </a:ln>
              <a:solidFill>
                <a:srgbClr val="000000"/>
              </a:solidFill>
              <a:latin typeface="+mn-lt"/>
            </a:endParaRPr>
          </a:p>
        </p:txBody>
      </p:sp>
      <p:sp>
        <p:nvSpPr>
          <p:cNvPr id="16" name="Caption_23"/>
          <p:cNvSpPr txBox="1">
            <a:spLocks noChangeArrowheads="1"/>
          </p:cNvSpPr>
          <p:nvPr/>
        </p:nvSpPr>
        <p:spPr bwMode="auto">
          <a:xfrm>
            <a:off x="4513411" y="1671166"/>
            <a:ext cx="731520" cy="449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pl-PL" altLang="de-DE" sz="1000" b="1">
                <a:latin typeface="+mn-lt"/>
              </a:rPr>
              <a:t>Ja jestem</a:t>
            </a:r>
          </a:p>
          <a:p>
            <a:pPr eaLnBrk="1" hangingPunct="1">
              <a:lnSpc>
                <a:spcPct val="40000"/>
              </a:lnSpc>
              <a:spcBef>
                <a:spcPct val="50000"/>
              </a:spcBef>
              <a:buFontTx/>
              <a:buNone/>
            </a:pPr>
            <a:r>
              <a:rPr lang="pl-PL" altLang="de-DE" sz="1000" b="1">
                <a:latin typeface="+mn-lt"/>
              </a:rPr>
              <a:t>Ty jesteś</a:t>
            </a:r>
          </a:p>
          <a:p>
            <a:pPr eaLnBrk="1" hangingPunct="1">
              <a:lnSpc>
                <a:spcPct val="40000"/>
              </a:lnSpc>
              <a:spcBef>
                <a:spcPct val="50000"/>
              </a:spcBef>
              <a:buFontTx/>
              <a:buNone/>
            </a:pPr>
            <a:r>
              <a:rPr lang="pl-PL" altLang="de-DE" sz="1000" b="1">
                <a:latin typeface="+mn-lt"/>
              </a:rPr>
              <a:t>On jest…</a:t>
            </a:r>
            <a:endParaRPr lang="de-DE" altLang="de-DE" sz="1000" b="1" dirty="0">
              <a:latin typeface="+mn-lt"/>
            </a:endParaRPr>
          </a:p>
        </p:txBody>
      </p:sp>
      <p:sp>
        <p:nvSpPr>
          <p:cNvPr id="17"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dirty="0">
                <a:latin typeface="+mn-lt"/>
              </a:rPr>
              <a:t>Nie deptać trawnika! </a:t>
            </a:r>
          </a:p>
        </p:txBody>
      </p:sp>
      <p:sp>
        <p:nvSpPr>
          <p:cNvPr id="18"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mn-lt"/>
              </a:rPr>
              <a:t>Nie deptać trawnika!</a:t>
            </a:r>
            <a:endParaRPr lang="de-DE" altLang="de-DE" sz="800" b="1" dirty="0">
              <a:latin typeface="+mn-lt"/>
            </a:endParaRPr>
          </a:p>
        </p:txBody>
      </p:sp>
      <p:sp>
        <p:nvSpPr>
          <p:cNvPr id="19"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dirty="0" err="1">
                <a:latin typeface="+mn-lt"/>
              </a:rPr>
              <a:t>Lekcja</a:t>
            </a:r>
            <a:r>
              <a:rPr lang="es-ES" altLang="de-DE" sz="1000" dirty="0">
                <a:latin typeface="+mn-lt"/>
              </a:rPr>
              <a:t> </a:t>
            </a:r>
            <a:r>
              <a:rPr lang="es-ES" altLang="de-DE" sz="1000" dirty="0" err="1">
                <a:latin typeface="+mn-lt"/>
              </a:rPr>
              <a:t>Polskiego</a:t>
            </a:r>
            <a:r>
              <a:rPr lang="es-ES" altLang="de-DE" sz="1000" dirty="0">
                <a:latin typeface="+mn-lt"/>
              </a:rPr>
              <a:t> 1A</a:t>
            </a:r>
            <a:endParaRPr lang="de-DE" altLang="de-DE" sz="1000" dirty="0">
              <a:latin typeface="+mn-lt"/>
            </a:endParaRPr>
          </a:p>
        </p:txBody>
      </p:sp>
    </p:spTree>
    <p:extLst>
      <p:ext uri="{BB962C8B-B14F-4D97-AF65-F5344CB8AC3E}">
        <p14:creationId xmlns:p14="http://schemas.microsoft.com/office/powerpoint/2010/main" val="38907550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32</a:t>
            </a:fld>
            <a:endParaRPr lang="de-DE" altLang="de-DE">
              <a:latin typeface="+mn-lt"/>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l-PL" altLang="de-DE" sz="2400">
                <a:solidFill>
                  <a:srgbClr val="004992"/>
                </a:solidFill>
                <a:latin typeface="+mn-lt"/>
                <a:ea typeface="+mn-ea"/>
              </a:rPr>
              <a:t>Co może mysleć mężczyzna na przeciwko obrazka? Czy ma rację?</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35301869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33</a:t>
            </a:fld>
            <a:endParaRPr lang="de-DE" altLang="de-DE">
              <a:latin typeface="+mn-lt"/>
            </a:endParaRPr>
          </a:p>
        </p:txBody>
      </p:sp>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l-PL" altLang="de-DE" sz="2400">
                <a:solidFill>
                  <a:srgbClr val="004992"/>
                </a:solidFill>
                <a:latin typeface="+mn-lt"/>
                <a:ea typeface="+mn-ea"/>
              </a:rPr>
              <a:t>Co myśli mama? Czy potrzebujemy dodatkowych informacji, aby zdecydować?</a:t>
            </a:r>
            <a:endParaRPr lang="de-DE" altLang="de-DE" sz="2400" dirty="0">
              <a:solidFill>
                <a:srgbClr val="004992"/>
              </a:solidFill>
              <a:latin typeface="+mn-lt"/>
              <a:ea typeface="+mn-ea"/>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mn-lt"/>
              </a:rPr>
              <a:t>Źle się czuję!</a:t>
            </a:r>
            <a:endParaRPr lang="de-DE" altLang="de-DE" sz="1000" dirty="0">
              <a:latin typeface="+mn-lt"/>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900">
                <a:latin typeface="+mn-lt"/>
              </a:rPr>
              <a:t>Obudź się kochanie! Już czas do szkoły.</a:t>
            </a:r>
            <a:endParaRPr lang="de-DE" altLang="de-DE" sz="900" dirty="0">
              <a:latin typeface="+mn-lt"/>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l-PL" altLang="de-DE" sz="1000" dirty="0">
                <a:latin typeface="+mn-lt"/>
              </a:rPr>
              <a:t>Tu jest termometr, zaraz wrócę i sprawdzę, jaką</a:t>
            </a:r>
            <a:r>
              <a:rPr lang="en-US" altLang="de-DE" sz="1000" dirty="0">
                <a:latin typeface="+mn-lt"/>
              </a:rPr>
              <a:t> </a:t>
            </a:r>
            <a:r>
              <a:rPr lang="pl-PL" altLang="de-DE" sz="1000" dirty="0">
                <a:latin typeface="+mn-lt"/>
              </a:rPr>
              <a:t>masz temperaturę!</a:t>
            </a:r>
            <a:endParaRPr lang="de-DE" altLang="de-DE" sz="1000" dirty="0">
              <a:latin typeface="+mn-lt"/>
            </a:endParaRPr>
          </a:p>
        </p:txBody>
      </p:sp>
    </p:spTree>
    <p:extLst>
      <p:ext uri="{BB962C8B-B14F-4D97-AF65-F5344CB8AC3E}">
        <p14:creationId xmlns:p14="http://schemas.microsoft.com/office/powerpoint/2010/main" val="21924448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opcjonalnie</a:t>
            </a:r>
            <a:r>
              <a:rPr lang="en-US" altLang="ko-KR" sz="3600" spc="-5" dirty="0">
                <a:latin typeface="+mn-lt"/>
                <a:ea typeface="+mn-ea"/>
                <a:cs typeface="+mn-cs"/>
              </a:rPr>
              <a:t>: Film </a:t>
            </a:r>
            <a:r>
              <a:rPr lang="en-US" altLang="ko-KR" sz="3600" spc="-5" dirty="0" err="1">
                <a:latin typeface="+mn-lt"/>
                <a:ea typeface="+mn-ea"/>
                <a:cs typeface="+mn-cs"/>
              </a:rPr>
              <a:t>Wideo</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pl-PL" altLang="ko-KR" sz="2400" dirty="0">
                <a:solidFill>
                  <a:srgbClr val="004992"/>
                </a:solidFill>
              </a:rPr>
              <a:t>Opcjonalnie: Filmy wideo, które prezentują dzisiejszy temat są dostępne na stronie internetowej</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pl-PL" altLang="ko-KR" sz="2400" dirty="0">
                <a:solidFill>
                  <a:srgbClr val="333333"/>
                </a:solidFill>
              </a:rPr>
              <a:t>Po obejrzeniu filmu, możesz przedyskutować, w jaki sposób jest on powiązany z dzisiejszym tematem</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34</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rPr>
              <a:t>[</a:t>
            </a:r>
            <a:r>
              <a:rPr lang="en-US" altLang="ko-KR" i="1" spc="-5" dirty="0" err="1">
                <a:solidFill>
                  <a:srgbClr val="333333"/>
                </a:solidFill>
                <a:latin typeface="+mn-lt"/>
              </a:rPr>
              <a:t>dla</a:t>
            </a:r>
            <a:r>
              <a:rPr lang="en-US" altLang="ko-KR" i="1" spc="-5" dirty="0">
                <a:solidFill>
                  <a:srgbClr val="333333"/>
                </a:solidFill>
                <a:latin typeface="+mn-lt"/>
              </a:rPr>
              <a:t> </a:t>
            </a:r>
            <a:r>
              <a:rPr lang="en-US" altLang="ko-KR" i="1" spc="-5" dirty="0" err="1">
                <a:solidFill>
                  <a:srgbClr val="333333"/>
                </a:solidFill>
                <a:latin typeface="+mn-lt"/>
              </a:rPr>
              <a:t>prowadzących</a:t>
            </a:r>
            <a:r>
              <a:rPr lang="en-US" altLang="ko-KR" i="1" spc="-5" dirty="0">
                <a:solidFill>
                  <a:srgbClr val="333333"/>
                </a:solidFill>
                <a:latin typeface="+mn-lt"/>
              </a:rPr>
              <a:t>:</a:t>
            </a:r>
            <a:endParaRPr dirty="0">
              <a:solidFill>
                <a:srgbClr val="333333"/>
              </a:solidFill>
              <a:latin typeface="+mn-lt"/>
            </a:endParaRPr>
          </a:p>
          <a:p>
            <a:pPr marL="12700" marR="5080" defTabSz="914400" eaLnBrk="0" fontAlgn="base" hangingPunct="0">
              <a:spcBef>
                <a:spcPts val="800"/>
              </a:spcBef>
              <a:spcAft>
                <a:spcPct val="0"/>
              </a:spcAft>
            </a:pPr>
            <a:r>
              <a:rPr lang="pl-PL" altLang="ko-KR" dirty="0">
                <a:solidFill>
                  <a:srgbClr val="333333"/>
                </a:solidFill>
                <a:latin typeface="+mn-lt"/>
              </a:rPr>
              <a:t>Niektóre filmy zawierają sformułowania językowe, które mogą nie być odpowiednie dla określonej grupy odbiorców lub mogą być nieodpowiednie kulturowo. Proszę uważnie obejżeć filmy przed prezentacją ich uczestnikom</a:t>
            </a:r>
            <a:r>
              <a:rPr lang="de-DE" dirty="0">
                <a:solidFill>
                  <a:srgbClr val="333333"/>
                </a:solidFill>
                <a:latin typeface="+mn-lt"/>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8759955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35</a:t>
            </a:fld>
            <a:endParaRPr lang="de-DE" altLang="de-DE">
              <a:latin typeface="+mn-lt"/>
            </a:endParaRPr>
          </a:p>
        </p:txBody>
      </p:sp>
      <p:pic>
        <p:nvPicPr>
          <p:cNvPr id="11"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pl-PL" altLang="de-DE" sz="2400" dirty="0">
                <a:solidFill>
                  <a:srgbClr val="004992"/>
                </a:solidFill>
                <a:latin typeface="+mn-lt"/>
                <a:ea typeface="+mn-ea"/>
              </a:rPr>
              <a:t>Co może myśleć mężczyzna na ostatnim obrazku? </a:t>
            </a:r>
          </a:p>
          <a:p>
            <a:pPr algn="ctr" eaLnBrk="1" hangingPunct="1">
              <a:lnSpc>
                <a:spcPct val="90000"/>
              </a:lnSpc>
              <a:spcBef>
                <a:spcPts val="0"/>
              </a:spcBef>
              <a:buFontTx/>
              <a:buNone/>
            </a:pPr>
            <a:r>
              <a:rPr lang="pl-PL" altLang="de-DE" sz="2400" dirty="0">
                <a:solidFill>
                  <a:srgbClr val="004992"/>
                </a:solidFill>
                <a:latin typeface="+mn-lt"/>
                <a:ea typeface="+mn-ea"/>
              </a:rPr>
              <a:t>…czy ma rację?</a:t>
            </a:r>
            <a:endParaRPr lang="de-DE" altLang="de-DE" sz="2400" dirty="0">
              <a:solidFill>
                <a:srgbClr val="004992"/>
              </a:solidFill>
              <a:latin typeface="+mn-lt"/>
              <a:ea typeface="+mn-ea"/>
            </a:endParaRPr>
          </a:p>
        </p:txBody>
      </p:sp>
      <p:sp>
        <p:nvSpPr>
          <p:cNvPr id="14"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l-PL" altLang="de-DE" sz="1200" b="1" dirty="0">
                <a:latin typeface="+mn-lt"/>
              </a:rPr>
              <a:t>Panno Miller, czy mogę zaprosić panią na filiżankę kawy?</a:t>
            </a:r>
            <a:endParaRPr lang="de-DE" altLang="de-DE" sz="1200" b="1" dirty="0">
              <a:latin typeface="+mn-lt"/>
            </a:endParaRPr>
          </a:p>
        </p:txBody>
      </p:sp>
      <p:sp>
        <p:nvSpPr>
          <p:cNvPr id="12"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l-PL" altLang="de-DE" sz="1200" b="1">
                <a:latin typeface="+mn-lt"/>
              </a:rPr>
              <a:t>Przykro mi, mam już plany na dzisiaj.</a:t>
            </a:r>
            <a:endParaRPr lang="de-DE" altLang="de-DE" sz="1200" b="1" dirty="0">
              <a:latin typeface="+mn-lt"/>
            </a:endParaRPr>
          </a:p>
        </p:txBody>
      </p:sp>
    </p:spTree>
    <p:extLst>
      <p:ext uri="{BB962C8B-B14F-4D97-AF65-F5344CB8AC3E}">
        <p14:creationId xmlns:p14="http://schemas.microsoft.com/office/powerpoint/2010/main" val="22658972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p>
          <a:p>
            <a:pPr marL="342900" lvl="0" indent="-342900" defTabSz="914400" fontAlgn="base">
              <a:lnSpc>
                <a:spcPct val="100000"/>
              </a:lnSpc>
              <a:spcBef>
                <a:spcPts val="1200"/>
              </a:spcBef>
              <a:buClr>
                <a:srgbClr val="000000"/>
              </a:buClr>
              <a:buFont typeface="WingDings"/>
              <a:buChar char=""/>
            </a:pPr>
            <a:r>
              <a:rPr lang="pl-PL" altLang="de-DE" sz="2400" dirty="0">
                <a:solidFill>
                  <a:srgbClr val="004992"/>
                </a:solidFill>
              </a:rPr>
              <a:t>Wiele nieporozumień i konfliktów jest powodowanych błędnym odgadywaniem i rozumieniem tego, co dzieje się w umysłach innych osób</a:t>
            </a:r>
            <a:r>
              <a:rPr lang="pl-PL" altLang="de-DE" sz="2400" dirty="0">
                <a:solidFill>
                  <a:srgbClr val="333333"/>
                </a:solidFill>
              </a:rPr>
              <a:t> (np. jeśli nie powiesz swojemu przyjacielowi, że źle się czujesz w danej chwili, nie spodziewaj się, że będzie troskliwy i bardziej wyrozumiały)</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36</a:t>
            </a:fld>
            <a:endParaRPr lang="de-DE" altLang="de-DE">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p>
          <a:p>
            <a:pPr marL="342900" lvl="0" indent="-342900" defTabSz="914400" fontAlgn="base">
              <a:lnSpc>
                <a:spcPct val="100000"/>
              </a:lnSpc>
              <a:spcBef>
                <a:spcPts val="1200"/>
              </a:spcBef>
              <a:buClr>
                <a:srgbClr val="000000"/>
              </a:buClr>
              <a:buFont typeface="WingDings"/>
              <a:buChar char=""/>
            </a:pPr>
            <a:r>
              <a:rPr lang="pl-PL" altLang="de-DE" sz="2400" dirty="0">
                <a:solidFill>
                  <a:srgbClr val="004992"/>
                </a:solidFill>
              </a:rPr>
              <a:t>Wiele nieporozumień i konfliktów jest powodowanych błędnym odgadywaniem i rozumieniem tego, co dzieje się w umysłach innych osób</a:t>
            </a:r>
            <a:r>
              <a:rPr lang="pl-PL" altLang="de-DE" sz="2400" dirty="0">
                <a:solidFill>
                  <a:srgbClr val="333333"/>
                </a:solidFill>
              </a:rPr>
              <a:t> (np. jeśli nie powiesz swojemu przyjacielowi, że źle się czujesz w danej chwili, nie spodziewaj się, że będzie troskliwy i bardziej wyrozumiały)</a:t>
            </a: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Próbuj oceniać złożone sytuacje społecznie z różnych punktów widzenia i rozważ wszystkie dostępne informacje. Im więcej informacji weźmiesz pod uwagę, tym twoje sądy i oceny będą bardziej odpowiadać </a:t>
            </a:r>
            <a:r>
              <a:rPr lang="pl-PL" altLang="de-DE" sz="2400">
                <a:solidFill>
                  <a:srgbClr val="333333"/>
                </a:solidFill>
              </a:rPr>
              <a:t>rzeczywistości.</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37</a:t>
            </a:fld>
            <a:endParaRPr lang="de-DE" altLang="de-DE">
              <a:latin typeface="+mn-lt"/>
            </a:endParaRPr>
          </a:p>
        </p:txBody>
      </p:sp>
    </p:spTree>
    <p:extLst>
      <p:ext uri="{BB962C8B-B14F-4D97-AF65-F5344CB8AC3E}">
        <p14:creationId xmlns:p14="http://schemas.microsoft.com/office/powerpoint/2010/main" val="6260153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p>
          <a:p>
            <a:pPr marL="342900" lvl="0" indent="-342900" defTabSz="914400" fontAlgn="base">
              <a:lnSpc>
                <a:spcPct val="100000"/>
              </a:lnSpc>
              <a:spcBef>
                <a:spcPts val="1200"/>
              </a:spcBef>
              <a:buClr>
                <a:srgbClr val="000000"/>
              </a:buClr>
              <a:buFont typeface="WingDings"/>
              <a:buChar char=""/>
            </a:pPr>
            <a:r>
              <a:rPr lang="pl-PL" altLang="de-DE" sz="2400" dirty="0">
                <a:solidFill>
                  <a:srgbClr val="004992"/>
                </a:solidFill>
              </a:rPr>
              <a:t>Wiele nieporozumień i konfliktów jest powodowanych błędnym odgadywaniem i rozumieniem tego, co dzieje się w umysłach innych osób</a:t>
            </a:r>
            <a:r>
              <a:rPr lang="pl-PL" altLang="de-DE" sz="2400" dirty="0">
                <a:solidFill>
                  <a:srgbClr val="333333"/>
                </a:solidFill>
              </a:rPr>
              <a:t> (np. jeśli nie powiesz swojemu przyjacielowi, że źle się czujesz w danej chwili, nie spodziewaj się, że będzie troskliwy i bardziej wyrozumiały)</a:t>
            </a: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Próbuj oceniać złożone sytuacje społecznie z różnych punktów widzenia i rozważ wszystkie dostępne informacje. Im więcej informacji weźmiesz pod uwagę, tym twoje sądy i oceny będą bardziej odpowiadać rzeczywistości.</a:t>
            </a: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Uwaga</a:t>
            </a:r>
            <a:r>
              <a:rPr lang="de-DE" altLang="de-DE" sz="2400" dirty="0">
                <a:solidFill>
                  <a:srgbClr val="333333"/>
                </a:solidFill>
              </a:rPr>
              <a:t>: </a:t>
            </a:r>
            <a:r>
              <a:rPr lang="pl-PL" altLang="de-DE" sz="2400" dirty="0">
                <a:solidFill>
                  <a:srgbClr val="333333"/>
                </a:solidFill>
              </a:rPr>
              <a:t>Nasz stan nastroju wpływa na to jak postrzegamy otoczenie (np. jak oceniasz osoby).</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38</a:t>
            </a:fld>
            <a:endParaRPr lang="de-DE" altLang="de-DE">
              <a:latin typeface="+mn-lt"/>
            </a:endParaRPr>
          </a:p>
        </p:txBody>
      </p:sp>
    </p:spTree>
    <p:extLst>
      <p:ext uri="{BB962C8B-B14F-4D97-AF65-F5344CB8AC3E}">
        <p14:creationId xmlns:p14="http://schemas.microsoft.com/office/powerpoint/2010/main" val="9329956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Podczas psychozy istnieje ryzyko błędnego interpretowania lub nadinterpretowywania wyrazu mimicznego lub zachowania innych osób.</a:t>
            </a:r>
            <a:endParaRPr lang="en-AU" altLang="de-DE" sz="2400" dirty="0">
              <a:solidFill>
                <a:srgbClr val="333333"/>
              </a:solidFill>
            </a:endParaRPr>
          </a:p>
          <a:p>
            <a:pPr lvl="0" defTabSz="914400" fontAlgn="base"/>
            <a:r>
              <a:rPr lang="pl-PL" altLang="de-DE" sz="2400" dirty="0">
                <a:solidFill>
                  <a:srgbClr val="004992"/>
                </a:solidFill>
              </a:rPr>
              <a:t>Przykład</a:t>
            </a:r>
            <a:r>
              <a:rPr lang="en-AU" altLang="de-DE" sz="2400" dirty="0">
                <a:solidFill>
                  <a:srgbClr val="004992"/>
                </a:solidFill>
              </a:rPr>
              <a:t>: </a:t>
            </a:r>
            <a:r>
              <a:rPr lang="en-AU" altLang="de-DE" sz="2400" dirty="0">
                <a:solidFill>
                  <a:srgbClr val="333333"/>
                </a:solidFill>
              </a:rPr>
              <a:t>Neill </a:t>
            </a:r>
            <a:r>
              <a:rPr lang="pl-PL" altLang="de-DE" sz="2400" dirty="0">
                <a:solidFill>
                  <a:srgbClr val="333333"/>
                </a:solidFill>
              </a:rPr>
              <a:t>czuje się obserwowany; ma poczucie, </a:t>
            </a:r>
            <a:r>
              <a:rPr lang="pl-PL" altLang="de-DE" sz="2400">
                <a:solidFill>
                  <a:srgbClr val="333333"/>
                </a:solidFill>
              </a:rPr>
              <a:t>że</a:t>
            </a:r>
            <a:r>
              <a:rPr lang="en-AU" altLang="de-DE" sz="2400">
                <a:solidFill>
                  <a:srgbClr val="333333"/>
                </a:solidFill>
              </a:rPr>
              <a:t> “</a:t>
            </a:r>
            <a:r>
              <a:rPr lang="pl-PL" altLang="de-DE" sz="2400">
                <a:solidFill>
                  <a:srgbClr val="333333"/>
                </a:solidFill>
              </a:rPr>
              <a:t>szykuje </a:t>
            </a:r>
            <a:r>
              <a:rPr lang="pl-PL" altLang="de-DE" sz="2400" dirty="0">
                <a:solidFill>
                  <a:srgbClr val="333333"/>
                </a:solidFill>
              </a:rPr>
              <a:t>się na niego </a:t>
            </a:r>
            <a:r>
              <a:rPr lang="pl-PL" altLang="de-DE" sz="2400">
                <a:solidFill>
                  <a:srgbClr val="333333"/>
                </a:solidFill>
              </a:rPr>
              <a:t>obława</a:t>
            </a:r>
            <a:r>
              <a:rPr lang="en-AU" altLang="de-DE" sz="2400">
                <a:solidFill>
                  <a:srgbClr val="333333"/>
                </a:solidFill>
              </a:rPr>
              <a:t>.”</a:t>
            </a:r>
            <a:endParaRPr lang="en-AU" altLang="de-DE" sz="2400" dirty="0">
              <a:solidFill>
                <a:srgbClr val="333333"/>
              </a:solidFill>
            </a:endParaRPr>
          </a:p>
          <a:p>
            <a:pPr lvl="0" defTabSz="914400" fontAlgn="base"/>
            <a:r>
              <a:rPr lang="pl-PL" altLang="de-DE" sz="2400" dirty="0">
                <a:solidFill>
                  <a:srgbClr val="004992"/>
                </a:solidFill>
              </a:rPr>
              <a:t>Tło</a:t>
            </a:r>
            <a:r>
              <a:rPr lang="en-AU" altLang="de-DE" sz="2400" dirty="0">
                <a:solidFill>
                  <a:srgbClr val="004992"/>
                </a:solidFill>
              </a:rPr>
              <a:t>: </a:t>
            </a:r>
            <a:r>
              <a:rPr lang="en-AU" altLang="de-DE" sz="2400" dirty="0">
                <a:solidFill>
                  <a:srgbClr val="333333"/>
                </a:solidFill>
              </a:rPr>
              <a:t>Neill </a:t>
            </a:r>
            <a:r>
              <a:rPr lang="pl-PL" altLang="de-DE" sz="2400" dirty="0">
                <a:solidFill>
                  <a:srgbClr val="333333"/>
                </a:solidFill>
              </a:rPr>
              <a:t>od długiego czasu czuje się przestraszony i nosi okulary słoneczne, żeby się zamaskować.</a:t>
            </a:r>
            <a:endParaRPr lang="en-AU" altLang="de-DE" sz="2400" dirty="0">
              <a:solidFill>
                <a:srgbClr val="333333"/>
              </a:solidFill>
            </a:endParaRPr>
          </a:p>
          <a:p>
            <a:pPr lvl="0" defTabSz="914400" fontAlgn="base"/>
            <a:r>
              <a:rPr lang="pl-PL" altLang="de-DE" sz="2400" dirty="0">
                <a:solidFill>
                  <a:srgbClr val="004992"/>
                </a:solidFill>
              </a:rPr>
              <a:t>Ale</a:t>
            </a:r>
            <a:r>
              <a:rPr lang="en-AU" altLang="de-DE" sz="2400" dirty="0">
                <a:solidFill>
                  <a:srgbClr val="004992"/>
                </a:solidFill>
              </a:rPr>
              <a:t>: </a:t>
            </a:r>
            <a:r>
              <a:rPr lang="pl-PL" altLang="de-DE" sz="2400" dirty="0">
                <a:solidFill>
                  <a:srgbClr val="333333"/>
                </a:solidFill>
              </a:rPr>
              <a:t>Specyficzne zachowanie Neilla zwraca uwagę innych osób</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39</a:t>
            </a:fld>
            <a:endParaRPr lang="de-DE" altLang="de-DE">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Podczas psychozy istnieje ryzyko błędnego interpretowania lub nadinterpretowywania wyrazu mimicznego lub zachowania innych osób.</a:t>
            </a:r>
            <a:endParaRPr lang="en-AU" altLang="de-DE" sz="2400" dirty="0">
              <a:solidFill>
                <a:srgbClr val="333333"/>
              </a:solidFill>
            </a:endParaRPr>
          </a:p>
          <a:p>
            <a:pPr lvl="0" defTabSz="914400" fontAlgn="base"/>
            <a:r>
              <a:rPr lang="pl-PL" altLang="de-DE" sz="2400" dirty="0">
                <a:solidFill>
                  <a:srgbClr val="004992"/>
                </a:solidFill>
              </a:rPr>
              <a:t>Przykład</a:t>
            </a:r>
            <a:r>
              <a:rPr lang="en-AU" altLang="de-DE" sz="2400" dirty="0">
                <a:solidFill>
                  <a:srgbClr val="004992"/>
                </a:solidFill>
              </a:rPr>
              <a:t>: </a:t>
            </a:r>
            <a:r>
              <a:rPr lang="en-AU" altLang="de-DE" sz="2400" dirty="0">
                <a:solidFill>
                  <a:srgbClr val="333333"/>
                </a:solidFill>
              </a:rPr>
              <a:t>Neill </a:t>
            </a:r>
            <a:r>
              <a:rPr lang="pl-PL" altLang="de-DE" sz="2400" dirty="0">
                <a:solidFill>
                  <a:srgbClr val="333333"/>
                </a:solidFill>
              </a:rPr>
              <a:t>czuje się obserwowany; ma poczucie, </a:t>
            </a:r>
            <a:r>
              <a:rPr lang="pl-PL" altLang="de-DE" sz="2400">
                <a:solidFill>
                  <a:srgbClr val="333333"/>
                </a:solidFill>
              </a:rPr>
              <a:t>że</a:t>
            </a:r>
            <a:r>
              <a:rPr lang="en-AU" altLang="de-DE" sz="2400">
                <a:solidFill>
                  <a:srgbClr val="333333"/>
                </a:solidFill>
              </a:rPr>
              <a:t> “</a:t>
            </a:r>
            <a:r>
              <a:rPr lang="pl-PL" altLang="de-DE" sz="2400">
                <a:solidFill>
                  <a:srgbClr val="333333"/>
                </a:solidFill>
              </a:rPr>
              <a:t>szykuje </a:t>
            </a:r>
            <a:r>
              <a:rPr lang="pl-PL" altLang="de-DE" sz="2400" dirty="0">
                <a:solidFill>
                  <a:srgbClr val="333333"/>
                </a:solidFill>
              </a:rPr>
              <a:t>się na niego </a:t>
            </a:r>
            <a:r>
              <a:rPr lang="pl-PL" altLang="de-DE" sz="2400">
                <a:solidFill>
                  <a:srgbClr val="333333"/>
                </a:solidFill>
              </a:rPr>
              <a:t>obława</a:t>
            </a:r>
            <a:r>
              <a:rPr lang="en-AU" altLang="de-DE" sz="2400">
                <a:solidFill>
                  <a:srgbClr val="333333"/>
                </a:solidFill>
              </a:rPr>
              <a:t>.”</a:t>
            </a:r>
            <a:endParaRPr lang="en-AU" altLang="de-DE" sz="2400" dirty="0">
              <a:solidFill>
                <a:srgbClr val="333333"/>
              </a:solidFill>
            </a:endParaRPr>
          </a:p>
          <a:p>
            <a:pPr lvl="0" defTabSz="914400" fontAlgn="base"/>
            <a:r>
              <a:rPr lang="pl-PL" altLang="de-DE" sz="2400" dirty="0">
                <a:solidFill>
                  <a:srgbClr val="004992"/>
                </a:solidFill>
              </a:rPr>
              <a:t>Tło</a:t>
            </a:r>
            <a:r>
              <a:rPr lang="en-AU" altLang="de-DE" sz="2400" dirty="0">
                <a:solidFill>
                  <a:srgbClr val="004992"/>
                </a:solidFill>
              </a:rPr>
              <a:t>: </a:t>
            </a:r>
            <a:r>
              <a:rPr lang="en-AU" altLang="de-DE" sz="2400" dirty="0">
                <a:solidFill>
                  <a:srgbClr val="333333"/>
                </a:solidFill>
              </a:rPr>
              <a:t>Neill </a:t>
            </a:r>
            <a:r>
              <a:rPr lang="pl-PL" altLang="de-DE" sz="2400" dirty="0">
                <a:solidFill>
                  <a:srgbClr val="333333"/>
                </a:solidFill>
              </a:rPr>
              <a:t>od długiego czasu czuje się przestraszony i nosi okulary słoneczne, żeby się zamaskować.</a:t>
            </a:r>
            <a:endParaRPr lang="en-AU" altLang="de-DE" sz="2400" dirty="0">
              <a:solidFill>
                <a:srgbClr val="333333"/>
              </a:solidFill>
            </a:endParaRPr>
          </a:p>
          <a:p>
            <a:pPr lvl="0" defTabSz="914400" fontAlgn="base"/>
            <a:r>
              <a:rPr lang="pl-PL" altLang="de-DE" sz="2400" dirty="0">
                <a:solidFill>
                  <a:srgbClr val="004992"/>
                </a:solidFill>
              </a:rPr>
              <a:t>Ale</a:t>
            </a:r>
            <a:r>
              <a:rPr lang="en-AU" altLang="de-DE" sz="2400" dirty="0">
                <a:solidFill>
                  <a:srgbClr val="004992"/>
                </a:solidFill>
              </a:rPr>
              <a:t>: </a:t>
            </a:r>
            <a:r>
              <a:rPr lang="pl-PL" altLang="de-DE" sz="2400" dirty="0">
                <a:solidFill>
                  <a:srgbClr val="333333"/>
                </a:solidFill>
              </a:rPr>
              <a:t>Specyficzne zachowanie Neilla zwraca uwagę innych osób</a:t>
            </a:r>
            <a:r>
              <a:rPr lang="en-AU" altLang="de-DE" sz="2400" dirty="0">
                <a:solidFill>
                  <a:srgbClr val="333333"/>
                </a:solidFill>
              </a:rPr>
              <a:t>.</a:t>
            </a:r>
          </a:p>
          <a:p>
            <a:pPr lvl="0" defTabSz="914400" fontAlgn="base"/>
            <a:r>
              <a:rPr lang="en-US" altLang="de-DE" sz="2400">
                <a:solidFill>
                  <a:srgbClr val="333333"/>
                </a:solidFill>
              </a:rPr>
              <a:t>“</a:t>
            </a:r>
            <a:r>
              <a:rPr lang="pl-PL" altLang="de-DE" sz="2400">
                <a:solidFill>
                  <a:srgbClr val="333333"/>
                </a:solidFill>
              </a:rPr>
              <a:t>Wszyscy popełniamy błędy” </a:t>
            </a:r>
            <a:r>
              <a:rPr lang="pl-PL" altLang="de-DE" sz="2400" dirty="0">
                <a:solidFill>
                  <a:srgbClr val="333333"/>
                </a:solidFill>
              </a:rPr>
              <a:t>– staraj się brać pod uwagę inne punkty widzenie, niż ten, który wydaje się jedyny słuszny.</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40</a:t>
            </a:fld>
            <a:endParaRPr lang="de-DE" altLang="de-DE">
              <a:latin typeface="+mn-lt"/>
            </a:endParaRPr>
          </a:p>
        </p:txBody>
      </p:sp>
    </p:spTree>
    <p:extLst>
      <p:ext uri="{BB962C8B-B14F-4D97-AF65-F5344CB8AC3E}">
        <p14:creationId xmlns:p14="http://schemas.microsoft.com/office/powerpoint/2010/main" val="41312649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41</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2835372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6 – Empatia… II</a:t>
            </a:r>
            <a:endParaRPr lang="de-DE">
              <a:latin typeface="+mn-lt"/>
            </a:endParaRPr>
          </a:p>
        </p:txBody>
      </p:sp>
      <p:sp>
        <p:nvSpPr>
          <p:cNvPr id="4" name="Slide Number Placeholder 3"/>
          <p:cNvSpPr>
            <a:spLocks noGrp="1"/>
          </p:cNvSpPr>
          <p:nvPr>
            <p:ph type="sldNum" sz="quarter" idx="12"/>
          </p:nvPr>
        </p:nvSpPr>
        <p:spPr/>
        <p:txBody>
          <a:bodyPr/>
          <a:lstStyle/>
          <a:p>
            <a:fld id="{7702722E-F72E-4B64-B594-FAD2E94F76CF}" type="slidenum">
              <a:rPr lang="de-DE" altLang="de-DE" smtClean="0">
                <a:latin typeface="+mn-lt"/>
              </a:rPr>
              <a:pPr/>
              <a:t>42</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826114908"/>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Lili Vieira de Carvalho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Tattoo poser </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Muffet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don2g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“typical turkish/muslim?” (turkish parade)/“Typisch türkisch?” (türkische Parade)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stephcarter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Froehliche Weihnachten!!! (Day 44)</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“typical german?” (woman in dirndl dress)/“Typisch deutsch?” (Frau in Dirnd)</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 library/</a:t>
                      </a:r>
                      <a:r>
                        <a:rPr kumimoji="0" lang="en-GB" sz="1000" b="0" i="0" u="none" strike="noStrike" cap="none" normalizeH="0" baseline="0" dirty="0" err="1">
                          <a:ln>
                            <a:noFill/>
                          </a:ln>
                          <a:solidFill>
                            <a:srgbClr val="333333"/>
                          </a:solidFill>
                          <a:effectLst/>
                          <a:latin typeface="+mn-lt"/>
                          <a:ea typeface="+mn-ea"/>
                          <a:cs typeface="+mn-cs"/>
                        </a:rPr>
                        <a:t>Bildergeschichte</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Bücherei</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 museum/</a:t>
                      </a:r>
                      <a:r>
                        <a:rPr kumimoji="0" lang="en-GB" sz="1000" b="0" i="0" u="none" strike="noStrike" cap="none" normalizeH="0" baseline="0" dirty="0" err="1">
                          <a:ln>
                            <a:noFill/>
                          </a:ln>
                          <a:solidFill>
                            <a:srgbClr val="333333"/>
                          </a:solidFill>
                          <a:effectLst/>
                          <a:latin typeface="+mn-lt"/>
                          <a:ea typeface="+mn-ea"/>
                          <a:cs typeface="+mn-cs"/>
                        </a:rPr>
                        <a:t>Bildergeschichte</a:t>
                      </a:r>
                      <a:r>
                        <a:rPr kumimoji="0" lang="en-GB" sz="1000" b="0" i="0" u="none" strike="noStrike" cap="none" normalizeH="0" baseline="0" dirty="0">
                          <a:ln>
                            <a:noFill/>
                          </a:ln>
                          <a:solidFill>
                            <a:srgbClr val="333333"/>
                          </a:solidFill>
                          <a:effectLst/>
                          <a:latin typeface="+mn-lt"/>
                          <a:ea typeface="+mn-ea"/>
                          <a:cs typeface="+mn-cs"/>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2894</Words>
  <Application>Microsoft Office PowerPoint</Application>
  <PresentationFormat>Benutzerdefiniert</PresentationFormat>
  <Paragraphs>385</Paragraphs>
  <Slides>42</Slides>
  <Notes>42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42</vt:i4>
      </vt:variant>
    </vt:vector>
  </HeadingPairs>
  <TitlesOfParts>
    <vt:vector size="49" baseType="lpstr">
      <vt:lpstr>Times New Roman</vt:lpstr>
      <vt:lpstr>Arial</vt:lpstr>
      <vt:lpstr>Symbol</vt:lpstr>
      <vt:lpstr>Calibri</vt:lpstr>
      <vt:lpstr>Calibri Light</vt:lpstr>
      <vt:lpstr>WingDings</vt:lpstr>
      <vt:lpstr>UKE_PPT-Vorlage_16zu9</vt:lpstr>
      <vt:lpstr>MCT 6 B – Empatia… II</vt:lpstr>
      <vt:lpstr>Poznajesz kogoś. Gdzie patrzysz najpierw? Jak dobre są to wskazówki?</vt:lpstr>
      <vt:lpstr>Poznajesz kogoś. Gdzie patrzysz najpierw? Jak dobre są to wskazówki?</vt:lpstr>
      <vt:lpstr>Jakie inne źródła informacji można wziąć pod uwagę? Jak bardzo są one miarodajne?</vt:lpstr>
      <vt:lpstr>Jakie inne źródła informacji można wziąć pod uwagę? Jak bardzo są one miarodajne?</vt:lpstr>
      <vt:lpstr>Zalety i wady niektórych</vt:lpstr>
      <vt:lpstr>Przedyskutujmy zalety i wady niektórych wskazówek i ich przydatność w formułowania ocen innych osób</vt:lpstr>
      <vt:lpstr>Przedyskutujmy zalety i wady niektórych wskazówek i ich przydatność w formułowania ocen innych osób</vt:lpstr>
      <vt:lpstr>Przedyskutujmy zalety i wady niektórych wskazówek i ich przydatność w formułowania ocen innych osób</vt:lpstr>
      <vt:lpstr>Przedyskutujmy zalety i wady niektórych wskazówek i ich przydatność w formułowania ocen innych osób</vt:lpstr>
      <vt:lpstr>Przedyskutujmy zalety i wady niektórych wskazówek i ich przydatność w formułowania ocen innych osób</vt:lpstr>
      <vt:lpstr>Przedyskutujmy zalety i wady niektórych wskazówek i ich przydatność w formułowania ocen innych osób</vt:lpstr>
      <vt:lpstr>Przedyskutujmy zalety i wady niektórych wskazówek i ich przydatność w formułowania ocen innych osób</vt:lpstr>
      <vt:lpstr>Przedyskutujmy zalety i wady niektórych wskazówek i ich przydatność w formułowania ocen innych osób</vt:lpstr>
      <vt:lpstr>Przedyskutujmy zalety i wady niektórych wskazówek i ich przydatność w formułowania ocen innych osób</vt:lpstr>
      <vt:lpstr>Przedyskutujmy zalety i wady niektórych wskazówek i ich przydatność w formułowania ocen innych osób</vt:lpstr>
      <vt:lpstr>Przedyskutujmy zalety i wady niektórych wskazówek i ich przydatność w formułowania ocen innych osób</vt:lpstr>
      <vt:lpstr>Pozory i rzeczywistość!</vt:lpstr>
      <vt:lpstr>Dlaczego to robimy?</vt:lpstr>
      <vt:lpstr>Dlaczego to robimy?</vt:lpstr>
      <vt:lpstr>Jak brak empatii może prowadzić do nieporozumień w trakcie psychozy – przykłady</vt:lpstr>
      <vt:lpstr>Ćwiczenie</vt:lpstr>
      <vt:lpstr>Ćwiczenie</vt:lpstr>
      <vt:lpstr>Ćwiczenie</vt:lpstr>
      <vt:lpstr>Ćwiczenie</vt:lpstr>
      <vt:lpstr>PowerPoint-Präsentation</vt:lpstr>
      <vt:lpstr>Mężczyzna z nadwagą spada z krzesła Co może pomyśleć większość ludzi…?</vt:lpstr>
      <vt:lpstr>Jedziemy dalej!</vt:lpstr>
      <vt:lpstr>PowerPoint-Präsentation</vt:lpstr>
      <vt:lpstr>PowerPoint-Präsentation</vt:lpstr>
      <vt:lpstr>PowerPoint-Präsentation</vt:lpstr>
      <vt:lpstr>PowerPoint-Präsentation</vt:lpstr>
      <vt:lpstr>PowerPoint-Präsentation</vt:lpstr>
      <vt:lpstr>opcjonalnie: Film Wideo</vt:lpstr>
      <vt:lpstr>PowerPoint-Präsentation</vt:lpstr>
      <vt:lpstr>Zastosowanie w życiu codziennym</vt:lpstr>
      <vt:lpstr>Zastosowanie w życiu codziennym</vt:lpstr>
      <vt:lpstr>Zastosowanie w życiu codziennym</vt:lpstr>
      <vt:lpstr>Co to ma wspólnego z psychozą?</vt:lpstr>
      <vt:lpstr>Co to ma wspólnego z psychozą?</vt:lpstr>
      <vt:lpstr>Dziękujemy za uwagę!</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238</cp:revision>
  <dcterms:created xsi:type="dcterms:W3CDTF">2004-06-30T16:15:23Z</dcterms:created>
  <dcterms:modified xsi:type="dcterms:W3CDTF">2022-07-29T09:35:40Z</dcterms:modified>
</cp:coreProperties>
</file>