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0"/>
  </p:notesMasterIdLst>
  <p:handoutMasterIdLst>
    <p:handoutMasterId r:id="rId61"/>
  </p:handoutMasterIdLst>
  <p:sldIdLst>
    <p:sldId id="424" r:id="rId2"/>
    <p:sldId id="372" r:id="rId3"/>
    <p:sldId id="413" r:id="rId4"/>
    <p:sldId id="412" r:id="rId5"/>
    <p:sldId id="290" r:id="rId6"/>
    <p:sldId id="291" r:id="rId7"/>
    <p:sldId id="292" r:id="rId8"/>
    <p:sldId id="369" r:id="rId9"/>
    <p:sldId id="338" r:id="rId10"/>
    <p:sldId id="375" r:id="rId11"/>
    <p:sldId id="414" r:id="rId12"/>
    <p:sldId id="341" r:id="rId13"/>
    <p:sldId id="342" r:id="rId14"/>
    <p:sldId id="377" r:id="rId15"/>
    <p:sldId id="416" r:id="rId16"/>
    <p:sldId id="415" r:id="rId17"/>
    <p:sldId id="295" r:id="rId18"/>
    <p:sldId id="378" r:id="rId19"/>
    <p:sldId id="381" r:id="rId20"/>
    <p:sldId id="418" r:id="rId21"/>
    <p:sldId id="417" r:id="rId22"/>
    <p:sldId id="299" r:id="rId23"/>
    <p:sldId id="382" r:id="rId24"/>
    <p:sldId id="309" r:id="rId25"/>
    <p:sldId id="383" r:id="rId26"/>
    <p:sldId id="384" r:id="rId27"/>
    <p:sldId id="311" r:id="rId28"/>
    <p:sldId id="320" r:id="rId29"/>
    <p:sldId id="366" r:id="rId30"/>
    <p:sldId id="349" r:id="rId31"/>
    <p:sldId id="315" r:id="rId32"/>
    <p:sldId id="409" r:id="rId33"/>
    <p:sldId id="353" r:id="rId34"/>
    <p:sldId id="354" r:id="rId35"/>
    <p:sldId id="355" r:id="rId36"/>
    <p:sldId id="387" r:id="rId37"/>
    <p:sldId id="421" r:id="rId38"/>
    <p:sldId id="420" r:id="rId39"/>
    <p:sldId id="419" r:id="rId40"/>
    <p:sldId id="360" r:id="rId41"/>
    <p:sldId id="314" r:id="rId42"/>
    <p:sldId id="312" r:id="rId43"/>
    <p:sldId id="361" r:id="rId44"/>
    <p:sldId id="365" r:id="rId45"/>
    <p:sldId id="403" r:id="rId46"/>
    <p:sldId id="404" r:id="rId47"/>
    <p:sldId id="405" r:id="rId48"/>
    <p:sldId id="327" r:id="rId49"/>
    <p:sldId id="336" r:id="rId50"/>
    <p:sldId id="322" r:id="rId51"/>
    <p:sldId id="391" r:id="rId52"/>
    <p:sldId id="423" r:id="rId53"/>
    <p:sldId id="422" r:id="rId54"/>
    <p:sldId id="347" r:id="rId55"/>
    <p:sldId id="348" r:id="rId56"/>
    <p:sldId id="411" r:id="rId57"/>
    <p:sldId id="406" r:id="rId58"/>
    <p:sldId id="407" r:id="rId59"/>
  </p:sldIdLst>
  <p:sldSz cx="12195175" cy="6858000"/>
  <p:notesSz cx="7099300" cy="10234613"/>
  <p:embeddedFontLst>
    <p:embeddedFont>
      <p:font typeface="Calibri" panose="020F0502020204030204" pitchFamily="34" charset="0"/>
      <p:regular r:id="rId62"/>
      <p:bold r:id="rId63"/>
      <p:italic r:id="rId64"/>
      <p:boldItalic r:id="rId65"/>
    </p:embeddedFont>
    <p:embeddedFont>
      <p:font typeface="Calibri Light" panose="020F0302020204030204" pitchFamily="34" charset="0"/>
      <p:regular r:id="rId66"/>
      <p:italic r:id="rId67"/>
    </p:embeddedFont>
  </p:embeddedFontLst>
  <p:defaultTextStyle>
    <a:defPPr>
      <a:defRPr lang="en-US"/>
    </a:defPPr>
    <a:lvl1pPr algn="l" rtl="0" fontAlgn="base">
      <a:spcBef>
        <a:spcPct val="0"/>
      </a:spcBef>
      <a:spcAft>
        <a:spcPct val="0"/>
      </a:spcAft>
      <a:defRPr lang="en-US" sz="2400" i="1"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i="1"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i="1"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i="1"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i="1" kern="1200">
        <a:solidFill>
          <a:schemeClr val="tx1"/>
        </a:solidFill>
        <a:latin typeface="+mn-lt"/>
        <a:ea typeface="+mn-ea"/>
        <a:cs typeface="Times New Roman" panose="02020603050405020304" pitchFamily="18" charset="0"/>
      </a:defRPr>
    </a:lvl5pPr>
    <a:lvl6pPr marL="2286000" algn="l" defTabSz="914400" rtl="0" eaLnBrk="1" latinLnBrk="0" hangingPunct="1">
      <a:defRPr sz="2400" i="1"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2400" i="1"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2400" i="1"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2400" i="1"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249">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55" autoAdjust="0"/>
    <p:restoredTop sz="94660" autoAdjust="0"/>
  </p:normalViewPr>
  <p:slideViewPr>
    <p:cSldViewPr>
      <p:cViewPr varScale="1">
        <p:scale>
          <a:sx n="67" d="100"/>
          <a:sy n="67" d="100"/>
        </p:scale>
        <p:origin x="900" y="44"/>
      </p:cViewPr>
      <p:guideLst>
        <p:guide orient="horz" pos="3249"/>
        <p:guide pos="5692"/>
        <p:guide pos="75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44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i="0">
                <a:latin typeface="Times New Roman" pitchFamily="18" charset="0"/>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i="0">
                <a:latin typeface="Times New Roman" pitchFamily="18" charset="0"/>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i="0">
                <a:latin typeface="Times New Roman" pitchFamily="18" charset="0"/>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i="0"/>
            </a:lvl1pPr>
          </a:lstStyle>
          <a:p>
            <a:fld id="{B00B7080-8E45-4329-9D80-CE11E5D426EF}" type="slidenum">
              <a:rPr lang="en-GB" altLang="de-DE"/>
              <a:pPr/>
              <a:t>‹Nr.›</a:t>
            </a:fld>
            <a:endParaRPr lang="en-GB" altLang="de-DE"/>
          </a:p>
        </p:txBody>
      </p:sp>
    </p:spTree>
    <p:extLst>
      <p:ext uri="{BB962C8B-B14F-4D97-AF65-F5344CB8AC3E}">
        <p14:creationId xmlns:p14="http://schemas.microsoft.com/office/powerpoint/2010/main" val="7263210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i="0">
                <a:latin typeface="Times New Roman" pitchFamily="18" charset="0"/>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i="0">
                <a:latin typeface="Times New Roman" pitchFamily="18" charset="0"/>
                <a:cs typeface="Times New Roman" pitchFamily="18" charset="0"/>
              </a:defRPr>
            </a:lvl1pPr>
          </a:lstStyle>
          <a:p>
            <a:pPr>
              <a:defRPr/>
            </a:pPr>
            <a:endParaRPr lang="en-US"/>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i="0">
                <a:latin typeface="Times New Roman" pitchFamily="18" charset="0"/>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i="0"/>
            </a:lvl1pPr>
          </a:lstStyle>
          <a:p>
            <a:fld id="{9F253FB2-C15A-4F03-822A-8DE626465208}" type="slidenum">
              <a:rPr lang="en-US" altLang="de-DE"/>
              <a:pPr/>
              <a:t>‹Nr.›</a:t>
            </a:fld>
            <a:endParaRPr lang="en-US" altLang="de-DE"/>
          </a:p>
        </p:txBody>
      </p:sp>
    </p:spTree>
    <p:extLst>
      <p:ext uri="{BB962C8B-B14F-4D97-AF65-F5344CB8AC3E}">
        <p14:creationId xmlns:p14="http://schemas.microsoft.com/office/powerpoint/2010/main" val="20008856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0FCAB60-C0C7-4881-9C1C-CC57013D8C55}" type="slidenum">
              <a:rPr lang="en-US" altLang="de-DE" sz="1300"/>
              <a:pPr eaLnBrk="1" hangingPunct="1">
                <a:spcBef>
                  <a:spcPct val="0"/>
                </a:spcBef>
              </a:pPr>
              <a:t>2</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81643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0FCAB60-C0C7-4881-9C1C-CC57013D8C55}" type="slidenum">
              <a:rPr lang="en-US" altLang="de-DE" sz="1300"/>
              <a:pPr eaLnBrk="1" hangingPunct="1">
                <a:spcBef>
                  <a:spcPct val="0"/>
                </a:spcBef>
              </a:pPr>
              <a:t>3</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81643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0FCAB60-C0C7-4881-9C1C-CC57013D8C55}" type="slidenum">
              <a:rPr lang="en-US" altLang="de-DE" sz="1300"/>
              <a:pPr eaLnBrk="1" hangingPunct="1">
                <a:spcBef>
                  <a:spcPct val="0"/>
                </a:spcBef>
              </a:pPr>
              <a:t>4</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81643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0CEB998-2E56-4C64-AE43-575BDB2F8470}" type="slidenum">
              <a:rPr lang="en-US" altLang="de-DE" sz="1300"/>
              <a:pPr eaLnBrk="1" hangingPunct="1">
                <a:spcBef>
                  <a:spcPct val="0"/>
                </a:spcBef>
              </a:pPr>
              <a:t>5</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313711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C0852D5-AA24-47D8-8AB2-C12D23FDFCC7}" type="slidenum">
              <a:rPr lang="en-US" altLang="de-DE" sz="1300"/>
              <a:pPr eaLnBrk="1" hangingPunct="1">
                <a:spcBef>
                  <a:spcPct val="0"/>
                </a:spcBef>
              </a:pPr>
              <a:t>6</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970654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C0A6740-1933-4FCB-BDD6-B57983054968}" type="slidenum">
              <a:rPr lang="en-US" altLang="de-DE" sz="1300"/>
              <a:pPr eaLnBrk="1" hangingPunct="1">
                <a:spcBef>
                  <a:spcPct val="0"/>
                </a:spcBef>
              </a:pPr>
              <a:t>7</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750337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CA570BD-809A-47C1-AE83-D576425909BC}" type="slidenum">
              <a:rPr lang="en-US" altLang="de-DE" sz="1300"/>
              <a:pPr eaLnBrk="1" hangingPunct="1">
                <a:spcBef>
                  <a:spcPct val="0"/>
                </a:spcBef>
              </a:pPr>
              <a:t>8</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36654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E2127B1-5B3C-4A31-83D7-5BE0EF790EE1}" type="slidenum">
              <a:rPr lang="en-US" altLang="de-DE" sz="1300"/>
              <a:pPr eaLnBrk="1" hangingPunct="1">
                <a:spcBef>
                  <a:spcPct val="0"/>
                </a:spcBef>
              </a:pPr>
              <a:t>9</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52022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052D91E-AF0E-4C69-A5FC-51AD05F4445A}" type="slidenum">
              <a:rPr lang="en-US" altLang="de-DE" sz="1300"/>
              <a:pPr eaLnBrk="1" hangingPunct="1">
                <a:spcBef>
                  <a:spcPct val="0"/>
                </a:spcBef>
              </a:pPr>
              <a:t>10</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65322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052D91E-AF0E-4C69-A5FC-51AD05F4445A}" type="slidenum">
              <a:rPr lang="en-US" altLang="de-DE" sz="1300"/>
              <a:pPr eaLnBrk="1" hangingPunct="1">
                <a:spcBef>
                  <a:spcPct val="0"/>
                </a:spcBef>
              </a:pPr>
              <a:t>11</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65322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979108A-6F1E-464B-8F8B-79DD9730C2D7}" type="slidenum">
              <a:rPr lang="en-US" altLang="de-DE" sz="1300"/>
              <a:pPr eaLnBrk="1" hangingPunct="1">
                <a:spcBef>
                  <a:spcPct val="0"/>
                </a:spcBef>
              </a:pPr>
              <a:t>12</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744779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2C09320-4984-42EC-932C-F37AE8C23CD8}" type="slidenum">
              <a:rPr lang="en-US" altLang="de-DE" sz="1300"/>
              <a:pPr eaLnBrk="1" hangingPunct="1">
                <a:spcBef>
                  <a:spcPct val="0"/>
                </a:spcBef>
              </a:pPr>
              <a:t>13</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73099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637B450-D6DD-4C53-A610-52F894090693}" type="slidenum">
              <a:rPr lang="en-US" altLang="de-DE" sz="1300"/>
              <a:pPr eaLnBrk="1" hangingPunct="1">
                <a:spcBef>
                  <a:spcPct val="0"/>
                </a:spcBef>
              </a:pPr>
              <a:t>14</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650812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637B450-D6DD-4C53-A610-52F894090693}" type="slidenum">
              <a:rPr lang="en-US" altLang="de-DE" sz="1300"/>
              <a:pPr eaLnBrk="1" hangingPunct="1">
                <a:spcBef>
                  <a:spcPct val="0"/>
                </a:spcBef>
              </a:pPr>
              <a:t>15</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650812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637B450-D6DD-4C53-A610-52F894090693}" type="slidenum">
              <a:rPr lang="en-US" altLang="de-DE" sz="1300"/>
              <a:pPr eaLnBrk="1" hangingPunct="1">
                <a:spcBef>
                  <a:spcPct val="0"/>
                </a:spcBef>
              </a:pPr>
              <a:t>16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650812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1DB355A-0581-4164-BE9A-447751165529}" type="slidenum">
              <a:rPr lang="en-US" altLang="de-DE" sz="1300"/>
              <a:pPr eaLnBrk="1" hangingPunct="1">
                <a:spcBef>
                  <a:spcPct val="0"/>
                </a:spcBef>
              </a:pPr>
              <a:t>17</a:t>
            </a:fld>
            <a:endParaRPr lang="en-US" altLang="de-DE" sz="1300"/>
          </a:p>
        </p:txBody>
      </p:sp>
      <p:sp>
        <p:nvSpPr>
          <p:cNvPr id="78851" name="Rectangle 1026"/>
          <p:cNvSpPr>
            <a:spLocks noGrp="1" noRot="1" noChangeAspect="1" noChangeArrowheads="1" noTextEdit="1"/>
          </p:cNvSpPr>
          <p:nvPr>
            <p:ph type="sldImg"/>
          </p:nvPr>
        </p:nvSpPr>
        <p:spPr>
          <a:xfrm>
            <a:off x="138113" y="768350"/>
            <a:ext cx="6823075" cy="3836988"/>
          </a:xfrm>
          <a:ln/>
        </p:spPr>
      </p:sp>
      <p:sp>
        <p:nvSpPr>
          <p:cNvPr id="788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8124132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0077372-BA4E-4A66-9695-6FDD952D9665}" type="slidenum">
              <a:rPr lang="en-US" altLang="de-DE" sz="1300"/>
              <a:pPr eaLnBrk="1" hangingPunct="1">
                <a:spcBef>
                  <a:spcPct val="0"/>
                </a:spcBef>
              </a:pPr>
              <a:t>18</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1549039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673DD3D-6F32-4CC8-B169-CBBBB1BCF8D9}" type="slidenum">
              <a:rPr lang="en-US" altLang="de-DE" sz="1300"/>
              <a:pPr eaLnBrk="1" hangingPunct="1">
                <a:spcBef>
                  <a:spcPct val="0"/>
                </a:spcBef>
              </a:pPr>
              <a:t>19</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467411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673DD3D-6F32-4CC8-B169-CBBBB1BCF8D9}" type="slidenum">
              <a:rPr lang="en-US" altLang="de-DE" sz="1300"/>
              <a:pPr eaLnBrk="1" hangingPunct="1">
                <a:spcBef>
                  <a:spcPct val="0"/>
                </a:spcBef>
              </a:pPr>
              <a:t>20</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4674112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673DD3D-6F32-4CC8-B169-CBBBB1BCF8D9}" type="slidenum">
              <a:rPr lang="en-US" altLang="de-DE" sz="1300"/>
              <a:pPr eaLnBrk="1" hangingPunct="1">
                <a:spcBef>
                  <a:spcPct val="0"/>
                </a:spcBef>
              </a:pPr>
              <a:t>21</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4674112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35A7693-31D6-4646-8CE3-01ACB148641E}" type="slidenum">
              <a:rPr lang="en-US" altLang="de-DE" sz="1300"/>
              <a:pPr eaLnBrk="1" hangingPunct="1">
                <a:spcBef>
                  <a:spcPct val="0"/>
                </a:spcBef>
              </a:pPr>
              <a:t>22</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2772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B33040B-C0E7-47FA-96D4-CE14F0A7D2F5}" type="slidenum">
              <a:rPr lang="en-US" altLang="de-DE" sz="1300"/>
              <a:pPr eaLnBrk="1" hangingPunct="1">
                <a:spcBef>
                  <a:spcPct val="0"/>
                </a:spcBef>
              </a:pPr>
              <a:t>23</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0685658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6BCD977-F753-4C7D-9CE1-8B8F4E103AF7}" type="slidenum">
              <a:rPr lang="en-US" altLang="de-DE" sz="1300"/>
              <a:pPr eaLnBrk="1" hangingPunct="1">
                <a:spcBef>
                  <a:spcPct val="0"/>
                </a:spcBef>
              </a:pPr>
              <a:t>24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094701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F5ACD58-37FA-4CF6-B21B-5917364946CB}" type="slidenum">
              <a:rPr lang="en-US" altLang="de-DE" sz="1300"/>
              <a:pPr eaLnBrk="1" hangingPunct="1">
                <a:spcBef>
                  <a:spcPct val="0"/>
                </a:spcBef>
              </a:pPr>
              <a:t>25</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06421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AB3AFA0-DCF6-47EA-8603-0BE985D69C26}" type="slidenum">
              <a:rPr lang="en-US" altLang="de-DE" sz="1300"/>
              <a:pPr eaLnBrk="1" hangingPunct="1">
                <a:spcBef>
                  <a:spcPct val="0"/>
                </a:spcBef>
              </a:pPr>
              <a:t>26</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612718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28898EA-1182-4C05-BD52-3E47A9A60EEE}" type="slidenum">
              <a:rPr lang="en-US" altLang="de-DE" sz="1300"/>
              <a:pPr eaLnBrk="1" hangingPunct="1">
                <a:spcBef>
                  <a:spcPct val="0"/>
                </a:spcBef>
              </a:pPr>
              <a:t>27</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028114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93740BD-FCB4-4D6E-A8ED-9D336A501AA3}" type="slidenum">
              <a:rPr lang="en-US" altLang="de-DE" sz="1300"/>
              <a:pPr eaLnBrk="1" hangingPunct="1">
                <a:spcBef>
                  <a:spcPct val="0"/>
                </a:spcBef>
              </a:pPr>
              <a:t>28</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178449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129CF33-E804-49FE-BE28-2794AF67B1C8}" type="slidenum">
              <a:rPr lang="en-US" altLang="de-DE" sz="1300"/>
              <a:pPr eaLnBrk="1" hangingPunct="1">
                <a:spcBef>
                  <a:spcPct val="0"/>
                </a:spcBef>
              </a:pPr>
              <a:t>29</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438209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1DF8FA3-5809-40B1-B543-6785F6A6731F}" type="slidenum">
              <a:rPr lang="en-US" altLang="de-DE" sz="1300"/>
              <a:pPr eaLnBrk="1" hangingPunct="1">
                <a:spcBef>
                  <a:spcPct val="0"/>
                </a:spcBef>
              </a:pPr>
              <a:t>30</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708678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9BE2AA2-2D70-448C-A81D-042E88A4F645}" type="slidenum">
              <a:rPr lang="en-US" altLang="de-DE" sz="1300"/>
              <a:pPr eaLnBrk="1" hangingPunct="1">
                <a:spcBef>
                  <a:spcPct val="0"/>
                </a:spcBef>
              </a:pPr>
              <a:t>31</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856280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ECEF986-E31D-4BEB-8786-2C604EAFEE0E}" type="slidenum">
              <a:rPr lang="en-US" altLang="de-DE" sz="1300"/>
              <a:pPr eaLnBrk="1" hangingPunct="1">
                <a:spcBef>
                  <a:spcPct val="0"/>
                </a:spcBef>
              </a:pPr>
              <a:t>32</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384064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6E4186D-A753-4233-B191-E0435C0F4E0F}" type="slidenum">
              <a:rPr lang="en-US" altLang="de-DE" sz="1300"/>
              <a:pPr eaLnBrk="1" hangingPunct="1">
                <a:spcBef>
                  <a:spcPct val="0"/>
                </a:spcBef>
              </a:pPr>
              <a:t>33</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361065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71036C0-7AC2-4EFC-AE21-A2A8D9EBFF51}" type="slidenum">
              <a:rPr lang="en-US" altLang="de-DE" sz="1300"/>
              <a:pPr eaLnBrk="1" hangingPunct="1">
                <a:spcBef>
                  <a:spcPct val="0"/>
                </a:spcBef>
              </a:pPr>
              <a:t>34</a:t>
            </a:fld>
            <a:endParaRPr lang="en-US" altLang="de-DE" sz="1300"/>
          </a:p>
        </p:txBody>
      </p:sp>
      <p:sp>
        <p:nvSpPr>
          <p:cNvPr id="96259" name="Rectangle 1026"/>
          <p:cNvSpPr>
            <a:spLocks noGrp="1" noRot="1" noChangeAspect="1" noChangeArrowheads="1" noTextEdit="1"/>
          </p:cNvSpPr>
          <p:nvPr>
            <p:ph type="sldImg"/>
          </p:nvPr>
        </p:nvSpPr>
        <p:spPr>
          <a:xfrm>
            <a:off x="138113" y="768350"/>
            <a:ext cx="6823075" cy="3836988"/>
          </a:xfrm>
          <a:ln/>
        </p:spPr>
      </p:sp>
      <p:sp>
        <p:nvSpPr>
          <p:cNvPr id="96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40629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25F8C1A-5295-46BA-BEA4-E09C6DF6AA85}" type="slidenum">
              <a:rPr lang="en-US" altLang="de-DE" sz="1300"/>
              <a:pPr eaLnBrk="1" hangingPunct="1">
                <a:spcBef>
                  <a:spcPct val="0"/>
                </a:spcBef>
              </a:pPr>
              <a:t>35</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230817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6C24AC5-5AEA-49C7-B17A-465478162CC3}" type="slidenum">
              <a:rPr lang="en-US" altLang="de-DE" sz="1300"/>
              <a:pPr eaLnBrk="1" hangingPunct="1">
                <a:spcBef>
                  <a:spcPct val="0"/>
                </a:spcBef>
              </a:pPr>
              <a:t>36</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891856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6C24AC5-5AEA-49C7-B17A-465478162CC3}" type="slidenum">
              <a:rPr lang="en-US" altLang="de-DE" sz="1300"/>
              <a:pPr eaLnBrk="1" hangingPunct="1">
                <a:spcBef>
                  <a:spcPct val="0"/>
                </a:spcBef>
              </a:pPr>
              <a:t>37</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891856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6C24AC5-5AEA-49C7-B17A-465478162CC3}" type="slidenum">
              <a:rPr lang="en-US" altLang="de-DE" sz="1300"/>
              <a:pPr eaLnBrk="1" hangingPunct="1">
                <a:spcBef>
                  <a:spcPct val="0"/>
                </a:spcBef>
              </a:pPr>
              <a:t>38</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891856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6C24AC5-5AEA-49C7-B17A-465478162CC3}" type="slidenum">
              <a:rPr lang="en-US" altLang="de-DE" sz="1300"/>
              <a:pPr eaLnBrk="1" hangingPunct="1">
                <a:spcBef>
                  <a:spcPct val="0"/>
                </a:spcBef>
              </a:pPr>
              <a:t>39</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891856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35B062D-1203-428B-836A-EFD1C388E198}" type="slidenum">
              <a:rPr lang="en-US" altLang="de-DE" sz="1300"/>
              <a:pPr eaLnBrk="1" hangingPunct="1">
                <a:spcBef>
                  <a:spcPct val="0"/>
                </a:spcBef>
              </a:pPr>
              <a:t>40</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223828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5BE7070-A8F5-4B80-B595-4B1F846DAF7A}" type="slidenum">
              <a:rPr lang="en-US" altLang="de-DE" sz="1300"/>
              <a:pPr eaLnBrk="1" hangingPunct="1">
                <a:spcBef>
                  <a:spcPct val="0"/>
                </a:spcBef>
              </a:pPr>
              <a:t>41</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110211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0BF40E6-98B9-4A53-ADCA-03902442AF41}" type="slidenum">
              <a:rPr lang="en-US" altLang="de-DE" sz="1300"/>
              <a:pPr eaLnBrk="1" hangingPunct="1">
                <a:spcBef>
                  <a:spcPct val="0"/>
                </a:spcBef>
              </a:pPr>
              <a:t>42</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700826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7B20E69-3A63-4ECD-9FE2-48F780DD6267}" type="slidenum">
              <a:rPr lang="en-US" altLang="de-DE" sz="1300"/>
              <a:pPr eaLnBrk="1" hangingPunct="1">
                <a:spcBef>
                  <a:spcPct val="0"/>
                </a:spcBef>
              </a:pPr>
              <a:t>43</a:t>
            </a:fld>
            <a:endParaRPr lang="en-US" altLang="de-DE" sz="1300"/>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402387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7D40EDD-1527-41A7-A708-E2CB597A602B}" type="slidenum">
              <a:rPr lang="en-US" altLang="de-DE" sz="1300"/>
              <a:pPr eaLnBrk="1" hangingPunct="1">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404712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2A8D1D1-D2EE-494A-9EFB-42B28F0506AB}" type="slidenum">
              <a:rPr lang="en-US" altLang="de-DE" sz="1300"/>
              <a:pPr eaLnBrk="1" hangingPunct="1">
                <a:spcBef>
                  <a:spcPct val="0"/>
                </a:spcBef>
              </a:pPr>
              <a:t>45</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862179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D5841C3-E4C6-475F-BF7E-EF3548DFD235}" type="slidenum">
              <a:rPr lang="en-US" altLang="de-DE" sz="1300"/>
              <a:pPr eaLnBrk="1" hangingPunct="1">
                <a:spcBef>
                  <a:spcPct val="0"/>
                </a:spcBef>
              </a:pPr>
              <a:t>46</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019862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7574889-0EAE-456C-A36F-93EA4B01D46F}" type="slidenum">
              <a:rPr lang="en-US" altLang="de-DE" sz="1300"/>
              <a:pPr eaLnBrk="1" hangingPunct="1">
                <a:spcBef>
                  <a:spcPct val="0"/>
                </a:spcBef>
              </a:pPr>
              <a:t>47</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119034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0D3D163-BC67-450E-AAB9-0FC46367D95E}" type="slidenum">
              <a:rPr lang="en-US" altLang="de-DE" sz="1300"/>
              <a:pPr eaLnBrk="1" hangingPunct="1">
                <a:spcBef>
                  <a:spcPct val="0"/>
                </a:spcBef>
              </a:pPr>
              <a:t>48</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976750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555B21B-F49C-4E56-A664-11F498EE58F9}" type="slidenum">
              <a:rPr lang="en-US" altLang="de-DE" sz="1300"/>
              <a:pPr eaLnBrk="1" hangingPunct="1">
                <a:spcBef>
                  <a:spcPct val="0"/>
                </a:spcBef>
              </a:pPr>
              <a:t>49</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022317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08BBB47-3062-41B2-A06B-D96E0DA4ED07}" type="slidenum">
              <a:rPr lang="en-US" altLang="de-DE" sz="1300"/>
              <a:pPr eaLnBrk="1" hangingPunct="1">
                <a:spcBef>
                  <a:spcPct val="0"/>
                </a:spcBef>
              </a:pPr>
              <a:t>50</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325399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F17B42E-3AE0-43DC-BC9B-30738461B622}" type="slidenum">
              <a:rPr lang="en-US" altLang="de-DE" sz="1300"/>
              <a:pPr eaLnBrk="1" hangingPunct="1">
                <a:spcBef>
                  <a:spcPct val="0"/>
                </a:spcBef>
              </a:pPr>
              <a:t>51</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550041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F17B42E-3AE0-43DC-BC9B-30738461B622}" type="slidenum">
              <a:rPr lang="en-US" altLang="de-DE" sz="1300"/>
              <a:pPr eaLnBrk="1" hangingPunct="1">
                <a:spcBef>
                  <a:spcPct val="0"/>
                </a:spcBef>
              </a:pPr>
              <a:t>52</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550041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F17B42E-3AE0-43DC-BC9B-30738461B622}" type="slidenum">
              <a:rPr lang="en-US" altLang="de-DE" sz="1300"/>
              <a:pPr eaLnBrk="1" hangingPunct="1">
                <a:spcBef>
                  <a:spcPct val="0"/>
                </a:spcBef>
              </a:pPr>
              <a:t>53</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550041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8BB7A72-A384-4F28-BC39-C6E2BF7BD9FA}" type="slidenum">
              <a:rPr lang="en-US" altLang="de-DE" sz="1300"/>
              <a:pPr eaLnBrk="1" hangingPunct="1">
                <a:spcBef>
                  <a:spcPct val="0"/>
                </a:spcBef>
              </a:pPr>
              <a:t>54</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907529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4E0C0B7-DF65-44BF-B2B9-1C0F69A7E70B}" type="slidenum">
              <a:rPr lang="en-US" altLang="de-DE" sz="1300"/>
              <a:pPr eaLnBrk="1" hangingPunct="1">
                <a:spcBef>
                  <a:spcPct val="0"/>
                </a:spcBef>
              </a:pPr>
              <a:t>55</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133714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73AC179-1FED-4837-A855-61DC62F6CC8E}" type="slidenum">
              <a:rPr lang="en-US" altLang="de-DE" sz="1300"/>
              <a:pPr eaLnBrk="1" hangingPunct="1">
                <a:spcBef>
                  <a:spcPct val="0"/>
                </a:spcBef>
              </a:pPr>
              <a:t>57</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28591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3D1B24E-B390-4A94-AAB4-6C50AEEA697E}" type="slidenum">
              <a:rPr lang="en-US" altLang="de-DE" sz="1300"/>
              <a:pPr eaLnBrk="1" hangingPunct="1">
                <a:spcBef>
                  <a:spcPct val="0"/>
                </a:spcBef>
              </a:pPr>
              <a:t>58</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145852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i="0" dirty="0" err="1">
                <a:solidFill>
                  <a:srgbClr val="004992"/>
                </a:solidFill>
              </a:rPr>
              <a:t>Trening</a:t>
            </a:r>
            <a:r>
              <a:rPr lang="en-US" altLang="ko-KR" i="0" dirty="0">
                <a:solidFill>
                  <a:srgbClr val="004992"/>
                </a:solidFill>
              </a:rPr>
              <a:t> Meta-</a:t>
            </a:r>
            <a:r>
              <a:rPr lang="en-US" altLang="ko-KR" i="0" dirty="0" err="1">
                <a:solidFill>
                  <a:srgbClr val="004992"/>
                </a:solidFill>
              </a:rPr>
              <a:t>poznawczy</a:t>
            </a:r>
            <a:r>
              <a:rPr lang="en-US" altLang="ko-KR" i="0" dirty="0">
                <a:solidFill>
                  <a:srgbClr val="004992"/>
                </a:solidFill>
              </a:rPr>
              <a:t> (MCT)</a:t>
            </a:r>
            <a:endParaRPr lang="de-DE" i="0"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i="0" dirty="0">
                <a:latin typeface="+mj-lt"/>
              </a:rPr>
              <a:t>Wykorzystane w treningu ilustracje użyto za zgodą autorów i właścicieli praw autorskich. Szczegóły znaleźć można na ostatnim slajdzie</a:t>
            </a:r>
            <a:r>
              <a:rPr lang="en-US" altLang="ko-KR" sz="1000" i="0" dirty="0">
                <a:latin typeface="+mj-lt"/>
              </a:rPr>
              <a:t>.</a:t>
            </a:r>
            <a:endParaRPr lang="es-ES" altLang="de-DE" sz="1000" i="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pl-PL"/>
              <a:t>Trening Meta-poznawczy 1 – Atrybucje - Obwinianie i Uznanie</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pl-PL"/>
              <a:t>Trening Meta-poznawczy 1 – Atrybucje - Obwinianie i Uznanie</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pl-PL"/>
              <a:t>Trening Meta-poznawczy 1 – Atrybucje - Obwinianie i Uznanie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pl-PL"/>
              <a:t>Trening Meta-poznawczy 1 – Atrybucje - Obwinianie i Uznanie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pl-PL"/>
              <a:t>Trening Meta-poznawczy 1 – Atrybucje - Obwinianie i Uznanie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pl-PL"/>
              <a:t>Trening Meta-poznawczy 1 – Atrybucje - Obwinianie i Uznanie</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pl-PL"/>
              <a:t>Trening Meta-poznawczy 1 – Atrybucje - Obwinianie i Uznanie</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i="0" baseline="0">
                <a:solidFill>
                  <a:schemeClr val="tx1"/>
                </a:solidFill>
                <a:latin typeface="+mj-lt"/>
              </a:defRPr>
            </a:lvl1pPr>
          </a:lstStyle>
          <a:p>
            <a:r>
              <a:rPr lang="pl-PL"/>
              <a:t>Trening Meta-poznawczy 1 – Atrybucje - Obwinianie i Uznanie</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i="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1 A – </a:t>
            </a:r>
            <a:r>
              <a:rPr lang="en-US" altLang="ko-KR" dirty="0" err="1">
                <a:latin typeface="+mn-lt"/>
                <a:ea typeface="+mn-ea"/>
                <a:cs typeface="+mn-cs"/>
              </a:rPr>
              <a:t>Atrybucje</a:t>
            </a:r>
            <a:r>
              <a:rPr lang="en-US" altLang="ko-KR" dirty="0">
                <a:latin typeface="+mn-lt"/>
                <a:ea typeface="+mn-ea"/>
                <a:cs typeface="+mn-cs"/>
              </a:rPr>
              <a:t> - </a:t>
            </a:r>
            <a:r>
              <a:rPr lang="en-US" altLang="ko-KR" dirty="0" err="1">
                <a:latin typeface="+mn-lt"/>
                <a:ea typeface="+mn-ea"/>
                <a:cs typeface="+mn-cs"/>
              </a:rPr>
              <a:t>Obwinianie</a:t>
            </a:r>
            <a:r>
              <a:rPr lang="en-US" altLang="ko-KR" dirty="0">
                <a:latin typeface="+mn-lt"/>
                <a:ea typeface="+mn-ea"/>
                <a:cs typeface="+mn-cs"/>
              </a:rPr>
              <a:t> </a:t>
            </a:r>
            <a:r>
              <a:rPr lang="en-US" altLang="ko-KR" dirty="0" err="1">
                <a:latin typeface="+mn-lt"/>
                <a:ea typeface="+mn-ea"/>
                <a:cs typeface="+mn-cs"/>
              </a:rPr>
              <a:t>i</a:t>
            </a:r>
            <a:r>
              <a:rPr lang="en-US" altLang="ko-KR" dirty="0">
                <a:latin typeface="+mn-lt"/>
                <a:ea typeface="+mn-ea"/>
                <a:cs typeface="+mn-cs"/>
              </a:rPr>
              <a:t> </a:t>
            </a:r>
            <a:r>
              <a:rPr lang="en-US" altLang="ko-KR" dirty="0" err="1">
                <a:latin typeface="+mn-lt"/>
                <a:ea typeface="+mn-ea"/>
                <a:cs typeface="+mn-cs"/>
              </a:rPr>
              <a:t>Uznanie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i="0" dirty="0">
                <a:solidFill>
                  <a:srgbClr val="004992"/>
                </a:solidFill>
              </a:rPr>
              <a:t>© Moritz, Woodward, Leszczyńska &amp; Gawęda</a:t>
            </a:r>
            <a:r>
              <a:rPr lang="nl-NL" sz="1600" i="0">
                <a:solidFill>
                  <a:srgbClr val="004992"/>
                </a:solidFill>
              </a:rPr>
              <a:t> (7|22</a:t>
            </a:r>
            <a:r>
              <a:rPr lang="nl-NL" sz="1600" i="0" dirty="0">
                <a:solidFill>
                  <a:srgbClr val="004992"/>
                </a:solidFill>
              </a:rPr>
              <a:t>)</a:t>
            </a:r>
            <a:endParaRPr lang="pt-BR" sz="1600" i="0" dirty="0">
              <a:solidFill>
                <a:srgbClr val="004992"/>
              </a:solidFill>
            </a:endParaRPr>
          </a:p>
          <a:p>
            <a:pPr fontAlgn="auto">
              <a:lnSpc>
                <a:spcPct val="100000"/>
              </a:lnSpc>
              <a:spcBef>
                <a:spcPts val="0"/>
              </a:spcBef>
            </a:pPr>
            <a:r>
              <a:rPr lang="pt-BR" sz="1600" i="0" dirty="0">
                <a:solidFill>
                  <a:srgbClr val="004992"/>
                </a:solidFill>
              </a:rPr>
              <a:t>www.uke.de/mct</a:t>
            </a:r>
          </a:p>
        </p:txBody>
      </p:sp>
    </p:spTree>
    <p:extLst>
      <p:ext uri="{BB962C8B-B14F-4D97-AF65-F5344CB8AC3E}">
        <p14:creationId xmlns:p14="http://schemas.microsoft.com/office/powerpoint/2010/main" val="644528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Atrybucje: Obwinianie i Uznanie</a:t>
            </a: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pl-PL" altLang="de-DE" sz="2400" dirty="0">
                <a:solidFill>
                  <a:srgbClr val="333333"/>
                </a:solidFill>
              </a:rPr>
              <a:t>Atrybucje = wnioskowanie o przyczynach zdarzeń</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Atrybucje: Obwinianie i Uznanie</a:t>
            </a: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pl-PL" altLang="de-DE" sz="2400" dirty="0">
                <a:solidFill>
                  <a:srgbClr val="333333"/>
                </a:solidFill>
              </a:rPr>
              <a:t>Atrybucje = wnioskowanie o przyczynach zdarzeń</a:t>
            </a:r>
          </a:p>
          <a:p>
            <a:pPr lvl="0" defTabSz="914377"/>
            <a:r>
              <a:rPr lang="pl-PL" altLang="de-DE" sz="2400" dirty="0">
                <a:solidFill>
                  <a:srgbClr val="333333"/>
                </a:solidFill>
              </a:rPr>
              <a:t>Często nie dostrzegamy, że jedno wydarzenie może mieć wiele różnych </a:t>
            </a:r>
            <a:r>
              <a:rPr lang="pl-PL" altLang="de-DE" sz="2400">
                <a:solidFill>
                  <a:srgbClr val="333333"/>
                </a:solidFill>
              </a:rPr>
              <a:t>przyczyn.</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576962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Atrybucje: Obwinianie i Uznanie</a:t>
            </a: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pl-PL" altLang="de-DE" sz="2400" dirty="0">
                <a:solidFill>
                  <a:srgbClr val="333333"/>
                </a:solidFill>
              </a:rPr>
              <a:t>Atrybucje = wnioskowanie o przyczynach zdarzeń</a:t>
            </a:r>
          </a:p>
          <a:p>
            <a:pPr lvl="0" defTabSz="914377"/>
            <a:r>
              <a:rPr lang="pl-PL" altLang="de-DE" sz="2400" dirty="0">
                <a:solidFill>
                  <a:srgbClr val="333333"/>
                </a:solidFill>
              </a:rPr>
              <a:t>Często nie dostrzegamy, że jedno wydarzenie może mieć wiele różnych przyczyn.</a:t>
            </a:r>
          </a:p>
          <a:p>
            <a:pPr lvl="0" defTabSz="914377"/>
            <a:endParaRPr lang="pl-PL" altLang="de-DE" sz="2400" dirty="0">
              <a:solidFill>
                <a:srgbClr val="333333"/>
              </a:solidFill>
            </a:endParaRPr>
          </a:p>
          <a:p>
            <a:pPr lvl="0" defTabSz="914400" fontAlgn="base"/>
            <a:r>
              <a:rPr lang="pl-PL" altLang="de-DE" sz="2400" b="1" dirty="0">
                <a:solidFill>
                  <a:srgbClr val="004992"/>
                </a:solidFill>
              </a:rPr>
              <a:t>Jakie mogą być powody następującej sytuacji</a:t>
            </a:r>
            <a:r>
              <a:rPr lang="de-DE" altLang="de-DE" sz="2400" b="1" dirty="0">
                <a:solidFill>
                  <a:srgbClr val="004992"/>
                </a:solidFill>
              </a:rPr>
              <a:t>?</a:t>
            </a:r>
            <a:endParaRPr lang="pl-PL" altLang="de-DE" sz="2400" b="1" dirty="0">
              <a:solidFill>
                <a:srgbClr val="004992"/>
              </a:solidFill>
            </a:endParaRPr>
          </a:p>
          <a:p>
            <a:pPr lvl="0" defTabSz="914400" fontAlgn="base"/>
            <a:r>
              <a:rPr lang="pl-PL" altLang="de-DE" sz="2400" dirty="0">
                <a:solidFill>
                  <a:srgbClr val="333333"/>
                </a:solidFill>
              </a:rPr>
              <a:t>Przyjaciel nie pojawia się na umówionym spotkaniu, żeby pobyć z Tobą</a:t>
            </a:r>
            <a:r>
              <a:rPr lang="de-DE"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3403053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Wyjaśnienia</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pl-PL" altLang="de-DE" sz="2400" dirty="0">
                <a:solidFill>
                  <a:srgbClr val="333333"/>
                </a:solidFill>
              </a:rPr>
              <a:t>Dlaczego Twój przyjaciel się nie pojawił?</a:t>
            </a:r>
          </a:p>
          <a:p>
            <a:pPr lvl="0" defTabSz="914400" fontAlgn="base"/>
            <a:r>
              <a:rPr lang="pl-PL" altLang="de-DE" sz="2400" dirty="0">
                <a:solidFill>
                  <a:srgbClr val="004992"/>
                </a:solidFill>
              </a:rPr>
              <a:t>Możliwe atrybucje/wyjaśnienia dla tego zachowania…</a:t>
            </a:r>
          </a:p>
          <a:p>
            <a:pPr lvl="0" defTabSz="914400" fontAlgn="base"/>
            <a:r>
              <a:rPr lang="en-CA"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Wyjaśnienia</a:t>
            </a:r>
          </a:p>
        </p:txBody>
      </p:sp>
      <p:sp>
        <p:nvSpPr>
          <p:cNvPr id="4" name="Content Placeholder 3"/>
          <p:cNvSpPr>
            <a:spLocks noGrp="1"/>
          </p:cNvSpPr>
          <p:nvPr>
            <p:ph idx="1"/>
          </p:nvPr>
        </p:nvSpPr>
        <p:spPr/>
        <p:txBody>
          <a:bodyPr/>
          <a:lstStyle/>
          <a:p>
            <a:pPr lvl="0" defTabSz="914377"/>
            <a:r>
              <a:rPr lang="pl-PL" altLang="de-DE" sz="2400" dirty="0">
                <a:solidFill>
                  <a:srgbClr val="333333"/>
                </a:solidFill>
              </a:rPr>
              <a:t>Dlaczego Twój przyjaciel się nie pojawił?</a:t>
            </a:r>
          </a:p>
          <a:p>
            <a:pPr lvl="0" defTabSz="914400" fontAlgn="base"/>
            <a:r>
              <a:rPr lang="pl-PL" altLang="de-DE" sz="2400" dirty="0">
                <a:solidFill>
                  <a:srgbClr val="004992"/>
                </a:solidFill>
              </a:rPr>
              <a:t>Możliwe atrybucje/wyjaśnienia dla tego zachowania…</a:t>
            </a:r>
          </a:p>
          <a:p>
            <a:pPr marL="342900" lvl="0" indent="-342900" defTabSz="914400" fontAlgn="base">
              <a:buClr>
                <a:srgbClr val="333333"/>
              </a:buClr>
              <a:buFont typeface="WingDings"/>
              <a:buChar char=""/>
            </a:pPr>
            <a:r>
              <a:rPr lang="pl-PL" altLang="de-DE" sz="2400" dirty="0">
                <a:solidFill>
                  <a:srgbClr val="333333"/>
                </a:solidFill>
              </a:rPr>
              <a:t>Nie jestem dla niego ważny</a:t>
            </a:r>
            <a:r>
              <a:rPr lang="en-CA" altLang="de-DE" sz="2400" dirty="0">
                <a:solidFill>
                  <a:srgbClr val="333333"/>
                </a:solidFill>
              </a:rPr>
              <a:t>. </a:t>
            </a:r>
            <a:r>
              <a:rPr lang="pl-PL" altLang="de-DE" sz="2400" dirty="0">
                <a:solidFill>
                  <a:srgbClr val="333333"/>
                </a:solidFill>
              </a:rPr>
              <a:t>Nie odważyłby się tego zrobić innym.</a:t>
            </a:r>
            <a:endParaRPr lang="en-CA"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Zapomina</a:t>
            </a:r>
            <a:r>
              <a:rPr lang="en-CA" altLang="de-DE" sz="2400" dirty="0">
                <a:solidFill>
                  <a:srgbClr val="333333"/>
                </a:solidFill>
              </a:rPr>
              <a:t> – </a:t>
            </a:r>
            <a:r>
              <a:rPr lang="pl-PL" altLang="de-DE" sz="2400" dirty="0">
                <a:solidFill>
                  <a:srgbClr val="333333"/>
                </a:solidFill>
              </a:rPr>
              <a:t>stracił poczucie czasu</a:t>
            </a:r>
            <a:r>
              <a:rPr lang="en-CA"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Samochód mu się zepsuł</a:t>
            </a:r>
            <a:r>
              <a:rPr lang="en-CA"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Wyjaśnienia</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pl-PL" altLang="de-DE" sz="2400" dirty="0">
                <a:solidFill>
                  <a:srgbClr val="333333"/>
                </a:solidFill>
              </a:rPr>
              <a:t>Dlaczego Twój przyjaciel się nie pojawił?</a:t>
            </a:r>
          </a:p>
          <a:p>
            <a:pPr lvl="0" defTabSz="914400" fontAlgn="base"/>
            <a:r>
              <a:rPr lang="pl-PL" altLang="de-DE" sz="2400" dirty="0">
                <a:solidFill>
                  <a:srgbClr val="004992"/>
                </a:solidFill>
              </a:rPr>
              <a:t>Możliwe atrybucje/wyjaśnienia dla tego zachowania…</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10" name="Group 68"/>
          <p:cNvGraphicFramePr>
            <a:graphicFrameLocks/>
          </p:cNvGraphicFramePr>
          <p:nvPr>
            <p:extLst>
              <p:ext uri="{D42A27DB-BD31-4B8C-83A1-F6EECF244321}">
                <p14:modId xmlns:p14="http://schemas.microsoft.com/office/powerpoint/2010/main" val="1115020929"/>
              </p:ext>
            </p:extLst>
          </p:nvPr>
        </p:nvGraphicFramePr>
        <p:xfrm>
          <a:off x="408955" y="3429000"/>
          <a:ext cx="11376000" cy="2194560"/>
        </p:xfrm>
        <a:graphic>
          <a:graphicData uri="http://schemas.openxmlformats.org/drawingml/2006/table">
            <a:tbl>
              <a:tblPr/>
              <a:tblGrid>
                <a:gridCol w="3312368">
                  <a:extLst>
                    <a:ext uri="{9D8B030D-6E8A-4147-A177-3AD203B41FA5}">
                      <a16:colId xmlns:a16="http://schemas.microsoft.com/office/drawing/2014/main" val="20000"/>
                    </a:ext>
                  </a:extLst>
                </a:gridCol>
                <a:gridCol w="8063632">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...odnoszące się do mnie </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mj-lt"/>
                          <a:cs typeface="Times New Roman" pitchFamily="18" charset="0"/>
                        </a:rPr>
                        <a:t>Nie jestem dla niego ważny</a:t>
                      </a:r>
                      <a:r>
                        <a:rPr kumimoji="0" lang="en-U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...do innych</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mj-lt"/>
                          <a:cs typeface="Times New Roman" pitchFamily="18" charset="0"/>
                        </a:rPr>
                        <a:t>Często zapomina – stracił poczucie czasu</a:t>
                      </a:r>
                      <a:r>
                        <a:rPr kumimoji="0" lang="en-U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731520">
                <a:tc>
                  <a:txBody>
                    <a:bodyPr/>
                    <a:lstStyle/>
                    <a:p>
                      <a:pPr marL="274320"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j-lt"/>
                          <a:cs typeface="Times New Roman" pitchFamily="18" charset="0"/>
                        </a:rPr>
                        <a:t>...sytuacja lub los</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Zepsuł mu się samochód.</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Obwinianie i Kredyt Zaufania</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pl-PL" altLang="de-DE" sz="2400" dirty="0">
                <a:solidFill>
                  <a:srgbClr val="333333"/>
                </a:solidFill>
              </a:rPr>
              <a:t>Na poprzednim przykładzie pokazaliśmy, że różne wydarzenia mogą mieć bardzo różne powody. Ponadto, w większości przypadków kombinacja kilku czynników przyczynia się do powstania jakiegoś zdarzenia. Pomimo tego, spora część z nas preferuje wybór jednego czynnika, jako wytłumaczenia dla sytuacji (np. winienie innych zamiast siebie lub odwrotnie)</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18"/>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Wypisałeś się ze szpitala pomimo, iż nadal czułeś się źle.</a:t>
            </a:r>
            <a:endParaRPr lang="en-US" altLang="de-DE" sz="3600" dirty="0">
              <a:latin typeface="+mn-lt"/>
              <a:ea typeface="+mn-ea"/>
              <a:cs typeface="+mn-cs"/>
            </a:endParaRPr>
          </a:p>
        </p:txBody>
      </p:sp>
      <p:sp>
        <p:nvSpPr>
          <p:cNvPr id="10242" name="Rectangle 3"/>
          <p:cNvSpPr>
            <a:spLocks noGrp="1" noChangeArrowheads="1"/>
          </p:cNvSpPr>
          <p:nvPr>
            <p:ph idx="1"/>
          </p:nvPr>
        </p:nvSpPr>
        <p:spPr/>
        <p:txBody>
          <a:bodyPr>
            <a:noAutofit/>
          </a:bodyPr>
          <a:lstStyle/>
          <a:p>
            <a:pPr eaLnBrk="1" hangingPunct="1"/>
            <a:r>
              <a:rPr lang="pl-PL" altLang="de-DE" sz="2400" dirty="0">
                <a:solidFill>
                  <a:srgbClr val="004992"/>
                </a:solidFill>
              </a:rPr>
              <a:t>Wyjaśnienia</a:t>
            </a:r>
            <a:r>
              <a:rPr lang="de-DE" altLang="de-DE" sz="2400" dirty="0">
                <a:solidFill>
                  <a:srgbClr val="004992"/>
                </a:solidFill>
              </a:rPr>
              <a:t>...</a:t>
            </a:r>
          </a:p>
          <a:p>
            <a:pPr eaLnBrk="1" hangingPunct="1"/>
            <a:r>
              <a:rPr lang="de-DE" altLang="de-DE" sz="2400" dirty="0">
                <a:solidFill>
                  <a:srgbClr val="333333"/>
                </a:solidFill>
              </a:rPr>
              <a:t>...</a:t>
            </a:r>
            <a:r>
              <a:rPr lang="pl-PL" altLang="de-DE" sz="2400" dirty="0">
                <a:solidFill>
                  <a:srgbClr val="333333"/>
                </a:solidFill>
              </a:rPr>
              <a:t>odnoszące się do mnie</a:t>
            </a:r>
            <a:endParaRPr lang="de-DE" altLang="de-DE" sz="2400" dirty="0">
              <a:solidFill>
                <a:srgbClr val="333333"/>
              </a:solidFill>
            </a:endParaRPr>
          </a:p>
          <a:p>
            <a:pPr eaLnBrk="1" hangingPunct="1"/>
            <a:r>
              <a:rPr lang="de-DE" altLang="de-DE" sz="2400" dirty="0">
                <a:solidFill>
                  <a:srgbClr val="333333"/>
                </a:solidFill>
              </a:rPr>
              <a:t>...</a:t>
            </a:r>
            <a:r>
              <a:rPr lang="pl-PL" altLang="de-DE" sz="2400" dirty="0">
                <a:solidFill>
                  <a:srgbClr val="333333"/>
                </a:solidFill>
              </a:rPr>
              <a:t>do innych</a:t>
            </a:r>
            <a:r>
              <a:rPr lang="de-DE" altLang="de-DE" sz="2400" dirty="0">
                <a:solidFill>
                  <a:srgbClr val="333333"/>
                </a:solidFill>
              </a:rPr>
              <a:t>	</a:t>
            </a:r>
          </a:p>
          <a:p>
            <a:pPr eaLnBrk="1" hangingPunct="1"/>
            <a:r>
              <a:rPr lang="de-DE" altLang="de-DE" sz="2400" dirty="0">
                <a:solidFill>
                  <a:srgbClr val="333333"/>
                </a:solidFill>
              </a:rPr>
              <a:t>...</a:t>
            </a:r>
            <a:r>
              <a:rPr lang="pl-PL" altLang="de-DE" sz="2400" dirty="0">
                <a:solidFill>
                  <a:srgbClr val="333333"/>
                </a:solidFill>
              </a:rPr>
              <a:t>sytuacyjne lub losowe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Przestań mnie śledzić!</a:t>
            </a:r>
            <a:endParaRPr lang="de-DE" altLang="de-DE" sz="1200" dirty="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idx="1"/>
          </p:nvPr>
        </p:nvSpPr>
        <p:spPr/>
        <p:txBody>
          <a:bodyPr>
            <a:noAutofit/>
          </a:bodyPr>
          <a:lstStyle/>
          <a:p>
            <a:pPr eaLnBrk="1" hangingPunct="1">
              <a:lnSpc>
                <a:spcPct val="100000"/>
              </a:lnSpc>
              <a:spcBef>
                <a:spcPts val="1200"/>
              </a:spcBef>
            </a:pPr>
            <a:r>
              <a:rPr lang="pl-PL" altLang="de-DE" sz="1600" b="1" dirty="0">
                <a:solidFill>
                  <a:srgbClr val="004992"/>
                </a:solidFill>
              </a:rPr>
              <a:t>Wyjaśnienia</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pl-PL" altLang="de-DE" sz="1600" b="1" dirty="0">
                <a:solidFill>
                  <a:srgbClr val="004992"/>
                </a:solidFill>
              </a:rPr>
              <a:t>Odnoszące się do mnie</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pl-PL" altLang="de-DE" sz="1600" i="1" dirty="0">
                <a:solidFill>
                  <a:srgbClr val="333333"/>
                </a:solidFill>
              </a:rPr>
              <a:t>mające duży wpływ</a:t>
            </a:r>
            <a:r>
              <a:rPr lang="de-DE" altLang="de-DE" sz="1600" i="1"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Byłem niewystarczająco zmotywowany do zmiany</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Nie wierzyłem w możliwość powrotu do zdrowia</a:t>
            </a:r>
            <a:endParaRPr lang="de-DE" altLang="de-DE" sz="1600" dirty="0">
              <a:solidFill>
                <a:srgbClr val="333333"/>
              </a:solidFill>
            </a:endParaRPr>
          </a:p>
          <a:p>
            <a:pPr eaLnBrk="1" hangingPunct="1">
              <a:lnSpc>
                <a:spcPct val="100000"/>
              </a:lnSpc>
              <a:spcBef>
                <a:spcPts val="1200"/>
              </a:spcBef>
              <a:buClr>
                <a:schemeClr val="tx1"/>
              </a:buClr>
            </a:pPr>
            <a:r>
              <a:rPr lang="de-DE" altLang="de-DE" sz="1600" i="1" dirty="0">
                <a:solidFill>
                  <a:srgbClr val="333333"/>
                </a:solidFill>
              </a:rPr>
              <a:t>(</a:t>
            </a:r>
            <a:r>
              <a:rPr lang="pl-PL" altLang="de-DE" sz="1600" i="1" dirty="0">
                <a:solidFill>
                  <a:srgbClr val="333333"/>
                </a:solidFill>
              </a:rPr>
              <a:t>mające mniejszy wpływ</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Jestem nieuleczalny</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a:solidFill>
                  <a:srgbClr val="333333"/>
                </a:solidFill>
              </a:rPr>
              <a:t>Mam “złe” </a:t>
            </a:r>
            <a:r>
              <a:rPr lang="pl-PL" altLang="de-DE" sz="1600" dirty="0">
                <a:solidFill>
                  <a:srgbClr val="333333"/>
                </a:solidFill>
              </a:rPr>
              <a:t>geny</a:t>
            </a:r>
            <a:endParaRPr lang="de-DE" altLang="de-DE" sz="1600" i="1"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pl-PL" altLang="de-DE" sz="1600" b="1" dirty="0">
                <a:solidFill>
                  <a:srgbClr val="004992"/>
                </a:solidFill>
              </a:rPr>
              <a:t>Odnoszące się do innych</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Doktorzy w tym szpitalu cieszą się złą reputacją</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Zespół leczący powinien poświęcić więcej czasu i wysiłku na moje leczenie</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pl-PL" altLang="de-DE" sz="1600" b="1" dirty="0">
                <a:solidFill>
                  <a:srgbClr val="004992"/>
                </a:solidFill>
              </a:rPr>
              <a:t>Odnoszące się do sytuacji lub losu</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Jeśli nie będę dzielić pokoju z 6 innymi pacjentami, na pewno wyzdrowieje</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Gdyby szpital był lepiej wyposażoby, wyzdrowiałbym</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Czasami proces zdrowienia zabiera więcej czasu</a:t>
            </a:r>
            <a:endParaRPr lang="en-US" altLang="de-DE" sz="16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pl-PL" sz="3600">
                <a:solidFill>
                  <a:srgbClr val="004992"/>
                </a:solidFill>
                <a:latin typeface="+mn-lt"/>
                <a:ea typeface="+mn-ea"/>
                <a:cs typeface="+mn-cs"/>
              </a:rPr>
              <a:t>Wypisałeś się ze szpitala pomimo, iż nadal czułeś się źle.</a:t>
            </a:r>
            <a:endParaRPr lang="en-US" sz="3600" dirty="0">
              <a:solidFill>
                <a:srgbClr val="004992"/>
              </a:solidFill>
              <a:latin typeface="+mn-lt"/>
              <a:ea typeface="+mn-ea"/>
              <a:cs typeface="+mn-cs"/>
            </a:endParaRPr>
          </a:p>
        </p:txBody>
      </p:sp>
      <p:sp>
        <p:nvSpPr>
          <p:cNvPr id="13"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Przestań mnie śledzić!</a:t>
            </a:r>
            <a:endParaRPr lang="de-DE" altLang="de-DE" sz="12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idx="1"/>
          </p:nvPr>
        </p:nvSpPr>
        <p:spPr/>
        <p:txBody>
          <a:bodyPr>
            <a:noAutofit/>
          </a:bodyPr>
          <a:lstStyle/>
          <a:p>
            <a:pPr eaLnBrk="1" hangingPunct="1">
              <a:lnSpc>
                <a:spcPct val="100000"/>
              </a:lnSpc>
              <a:spcBef>
                <a:spcPts val="1200"/>
              </a:spcBef>
            </a:pPr>
            <a:r>
              <a:rPr lang="pl-PL" altLang="de-DE" sz="1600" b="1" dirty="0">
                <a:solidFill>
                  <a:srgbClr val="004992"/>
                </a:solidFill>
              </a:rPr>
              <a:t>Wyjaśnienia</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pl-PL" altLang="de-DE" sz="1600" b="1" dirty="0">
                <a:solidFill>
                  <a:srgbClr val="004992"/>
                </a:solidFill>
              </a:rPr>
              <a:t>Odnoszące się do mnie</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pl-PL" altLang="de-DE" sz="1600" i="1" dirty="0">
                <a:solidFill>
                  <a:srgbClr val="333333"/>
                </a:solidFill>
              </a:rPr>
              <a:t>mające duży wpływ</a:t>
            </a:r>
            <a:r>
              <a:rPr lang="de-DE" altLang="de-DE" sz="1600" i="1" dirty="0">
                <a:solidFill>
                  <a:srgbClr val="333333"/>
                </a:solidFill>
              </a:rPr>
              <a:t>)</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Byłem niewystarczająco zmotywowany do zmiany</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Nie wierzyłem w możliwość powrotu do zdrowia</a:t>
            </a:r>
            <a:endParaRPr lang="de-DE" altLang="de-DE" sz="1600" dirty="0">
              <a:solidFill>
                <a:srgbClr val="333333"/>
              </a:solidFill>
            </a:endParaRPr>
          </a:p>
          <a:p>
            <a:pPr eaLnBrk="1" hangingPunct="1">
              <a:lnSpc>
                <a:spcPct val="100000"/>
              </a:lnSpc>
              <a:spcBef>
                <a:spcPts val="1200"/>
              </a:spcBef>
              <a:buClr>
                <a:schemeClr val="tx1"/>
              </a:buClr>
            </a:pPr>
            <a:r>
              <a:rPr lang="de-DE" altLang="de-DE" sz="1600" i="1" dirty="0">
                <a:solidFill>
                  <a:srgbClr val="333333"/>
                </a:solidFill>
              </a:rPr>
              <a:t>(</a:t>
            </a:r>
            <a:r>
              <a:rPr lang="pl-PL" altLang="de-DE" sz="1600" i="1" dirty="0">
                <a:solidFill>
                  <a:srgbClr val="333333"/>
                </a:solidFill>
              </a:rPr>
              <a:t>mające mniejszy wpływ</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Jestem nieuleczalny</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a:solidFill>
                  <a:srgbClr val="333333"/>
                </a:solidFill>
              </a:rPr>
              <a:t>Mam “złe” </a:t>
            </a:r>
            <a:r>
              <a:rPr lang="pl-PL" altLang="de-DE" sz="1600" dirty="0">
                <a:solidFill>
                  <a:srgbClr val="333333"/>
                </a:solidFill>
              </a:rPr>
              <a:t>geny</a:t>
            </a:r>
            <a:endParaRPr lang="de-DE" altLang="de-DE" sz="1600" i="1"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pl-PL" altLang="de-DE" sz="1600" b="1" dirty="0">
                <a:solidFill>
                  <a:srgbClr val="004992"/>
                </a:solidFill>
              </a:rPr>
              <a:t>Odnoszące się do innych</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Doktorzy w tym szpitalu cieszą się złą reputacją</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Zespół leczący powinien poświęcić więcej czasu i wysiłku na moje leczenie</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pl-PL" altLang="de-DE" sz="1600" b="1" dirty="0">
                <a:solidFill>
                  <a:srgbClr val="004992"/>
                </a:solidFill>
              </a:rPr>
              <a:t>Odnoszące się do sytuacji lub losu</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Jeśli nie będę dzielić pokoju z 6 innymi pacjentami, na pewno wyzdrowieje</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Gdyby szpital był lepiej wyposażoby, wyzdrowiałbym</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pl-PL" altLang="de-DE" sz="1600" dirty="0">
                <a:solidFill>
                  <a:srgbClr val="333333"/>
                </a:solidFill>
              </a:rPr>
              <a:t>Czasami proces zdrowienia zabiera więcej czasu</a:t>
            </a:r>
            <a:endParaRPr lang="en-US" altLang="de-DE" sz="16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i="0" dirty="0">
                <a:solidFill>
                  <a:srgbClr val="FF0000"/>
                </a:solidFill>
                <a:latin typeface="Calibri Light"/>
              </a:rPr>
              <a:t>Uwaga: wyjaśnienia jednostronne!</a:t>
            </a:r>
            <a:endParaRPr lang="en-US" altLang="de-DE" sz="2800" b="1" i="0" dirty="0">
              <a:solidFill>
                <a:srgbClr val="FF0000"/>
              </a:solidFill>
              <a:latin typeface="Calibri Light"/>
            </a:endParaRPr>
          </a:p>
        </p:txBody>
      </p:sp>
      <p:sp>
        <p:nvSpPr>
          <p:cNvPr id="4" name="Title 3"/>
          <p:cNvSpPr>
            <a:spLocks noGrp="1"/>
          </p:cNvSpPr>
          <p:nvPr>
            <p:ph type="title"/>
          </p:nvPr>
        </p:nvSpPr>
        <p:spPr/>
        <p:txBody>
          <a:bodyPr/>
          <a:lstStyle/>
          <a:p>
            <a:r>
              <a:rPr lang="pl-PL" sz="3600">
                <a:solidFill>
                  <a:srgbClr val="004992"/>
                </a:solidFill>
                <a:latin typeface="+mn-lt"/>
                <a:ea typeface="+mn-ea"/>
                <a:cs typeface="+mn-cs"/>
              </a:rPr>
              <a:t>Wypisałeś się ze szpitala pomimo, iż nadal czułeś się źle.</a:t>
            </a:r>
            <a:endParaRPr lang="en-US" sz="3600" dirty="0">
              <a:solidFill>
                <a:srgbClr val="004992"/>
              </a:solidFill>
              <a:latin typeface="+mn-lt"/>
              <a:ea typeface="+mn-ea"/>
              <a:cs typeface="+mn-cs"/>
            </a:endParaRPr>
          </a:p>
        </p:txBody>
      </p:sp>
      <p:sp>
        <p:nvSpPr>
          <p:cNvPr id="13"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Przestań mnie śledzić!</a:t>
            </a:r>
            <a:endParaRPr lang="de-DE" altLang="de-DE" sz="1200" dirty="0">
              <a:latin typeface="Calibri Light"/>
            </a:endParaRPr>
          </a:p>
        </p:txBody>
      </p:sp>
    </p:spTree>
    <p:extLst>
      <p:ext uri="{BB962C8B-B14F-4D97-AF65-F5344CB8AC3E}">
        <p14:creationId xmlns:p14="http://schemas.microsoft.com/office/powerpoint/2010/main" val="3104355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Wypisałeś się ze szpitala pomimo, iż nadal czułeś się źle.</a:t>
            </a:r>
            <a:endParaRPr lang="en-US" sz="3600">
              <a:solidFill>
                <a:srgbClr val="004992"/>
              </a:solidFill>
              <a:latin typeface="+mn-lt"/>
              <a:ea typeface="+mn-ea"/>
              <a:cs typeface="+mn-cs"/>
            </a:endParaRPr>
          </a:p>
        </p:txBody>
      </p:sp>
      <p:sp>
        <p:nvSpPr>
          <p:cNvPr id="4" name="Content Placeholder 3"/>
          <p:cNvSpPr>
            <a:spLocks noGrp="1"/>
          </p:cNvSpPr>
          <p:nvPr>
            <p:ph idx="1"/>
          </p:nvPr>
        </p:nvSpPr>
        <p:spPr>
          <a:xfrm>
            <a:off x="408955" y="2204864"/>
            <a:ext cx="7772400" cy="4248000"/>
          </a:xfrm>
        </p:spPr>
        <p:txBody>
          <a:bodyPr/>
          <a:lstStyle/>
          <a:p>
            <a:pPr lvl="0"/>
            <a:r>
              <a:rPr lang="pl-PL" altLang="de-DE" sz="2400" dirty="0">
                <a:solidFill>
                  <a:srgbClr val="333333"/>
                </a:solidFill>
              </a:rPr>
              <a:t>Teraz, postarajmy się zbudować wyjaśnienia bardziej zbalansowane, składające się z różnych możliwych wyjaśnień (np. inni, sytuacja i ja)</a:t>
            </a:r>
          </a:p>
          <a:p>
            <a:pPr lvl="0"/>
            <a:r>
              <a:rPr lang="de-DE"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Przestań mnie śledzić!</a:t>
            </a:r>
            <a:endParaRPr lang="de-DE" altLang="de-DE" sz="120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sz="3600">
                <a:solidFill>
                  <a:srgbClr val="004992"/>
                </a:solidFill>
                <a:latin typeface="+mn-lt"/>
                <a:ea typeface="+mn-ea"/>
                <a:cs typeface="+mn-cs"/>
              </a:rPr>
              <a:t>Wypisałeś się ze szpitala pomimo, iż nadal czułeś się źle.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a:xfrm>
            <a:off x="408955" y="2204864"/>
            <a:ext cx="7772400" cy="4248000"/>
          </a:xfrm>
        </p:spPr>
        <p:txBody>
          <a:bodyPr/>
          <a:lstStyle/>
          <a:p>
            <a:pPr lvl="0"/>
            <a:r>
              <a:rPr lang="pl-PL" altLang="de-DE" sz="2400" dirty="0">
                <a:solidFill>
                  <a:srgbClr val="333333"/>
                </a:solidFill>
              </a:rPr>
              <a:t>Teraz, postarajmy się zbudować wyjaśnienia bardziej zbalansowane, składające się z różnych możliwych wyjaśnień (np. inni, sytuacja i ja)</a:t>
            </a:r>
          </a:p>
          <a:p>
            <a:pPr marL="342900" lvl="0" indent="-342900">
              <a:buClr>
                <a:srgbClr val="333333"/>
              </a:buClr>
              <a:buFont typeface="WingDings"/>
              <a:buChar char=""/>
            </a:pPr>
            <a:r>
              <a:rPr lang="en-CA" altLang="de-DE" sz="2400" dirty="0">
                <a:solidFill>
                  <a:srgbClr val="333333"/>
                </a:solidFill>
              </a:rPr>
              <a:t>“</a:t>
            </a:r>
            <a:r>
              <a:rPr lang="pl-PL" altLang="de-DE" sz="2400" dirty="0">
                <a:solidFill>
                  <a:srgbClr val="333333"/>
                </a:solidFill>
              </a:rPr>
              <a:t>Doktorzy nie mieli zbyt dużo czasu</a:t>
            </a:r>
            <a:r>
              <a:rPr lang="en-GB" altLang="de-DE" sz="2400" dirty="0">
                <a:solidFill>
                  <a:srgbClr val="333333"/>
                </a:solidFill>
              </a:rPr>
              <a:t> </a:t>
            </a:r>
            <a:r>
              <a:rPr lang="pl-PL" altLang="de-DE" sz="2400" dirty="0">
                <a:solidFill>
                  <a:srgbClr val="333333"/>
                </a:solidFill>
              </a:rPr>
              <a:t>ale mogłem poprosić o więcej wsparcia</a:t>
            </a:r>
            <a:r>
              <a:rPr lang="en-GB" altLang="de-DE" sz="2400" dirty="0">
                <a:solidFill>
                  <a:srgbClr val="333333"/>
                </a:solidFill>
              </a:rPr>
              <a:t> </a:t>
            </a:r>
            <a:r>
              <a:rPr lang="pl-PL" altLang="de-DE" sz="2400" dirty="0">
                <a:solidFill>
                  <a:srgbClr val="333333"/>
                </a:solidFill>
              </a:rPr>
              <a:t>i powinienem częściej uczęszczać na zajęcia grupowe</a:t>
            </a:r>
            <a:r>
              <a:rPr lang="en-GB" altLang="de-DE" sz="2400" dirty="0">
                <a:solidFill>
                  <a:srgbClr val="333333"/>
                </a:solidFill>
              </a:rPr>
              <a:t>. </a:t>
            </a:r>
            <a:r>
              <a:rPr lang="pl-PL" altLang="de-DE" sz="2400" dirty="0">
                <a:solidFill>
                  <a:srgbClr val="333333"/>
                </a:solidFill>
              </a:rPr>
              <a:t>To mogło być powodem braku zadowalającej poprawy</a:t>
            </a:r>
            <a:r>
              <a:rPr lang="de-DE" altLang="de-DE" sz="2400" dirty="0">
                <a:solidFill>
                  <a:srgbClr val="333333"/>
                </a:solidFill>
              </a:rPr>
              <a:t>.</a:t>
            </a:r>
            <a:r>
              <a:rPr lang="en-US" altLang="de-DE" sz="2400" dirty="0">
                <a:solidFill>
                  <a:srgbClr val="333333"/>
                </a:solidFill>
              </a:rPr>
              <a:t>”</a:t>
            </a:r>
            <a:endParaRPr lang="de-DE" altLang="de-DE" sz="2400" dirty="0">
              <a:solidFill>
                <a:srgbClr val="333333"/>
              </a:solidFill>
            </a:endParaRPr>
          </a:p>
          <a:p>
            <a:pPr marL="342900" lvl="0" indent="-342900">
              <a:buClr>
                <a:srgbClr val="333333"/>
              </a:buClr>
              <a:buFont typeface="WingDings"/>
              <a:buChar char=""/>
            </a:pPr>
            <a:r>
              <a:rPr lang="en-CA" altLang="de-DE" sz="2400" dirty="0">
                <a:solidFill>
                  <a:srgbClr val="333333"/>
                </a:solidFill>
              </a:rPr>
              <a:t>“</a:t>
            </a:r>
            <a:r>
              <a:rPr lang="pl-PL" altLang="de-DE" sz="2400" dirty="0">
                <a:solidFill>
                  <a:srgbClr val="333333"/>
                </a:solidFill>
              </a:rPr>
              <a:t>Może powinienem być bardziej cierpliwy w oczekiwaniu na polepszenie zdrowia</a:t>
            </a:r>
            <a:r>
              <a:rPr lang="en-GB" altLang="de-DE" sz="2400" dirty="0">
                <a:solidFill>
                  <a:srgbClr val="333333"/>
                </a:solidFill>
              </a:rPr>
              <a:t>. </a:t>
            </a:r>
            <a:r>
              <a:rPr lang="pl-PL" altLang="de-DE" sz="2400" dirty="0">
                <a:solidFill>
                  <a:srgbClr val="333333"/>
                </a:solidFill>
              </a:rPr>
              <a:t>Jestem pewien, że w przyszłości mogę uzyskać pomoc od kompetentnego terapeuty</a:t>
            </a:r>
            <a:r>
              <a:rPr lang="en-GB" altLang="de-DE" sz="2400" dirty="0">
                <a:solidFill>
                  <a:srgbClr val="333333"/>
                </a:solidFill>
              </a:rPr>
              <a:t>.</a:t>
            </a:r>
            <a:r>
              <a:rPr lang="en-US"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Przestań mnie śledzić!</a:t>
            </a:r>
            <a:endParaRPr lang="de-DE" altLang="de-DE" sz="12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stylów atrybucji (sposobów wyjaśniania) na negatywne wydarzenia!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433578615"/>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Atrybucje odnoszące się do mnie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(np</a:t>
                      </a:r>
                      <a:r>
                        <a:rPr kumimoji="0" lang="pl-PL" sz="2000" b="0" i="0" u="none" strike="noStrike" cap="none" normalizeH="0" baseline="0">
                          <a:ln>
                            <a:noFill/>
                          </a:ln>
                          <a:solidFill>
                            <a:srgbClr val="333333"/>
                          </a:solidFill>
                          <a:effectLst/>
                          <a:latin typeface="Calibri Light"/>
                          <a:cs typeface="Times New Roman" pitchFamily="18" charset="0"/>
                        </a:rPr>
                        <a:t>. “To </a:t>
                      </a:r>
                      <a:r>
                        <a:rPr kumimoji="0" lang="pl-PL" sz="2000" b="0" i="0" u="none" strike="noStrike" cap="none" normalizeH="0" baseline="0" dirty="0">
                          <a:ln>
                            <a:noFill/>
                          </a:ln>
                          <a:solidFill>
                            <a:srgbClr val="333333"/>
                          </a:solidFill>
                          <a:effectLst/>
                          <a:latin typeface="Calibri Light"/>
                          <a:cs typeface="Times New Roman" pitchFamily="18" charset="0"/>
                        </a:rPr>
                        <a:t>była naprawdę moja wina. Jestem winien przeprosiny </a:t>
                      </a:r>
                      <a:r>
                        <a:rPr kumimoji="0" lang="pl-PL" sz="2000" b="0" i="0" u="none" strike="noStrike" cap="none" normalizeH="0" baseline="0">
                          <a:ln>
                            <a:noFill/>
                          </a:ln>
                          <a:solidFill>
                            <a:srgbClr val="333333"/>
                          </a:solidFill>
                          <a:effectLst/>
                          <a:latin typeface="Calibri Light"/>
                          <a:cs typeface="Times New Roman" pitchFamily="18" charset="0"/>
                        </a:rPr>
                        <a:t>fanom!”) </a:t>
                      </a:r>
                      <a:r>
                        <a:rPr kumimoji="0" lang="pl-PL"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a:ln>
                            <a:noFill/>
                          </a:ln>
                          <a:solidFill>
                            <a:srgbClr val="333333"/>
                          </a:solidFill>
                          <a:effectLst/>
                          <a:latin typeface="Calibri Light"/>
                          <a:cs typeface="Times New Roman" pitchFamily="18" charset="0"/>
                        </a:rPr>
                        <a:t>Wady:</a:t>
                      </a:r>
                      <a:r>
                        <a:rPr kumimoji="0" lang="pl-PL" sz="2000" b="0" i="0" u="none" strike="noStrike" cap="none" normalizeH="0" baseline="0">
                          <a:ln>
                            <a:noFill/>
                          </a:ln>
                          <a:solidFill>
                            <a:srgbClr val="333333"/>
                          </a:solidFill>
                          <a:effectLst/>
                          <a:latin typeface="Calibri Light"/>
                          <a:cs typeface="Times New Roman" pitchFamily="18" charset="0"/>
                        </a:rPr>
                        <a:t> </a:t>
                      </a:r>
                      <a:r>
                        <a:rPr kumimoji="0" lang="pl-PL" sz="2000" b="0" i="0" u="none" strike="noStrike" cap="none" normalizeH="0" baseline="0">
                          <a:ln>
                            <a:noFill/>
                          </a:ln>
                          <a:solidFill>
                            <a:srgbClr val="004992"/>
                          </a:solidFill>
                          <a:effectLst/>
                          <a:latin typeface="Calibri Light"/>
                          <a:cs typeface="Times New Roman" pitchFamily="18" charset="0"/>
                        </a:rPr>
                        <a:t>???</a:t>
                      </a:r>
                      <a:r>
                        <a:rPr kumimoji="0" lang="pl-PL" sz="2000" b="0" i="0" u="none" strike="noStrike" cap="none" normalizeH="0" baseline="0">
                          <a:ln>
                            <a:noFill/>
                          </a:ln>
                          <a:solidFill>
                            <a:srgbClr val="FFFFFF"/>
                          </a:solidFill>
                          <a:effectLst/>
                          <a:latin typeface="Calibri Light"/>
                          <a:cs typeface="Times New Roman" pitchFamily="18" charset="0"/>
                        </a:rPr>
                        <a:t> </a:t>
                      </a:r>
                      <a:r>
                        <a:rPr kumimoji="0" lang="pl-PL" sz="2000" b="0" i="0" u="none" strike="noStrike" cap="none" normalizeH="0" baseline="0" dirty="0">
                          <a:ln>
                            <a:noFill/>
                          </a:ln>
                          <a:solidFill>
                            <a:srgbClr val="FFFFFF"/>
                          </a:solidFill>
                          <a:effectLst/>
                          <a:latin typeface="Calibri Light"/>
                          <a:cs typeface="Times New Roman" pitchFamily="18" charset="0"/>
                        </a:rPr>
                        <a:t>obniża pewność samego siebie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a:ln>
                            <a:noFill/>
                          </a:ln>
                          <a:solidFill>
                            <a:srgbClr val="333333"/>
                          </a:solidFill>
                          <a:effectLst/>
                          <a:latin typeface="Calibri Light"/>
                          <a:cs typeface="Times New Roman" pitchFamily="18" charset="0"/>
                        </a:rPr>
                        <a:t>Zalety:</a:t>
                      </a:r>
                      <a:r>
                        <a:rPr kumimoji="0" lang="pl-PL" sz="2000" b="0" i="0" u="none" strike="noStrike" cap="none" normalizeH="0" baseline="0">
                          <a:ln>
                            <a:noFill/>
                          </a:ln>
                          <a:solidFill>
                            <a:srgbClr val="333333"/>
                          </a:solidFill>
                          <a:effectLst/>
                          <a:latin typeface="Calibri Light"/>
                          <a:cs typeface="Times New Roman" pitchFamily="18" charset="0"/>
                        </a:rPr>
                        <a:t> </a:t>
                      </a:r>
                      <a:r>
                        <a:rPr kumimoji="0" lang="pl-PL" sz="2000" b="0" i="0" u="none" strike="noStrike" cap="none" normalizeH="0" baseline="0">
                          <a:ln>
                            <a:noFill/>
                          </a:ln>
                          <a:solidFill>
                            <a:srgbClr val="004992"/>
                          </a:solidFill>
                          <a:effectLst/>
                          <a:latin typeface="Calibri Light"/>
                          <a:cs typeface="Times New Roman" pitchFamily="18" charset="0"/>
                        </a:rPr>
                        <a:t>???</a:t>
                      </a:r>
                      <a:r>
                        <a:rPr kumimoji="0" lang="pl-PL" sz="2000" b="0" i="0" u="none" strike="noStrike" cap="none" normalizeH="0" baseline="0">
                          <a:ln>
                            <a:noFill/>
                          </a:ln>
                          <a:solidFill>
                            <a:srgbClr val="FFFFFF"/>
                          </a:solidFill>
                          <a:effectLst/>
                          <a:latin typeface="Calibri Light"/>
                          <a:cs typeface="Times New Roman" pitchFamily="18" charset="0"/>
                        </a:rPr>
                        <a:t> </a:t>
                      </a:r>
                      <a:r>
                        <a:rPr kumimoji="0" lang="pl-PL" sz="2000" b="0" i="0" u="none" strike="noStrike" cap="none" normalizeH="0" baseline="0" dirty="0">
                          <a:ln>
                            <a:noFill/>
                          </a:ln>
                          <a:solidFill>
                            <a:srgbClr val="FFFFFF"/>
                          </a:solidFill>
                          <a:effectLst/>
                          <a:latin typeface="Calibri Light"/>
                          <a:cs typeface="Times New Roman" pitchFamily="18" charset="0"/>
                        </a:rPr>
                        <a:t>szlachetnym i odważnym jest przejąć odpowiedzialność </a:t>
                      </a:r>
                      <a:endParaRPr kumimoji="0" lang="en-GB" sz="18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Odnoszące się do innych/Sytuacji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(np</a:t>
                      </a:r>
                      <a:r>
                        <a:rPr kumimoji="0" lang="pl-PL" sz="2000" b="0" i="0" u="none" strike="noStrike" cap="none" normalizeH="0" baseline="0">
                          <a:ln>
                            <a:noFill/>
                          </a:ln>
                          <a:solidFill>
                            <a:srgbClr val="333333"/>
                          </a:solidFill>
                          <a:effectLst/>
                          <a:latin typeface="Calibri Light"/>
                          <a:cs typeface="Times New Roman" pitchFamily="18" charset="0"/>
                        </a:rPr>
                        <a:t>. “Ale </a:t>
                      </a:r>
                      <a:r>
                        <a:rPr kumimoji="0" lang="pl-PL" sz="2000" b="0" i="0" u="none" strike="noStrike" cap="none" normalizeH="0" baseline="0" dirty="0">
                          <a:ln>
                            <a:noFill/>
                          </a:ln>
                          <a:solidFill>
                            <a:srgbClr val="333333"/>
                          </a:solidFill>
                          <a:effectLst/>
                          <a:latin typeface="Calibri Light"/>
                          <a:cs typeface="Times New Roman" pitchFamily="18" charset="0"/>
                        </a:rPr>
                        <a:t>gdzie był </a:t>
                      </a:r>
                      <a:r>
                        <a:rPr kumimoji="0" lang="pl-PL" sz="2000" b="0" i="0" u="none" strike="noStrike" cap="none" normalizeH="0" baseline="0">
                          <a:ln>
                            <a:noFill/>
                          </a:ln>
                          <a:solidFill>
                            <a:srgbClr val="333333"/>
                          </a:solidFill>
                          <a:effectLst/>
                          <a:latin typeface="Calibri Light"/>
                          <a:cs typeface="Times New Roman" pitchFamily="18" charset="0"/>
                        </a:rPr>
                        <a:t>bramkarz?”; “W </a:t>
                      </a:r>
                      <a:r>
                        <a:rPr kumimoji="0" lang="pl-PL" sz="2000" b="0" i="0" u="none" strike="noStrike" cap="none" normalizeH="0" baseline="0" dirty="0">
                          <a:ln>
                            <a:noFill/>
                          </a:ln>
                          <a:solidFill>
                            <a:srgbClr val="333333"/>
                          </a:solidFill>
                          <a:effectLst/>
                          <a:latin typeface="Calibri Light"/>
                          <a:cs typeface="Times New Roman" pitchFamily="18" charset="0"/>
                        </a:rPr>
                        <a:t>piłce wszystko może się </a:t>
                      </a:r>
                      <a:r>
                        <a:rPr kumimoji="0" lang="pl-PL" sz="2000" b="0" i="0" u="none" strike="noStrike" cap="none" normalizeH="0" baseline="0">
                          <a:ln>
                            <a:noFill/>
                          </a:ln>
                          <a:solidFill>
                            <a:srgbClr val="333333"/>
                          </a:solidFill>
                          <a:effectLst/>
                          <a:latin typeface="Calibri Light"/>
                          <a:cs typeface="Times New Roman" pitchFamily="18" charset="0"/>
                        </a:rPr>
                        <a:t>zdarzyć.”) </a:t>
                      </a:r>
                      <a:r>
                        <a:rPr kumimoji="0" lang="pl-PL"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Wady:</a:t>
                      </a:r>
                      <a:r>
                        <a:rPr kumimoji="0" lang="pl-PL" sz="2000" b="0" i="0" u="none" strike="noStrike" cap="none" normalizeH="0" baseline="0" dirty="0">
                          <a:ln>
                            <a:noFill/>
                          </a:ln>
                          <a:solidFill>
                            <a:srgbClr val="333333"/>
                          </a:solidFill>
                          <a:effectLst/>
                          <a:latin typeface="Calibri Light"/>
                          <a:cs typeface="Times New Roman" pitchFamily="18" charset="0"/>
                        </a:rPr>
                        <a:t> </a:t>
                      </a:r>
                      <a:r>
                        <a:rPr kumimoji="0" lang="pl-PL" sz="2000" b="0" i="0" u="none" strike="noStrike" cap="none" normalizeH="0" baseline="0" dirty="0">
                          <a:ln>
                            <a:noFill/>
                          </a:ln>
                          <a:solidFill>
                            <a:srgbClr val="004992"/>
                          </a:solidFill>
                          <a:effectLst/>
                          <a:latin typeface="Calibri Light"/>
                          <a:cs typeface="Times New Roman" pitchFamily="18" charset="0"/>
                        </a:rPr>
                        <a:t>???</a:t>
                      </a:r>
                      <a:r>
                        <a:rPr kumimoji="0" lang="pl-PL" sz="2000" b="0" i="0" u="none" strike="noStrike" cap="none" normalizeH="0" baseline="0" dirty="0">
                          <a:ln>
                            <a:noFill/>
                          </a:ln>
                          <a:solidFill>
                            <a:srgbClr val="E3EFF8"/>
                          </a:solidFill>
                          <a:effectLst/>
                          <a:latin typeface="Calibri Light"/>
                          <a:cs typeface="Times New Roman" pitchFamily="18" charset="0"/>
                        </a:rPr>
                        <a:t> odrzucenie odpowiedzialności widziane jest jako niegrzeczne (łatwe wytłumaczenie siebie)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Zalety:</a:t>
                      </a:r>
                      <a:r>
                        <a:rPr kumimoji="0" lang="pl-PL" sz="2000" b="0" i="0" u="none" strike="noStrike" cap="none" normalizeH="0" baseline="0" dirty="0">
                          <a:ln>
                            <a:noFill/>
                          </a:ln>
                          <a:solidFill>
                            <a:srgbClr val="333333"/>
                          </a:solidFill>
                          <a:effectLst/>
                          <a:latin typeface="Calibri Light"/>
                          <a:cs typeface="Times New Roman" pitchFamily="18" charset="0"/>
                        </a:rPr>
                        <a:t> </a:t>
                      </a:r>
                      <a:r>
                        <a:rPr kumimoji="0" lang="pl-PL" sz="2000" b="0" i="0" u="none" strike="noStrike" cap="none" normalizeH="0" baseline="0" dirty="0">
                          <a:ln>
                            <a:noFill/>
                          </a:ln>
                          <a:solidFill>
                            <a:srgbClr val="004992"/>
                          </a:solidFill>
                          <a:effectLst/>
                          <a:latin typeface="Calibri Light"/>
                          <a:cs typeface="Times New Roman" pitchFamily="18" charset="0"/>
                        </a:rPr>
                        <a:t>???</a:t>
                      </a:r>
                      <a:r>
                        <a:rPr kumimoji="0" lang="pl-PL" sz="2000" b="0" i="0" u="none" strike="noStrike" cap="none" normalizeH="0" baseline="0" dirty="0">
                          <a:ln>
                            <a:noFill/>
                          </a:ln>
                          <a:solidFill>
                            <a:srgbClr val="E3EFF8"/>
                          </a:solidFill>
                          <a:effectLst/>
                          <a:latin typeface="Calibri Light"/>
                          <a:cs typeface="Times New Roman" pitchFamily="18" charset="0"/>
                        </a:rPr>
                        <a:t> niezagrożona pewność siebie </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Gdybyś grał lepiej, nasz przeciwnik nie zdobyłby gola!</a:t>
            </a:r>
            <a:endParaRPr lang="en-CA" altLang="de-DE" sz="1600"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stylów atrybucji (sposobów wyjaśniania) na negatywne wydarzenia!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215364201"/>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Atrybucje odnoszące się do mnie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(np</a:t>
                      </a:r>
                      <a:r>
                        <a:rPr kumimoji="0" lang="pl-PL" sz="2000" b="0" i="0" u="none" strike="noStrike" cap="none" normalizeH="0" baseline="0">
                          <a:ln>
                            <a:noFill/>
                          </a:ln>
                          <a:solidFill>
                            <a:srgbClr val="333333"/>
                          </a:solidFill>
                          <a:effectLst/>
                          <a:latin typeface="Calibri Light"/>
                          <a:cs typeface="Times New Roman" pitchFamily="18" charset="0"/>
                        </a:rPr>
                        <a:t>. “To </a:t>
                      </a:r>
                      <a:r>
                        <a:rPr kumimoji="0" lang="pl-PL" sz="2000" b="0" i="0" u="none" strike="noStrike" cap="none" normalizeH="0" baseline="0" dirty="0">
                          <a:ln>
                            <a:noFill/>
                          </a:ln>
                          <a:solidFill>
                            <a:srgbClr val="333333"/>
                          </a:solidFill>
                          <a:effectLst/>
                          <a:latin typeface="Calibri Light"/>
                          <a:cs typeface="Times New Roman" pitchFamily="18" charset="0"/>
                        </a:rPr>
                        <a:t>była naprawdę moja wina. Jestem winien przeprosiny </a:t>
                      </a:r>
                      <a:r>
                        <a:rPr kumimoji="0" lang="pl-PL" sz="2000" b="0" i="0" u="none" strike="noStrike" cap="none" normalizeH="0" baseline="0">
                          <a:ln>
                            <a:noFill/>
                          </a:ln>
                          <a:solidFill>
                            <a:srgbClr val="333333"/>
                          </a:solidFill>
                          <a:effectLst/>
                          <a:latin typeface="Calibri Light"/>
                          <a:cs typeface="Times New Roman" pitchFamily="18" charset="0"/>
                        </a:rPr>
                        <a:t>fanom!”) </a:t>
                      </a:r>
                      <a:r>
                        <a:rPr kumimoji="0" lang="pl-PL"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Wady:</a:t>
                      </a:r>
                      <a:r>
                        <a:rPr kumimoji="0" lang="pl-PL" sz="2000" b="0" i="0" u="none" strike="noStrike" cap="none" normalizeH="0" baseline="0" dirty="0">
                          <a:ln>
                            <a:noFill/>
                          </a:ln>
                          <a:solidFill>
                            <a:srgbClr val="333333"/>
                          </a:solidFill>
                          <a:effectLst/>
                          <a:latin typeface="Calibri Light"/>
                          <a:cs typeface="Times New Roman" pitchFamily="18" charset="0"/>
                        </a:rPr>
                        <a:t> obniża pewność samego siebie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Zalety:</a:t>
                      </a:r>
                      <a:r>
                        <a:rPr kumimoji="0" lang="pl-PL" sz="2000" b="0" i="0" u="none" strike="noStrike" cap="none" normalizeH="0" baseline="0" dirty="0">
                          <a:ln>
                            <a:noFill/>
                          </a:ln>
                          <a:solidFill>
                            <a:srgbClr val="333333"/>
                          </a:solidFill>
                          <a:effectLst/>
                          <a:latin typeface="Calibri Light"/>
                          <a:cs typeface="Times New Roman" pitchFamily="18" charset="0"/>
                        </a:rPr>
                        <a:t> szlachetnym i odważnym jest przejąć odpowiedzialność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Odnoszące się do innych/Sytuacji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(np</a:t>
                      </a:r>
                      <a:r>
                        <a:rPr kumimoji="0" lang="pl-PL" sz="2000" b="0" i="0" u="none" strike="noStrike" cap="none" normalizeH="0" baseline="0">
                          <a:ln>
                            <a:noFill/>
                          </a:ln>
                          <a:solidFill>
                            <a:srgbClr val="333333"/>
                          </a:solidFill>
                          <a:effectLst/>
                          <a:latin typeface="Calibri Light"/>
                          <a:cs typeface="Times New Roman" pitchFamily="18" charset="0"/>
                        </a:rPr>
                        <a:t>. “Ale </a:t>
                      </a:r>
                      <a:r>
                        <a:rPr kumimoji="0" lang="pl-PL" sz="2000" b="0" i="0" u="none" strike="noStrike" cap="none" normalizeH="0" baseline="0" dirty="0">
                          <a:ln>
                            <a:noFill/>
                          </a:ln>
                          <a:solidFill>
                            <a:srgbClr val="333333"/>
                          </a:solidFill>
                          <a:effectLst/>
                          <a:latin typeface="Calibri Light"/>
                          <a:cs typeface="Times New Roman" pitchFamily="18" charset="0"/>
                        </a:rPr>
                        <a:t>gdzie był </a:t>
                      </a:r>
                      <a:r>
                        <a:rPr kumimoji="0" lang="pl-PL" sz="2000" b="0" i="0" u="none" strike="noStrike" cap="none" normalizeH="0" baseline="0">
                          <a:ln>
                            <a:noFill/>
                          </a:ln>
                          <a:solidFill>
                            <a:srgbClr val="333333"/>
                          </a:solidFill>
                          <a:effectLst/>
                          <a:latin typeface="Calibri Light"/>
                          <a:cs typeface="Times New Roman" pitchFamily="18" charset="0"/>
                        </a:rPr>
                        <a:t>bramkarz?”; “W </a:t>
                      </a:r>
                      <a:r>
                        <a:rPr kumimoji="0" lang="pl-PL" sz="2000" b="0" i="0" u="none" strike="noStrike" cap="none" normalizeH="0" baseline="0" dirty="0">
                          <a:ln>
                            <a:noFill/>
                          </a:ln>
                          <a:solidFill>
                            <a:srgbClr val="333333"/>
                          </a:solidFill>
                          <a:effectLst/>
                          <a:latin typeface="Calibri Light"/>
                          <a:cs typeface="Times New Roman" pitchFamily="18" charset="0"/>
                        </a:rPr>
                        <a:t>piłce wszystko może się </a:t>
                      </a:r>
                      <a:r>
                        <a:rPr kumimoji="0" lang="pl-PL" sz="2000" b="0" i="0" u="none" strike="noStrike" cap="none" normalizeH="0" baseline="0">
                          <a:ln>
                            <a:noFill/>
                          </a:ln>
                          <a:solidFill>
                            <a:srgbClr val="333333"/>
                          </a:solidFill>
                          <a:effectLst/>
                          <a:latin typeface="Calibri Light"/>
                          <a:cs typeface="Times New Roman" pitchFamily="18" charset="0"/>
                        </a:rPr>
                        <a:t>zdarzyć.”) </a:t>
                      </a:r>
                      <a:r>
                        <a:rPr kumimoji="0" lang="pl-PL"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mn-lt"/>
                          <a:cs typeface="Times New Roman" pitchFamily="18" charset="0"/>
                        </a:rPr>
                        <a:t>Wady:</a:t>
                      </a:r>
                      <a:r>
                        <a:rPr kumimoji="0" lang="pl-PL" sz="2000" b="0" i="0" u="none" strike="noStrike" cap="none" normalizeH="0" baseline="0" dirty="0">
                          <a:ln>
                            <a:noFill/>
                          </a:ln>
                          <a:solidFill>
                            <a:srgbClr val="333333"/>
                          </a:solidFill>
                          <a:effectLst/>
                          <a:latin typeface="+mn-lt"/>
                          <a:cs typeface="Times New Roman" pitchFamily="18" charset="0"/>
                        </a:rPr>
                        <a:t> </a:t>
                      </a:r>
                      <a:r>
                        <a:rPr kumimoji="0" lang="pl-PL" sz="2000" b="0" i="0" u="none" strike="noStrike" cap="none" normalizeH="0" baseline="0" dirty="0">
                          <a:ln>
                            <a:noFill/>
                          </a:ln>
                          <a:solidFill>
                            <a:srgbClr val="004992"/>
                          </a:solidFill>
                          <a:effectLst/>
                          <a:latin typeface="+mn-lt"/>
                          <a:cs typeface="Times New Roman" pitchFamily="18" charset="0"/>
                        </a:rPr>
                        <a:t>???</a:t>
                      </a:r>
                      <a:r>
                        <a:rPr kumimoji="0" lang="pl-PL" sz="2000" b="0" i="0" u="none" strike="noStrike" cap="none" normalizeH="0" baseline="0" dirty="0">
                          <a:ln>
                            <a:noFill/>
                          </a:ln>
                          <a:solidFill>
                            <a:srgbClr val="E3EFF8"/>
                          </a:solidFill>
                          <a:effectLst/>
                          <a:latin typeface="+mn-lt"/>
                          <a:cs typeface="Times New Roman" pitchFamily="18" charset="0"/>
                        </a:rPr>
                        <a:t> odrzucenie odpowiedzialności widziane jest jako niegrzeczne (łatwe wytłumaczenie siebie)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mn-lt"/>
                          <a:cs typeface="Times New Roman" pitchFamily="18" charset="0"/>
                        </a:rPr>
                        <a:t>Zalety:</a:t>
                      </a:r>
                      <a:r>
                        <a:rPr kumimoji="0" lang="pl-PL" sz="2000" b="0" i="0" u="none" strike="noStrike" cap="none" normalizeH="0" baseline="0" dirty="0">
                          <a:ln>
                            <a:noFill/>
                          </a:ln>
                          <a:solidFill>
                            <a:srgbClr val="333333"/>
                          </a:solidFill>
                          <a:effectLst/>
                          <a:latin typeface="+mn-lt"/>
                          <a:cs typeface="Times New Roman" pitchFamily="18" charset="0"/>
                        </a:rPr>
                        <a:t> </a:t>
                      </a:r>
                      <a:r>
                        <a:rPr kumimoji="0" lang="pl-PL" sz="2000" b="0" i="0" u="none" strike="noStrike" cap="none" normalizeH="0" baseline="0" dirty="0">
                          <a:ln>
                            <a:noFill/>
                          </a:ln>
                          <a:solidFill>
                            <a:srgbClr val="004992"/>
                          </a:solidFill>
                          <a:effectLst/>
                          <a:latin typeface="+mn-lt"/>
                          <a:cs typeface="Times New Roman" pitchFamily="18" charset="0"/>
                        </a:rPr>
                        <a:t>???</a:t>
                      </a:r>
                      <a:r>
                        <a:rPr kumimoji="0" lang="pl-PL" sz="2000" b="0" i="0" u="none" strike="noStrike" cap="none" normalizeH="0" baseline="0" dirty="0">
                          <a:ln>
                            <a:noFill/>
                          </a:ln>
                          <a:solidFill>
                            <a:srgbClr val="E3EFF8"/>
                          </a:solidFill>
                          <a:effectLst/>
                          <a:latin typeface="+mn-lt"/>
                          <a:cs typeface="Times New Roman" pitchFamily="18" charset="0"/>
                        </a:rPr>
                        <a:t> niezagrożona pewność siebie </a:t>
                      </a:r>
                      <a:endParaRPr kumimoji="0" lang="en-GB" sz="2000" b="0" i="0" u="none" strike="noStrike" cap="none" normalizeH="0" baseline="0" dirty="0">
                        <a:ln>
                          <a:noFill/>
                        </a:ln>
                        <a:solidFill>
                          <a:srgbClr val="E3EFF8"/>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Gdybyś grał lepiej, nasz przeciwnik nie zdobyłby gola!</a:t>
            </a:r>
            <a:endParaRPr lang="en-CA" altLang="de-DE" sz="1600" dirty="0">
              <a:latin typeface="Calibri Light"/>
            </a:endParaRPr>
          </a:p>
        </p:txBody>
      </p:sp>
    </p:spTree>
    <p:extLst>
      <p:ext uri="{BB962C8B-B14F-4D97-AF65-F5344CB8AC3E}">
        <p14:creationId xmlns:p14="http://schemas.microsoft.com/office/powerpoint/2010/main" val="282154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stylów atrybucji (sposobów wyjaśniania) na negatywne wydarzenia!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82035483"/>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Atrybucje odnoszące się do mnie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(np</a:t>
                      </a:r>
                      <a:r>
                        <a:rPr kumimoji="0" lang="pl-PL" sz="2000" b="0" i="0" u="none" strike="noStrike" cap="none" normalizeH="0" baseline="0">
                          <a:ln>
                            <a:noFill/>
                          </a:ln>
                          <a:solidFill>
                            <a:srgbClr val="333333"/>
                          </a:solidFill>
                          <a:effectLst/>
                          <a:latin typeface="Calibri Light"/>
                          <a:cs typeface="Times New Roman" pitchFamily="18" charset="0"/>
                        </a:rPr>
                        <a:t>. “To </a:t>
                      </a:r>
                      <a:r>
                        <a:rPr kumimoji="0" lang="pl-PL" sz="2000" b="0" i="0" u="none" strike="noStrike" cap="none" normalizeH="0" baseline="0" dirty="0">
                          <a:ln>
                            <a:noFill/>
                          </a:ln>
                          <a:solidFill>
                            <a:srgbClr val="333333"/>
                          </a:solidFill>
                          <a:effectLst/>
                          <a:latin typeface="Calibri Light"/>
                          <a:cs typeface="Times New Roman" pitchFamily="18" charset="0"/>
                        </a:rPr>
                        <a:t>była naprawdę moja wina. Jestem winien przeprosiny </a:t>
                      </a:r>
                      <a:r>
                        <a:rPr kumimoji="0" lang="pl-PL" sz="2000" b="0" i="0" u="none" strike="noStrike" cap="none" normalizeH="0" baseline="0">
                          <a:ln>
                            <a:noFill/>
                          </a:ln>
                          <a:solidFill>
                            <a:srgbClr val="333333"/>
                          </a:solidFill>
                          <a:effectLst/>
                          <a:latin typeface="Calibri Light"/>
                          <a:cs typeface="Times New Roman" pitchFamily="18" charset="0"/>
                        </a:rPr>
                        <a:t>fanom!”) </a:t>
                      </a:r>
                      <a:r>
                        <a:rPr kumimoji="0" lang="pl-PL"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Wady:</a:t>
                      </a:r>
                      <a:r>
                        <a:rPr kumimoji="0" lang="pl-PL" sz="2000" b="0" i="0" u="none" strike="noStrike" cap="none" normalizeH="0" baseline="0" dirty="0">
                          <a:ln>
                            <a:noFill/>
                          </a:ln>
                          <a:solidFill>
                            <a:srgbClr val="333333"/>
                          </a:solidFill>
                          <a:effectLst/>
                          <a:latin typeface="Calibri Light"/>
                          <a:cs typeface="Times New Roman" pitchFamily="18" charset="0"/>
                        </a:rPr>
                        <a:t> obniża pewność samego siebie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Zalety:</a:t>
                      </a:r>
                      <a:r>
                        <a:rPr kumimoji="0" lang="pl-PL" sz="2000" b="0" i="0" u="none" strike="noStrike" cap="none" normalizeH="0" baseline="0" dirty="0">
                          <a:ln>
                            <a:noFill/>
                          </a:ln>
                          <a:solidFill>
                            <a:srgbClr val="333333"/>
                          </a:solidFill>
                          <a:effectLst/>
                          <a:latin typeface="Calibri Light"/>
                          <a:cs typeface="Times New Roman" pitchFamily="18" charset="0"/>
                        </a:rPr>
                        <a:t> szlachetnym i odważnym jest przejąć odpowiedzialność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Odnoszące się do innych/Sytuacji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(np</a:t>
                      </a:r>
                      <a:r>
                        <a:rPr kumimoji="0" lang="pl-PL" sz="2000" b="0" i="0" u="none" strike="noStrike" cap="none" normalizeH="0" baseline="0">
                          <a:ln>
                            <a:noFill/>
                          </a:ln>
                          <a:solidFill>
                            <a:srgbClr val="333333"/>
                          </a:solidFill>
                          <a:effectLst/>
                          <a:latin typeface="Calibri Light"/>
                          <a:cs typeface="Times New Roman" pitchFamily="18" charset="0"/>
                        </a:rPr>
                        <a:t>. “Ale </a:t>
                      </a:r>
                      <a:r>
                        <a:rPr kumimoji="0" lang="pl-PL" sz="2000" b="0" i="0" u="none" strike="noStrike" cap="none" normalizeH="0" baseline="0" dirty="0">
                          <a:ln>
                            <a:noFill/>
                          </a:ln>
                          <a:solidFill>
                            <a:srgbClr val="333333"/>
                          </a:solidFill>
                          <a:effectLst/>
                          <a:latin typeface="Calibri Light"/>
                          <a:cs typeface="Times New Roman" pitchFamily="18" charset="0"/>
                        </a:rPr>
                        <a:t>gdzie był </a:t>
                      </a:r>
                      <a:r>
                        <a:rPr kumimoji="0" lang="pl-PL" sz="2000" b="0" i="0" u="none" strike="noStrike" cap="none" normalizeH="0" baseline="0">
                          <a:ln>
                            <a:noFill/>
                          </a:ln>
                          <a:solidFill>
                            <a:srgbClr val="333333"/>
                          </a:solidFill>
                          <a:effectLst/>
                          <a:latin typeface="Calibri Light"/>
                          <a:cs typeface="Times New Roman" pitchFamily="18" charset="0"/>
                        </a:rPr>
                        <a:t>bramkarz?”; “W </a:t>
                      </a:r>
                      <a:r>
                        <a:rPr kumimoji="0" lang="pl-PL" sz="2000" b="0" i="0" u="none" strike="noStrike" cap="none" normalizeH="0" baseline="0" dirty="0">
                          <a:ln>
                            <a:noFill/>
                          </a:ln>
                          <a:solidFill>
                            <a:srgbClr val="333333"/>
                          </a:solidFill>
                          <a:effectLst/>
                          <a:latin typeface="Calibri Light"/>
                          <a:cs typeface="Times New Roman" pitchFamily="18" charset="0"/>
                        </a:rPr>
                        <a:t>piłce wszystko może się </a:t>
                      </a:r>
                      <a:r>
                        <a:rPr kumimoji="0" lang="pl-PL" sz="2000" b="0" i="0" u="none" strike="noStrike" cap="none" normalizeH="0" baseline="0">
                          <a:ln>
                            <a:noFill/>
                          </a:ln>
                          <a:solidFill>
                            <a:srgbClr val="333333"/>
                          </a:solidFill>
                          <a:effectLst/>
                          <a:latin typeface="Calibri Light"/>
                          <a:cs typeface="Times New Roman" pitchFamily="18" charset="0"/>
                        </a:rPr>
                        <a:t>zdarzyć.”) </a:t>
                      </a:r>
                      <a:r>
                        <a:rPr kumimoji="0" lang="pl-PL"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Wady:</a:t>
                      </a:r>
                      <a:r>
                        <a:rPr kumimoji="0" lang="pl-PL" sz="2000" b="0" i="0" u="none" strike="noStrike" cap="none" normalizeH="0" baseline="0" dirty="0">
                          <a:ln>
                            <a:noFill/>
                          </a:ln>
                          <a:solidFill>
                            <a:srgbClr val="333333"/>
                          </a:solidFill>
                          <a:effectLst/>
                          <a:latin typeface="Calibri Light"/>
                          <a:cs typeface="Times New Roman" pitchFamily="18" charset="0"/>
                        </a:rPr>
                        <a:t> odrzucenie odpowiedzialności widziane jest jako niegrzeczne (łatwe wytłumaczenie siebie)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Zalety:</a:t>
                      </a:r>
                      <a:r>
                        <a:rPr kumimoji="0" lang="pl-PL" sz="2000" b="0" i="0" u="none" strike="noStrike" cap="none" normalizeH="0" baseline="0" dirty="0">
                          <a:ln>
                            <a:noFill/>
                          </a:ln>
                          <a:solidFill>
                            <a:srgbClr val="333333"/>
                          </a:solidFill>
                          <a:effectLst/>
                          <a:latin typeface="Calibri Light"/>
                          <a:cs typeface="Times New Roman" pitchFamily="18" charset="0"/>
                        </a:rPr>
                        <a:t> niezagrożona pewność siebie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Gdybyś grał lepiej, nasz przeciwnik nie zdobyłby gola!</a:t>
            </a:r>
            <a:endParaRPr lang="en-CA" altLang="de-DE" sz="1600" dirty="0">
              <a:latin typeface="Calibri Light"/>
            </a:endParaRPr>
          </a:p>
        </p:txBody>
      </p:sp>
    </p:spTree>
    <p:extLst>
      <p:ext uri="{BB962C8B-B14F-4D97-AF65-F5344CB8AC3E}">
        <p14:creationId xmlns:p14="http://schemas.microsoft.com/office/powerpoint/2010/main" val="1052273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stylów atrybucji (sposobów wyjaśniania) na negatywne wydarzenia!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409572030"/>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Bardziej wyważone odpowiedzi (tzn. połączone atrybucje ja, inni/sytuacja; zaproponuj różne wyjaśnienia):</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Gdybyś grał lepiej, nasz przeciwnik nie zdobyłby gola!</a:t>
            </a:r>
            <a:endParaRPr lang="en-CA" altLang="de-DE" sz="1600"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stylów atrybucji (sposobów wyjaśniania) na negatywne wydarzenia!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2485818789"/>
              </p:ext>
            </p:extLst>
          </p:nvPr>
        </p:nvGraphicFramePr>
        <p:xfrm>
          <a:off x="408955" y="4297680"/>
          <a:ext cx="11376000" cy="21031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Bardziej wyważone odpowiedzi (tzn. połączone atrybucje ja, inni/sytuacja; zaproponuj różne wyjaśnienia):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“Mój </a:t>
                      </a:r>
                      <a:r>
                        <a:rPr kumimoji="0" lang="pl-PL" sz="2000" b="0" i="0" u="none" strike="noStrike" cap="none" normalizeH="0" baseline="0" dirty="0">
                          <a:ln>
                            <a:noFill/>
                          </a:ln>
                          <a:solidFill>
                            <a:srgbClr val="333333"/>
                          </a:solidFill>
                          <a:effectLst/>
                          <a:latin typeface="Calibri Light"/>
                          <a:cs typeface="Times New Roman" pitchFamily="18" charset="0"/>
                        </a:rPr>
                        <a:t>występ był słaby, ale z pewnością się poprawię. Chciałem zauważyć również, że udało mi się powstrzymać ich inne okazje do </a:t>
                      </a:r>
                      <a:r>
                        <a:rPr kumimoji="0" lang="pl-PL" sz="2000" b="0" i="0" u="none" strike="noStrike" cap="none" normalizeH="0" baseline="0">
                          <a:ln>
                            <a:noFill/>
                          </a:ln>
                          <a:solidFill>
                            <a:srgbClr val="333333"/>
                          </a:solidFill>
                          <a:effectLst/>
                          <a:latin typeface="Calibri Light"/>
                          <a:cs typeface="Times New Roman" pitchFamily="18" charset="0"/>
                        </a:rPr>
                        <a:t>zdobycia gola”</a:t>
                      </a:r>
                      <a:endParaRPr kumimoji="0" lang="pl-PL"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“Na </a:t>
                      </a:r>
                      <a:r>
                        <a:rPr kumimoji="0" lang="pl-PL" sz="2000" b="0" i="0" u="none" strike="noStrike" cap="none" normalizeH="0" baseline="0" dirty="0">
                          <a:ln>
                            <a:noFill/>
                          </a:ln>
                          <a:solidFill>
                            <a:srgbClr val="333333"/>
                          </a:solidFill>
                          <a:effectLst/>
                          <a:latin typeface="Calibri Light"/>
                          <a:cs typeface="Times New Roman" pitchFamily="18" charset="0"/>
                        </a:rPr>
                        <a:t>innych meczach będę grał lepiej i moi koledzy z drużyny, i mam nadzieje, że to doprowadzi nas </a:t>
                      </a:r>
                      <a:r>
                        <a:rPr kumimoji="0" lang="pl-PL" sz="2000" b="0" i="0" u="none" strike="noStrike" cap="none" normalizeH="0" baseline="0">
                          <a:ln>
                            <a:noFill/>
                          </a:ln>
                          <a:solidFill>
                            <a:srgbClr val="333333"/>
                          </a:solidFill>
                          <a:effectLst/>
                          <a:latin typeface="Calibri Light"/>
                          <a:cs typeface="Times New Roman" pitchFamily="18" charset="0"/>
                        </a:rPr>
                        <a:t>do zwycięstwa”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Gdybyś grał lepiej, nasz przeciwnik nie zdobyłby gola!</a:t>
            </a:r>
            <a:endParaRPr lang="en-CA" altLang="de-DE" sz="16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atrybucji na pozytywne wydarzenia!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54741717"/>
              </p:ext>
            </p:extLst>
          </p:nvPr>
        </p:nvGraphicFramePr>
        <p:xfrm>
          <a:off x="408955" y="4297680"/>
          <a:ext cx="11376000" cy="2377440"/>
        </p:xfrm>
        <a:graphic>
          <a:graphicData uri="http://schemas.openxmlformats.org/drawingml/2006/table">
            <a:tbl>
              <a:tblPr>
                <a:tableStyleId>{21E4AEA4-8DFA-4A89-87EB-49C32662AFE0}</a:tableStyleId>
              </a:tblPr>
              <a:tblGrid>
                <a:gridCol w="5184576">
                  <a:extLst>
                    <a:ext uri="{9D8B030D-6E8A-4147-A177-3AD203B41FA5}">
                      <a16:colId xmlns:a16="http://schemas.microsoft.com/office/drawing/2014/main" val="20000"/>
                    </a:ext>
                  </a:extLst>
                </a:gridCol>
                <a:gridCol w="6191424">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Atrybucje odnoszące się do mnie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(np</a:t>
                      </a:r>
                      <a:r>
                        <a:rPr kumimoji="0" lang="pl-PL" sz="2000" b="0" i="0" u="none" strike="noStrike" cap="none" normalizeH="0" baseline="0">
                          <a:ln>
                            <a:noFill/>
                          </a:ln>
                          <a:solidFill>
                            <a:srgbClr val="333333"/>
                          </a:solidFill>
                          <a:effectLst/>
                          <a:latin typeface="Calibri Light"/>
                          <a:cs typeface="Times New Roman" pitchFamily="18" charset="0"/>
                        </a:rPr>
                        <a:t>.. “Tak </a:t>
                      </a:r>
                      <a:r>
                        <a:rPr kumimoji="0" lang="pl-PL" sz="2000" b="0" i="0" u="none" strike="noStrike" cap="none" normalizeH="0" baseline="0" dirty="0">
                          <a:ln>
                            <a:noFill/>
                          </a:ln>
                          <a:solidFill>
                            <a:srgbClr val="333333"/>
                          </a:solidFill>
                          <a:effectLst/>
                          <a:latin typeface="Calibri Light"/>
                          <a:cs typeface="Times New Roman" pitchFamily="18" charset="0"/>
                        </a:rPr>
                        <a:t>jak już mówiłeś, jestem wyjątkowo </a:t>
                      </a:r>
                      <a:r>
                        <a:rPr kumimoji="0" lang="pl-PL" sz="2000" b="0" i="0" u="none" strike="noStrike" cap="none" normalizeH="0" baseline="0">
                          <a:ln>
                            <a:noFill/>
                          </a:ln>
                          <a:solidFill>
                            <a:srgbClr val="333333"/>
                          </a:solidFill>
                          <a:effectLst/>
                          <a:latin typeface="Calibri Light"/>
                          <a:cs typeface="Times New Roman" pitchFamily="18" charset="0"/>
                        </a:rPr>
                        <a:t>utalentowany.”)</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pl-PL" sz="2000" b="1" i="0" u="none" strike="noStrike" cap="none" normalizeH="0" baseline="0">
                          <a:ln>
                            <a:noFill/>
                          </a:ln>
                          <a:solidFill>
                            <a:srgbClr val="333333"/>
                          </a:solidFill>
                          <a:effectLst/>
                          <a:latin typeface="Calibri Light"/>
                          <a:cs typeface="Times New Roman" pitchFamily="18" charset="0"/>
                        </a:rPr>
                        <a:t>Wady:</a:t>
                      </a:r>
                      <a:r>
                        <a:rPr kumimoji="0" lang="pl-PL" sz="2000" b="0" i="0" u="none" strike="noStrike" cap="none" normalizeH="0" baseline="0">
                          <a:ln>
                            <a:noFill/>
                          </a:ln>
                          <a:solidFill>
                            <a:srgbClr val="333333"/>
                          </a:solidFill>
                          <a:effectLst/>
                          <a:latin typeface="Calibri Light"/>
                          <a:cs typeface="Times New Roman" pitchFamily="18" charset="0"/>
                        </a:rPr>
                        <a:t> </a:t>
                      </a:r>
                      <a:r>
                        <a:rPr kumimoji="0" lang="pl-PL" sz="2000" b="0" i="0" u="none" strike="noStrike" cap="none" normalizeH="0" baseline="0">
                          <a:ln>
                            <a:noFill/>
                          </a:ln>
                          <a:solidFill>
                            <a:srgbClr val="004992"/>
                          </a:solidFill>
                          <a:effectLst/>
                          <a:latin typeface="Calibri Light"/>
                          <a:cs typeface="Times New Roman" pitchFamily="18" charset="0"/>
                        </a:rPr>
                        <a:t>???</a:t>
                      </a:r>
                      <a:r>
                        <a:rPr kumimoji="0" lang="pl-PL" sz="2000" b="0" i="0" u="none" strike="noStrike" cap="none" normalizeH="0" baseline="0">
                          <a:ln>
                            <a:noFill/>
                          </a:ln>
                          <a:solidFill>
                            <a:srgbClr val="FFFFFF"/>
                          </a:solidFill>
                          <a:effectLst/>
                          <a:latin typeface="Calibri Light"/>
                          <a:cs typeface="Times New Roman" pitchFamily="18" charset="0"/>
                        </a:rPr>
                        <a:t> </a:t>
                      </a:r>
                      <a:r>
                        <a:rPr kumimoji="0" lang="pl-PL" sz="2000" b="0" i="0" u="none" strike="noStrike" cap="none" normalizeH="0" baseline="0" dirty="0">
                          <a:ln>
                            <a:noFill/>
                          </a:ln>
                          <a:solidFill>
                            <a:srgbClr val="FFFFFF"/>
                          </a:solidFill>
                          <a:effectLst/>
                          <a:latin typeface="Calibri Light"/>
                          <a:cs typeface="Times New Roman" pitchFamily="18" charset="0"/>
                        </a:rPr>
                        <a:t>przechwalanie się może wydać się aroganckie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pl-PL" sz="2000" b="1" i="0" u="none" strike="noStrike" cap="none" normalizeH="0" baseline="0">
                          <a:ln>
                            <a:noFill/>
                          </a:ln>
                          <a:solidFill>
                            <a:srgbClr val="333333"/>
                          </a:solidFill>
                          <a:effectLst/>
                          <a:latin typeface="Calibri Light"/>
                          <a:cs typeface="Times New Roman" pitchFamily="18" charset="0"/>
                        </a:rPr>
                        <a:t>Zalety:</a:t>
                      </a:r>
                      <a:r>
                        <a:rPr kumimoji="0" lang="pl-PL" sz="2000" b="0" i="0" u="none" strike="noStrike" cap="none" normalizeH="0" baseline="0">
                          <a:ln>
                            <a:noFill/>
                          </a:ln>
                          <a:solidFill>
                            <a:srgbClr val="333333"/>
                          </a:solidFill>
                          <a:effectLst/>
                          <a:latin typeface="Calibri Light"/>
                          <a:cs typeface="Times New Roman" pitchFamily="18" charset="0"/>
                        </a:rPr>
                        <a:t> </a:t>
                      </a:r>
                      <a:r>
                        <a:rPr kumimoji="0" lang="pl-PL" sz="2000" b="0" i="0" u="none" strike="noStrike" cap="none" normalizeH="0" baseline="0">
                          <a:ln>
                            <a:noFill/>
                          </a:ln>
                          <a:solidFill>
                            <a:srgbClr val="004992"/>
                          </a:solidFill>
                          <a:effectLst/>
                          <a:latin typeface="Calibri Light"/>
                          <a:cs typeface="Times New Roman" pitchFamily="18" charset="0"/>
                        </a:rPr>
                        <a:t>???</a:t>
                      </a:r>
                      <a:r>
                        <a:rPr kumimoji="0" lang="pl-PL" sz="2000" b="0" i="0" u="none" strike="noStrike" cap="none" normalizeH="0" baseline="0">
                          <a:ln>
                            <a:noFill/>
                          </a:ln>
                          <a:solidFill>
                            <a:srgbClr val="FFFFFF"/>
                          </a:solidFill>
                          <a:effectLst/>
                          <a:latin typeface="Calibri Light"/>
                          <a:cs typeface="Times New Roman" pitchFamily="18" charset="0"/>
                        </a:rPr>
                        <a:t> </a:t>
                      </a:r>
                      <a:r>
                        <a:rPr kumimoji="0" lang="pl-PL" sz="2000" b="0" i="0" u="none" strike="noStrike" cap="none" normalizeH="0" baseline="0" dirty="0">
                          <a:ln>
                            <a:noFill/>
                          </a:ln>
                          <a:solidFill>
                            <a:srgbClr val="FFFFFF"/>
                          </a:solidFill>
                          <a:effectLst/>
                          <a:latin typeface="Calibri Light"/>
                          <a:cs typeface="Times New Roman" pitchFamily="18" charset="0"/>
                        </a:rPr>
                        <a:t>zwiększa pewność siebie </a:t>
                      </a:r>
                      <a:endParaRPr kumimoji="0" lang="en-US" sz="18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Odnoszące się do innych/sytuacji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(np</a:t>
                      </a:r>
                      <a:r>
                        <a:rPr kumimoji="0" lang="pl-PL" sz="2000" b="0" i="0" u="none" strike="noStrike" cap="none" normalizeH="0" baseline="0">
                          <a:ln>
                            <a:noFill/>
                          </a:ln>
                          <a:solidFill>
                            <a:srgbClr val="333333"/>
                          </a:solidFill>
                          <a:effectLst/>
                          <a:latin typeface="Calibri Light"/>
                          <a:cs typeface="Times New Roman" pitchFamily="18" charset="0"/>
                        </a:rPr>
                        <a:t>. “Zawdzięczam </a:t>
                      </a:r>
                      <a:r>
                        <a:rPr kumimoji="0" lang="pl-PL" sz="2000" b="0" i="0" u="none" strike="noStrike" cap="none" normalizeH="0" baseline="0" dirty="0">
                          <a:ln>
                            <a:noFill/>
                          </a:ln>
                          <a:solidFill>
                            <a:srgbClr val="333333"/>
                          </a:solidFill>
                          <a:effectLst/>
                          <a:latin typeface="Calibri Light"/>
                          <a:cs typeface="Times New Roman" pitchFamily="18" charset="0"/>
                        </a:rPr>
                        <a:t>wszystko moim nauczycielom i </a:t>
                      </a:r>
                      <a:r>
                        <a:rPr kumimoji="0" lang="pl-PL" sz="2000" b="0" i="0" u="none" strike="noStrike" cap="none" normalizeH="0" baseline="0">
                          <a:ln>
                            <a:noFill/>
                          </a:ln>
                          <a:solidFill>
                            <a:srgbClr val="333333"/>
                          </a:solidFill>
                          <a:effectLst/>
                          <a:latin typeface="Calibri Light"/>
                          <a:cs typeface="Times New Roman" pitchFamily="18" charset="0"/>
                        </a:rPr>
                        <a:t>rodzicom.”)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Wady:</a:t>
                      </a:r>
                      <a:r>
                        <a:rPr kumimoji="0" lang="pl-PL" sz="2000" b="0" i="0" u="none" strike="noStrike" cap="none" normalizeH="0" baseline="0" dirty="0">
                          <a:ln>
                            <a:noFill/>
                          </a:ln>
                          <a:solidFill>
                            <a:srgbClr val="333333"/>
                          </a:solidFill>
                          <a:effectLst/>
                          <a:latin typeface="Calibri Light"/>
                          <a:cs typeface="Times New Roman" pitchFamily="18" charset="0"/>
                        </a:rPr>
                        <a:t> </a:t>
                      </a:r>
                      <a:r>
                        <a:rPr kumimoji="0" lang="pl-PL" sz="2000" b="0" i="0" u="none" strike="noStrike" cap="none" normalizeH="0" baseline="0" dirty="0">
                          <a:ln>
                            <a:noFill/>
                          </a:ln>
                          <a:solidFill>
                            <a:srgbClr val="004992"/>
                          </a:solidFill>
                          <a:effectLst/>
                          <a:latin typeface="Calibri Light"/>
                          <a:cs typeface="Times New Roman" pitchFamily="18" charset="0"/>
                        </a:rPr>
                        <a:t>???</a:t>
                      </a:r>
                      <a:r>
                        <a:rPr kumimoji="0" lang="pl-PL" sz="2000" b="0" i="0" u="none" strike="noStrike" cap="none" normalizeH="0" baseline="0" dirty="0">
                          <a:ln>
                            <a:noFill/>
                          </a:ln>
                          <a:solidFill>
                            <a:srgbClr val="E3EFF8"/>
                          </a:solidFill>
                          <a:effectLst/>
                          <a:latin typeface="Calibri Light"/>
                          <a:cs typeface="Times New Roman" pitchFamily="18" charset="0"/>
                        </a:rPr>
                        <a:t> pewność siebie nie juwydatniona/wzmocniona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Zalety:</a:t>
                      </a:r>
                      <a:r>
                        <a:rPr kumimoji="0" lang="pl-PL" sz="2000" b="0" i="0" u="none" strike="noStrike" cap="none" normalizeH="0" baseline="0" dirty="0">
                          <a:ln>
                            <a:noFill/>
                          </a:ln>
                          <a:solidFill>
                            <a:srgbClr val="333333"/>
                          </a:solidFill>
                          <a:effectLst/>
                          <a:latin typeface="Calibri Light"/>
                          <a:cs typeface="Times New Roman" pitchFamily="18" charset="0"/>
                        </a:rPr>
                        <a:t> </a:t>
                      </a:r>
                      <a:r>
                        <a:rPr kumimoji="0" lang="pl-PL" sz="2000" b="0" i="0" u="none" strike="noStrike" cap="none" normalizeH="0" baseline="0" dirty="0">
                          <a:ln>
                            <a:noFill/>
                          </a:ln>
                          <a:solidFill>
                            <a:srgbClr val="004992"/>
                          </a:solidFill>
                          <a:effectLst/>
                          <a:latin typeface="Calibri Light"/>
                          <a:cs typeface="Times New Roman" pitchFamily="18" charset="0"/>
                        </a:rPr>
                        <a:t>???</a:t>
                      </a:r>
                      <a:r>
                        <a:rPr kumimoji="0" lang="pl-PL" sz="2000" b="0" i="0" u="none" strike="noStrike" cap="none" normalizeH="0" baseline="0" dirty="0">
                          <a:ln>
                            <a:noFill/>
                          </a:ln>
                          <a:solidFill>
                            <a:srgbClr val="E3EFF8"/>
                          </a:solidFill>
                          <a:effectLst/>
                          <a:latin typeface="Calibri Light"/>
                          <a:cs typeface="Times New Roman" pitchFamily="18" charset="0"/>
                        </a:rPr>
                        <a:t> możesz być uznany za osobę skromną, a prawdziwego zespołowego gracza </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Gratuluję wygranej nagrody. Jak to zrobiłeś?</a:t>
            </a:r>
            <a:endParaRPr lang="en-CA" altLang="de-DE" sz="1400" dirty="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atrybucji na pozytywne wydarzenia!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725010549"/>
              </p:ext>
            </p:extLst>
          </p:nvPr>
        </p:nvGraphicFramePr>
        <p:xfrm>
          <a:off x="408955" y="4297680"/>
          <a:ext cx="11376000" cy="2377440"/>
        </p:xfrm>
        <a:graphic>
          <a:graphicData uri="http://schemas.openxmlformats.org/drawingml/2006/table">
            <a:tbl>
              <a:tblPr>
                <a:tableStyleId>{21E4AEA4-8DFA-4A89-87EB-49C32662AFE0}</a:tableStyleId>
              </a:tblPr>
              <a:tblGrid>
                <a:gridCol w="5184576">
                  <a:extLst>
                    <a:ext uri="{9D8B030D-6E8A-4147-A177-3AD203B41FA5}">
                      <a16:colId xmlns:a16="http://schemas.microsoft.com/office/drawing/2014/main" val="20000"/>
                    </a:ext>
                  </a:extLst>
                </a:gridCol>
                <a:gridCol w="6191424">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Atrybucje odnoszące się do mnie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(np</a:t>
                      </a:r>
                      <a:r>
                        <a:rPr kumimoji="0" lang="pl-PL" sz="2000" b="0" i="0" u="none" strike="noStrike" cap="none" normalizeH="0" baseline="0">
                          <a:ln>
                            <a:noFill/>
                          </a:ln>
                          <a:solidFill>
                            <a:srgbClr val="333333"/>
                          </a:solidFill>
                          <a:effectLst/>
                          <a:latin typeface="Calibri Light"/>
                          <a:cs typeface="Times New Roman" pitchFamily="18" charset="0"/>
                        </a:rPr>
                        <a:t>.. “Tak </a:t>
                      </a:r>
                      <a:r>
                        <a:rPr kumimoji="0" lang="pl-PL" sz="2000" b="0" i="0" u="none" strike="noStrike" cap="none" normalizeH="0" baseline="0" dirty="0">
                          <a:ln>
                            <a:noFill/>
                          </a:ln>
                          <a:solidFill>
                            <a:srgbClr val="333333"/>
                          </a:solidFill>
                          <a:effectLst/>
                          <a:latin typeface="Calibri Light"/>
                          <a:cs typeface="Times New Roman" pitchFamily="18" charset="0"/>
                        </a:rPr>
                        <a:t>jak już mówiłeś, jestem wyjątkowo </a:t>
                      </a:r>
                      <a:r>
                        <a:rPr kumimoji="0" lang="pl-PL" sz="2000" b="0" i="0" u="none" strike="noStrike" cap="none" normalizeH="0" baseline="0">
                          <a:ln>
                            <a:noFill/>
                          </a:ln>
                          <a:solidFill>
                            <a:srgbClr val="333333"/>
                          </a:solidFill>
                          <a:effectLst/>
                          <a:latin typeface="Calibri Light"/>
                          <a:cs typeface="Times New Roman" pitchFamily="18" charset="0"/>
                        </a:rPr>
                        <a:t>utalentowany.”)</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pl-PL" sz="2000" b="1" i="0" u="none" strike="noStrike" cap="none" normalizeH="0" baseline="0" dirty="0">
                          <a:ln>
                            <a:noFill/>
                          </a:ln>
                          <a:solidFill>
                            <a:srgbClr val="333333"/>
                          </a:solidFill>
                          <a:effectLst/>
                          <a:latin typeface="Calibri Light"/>
                          <a:cs typeface="Times New Roman" pitchFamily="18" charset="0"/>
                        </a:rPr>
                        <a:t>Wady:</a:t>
                      </a:r>
                      <a:r>
                        <a:rPr kumimoji="0" lang="pl-PL" sz="2000" b="0" i="0" u="none" strike="noStrike" cap="none" normalizeH="0" baseline="0" dirty="0">
                          <a:ln>
                            <a:noFill/>
                          </a:ln>
                          <a:solidFill>
                            <a:srgbClr val="333333"/>
                          </a:solidFill>
                          <a:effectLst/>
                          <a:latin typeface="Calibri Light"/>
                          <a:cs typeface="Times New Roman" pitchFamily="18" charset="0"/>
                        </a:rPr>
                        <a:t> przechwalanie się może wydać się aroganckie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pl-PL" sz="2000" b="1" i="0" u="none" strike="noStrike" cap="none" normalizeH="0" baseline="0" dirty="0">
                          <a:ln>
                            <a:noFill/>
                          </a:ln>
                          <a:solidFill>
                            <a:srgbClr val="333333"/>
                          </a:solidFill>
                          <a:effectLst/>
                          <a:latin typeface="Calibri Light"/>
                          <a:cs typeface="Times New Roman" pitchFamily="18" charset="0"/>
                        </a:rPr>
                        <a:t>Zalety:</a:t>
                      </a:r>
                      <a:r>
                        <a:rPr kumimoji="0" lang="pl-PL" sz="2000" b="0" i="0" u="none" strike="noStrike" cap="none" normalizeH="0" baseline="0" dirty="0">
                          <a:ln>
                            <a:noFill/>
                          </a:ln>
                          <a:solidFill>
                            <a:srgbClr val="333333"/>
                          </a:solidFill>
                          <a:effectLst/>
                          <a:latin typeface="Calibri Light"/>
                          <a:cs typeface="Times New Roman" pitchFamily="18" charset="0"/>
                        </a:rPr>
                        <a:t> zwiększa pewność siebie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Odnoszące się do innych/sytuacji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(np</a:t>
                      </a:r>
                      <a:r>
                        <a:rPr kumimoji="0" lang="pl-PL" sz="2000" b="0" i="0" u="none" strike="noStrike" cap="none" normalizeH="0" baseline="0">
                          <a:ln>
                            <a:noFill/>
                          </a:ln>
                          <a:solidFill>
                            <a:srgbClr val="333333"/>
                          </a:solidFill>
                          <a:effectLst/>
                          <a:latin typeface="Calibri Light"/>
                          <a:cs typeface="Times New Roman" pitchFamily="18" charset="0"/>
                        </a:rPr>
                        <a:t>. “Zawdzięczam </a:t>
                      </a:r>
                      <a:r>
                        <a:rPr kumimoji="0" lang="pl-PL" sz="2000" b="0" i="0" u="none" strike="noStrike" cap="none" normalizeH="0" baseline="0" dirty="0">
                          <a:ln>
                            <a:noFill/>
                          </a:ln>
                          <a:solidFill>
                            <a:srgbClr val="333333"/>
                          </a:solidFill>
                          <a:effectLst/>
                          <a:latin typeface="Calibri Light"/>
                          <a:cs typeface="Times New Roman" pitchFamily="18" charset="0"/>
                        </a:rPr>
                        <a:t>wszystko moim nauczycielom i </a:t>
                      </a:r>
                      <a:r>
                        <a:rPr kumimoji="0" lang="pl-PL" sz="2000" b="0" i="0" u="none" strike="noStrike" cap="none" normalizeH="0" baseline="0">
                          <a:ln>
                            <a:noFill/>
                          </a:ln>
                          <a:solidFill>
                            <a:srgbClr val="333333"/>
                          </a:solidFill>
                          <a:effectLst/>
                          <a:latin typeface="Calibri Light"/>
                          <a:cs typeface="Times New Roman" pitchFamily="18" charset="0"/>
                        </a:rPr>
                        <a:t>rodzicom.”)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mn-lt"/>
                          <a:cs typeface="Times New Roman" pitchFamily="18" charset="0"/>
                        </a:rPr>
                        <a:t>Wady:</a:t>
                      </a:r>
                      <a:r>
                        <a:rPr kumimoji="0" lang="pl-PL" sz="2000" b="0" i="0" u="none" strike="noStrike" cap="none" normalizeH="0" baseline="0" dirty="0">
                          <a:ln>
                            <a:noFill/>
                          </a:ln>
                          <a:solidFill>
                            <a:srgbClr val="333333"/>
                          </a:solidFill>
                          <a:effectLst/>
                          <a:latin typeface="+mn-lt"/>
                          <a:cs typeface="Times New Roman" pitchFamily="18" charset="0"/>
                        </a:rPr>
                        <a:t> </a:t>
                      </a:r>
                      <a:r>
                        <a:rPr kumimoji="0" lang="pl-PL" sz="2000" b="0" i="0" u="none" strike="noStrike" cap="none" normalizeH="0" baseline="0" dirty="0">
                          <a:ln>
                            <a:noFill/>
                          </a:ln>
                          <a:solidFill>
                            <a:srgbClr val="004992"/>
                          </a:solidFill>
                          <a:effectLst/>
                          <a:latin typeface="+mn-lt"/>
                          <a:cs typeface="Times New Roman" pitchFamily="18" charset="0"/>
                        </a:rPr>
                        <a:t>???</a:t>
                      </a:r>
                      <a:r>
                        <a:rPr kumimoji="0" lang="pl-PL" sz="2000" b="0" i="0" u="none" strike="noStrike" cap="none" normalizeH="0" baseline="0" dirty="0">
                          <a:ln>
                            <a:noFill/>
                          </a:ln>
                          <a:solidFill>
                            <a:srgbClr val="E3EFF8"/>
                          </a:solidFill>
                          <a:effectLst/>
                          <a:latin typeface="+mn-lt"/>
                          <a:cs typeface="Times New Roman" pitchFamily="18" charset="0"/>
                        </a:rPr>
                        <a:t> pewność siebie nie juwydatniona/wzmocniona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mn-lt"/>
                          <a:cs typeface="Times New Roman" pitchFamily="18" charset="0"/>
                        </a:rPr>
                        <a:t>Zalety:</a:t>
                      </a:r>
                      <a:r>
                        <a:rPr kumimoji="0" lang="pl-PL" sz="2000" b="0" i="0" u="none" strike="noStrike" cap="none" normalizeH="0" baseline="0" dirty="0">
                          <a:ln>
                            <a:noFill/>
                          </a:ln>
                          <a:solidFill>
                            <a:srgbClr val="333333"/>
                          </a:solidFill>
                          <a:effectLst/>
                          <a:latin typeface="+mn-lt"/>
                          <a:cs typeface="Times New Roman" pitchFamily="18" charset="0"/>
                        </a:rPr>
                        <a:t> </a:t>
                      </a:r>
                      <a:r>
                        <a:rPr kumimoji="0" lang="pl-PL" sz="2000" b="0" i="0" u="none" strike="noStrike" cap="none" normalizeH="0" baseline="0" dirty="0">
                          <a:ln>
                            <a:noFill/>
                          </a:ln>
                          <a:solidFill>
                            <a:srgbClr val="004992"/>
                          </a:solidFill>
                          <a:effectLst/>
                          <a:latin typeface="+mn-lt"/>
                          <a:cs typeface="Times New Roman" pitchFamily="18" charset="0"/>
                        </a:rPr>
                        <a:t>???</a:t>
                      </a:r>
                      <a:r>
                        <a:rPr kumimoji="0" lang="pl-PL" sz="2000" b="0" i="0" u="none" strike="noStrike" cap="none" normalizeH="0" baseline="0" dirty="0">
                          <a:ln>
                            <a:noFill/>
                          </a:ln>
                          <a:solidFill>
                            <a:srgbClr val="E3EFF8"/>
                          </a:solidFill>
                          <a:effectLst/>
                          <a:latin typeface="+mn-lt"/>
                          <a:cs typeface="Times New Roman" pitchFamily="18" charset="0"/>
                        </a:rPr>
                        <a:t> możesz być uznany za osobę skromną, a prawdziwego zespołowego gracza </a:t>
                      </a:r>
                      <a:endParaRPr kumimoji="0" lang="en-US" sz="1800" b="0" i="0" u="none" strike="noStrike" cap="none" normalizeH="0" baseline="0" dirty="0">
                        <a:ln>
                          <a:noFill/>
                        </a:ln>
                        <a:solidFill>
                          <a:srgbClr val="E3EFF8"/>
                        </a:solidFill>
                        <a:effectLst/>
                        <a:latin typeface="+mn-l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Gratuluję wygranej nagrody. Jak to zrobiłeś?</a:t>
            </a:r>
            <a:endParaRPr lang="en-CA" altLang="de-DE" sz="1400" dirty="0">
              <a:latin typeface="Calibri Light"/>
            </a:endParaRPr>
          </a:p>
        </p:txBody>
      </p:sp>
    </p:spTree>
    <p:extLst>
      <p:ext uri="{BB962C8B-B14F-4D97-AF65-F5344CB8AC3E}">
        <p14:creationId xmlns:p14="http://schemas.microsoft.com/office/powerpoint/2010/main" val="819337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atrybucji na pozytywne wydarzenia!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037160914"/>
              </p:ext>
            </p:extLst>
          </p:nvPr>
        </p:nvGraphicFramePr>
        <p:xfrm>
          <a:off x="408955" y="4297680"/>
          <a:ext cx="11376000" cy="2377440"/>
        </p:xfrm>
        <a:graphic>
          <a:graphicData uri="http://schemas.openxmlformats.org/drawingml/2006/table">
            <a:tbl>
              <a:tblPr>
                <a:tableStyleId>{21E4AEA4-8DFA-4A89-87EB-49C32662AFE0}</a:tableStyleId>
              </a:tblPr>
              <a:tblGrid>
                <a:gridCol w="5184576">
                  <a:extLst>
                    <a:ext uri="{9D8B030D-6E8A-4147-A177-3AD203B41FA5}">
                      <a16:colId xmlns:a16="http://schemas.microsoft.com/office/drawing/2014/main" val="20000"/>
                    </a:ext>
                  </a:extLst>
                </a:gridCol>
                <a:gridCol w="6191424">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Atrybucje odnoszące się do mnie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(np</a:t>
                      </a:r>
                      <a:r>
                        <a:rPr kumimoji="0" lang="pl-PL" sz="2000" b="0" i="0" u="none" strike="noStrike" cap="none" normalizeH="0" baseline="0">
                          <a:ln>
                            <a:noFill/>
                          </a:ln>
                          <a:solidFill>
                            <a:srgbClr val="333333"/>
                          </a:solidFill>
                          <a:effectLst/>
                          <a:latin typeface="Calibri Light"/>
                          <a:cs typeface="Times New Roman" pitchFamily="18" charset="0"/>
                        </a:rPr>
                        <a:t>.. “Tak </a:t>
                      </a:r>
                      <a:r>
                        <a:rPr kumimoji="0" lang="pl-PL" sz="2000" b="0" i="0" u="none" strike="noStrike" cap="none" normalizeH="0" baseline="0" dirty="0">
                          <a:ln>
                            <a:noFill/>
                          </a:ln>
                          <a:solidFill>
                            <a:srgbClr val="333333"/>
                          </a:solidFill>
                          <a:effectLst/>
                          <a:latin typeface="Calibri Light"/>
                          <a:cs typeface="Times New Roman" pitchFamily="18" charset="0"/>
                        </a:rPr>
                        <a:t>jak już mówiłeś, jestem wyjątkowo </a:t>
                      </a:r>
                      <a:r>
                        <a:rPr kumimoji="0" lang="pl-PL" sz="2000" b="0" i="0" u="none" strike="noStrike" cap="none" normalizeH="0" baseline="0">
                          <a:ln>
                            <a:noFill/>
                          </a:ln>
                          <a:solidFill>
                            <a:srgbClr val="333333"/>
                          </a:solidFill>
                          <a:effectLst/>
                          <a:latin typeface="Calibri Light"/>
                          <a:cs typeface="Times New Roman" pitchFamily="18" charset="0"/>
                        </a:rPr>
                        <a:t>utalentowany.”)</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pl-PL" sz="2000" b="1" i="0" u="none" strike="noStrike" cap="none" normalizeH="0" baseline="0" dirty="0">
                          <a:ln>
                            <a:noFill/>
                          </a:ln>
                          <a:solidFill>
                            <a:srgbClr val="333333"/>
                          </a:solidFill>
                          <a:effectLst/>
                          <a:latin typeface="Calibri Light"/>
                          <a:cs typeface="Times New Roman" pitchFamily="18" charset="0"/>
                        </a:rPr>
                        <a:t>Wady:</a:t>
                      </a:r>
                      <a:r>
                        <a:rPr kumimoji="0" lang="pl-PL" sz="2000" b="0" i="0" u="none" strike="noStrike" cap="none" normalizeH="0" baseline="0" dirty="0">
                          <a:ln>
                            <a:noFill/>
                          </a:ln>
                          <a:solidFill>
                            <a:srgbClr val="333333"/>
                          </a:solidFill>
                          <a:effectLst/>
                          <a:latin typeface="Calibri Light"/>
                          <a:cs typeface="Times New Roman" pitchFamily="18" charset="0"/>
                        </a:rPr>
                        <a:t> przechwalanie się może wydać się aroganckie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pl-PL" sz="2000" b="1" i="0" u="none" strike="noStrike" cap="none" normalizeH="0" baseline="0" dirty="0">
                          <a:ln>
                            <a:noFill/>
                          </a:ln>
                          <a:solidFill>
                            <a:srgbClr val="333333"/>
                          </a:solidFill>
                          <a:effectLst/>
                          <a:latin typeface="Calibri Light"/>
                          <a:cs typeface="Times New Roman" pitchFamily="18" charset="0"/>
                        </a:rPr>
                        <a:t>Zalety:</a:t>
                      </a:r>
                      <a:r>
                        <a:rPr kumimoji="0" lang="pl-PL" sz="2000" b="0" i="0" u="none" strike="noStrike" cap="none" normalizeH="0" baseline="0" dirty="0">
                          <a:ln>
                            <a:noFill/>
                          </a:ln>
                          <a:solidFill>
                            <a:srgbClr val="333333"/>
                          </a:solidFill>
                          <a:effectLst/>
                          <a:latin typeface="Calibri Light"/>
                          <a:cs typeface="Times New Roman" pitchFamily="18" charset="0"/>
                        </a:rPr>
                        <a:t> zwiększa pewność siebie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Odnoszące się do innych/sytuacji</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(np</a:t>
                      </a:r>
                      <a:r>
                        <a:rPr kumimoji="0" lang="pl-PL" sz="2000" b="0" i="0" u="none" strike="noStrike" cap="none" normalizeH="0" baseline="0">
                          <a:ln>
                            <a:noFill/>
                          </a:ln>
                          <a:solidFill>
                            <a:srgbClr val="333333"/>
                          </a:solidFill>
                          <a:effectLst/>
                          <a:latin typeface="Calibri Light"/>
                          <a:cs typeface="Times New Roman" pitchFamily="18" charset="0"/>
                        </a:rPr>
                        <a:t>. “Zawdzięczam </a:t>
                      </a:r>
                      <a:r>
                        <a:rPr kumimoji="0" lang="pl-PL" sz="2000" b="0" i="0" u="none" strike="noStrike" cap="none" normalizeH="0" baseline="0" dirty="0">
                          <a:ln>
                            <a:noFill/>
                          </a:ln>
                          <a:solidFill>
                            <a:srgbClr val="333333"/>
                          </a:solidFill>
                          <a:effectLst/>
                          <a:latin typeface="Calibri Light"/>
                          <a:cs typeface="Times New Roman" pitchFamily="18" charset="0"/>
                        </a:rPr>
                        <a:t>wszystko moim nauczycielom i </a:t>
                      </a:r>
                      <a:r>
                        <a:rPr kumimoji="0" lang="pl-PL" sz="2000" b="0" i="0" u="none" strike="noStrike" cap="none" normalizeH="0" baseline="0">
                          <a:ln>
                            <a:noFill/>
                          </a:ln>
                          <a:solidFill>
                            <a:srgbClr val="333333"/>
                          </a:solidFill>
                          <a:effectLst/>
                          <a:latin typeface="Calibri Light"/>
                          <a:cs typeface="Times New Roman" pitchFamily="18" charset="0"/>
                        </a:rPr>
                        <a:t>rodzicom.”)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Wady:</a:t>
                      </a:r>
                      <a:r>
                        <a:rPr kumimoji="0" lang="pl-PL" sz="2000" b="0" i="0" u="none" strike="noStrike" cap="none" normalizeH="0" baseline="0" dirty="0">
                          <a:ln>
                            <a:noFill/>
                          </a:ln>
                          <a:solidFill>
                            <a:srgbClr val="333333"/>
                          </a:solidFill>
                          <a:effectLst/>
                          <a:latin typeface="Calibri Light"/>
                          <a:cs typeface="Times New Roman" pitchFamily="18" charset="0"/>
                        </a:rPr>
                        <a:t> pewność siebie nie jest uwydatniona/wzmocniona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1" i="0" u="none" strike="noStrike" cap="none" normalizeH="0" baseline="0" dirty="0">
                          <a:ln>
                            <a:noFill/>
                          </a:ln>
                          <a:solidFill>
                            <a:srgbClr val="333333"/>
                          </a:solidFill>
                          <a:effectLst/>
                          <a:latin typeface="Calibri Light"/>
                          <a:cs typeface="Times New Roman" pitchFamily="18" charset="0"/>
                        </a:rPr>
                        <a:t>Zalety:</a:t>
                      </a:r>
                      <a:r>
                        <a:rPr kumimoji="0" lang="pl-PL" sz="2000" b="0" i="0" u="none" strike="noStrike" cap="none" normalizeH="0" baseline="0" dirty="0">
                          <a:ln>
                            <a:noFill/>
                          </a:ln>
                          <a:solidFill>
                            <a:srgbClr val="333333"/>
                          </a:solidFill>
                          <a:effectLst/>
                          <a:latin typeface="Calibri Light"/>
                          <a:cs typeface="Times New Roman" pitchFamily="18" charset="0"/>
                        </a:rPr>
                        <a:t> możesz być uznany za osobę skromną, a prawdziwego zespołowego gracza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Gratuluję wygranej nagrody. Jak to zrobiłeś?</a:t>
            </a:r>
            <a:endParaRPr lang="en-CA" altLang="de-DE" sz="1400" dirty="0">
              <a:latin typeface="Calibri Light"/>
            </a:endParaRPr>
          </a:p>
        </p:txBody>
      </p:sp>
    </p:spTree>
    <p:extLst>
      <p:ext uri="{BB962C8B-B14F-4D97-AF65-F5344CB8AC3E}">
        <p14:creationId xmlns:p14="http://schemas.microsoft.com/office/powerpoint/2010/main" val="1262678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atrybucji na pozytywne wydarzenia!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303819646"/>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Bardziej wyważone odpowiedzi (tzn. połączone atrybucje ja, inni/sytuacja; zaproponuj różne wyjaśnienia):</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Gratuluję wygranej nagrody. Jak to zrobiłeś?</a:t>
            </a:r>
            <a:endParaRPr lang="en-CA" altLang="de-DE" sz="1400" dirty="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Wpływ niektórych atrybucji na pozytywne wydarzenia!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454521262"/>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Bardziej wyważone odpowiedzi (tzn. połączone atrybucje ja, inni/sytuacja; zaproponuj różne wyjaśnienia):</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“Jestem </a:t>
                      </a:r>
                      <a:r>
                        <a:rPr kumimoji="0" lang="pl-PL" sz="2000" b="0" i="0" u="none" strike="noStrike" cap="none" normalizeH="0" baseline="0" dirty="0">
                          <a:ln>
                            <a:noFill/>
                          </a:ln>
                          <a:solidFill>
                            <a:srgbClr val="333333"/>
                          </a:solidFill>
                          <a:effectLst/>
                          <a:latin typeface="Calibri Light"/>
                          <a:cs typeface="Times New Roman" pitchFamily="18" charset="0"/>
                        </a:rPr>
                        <a:t>dumny z nagrody, ale chciałem również podziękować rodzicom i </a:t>
                      </a:r>
                      <a:r>
                        <a:rPr kumimoji="0" lang="pl-PL" sz="2000" b="0" i="0" u="none" strike="noStrike" cap="none" normalizeH="0" baseline="0">
                          <a:ln>
                            <a:noFill/>
                          </a:ln>
                          <a:solidFill>
                            <a:srgbClr val="333333"/>
                          </a:solidFill>
                          <a:effectLst/>
                          <a:latin typeface="Calibri Light"/>
                          <a:cs typeface="Times New Roman" pitchFamily="18" charset="0"/>
                        </a:rPr>
                        <a:t>mojej drużynie”</a:t>
                      </a:r>
                      <a:endParaRPr kumimoji="0" lang="pl-PL"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“Tomasz </a:t>
                      </a:r>
                      <a:r>
                        <a:rPr kumimoji="0" lang="pl-PL" sz="2000" b="0" i="0" u="none" strike="noStrike" cap="none" normalizeH="0" baseline="0" dirty="0">
                          <a:ln>
                            <a:noFill/>
                          </a:ln>
                          <a:solidFill>
                            <a:srgbClr val="333333"/>
                          </a:solidFill>
                          <a:effectLst/>
                          <a:latin typeface="Calibri Light"/>
                          <a:cs typeface="Times New Roman" pitchFamily="18" charset="0"/>
                        </a:rPr>
                        <a:t>Edison powiedział kiedyś: Geniusz to 1 procent inspiracji, reszta 99 to </a:t>
                      </a:r>
                      <a:r>
                        <a:rPr kumimoji="0" lang="pl-PL" sz="2000" b="0" i="0" u="none" strike="noStrike" cap="none" normalizeH="0" baseline="0">
                          <a:ln>
                            <a:noFill/>
                          </a:ln>
                          <a:solidFill>
                            <a:srgbClr val="333333"/>
                          </a:solidFill>
                          <a:effectLst/>
                          <a:latin typeface="Calibri Light"/>
                          <a:cs typeface="Times New Roman" pitchFamily="18" charset="0"/>
                        </a:rPr>
                        <a:t>ciężka praca”</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Gratuluję wygranej nagrody. Jak to zrobiłeś?</a:t>
            </a:r>
            <a:endParaRPr lang="en-CA" altLang="de-DE" sz="1400"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Dlaczego to robimy?</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pl-PL" altLang="de-DE" sz="2400" dirty="0">
                <a:solidFill>
                  <a:srgbClr val="333333"/>
                </a:solidFill>
              </a:rPr>
              <a:t>Badania pokazują, że wiele osób z </a:t>
            </a:r>
            <a:r>
              <a:rPr lang="pl-PL" altLang="de-DE" sz="2400" b="1" dirty="0">
                <a:solidFill>
                  <a:srgbClr val="333333"/>
                </a:solidFill>
              </a:rPr>
              <a:t>depresją</a:t>
            </a:r>
            <a:r>
              <a:rPr lang="en-US" altLang="de-DE" sz="2400" dirty="0">
                <a:solidFill>
                  <a:srgbClr val="333333"/>
                </a:solidFill>
              </a:rPr>
              <a:t> (</a:t>
            </a:r>
            <a:r>
              <a:rPr lang="pl-PL" altLang="de-DE" sz="2400" dirty="0">
                <a:solidFill>
                  <a:srgbClr val="333333"/>
                </a:solidFill>
              </a:rPr>
              <a:t>ale nie wszystkie!</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Mają tendencję do obwiniania siebie za porażki</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Odniesiony sukces przypisują innym bądź też okolicznością</a:t>
            </a:r>
            <a:endParaRPr lang="de-DE" altLang="de-DE" sz="2400" dirty="0">
              <a:solidFill>
                <a:srgbClr val="333333"/>
              </a:solidFill>
            </a:endParaRPr>
          </a:p>
          <a:p>
            <a:pPr lvl="0" algn="ctr" defTabSz="914400" fontAlgn="base"/>
            <a:r>
              <a:rPr lang="pl-PL" altLang="de-DE" sz="2400" dirty="0">
                <a:solidFill>
                  <a:srgbClr val="004992"/>
                </a:solidFill>
              </a:rPr>
              <a:t>To może prowadzić do spadku samooceny</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Dlaczego to robimy?</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pl-PL" altLang="de-DE" sz="2400" dirty="0">
                <a:solidFill>
                  <a:srgbClr val="333333"/>
                </a:solidFill>
              </a:rPr>
              <a:t>Badania pokazują, że wiele osób z </a:t>
            </a:r>
            <a:r>
              <a:rPr lang="pl-PL" altLang="de-DE" sz="2400" b="1" dirty="0">
                <a:solidFill>
                  <a:srgbClr val="333333"/>
                </a:solidFill>
              </a:rPr>
              <a:t>urojeniami</a:t>
            </a:r>
            <a:r>
              <a:rPr lang="en-US" altLang="de-DE" sz="2400" dirty="0">
                <a:solidFill>
                  <a:srgbClr val="333333"/>
                </a:solidFill>
              </a:rPr>
              <a:t> (</a:t>
            </a:r>
            <a:r>
              <a:rPr lang="pl-PL" altLang="de-DE" sz="2400" dirty="0">
                <a:solidFill>
                  <a:srgbClr val="333333"/>
                </a:solidFill>
              </a:rPr>
              <a:t>ale nie wszystkie!</a:t>
            </a:r>
            <a:r>
              <a:rPr lang="de-DE"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Mają tendencję do obwiniania innych za negatywne wydarzenia i porażki</a:t>
            </a:r>
            <a:endParaRPr lang="de-DE"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Mają tendencję do myślenia, że wszystkie wydarzenia są poza ich kontrolą</a:t>
            </a:r>
            <a:endParaRPr lang="de-DE" altLang="de-DE" sz="2400" dirty="0">
              <a:solidFill>
                <a:srgbClr val="333333"/>
              </a:solidFill>
            </a:endParaRPr>
          </a:p>
          <a:p>
            <a:pPr lvl="0" algn="ctr" defTabSz="914400" fontAlgn="base"/>
            <a:r>
              <a:rPr lang="pl-PL" altLang="de-DE" sz="2400" dirty="0">
                <a:solidFill>
                  <a:srgbClr val="004992"/>
                </a:solidFill>
              </a:rPr>
              <a:t>Szczególnie pierwszy styl wyjaśniania może prowadzić do problemów w relacjach z innymi</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altLang="de-DE" sz="3600" dirty="0">
                <a:latin typeface="+mn-lt"/>
                <a:ea typeface="+mn-ea"/>
                <a:cs typeface="+mn-cs"/>
              </a:rPr>
              <a:t>Jak błędy atrybucji prowadzą do nieporozumień podczas psychozy – przykłady</a:t>
            </a:r>
            <a:endParaRPr lang="en-US"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4" name="Rechteck 1"/>
          <p:cNvSpPr>
            <a:spLocks noChangeArrowheads="1"/>
          </p:cNvSpPr>
          <p:nvPr/>
        </p:nvSpPr>
        <p:spPr bwMode="auto">
          <a:xfrm>
            <a:off x="408955" y="6021288"/>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itchFamily="34" charset="0"/>
                <a:cs typeface="Times New Roman" charset="0"/>
              </a:defRPr>
            </a:lvl1pPr>
            <a:lvl2pPr marL="742950" indent="-285750" eaLnBrk="0" hangingPunct="0">
              <a:spcBef>
                <a:spcPct val="20000"/>
              </a:spcBef>
              <a:buClr>
                <a:srgbClr val="336699"/>
              </a:buClr>
              <a:buChar char="•"/>
              <a:defRPr sz="2800">
                <a:solidFill>
                  <a:schemeClr val="tx1"/>
                </a:solidFill>
                <a:latin typeface="Verdana" pitchFamily="34" charset="0"/>
                <a:cs typeface="Times New Roman" charset="0"/>
              </a:defRPr>
            </a:lvl2pPr>
            <a:lvl3pPr marL="1143000" indent="-228600" eaLnBrk="0" hangingPunct="0">
              <a:spcBef>
                <a:spcPct val="20000"/>
              </a:spcBef>
              <a:buClr>
                <a:srgbClr val="336699"/>
              </a:buClr>
              <a:buChar char="•"/>
              <a:defRPr sz="2400">
                <a:solidFill>
                  <a:schemeClr val="tx1"/>
                </a:solidFill>
                <a:latin typeface="Verdana" pitchFamily="34" charset="0"/>
                <a:cs typeface="Times New Roman" charset="0"/>
              </a:defRPr>
            </a:lvl3pPr>
            <a:lvl4pPr marL="1600200" indent="-228600" eaLnBrk="0" hangingPunct="0">
              <a:spcBef>
                <a:spcPct val="20000"/>
              </a:spcBef>
              <a:buClr>
                <a:srgbClr val="336699"/>
              </a:buClr>
              <a:buChar char="•"/>
              <a:defRPr sz="2000">
                <a:solidFill>
                  <a:schemeClr val="tx1"/>
                </a:solidFill>
                <a:latin typeface="Verdana" pitchFamily="34" charset="0"/>
                <a:cs typeface="Times New Roman" charset="0"/>
              </a:defRPr>
            </a:lvl4pPr>
            <a:lvl5pPr marL="2057400" indent="-228600" eaLnBrk="0" hangingPunct="0">
              <a:spcBef>
                <a:spcPct val="20000"/>
              </a:spcBef>
              <a:buClr>
                <a:srgbClr val="336699"/>
              </a:buClr>
              <a:buChar char="•"/>
              <a:defRPr sz="2000">
                <a:solidFill>
                  <a:schemeClr val="tx1"/>
                </a:solidFill>
                <a:latin typeface="Verdana" pitchFamily="34" charset="0"/>
                <a:cs typeface="Times New Roman"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cs typeface="Times New Roman" charset="0"/>
              </a:defRPr>
            </a:lvl9pPr>
          </a:lstStyle>
          <a:p>
            <a:pPr algn="ctr" eaLnBrk="1" hangingPunct="1">
              <a:spcBef>
                <a:spcPct val="0"/>
              </a:spcBef>
              <a:buClrTx/>
              <a:buFontTx/>
              <a:buNone/>
              <a:defRPr/>
            </a:pPr>
            <a:r>
              <a:rPr lang="pl-PL" altLang="de-DE" sz="2000" i="0" dirty="0">
                <a:solidFill>
                  <a:srgbClr val="004992"/>
                </a:solidFill>
                <a:latin typeface="+mn-lt"/>
                <a:cs typeface="+mn-cs"/>
              </a:rPr>
              <a:t>Czy ktoś zechciałby podzieli</a:t>
            </a:r>
            <a:r>
              <a:rPr lang="de-DE" altLang="de-DE" sz="2000" i="0" dirty="0">
                <a:solidFill>
                  <a:srgbClr val="004992"/>
                </a:solidFill>
                <a:latin typeface="+mn-lt"/>
                <a:cs typeface="+mn-cs"/>
              </a:rPr>
              <a:t>ć</a:t>
            </a:r>
            <a:r>
              <a:rPr lang="pl-PL" altLang="de-DE" sz="2000" i="0" dirty="0">
                <a:solidFill>
                  <a:srgbClr val="004992"/>
                </a:solidFill>
                <a:latin typeface="+mn-lt"/>
                <a:cs typeface="+mn-cs"/>
              </a:rPr>
              <a:t> się swoim własny</a:t>
            </a:r>
            <a:r>
              <a:rPr lang="de-DE" altLang="de-DE" sz="2000" i="0" dirty="0">
                <a:solidFill>
                  <a:srgbClr val="004992"/>
                </a:solidFill>
                <a:latin typeface="+mn-lt"/>
                <a:cs typeface="+mn-cs"/>
              </a:rPr>
              <a:t>m</a:t>
            </a:r>
            <a:r>
              <a:rPr lang="pl-PL" altLang="de-DE" sz="2000" i="0" dirty="0">
                <a:solidFill>
                  <a:srgbClr val="004992"/>
                </a:solidFill>
                <a:latin typeface="+mn-lt"/>
                <a:cs typeface="+mn-cs"/>
              </a:rPr>
              <a:t> doświadczeniem? </a:t>
            </a:r>
            <a:r>
              <a:rPr lang="en-US" altLang="de-DE" sz="2000" i="0" dirty="0">
                <a:solidFill>
                  <a:srgbClr val="004992"/>
                </a:solidFill>
                <a:latin typeface="+mn-lt"/>
                <a:cs typeface="+mn-cs"/>
              </a:rPr>
              <a:t> </a:t>
            </a:r>
            <a:endParaRPr lang="de-DE" altLang="de-DE" sz="2000" i="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1597598719"/>
              </p:ext>
            </p:extLst>
          </p:nvPr>
        </p:nvGraphicFramePr>
        <p:xfrm>
          <a:off x="408955" y="2391576"/>
          <a:ext cx="11376000" cy="3413742"/>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668218">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Wydarzenie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Wyjaśnienie podczas psychozy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Inne wyjaśnienia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Ludzie śmieją się podczas, gdy ty mówisz.</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Pojawiłeś się i ludzie zaczęli się śmiać.</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Czysty przypadek – ktoś inny opowiedział kawał w tym samym czasie; ludzie są rozbawieni twoim czarnym humorem.</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Przybrałeś na wadze.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Oszczędny lekarz przepisał ci tani lek.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Efekty uboczne są możliwe, ale mała aktywność i złe odżywianie to również możliwe powody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W kole twojego roweru nie ma powietrza.</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Wandalizm; ostrzeżenie: następnym razem to ty będziesz skrzywdzony.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Zapomniałeś napompować koła; gwóźdź w oponie.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Style atrybucji</a:t>
            </a:r>
            <a:br>
              <a:rPr lang="pl-PL" altLang="de-DE" sz="3600">
                <a:solidFill>
                  <a:srgbClr val="004992"/>
                </a:solidFill>
                <a:latin typeface="+mn-lt"/>
                <a:ea typeface="+mn-ea"/>
                <a:cs typeface="+mn-cs"/>
              </a:rPr>
            </a:br>
            <a:r>
              <a:rPr lang="pl-PL" altLang="de-DE">
                <a:solidFill>
                  <a:srgbClr val="004992"/>
                </a:solidFill>
                <a:latin typeface="+mn-lt"/>
                <a:ea typeface="+mn-ea"/>
                <a:cs typeface="+mn-cs"/>
              </a:rPr>
              <a:t>cele dzisiejszej sesji:</a:t>
            </a:r>
            <a:endParaRPr lang="en-US" altLang="de-DE">
              <a:solidFill>
                <a:srgbClr val="004992"/>
              </a:solidFill>
              <a:latin typeface="+mn-lt"/>
              <a:ea typeface="+mn-ea"/>
              <a:cs typeface="+mn-cs"/>
            </a:endParaRPr>
          </a:p>
        </p:txBody>
      </p:sp>
      <p:sp>
        <p:nvSpPr>
          <p:cNvPr id="28675"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pl-PL" altLang="de-DE" sz="2400" dirty="0">
                <a:solidFill>
                  <a:srgbClr val="333333"/>
                </a:solidFill>
              </a:rPr>
              <a:t>Rozważaj możliwe powody wydarzeń</a:t>
            </a:r>
            <a:endParaRPr lang="en-US" altLang="de-DE" sz="2400" dirty="0">
              <a:solidFill>
                <a:srgbClr val="333333"/>
              </a:solidFill>
            </a:endParaRPr>
          </a:p>
          <a:p>
            <a:pPr marL="342900" indent="-342900" eaLnBrk="1" hangingPunct="1">
              <a:buClr>
                <a:srgbClr val="333333"/>
              </a:buClr>
              <a:buFont typeface="WingDings"/>
              <a:buChar char=""/>
            </a:pPr>
            <a:r>
              <a:rPr lang="pl-PL" altLang="de-DE" sz="2400" dirty="0">
                <a:solidFill>
                  <a:srgbClr val="333333"/>
                </a:solidFill>
              </a:rPr>
              <a:t>Nie śpiesz się z akceptacją tylko jednego wyjaśnienia</a:t>
            </a:r>
            <a:endParaRPr lang="en-US" altLang="de-DE" sz="2400" dirty="0">
              <a:solidFill>
                <a:srgbClr val="333333"/>
              </a:solidFill>
            </a:endParaRPr>
          </a:p>
          <a:p>
            <a:pPr marL="342900" indent="-342900" eaLnBrk="1" hangingPunct="1">
              <a:buClr>
                <a:srgbClr val="333333"/>
              </a:buClr>
              <a:buFont typeface="WingDings"/>
              <a:buChar char=""/>
            </a:pPr>
            <a:r>
              <a:rPr lang="pl-PL" altLang="de-DE" sz="2400" dirty="0">
                <a:solidFill>
                  <a:srgbClr val="333333"/>
                </a:solidFill>
              </a:rPr>
              <a:t>Dyskutuj konsekwencje poszczególnych wyjaśnień</a:t>
            </a:r>
            <a:endParaRPr lang="en-US" altLang="de-DE" sz="2400" dirty="0">
              <a:solidFill>
                <a:srgbClr val="333333"/>
              </a:solidFill>
            </a:endParaRPr>
          </a:p>
          <a:p>
            <a:pPr eaLnBrk="1" hangingPunct="1"/>
            <a:r>
              <a:rPr lang="pl-PL" altLang="de-DE" sz="2400" dirty="0">
                <a:solidFill>
                  <a:srgbClr val="004992"/>
                </a:solidFill>
              </a:rPr>
              <a:t>Starajmy się być realistami na tyle na ile to możliwe w codziennym życiu</a:t>
            </a:r>
            <a:r>
              <a:rPr lang="de-DE" altLang="de-DE" sz="2400" dirty="0">
                <a:solidFill>
                  <a:srgbClr val="004992"/>
                </a:solidFill>
              </a:rPr>
              <a:t>:</a:t>
            </a:r>
          </a:p>
          <a:p>
            <a:pPr eaLnBrk="1" hangingPunct="1"/>
            <a:r>
              <a:rPr lang="pl-PL" altLang="de-DE" sz="2400" dirty="0">
                <a:solidFill>
                  <a:srgbClr val="004992"/>
                </a:solidFill>
              </a:rPr>
              <a:t>Nie wińmy zawsze innych za nasze błędy</a:t>
            </a:r>
            <a:r>
              <a:rPr lang="de-DE" altLang="de-DE" sz="2400" dirty="0">
                <a:solidFill>
                  <a:srgbClr val="004992"/>
                </a:solidFill>
              </a:rPr>
              <a:t>.</a:t>
            </a:r>
          </a:p>
          <a:p>
            <a:pPr eaLnBrk="1" hangingPunct="1"/>
            <a:r>
              <a:rPr lang="pl-PL" altLang="de-DE" sz="2400" dirty="0">
                <a:solidFill>
                  <a:srgbClr val="004992"/>
                </a:solidFill>
              </a:rPr>
              <a:t>Podobnie</a:t>
            </a:r>
            <a:r>
              <a:rPr lang="de-DE" altLang="de-DE" sz="2400" dirty="0">
                <a:solidFill>
                  <a:srgbClr val="004992"/>
                </a:solidFill>
              </a:rPr>
              <a:t>, </a:t>
            </a:r>
            <a:r>
              <a:rPr lang="pl-PL" altLang="de-DE" sz="2400" dirty="0">
                <a:solidFill>
                  <a:srgbClr val="004992"/>
                </a:solidFill>
              </a:rPr>
              <a:t>nie wińmy zawsze siebie kiedy coś idzie nie po naszej myśli</a:t>
            </a:r>
            <a:r>
              <a:rPr lang="de-DE" altLang="de-DE" sz="2400" dirty="0">
                <a:solidFill>
                  <a:srgbClr val="004992"/>
                </a:solidFill>
              </a:rPr>
              <a:t>!</a:t>
            </a:r>
            <a:endParaRPr lang="en-US" altLang="de-DE" sz="2400" dirty="0">
              <a:solidFill>
                <a:srgbClr val="004992"/>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Sprzedawca obniżył cenę towaru.</a:t>
            </a:r>
            <a:endParaRPr lang="de-DE" altLang="de-DE" sz="3600">
              <a:latin typeface="+mn-lt"/>
              <a:ea typeface="+mn-ea"/>
              <a:cs typeface="+mn-cs"/>
            </a:endParaRPr>
          </a:p>
        </p:txBody>
      </p:sp>
      <p:sp>
        <p:nvSpPr>
          <p:cNvPr id="29699" name="Rectangle 3"/>
          <p:cNvSpPr>
            <a:spLocks noGrp="1" noChangeArrowheads="1"/>
          </p:cNvSpPr>
          <p:nvPr>
            <p:ph idx="1"/>
          </p:nvPr>
        </p:nvSpPr>
        <p:spPr/>
        <p:txBody>
          <a:bodyPr>
            <a:noAutofit/>
          </a:bodyPr>
          <a:lstStyle/>
          <a:p>
            <a:pPr eaLnBrk="1" hangingPunct="1"/>
            <a:r>
              <a:rPr lang="pl-PL" altLang="de-DE" sz="2400" dirty="0">
                <a:solidFill>
                  <a:srgbClr val="333333"/>
                </a:solidFill>
              </a:rPr>
              <a:t>Dlaczego sprzedawca obniżył cenę </a:t>
            </a:r>
            <a:r>
              <a:rPr lang="pl-PL" altLang="de-DE" sz="2400">
                <a:solidFill>
                  <a:srgbClr val="333333"/>
                </a:solidFill>
              </a:rPr>
              <a:t>towaru</a:t>
            </a:r>
            <a:r>
              <a:rPr lang="de-DE" altLang="de-DE" sz="2400" dirty="0">
                <a:solidFill>
                  <a:srgbClr val="333333"/>
                </a:solidFill>
              </a:rPr>
              <a:t>?</a:t>
            </a:r>
          </a:p>
          <a:p>
            <a:pPr lvl="0" defTabSz="914400" fontAlgn="base"/>
            <a:r>
              <a:rPr lang="pl-PL" altLang="de-DE" sz="2400" dirty="0">
                <a:solidFill>
                  <a:srgbClr val="333333"/>
                </a:solidFill>
              </a:rPr>
              <a:t>Jaki jest główny powód decyzji sprzedawcy</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i="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i="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i="0">
                <a:solidFill>
                  <a:srgbClr val="004992"/>
                </a:solidFill>
                <a:latin typeface="Calibri Light"/>
              </a:rPr>
              <a:t>Okoliczności lub losu?</a:t>
            </a:r>
            <a:endParaRPr lang="fr-CH" altLang="de-DE" sz="2400" i="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Kiedy wszedłeś do sali wszyscy zamilkli.</a:t>
            </a:r>
            <a:endParaRPr lang="de-DE" altLang="de-DE" sz="3600">
              <a:latin typeface="+mn-lt"/>
              <a:ea typeface="+mn-ea"/>
              <a:cs typeface="+mn-cs"/>
            </a:endParaRPr>
          </a:p>
        </p:txBody>
      </p:sp>
      <p:sp>
        <p:nvSpPr>
          <p:cNvPr id="30723" name="Rectangle 1027"/>
          <p:cNvSpPr>
            <a:spLocks noGrp="1" noChangeArrowheads="1"/>
          </p:cNvSpPr>
          <p:nvPr>
            <p:ph idx="1"/>
          </p:nvPr>
        </p:nvSpPr>
        <p:spPr/>
        <p:txBody>
          <a:bodyPr>
            <a:noAutofit/>
          </a:bodyPr>
          <a:lstStyle/>
          <a:p>
            <a:pPr eaLnBrk="1" hangingPunct="1"/>
            <a:r>
              <a:rPr lang="pl-PL" altLang="de-DE" sz="2400" dirty="0">
                <a:solidFill>
                  <a:srgbClr val="333333"/>
                </a:solidFill>
              </a:rPr>
              <a:t>Co mogło spowodować zamilknięcie ludzi w pokoju, kiedy </a:t>
            </a:r>
            <a:r>
              <a:rPr lang="pl-PL" altLang="de-DE" sz="2400">
                <a:solidFill>
                  <a:srgbClr val="333333"/>
                </a:solidFill>
              </a:rPr>
              <a:t>wszedłeś</a:t>
            </a:r>
            <a:r>
              <a:rPr lang="de-DE" altLang="de-DE" sz="2400" dirty="0">
                <a:solidFill>
                  <a:srgbClr val="333333"/>
                </a:solidFill>
              </a:rPr>
              <a:t>?</a:t>
            </a:r>
          </a:p>
          <a:p>
            <a:pPr lvl="0" defTabSz="914400" fontAlgn="base"/>
            <a:r>
              <a:rPr lang="pl-PL" altLang="de-DE" sz="2400" dirty="0">
                <a:solidFill>
                  <a:srgbClr val="333333"/>
                </a:solidFill>
              </a:rPr>
              <a:t>Jaki jest główny powód decyzji sprzedawcy</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i="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i="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i="0">
                <a:solidFill>
                  <a:srgbClr val="004992"/>
                </a:solidFill>
                <a:latin typeface="Calibri Light"/>
              </a:rPr>
              <a:t>Okoliczności lub losu?</a:t>
            </a:r>
            <a:endParaRPr lang="fr-CH" altLang="de-DE" sz="2400" i="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Ktoś powiedział, że nie wyglądasz dobrze.</a:t>
            </a:r>
            <a:endParaRPr lang="de-DE" altLang="de-DE" sz="3600">
              <a:latin typeface="+mn-lt"/>
              <a:ea typeface="+mn-ea"/>
              <a:cs typeface="+mn-cs"/>
            </a:endParaRPr>
          </a:p>
        </p:txBody>
      </p:sp>
      <p:sp>
        <p:nvSpPr>
          <p:cNvPr id="31747" name="Rectangle 1027"/>
          <p:cNvSpPr>
            <a:spLocks noGrp="1" noChangeArrowheads="1"/>
          </p:cNvSpPr>
          <p:nvPr>
            <p:ph idx="1"/>
          </p:nvPr>
        </p:nvSpPr>
        <p:spPr>
          <a:noFill/>
        </p:spPr>
        <p:txBody>
          <a:bodyPr>
            <a:noAutofit/>
          </a:bodyPr>
          <a:lstStyle/>
          <a:p>
            <a:pPr eaLnBrk="1" hangingPunct="1"/>
            <a:r>
              <a:rPr lang="pl-PL" altLang="de-DE" sz="2400" dirty="0">
                <a:solidFill>
                  <a:srgbClr val="333333"/>
                </a:solidFill>
              </a:rPr>
              <a:t>Co spowodowało, że ktoś tak </a:t>
            </a:r>
            <a:r>
              <a:rPr lang="pl-PL" altLang="de-DE" sz="2400">
                <a:solidFill>
                  <a:srgbClr val="333333"/>
                </a:solidFill>
              </a:rPr>
              <a:t>powiedział?</a:t>
            </a:r>
          </a:p>
          <a:p>
            <a:pPr lvl="0" defTabSz="914400" fontAlgn="base"/>
            <a:r>
              <a:rPr lang="pl-PL" altLang="de-DE" sz="2400" dirty="0">
                <a:solidFill>
                  <a:srgbClr val="333333"/>
                </a:solidFill>
              </a:rPr>
              <a:t>Jaki jest główny powód decyzji sprzedawcy</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i="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i="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i="0">
                <a:solidFill>
                  <a:srgbClr val="004992"/>
                </a:solidFill>
                <a:latin typeface="Calibri Light"/>
              </a:rPr>
              <a:t>Okoliczności lub losu?</a:t>
            </a:r>
            <a:endParaRPr lang="fr-CH" altLang="de-DE" sz="2400" i="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Oblałeś egzamin.</a:t>
            </a:r>
            <a:endParaRPr lang="de-DE" altLang="de-DE" sz="3600">
              <a:latin typeface="+mn-lt"/>
              <a:ea typeface="+mn-ea"/>
              <a:cs typeface="+mn-cs"/>
            </a:endParaRPr>
          </a:p>
        </p:txBody>
      </p:sp>
      <p:sp>
        <p:nvSpPr>
          <p:cNvPr id="32771" name="Rectangle 3"/>
          <p:cNvSpPr>
            <a:spLocks noGrp="1" noChangeArrowheads="1"/>
          </p:cNvSpPr>
          <p:nvPr>
            <p:ph idx="1"/>
          </p:nvPr>
        </p:nvSpPr>
        <p:spPr>
          <a:noFill/>
        </p:spPr>
        <p:txBody>
          <a:bodyPr>
            <a:noAutofit/>
          </a:bodyPr>
          <a:lstStyle/>
          <a:p>
            <a:pPr eaLnBrk="1" hangingPunct="1"/>
            <a:r>
              <a:rPr lang="pl-PL" altLang="de-DE" sz="2400" dirty="0">
                <a:solidFill>
                  <a:srgbClr val="333333"/>
                </a:solidFill>
              </a:rPr>
              <a:t>Dlaczego oblałeś </a:t>
            </a:r>
            <a:r>
              <a:rPr lang="pl-PL" altLang="de-DE" sz="2400">
                <a:solidFill>
                  <a:srgbClr val="333333"/>
                </a:solidFill>
              </a:rPr>
              <a:t>egzamin?</a:t>
            </a:r>
          </a:p>
          <a:p>
            <a:pPr lvl="0" defTabSz="914400" fontAlgn="base"/>
            <a:r>
              <a:rPr lang="pl-PL" altLang="de-DE" sz="2400" dirty="0">
                <a:solidFill>
                  <a:srgbClr val="333333"/>
                </a:solidFill>
              </a:rPr>
              <a:t>Jaki jest główny powód decyzji sprzedawcy</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i="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i="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i="0">
                <a:solidFill>
                  <a:srgbClr val="004992"/>
                </a:solidFill>
                <a:latin typeface="Calibri Light"/>
              </a:rPr>
              <a:t>Okoliczności lub losu?</a:t>
            </a:r>
            <a:endParaRPr lang="fr-CH" altLang="de-DE" sz="2400" i="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podaj swoje własne przykłady!</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r>
              <a:rPr lang="pl-PL" sz="2400">
                <a:solidFill>
                  <a:srgbClr val="333333"/>
                </a:solidFill>
              </a:rPr>
              <a:t>Co mogło doprowadzić do sytuacji?</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i="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i="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i="0">
                <a:solidFill>
                  <a:srgbClr val="004992"/>
                </a:solidFill>
                <a:latin typeface="Calibri Light"/>
              </a:rPr>
              <a:t>Okoliczności lub losu?</a:t>
            </a:r>
            <a:endParaRPr lang="fr-CH" altLang="de-DE" sz="2400" i="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7"/>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Głos mówi ci, że nie jesteś dobry.</a:t>
            </a:r>
            <a:endParaRPr lang="en-US" altLang="de-DE" sz="3600" dirty="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r>
              <a:rPr lang="pl-PL" altLang="de-DE" sz="2400" b="1" dirty="0">
                <a:solidFill>
                  <a:srgbClr val="004992"/>
                </a:solidFill>
              </a:rPr>
              <a:t>Powody</a:t>
            </a:r>
            <a:r>
              <a:rPr lang="de-DE" altLang="de-DE" sz="2400" b="1" dirty="0">
                <a:solidFill>
                  <a:srgbClr val="004992"/>
                </a:solidFill>
              </a:rPr>
              <a:t>...</a:t>
            </a:r>
          </a:p>
          <a:p>
            <a:pPr eaLnBrk="1" hangingPunct="1"/>
            <a:r>
              <a:rPr lang="de-DE" altLang="de-DE" sz="2400" dirty="0">
                <a:solidFill>
                  <a:srgbClr val="333333"/>
                </a:solidFill>
              </a:rPr>
              <a:t>...</a:t>
            </a:r>
            <a:r>
              <a:rPr lang="pl-PL" altLang="de-DE" sz="2400" dirty="0">
                <a:solidFill>
                  <a:srgbClr val="333333"/>
                </a:solidFill>
              </a:rPr>
              <a:t>odnoszące się do ciebie</a:t>
            </a:r>
            <a:endParaRPr lang="de-DE" altLang="de-DE" sz="2400" dirty="0">
              <a:solidFill>
                <a:srgbClr val="333333"/>
              </a:solidFill>
            </a:endParaRPr>
          </a:p>
          <a:p>
            <a:pPr eaLnBrk="1" hangingPunct="1"/>
            <a:r>
              <a:rPr lang="de-DE" altLang="de-DE" sz="2400" dirty="0">
                <a:solidFill>
                  <a:srgbClr val="333333"/>
                </a:solidFill>
              </a:rPr>
              <a:t>...</a:t>
            </a:r>
            <a:r>
              <a:rPr lang="pl-PL" altLang="de-DE" sz="2400" dirty="0">
                <a:solidFill>
                  <a:srgbClr val="333333"/>
                </a:solidFill>
              </a:rPr>
              <a:t>do innych</a:t>
            </a:r>
            <a:r>
              <a:rPr lang="de-DE" altLang="de-DE" sz="2400" dirty="0">
                <a:solidFill>
                  <a:srgbClr val="333333"/>
                </a:solidFill>
              </a:rPr>
              <a:t> 	</a:t>
            </a:r>
          </a:p>
          <a:p>
            <a:pPr eaLnBrk="1" hangingPunct="1"/>
            <a:r>
              <a:rPr lang="de-DE" altLang="de-DE" sz="2400" dirty="0">
                <a:solidFill>
                  <a:srgbClr val="333333"/>
                </a:solidFill>
              </a:rPr>
              <a:t>...</a:t>
            </a:r>
            <a:r>
              <a:rPr lang="pl-PL" altLang="de-DE" sz="2400" dirty="0">
                <a:solidFill>
                  <a:srgbClr val="333333"/>
                </a:solidFill>
              </a:rPr>
              <a:t>do sytuacji/okoliczności</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103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Głos mówi ci, że nie jesteś dobry.</a:t>
            </a:r>
            <a:endParaRPr lang="en-US" altLang="de-DE" sz="3600" dirty="0">
              <a:latin typeface="+mn-lt"/>
              <a:ea typeface="+mn-ea"/>
              <a:cs typeface="+mn-cs"/>
            </a:endParaRPr>
          </a:p>
        </p:txBody>
      </p:sp>
      <p:sp>
        <p:nvSpPr>
          <p:cNvPr id="2" name="Content Placeholder 1"/>
          <p:cNvSpPr>
            <a:spLocks noGrp="1"/>
          </p:cNvSpPr>
          <p:nvPr>
            <p:ph idx="1"/>
          </p:nvPr>
        </p:nvSpPr>
        <p:spPr/>
        <p:txBody>
          <a:bodyPr/>
          <a:lstStyle/>
          <a:p>
            <a:pPr lvl="0" defTabSz="914400">
              <a:lnSpc>
                <a:spcPct val="100000"/>
              </a:lnSpc>
              <a:spcBef>
                <a:spcPts val="1200"/>
              </a:spcBef>
            </a:pPr>
            <a:r>
              <a:rPr lang="pl-PL" altLang="de-DE" sz="2000" b="1" dirty="0">
                <a:solidFill>
                  <a:srgbClr val="004992"/>
                </a:solidFill>
              </a:rPr>
              <a:t>Powody</a:t>
            </a:r>
            <a:r>
              <a:rPr lang="en-US" altLang="de-DE" sz="2000" b="1" dirty="0">
                <a:solidFill>
                  <a:srgbClr val="004992"/>
                </a:solidFill>
              </a:rPr>
              <a:t>...</a:t>
            </a:r>
          </a:p>
          <a:p>
            <a:pPr lvl="0" defTabSz="914400">
              <a:lnSpc>
                <a:spcPct val="100000"/>
              </a:lnSpc>
              <a:spcBef>
                <a:spcPts val="1200"/>
              </a:spcBef>
            </a:pPr>
            <a:r>
              <a:rPr lang="en-US" altLang="de-DE" sz="2000" b="1" dirty="0">
                <a:solidFill>
                  <a:srgbClr val="004992"/>
                </a:solidFill>
              </a:rPr>
              <a:t>... </a:t>
            </a:r>
            <a:r>
              <a:rPr lang="pl-PL" altLang="de-DE" sz="2000" b="1" dirty="0">
                <a:solidFill>
                  <a:srgbClr val="004992"/>
                </a:solidFill>
              </a:rPr>
              <a:t>Odnoszące się do ciebie</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dirty="0">
                <a:solidFill>
                  <a:srgbClr val="333333"/>
                </a:solidFill>
              </a:rPr>
              <a:t>“</a:t>
            </a:r>
            <a:r>
              <a:rPr lang="pl-PL" altLang="de-DE" sz="2000" dirty="0">
                <a:solidFill>
                  <a:srgbClr val="333333"/>
                </a:solidFill>
              </a:rPr>
              <a:t>Niestety</a:t>
            </a:r>
            <a:r>
              <a:rPr lang="de-DE" altLang="de-DE" sz="2000" dirty="0">
                <a:solidFill>
                  <a:srgbClr val="333333"/>
                </a:solidFill>
              </a:rPr>
              <a:t>, </a:t>
            </a:r>
            <a:r>
              <a:rPr lang="pl-PL" altLang="de-DE" sz="2000" dirty="0">
                <a:solidFill>
                  <a:srgbClr val="333333"/>
                </a:solidFill>
              </a:rPr>
              <a:t>nieustannie obwiniam samego siebie</a:t>
            </a:r>
            <a:r>
              <a:rPr lang="en-US" altLang="de-DE" sz="2000" dirty="0">
                <a:solidFill>
                  <a:srgbClr val="333333"/>
                </a:solidFill>
              </a:rPr>
              <a:t>. </a:t>
            </a:r>
            <a:r>
              <a:rPr lang="pl-PL" altLang="de-DE" sz="2000" dirty="0">
                <a:solidFill>
                  <a:srgbClr val="333333"/>
                </a:solidFill>
              </a:rPr>
              <a:t>Wydaje się, że to taka ukryta nienawiść do samego siebie</a:t>
            </a:r>
            <a:r>
              <a:rPr lang="en-US" altLang="de-DE" sz="2000" dirty="0">
                <a:solidFill>
                  <a:srgbClr val="333333"/>
                </a:solidFill>
              </a:rPr>
              <a:t>.”</a:t>
            </a:r>
          </a:p>
          <a:p>
            <a:pPr marL="342900" lvl="0" indent="-342900" defTabSz="914400">
              <a:lnSpc>
                <a:spcPct val="100000"/>
              </a:lnSpc>
              <a:spcBef>
                <a:spcPts val="0"/>
              </a:spcBef>
              <a:buClr>
                <a:srgbClr val="333333"/>
              </a:buClr>
              <a:buFont typeface="WingDings"/>
              <a:buChar char=""/>
            </a:pPr>
            <a:r>
              <a:rPr lang="en-US" altLang="de-DE" sz="2000" dirty="0">
                <a:solidFill>
                  <a:srgbClr val="333333"/>
                </a:solidFill>
              </a:rPr>
              <a:t>“</a:t>
            </a:r>
            <a:r>
              <a:rPr lang="pl-PL" altLang="de-DE" sz="2000" dirty="0">
                <a:solidFill>
                  <a:srgbClr val="333333"/>
                </a:solidFill>
              </a:rPr>
              <a:t>Jestem bliski szaleństwa</a:t>
            </a:r>
            <a:r>
              <a:rPr lang="en-US" altLang="de-DE" sz="2000" dirty="0">
                <a:solidFill>
                  <a:srgbClr val="333333"/>
                </a:solidFill>
              </a:rPr>
              <a:t>.”</a:t>
            </a:r>
          </a:p>
          <a:p>
            <a:pPr marL="342900" lvl="0" indent="-342900" defTabSz="914400">
              <a:lnSpc>
                <a:spcPct val="100000"/>
              </a:lnSpc>
              <a:spcBef>
                <a:spcPts val="0"/>
              </a:spcBef>
              <a:buClr>
                <a:srgbClr val="333333"/>
              </a:buClr>
              <a:buFont typeface="WingDings"/>
              <a:buChar char=""/>
            </a:pPr>
            <a:r>
              <a:rPr lang="en-US" altLang="de-DE" sz="2000" dirty="0">
                <a:solidFill>
                  <a:srgbClr val="333333"/>
                </a:solidFill>
              </a:rPr>
              <a:t>“</a:t>
            </a:r>
            <a:r>
              <a:rPr lang="pl-PL" altLang="de-DE" sz="2000" dirty="0">
                <a:solidFill>
                  <a:srgbClr val="333333"/>
                </a:solidFill>
              </a:rPr>
              <a:t>Wydaje mi się, jakby to ktoś inny myśli</a:t>
            </a:r>
            <a:r>
              <a:rPr lang="en-US" altLang="de-DE" sz="2000" dirty="0">
                <a:solidFill>
                  <a:srgbClr val="333333"/>
                </a:solidFill>
              </a:rPr>
              <a:t>. </a:t>
            </a:r>
            <a:r>
              <a:rPr lang="pl-PL" altLang="de-DE" sz="2000" dirty="0">
                <a:solidFill>
                  <a:srgbClr val="333333"/>
                </a:solidFill>
              </a:rPr>
              <a:t>Ale wiem, że to są moje własne myśli</a:t>
            </a:r>
            <a:r>
              <a:rPr lang="en-US" altLang="de-DE" sz="2000" dirty="0">
                <a:solidFill>
                  <a:srgbClr val="333333"/>
                </a:solidFill>
              </a:rPr>
              <a:t>.”</a:t>
            </a:r>
          </a:p>
          <a:p>
            <a:pPr lvl="0" defTabSz="914400">
              <a:lnSpc>
                <a:spcPct val="100000"/>
              </a:lnSpc>
              <a:spcBef>
                <a:spcPts val="1200"/>
              </a:spcBef>
              <a:buClr>
                <a:srgbClr val="333333"/>
              </a:buClr>
            </a:pPr>
            <a:r>
              <a:rPr lang="en-US" altLang="de-DE" sz="2000" b="1" dirty="0">
                <a:solidFill>
                  <a:srgbClr val="004992"/>
                </a:solidFill>
              </a:rPr>
              <a:t>... </a:t>
            </a:r>
            <a:r>
              <a:rPr lang="pl-PL" altLang="de-DE" sz="2000" b="1" dirty="0">
                <a:solidFill>
                  <a:srgbClr val="004992"/>
                </a:solidFill>
              </a:rPr>
              <a:t>Odnoszące się do innych</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dirty="0">
                <a:solidFill>
                  <a:srgbClr val="333333"/>
                </a:solidFill>
              </a:rPr>
              <a:t>“</a:t>
            </a:r>
            <a:r>
              <a:rPr lang="pl-PL" altLang="de-DE" sz="2000" dirty="0">
                <a:solidFill>
                  <a:srgbClr val="333333"/>
                </a:solidFill>
              </a:rPr>
              <a:t>Coś zostało mi wszczepione do mózgu</a:t>
            </a:r>
            <a:r>
              <a:rPr lang="en-US" altLang="de-DE" sz="2000" dirty="0">
                <a:solidFill>
                  <a:srgbClr val="333333"/>
                </a:solidFill>
              </a:rPr>
              <a:t>.”</a:t>
            </a:r>
          </a:p>
          <a:p>
            <a:pPr marL="342900" lvl="0" indent="-342900" defTabSz="914400">
              <a:lnSpc>
                <a:spcPct val="100000"/>
              </a:lnSpc>
              <a:spcBef>
                <a:spcPts val="0"/>
              </a:spcBef>
              <a:buClr>
                <a:srgbClr val="333333"/>
              </a:buClr>
              <a:buFont typeface="WingDings"/>
              <a:buChar char=""/>
            </a:pPr>
            <a:r>
              <a:rPr lang="en-US" altLang="de-DE" sz="2000" dirty="0">
                <a:solidFill>
                  <a:srgbClr val="333333"/>
                </a:solidFill>
              </a:rPr>
              <a:t>“</a:t>
            </a:r>
            <a:r>
              <a:rPr lang="pl-PL" altLang="de-DE" sz="2000" dirty="0">
                <a:solidFill>
                  <a:srgbClr val="333333"/>
                </a:solidFill>
              </a:rPr>
              <a:t>Nie wiem jak to się mogło stać</a:t>
            </a:r>
            <a:r>
              <a:rPr lang="en-US" altLang="de-DE" sz="2000" dirty="0">
                <a:solidFill>
                  <a:srgbClr val="333333"/>
                </a:solidFill>
              </a:rPr>
              <a:t>, </a:t>
            </a:r>
            <a:r>
              <a:rPr lang="pl-PL" altLang="de-DE" sz="2000" dirty="0">
                <a:solidFill>
                  <a:srgbClr val="333333"/>
                </a:solidFill>
              </a:rPr>
              <a:t>ale ktoś inny przejął kontrolę nad moimi myślami</a:t>
            </a:r>
            <a:r>
              <a:rPr lang="de-DE" altLang="de-DE" sz="2000" dirty="0">
                <a:solidFill>
                  <a:srgbClr val="333333"/>
                </a:solidFill>
              </a:rPr>
              <a:t>.</a:t>
            </a:r>
            <a:r>
              <a:rPr lang="pl-PL" altLang="de-DE" sz="2000" dirty="0">
                <a:solidFill>
                  <a:srgbClr val="333333"/>
                </a:solidFill>
              </a:rPr>
              <a:t> ”</a:t>
            </a:r>
            <a:endParaRPr lang="en-US" altLang="de-DE" sz="2000" dirty="0">
              <a:solidFill>
                <a:srgbClr val="333333"/>
              </a:solidFill>
            </a:endParaRPr>
          </a:p>
          <a:p>
            <a:pPr lvl="0" defTabSz="914400">
              <a:lnSpc>
                <a:spcPct val="100000"/>
              </a:lnSpc>
              <a:spcBef>
                <a:spcPts val="1200"/>
              </a:spcBef>
              <a:buClr>
                <a:srgbClr val="333333"/>
              </a:buClr>
            </a:pPr>
            <a:r>
              <a:rPr lang="en-US" altLang="de-DE" sz="2000" b="1" dirty="0">
                <a:solidFill>
                  <a:srgbClr val="004992"/>
                </a:solidFill>
              </a:rPr>
              <a:t>... </a:t>
            </a:r>
            <a:r>
              <a:rPr lang="pl-PL" altLang="de-DE" sz="2000" b="1" dirty="0">
                <a:solidFill>
                  <a:srgbClr val="004992"/>
                </a:solidFill>
              </a:rPr>
              <a:t>Odnoszące się do sytuacji/okoliczności</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dirty="0">
                <a:solidFill>
                  <a:srgbClr val="333333"/>
                </a:solidFill>
              </a:rPr>
              <a:t>“</a:t>
            </a:r>
            <a:r>
              <a:rPr lang="pl-PL" altLang="de-DE" sz="2000" dirty="0">
                <a:solidFill>
                  <a:srgbClr val="333333"/>
                </a:solidFill>
              </a:rPr>
              <a:t>Czuję się ostatnio zestresowany</a:t>
            </a:r>
            <a:r>
              <a:rPr lang="en-US" altLang="de-DE" sz="2000" dirty="0">
                <a:solidFill>
                  <a:srgbClr val="333333"/>
                </a:solidFill>
              </a:rPr>
              <a:t>. </a:t>
            </a:r>
            <a:r>
              <a:rPr lang="pl-PL" altLang="de-DE" sz="2000" dirty="0">
                <a:solidFill>
                  <a:srgbClr val="333333"/>
                </a:solidFill>
              </a:rPr>
              <a:t>To dlatego odczuwam ostatnio wszystko bardziej intensywnie, łącznie z moimi myślami</a:t>
            </a:r>
            <a:r>
              <a:rPr lang="en-US" altLang="de-DE" sz="2000" dirty="0">
                <a:solidFill>
                  <a:srgbClr val="333333"/>
                </a:solidFill>
              </a:rPr>
              <a:t>.”</a:t>
            </a:r>
          </a:p>
          <a:p>
            <a:pPr marL="342900" lvl="0" indent="-342900" defTabSz="914400">
              <a:lnSpc>
                <a:spcPct val="100000"/>
              </a:lnSpc>
              <a:spcBef>
                <a:spcPts val="0"/>
              </a:spcBef>
              <a:buClr>
                <a:srgbClr val="333333"/>
              </a:buClr>
              <a:buFont typeface="WingDings"/>
              <a:buChar char=""/>
            </a:pPr>
            <a:r>
              <a:rPr lang="en-US" altLang="de-DE" sz="2000" dirty="0">
                <a:solidFill>
                  <a:srgbClr val="333333"/>
                </a:solidFill>
              </a:rPr>
              <a:t>“</a:t>
            </a:r>
            <a:r>
              <a:rPr lang="pl-PL" altLang="de-DE" sz="2000" dirty="0">
                <a:solidFill>
                  <a:srgbClr val="333333"/>
                </a:solidFill>
              </a:rPr>
              <a:t>Szumi mi w uszach od słuchania głośnej muzyki i hałasów</a:t>
            </a:r>
            <a:r>
              <a:rPr lang="en-US"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1049"/>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Głos mówi ci, że nie jesteś dobry.</a:t>
            </a:r>
            <a:endParaRPr lang="en-US" altLang="de-DE" sz="3600" dirty="0">
              <a:latin typeface="+mn-lt"/>
              <a:ea typeface="+mn-ea"/>
              <a:cs typeface="+mn-cs"/>
            </a:endParaRPr>
          </a:p>
        </p:txBody>
      </p:sp>
      <p:sp>
        <p:nvSpPr>
          <p:cNvPr id="36866" name="Rectangle 2"/>
          <p:cNvSpPr>
            <a:spLocks noGrp="1" noChangeArrowheads="1"/>
          </p:cNvSpPr>
          <p:nvPr>
            <p:ph idx="1"/>
          </p:nvPr>
        </p:nvSpPr>
        <p:spPr/>
        <p:txBody>
          <a:bodyPr>
            <a:noAutofit/>
          </a:bodyPr>
          <a:lstStyle/>
          <a:p>
            <a:pPr eaLnBrk="1" hangingPunct="1"/>
            <a:r>
              <a:rPr lang="pl-PL" altLang="de-DE" sz="2400" b="1" dirty="0">
                <a:solidFill>
                  <a:srgbClr val="004992"/>
                </a:solidFill>
              </a:rPr>
              <a:t>Psychoza</a:t>
            </a:r>
            <a:r>
              <a:rPr lang="de-DE" altLang="de-DE" sz="2400" b="1" dirty="0">
                <a:solidFill>
                  <a:srgbClr val="004992"/>
                </a:solidFill>
              </a:rPr>
              <a:t>: </a:t>
            </a:r>
            <a:r>
              <a:rPr lang="pl-PL" altLang="de-DE" sz="2400" b="1" dirty="0">
                <a:solidFill>
                  <a:srgbClr val="004992"/>
                </a:solidFill>
              </a:rPr>
              <a:t>Głos wyjaśniany jest jako pochodzący od innych ludzi czy też sił </a:t>
            </a:r>
            <a:r>
              <a:rPr lang="de-DE" altLang="de-DE" sz="2400" b="1" dirty="0">
                <a:solidFill>
                  <a:srgbClr val="004992"/>
                </a:solidFill>
              </a:rPr>
              <a:t>:</a:t>
            </a:r>
          </a:p>
          <a:p>
            <a:pPr marL="342900" indent="-342900" eaLnBrk="1" hangingPunct="1">
              <a:buClr>
                <a:srgbClr val="333333"/>
              </a:buClr>
              <a:buFont typeface="WingDings"/>
              <a:buChar char=""/>
            </a:pPr>
            <a:r>
              <a:rPr lang="en-US" altLang="de-DE" sz="2400">
                <a:solidFill>
                  <a:srgbClr val="333333"/>
                </a:solidFill>
              </a:rPr>
              <a:t>“</a:t>
            </a:r>
            <a:r>
              <a:rPr lang="pl-PL" altLang="de-DE" sz="2400">
                <a:solidFill>
                  <a:srgbClr val="333333"/>
                </a:solidFill>
              </a:rPr>
              <a:t>Coś </a:t>
            </a:r>
            <a:r>
              <a:rPr lang="pl-PL" altLang="de-DE" sz="2400" dirty="0">
                <a:solidFill>
                  <a:srgbClr val="333333"/>
                </a:solidFill>
              </a:rPr>
              <a:t>zostało mi wszczepione do </a:t>
            </a:r>
            <a:r>
              <a:rPr lang="pl-PL" altLang="de-DE" sz="2400">
                <a:solidFill>
                  <a:srgbClr val="333333"/>
                </a:solidFill>
              </a:rPr>
              <a:t>mózgu</a:t>
            </a:r>
            <a:r>
              <a:rPr lang="en-US" altLang="de-DE" sz="2400">
                <a:solidFill>
                  <a:srgbClr val="333333"/>
                </a:solidFill>
              </a:rPr>
              <a:t>.”</a:t>
            </a:r>
            <a:endParaRPr lang="en-US" altLang="de-DE" sz="2400" dirty="0">
              <a:solidFill>
                <a:srgbClr val="333333"/>
              </a:solidFill>
            </a:endParaRPr>
          </a:p>
          <a:p>
            <a:pPr marL="342900" indent="-342900">
              <a:buClr>
                <a:srgbClr val="333333"/>
              </a:buClr>
              <a:buFont typeface="WingDings"/>
              <a:buChar char=""/>
            </a:pPr>
            <a:r>
              <a:rPr lang="en-US" altLang="de-DE" sz="2400">
                <a:solidFill>
                  <a:srgbClr val="333333"/>
                </a:solidFill>
              </a:rPr>
              <a:t>“ </a:t>
            </a:r>
            <a:r>
              <a:rPr lang="pl-PL" altLang="de-DE" sz="2400" dirty="0">
                <a:solidFill>
                  <a:srgbClr val="333333"/>
                </a:solidFill>
              </a:rPr>
              <a:t>Nie wiem jak to się mogło stać</a:t>
            </a:r>
            <a:r>
              <a:rPr lang="en-US" altLang="de-DE" sz="2400" dirty="0">
                <a:solidFill>
                  <a:srgbClr val="333333"/>
                </a:solidFill>
              </a:rPr>
              <a:t>, </a:t>
            </a:r>
            <a:r>
              <a:rPr lang="pl-PL" altLang="de-DE" sz="2400" dirty="0">
                <a:solidFill>
                  <a:srgbClr val="333333"/>
                </a:solidFill>
              </a:rPr>
              <a:t>ale ktoś inny przejął kontrolę nad </a:t>
            </a:r>
            <a:r>
              <a:rPr lang="pl-PL" altLang="de-DE" sz="2400">
                <a:solidFill>
                  <a:srgbClr val="333333"/>
                </a:solidFill>
              </a:rPr>
              <a:t>moimi myślami</a:t>
            </a:r>
            <a:r>
              <a:rPr lang="en-US" altLang="de-DE" sz="240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Słyszenie głosów</a:t>
            </a:r>
            <a:br>
              <a:rPr lang="pl-PL" altLang="de-DE" sz="3600">
                <a:solidFill>
                  <a:srgbClr val="004992"/>
                </a:solidFill>
                <a:latin typeface="+mn-lt"/>
                <a:ea typeface="+mn-ea"/>
                <a:cs typeface="+mn-cs"/>
              </a:rPr>
            </a:br>
            <a:r>
              <a:rPr lang="pl-PL" altLang="de-DE">
                <a:solidFill>
                  <a:srgbClr val="004992"/>
                </a:solidFill>
                <a:latin typeface="+mn-lt"/>
                <a:ea typeface="+mn-ea"/>
                <a:cs typeface="+mn-cs"/>
              </a:rPr>
              <a:t>własne myśli czy może sterowane przez kogoś?</a:t>
            </a:r>
            <a:br>
              <a:rPr lang="pl-PL" altLang="de-DE" sz="3600">
                <a:solidFill>
                  <a:srgbClr val="004992"/>
                </a:solidFill>
                <a:latin typeface="+mn-lt"/>
                <a:ea typeface="+mn-ea"/>
                <a:cs typeface="+mn-cs"/>
              </a:rPr>
            </a:br>
            <a:r>
              <a:rPr lang="pl-PL" altLang="de-DE">
                <a:solidFill>
                  <a:srgbClr val="004992"/>
                </a:solidFill>
                <a:latin typeface="+mn-lt"/>
                <a:ea typeface="+mn-ea"/>
                <a:cs typeface="+mn-cs"/>
              </a:rPr>
              <a:t>Za i przeciw</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3803773340"/>
              </p:ext>
            </p:extLst>
          </p:nvPr>
        </p:nvGraphicFramePr>
        <p:xfrm>
          <a:off x="408955" y="2560320"/>
          <a:ext cx="11376000" cy="393192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dirty="0">
                          <a:ln>
                            <a:noFill/>
                          </a:ln>
                          <a:solidFill>
                            <a:srgbClr val="333333"/>
                          </a:solidFill>
                          <a:effectLst/>
                          <a:latin typeface="Calibri Light"/>
                          <a:cs typeface="Times New Roman" pitchFamily="18" charset="0"/>
                        </a:rPr>
                        <a:t>Głosy są nasyłane z zewnątrz?</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Czy są może jakieś inne możliwe wyjaśnienia dla opisanych po lewej stronie przypuszczeń?</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l-PL" sz="1600" b="0" i="0" u="none" dirty="0">
                          <a:solidFill>
                            <a:srgbClr val="333333"/>
                          </a:solidFill>
                          <a:latin typeface="Calibri Light"/>
                        </a:rPr>
                        <a:t>“Słyszę je wyraźnie. W przeciwieństwie do moich myśli, które są ciche!”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pl-PL" sz="1600" b="0" i="0" u="none" strike="noStrike" cap="none" normalizeH="0" baseline="0">
                          <a:ln>
                            <a:noFill/>
                          </a:ln>
                          <a:solidFill>
                            <a:srgbClr val="004992"/>
                          </a:solidFill>
                          <a:effectLst/>
                          <a:latin typeface="+mn-lt"/>
                          <a:cs typeface="Times New Roman" pitchFamily="18" charset="0"/>
                        </a:rPr>
                        <a:t>???</a:t>
                      </a:r>
                      <a:endParaRPr kumimoji="0" lang="pl-PL" sz="1600" b="0" i="0" u="none" strike="noStrike" cap="none" normalizeH="0" baseline="0" dirty="0">
                        <a:ln>
                          <a:noFill/>
                        </a:ln>
                        <a:solidFill>
                          <a:srgbClr val="004992"/>
                        </a:solidFill>
                        <a:effectLst/>
                        <a:latin typeface="+mn-l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l-PL" sz="1600" b="0" i="0" u="none">
                          <a:solidFill>
                            <a:srgbClr val="333333"/>
                          </a:solidFill>
                          <a:latin typeface="Calibri Light"/>
                        </a:rPr>
                        <a:t>“Te myśli są poza moją kontrolą. Kiedy próbuję się im przeciwstawić, jest jeszcze gorzej. To pokazuje, że coś rzeczywiście mnie zmusza.”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pl-PL" sz="1600" b="0" i="0" u="none" strike="noStrike" cap="none" normalizeH="0" baseline="0" dirty="0">
                          <a:ln>
                            <a:noFill/>
                          </a:ln>
                          <a:solidFill>
                            <a:srgbClr val="004992"/>
                          </a:solidFill>
                          <a:effectLst/>
                          <a:latin typeface="+mn-l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l-PL" sz="1600" b="0" i="0" u="none">
                          <a:solidFill>
                            <a:srgbClr val="333333"/>
                          </a:solidFill>
                          <a:latin typeface="Calibri Light"/>
                        </a:rPr>
                        <a:t>“Nigdy nie pomyślałbym takich złych myśli. Nie mógłbym nikogo skrzywdzić. Ale nadal mam takie agresywne myśli.”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pl-PL" sz="1600" b="0" i="0" u="none" strike="noStrike" cap="none" normalizeH="0" baseline="0" dirty="0">
                          <a:ln>
                            <a:noFill/>
                          </a:ln>
                          <a:solidFill>
                            <a:srgbClr val="004992"/>
                          </a:solidFill>
                          <a:effectLst/>
                          <a:latin typeface="+mn-l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2"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Słyszenie głosów</a:t>
            </a:r>
            <a:br>
              <a:rPr lang="pl-PL" altLang="de-DE" sz="3600">
                <a:solidFill>
                  <a:srgbClr val="004992"/>
                </a:solidFill>
                <a:latin typeface="+mn-lt"/>
                <a:ea typeface="+mn-ea"/>
                <a:cs typeface="+mn-cs"/>
              </a:rPr>
            </a:br>
            <a:r>
              <a:rPr lang="pl-PL" altLang="de-DE">
                <a:solidFill>
                  <a:srgbClr val="004992"/>
                </a:solidFill>
                <a:latin typeface="+mn-lt"/>
                <a:ea typeface="+mn-ea"/>
                <a:cs typeface="+mn-cs"/>
              </a:rPr>
              <a:t>własne myśli czy może sterowane przez kogoś?</a:t>
            </a:r>
            <a:br>
              <a:rPr lang="pl-PL" altLang="de-DE" sz="3600">
                <a:solidFill>
                  <a:srgbClr val="004992"/>
                </a:solidFill>
                <a:latin typeface="+mn-lt"/>
                <a:ea typeface="+mn-ea"/>
                <a:cs typeface="+mn-cs"/>
              </a:rPr>
            </a:br>
            <a:r>
              <a:rPr lang="pl-PL" altLang="de-DE">
                <a:solidFill>
                  <a:srgbClr val="004992"/>
                </a:solidFill>
                <a:latin typeface="+mn-lt"/>
                <a:ea typeface="+mn-ea"/>
                <a:cs typeface="+mn-cs"/>
              </a:rPr>
              <a:t>Za i przeciw</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1905836523"/>
              </p:ext>
            </p:extLst>
          </p:nvPr>
        </p:nvGraphicFramePr>
        <p:xfrm>
          <a:off x="408955" y="2560320"/>
          <a:ext cx="11376000" cy="393192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dirty="0">
                          <a:ln>
                            <a:noFill/>
                          </a:ln>
                          <a:solidFill>
                            <a:srgbClr val="333333"/>
                          </a:solidFill>
                          <a:effectLst/>
                          <a:latin typeface="Calibri Light"/>
                          <a:cs typeface="Times New Roman" pitchFamily="18" charset="0"/>
                        </a:rPr>
                        <a:t>Głosy są nasyłane z zewnątrz?</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Czy są może jakieś inne możliwe wyjaśnienia dla opisanych po lewej stronie przypuszczeń?</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l-PL" sz="1600" b="0" i="0" u="none" dirty="0">
                          <a:solidFill>
                            <a:srgbClr val="333333"/>
                          </a:solidFill>
                          <a:latin typeface="Calibri Light"/>
                        </a:rPr>
                        <a:t>“Słyszę je wyraźnie. W przeciwieństwie do moich myśli, które są ciche!”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Około 15-20% zdrowych ludzi słyszy głosy od czasu do czasu</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Intensywne myśli są czasem prawi słyszalne (np. chwytna melodia, czy wspomnienie rozmowy z przyjacielem)</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l-PL" sz="1600" b="0" i="0" u="none">
                          <a:solidFill>
                            <a:srgbClr val="333333"/>
                          </a:solidFill>
                          <a:latin typeface="Calibri Light"/>
                        </a:rPr>
                        <a:t>“Te myśli są poza moją kontrolą. Kiedy próbuję się im przeciwstawić, jest jeszcze gorzej. To pokazuje, że coś rzeczywiście mnie zmusza.”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pl-PL" sz="1600" b="0" i="0" u="none" strike="noStrike" cap="none" normalizeH="0" baseline="0">
                          <a:ln>
                            <a:noFill/>
                          </a:ln>
                          <a:solidFill>
                            <a:srgbClr val="004992"/>
                          </a:solidFill>
                          <a:effectLst/>
                          <a:latin typeface="+mn-lt"/>
                          <a:cs typeface="Times New Roman" pitchFamily="18" charset="0"/>
                        </a:rPr>
                        <a:t>???</a:t>
                      </a:r>
                      <a:endParaRPr kumimoji="0" lang="pl-PL" sz="1600" b="0" i="0" u="none" strike="noStrike" cap="none" normalizeH="0" baseline="0" dirty="0">
                        <a:ln>
                          <a:noFill/>
                        </a:ln>
                        <a:solidFill>
                          <a:srgbClr val="004992"/>
                        </a:solidFill>
                        <a:effectLst/>
                        <a:latin typeface="+mn-l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l-PL" sz="1600" b="0" i="0" u="none">
                          <a:solidFill>
                            <a:srgbClr val="333333"/>
                          </a:solidFill>
                          <a:latin typeface="Calibri Light"/>
                        </a:rPr>
                        <a:t>“Nigdy nie pomyślałbym takich złych myśli. Nie mógłbym nikogo skrzywdzić. Ale nadal mam takie agresywne myśli.”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pl-PL" sz="1600" b="0" i="0" u="none" strike="noStrike" cap="none" normalizeH="0" baseline="0" dirty="0">
                          <a:ln>
                            <a:noFill/>
                          </a:ln>
                          <a:solidFill>
                            <a:srgbClr val="004992"/>
                          </a:solidFill>
                          <a:effectLst/>
                          <a:latin typeface="+mn-l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2"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98912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Słyszenie głosów</a:t>
            </a:r>
            <a:br>
              <a:rPr lang="pl-PL" altLang="de-DE" sz="3600">
                <a:solidFill>
                  <a:srgbClr val="004992"/>
                </a:solidFill>
                <a:latin typeface="+mn-lt"/>
                <a:ea typeface="+mn-ea"/>
                <a:cs typeface="+mn-cs"/>
              </a:rPr>
            </a:br>
            <a:r>
              <a:rPr lang="pl-PL" altLang="de-DE">
                <a:solidFill>
                  <a:srgbClr val="004992"/>
                </a:solidFill>
                <a:latin typeface="+mn-lt"/>
                <a:ea typeface="+mn-ea"/>
                <a:cs typeface="+mn-cs"/>
              </a:rPr>
              <a:t>własne myśli czy może sterowane przez kogoś?</a:t>
            </a:r>
            <a:br>
              <a:rPr lang="pl-PL" altLang="de-DE" sz="3600">
                <a:solidFill>
                  <a:srgbClr val="004992"/>
                </a:solidFill>
                <a:latin typeface="+mn-lt"/>
                <a:ea typeface="+mn-ea"/>
                <a:cs typeface="+mn-cs"/>
              </a:rPr>
            </a:br>
            <a:r>
              <a:rPr lang="pl-PL" altLang="de-DE">
                <a:solidFill>
                  <a:srgbClr val="004992"/>
                </a:solidFill>
                <a:latin typeface="+mn-lt"/>
                <a:ea typeface="+mn-ea"/>
                <a:cs typeface="+mn-cs"/>
              </a:rPr>
              <a:t>Za i przeciw</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3341032693"/>
              </p:ext>
            </p:extLst>
          </p:nvPr>
        </p:nvGraphicFramePr>
        <p:xfrm>
          <a:off x="408955" y="2560320"/>
          <a:ext cx="11376000" cy="393192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dirty="0">
                          <a:ln>
                            <a:noFill/>
                          </a:ln>
                          <a:solidFill>
                            <a:srgbClr val="333333"/>
                          </a:solidFill>
                          <a:effectLst/>
                          <a:latin typeface="Calibri Light"/>
                          <a:cs typeface="Times New Roman" pitchFamily="18" charset="0"/>
                        </a:rPr>
                        <a:t>Głosy są nasyłane z zewnątrz?</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Czy są może jakieś inne możliwe wyjaśnienia dla opisanych po lewej stronie przypuszczeń?</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l-PL" sz="1600" b="0" i="0" u="none" dirty="0">
                          <a:solidFill>
                            <a:srgbClr val="333333"/>
                          </a:solidFill>
                          <a:latin typeface="Calibri Light"/>
                        </a:rPr>
                        <a:t>“Słyszę je wyraźnie. W przeciwieństwie do moich myśli, które są ciche!”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Około 15-20% zdrowych ludzi słyszy głosy od czasu do czasu</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Intensywne myśli są czasem prawi słyszalne (np. chwytna melodia, czy wspomnienie rozmowy z przyjacielem)</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l-PL" sz="1600" b="0" i="0" u="none">
                          <a:solidFill>
                            <a:srgbClr val="333333"/>
                          </a:solidFill>
                          <a:latin typeface="Calibri Light"/>
                        </a:rPr>
                        <a:t>“Te myśli są poza moją kontrolą. Kiedy próbuję się im przeciwstawić, jest jeszcze gorzej. To pokazuje, że coś rzeczywiście mnie zmusza.”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Nasze myśli nie dają się całkowicie kontrolować – w przeciwnym razie nie było by takich rzeczy jak burza mózgów, inspiracje itp.</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Jeśli próbujemy powstrzymać te myśli stają się jeszcze silniejsze</a:t>
                      </a:r>
                      <a:br>
                        <a:rPr kumimoji="0" lang="pl-PL" sz="1600" b="0" i="0" u="none" strike="noStrike" cap="none" normalizeH="0" baseline="0" dirty="0">
                          <a:ln>
                            <a:noFill/>
                          </a:ln>
                          <a:solidFill>
                            <a:srgbClr val="333333"/>
                          </a:solidFill>
                          <a:effectLst/>
                          <a:latin typeface="+mn-lt"/>
                          <a:cs typeface="Times New Roman" pitchFamily="18" charset="0"/>
                        </a:rPr>
                      </a:br>
                      <a:r>
                        <a:rPr kumimoji="0" lang="pl-PL" sz="1600" b="0" i="0" u="none" strike="noStrike" cap="none" normalizeH="0" baseline="0" dirty="0">
                          <a:ln>
                            <a:noFill/>
                          </a:ln>
                          <a:solidFill>
                            <a:srgbClr val="333333"/>
                          </a:solidFill>
                          <a:effectLst/>
                          <a:latin typeface="+mn-lt"/>
                          <a:cs typeface="Times New Roman" pitchFamily="18" charset="0"/>
                        </a:rPr>
                        <a:t>Eksperyment: nie myśl o cyfrze 8! Raczej się nie uda!</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l-PL" sz="1600" b="0" i="0" u="none">
                          <a:solidFill>
                            <a:srgbClr val="333333"/>
                          </a:solidFill>
                          <a:latin typeface="Calibri Light"/>
                        </a:rPr>
                        <a:t>“Nigdy nie pomyślałbym takich złych myśli. Nie mógłbym nikogo skrzywdzić. Ale nadal mam takie agresywne myśli.”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pl-PL" sz="1600" b="0" i="0" u="none" strike="noStrike" cap="none" normalizeH="0" baseline="0" dirty="0">
                          <a:ln>
                            <a:noFill/>
                          </a:ln>
                          <a:solidFill>
                            <a:srgbClr val="004992"/>
                          </a:solidFill>
                          <a:effectLst/>
                          <a:latin typeface="+mn-l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2"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3171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Słyszenie głosów</a:t>
            </a:r>
            <a:br>
              <a:rPr lang="pl-PL" altLang="de-DE" sz="3600">
                <a:solidFill>
                  <a:srgbClr val="004992"/>
                </a:solidFill>
                <a:latin typeface="+mn-lt"/>
                <a:ea typeface="+mn-ea"/>
                <a:cs typeface="+mn-cs"/>
              </a:rPr>
            </a:br>
            <a:r>
              <a:rPr lang="pl-PL" altLang="de-DE">
                <a:solidFill>
                  <a:srgbClr val="004992"/>
                </a:solidFill>
                <a:latin typeface="+mn-lt"/>
                <a:ea typeface="+mn-ea"/>
                <a:cs typeface="+mn-cs"/>
              </a:rPr>
              <a:t>własne myśli czy może sterowane przez kogoś?</a:t>
            </a:r>
            <a:br>
              <a:rPr lang="pl-PL" altLang="de-DE" sz="3600">
                <a:solidFill>
                  <a:srgbClr val="004992"/>
                </a:solidFill>
                <a:latin typeface="+mn-lt"/>
                <a:ea typeface="+mn-ea"/>
                <a:cs typeface="+mn-cs"/>
              </a:rPr>
            </a:br>
            <a:r>
              <a:rPr lang="pl-PL" altLang="de-DE">
                <a:solidFill>
                  <a:srgbClr val="004992"/>
                </a:solidFill>
                <a:latin typeface="+mn-lt"/>
                <a:ea typeface="+mn-ea"/>
                <a:cs typeface="+mn-cs"/>
              </a:rPr>
              <a:t>Za i przeciw</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235972887"/>
              </p:ext>
            </p:extLst>
          </p:nvPr>
        </p:nvGraphicFramePr>
        <p:xfrm>
          <a:off x="408955" y="2560320"/>
          <a:ext cx="11376000" cy="393192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dirty="0">
                          <a:ln>
                            <a:noFill/>
                          </a:ln>
                          <a:solidFill>
                            <a:srgbClr val="333333"/>
                          </a:solidFill>
                          <a:effectLst/>
                          <a:latin typeface="Calibri Light"/>
                          <a:cs typeface="Times New Roman" pitchFamily="18" charset="0"/>
                        </a:rPr>
                        <a:t>Głosy są nasyłane z zewnątrz?</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Czy są może jakieś inne możliwe wyjaśnienia dla opisanych po lewej stronie przypuszczeń?</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l-PL" sz="1600" b="0" i="0" u="none" dirty="0">
                          <a:solidFill>
                            <a:srgbClr val="333333"/>
                          </a:solidFill>
                          <a:latin typeface="Calibri Light"/>
                        </a:rPr>
                        <a:t>“Słyszę je wyraźnie. W przeciwieństwie do moich myśli, które są ciche!”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Około 15-20% zdrowych ludzi słyszy głosy od czasu do czasu</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Intensywne myśli są czasem prawi słyszalne (np. chwytna melodia, czy wspomnienie rozmowy z przyjacielem)</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l-PL" sz="1600" b="0" i="0" u="none">
                          <a:solidFill>
                            <a:srgbClr val="333333"/>
                          </a:solidFill>
                          <a:latin typeface="Calibri Light"/>
                        </a:rPr>
                        <a:t>“Te myśli są poza moją kontrolą. Kiedy próbuję się im przeciwstawić, jest jeszcze gorzej. To pokazuje, że coś rzeczywiście mnie zmusza.”</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Nasze myśli nie dają się całkowicie kontrolować – w przeciwnym razie nie było by takich rzeczy jak burza mózgów, inspiracje itp.</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Jeśli próbujemy powstrzymać te myśli stają się jeszcze silniejsze</a:t>
                      </a:r>
                      <a:br>
                        <a:rPr kumimoji="0" lang="pl-PL" sz="1600" b="0" i="0" u="none" strike="noStrike" cap="none" normalizeH="0" baseline="0" dirty="0">
                          <a:ln>
                            <a:noFill/>
                          </a:ln>
                          <a:solidFill>
                            <a:srgbClr val="333333"/>
                          </a:solidFill>
                          <a:effectLst/>
                          <a:latin typeface="+mn-lt"/>
                          <a:cs typeface="Times New Roman" pitchFamily="18" charset="0"/>
                        </a:rPr>
                      </a:br>
                      <a:r>
                        <a:rPr kumimoji="0" lang="pl-PL" sz="1600" b="0" i="0" u="none" strike="noStrike" cap="none" normalizeH="0" baseline="0" dirty="0">
                          <a:ln>
                            <a:noFill/>
                          </a:ln>
                          <a:solidFill>
                            <a:srgbClr val="333333"/>
                          </a:solidFill>
                          <a:effectLst/>
                          <a:latin typeface="+mn-lt"/>
                          <a:cs typeface="Times New Roman" pitchFamily="18" charset="0"/>
                        </a:rPr>
                        <a:t>Eksperyment: nie myśl o cyfrze 8! Raczej się nie uda!</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pl-PL" sz="1600" b="0" i="0" u="none">
                          <a:solidFill>
                            <a:srgbClr val="333333"/>
                          </a:solidFill>
                          <a:latin typeface="Calibri Light"/>
                        </a:rPr>
                        <a:t>“Nigdy nie pomyślałbym takich złych myśli. Nie mógłbym nikogo skrzywdzić. Ale nadal mam takie agresywne myśli.”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pl-PL" sz="1600" b="0" i="0" u="none" strike="noStrike" cap="none" normalizeH="0" baseline="0" dirty="0">
                          <a:ln>
                            <a:noFill/>
                          </a:ln>
                          <a:solidFill>
                            <a:srgbClr val="333333"/>
                          </a:solidFill>
                          <a:effectLst/>
                          <a:latin typeface="+mn-lt"/>
                          <a:cs typeface="Times New Roman" pitchFamily="18" charset="0"/>
                        </a:rPr>
                        <a:t>Myśli, które są sprzeczne z tym co zwykle myślimy zdarzają się często. Myśli ≠ działanie: 20% zdrowych ludzi myśli o samobójstwie, jednakże nie podejmują takiej próby. Nawet jeśli kogoś kochamy, odczuwamy do tej osoby agresję (np. matka i jej płaczące dziecko)</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2"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94902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4"/>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Słyszenie głosów</a:t>
            </a:r>
            <a:br>
              <a:rPr lang="pl-PL" altLang="de-DE" sz="3600">
                <a:solidFill>
                  <a:srgbClr val="004992"/>
                </a:solidFill>
                <a:latin typeface="+mn-lt"/>
                <a:ea typeface="+mn-ea"/>
                <a:cs typeface="+mn-cs"/>
              </a:rPr>
            </a:br>
            <a:r>
              <a:rPr lang="pl-PL" altLang="de-DE">
                <a:solidFill>
                  <a:srgbClr val="004992"/>
                </a:solidFill>
                <a:latin typeface="+mn-lt"/>
                <a:ea typeface="+mn-ea"/>
                <a:cs typeface="+mn-cs"/>
              </a:rPr>
              <a:t>własne myśli czy może sterowane przez kogoś?</a:t>
            </a:r>
            <a:br>
              <a:rPr lang="pl-PL" altLang="de-DE" sz="3600">
                <a:solidFill>
                  <a:srgbClr val="004992"/>
                </a:solidFill>
                <a:latin typeface="+mn-lt"/>
                <a:ea typeface="+mn-ea"/>
                <a:cs typeface="+mn-cs"/>
              </a:rPr>
            </a:br>
            <a:r>
              <a:rPr lang="pl-PL" altLang="de-DE">
                <a:solidFill>
                  <a:srgbClr val="004992"/>
                </a:solidFill>
                <a:latin typeface="+mn-lt"/>
                <a:ea typeface="+mn-ea"/>
                <a:cs typeface="+mn-cs"/>
              </a:rPr>
              <a:t>Za i przeciw</a:t>
            </a:r>
            <a:endParaRPr lang="en-US" altLang="de-DE">
              <a:solidFill>
                <a:srgbClr val="004992"/>
              </a:solidFill>
              <a:latin typeface="+mn-lt"/>
              <a:ea typeface="+mn-ea"/>
              <a:cs typeface="+mn-cs"/>
            </a:endParaRPr>
          </a:p>
        </p:txBody>
      </p:sp>
      <p:sp>
        <p:nvSpPr>
          <p:cNvPr id="4" name="Content Placeholder 3"/>
          <p:cNvSpPr>
            <a:spLocks noGrp="1"/>
          </p:cNvSpPr>
          <p:nvPr>
            <p:ph idx="1"/>
          </p:nvPr>
        </p:nvSpPr>
        <p:spPr>
          <a:xfrm>
            <a:off x="408955" y="2564904"/>
            <a:ext cx="11340000" cy="3887960"/>
          </a:xfrm>
        </p:spPr>
        <p:txBody>
          <a:bodyPr/>
          <a:lstStyle/>
          <a:p>
            <a:pPr lvl="0" defTabSz="914400" fontAlgn="base">
              <a:defRPr/>
            </a:pPr>
            <a:r>
              <a:rPr lang="pl-PL" sz="2400" dirty="0">
                <a:solidFill>
                  <a:srgbClr val="004992"/>
                </a:solidFill>
              </a:rPr>
              <a:t>Wyjaśnienie, że dziwne myśli nie są nasze (pochodzą z zewnątrz) niesie ze sobą więcej pytań niż odpowiedzi np.</a:t>
            </a:r>
            <a:r>
              <a:rPr lang="de-DE" sz="2400" dirty="0">
                <a:solidFill>
                  <a:srgbClr val="004992"/>
                </a:solidFill>
              </a:rPr>
              <a:t>:</a:t>
            </a:r>
          </a:p>
          <a:p>
            <a:pPr marL="342900" lvl="0" indent="-342900" defTabSz="914400" fontAlgn="base">
              <a:buClr>
                <a:srgbClr val="333333"/>
              </a:buClr>
              <a:buFont typeface="WingDings"/>
              <a:buChar char=""/>
              <a:defRPr/>
            </a:pPr>
            <a:r>
              <a:rPr lang="pl-PL" sz="2400" dirty="0">
                <a:solidFill>
                  <a:srgbClr val="333333"/>
                </a:solidFill>
              </a:rPr>
              <a:t>Techniczne wykonalne</a:t>
            </a:r>
            <a:r>
              <a:rPr lang="de-DE" sz="2400" dirty="0">
                <a:solidFill>
                  <a:srgbClr val="333333"/>
                </a:solidFill>
              </a:rPr>
              <a:t>?</a:t>
            </a:r>
          </a:p>
          <a:p>
            <a:pPr marL="342900" lvl="0" indent="-342900" defTabSz="914400" fontAlgn="base">
              <a:buClr>
                <a:srgbClr val="333333"/>
              </a:buClr>
              <a:buFont typeface="WingDings"/>
              <a:buChar char=""/>
              <a:defRPr/>
            </a:pPr>
            <a:r>
              <a:rPr lang="pl-PL" sz="2400" dirty="0">
                <a:solidFill>
                  <a:srgbClr val="333333"/>
                </a:solidFill>
              </a:rPr>
              <a:t>Kiedy i gdzie miało miejsce wszczepienie np. implantów</a:t>
            </a:r>
            <a:r>
              <a:rPr lang="de-DE" sz="2400" dirty="0">
                <a:solidFill>
                  <a:srgbClr val="333333"/>
                </a:solidFill>
              </a:rPr>
              <a:t>?</a:t>
            </a:r>
          </a:p>
          <a:p>
            <a:pPr marL="342900" lvl="0" indent="-342900" defTabSz="914400" fontAlgn="base">
              <a:buClr>
                <a:srgbClr val="333333"/>
              </a:buClr>
              <a:buFont typeface="WingDings"/>
              <a:buChar char=""/>
              <a:defRPr/>
            </a:pPr>
            <a:r>
              <a:rPr lang="pl-PL" sz="2400" dirty="0">
                <a:solidFill>
                  <a:srgbClr val="333333"/>
                </a:solidFill>
              </a:rPr>
              <a:t>Kto chciałby cię skrzywdzić</a:t>
            </a:r>
            <a:r>
              <a:rPr lang="de-DE" sz="2400" dirty="0">
                <a:solidFill>
                  <a:srgbClr val="333333"/>
                </a:solidFill>
              </a:rPr>
              <a:t>? </a:t>
            </a:r>
            <a:r>
              <a:rPr lang="pl-PL" sz="2400" dirty="0">
                <a:solidFill>
                  <a:srgbClr val="333333"/>
                </a:solidFill>
              </a:rPr>
              <a:t>Kto miałby pieniądze i czas żeby to robić</a:t>
            </a:r>
            <a:r>
              <a:rPr lang="de-DE" sz="2400" dirty="0">
                <a:solidFill>
                  <a:srgbClr val="333333"/>
                </a:solidFill>
              </a:rPr>
              <a:t>?</a:t>
            </a:r>
          </a:p>
          <a:p>
            <a:pPr marL="342900" lvl="0" indent="-342900" defTabSz="914400" fontAlgn="base">
              <a:buClr>
                <a:srgbClr val="333333"/>
              </a:buClr>
              <a:buFont typeface="WingDings"/>
              <a:buChar char=""/>
              <a:defRPr/>
            </a:pPr>
            <a:r>
              <a:rPr lang="pl-PL" sz="2400" dirty="0">
                <a:solidFill>
                  <a:srgbClr val="333333"/>
                </a:solidFill>
              </a:rPr>
              <a:t>Są prostsze sposoby, aby kogoś skrzywdzić</a:t>
            </a:r>
            <a:r>
              <a:rPr lang="de-DE" sz="2400" dirty="0">
                <a:solidFill>
                  <a:srgbClr val="333333"/>
                </a:solidFill>
              </a:rPr>
              <a:t>. </a:t>
            </a:r>
            <a:r>
              <a:rPr lang="pl-PL" sz="2400" dirty="0">
                <a:solidFill>
                  <a:srgbClr val="333333"/>
                </a:solidFill>
              </a:rPr>
              <a:t>Dlaczego ktoś miałby wybrać tak skomplikowane (i prawdopodobnie nie możliwe) metody</a:t>
            </a:r>
            <a:r>
              <a:rPr 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Znajomy zaprosił cię na kolację.</a:t>
            </a:r>
            <a:endParaRPr lang="de-DE" altLang="de-DE" sz="3600">
              <a:latin typeface="+mn-lt"/>
              <a:ea typeface="+mn-ea"/>
              <a:cs typeface="+mn-cs"/>
            </a:endParaRPr>
          </a:p>
        </p:txBody>
      </p:sp>
      <p:sp>
        <p:nvSpPr>
          <p:cNvPr id="43011" name="Rectangle 3"/>
          <p:cNvSpPr>
            <a:spLocks noGrp="1" noChangeArrowheads="1"/>
          </p:cNvSpPr>
          <p:nvPr>
            <p:ph idx="1"/>
          </p:nvPr>
        </p:nvSpPr>
        <p:spPr>
          <a:noFill/>
        </p:spPr>
        <p:txBody>
          <a:bodyPr>
            <a:noAutofit/>
          </a:bodyPr>
          <a:lstStyle/>
          <a:p>
            <a:pPr eaLnBrk="1" hangingPunct="1"/>
            <a:r>
              <a:rPr lang="pl-PL" altLang="de-DE" sz="2400" dirty="0">
                <a:solidFill>
                  <a:srgbClr val="333333"/>
                </a:solidFill>
              </a:rPr>
              <a:t>Dlaczego zaprosił cię na </a:t>
            </a:r>
            <a:r>
              <a:rPr lang="pl-PL" altLang="de-DE" sz="2400">
                <a:solidFill>
                  <a:srgbClr val="333333"/>
                </a:solidFill>
              </a:rPr>
              <a:t>kolację</a:t>
            </a:r>
            <a:r>
              <a:rPr lang="de-DE" altLang="de-DE" sz="2400" dirty="0">
                <a:solidFill>
                  <a:srgbClr val="333333"/>
                </a:solidFill>
              </a:rPr>
              <a:t>?</a:t>
            </a:r>
          </a:p>
          <a:p>
            <a:pPr lvl="0" defTabSz="914400" fontAlgn="base"/>
            <a:r>
              <a:rPr lang="pl-PL" altLang="de-DE" sz="2400" dirty="0">
                <a:solidFill>
                  <a:srgbClr val="333333"/>
                </a:solidFill>
              </a:rPr>
              <a:t>Jaki jest główny powód tego wydarzenia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i="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i="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i="0">
                <a:solidFill>
                  <a:srgbClr val="004992"/>
                </a:solidFill>
                <a:latin typeface="Calibri Light"/>
              </a:rPr>
              <a:t>Okoliczności lub losu?</a:t>
            </a:r>
            <a:endParaRPr lang="fr-CH" altLang="de-DE" sz="2400" i="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Policjant zatrzymał twój samochód.</a:t>
            </a:r>
            <a:endParaRPr lang="de-DE" altLang="de-DE" sz="3600">
              <a:latin typeface="+mn-lt"/>
              <a:ea typeface="+mn-ea"/>
              <a:cs typeface="+mn-cs"/>
            </a:endParaRPr>
          </a:p>
        </p:txBody>
      </p:sp>
      <p:sp>
        <p:nvSpPr>
          <p:cNvPr id="44035" name="Rectangle 3"/>
          <p:cNvSpPr>
            <a:spLocks noGrp="1" noChangeArrowheads="1"/>
          </p:cNvSpPr>
          <p:nvPr>
            <p:ph idx="1"/>
          </p:nvPr>
        </p:nvSpPr>
        <p:spPr>
          <a:noFill/>
        </p:spPr>
        <p:txBody>
          <a:bodyPr>
            <a:noAutofit/>
          </a:bodyPr>
          <a:lstStyle/>
          <a:p>
            <a:pPr eaLnBrk="1" hangingPunct="1"/>
            <a:r>
              <a:rPr lang="pl-PL" altLang="de-DE" sz="2400" dirty="0">
                <a:solidFill>
                  <a:srgbClr val="333333"/>
                </a:solidFill>
              </a:rPr>
              <a:t>Co spowodowało, że policjant Cię </a:t>
            </a:r>
            <a:r>
              <a:rPr lang="pl-PL" altLang="de-DE" sz="2400">
                <a:solidFill>
                  <a:srgbClr val="333333"/>
                </a:solidFill>
              </a:rPr>
              <a:t>zatrzymał</a:t>
            </a:r>
            <a:r>
              <a:rPr lang="de-DE" altLang="de-DE" sz="2400" dirty="0">
                <a:solidFill>
                  <a:srgbClr val="333333"/>
                </a:solidFill>
              </a:rPr>
              <a:t>?</a:t>
            </a:r>
          </a:p>
          <a:p>
            <a:pPr lvl="0" defTabSz="914400" fontAlgn="base"/>
            <a:r>
              <a:rPr lang="pl-PL" altLang="de-DE" sz="2400" dirty="0">
                <a:solidFill>
                  <a:srgbClr val="333333"/>
                </a:solidFill>
              </a:rPr>
              <a:t>Jaki jest główny powód tego wydarzenia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i="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i="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i="0">
                <a:solidFill>
                  <a:srgbClr val="004992"/>
                </a:solidFill>
                <a:latin typeface="Calibri Light"/>
              </a:rPr>
              <a:t>Okoliczności lub losu?</a:t>
            </a:r>
            <a:endParaRPr lang="fr-CH" altLang="de-DE" sz="2400" i="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Wygrałeś w ruletkę.</a:t>
            </a:r>
            <a:endParaRPr lang="de-DE" altLang="de-DE" sz="3600">
              <a:latin typeface="+mn-lt"/>
              <a:ea typeface="+mn-ea"/>
              <a:cs typeface="+mn-cs"/>
            </a:endParaRPr>
          </a:p>
        </p:txBody>
      </p:sp>
      <p:sp>
        <p:nvSpPr>
          <p:cNvPr id="45059" name="Rectangle 3"/>
          <p:cNvSpPr>
            <a:spLocks noGrp="1" noChangeArrowheads="1"/>
          </p:cNvSpPr>
          <p:nvPr>
            <p:ph idx="1"/>
          </p:nvPr>
        </p:nvSpPr>
        <p:spPr>
          <a:noFill/>
        </p:spPr>
        <p:txBody>
          <a:bodyPr>
            <a:noAutofit/>
          </a:bodyPr>
          <a:lstStyle/>
          <a:p>
            <a:pPr eaLnBrk="1" hangingPunct="1"/>
            <a:r>
              <a:rPr lang="pl-PL" altLang="de-DE" sz="2400" dirty="0">
                <a:solidFill>
                  <a:srgbClr val="333333"/>
                </a:solidFill>
              </a:rPr>
              <a:t>Dlaczego </a:t>
            </a:r>
            <a:r>
              <a:rPr lang="pl-PL" altLang="de-DE" sz="2400">
                <a:solidFill>
                  <a:srgbClr val="333333"/>
                </a:solidFill>
              </a:rPr>
              <a:t>wygrałeś?</a:t>
            </a:r>
          </a:p>
          <a:p>
            <a:pPr lvl="0" defTabSz="914400" fontAlgn="base"/>
            <a:r>
              <a:rPr lang="pl-PL" altLang="de-DE" sz="2400" dirty="0">
                <a:solidFill>
                  <a:srgbClr val="333333"/>
                </a:solidFill>
              </a:rPr>
              <a:t>Jaki jest główny powód tego wydarzenia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10" name="Picture 9" descr="Jochen Schmidt-Oehm fotocommunity Zocker"/>
          <p:cNvPicPr>
            <a:picLocks noChangeAspect="1" noChangeArrowheads="1"/>
          </p:cNvPicPr>
          <p:nvPr/>
        </p:nvPicPr>
        <p:blipFill rotWithShape="1">
          <a:blip r:embed="rId3">
            <a:extLst>
              <a:ext uri="{28A0092B-C50C-407E-A947-70E740481C1C}">
                <a14:useLocalDpi xmlns:a14="http://schemas.microsoft.com/office/drawing/2010/main" val="0"/>
              </a:ext>
            </a:extLst>
          </a:blip>
          <a:srcRect r="650" b="1027"/>
          <a:stretch/>
        </p:blipFill>
        <p:spPr bwMode="auto">
          <a:xfrm>
            <a:off x="8665575" y="4219479"/>
            <a:ext cx="3529600" cy="263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i="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i="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i="0">
                <a:solidFill>
                  <a:srgbClr val="004992"/>
                </a:solidFill>
                <a:latin typeface="Calibri Light"/>
              </a:rPr>
              <a:t>Okoliczności lub losu?</a:t>
            </a:r>
            <a:endParaRPr lang="fr-CH" altLang="de-DE" sz="2400" i="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Kiedy zbliżałeś się do samochodu zauważyłeś rysę na karoserii.</a:t>
            </a:r>
            <a:endParaRPr lang="de-DE" altLang="de-DE" sz="3600">
              <a:latin typeface="+mn-lt"/>
              <a:ea typeface="+mn-ea"/>
              <a:cs typeface="+mn-cs"/>
            </a:endParaRPr>
          </a:p>
        </p:txBody>
      </p:sp>
      <p:sp>
        <p:nvSpPr>
          <p:cNvPr id="46083" name="Rectangle 3"/>
          <p:cNvSpPr>
            <a:spLocks noGrp="1" noChangeArrowheads="1"/>
          </p:cNvSpPr>
          <p:nvPr>
            <p:ph idx="1"/>
          </p:nvPr>
        </p:nvSpPr>
        <p:spPr>
          <a:noFill/>
        </p:spPr>
        <p:txBody>
          <a:bodyPr>
            <a:noAutofit/>
          </a:bodyPr>
          <a:lstStyle/>
          <a:p>
            <a:pPr eaLnBrk="1" hangingPunct="1"/>
            <a:r>
              <a:rPr lang="pl-PL" altLang="de-DE" sz="2400" dirty="0">
                <a:solidFill>
                  <a:srgbClr val="333333"/>
                </a:solidFill>
              </a:rPr>
              <a:t>Co mogło być powodem tej </a:t>
            </a:r>
            <a:r>
              <a:rPr lang="pl-PL" altLang="de-DE" sz="2400">
                <a:solidFill>
                  <a:srgbClr val="333333"/>
                </a:solidFill>
              </a:rPr>
              <a:t>rysy</a:t>
            </a:r>
            <a:r>
              <a:rPr lang="de-DE" altLang="de-DE" sz="2400" dirty="0">
                <a:solidFill>
                  <a:srgbClr val="333333"/>
                </a:solidFill>
              </a:rPr>
              <a:t>?</a:t>
            </a:r>
          </a:p>
          <a:p>
            <a:pPr lvl="0" defTabSz="914400" fontAlgn="base"/>
            <a:r>
              <a:rPr lang="pl-PL" altLang="de-DE" sz="2400" dirty="0">
                <a:solidFill>
                  <a:srgbClr val="333333"/>
                </a:solidFill>
              </a:rPr>
              <a:t>Jaki jest główny powód tego wydarzenia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i="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i="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i="0">
                <a:solidFill>
                  <a:srgbClr val="004992"/>
                </a:solidFill>
                <a:latin typeface="Calibri Light"/>
              </a:rPr>
              <a:t>Okoliczności lub losu?</a:t>
            </a:r>
            <a:endParaRPr lang="fr-CH" altLang="de-DE" sz="2400" i="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Doktor zaobserwował u ciebie wysokie ciśnienie.</a:t>
            </a:r>
            <a:endParaRPr lang="de-DE" altLang="de-DE" sz="3600">
              <a:latin typeface="+mn-lt"/>
              <a:ea typeface="+mn-ea"/>
              <a:cs typeface="+mn-cs"/>
            </a:endParaRPr>
          </a:p>
        </p:txBody>
      </p:sp>
      <p:sp>
        <p:nvSpPr>
          <p:cNvPr id="47107" name="Rectangle 3"/>
          <p:cNvSpPr>
            <a:spLocks noGrp="1" noChangeArrowheads="1"/>
          </p:cNvSpPr>
          <p:nvPr>
            <p:ph idx="1"/>
          </p:nvPr>
        </p:nvSpPr>
        <p:spPr>
          <a:noFill/>
        </p:spPr>
        <p:txBody>
          <a:bodyPr>
            <a:noAutofit/>
          </a:bodyPr>
          <a:lstStyle/>
          <a:p>
            <a:pPr eaLnBrk="1" hangingPunct="1"/>
            <a:r>
              <a:rPr lang="pl-PL" altLang="de-DE" sz="2400" dirty="0">
                <a:solidFill>
                  <a:srgbClr val="333333"/>
                </a:solidFill>
              </a:rPr>
              <a:t>Dlaczego masz wysokie </a:t>
            </a:r>
            <a:r>
              <a:rPr lang="pl-PL" altLang="de-DE" sz="2400">
                <a:solidFill>
                  <a:srgbClr val="333333"/>
                </a:solidFill>
              </a:rPr>
              <a:t>ciśnienie</a:t>
            </a:r>
            <a:r>
              <a:rPr lang="de-DE" altLang="de-DE" sz="2400" dirty="0">
                <a:solidFill>
                  <a:srgbClr val="333333"/>
                </a:solidFill>
              </a:rPr>
              <a:t>?</a:t>
            </a:r>
          </a:p>
          <a:p>
            <a:pPr lvl="0" defTabSz="914400" fontAlgn="base"/>
            <a:r>
              <a:rPr lang="pl-PL" altLang="de-DE" sz="2400" dirty="0">
                <a:solidFill>
                  <a:srgbClr val="333333"/>
                </a:solidFill>
              </a:rPr>
              <a:t>Jaki jest główny powód tego wydarzenia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i="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i="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i="0">
                <a:solidFill>
                  <a:srgbClr val="004992"/>
                </a:solidFill>
                <a:latin typeface="Calibri Light"/>
              </a:rPr>
              <a:t>Okoliczności lub losu?</a:t>
            </a:r>
            <a:endParaRPr lang="fr-CH" altLang="de-DE" sz="2400" i="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Znajomy odmówił ci pomocy przy pracy.</a:t>
            </a:r>
            <a:endParaRPr lang="de-DE" altLang="de-DE" sz="3600">
              <a:latin typeface="+mn-lt"/>
              <a:ea typeface="+mn-ea"/>
              <a:cs typeface="+mn-cs"/>
            </a:endParaRPr>
          </a:p>
        </p:txBody>
      </p:sp>
      <p:sp>
        <p:nvSpPr>
          <p:cNvPr id="48131" name="Rectangle 3"/>
          <p:cNvSpPr>
            <a:spLocks noGrp="1" noChangeArrowheads="1"/>
          </p:cNvSpPr>
          <p:nvPr>
            <p:ph idx="1"/>
          </p:nvPr>
        </p:nvSpPr>
        <p:spPr>
          <a:noFill/>
        </p:spPr>
        <p:txBody>
          <a:bodyPr>
            <a:noAutofit/>
          </a:bodyPr>
          <a:lstStyle/>
          <a:p>
            <a:pPr eaLnBrk="1" hangingPunct="1"/>
            <a:r>
              <a:rPr lang="pl-PL" altLang="de-DE" sz="2400" dirty="0">
                <a:solidFill>
                  <a:srgbClr val="333333"/>
                </a:solidFill>
              </a:rPr>
              <a:t>Co było powodem, że odmówił ci </a:t>
            </a:r>
            <a:r>
              <a:rPr lang="pl-PL" altLang="de-DE" sz="2400">
                <a:solidFill>
                  <a:srgbClr val="333333"/>
                </a:solidFill>
              </a:rPr>
              <a:t>pomocy</a:t>
            </a:r>
            <a:r>
              <a:rPr lang="de-DE" altLang="de-DE" sz="2400" dirty="0">
                <a:solidFill>
                  <a:srgbClr val="333333"/>
                </a:solidFill>
              </a:rPr>
              <a:t>?</a:t>
            </a:r>
          </a:p>
          <a:p>
            <a:pPr lvl="0" defTabSz="914400" fontAlgn="base"/>
            <a:r>
              <a:rPr lang="pl-PL" altLang="de-DE" sz="2400" dirty="0">
                <a:solidFill>
                  <a:srgbClr val="333333"/>
                </a:solidFill>
              </a:rPr>
              <a:t>Jaki jest główny powód tego wydarzenia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i="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i="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i="0">
                <a:solidFill>
                  <a:srgbClr val="004992"/>
                </a:solidFill>
                <a:latin typeface="Calibri Light"/>
              </a:rPr>
              <a:t>Okoliczności lub losu?</a:t>
            </a:r>
            <a:endParaRPr lang="fr-CH" altLang="de-DE" sz="2400" i="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Przyjaciel zrobił ci niespodziankę prezentem.</a:t>
            </a:r>
            <a:endParaRPr lang="de-DE" altLang="de-DE" sz="3600">
              <a:latin typeface="+mn-lt"/>
              <a:ea typeface="+mn-ea"/>
              <a:cs typeface="+mn-cs"/>
            </a:endParaRPr>
          </a:p>
        </p:txBody>
      </p:sp>
      <p:sp>
        <p:nvSpPr>
          <p:cNvPr id="49155" name="Rectangle 3"/>
          <p:cNvSpPr>
            <a:spLocks noGrp="1" noChangeArrowheads="1"/>
          </p:cNvSpPr>
          <p:nvPr>
            <p:ph idx="1"/>
          </p:nvPr>
        </p:nvSpPr>
        <p:spPr>
          <a:noFill/>
        </p:spPr>
        <p:txBody>
          <a:bodyPr>
            <a:noAutofit/>
          </a:bodyPr>
          <a:lstStyle/>
          <a:p>
            <a:pPr eaLnBrk="1" hangingPunct="1"/>
            <a:r>
              <a:rPr lang="pl-PL" altLang="de-DE" sz="2400" dirty="0">
                <a:solidFill>
                  <a:srgbClr val="333333"/>
                </a:solidFill>
              </a:rPr>
              <a:t>Dlaczego przyjaciel podarował ci </a:t>
            </a:r>
            <a:r>
              <a:rPr lang="pl-PL" altLang="de-DE" sz="2400">
                <a:solidFill>
                  <a:srgbClr val="333333"/>
                </a:solidFill>
              </a:rPr>
              <a:t>prezent</a:t>
            </a:r>
            <a:r>
              <a:rPr lang="de-DE" altLang="de-DE" sz="2400" dirty="0">
                <a:solidFill>
                  <a:srgbClr val="333333"/>
                </a:solidFill>
              </a:rPr>
              <a:t>?</a:t>
            </a:r>
          </a:p>
          <a:p>
            <a:pPr lvl="0" defTabSz="914400" fontAlgn="base"/>
            <a:r>
              <a:rPr lang="pl-PL" altLang="de-DE" sz="2400" dirty="0">
                <a:solidFill>
                  <a:srgbClr val="333333"/>
                </a:solidFill>
              </a:rPr>
              <a:t>Jaki jest główny powód tego wydarzenia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i="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i="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i="0">
                <a:solidFill>
                  <a:srgbClr val="004992"/>
                </a:solidFill>
                <a:latin typeface="Calibri Light"/>
              </a:rPr>
              <a:t>Okoliczności lub losu?</a:t>
            </a:r>
            <a:endParaRPr lang="fr-CH" altLang="de-DE" sz="2400" i="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dirty="0">
                <a:latin typeface="+mn-lt"/>
                <a:ea typeface="+mn-ea"/>
                <a:cs typeface="+mn-cs"/>
              </a:rPr>
              <a:t>Znajomy powiedział, że jesteś głupi.</a:t>
            </a:r>
            <a:endParaRPr lang="de-DE" altLang="de-DE" sz="3600" dirty="0">
              <a:latin typeface="+mn-lt"/>
              <a:ea typeface="+mn-ea"/>
              <a:cs typeface="+mn-cs"/>
            </a:endParaRPr>
          </a:p>
        </p:txBody>
      </p:sp>
      <p:sp>
        <p:nvSpPr>
          <p:cNvPr id="50179" name="Rectangle 3"/>
          <p:cNvSpPr>
            <a:spLocks noGrp="1" noChangeArrowheads="1"/>
          </p:cNvSpPr>
          <p:nvPr>
            <p:ph idx="1"/>
          </p:nvPr>
        </p:nvSpPr>
        <p:spPr>
          <a:noFill/>
        </p:spPr>
        <p:txBody>
          <a:bodyPr>
            <a:noAutofit/>
          </a:bodyPr>
          <a:lstStyle/>
          <a:p>
            <a:pPr eaLnBrk="1" hangingPunct="1"/>
            <a:r>
              <a:rPr lang="pl-PL" altLang="de-DE" sz="2400" dirty="0">
                <a:solidFill>
                  <a:srgbClr val="333333"/>
                </a:solidFill>
              </a:rPr>
              <a:t>Co było powodem, że tak powiedział</a:t>
            </a:r>
            <a:r>
              <a:rPr lang="de-DE" altLang="de-DE" sz="2400" dirty="0">
                <a:solidFill>
                  <a:srgbClr val="333333"/>
                </a:solidFill>
              </a:rPr>
              <a:t>?</a:t>
            </a:r>
          </a:p>
          <a:p>
            <a:pPr lvl="0" defTabSz="914400" fontAlgn="base"/>
            <a:r>
              <a:rPr lang="pl-PL" altLang="de-DE" sz="2400" dirty="0">
                <a:solidFill>
                  <a:srgbClr val="333333"/>
                </a:solidFill>
              </a:rPr>
              <a:t>Jaki jest główny powód tego wydarzenia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i="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i="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i="0">
                <a:solidFill>
                  <a:srgbClr val="004992"/>
                </a:solidFill>
                <a:latin typeface="Calibri Light"/>
              </a:rPr>
              <a:t>Okoliczności lub losu?</a:t>
            </a:r>
            <a:endParaRPr lang="fr-CH" altLang="de-DE" sz="2400" i="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dirty="0">
                <a:latin typeface="+mn-lt"/>
                <a:ea typeface="+mn-ea"/>
                <a:cs typeface="+mn-cs"/>
              </a:rPr>
              <a:t>Dziecko twoich sąsiadów zaczęło płakać, kiedy wziąłeś je na ręce.</a:t>
            </a:r>
            <a:endParaRPr lang="de-DE" altLang="de-DE" sz="3600" dirty="0">
              <a:latin typeface="+mn-lt"/>
              <a:ea typeface="+mn-ea"/>
              <a:cs typeface="+mn-cs"/>
            </a:endParaRPr>
          </a:p>
        </p:txBody>
      </p:sp>
      <p:sp>
        <p:nvSpPr>
          <p:cNvPr id="51203" name="Rectangle 3"/>
          <p:cNvSpPr>
            <a:spLocks noGrp="1" noChangeArrowheads="1"/>
          </p:cNvSpPr>
          <p:nvPr>
            <p:ph idx="1"/>
          </p:nvPr>
        </p:nvSpPr>
        <p:spPr>
          <a:noFill/>
        </p:spPr>
        <p:txBody>
          <a:bodyPr>
            <a:noAutofit/>
          </a:bodyPr>
          <a:lstStyle/>
          <a:p>
            <a:pPr eaLnBrk="1" hangingPunct="1"/>
            <a:r>
              <a:rPr lang="pl-PL" altLang="de-DE" sz="2400" dirty="0">
                <a:solidFill>
                  <a:srgbClr val="333333"/>
                </a:solidFill>
              </a:rPr>
              <a:t>Dlaczego dziecko </a:t>
            </a:r>
            <a:r>
              <a:rPr lang="pl-PL" altLang="de-DE" sz="2400">
                <a:solidFill>
                  <a:srgbClr val="333333"/>
                </a:solidFill>
              </a:rPr>
              <a:t>płacze</a:t>
            </a:r>
            <a:r>
              <a:rPr lang="de-DE" altLang="de-DE" sz="2400" dirty="0">
                <a:solidFill>
                  <a:srgbClr val="333333"/>
                </a:solidFill>
              </a:rPr>
              <a:t>?</a:t>
            </a:r>
          </a:p>
          <a:p>
            <a:pPr lvl="0" defTabSz="914400" fontAlgn="base"/>
            <a:r>
              <a:rPr lang="pl-PL" altLang="de-DE" sz="2400" dirty="0">
                <a:solidFill>
                  <a:srgbClr val="333333"/>
                </a:solidFill>
              </a:rPr>
              <a:t>Jaki jest główny powód tego wydarzenia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i="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i="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i="0">
                <a:solidFill>
                  <a:srgbClr val="004992"/>
                </a:solidFill>
                <a:latin typeface="Calibri Light"/>
              </a:rPr>
              <a:t>Okoliczności lub losu?</a:t>
            </a:r>
            <a:endParaRPr lang="fr-CH" altLang="de-DE" sz="2400" i="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a:latin typeface="+mn-lt"/>
                <a:ea typeface="+mn-ea"/>
                <a:cs typeface="+mn-cs"/>
              </a:rPr>
              <a:t>Znajomy powiedział, że nie ma dla ciebie szacunku.</a:t>
            </a:r>
            <a:endParaRPr lang="de-DE" altLang="de-DE" sz="3600" dirty="0">
              <a:latin typeface="+mn-lt"/>
              <a:ea typeface="+mn-ea"/>
              <a:cs typeface="+mn-cs"/>
            </a:endParaRPr>
          </a:p>
        </p:txBody>
      </p:sp>
      <p:sp>
        <p:nvSpPr>
          <p:cNvPr id="52227" name="Rectangle 3"/>
          <p:cNvSpPr>
            <a:spLocks noGrp="1" noChangeArrowheads="1"/>
          </p:cNvSpPr>
          <p:nvPr>
            <p:ph idx="1"/>
          </p:nvPr>
        </p:nvSpPr>
        <p:spPr>
          <a:noFill/>
        </p:spPr>
        <p:txBody>
          <a:bodyPr>
            <a:noAutofit/>
          </a:bodyPr>
          <a:lstStyle/>
          <a:p>
            <a:pPr eaLnBrk="1" hangingPunct="1"/>
            <a:r>
              <a:rPr lang="pl-PL" altLang="de-DE" sz="2400" dirty="0">
                <a:solidFill>
                  <a:srgbClr val="333333"/>
                </a:solidFill>
              </a:rPr>
              <a:t>Co spowodowało, że tak </a:t>
            </a:r>
            <a:r>
              <a:rPr lang="pl-PL" altLang="de-DE" sz="2400">
                <a:solidFill>
                  <a:srgbClr val="333333"/>
                </a:solidFill>
              </a:rPr>
              <a:t>powiedział</a:t>
            </a:r>
            <a:r>
              <a:rPr lang="de-DE" altLang="de-DE" sz="2400" dirty="0">
                <a:solidFill>
                  <a:srgbClr val="333333"/>
                </a:solidFill>
              </a:rPr>
              <a:t>?</a:t>
            </a:r>
          </a:p>
          <a:p>
            <a:pPr lvl="0" defTabSz="914400" fontAlgn="base"/>
            <a:r>
              <a:rPr lang="pl-PL" altLang="de-DE" sz="2400" dirty="0">
                <a:solidFill>
                  <a:srgbClr val="333333"/>
                </a:solidFill>
              </a:rPr>
              <a:t>Jaki jest główny powód tego wydarzenia</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pl-PL" altLang="de-DE" sz="2400" i="0">
                <a:solidFill>
                  <a:srgbClr val="004992"/>
                </a:solidFill>
                <a:latin typeface="Calibri Light"/>
              </a:rPr>
              <a:t>Odnoszący się do ciebie? </a:t>
            </a:r>
          </a:p>
          <a:p>
            <a:pPr eaLnBrk="1" hangingPunct="1">
              <a:lnSpc>
                <a:spcPct val="105000"/>
              </a:lnSpc>
              <a:spcBef>
                <a:spcPts val="1999"/>
              </a:spcBef>
              <a:spcAft>
                <a:spcPts val="0"/>
              </a:spcAft>
              <a:buClrTx/>
              <a:buNone/>
            </a:pPr>
            <a:r>
              <a:rPr lang="pl-PL" altLang="de-DE" sz="2400" i="0">
                <a:solidFill>
                  <a:srgbClr val="004992"/>
                </a:solidFill>
                <a:latin typeface="Calibri Light"/>
              </a:rPr>
              <a:t>Innych osób?</a:t>
            </a:r>
          </a:p>
          <a:p>
            <a:pPr eaLnBrk="1" hangingPunct="1">
              <a:lnSpc>
                <a:spcPct val="105000"/>
              </a:lnSpc>
              <a:spcBef>
                <a:spcPts val="1999"/>
              </a:spcBef>
              <a:spcAft>
                <a:spcPts val="0"/>
              </a:spcAft>
              <a:buClrTx/>
              <a:buNone/>
            </a:pPr>
            <a:r>
              <a:rPr lang="pl-PL" altLang="de-DE" sz="2400" i="0">
                <a:solidFill>
                  <a:srgbClr val="004992"/>
                </a:solidFill>
                <a:latin typeface="Calibri Light"/>
              </a:rPr>
              <a:t>Okoliczności lub losu?</a:t>
            </a:r>
            <a:endParaRPr lang="fr-CH" altLang="de-DE" sz="2400" i="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Wykorzystanie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pamiętaj</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Zawsze staraj się rozważyć możliwe, złożone czynniki, które mogły mieć udział w jakimś konkretnym wydarzeniu</a:t>
            </a:r>
            <a:r>
              <a:rPr lang="en-US" altLang="de-DE" sz="2400" dirty="0">
                <a:solidFill>
                  <a:srgbClr val="333333"/>
                </a:solidFill>
              </a:rPr>
              <a:t> (</a:t>
            </a:r>
            <a:r>
              <a:rPr lang="pl-PL" altLang="de-DE" sz="2400" dirty="0">
                <a:solidFill>
                  <a:srgbClr val="333333"/>
                </a:solidFill>
              </a:rPr>
              <a:t>np.</a:t>
            </a:r>
            <a:r>
              <a:rPr lang="en-US" altLang="de-DE" sz="2400" dirty="0">
                <a:solidFill>
                  <a:srgbClr val="333333"/>
                </a:solidFill>
              </a:rPr>
              <a:t> </a:t>
            </a:r>
            <a:r>
              <a:rPr lang="pl-PL" altLang="de-DE" sz="2400" dirty="0">
                <a:solidFill>
                  <a:srgbClr val="333333"/>
                </a:solidFill>
              </a:rPr>
              <a:t>ty</a:t>
            </a:r>
            <a:r>
              <a:rPr lang="en-US" altLang="de-DE" sz="2400" dirty="0">
                <a:solidFill>
                  <a:srgbClr val="333333"/>
                </a:solidFill>
              </a:rPr>
              <a:t>/</a:t>
            </a:r>
            <a:r>
              <a:rPr lang="pl-PL" altLang="de-DE" sz="2400" dirty="0">
                <a:solidFill>
                  <a:srgbClr val="333333"/>
                </a:solidFill>
              </a:rPr>
              <a:t>inni</a:t>
            </a:r>
            <a:r>
              <a:rPr lang="en-US" altLang="de-DE" sz="2400" dirty="0">
                <a:solidFill>
                  <a:srgbClr val="333333"/>
                </a:solidFill>
              </a:rPr>
              <a:t>/</a:t>
            </a:r>
            <a:r>
              <a:rPr lang="pl-PL" altLang="de-DE" sz="2400" dirty="0">
                <a:solidFill>
                  <a:srgbClr val="333333"/>
                </a:solidFill>
              </a:rPr>
              <a:t>okoliczności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Wykorzystanie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pamiętaj</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Zawsze staraj się rozważyć możliwe, złożone czynniki, które mogły mieć udział w jakimś konkretnym wydarzeniu</a:t>
            </a:r>
            <a:r>
              <a:rPr lang="en-US" altLang="de-DE" sz="2400" dirty="0">
                <a:solidFill>
                  <a:srgbClr val="333333"/>
                </a:solidFill>
              </a:rPr>
              <a:t> (</a:t>
            </a:r>
            <a:r>
              <a:rPr lang="pl-PL" altLang="de-DE" sz="2400" dirty="0">
                <a:solidFill>
                  <a:srgbClr val="333333"/>
                </a:solidFill>
              </a:rPr>
              <a:t>np.</a:t>
            </a:r>
            <a:r>
              <a:rPr lang="en-US" altLang="de-DE" sz="2400" dirty="0">
                <a:solidFill>
                  <a:srgbClr val="333333"/>
                </a:solidFill>
              </a:rPr>
              <a:t> </a:t>
            </a:r>
            <a:r>
              <a:rPr lang="pl-PL" altLang="de-DE" sz="2400" dirty="0">
                <a:solidFill>
                  <a:srgbClr val="333333"/>
                </a:solidFill>
              </a:rPr>
              <a:t>ty</a:t>
            </a:r>
            <a:r>
              <a:rPr lang="en-US" altLang="de-DE" sz="2400" dirty="0">
                <a:solidFill>
                  <a:srgbClr val="333333"/>
                </a:solidFill>
              </a:rPr>
              <a:t>/</a:t>
            </a:r>
            <a:r>
              <a:rPr lang="pl-PL" altLang="de-DE" sz="2400" dirty="0">
                <a:solidFill>
                  <a:srgbClr val="333333"/>
                </a:solidFill>
              </a:rPr>
              <a:t>inni</a:t>
            </a:r>
            <a:r>
              <a:rPr lang="en-US" altLang="de-DE" sz="2400" dirty="0">
                <a:solidFill>
                  <a:srgbClr val="333333"/>
                </a:solidFill>
              </a:rPr>
              <a:t>/</a:t>
            </a:r>
            <a:r>
              <a:rPr lang="pl-PL" altLang="de-DE" sz="2400" dirty="0">
                <a:solidFill>
                  <a:srgbClr val="333333"/>
                </a:solidFill>
              </a:rPr>
              <a:t>okoliczności</a:t>
            </a:r>
            <a:r>
              <a:rPr lang="en-US" altLang="de-DE" sz="2400" dirty="0">
                <a:solidFill>
                  <a:srgbClr val="333333"/>
                </a:solidFill>
              </a:rPr>
              <a:t>).</a:t>
            </a:r>
            <a:endParaRPr lang="pl-PL"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Staraj się myśleć realistycznie jak to tylko możliwe w życiu codziennym</a:t>
            </a:r>
            <a:r>
              <a:rPr lang="en-US" altLang="de-DE" sz="2400" dirty="0">
                <a:solidFill>
                  <a:srgbClr val="333333"/>
                </a:solidFill>
              </a:rPr>
              <a:t>:</a:t>
            </a:r>
            <a:br>
              <a:rPr lang="en-US" altLang="de-DE" sz="2400" dirty="0">
                <a:solidFill>
                  <a:srgbClr val="333333"/>
                </a:solidFill>
              </a:rPr>
            </a:br>
            <a:r>
              <a:rPr lang="pl-PL" altLang="de-DE" sz="2400" dirty="0">
                <a:solidFill>
                  <a:srgbClr val="333333"/>
                </a:solidFill>
              </a:rPr>
              <a:t>Niesprawiedliwie jest </a:t>
            </a:r>
            <a:r>
              <a:rPr lang="pl-PL" altLang="de-DE" sz="2400" i="1" u="sng" dirty="0">
                <a:solidFill>
                  <a:srgbClr val="333333"/>
                </a:solidFill>
              </a:rPr>
              <a:t>zawsze</a:t>
            </a:r>
            <a:r>
              <a:rPr lang="pl-PL" altLang="de-DE" sz="2400" dirty="0">
                <a:solidFill>
                  <a:srgbClr val="333333"/>
                </a:solidFill>
              </a:rPr>
              <a:t> zrzucać winę na innych</a:t>
            </a:r>
            <a:r>
              <a:rPr lang="en-US" altLang="de-DE" sz="2400" dirty="0">
                <a:solidFill>
                  <a:srgbClr val="333333"/>
                </a:solidFill>
              </a:rPr>
              <a:t>, </a:t>
            </a:r>
            <a:r>
              <a:rPr lang="pl-PL" altLang="de-DE" sz="2400" dirty="0">
                <a:solidFill>
                  <a:srgbClr val="333333"/>
                </a:solidFill>
              </a:rPr>
              <a:t>tak samo jak nie zawsze naszą winą jest, że coś złego się </a:t>
            </a:r>
            <a:r>
              <a:rPr lang="pl-PL" altLang="de-DE" sz="2400">
                <a:solidFill>
                  <a:srgbClr val="333333"/>
                </a:solidFill>
              </a:rPr>
              <a:t>dzieje.</a:t>
            </a:r>
            <a:endParaRPr lang="en-US" sz="2400" dirty="0"/>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33106989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Wykorzystanie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pamiętaj</a:t>
            </a:r>
            <a:r>
              <a:rPr lang="de-DE" altLang="de-DE" sz="2400" b="1"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Zawsze staraj się rozważyć możliwe, złożone czynniki, które mogły mieć udział w jakimś konkretnym wydarzeniu</a:t>
            </a:r>
            <a:r>
              <a:rPr lang="en-US" altLang="de-DE" sz="2400" dirty="0">
                <a:solidFill>
                  <a:srgbClr val="333333"/>
                </a:solidFill>
              </a:rPr>
              <a:t> (</a:t>
            </a:r>
            <a:r>
              <a:rPr lang="pl-PL" altLang="de-DE" sz="2400" dirty="0">
                <a:solidFill>
                  <a:srgbClr val="333333"/>
                </a:solidFill>
              </a:rPr>
              <a:t>np.</a:t>
            </a:r>
            <a:r>
              <a:rPr lang="en-US" altLang="de-DE" sz="2400" dirty="0">
                <a:solidFill>
                  <a:srgbClr val="333333"/>
                </a:solidFill>
              </a:rPr>
              <a:t> </a:t>
            </a:r>
            <a:r>
              <a:rPr lang="pl-PL" altLang="de-DE" sz="2400" dirty="0">
                <a:solidFill>
                  <a:srgbClr val="333333"/>
                </a:solidFill>
              </a:rPr>
              <a:t>ty</a:t>
            </a:r>
            <a:r>
              <a:rPr lang="en-US" altLang="de-DE" sz="2400" dirty="0">
                <a:solidFill>
                  <a:srgbClr val="333333"/>
                </a:solidFill>
              </a:rPr>
              <a:t>/</a:t>
            </a:r>
            <a:r>
              <a:rPr lang="pl-PL" altLang="de-DE" sz="2400" dirty="0">
                <a:solidFill>
                  <a:srgbClr val="333333"/>
                </a:solidFill>
              </a:rPr>
              <a:t>inni</a:t>
            </a:r>
            <a:r>
              <a:rPr lang="en-US" altLang="de-DE" sz="2400" dirty="0">
                <a:solidFill>
                  <a:srgbClr val="333333"/>
                </a:solidFill>
              </a:rPr>
              <a:t>/</a:t>
            </a:r>
            <a:r>
              <a:rPr lang="pl-PL" altLang="de-DE" sz="2400" dirty="0">
                <a:solidFill>
                  <a:srgbClr val="333333"/>
                </a:solidFill>
              </a:rPr>
              <a:t>okoliczności</a:t>
            </a:r>
            <a:r>
              <a:rPr lang="en-US" altLang="de-DE" sz="2400" dirty="0">
                <a:solidFill>
                  <a:srgbClr val="333333"/>
                </a:solidFill>
              </a:rPr>
              <a:t>).</a:t>
            </a:r>
            <a:endParaRPr lang="pl-PL"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Staraj się myśleć realistycznie jak to tylko możliwe w życiu codziennym</a:t>
            </a:r>
            <a:r>
              <a:rPr lang="en-US" altLang="de-DE" sz="2400" dirty="0">
                <a:solidFill>
                  <a:srgbClr val="333333"/>
                </a:solidFill>
              </a:rPr>
              <a:t>:</a:t>
            </a:r>
            <a:br>
              <a:rPr lang="en-US" altLang="de-DE" sz="2400" dirty="0">
                <a:solidFill>
                  <a:srgbClr val="333333"/>
                </a:solidFill>
              </a:rPr>
            </a:br>
            <a:r>
              <a:rPr lang="pl-PL" altLang="de-DE" sz="2400" dirty="0">
                <a:solidFill>
                  <a:srgbClr val="333333"/>
                </a:solidFill>
              </a:rPr>
              <a:t>Niesprawiedliwie jest </a:t>
            </a:r>
            <a:r>
              <a:rPr lang="pl-PL" altLang="de-DE" sz="2400" i="1" u="sng" dirty="0">
                <a:solidFill>
                  <a:srgbClr val="333333"/>
                </a:solidFill>
              </a:rPr>
              <a:t>zawsze</a:t>
            </a:r>
            <a:r>
              <a:rPr lang="pl-PL" altLang="de-DE" sz="2400" dirty="0">
                <a:solidFill>
                  <a:srgbClr val="333333"/>
                </a:solidFill>
              </a:rPr>
              <a:t> zrzucać winę na innych</a:t>
            </a:r>
            <a:r>
              <a:rPr lang="en-US" altLang="de-DE" sz="2400" dirty="0">
                <a:solidFill>
                  <a:srgbClr val="333333"/>
                </a:solidFill>
              </a:rPr>
              <a:t>, </a:t>
            </a:r>
            <a:r>
              <a:rPr lang="pl-PL" altLang="de-DE" sz="2400" dirty="0">
                <a:solidFill>
                  <a:srgbClr val="333333"/>
                </a:solidFill>
              </a:rPr>
              <a:t>tak samo jak nie zawsze naszą winą jest, że coś złego się dzieje.</a:t>
            </a:r>
          </a:p>
          <a:p>
            <a:pPr marL="342900" lvl="0" indent="-342900" defTabSz="914400" fontAlgn="base">
              <a:buClr>
                <a:srgbClr val="333333"/>
              </a:buClr>
              <a:buFont typeface="WingDings"/>
              <a:buChar char=""/>
            </a:pPr>
            <a:r>
              <a:rPr lang="pl-PL" altLang="de-DE" sz="2400" dirty="0">
                <a:solidFill>
                  <a:srgbClr val="333333"/>
                </a:solidFill>
              </a:rPr>
              <a:t>Najczęściej różne czynniki przyczyniają się do powstania jakiegoś wydarzenia</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extLst>
      <p:ext uri="{BB962C8B-B14F-4D97-AF65-F5344CB8AC3E}">
        <p14:creationId xmlns:p14="http://schemas.microsoft.com/office/powerpoint/2010/main" val="7488859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Wiele osób (ale nie wszystkie!) mają tendencję do wyjaśniania złożonych wydarzeń jednym prostym powodem</a:t>
            </a:r>
            <a:r>
              <a:rPr lang="en-AU" altLang="de-DE" sz="2400" dirty="0">
                <a:solidFill>
                  <a:srgbClr val="333333"/>
                </a:solidFill>
              </a:rPr>
              <a:t>. </a:t>
            </a:r>
            <a:r>
              <a:rPr lang="pl-PL" altLang="de-DE" sz="2400" dirty="0">
                <a:solidFill>
                  <a:srgbClr val="333333"/>
                </a:solidFill>
              </a:rPr>
              <a:t>Czasami inni są obwiniani za czyjeś błędy</a:t>
            </a:r>
            <a:r>
              <a:rPr lang="en-AU" altLang="de-DE" sz="2400" dirty="0">
                <a:solidFill>
                  <a:srgbClr val="333333"/>
                </a:solidFill>
              </a:rPr>
              <a:t>.</a:t>
            </a:r>
          </a:p>
          <a:p>
            <a:pPr lvl="0" defTabSz="914400" fontAlgn="base"/>
            <a:r>
              <a:rPr lang="pl-PL" altLang="de-DE" sz="2400" dirty="0">
                <a:solidFill>
                  <a:srgbClr val="004992"/>
                </a:solidFill>
              </a:rPr>
              <a:t>Przykład I</a:t>
            </a:r>
            <a:r>
              <a:rPr lang="en-AU" altLang="de-DE" sz="2400" dirty="0">
                <a:solidFill>
                  <a:srgbClr val="004992"/>
                </a:solidFill>
              </a:rPr>
              <a:t>: </a:t>
            </a:r>
            <a:r>
              <a:rPr lang="pl-PL" altLang="de-DE" sz="2400" dirty="0">
                <a:solidFill>
                  <a:srgbClr val="333333"/>
                </a:solidFill>
              </a:rPr>
              <a:t>Klara często upada</a:t>
            </a:r>
            <a:r>
              <a:rPr lang="en-AU" altLang="de-DE" sz="2400" dirty="0">
                <a:solidFill>
                  <a:srgbClr val="333333"/>
                </a:solidFill>
              </a:rPr>
              <a:t>.</a:t>
            </a:r>
          </a:p>
          <a:p>
            <a:pPr lvl="0" defTabSz="914400" fontAlgn="base"/>
            <a:r>
              <a:rPr lang="pl-PL" altLang="de-DE" sz="2400" dirty="0">
                <a:solidFill>
                  <a:srgbClr val="004992"/>
                </a:solidFill>
              </a:rPr>
              <a:t>Własne przekonanie</a:t>
            </a:r>
            <a:r>
              <a:rPr lang="en-AU" altLang="de-DE" sz="2400" dirty="0">
                <a:solidFill>
                  <a:srgbClr val="004992"/>
                </a:solidFill>
              </a:rPr>
              <a:t>: </a:t>
            </a:r>
            <a:r>
              <a:rPr lang="pl-PL" altLang="de-DE" sz="2400" dirty="0">
                <a:solidFill>
                  <a:srgbClr val="333333"/>
                </a:solidFill>
              </a:rPr>
              <a:t>Jej wujek powoduje jej upadki przesyłając impulsy przed jej elektrody w głowie.</a:t>
            </a:r>
            <a:endParaRPr lang="en-AU" altLang="de-DE" sz="2400" dirty="0">
              <a:solidFill>
                <a:srgbClr val="333333"/>
              </a:solidFill>
            </a:endParaRPr>
          </a:p>
          <a:p>
            <a:pPr lvl="0" defTabSz="914400" fontAlgn="base"/>
            <a:r>
              <a:rPr lang="pl-PL" altLang="de-DE" sz="2400" dirty="0">
                <a:solidFill>
                  <a:srgbClr val="004992"/>
                </a:solidFill>
              </a:rPr>
              <a:t>Wyjaśnienie alternatywne</a:t>
            </a:r>
            <a:r>
              <a:rPr lang="en-AU" altLang="de-DE" sz="2400" dirty="0">
                <a:solidFill>
                  <a:srgbClr val="004992"/>
                </a:solidFill>
              </a:rPr>
              <a:t>: </a:t>
            </a:r>
            <a:r>
              <a:rPr lang="pl-PL" altLang="de-DE" sz="2400" dirty="0">
                <a:solidFill>
                  <a:srgbClr val="333333"/>
                </a:solidFill>
              </a:rPr>
              <a:t>Miała infekcję ucha, która zaburzyła jej poczucie równowagi. W dodatku, padało kilka tygodni przez co ulice były bardzo śliskie.</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Czasami</a:t>
            </a:r>
            <a:r>
              <a:rPr lang="en-AU" altLang="de-DE" sz="2400" dirty="0">
                <a:solidFill>
                  <a:srgbClr val="333333"/>
                </a:solidFill>
              </a:rPr>
              <a:t>, </a:t>
            </a:r>
            <a:r>
              <a:rPr lang="pl-PL" altLang="de-DE" sz="2400" dirty="0">
                <a:solidFill>
                  <a:srgbClr val="333333"/>
                </a:solidFill>
              </a:rPr>
              <a:t>inni przyczyniają się w jakimś stopniu do wydarzenia, ale również inne czynniki mogą być ważne w danych wydarzeniu.</a:t>
            </a:r>
          </a:p>
          <a:p>
            <a:pPr lvl="0" defTabSz="914400" fontAlgn="base"/>
            <a:r>
              <a:rPr lang="pl-PL" altLang="de-DE" sz="2400" dirty="0">
                <a:solidFill>
                  <a:srgbClr val="004992"/>
                </a:solidFill>
              </a:rPr>
              <a:t>Przykład</a:t>
            </a:r>
            <a:r>
              <a:rPr lang="en-AU" altLang="de-DE" sz="2400" dirty="0">
                <a:solidFill>
                  <a:srgbClr val="004992"/>
                </a:solidFill>
              </a:rPr>
              <a:t> II: </a:t>
            </a:r>
            <a:r>
              <a:rPr lang="pl-PL" altLang="de-DE" sz="2400" dirty="0">
                <a:solidFill>
                  <a:srgbClr val="333333"/>
                </a:solidFill>
              </a:rPr>
              <a:t>Piotr miał nawrót psychozy</a:t>
            </a:r>
            <a:r>
              <a:rPr lang="en-AU" altLang="de-DE" sz="2400" dirty="0">
                <a:solidFill>
                  <a:srgbClr val="333333"/>
                </a:solidFill>
              </a:rPr>
              <a:t>!</a:t>
            </a:r>
          </a:p>
          <a:p>
            <a:pPr lvl="0" defTabSz="914400" fontAlgn="base"/>
            <a:r>
              <a:rPr lang="pl-PL" altLang="de-DE" sz="2400" dirty="0">
                <a:solidFill>
                  <a:srgbClr val="004992"/>
                </a:solidFill>
              </a:rPr>
              <a:t>Własne przekonanie</a:t>
            </a:r>
            <a:r>
              <a:rPr lang="en-AU" altLang="de-DE" sz="2400" dirty="0">
                <a:solidFill>
                  <a:srgbClr val="004992"/>
                </a:solidFill>
              </a:rPr>
              <a:t>: </a:t>
            </a:r>
            <a:r>
              <a:rPr lang="pl-PL" altLang="de-DE" sz="2400" dirty="0">
                <a:solidFill>
                  <a:srgbClr val="333333"/>
                </a:solidFill>
              </a:rPr>
              <a:t>Nawrót był spowodowany przez pojawienie się trudnych wspomnień z dzieciństwa – Piotr był bity.</a:t>
            </a:r>
          </a:p>
          <a:p>
            <a:pPr lvl="0" defTabSz="914400" fontAlgn="base"/>
            <a:r>
              <a:rPr lang="pl-PL" altLang="de-DE" sz="2400" dirty="0">
                <a:solidFill>
                  <a:srgbClr val="004992"/>
                </a:solidFill>
              </a:rPr>
              <a:t>Dodatkowe wyjaśnienie</a:t>
            </a:r>
            <a:r>
              <a:rPr lang="en-AU" altLang="de-DE" sz="2400" dirty="0">
                <a:solidFill>
                  <a:srgbClr val="004992"/>
                </a:solidFill>
              </a:rPr>
              <a:t>: </a:t>
            </a:r>
            <a:r>
              <a:rPr lang="en-AU" altLang="de-DE" sz="2400" dirty="0">
                <a:solidFill>
                  <a:srgbClr val="333333"/>
                </a:solidFill>
              </a:rPr>
              <a:t>T</a:t>
            </a:r>
            <a:r>
              <a:rPr lang="pl-PL" altLang="de-DE" sz="2400" dirty="0">
                <a:solidFill>
                  <a:srgbClr val="333333"/>
                </a:solidFill>
              </a:rPr>
              <a:t>o może być jedno z wyjaśnień, ale mogą być jeszcze inne czynniki: Piotr zaprzestał przyjmowania leków, ponieważ obawiał się utraty pracy.</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i="0" spc="-10" dirty="0">
                <a:solidFill>
                  <a:srgbClr val="333333"/>
                </a:solidFill>
                <a:cs typeface="+mn-cs"/>
              </a:rPr>
              <a:t>www.uke.de/mct_app</a:t>
            </a:r>
            <a:endParaRPr lang="de-DE" sz="1800" i="0" dirty="0">
              <a:solidFill>
                <a:srgbClr val="333333"/>
              </a:solidFill>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5715678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595472827"/>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i="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i="0" dirty="0">
                <a:solidFill>
                  <a:srgbClr val="333333"/>
                </a:solidFill>
                <a:latin typeface="+mn-lt"/>
                <a:cs typeface="+mn-cs"/>
              </a:rPr>
              <a:t>A full list can be obtained via </a:t>
            </a:r>
            <a:r>
              <a:rPr lang="de-DE" altLang="de-DE" sz="1200" i="0" u="sng" dirty="0">
                <a:solidFill>
                  <a:srgbClr val="333333"/>
                </a:solidFill>
                <a:latin typeface="+mn-lt"/>
                <a:cs typeface="+mn-cs"/>
              </a:rPr>
              <a:t>www.uke.de/mct</a:t>
            </a:r>
            <a:r>
              <a:rPr lang="de-DE" altLang="de-DE" sz="1200" i="0" dirty="0">
                <a:solidFill>
                  <a:srgbClr val="333333"/>
                </a:solidFill>
                <a:latin typeface="+mn-lt"/>
                <a:cs typeface="+mn-cs"/>
              </a:rPr>
              <a:t>. </a:t>
            </a:r>
            <a:r>
              <a:rPr lang="en-GB" altLang="de-DE" sz="1200" i="0" dirty="0">
                <a:solidFill>
                  <a:srgbClr val="333333"/>
                </a:solidFill>
                <a:latin typeface="+mn-lt"/>
                <a:cs typeface="+mn-cs"/>
              </a:rPr>
              <a:t>If we have involuntarily breached copyright, please</a:t>
            </a:r>
            <a:r>
              <a:rPr lang="de-DE" altLang="de-DE" sz="1200" i="0" dirty="0">
                <a:solidFill>
                  <a:srgbClr val="333333"/>
                </a:solidFill>
                <a:latin typeface="+mn-lt"/>
                <a:cs typeface="+mn-cs"/>
              </a:rPr>
              <a:t> accept our apologies. In this case, we kindly ask creators for their</a:t>
            </a:r>
            <a:r>
              <a:rPr lang="en-GB" altLang="de-DE" sz="1200" i="0" dirty="0">
                <a:solidFill>
                  <a:srgbClr val="333333"/>
                </a:solidFill>
                <a:latin typeface="+mn-lt"/>
                <a:cs typeface="+mn-cs"/>
              </a:rPr>
              <a:t> permission to use their work under </a:t>
            </a:r>
            <a:r>
              <a:rPr lang="en-GB" altLang="de-DE" sz="1200" i="0">
                <a:solidFill>
                  <a:srgbClr val="333333"/>
                </a:solidFill>
                <a:latin typeface="+mn-lt"/>
                <a:cs typeface="+mn-cs"/>
              </a:rPr>
              <a:t>the “fair use” </a:t>
            </a:r>
            <a:r>
              <a:rPr lang="en-GB" altLang="de-DE" sz="1200" i="0" dirty="0">
                <a:solidFill>
                  <a:srgbClr val="333333"/>
                </a:solidFill>
                <a:latin typeface="+mn-lt"/>
                <a:cs typeface="+mn-cs"/>
              </a:rPr>
              <a:t>policy.</a:t>
            </a:r>
            <a:br>
              <a:rPr lang="de-DE" altLang="de-DE" sz="1200" i="0" dirty="0">
                <a:solidFill>
                  <a:srgbClr val="333333"/>
                </a:solidFill>
                <a:latin typeface="+mn-lt"/>
                <a:cs typeface="+mn-cs"/>
              </a:rPr>
            </a:br>
            <a:r>
              <a:rPr lang="de-DE" altLang="de-DE" sz="1200" i="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i="0" u="sng" dirty="0">
                <a:solidFill>
                  <a:srgbClr val="333333"/>
                </a:solidFill>
                <a:latin typeface="+mn-lt"/>
                <a:cs typeface="+mn-cs"/>
              </a:rPr>
              <a:t>www.uke.de/mkt</a:t>
            </a:r>
            <a:r>
              <a:rPr lang="de-DE" altLang="de-DE" sz="1200" i="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l-PL">
                <a:latin typeface="+mn-lt"/>
                <a:cs typeface="+mn-cs"/>
              </a:rPr>
              <a:t>Trening Meta-poznawczy 1 – Atrybucje - Obwinianie i Uznanie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090095027"/>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i="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i="0" dirty="0">
                <a:solidFill>
                  <a:srgbClr val="333333"/>
                </a:solidFill>
                <a:latin typeface="+mn-lt"/>
                <a:cs typeface="+mn-cs"/>
              </a:rPr>
              <a:t>A full list can be obtained via </a:t>
            </a:r>
            <a:r>
              <a:rPr lang="de-DE" altLang="de-DE" sz="1200" i="0" u="sng" dirty="0">
                <a:solidFill>
                  <a:srgbClr val="333333"/>
                </a:solidFill>
                <a:latin typeface="+mn-lt"/>
                <a:cs typeface="+mn-cs"/>
              </a:rPr>
              <a:t>www.uke.de/mct</a:t>
            </a:r>
            <a:r>
              <a:rPr lang="de-DE" altLang="de-DE" sz="1200" i="0" dirty="0">
                <a:solidFill>
                  <a:srgbClr val="333333"/>
                </a:solidFill>
                <a:latin typeface="+mn-lt"/>
                <a:cs typeface="+mn-cs"/>
              </a:rPr>
              <a:t>. </a:t>
            </a:r>
            <a:r>
              <a:rPr lang="en-GB" altLang="de-DE" sz="1200" i="0" dirty="0">
                <a:solidFill>
                  <a:srgbClr val="333333"/>
                </a:solidFill>
                <a:latin typeface="+mn-lt"/>
                <a:cs typeface="+mn-cs"/>
              </a:rPr>
              <a:t>If we have involuntarily breached copyright, please</a:t>
            </a:r>
            <a:r>
              <a:rPr lang="de-DE" altLang="de-DE" sz="1200" i="0" dirty="0">
                <a:solidFill>
                  <a:srgbClr val="333333"/>
                </a:solidFill>
                <a:latin typeface="+mn-lt"/>
                <a:cs typeface="+mn-cs"/>
              </a:rPr>
              <a:t> accept our apologies. In this case, we kindly ask creators for their</a:t>
            </a:r>
            <a:r>
              <a:rPr lang="en-GB" altLang="de-DE" sz="1200" i="0" dirty="0">
                <a:solidFill>
                  <a:srgbClr val="333333"/>
                </a:solidFill>
                <a:latin typeface="+mn-lt"/>
                <a:cs typeface="+mn-cs"/>
              </a:rPr>
              <a:t> permission to use their work under </a:t>
            </a:r>
            <a:r>
              <a:rPr lang="en-GB" altLang="de-DE" sz="1200" i="0">
                <a:solidFill>
                  <a:srgbClr val="333333"/>
                </a:solidFill>
                <a:latin typeface="+mn-lt"/>
                <a:cs typeface="+mn-cs"/>
              </a:rPr>
              <a:t>the “fair use” </a:t>
            </a:r>
            <a:r>
              <a:rPr lang="en-GB" altLang="de-DE" sz="1200" i="0" dirty="0">
                <a:solidFill>
                  <a:srgbClr val="333333"/>
                </a:solidFill>
                <a:latin typeface="+mn-lt"/>
                <a:cs typeface="+mn-cs"/>
              </a:rPr>
              <a:t>policy.</a:t>
            </a:r>
            <a:br>
              <a:rPr lang="de-DE" altLang="de-DE" sz="1200" i="0" dirty="0">
                <a:solidFill>
                  <a:srgbClr val="333333"/>
                </a:solidFill>
                <a:latin typeface="+mn-lt"/>
                <a:cs typeface="+mn-cs"/>
              </a:rPr>
            </a:br>
            <a:r>
              <a:rPr lang="de-DE" altLang="de-DE" sz="1200" i="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i="0" u="sng" dirty="0">
                <a:solidFill>
                  <a:srgbClr val="333333"/>
                </a:solidFill>
                <a:latin typeface="+mn-lt"/>
                <a:cs typeface="+mn-cs"/>
              </a:rPr>
              <a:t>www.uke.de/mkt</a:t>
            </a:r>
            <a:r>
              <a:rPr lang="de-DE" altLang="de-DE" sz="1200" i="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4857</Words>
  <Application>Microsoft Office PowerPoint</Application>
  <PresentationFormat>Benutzerdefiniert</PresentationFormat>
  <Paragraphs>663</Paragraphs>
  <Slides>58</Slides>
  <Notes>58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58</vt:i4>
      </vt:variant>
    </vt:vector>
  </HeadingPairs>
  <TitlesOfParts>
    <vt:vector size="66" baseType="lpstr">
      <vt:lpstr>Wingdings</vt:lpstr>
      <vt:lpstr>Times New Roman</vt:lpstr>
      <vt:lpstr>Arial</vt:lpstr>
      <vt:lpstr>Symbol</vt:lpstr>
      <vt:lpstr>Wingdings</vt:lpstr>
      <vt:lpstr>Calibri</vt:lpstr>
      <vt:lpstr>Calibri Light</vt:lpstr>
      <vt:lpstr>UKE_PPT-Vorlage_16zu9</vt:lpstr>
      <vt:lpstr>MCT 1 A – Atrybucje - Obwinianie i Uznanie</vt:lpstr>
      <vt:lpstr>Atrybucje: Obwinianie i Uznanie</vt:lpstr>
      <vt:lpstr>Atrybucje: Obwinianie i Uznanie</vt:lpstr>
      <vt:lpstr>Atrybucje: Obwinianie i Uznanie</vt:lpstr>
      <vt:lpstr>Wyjaśnienia</vt:lpstr>
      <vt:lpstr>Wyjaśnienia</vt:lpstr>
      <vt:lpstr>Wyjaśnienia</vt:lpstr>
      <vt:lpstr>Obwinianie i Kredyt Zaufania</vt:lpstr>
      <vt:lpstr>Wypisałeś się ze szpitala pomimo, iż nadal czułeś się źle.</vt:lpstr>
      <vt:lpstr>Wypisałeś się ze szpitala pomimo, iż nadal czułeś się źle.</vt:lpstr>
      <vt:lpstr>Wypisałeś się ze szpitala pomimo, iż nadal czułeś się źle.</vt:lpstr>
      <vt:lpstr>Wypisałeś się ze szpitala pomimo, iż nadal czułeś się źle.</vt:lpstr>
      <vt:lpstr>Wypisałeś się ze szpitala pomimo, iż nadal czułeś się źle.</vt:lpstr>
      <vt:lpstr>Wpływ niektórych stylów atrybucji (sposobów wyjaśniania) na negatywne wydarzenia!</vt:lpstr>
      <vt:lpstr>Wpływ niektórych stylów atrybucji (sposobów wyjaśniania) na negatywne wydarzenia!</vt:lpstr>
      <vt:lpstr>Wpływ niektórych stylów atrybucji (sposobów wyjaśniania) na negatywne wydarzenia!</vt:lpstr>
      <vt:lpstr>Wpływ niektórych stylów atrybucji (sposobów wyjaśniania) na negatywne wydarzenia!</vt:lpstr>
      <vt:lpstr>Wpływ niektórych stylów atrybucji (sposobów wyjaśniania) na negatywne wydarzenia!</vt:lpstr>
      <vt:lpstr>Wpływ niektórych atrybucji na pozytywne wydarzenia!</vt:lpstr>
      <vt:lpstr>Wpływ niektórych atrybucji na pozytywne wydarzenia!</vt:lpstr>
      <vt:lpstr>Wpływ niektórych atrybucji na pozytywne wydarzenia!</vt:lpstr>
      <vt:lpstr>Wpływ niektórych atrybucji na pozytywne wydarzenia!</vt:lpstr>
      <vt:lpstr>Wpływ niektórych atrybucji na pozytywne wydarzenia!</vt:lpstr>
      <vt:lpstr>Dlaczego to robimy?</vt:lpstr>
      <vt:lpstr>Dlaczego to robimy?</vt:lpstr>
      <vt:lpstr>Jak błędy atrybucji prowadzą do nieporozumień podczas psychozy – przykłady</vt:lpstr>
      <vt:lpstr>Style atrybucji cele dzisiejszej sesji:</vt:lpstr>
      <vt:lpstr>Sprzedawca obniżył cenę towaru.</vt:lpstr>
      <vt:lpstr>Kiedy wszedłeś do sali wszyscy zamilkli.</vt:lpstr>
      <vt:lpstr>Ktoś powiedział, że nie wyglądasz dobrze.</vt:lpstr>
      <vt:lpstr>Oblałeś egzamin.</vt:lpstr>
      <vt:lpstr>podaj swoje własne przykłady!</vt:lpstr>
      <vt:lpstr>Głos mówi ci, że nie jesteś dobry.</vt:lpstr>
      <vt:lpstr>Głos mówi ci, że nie jesteś dobry.</vt:lpstr>
      <vt:lpstr>Głos mówi ci, że nie jesteś dobry.</vt:lpstr>
      <vt:lpstr>Słyszenie głosów własne myśli czy może sterowane przez kogoś? Za i przeciw</vt:lpstr>
      <vt:lpstr>Słyszenie głosów własne myśli czy może sterowane przez kogoś? Za i przeciw</vt:lpstr>
      <vt:lpstr>Słyszenie głosów własne myśli czy może sterowane przez kogoś? Za i przeciw</vt:lpstr>
      <vt:lpstr>Słyszenie głosów własne myśli czy może sterowane przez kogoś? Za i przeciw</vt:lpstr>
      <vt:lpstr>Słyszenie głosów własne myśli czy może sterowane przez kogoś? Za i przeciw</vt:lpstr>
      <vt:lpstr>Znajomy zaprosił cię na kolację.</vt:lpstr>
      <vt:lpstr>Policjant zatrzymał twój samochód.</vt:lpstr>
      <vt:lpstr>Wygrałeś w ruletkę.</vt:lpstr>
      <vt:lpstr>Kiedy zbliżałeś się do samochodu zauważyłeś rysę na karoserii.</vt:lpstr>
      <vt:lpstr>Doktor zaobserwował u ciebie wysokie ciśnienie.</vt:lpstr>
      <vt:lpstr>Znajomy odmówił ci pomocy przy pracy.</vt:lpstr>
      <vt:lpstr>Przyjaciel zrobił ci niespodziankę prezentem.</vt:lpstr>
      <vt:lpstr>Znajomy powiedział, że jesteś głupi.</vt:lpstr>
      <vt:lpstr>Dziecko twoich sąsiadów zaczęło płakać, kiedy wziąłeś je na ręce.</vt:lpstr>
      <vt:lpstr>Znajomy powiedział, że nie ma dla ciebie szacunku.</vt:lpstr>
      <vt:lpstr>Wykorzystanie w życiu codziennym</vt:lpstr>
      <vt:lpstr>Wykorzystanie w życiu codziennym</vt:lpstr>
      <vt:lpstr>Wykorzystanie w życiu codziennym</vt:lpstr>
      <vt:lpstr>Co to ma wspólnego z psychozą?</vt:lpstr>
      <vt:lpstr>Co to ma wspólnego z psychozą?</vt:lpstr>
      <vt:lpstr>Dziękujemy za uwagę!</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264</cp:revision>
  <dcterms:created xsi:type="dcterms:W3CDTF">2004-10-11T13:21:01Z</dcterms:created>
  <dcterms:modified xsi:type="dcterms:W3CDTF">2022-07-29T09:19:45Z</dcterms:modified>
</cp:coreProperties>
</file>