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7" r:id="rId1"/>
  </p:sldMasterIdLst>
  <p:notesMasterIdLst>
    <p:notesMasterId r:id="rId93"/>
  </p:notesMasterIdLst>
  <p:handoutMasterIdLst>
    <p:handoutMasterId r:id="rId94"/>
  </p:handoutMasterIdLst>
  <p:sldIdLst>
    <p:sldId id="907" r:id="rId2"/>
    <p:sldId id="825" r:id="rId3"/>
    <p:sldId id="881" r:id="rId4"/>
    <p:sldId id="878" r:id="rId5"/>
    <p:sldId id="883" r:id="rId6"/>
    <p:sldId id="882" r:id="rId7"/>
    <p:sldId id="444" r:id="rId8"/>
    <p:sldId id="835" r:id="rId9"/>
    <p:sldId id="889" r:id="rId10"/>
    <p:sldId id="888" r:id="rId11"/>
    <p:sldId id="887" r:id="rId12"/>
    <p:sldId id="886" r:id="rId13"/>
    <p:sldId id="885" r:id="rId14"/>
    <p:sldId id="884" r:id="rId15"/>
    <p:sldId id="446" r:id="rId16"/>
    <p:sldId id="846" r:id="rId17"/>
    <p:sldId id="847" r:id="rId18"/>
    <p:sldId id="848" r:id="rId19"/>
    <p:sldId id="557" r:id="rId20"/>
    <p:sldId id="891" r:id="rId21"/>
    <p:sldId id="890" r:id="rId22"/>
    <p:sldId id="458" r:id="rId23"/>
    <p:sldId id="459" r:id="rId24"/>
    <p:sldId id="460" r:id="rId25"/>
    <p:sldId id="728" r:id="rId26"/>
    <p:sldId id="729" r:id="rId27"/>
    <p:sldId id="730" r:id="rId28"/>
    <p:sldId id="827" r:id="rId29"/>
    <p:sldId id="893" r:id="rId30"/>
    <p:sldId id="892" r:id="rId31"/>
    <p:sldId id="860" r:id="rId32"/>
    <p:sldId id="863" r:id="rId33"/>
    <p:sldId id="895" r:id="rId34"/>
    <p:sldId id="894" r:id="rId35"/>
    <p:sldId id="896" r:id="rId36"/>
    <p:sldId id="910" r:id="rId37"/>
    <p:sldId id="909" r:id="rId38"/>
    <p:sldId id="908" r:id="rId39"/>
    <p:sldId id="822" r:id="rId40"/>
    <p:sldId id="900" r:id="rId41"/>
    <p:sldId id="899" r:id="rId42"/>
    <p:sldId id="819" r:id="rId43"/>
    <p:sldId id="854" r:id="rId44"/>
    <p:sldId id="901" r:id="rId45"/>
    <p:sldId id="804" r:id="rId46"/>
    <p:sldId id="805" r:id="rId47"/>
    <p:sldId id="806" r:id="rId48"/>
    <p:sldId id="801" r:id="rId49"/>
    <p:sldId id="802" r:id="rId50"/>
    <p:sldId id="803" r:id="rId51"/>
    <p:sldId id="876"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773" r:id="rId75"/>
    <p:sldId id="774" r:id="rId76"/>
    <p:sldId id="866" r:id="rId77"/>
    <p:sldId id="867" r:id="rId78"/>
    <p:sldId id="868" r:id="rId79"/>
    <p:sldId id="869" r:id="rId80"/>
    <p:sldId id="870" r:id="rId81"/>
    <p:sldId id="871" r:id="rId82"/>
    <p:sldId id="872" r:id="rId83"/>
    <p:sldId id="855" r:id="rId84"/>
    <p:sldId id="904" r:id="rId85"/>
    <p:sldId id="903" r:id="rId86"/>
    <p:sldId id="902" r:id="rId87"/>
    <p:sldId id="841" r:id="rId88"/>
    <p:sldId id="906" r:id="rId89"/>
    <p:sldId id="905" r:id="rId90"/>
    <p:sldId id="877" r:id="rId91"/>
    <p:sldId id="873" r:id="rId92"/>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00" autoAdjust="0"/>
    <p:restoredTop sz="94660"/>
  </p:normalViewPr>
  <p:slideViewPr>
    <p:cSldViewPr>
      <p:cViewPr varScale="1">
        <p:scale>
          <a:sx n="63" d="100"/>
          <a:sy n="63" d="100"/>
        </p:scale>
        <p:origin x="1108" y="76"/>
      </p:cViewPr>
      <p:guideLst>
        <p:guide orient="horz" pos="1434"/>
        <p:guide pos="2562"/>
        <p:guide pos="341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558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613E1EA-2981-4704-95A6-076D44444546}" type="slidenum">
              <a:rPr lang="en-GB" altLang="de-DE"/>
              <a:pPr>
                <a:defRPr/>
              </a:pPr>
              <a:t>‹Nr.›</a:t>
            </a:fld>
            <a:endParaRPr lang="en-GB" altLang="de-DE"/>
          </a:p>
        </p:txBody>
      </p:sp>
    </p:spTree>
    <p:extLst>
      <p:ext uri="{BB962C8B-B14F-4D97-AF65-F5344CB8AC3E}">
        <p14:creationId xmlns:p14="http://schemas.microsoft.com/office/powerpoint/2010/main" val="1367448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D1D5413-0BD5-4965-940B-88B8F447FAB8}" type="slidenum">
              <a:rPr lang="en-US" altLang="de-DE"/>
              <a:pPr>
                <a:defRPr/>
              </a:pPr>
              <a:t>‹Nr.›</a:t>
            </a:fld>
            <a:endParaRPr lang="en-US" altLang="de-DE"/>
          </a:p>
        </p:txBody>
      </p:sp>
    </p:spTree>
    <p:extLst>
      <p:ext uri="{BB962C8B-B14F-4D97-AF65-F5344CB8AC3E}">
        <p14:creationId xmlns:p14="http://schemas.microsoft.com/office/powerpoint/2010/main" val="14976692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F24BAE-E8EE-46AE-981E-E4ECC9878790}"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215628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BE1F98-A857-4685-9FBA-329F2FCAAB4F}"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732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2B9F36-B196-435C-9C92-57C5A0113572}"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6651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BD572E-0E42-4D0E-AF31-5977CDCDB7E9}"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0478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39700" y="768350"/>
            <a:ext cx="6821488"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de-DE"/>
          </a:p>
        </p:txBody>
      </p:sp>
    </p:spTree>
    <p:extLst>
      <p:ext uri="{BB962C8B-B14F-4D97-AF65-F5344CB8AC3E}">
        <p14:creationId xmlns:p14="http://schemas.microsoft.com/office/powerpoint/2010/main" val="3647208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39700" y="768350"/>
            <a:ext cx="6821488" cy="3836988"/>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de-DE"/>
          </a:p>
        </p:txBody>
      </p:sp>
    </p:spTree>
    <p:extLst>
      <p:ext uri="{BB962C8B-B14F-4D97-AF65-F5344CB8AC3E}">
        <p14:creationId xmlns:p14="http://schemas.microsoft.com/office/powerpoint/2010/main" val="2996683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39700" y="768350"/>
            <a:ext cx="6821488" cy="3836988"/>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de-DE"/>
          </a:p>
        </p:txBody>
      </p:sp>
    </p:spTree>
    <p:extLst>
      <p:ext uri="{BB962C8B-B14F-4D97-AF65-F5344CB8AC3E}">
        <p14:creationId xmlns:p14="http://schemas.microsoft.com/office/powerpoint/2010/main" val="655251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594F0-1B3E-4B51-8508-5B3E4FE01E0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06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594F0-1B3E-4B51-8508-5B3E4FE01E0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06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594F0-1B3E-4B51-8508-5B3E4FE01E0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06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EE56A25-1230-4EED-9D50-0715928BBEF6}"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0516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898405-D803-4F79-AA10-51545755CE45}"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1948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4857D93-9491-4357-9347-481CA946E8E1}"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5449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8687DF-5F68-4381-9DC2-F90C5BF292CC}"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58695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352549-57EE-41F1-81C4-E17586C5D598}"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45944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8AF194-DC6B-4E8E-A266-B94EF9E2F7C4}"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876358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C26577-D1F4-4DEE-A858-9AEA7F32B275}"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7514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C26577-D1F4-4DEE-A858-9AEA7F32B275}"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7514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C26577-D1F4-4DEE-A858-9AEA7F32B275}"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7514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F5DED7F-2230-4080-AB77-A4013C2023E3}" type="slidenum">
              <a:rPr lang="en-US" altLang="de-DE" sz="1300" b="1">
                <a:latin typeface="Arial" panose="020B0604020202020204" pitchFamily="34" charset="0"/>
              </a:rPr>
              <a:pPr algn="r" eaLnBrk="1" hangingPunct="1">
                <a:spcBef>
                  <a:spcPct val="0"/>
                </a:spcBef>
              </a:pPr>
              <a:t>31</a:t>
            </a:fld>
            <a:endParaRPr lang="en-US" altLang="de-DE" sz="1300" b="1">
              <a:latin typeface="Arial" panose="020B0604020202020204" pitchFamily="34" charset="0"/>
            </a:endParaRPr>
          </a:p>
        </p:txBody>
      </p:sp>
      <p:sp>
        <p:nvSpPr>
          <p:cNvPr id="66563" name="Rectangle 2"/>
          <p:cNvSpPr>
            <a:spLocks noGrp="1" noRot="1" noChangeAspect="1" noChangeArrowheads="1" noTextEdit="1"/>
          </p:cNvSpPr>
          <p:nvPr>
            <p:ph type="sldImg"/>
          </p:nvPr>
        </p:nvSpPr>
        <p:spPr>
          <a:xfrm>
            <a:off x="139700" y="768350"/>
            <a:ext cx="6821488"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lstStyle/>
          <a:p>
            <a:endParaRPr lang="en-US" altLang="de-DE"/>
          </a:p>
        </p:txBody>
      </p:sp>
    </p:spTree>
    <p:extLst>
      <p:ext uri="{BB962C8B-B14F-4D97-AF65-F5344CB8AC3E}">
        <p14:creationId xmlns:p14="http://schemas.microsoft.com/office/powerpoint/2010/main" val="15897547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AE3794-77C4-49EA-B91C-D8E138CE75D9}" type="slidenum">
              <a:rPr lang="en-US" altLang="de-DE" sz="1300" b="1">
                <a:latin typeface="Arial" panose="020B0604020202020204" pitchFamily="34" charset="0"/>
              </a:rPr>
              <a:pPr algn="r" eaLnBrk="1" hangingPunct="1">
                <a:spcBef>
                  <a:spcPct val="0"/>
                </a:spcBef>
              </a:pPr>
              <a:t>32</a:t>
            </a:fld>
            <a:endParaRPr lang="en-US" altLang="de-DE" sz="1300" b="1">
              <a:latin typeface="Arial" panose="020B0604020202020204" pitchFamily="34" charset="0"/>
            </a:endParaRPr>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lstStyle/>
          <a:p>
            <a:endParaRPr lang="en-US" altLang="de-DE"/>
          </a:p>
        </p:txBody>
      </p:sp>
    </p:spTree>
    <p:extLst>
      <p:ext uri="{BB962C8B-B14F-4D97-AF65-F5344CB8AC3E}">
        <p14:creationId xmlns:p14="http://schemas.microsoft.com/office/powerpoint/2010/main" val="10828550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AE3794-77C4-49EA-B91C-D8E138CE75D9}" type="slidenum">
              <a:rPr lang="en-US" altLang="de-DE" sz="1300" b="1">
                <a:latin typeface="Arial" panose="020B0604020202020204" pitchFamily="34" charset="0"/>
              </a:rPr>
              <a:pPr algn="r" eaLnBrk="1" hangingPunct="1">
                <a:spcBef>
                  <a:spcPct val="0"/>
                </a:spcBef>
              </a:pPr>
              <a:t>33</a:t>
            </a:fld>
            <a:endParaRPr lang="en-US" altLang="de-DE" sz="1300" b="1">
              <a:latin typeface="Arial" panose="020B0604020202020204" pitchFamily="34" charset="0"/>
            </a:endParaRPr>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lstStyle/>
          <a:p>
            <a:endParaRPr lang="en-US" altLang="de-DE"/>
          </a:p>
        </p:txBody>
      </p:sp>
    </p:spTree>
    <p:extLst>
      <p:ext uri="{BB962C8B-B14F-4D97-AF65-F5344CB8AC3E}">
        <p14:creationId xmlns:p14="http://schemas.microsoft.com/office/powerpoint/2010/main" val="1082855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5AE3794-77C4-49EA-B91C-D8E138CE75D9}" type="slidenum">
              <a:rPr lang="en-US" altLang="de-DE" sz="1300" b="1">
                <a:latin typeface="Arial" panose="020B0604020202020204" pitchFamily="34" charset="0"/>
              </a:rPr>
              <a:pPr algn="r" eaLnBrk="1" hangingPunct="1">
                <a:spcBef>
                  <a:spcPct val="0"/>
                </a:spcBef>
              </a:pPr>
              <a:t>34</a:t>
            </a:fld>
            <a:endParaRPr lang="en-US" altLang="de-DE" sz="1300" b="1">
              <a:latin typeface="Arial" panose="020B0604020202020204" pitchFamily="34" charset="0"/>
            </a:endParaRPr>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lstStyle/>
          <a:p>
            <a:endParaRPr lang="en-US" altLang="de-DE"/>
          </a:p>
        </p:txBody>
      </p:sp>
    </p:spTree>
    <p:extLst>
      <p:ext uri="{BB962C8B-B14F-4D97-AF65-F5344CB8AC3E}">
        <p14:creationId xmlns:p14="http://schemas.microsoft.com/office/powerpoint/2010/main" val="1082855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7FE868-CEEF-4DA5-88A8-D15A569B82B6}"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24086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7FE868-CEEF-4DA5-88A8-D15A569B82B6}"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24086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7FE868-CEEF-4DA5-88A8-D15A569B82B6}"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24086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7FE868-CEEF-4DA5-88A8-D15A569B82B6}"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724086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23283C-57A6-4BB5-9D8B-F7AD43B0ADFE}"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2401719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23283C-57A6-4BB5-9D8B-F7AD43B0ADFE}"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2401719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23283C-57A6-4BB5-9D8B-F7AD43B0ADFE}"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2401719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E2C8C0-585A-4803-B2C1-6A29F572EC5F}"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83901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43</a:t>
            </a:fld>
            <a:endParaRPr lang="en-US" altLang="de-DE"/>
          </a:p>
        </p:txBody>
      </p:sp>
    </p:spTree>
    <p:extLst>
      <p:ext uri="{BB962C8B-B14F-4D97-AF65-F5344CB8AC3E}">
        <p14:creationId xmlns:p14="http://schemas.microsoft.com/office/powerpoint/2010/main" val="37573327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44</a:t>
            </a:fld>
            <a:endParaRPr lang="en-US" altLang="de-DE"/>
          </a:p>
        </p:txBody>
      </p:sp>
    </p:spTree>
    <p:extLst>
      <p:ext uri="{BB962C8B-B14F-4D97-AF65-F5344CB8AC3E}">
        <p14:creationId xmlns:p14="http://schemas.microsoft.com/office/powerpoint/2010/main" val="14743811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F2E4F4-829D-4DFA-9F77-10F153780F65}" type="slidenum">
              <a:rPr lang="en-US" altLang="de-DE" sz="1300" smtClean="0"/>
              <a:pPr>
                <a:spcBef>
                  <a:spcPct val="0"/>
                </a:spcBef>
              </a:pPr>
              <a:t>45</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46131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08DA91-D9FF-4730-8EAB-7EEB35B476F9}" type="slidenum">
              <a:rPr lang="en-US" altLang="de-DE" sz="1300" smtClean="0"/>
              <a:pPr>
                <a:spcBef>
                  <a:spcPct val="0"/>
                </a:spcBef>
              </a:pPr>
              <a:t>46</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9962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00924B-2FCB-45DA-A9C5-46F3487F6EDB}" type="slidenum">
              <a:rPr lang="en-US" altLang="de-DE" sz="1300" smtClean="0"/>
              <a:pPr>
                <a:spcBef>
                  <a:spcPct val="0"/>
                </a:spcBef>
              </a:pPr>
              <a:t>47</a:t>
            </a:fld>
            <a:endParaRPr lang="en-US" altLang="de-DE" sz="1300"/>
          </a:p>
        </p:txBody>
      </p:sp>
      <p:sp>
        <p:nvSpPr>
          <p:cNvPr id="98307" name="Rectangle 2050"/>
          <p:cNvSpPr>
            <a:spLocks noGrp="1" noRot="1" noChangeAspect="1" noChangeArrowheads="1" noTextEdit="1"/>
          </p:cNvSpPr>
          <p:nvPr>
            <p:ph type="sldImg"/>
          </p:nvPr>
        </p:nvSpPr>
        <p:spPr>
          <a:xfrm>
            <a:off x="138113" y="768350"/>
            <a:ext cx="6823075" cy="3836988"/>
          </a:xfrm>
          <a:ln/>
        </p:spPr>
      </p:sp>
      <p:sp>
        <p:nvSpPr>
          <p:cNvPr id="983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98800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DCF126-5705-4C15-8D99-4269FA0C5A6E}" type="slidenum">
              <a:rPr lang="en-US" altLang="de-DE" sz="1300" smtClean="0"/>
              <a:pPr>
                <a:spcBef>
                  <a:spcPct val="0"/>
                </a:spcBef>
              </a:pPr>
              <a:t>48</a:t>
            </a:fld>
            <a:endParaRPr lang="en-US"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4548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4050762-0EA3-4AFB-A79F-65A35D1A18DE}" type="slidenum">
              <a:rPr lang="en-US" altLang="de-DE" sz="1300" smtClean="0"/>
              <a:pPr>
                <a:spcBef>
                  <a:spcPct val="0"/>
                </a:spcBef>
              </a:pPr>
              <a:t>49</a:t>
            </a:fld>
            <a:endParaRPr lang="en-US" altLang="de-DE" sz="1300"/>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1024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08296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189F79-1007-42CB-AD0E-56D16B68B194}" type="slidenum">
              <a:rPr lang="en-US" altLang="de-DE" sz="1300" smtClean="0"/>
              <a:pPr>
                <a:spcBef>
                  <a:spcPct val="0"/>
                </a:spcBef>
              </a:pPr>
              <a:t>50</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85776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CF001C-4B4F-407D-AD0F-FCC07F05BE2D}" type="slidenum">
              <a:rPr lang="en-US" altLang="de-DE" sz="1300" smtClean="0"/>
              <a:pPr>
                <a:spcBef>
                  <a:spcPct val="0"/>
                </a:spcBef>
              </a:pPr>
              <a:t>52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776793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45F6AB2-A1C9-4BB9-9EF5-8F69F3885C8E}" type="slidenum">
              <a:rPr lang="en-US" altLang="de-DE" sz="1300" smtClean="0"/>
              <a:pPr>
                <a:spcBef>
                  <a:spcPct val="0"/>
                </a:spcBef>
              </a:pPr>
              <a:t>53</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1547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568092-DA03-4979-8A01-43EE6D0EA206}" type="slidenum">
              <a:rPr lang="en-US" altLang="de-DE" sz="1300" smtClean="0"/>
              <a:pPr>
                <a:spcBef>
                  <a:spcPct val="0"/>
                </a:spcBef>
              </a:pPr>
              <a:t>54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7979617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8D959F-E3FD-4669-9665-7F3F727B8D51}" type="slidenum">
              <a:rPr lang="en-US" altLang="de-DE" sz="1300" smtClean="0"/>
              <a:pPr>
                <a:spcBef>
                  <a:spcPct val="0"/>
                </a:spcBef>
              </a:pPr>
              <a:t>55</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24691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016133-A05B-46CB-A4E0-A54BDC720BFE}" type="slidenum">
              <a:rPr lang="en-US" altLang="de-DE" sz="1300" smtClean="0"/>
              <a:pPr>
                <a:spcBef>
                  <a:spcPct val="0"/>
                </a:spcBef>
              </a:pPr>
              <a:t>56</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423928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1AAFB7-17EE-4A56-AF82-5FC4CEBBAE3C}" type="slidenum">
              <a:rPr lang="en-US" altLang="de-DE" sz="1300" smtClean="0"/>
              <a:pPr>
                <a:spcBef>
                  <a:spcPct val="0"/>
                </a:spcBef>
              </a:pPr>
              <a:t>57</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928000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4D803CF-EA5F-41AB-B876-EF1858AD6645}" type="slidenum">
              <a:rPr lang="en-US" altLang="de-DE" sz="1300" smtClean="0"/>
              <a:pPr>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855328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8ADAF08-6E2B-48D6-BB38-851BD0BFA670}" type="slidenum">
              <a:rPr lang="en-US" altLang="de-DE" sz="1300" smtClean="0"/>
              <a:pPr>
                <a:spcBef>
                  <a:spcPct val="0"/>
                </a:spcBef>
              </a:pPr>
              <a:t>59</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883847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720E08-7649-4A41-AA54-F4783E8E17A3}" type="slidenum">
              <a:rPr lang="en-US" altLang="de-DE" sz="1300" smtClean="0"/>
              <a:pPr>
                <a:spcBef>
                  <a:spcPct val="0"/>
                </a:spcBef>
              </a:pPr>
              <a:t>60</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30168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4CFAC-862E-4597-802B-DB8BD663EF2E}" type="slidenum">
              <a:rPr lang="en-US" altLang="de-DE" sz="1300" smtClean="0"/>
              <a:pPr>
                <a:spcBef>
                  <a:spcPct val="0"/>
                </a:spcBef>
              </a:pPr>
              <a:t>61</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929631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29E826-6726-46FA-8A3F-4E246763FCD4}" type="slidenum">
              <a:rPr lang="en-US" altLang="de-DE" sz="1300" smtClean="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696768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F1BA2C-7D90-4E28-B74B-9CEDA03C16B0}" type="slidenum">
              <a:rPr lang="en-US" altLang="de-DE" sz="1300" smtClean="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449968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150765-F8C3-4E90-913E-C8B70F4066EC}" type="slidenum">
              <a:rPr lang="en-US" altLang="de-DE" sz="1300" smtClean="0"/>
              <a:pPr>
                <a:spcBef>
                  <a:spcPct val="0"/>
                </a:spcBef>
              </a:pPr>
              <a:t>64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19111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F01C7B2-40D8-475A-BC44-22D647362DE4}" type="slidenum">
              <a:rPr lang="en-US" altLang="de-DE" sz="1300" smtClean="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2188199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A8B9CD-1823-4660-8916-425529E66C9C}" type="slidenum">
              <a:rPr lang="en-US" altLang="de-DE" sz="1300" smtClean="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667092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41DBB1-8822-4DE7-ABE4-53A75889842C}" type="slidenum">
              <a:rPr lang="en-US" altLang="de-DE" sz="1300" smtClean="0"/>
              <a:pPr>
                <a:spcBef>
                  <a:spcPct val="0"/>
                </a:spcBef>
              </a:pPr>
              <a:t>67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9797519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EBD061-CAE9-44C5-80A3-7A0C2DF04413}" type="slidenum">
              <a:rPr lang="en-US" altLang="de-DE" sz="1300" smtClean="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950143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25AD295-5A3B-4902-BADA-C11F5B55D4C2}" type="slidenum">
              <a:rPr lang="en-US" altLang="de-DE" sz="1300" smtClean="0"/>
              <a:pPr>
                <a:spcBef>
                  <a:spcPct val="0"/>
                </a:spcBef>
              </a:pPr>
              <a:t>69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324373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DADAFC-2665-4FC2-97E1-4EA664D8AD71}" type="slidenum">
              <a:rPr lang="en-US" altLang="de-DE" sz="1300" smtClean="0"/>
              <a:pPr>
                <a:spcBef>
                  <a:spcPct val="0"/>
                </a:spcBef>
              </a:pPr>
              <a:t>70</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320715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EDDA32-199D-48F7-956E-1D9A01E1FB84}" type="slidenum">
              <a:rPr lang="en-US" altLang="de-DE" sz="1300" smtClean="0"/>
              <a:pPr>
                <a:spcBef>
                  <a:spcPct val="0"/>
                </a:spcBef>
              </a:pPr>
              <a:t>71</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795946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AA24B6-8430-4B75-AD10-C1BE09A792F9}" type="slidenum">
              <a:rPr lang="en-US" altLang="de-DE" sz="1300" smtClean="0"/>
              <a:pPr>
                <a:spcBef>
                  <a:spcPct val="0"/>
                </a:spcBef>
              </a:pPr>
              <a:t>72</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323922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476162-4F35-4592-AA7D-6F7DD61AAD21}" type="slidenum">
              <a:rPr lang="en-US" altLang="de-DE" sz="1300" smtClean="0"/>
              <a:pPr>
                <a:spcBef>
                  <a:spcPct val="0"/>
                </a:spcBef>
              </a:pPr>
              <a:t>73</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845936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4C751ED-BAE1-4BEA-8085-FB4D92654758}" type="slidenum">
              <a:rPr lang="en-US" altLang="de-DE" sz="1300" smtClean="0"/>
              <a:pPr>
                <a:spcBef>
                  <a:spcPct val="0"/>
                </a:spcBef>
              </a:pPr>
              <a:t>74</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944207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4D33394-EB8D-4F1F-8E48-BA2C094BD4F3}" type="slidenum">
              <a:rPr lang="en-US" altLang="de-DE" sz="1300" smtClean="0"/>
              <a:pPr>
                <a:spcBef>
                  <a:spcPct val="0"/>
                </a:spcBef>
              </a:pPr>
              <a:t>75</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182510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8E6FF1F-F353-4B2D-8B88-E7800CD80233}" type="slidenum">
              <a:rPr lang="en-US" altLang="de-DE" sz="1300" smtClean="0"/>
              <a:pPr>
                <a:spcBef>
                  <a:spcPct val="0"/>
                </a:spcBef>
              </a:pPr>
              <a:t>76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863385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85080D-829E-41FE-82E8-546F802542FB}" type="slidenum">
              <a:rPr lang="en-US" altLang="de-DE" sz="1300" smtClean="0"/>
              <a:pPr>
                <a:spcBef>
                  <a:spcPct val="0"/>
                </a:spcBef>
              </a:pPr>
              <a:t>77</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311437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630422-7AB7-4FED-B5CF-C47018E1DBD8}" type="slidenum">
              <a:rPr lang="en-US" altLang="de-DE" sz="1300" smtClean="0"/>
              <a:pPr>
                <a:spcBef>
                  <a:spcPct val="0"/>
                </a:spcBef>
              </a:pPr>
              <a:t>78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353966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188536-734A-4C8A-95FF-F3A9E63F5FF3}" type="slidenum">
              <a:rPr lang="en-US" altLang="de-DE" sz="1300" smtClean="0"/>
              <a:pPr>
                <a:spcBef>
                  <a:spcPct val="0"/>
                </a:spcBef>
              </a:pPr>
              <a:t>79</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9010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1F37384-65ED-4D6D-8952-063C381B5C18}" type="slidenum">
              <a:rPr lang="en-US" altLang="de-DE" sz="1300" smtClean="0"/>
              <a:pPr>
                <a:spcBef>
                  <a:spcPct val="0"/>
                </a:spcBef>
              </a:pPr>
              <a:t>80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66784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3294B0-2797-4939-BAA9-A5D7C0B8BA3B}" type="slidenum">
              <a:rPr lang="en-US" altLang="de-DE" sz="1300" smtClean="0"/>
              <a:pPr>
                <a:spcBef>
                  <a:spcPct val="0"/>
                </a:spcBef>
              </a:pPr>
              <a:t>81</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615900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D17844-0325-4B0F-9E4D-26B59F5EFB12}" type="slidenum">
              <a:rPr lang="en-US" altLang="de-DE" sz="1300" smtClean="0"/>
              <a:pPr>
                <a:spcBef>
                  <a:spcPct val="0"/>
                </a:spcBef>
              </a:pPr>
              <a:t>82</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72156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83</a:t>
            </a:fld>
            <a:endParaRPr lang="en-US" altLang="de-DE"/>
          </a:p>
        </p:txBody>
      </p:sp>
    </p:spTree>
    <p:extLst>
      <p:ext uri="{BB962C8B-B14F-4D97-AF65-F5344CB8AC3E}">
        <p14:creationId xmlns:p14="http://schemas.microsoft.com/office/powerpoint/2010/main" val="31495801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84</a:t>
            </a:fld>
            <a:endParaRPr lang="en-US" altLang="de-DE"/>
          </a:p>
        </p:txBody>
      </p:sp>
    </p:spTree>
    <p:extLst>
      <p:ext uri="{BB962C8B-B14F-4D97-AF65-F5344CB8AC3E}">
        <p14:creationId xmlns:p14="http://schemas.microsoft.com/office/powerpoint/2010/main" val="4186080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85</a:t>
            </a:fld>
            <a:endParaRPr lang="en-US" altLang="de-DE"/>
          </a:p>
        </p:txBody>
      </p:sp>
    </p:spTree>
    <p:extLst>
      <p:ext uri="{BB962C8B-B14F-4D97-AF65-F5344CB8AC3E}">
        <p14:creationId xmlns:p14="http://schemas.microsoft.com/office/powerpoint/2010/main" val="10680290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D1D5413-0BD5-4965-940B-88B8F447FAB8}" type="slidenum">
              <a:rPr lang="en-US" altLang="de-DE" smtClean="0"/>
              <a:pPr>
                <a:defRPr/>
              </a:pPr>
              <a:t>86</a:t>
            </a:fld>
            <a:endParaRPr lang="en-US" altLang="de-DE"/>
          </a:p>
        </p:txBody>
      </p:sp>
    </p:spTree>
    <p:extLst>
      <p:ext uri="{BB962C8B-B14F-4D97-AF65-F5344CB8AC3E}">
        <p14:creationId xmlns:p14="http://schemas.microsoft.com/office/powerpoint/2010/main" val="23064847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9C32D2-1BD4-4DF4-B761-DFACE8D05E7B}"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4815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9C32D2-1BD4-4DF4-B761-DFACE8D05E7B}"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48159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9C32D2-1BD4-4DF4-B761-DFACE8D05E7B}" type="slidenum">
              <a:rPr lang="en-US" altLang="de-DE" sz="1300" smtClean="0"/>
              <a:pPr>
                <a:spcBef>
                  <a:spcPct val="0"/>
                </a:spcBef>
              </a:pPr>
              <a:t>89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4815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90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3466F4A-486A-4122-B872-01E187EB84AC}" type="slidenum">
              <a:rPr lang="en-US" altLang="de-DE" sz="1300" smtClean="0"/>
              <a:pPr>
                <a:spcBef>
                  <a:spcPct val="0"/>
                </a:spcBef>
              </a:pPr>
              <a:t>91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27086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dirty="0">
                <a:latin typeface="+mj-lt"/>
              </a:rPr>
              <a:t>Wykorzystane w treningu ilustracje użyto za zgodą autorów i właścicieli praw autorskich. Szczegóły znaleźć można na ostatnim slajdzie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4" name="Slide Number Placeholder 3"/>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5 – Pamięć</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724952E-164A-4F21-9775-0891F5A6CE8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7" name="Slide Number Placeholder 6"/>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5" name="Slide Number Placeholder 4"/>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5 – Pamięć</a:t>
            </a:r>
          </a:p>
        </p:txBody>
      </p:sp>
      <p:sp>
        <p:nvSpPr>
          <p:cNvPr id="4" name="Slide Number Placeholder 3"/>
          <p:cNvSpPr>
            <a:spLocks noGrp="1"/>
          </p:cNvSpPr>
          <p:nvPr>
            <p:ph type="sldNum" sz="quarter" idx="12"/>
          </p:nvPr>
        </p:nvSpPr>
        <p:spPr bwMode="gray"/>
        <p:txBody>
          <a:bodyPr/>
          <a:lstStyle>
            <a:lvl1pPr>
              <a:defRPr b="0"/>
            </a:lvl1pPr>
          </a:lstStyle>
          <a:p>
            <a:pPr>
              <a:defRPr/>
            </a:pPr>
            <a:fld id="{E724952E-164A-4F21-9775-0891F5A6CE8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5 – Pamięć</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724952E-164A-4F21-9775-0891F5A6CE8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0.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en-US" altLang="ko-KR" dirty="0" err="1">
                <a:latin typeface="+mn-lt"/>
                <a:ea typeface="+mn-ea"/>
                <a:cs typeface="+mn-cs"/>
              </a:rPr>
              <a:t>Pamięć</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42710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Przykład</a:t>
            </a:r>
            <a:r>
              <a:rPr lang="en-US" altLang="de-DE" sz="2400" dirty="0">
                <a:solidFill>
                  <a:srgbClr val="333333"/>
                </a:solidFill>
              </a:rPr>
              <a:t>: </a:t>
            </a:r>
            <a:r>
              <a:rPr lang="pl-PL" altLang="de-DE" sz="2400" dirty="0">
                <a:solidFill>
                  <a:srgbClr val="333333"/>
                </a:solidFill>
              </a:rPr>
              <a:t>średnio 40% szczegółów historii, która usłyszeliśmy nie potrafimy sobie przypomnieć po pół godzinie.</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298434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Przykład</a:t>
            </a:r>
            <a:r>
              <a:rPr lang="en-US" altLang="de-DE" sz="2400" dirty="0">
                <a:solidFill>
                  <a:srgbClr val="333333"/>
                </a:solidFill>
              </a:rPr>
              <a:t>: </a:t>
            </a:r>
            <a:r>
              <a:rPr lang="pl-PL" altLang="de-DE" sz="2400" dirty="0">
                <a:solidFill>
                  <a:srgbClr val="333333"/>
                </a:solidFill>
              </a:rPr>
              <a:t>średnio 40% szczegółów historii, która usłyszeliśmy nie potrafimy sobie przypomnieć po pół godzinie.</a:t>
            </a:r>
          </a:p>
          <a:p>
            <a:pPr marL="342900" lvl="0" indent="-342900" defTabSz="914400" fontAlgn="base">
              <a:buClr>
                <a:srgbClr val="333333"/>
              </a:buClr>
              <a:buFont typeface="WingDings"/>
              <a:buChar char=""/>
            </a:pPr>
            <a:r>
              <a:rPr lang="pl-PL" altLang="de-DE" sz="2400" dirty="0">
                <a:solidFill>
                  <a:srgbClr val="004992"/>
                </a:solidFill>
              </a:rPr>
              <a:t>Zaleta</a:t>
            </a:r>
            <a:r>
              <a:rPr lang="en-US" altLang="de-DE" sz="2400" dirty="0">
                <a:solidFill>
                  <a:srgbClr val="004992"/>
                </a:solidFill>
              </a:rPr>
              <a:t>: </a:t>
            </a:r>
            <a:r>
              <a:rPr lang="en-US" altLang="de-DE" sz="2400" dirty="0">
                <a:solidFill>
                  <a:srgbClr val="333333"/>
                </a:solidFill>
              </a:rPr>
              <a:t>??? </a:t>
            </a:r>
            <a:r>
              <a:rPr lang="pl-PL" altLang="de-DE" sz="2400" dirty="0">
                <a:solidFill>
                  <a:srgbClr val="FFFFFF"/>
                </a:solidFill>
              </a:rPr>
              <a:t>Nasz mózg nie jest przeładowywany bezużytecznymi informacjami</a:t>
            </a:r>
            <a:r>
              <a:rPr lang="en-US" altLang="de-DE" sz="2400" dirty="0">
                <a:solidFill>
                  <a:srgbClr val="FFFFFF"/>
                </a:solidFill>
              </a:rPr>
              <a:t>. </a:t>
            </a:r>
            <a:r>
              <a:rPr lang="pl-PL" altLang="de-DE" sz="2400" dirty="0">
                <a:solidFill>
                  <a:srgbClr val="FFFFFF"/>
                </a:solidFill>
              </a:rPr>
              <a:t>W większości</a:t>
            </a:r>
            <a:r>
              <a:rPr lang="en-US" altLang="de-DE" sz="2400" dirty="0">
                <a:solidFill>
                  <a:srgbClr val="FFFFFF"/>
                </a:solidFill>
              </a:rPr>
              <a:t>, </a:t>
            </a:r>
            <a:r>
              <a:rPr lang="pl-PL" altLang="de-DE" sz="2400" dirty="0">
                <a:solidFill>
                  <a:srgbClr val="FFFFFF"/>
                </a:solidFill>
              </a:rPr>
              <a:t>niepotrzebne informacje są zapominane</a:t>
            </a:r>
            <a:r>
              <a:rPr lang="en-US" altLang="de-DE" sz="2400" dirty="0">
                <a:solidFill>
                  <a:srgbClr val="FFFFFF"/>
                </a:solidFill>
              </a:rPr>
              <a:t>...</a:t>
            </a:r>
            <a:r>
              <a:rPr lang="pl-PL" altLang="de-DE" sz="2400" i="1" dirty="0">
                <a:solidFill>
                  <a:srgbClr val="FFFFFF"/>
                </a:solidFill>
              </a:rPr>
              <a:t>ale</a:t>
            </a:r>
            <a:endParaRPr lang="en-US" altLang="de-DE" sz="2400" i="1" dirty="0">
              <a:solidFill>
                <a:srgbClr val="FFFFFF"/>
              </a:solidFill>
            </a:endParaRPr>
          </a:p>
          <a:p>
            <a:pPr marL="342900" lvl="0" indent="-342900" defTabSz="914400" fontAlgn="base">
              <a:buClr>
                <a:srgbClr val="333333"/>
              </a:buClr>
              <a:buFont typeface="WingDings"/>
              <a:buChar char=""/>
            </a:pPr>
            <a:r>
              <a:rPr lang="de-DE" altLang="de-DE" sz="2400" dirty="0">
                <a:solidFill>
                  <a:srgbClr val="004992"/>
                </a:solidFill>
              </a:rPr>
              <a:t>W</a:t>
            </a:r>
            <a:r>
              <a:rPr lang="pl-PL" altLang="de-DE" sz="2400" dirty="0">
                <a:solidFill>
                  <a:srgbClr val="004992"/>
                </a:solidFill>
              </a:rPr>
              <a:t>ady</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pl-PL" altLang="de-DE" sz="2400" dirty="0">
                <a:solidFill>
                  <a:srgbClr val="FFFFFF"/>
                </a:solidFill>
              </a:rPr>
              <a:t>wiele ważnych informacji również zanika</a:t>
            </a:r>
            <a:r>
              <a:rPr lang="en-US" altLang="de-DE" sz="2400" dirty="0">
                <a:solidFill>
                  <a:srgbClr val="FFFFFF"/>
                </a:solidFill>
              </a:rPr>
              <a:t> (</a:t>
            </a:r>
            <a:r>
              <a:rPr lang="pl-PL" altLang="de-DE" sz="2400" dirty="0">
                <a:solidFill>
                  <a:srgbClr val="FFFFFF"/>
                </a:solidFill>
              </a:rPr>
              <a:t>spotkania</a:t>
            </a:r>
            <a:r>
              <a:rPr lang="en-US" altLang="de-DE" sz="2400" dirty="0">
                <a:solidFill>
                  <a:srgbClr val="FFFFFF"/>
                </a:solidFill>
              </a:rPr>
              <a:t>, </a:t>
            </a:r>
            <a:r>
              <a:rPr lang="pl-PL" altLang="de-DE" sz="2400" dirty="0">
                <a:solidFill>
                  <a:srgbClr val="FFFFFF"/>
                </a:solidFill>
              </a:rPr>
              <a:t>wspomnienia z wakacji</a:t>
            </a:r>
            <a:r>
              <a:rPr lang="en-US" altLang="de-DE" sz="2400" dirty="0">
                <a:solidFill>
                  <a:srgbClr val="FFFFFF"/>
                </a:solidFill>
              </a:rPr>
              <a:t>, </a:t>
            </a:r>
            <a:r>
              <a:rPr lang="pl-PL" altLang="de-DE" sz="2400" dirty="0">
                <a:solidFill>
                  <a:srgbClr val="FFFFFF"/>
                </a:solidFill>
              </a:rPr>
              <a:t>wiedza zdobyta w szkole</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63347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Przykład</a:t>
            </a:r>
            <a:r>
              <a:rPr lang="en-US" altLang="de-DE" sz="2400" dirty="0">
                <a:solidFill>
                  <a:srgbClr val="333333"/>
                </a:solidFill>
              </a:rPr>
              <a:t>: </a:t>
            </a:r>
            <a:r>
              <a:rPr lang="pl-PL" altLang="de-DE" sz="2400" dirty="0">
                <a:solidFill>
                  <a:srgbClr val="333333"/>
                </a:solidFill>
              </a:rPr>
              <a:t>średnio 40% szczegółów historii, która usłyszeliśmy nie potrafimy sobie przypomnieć po pół godzinie.</a:t>
            </a:r>
          </a:p>
          <a:p>
            <a:pPr marL="342900" lvl="0" indent="-342900" defTabSz="914400" fontAlgn="base">
              <a:buClr>
                <a:srgbClr val="000000"/>
              </a:buClr>
              <a:buFont typeface="WingDings"/>
              <a:buChar char=""/>
            </a:pPr>
            <a:r>
              <a:rPr lang="pl-PL" altLang="de-DE" sz="2400" dirty="0">
                <a:solidFill>
                  <a:srgbClr val="004992"/>
                </a:solidFill>
              </a:rPr>
              <a:t>Zaleta</a:t>
            </a:r>
            <a:r>
              <a:rPr lang="en-US" altLang="de-DE" sz="2400" dirty="0">
                <a:solidFill>
                  <a:srgbClr val="004992"/>
                </a:solidFill>
              </a:rPr>
              <a:t>: </a:t>
            </a:r>
            <a:r>
              <a:rPr lang="pl-PL" altLang="de-DE" sz="2400" dirty="0">
                <a:solidFill>
                  <a:srgbClr val="333333"/>
                </a:solidFill>
              </a:rPr>
              <a:t>Nasz mózg nie jest przeładowywany bezużytecznymi informacjami</a:t>
            </a:r>
            <a:r>
              <a:rPr lang="en-US" altLang="de-DE" sz="2400" dirty="0">
                <a:solidFill>
                  <a:srgbClr val="333333"/>
                </a:solidFill>
              </a:rPr>
              <a:t>. </a:t>
            </a:r>
            <a:r>
              <a:rPr lang="pl-PL" altLang="de-DE" sz="2400" dirty="0">
                <a:solidFill>
                  <a:srgbClr val="333333"/>
                </a:solidFill>
              </a:rPr>
              <a:t>W większości</a:t>
            </a:r>
            <a:r>
              <a:rPr lang="en-US" altLang="de-DE" sz="2400" dirty="0">
                <a:solidFill>
                  <a:srgbClr val="333333"/>
                </a:solidFill>
              </a:rPr>
              <a:t>, </a:t>
            </a:r>
            <a:r>
              <a:rPr lang="pl-PL" altLang="de-DE" sz="2400" dirty="0">
                <a:solidFill>
                  <a:srgbClr val="333333"/>
                </a:solidFill>
              </a:rPr>
              <a:t>niepotrzebne informacje są zapominane</a:t>
            </a:r>
            <a:r>
              <a:rPr lang="en-US" altLang="de-DE" sz="2400" dirty="0">
                <a:solidFill>
                  <a:srgbClr val="333333"/>
                </a:solidFill>
              </a:rPr>
              <a:t>...</a:t>
            </a:r>
            <a:r>
              <a:rPr lang="pl-PL" altLang="de-DE" sz="2400" i="1" dirty="0">
                <a:solidFill>
                  <a:srgbClr val="004992"/>
                </a:solidFill>
              </a:rPr>
              <a:t>ale</a:t>
            </a:r>
            <a:endParaRPr lang="en-US" altLang="de-DE" sz="2400" i="1" dirty="0">
              <a:solidFill>
                <a:srgbClr val="004992"/>
              </a:solidFill>
            </a:endParaRPr>
          </a:p>
          <a:p>
            <a:pPr marL="342900" lvl="0" indent="-342900" defTabSz="914400" fontAlgn="base">
              <a:buClr>
                <a:srgbClr val="333333"/>
              </a:buClr>
              <a:buFont typeface="WingDings"/>
              <a:buChar char=""/>
            </a:pPr>
            <a:r>
              <a:rPr lang="de-DE" altLang="de-DE" sz="2400" dirty="0">
                <a:solidFill>
                  <a:srgbClr val="004992"/>
                </a:solidFill>
              </a:rPr>
              <a:t>W</a:t>
            </a:r>
            <a:r>
              <a:rPr lang="pl-PL" altLang="de-DE" sz="2400" dirty="0">
                <a:solidFill>
                  <a:srgbClr val="004992"/>
                </a:solidFill>
              </a:rPr>
              <a:t>ady</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pl-PL" altLang="de-DE" sz="2400" dirty="0">
                <a:solidFill>
                  <a:srgbClr val="FFFFFF"/>
                </a:solidFill>
              </a:rPr>
              <a:t>wiele ważnych informacji również zanika</a:t>
            </a:r>
            <a:r>
              <a:rPr lang="en-US" altLang="de-DE" sz="2400" dirty="0">
                <a:solidFill>
                  <a:srgbClr val="FFFFFF"/>
                </a:solidFill>
              </a:rPr>
              <a:t> (</a:t>
            </a:r>
            <a:r>
              <a:rPr lang="pl-PL" altLang="de-DE" sz="2400" dirty="0">
                <a:solidFill>
                  <a:srgbClr val="FFFFFF"/>
                </a:solidFill>
              </a:rPr>
              <a:t>spotkania</a:t>
            </a:r>
            <a:r>
              <a:rPr lang="en-US" altLang="de-DE" sz="2400" dirty="0">
                <a:solidFill>
                  <a:srgbClr val="FFFFFF"/>
                </a:solidFill>
              </a:rPr>
              <a:t>, </a:t>
            </a:r>
            <a:r>
              <a:rPr lang="pl-PL" altLang="de-DE" sz="2400" dirty="0">
                <a:solidFill>
                  <a:srgbClr val="FFFFFF"/>
                </a:solidFill>
              </a:rPr>
              <a:t>wspomnienia z wakacji</a:t>
            </a:r>
            <a:r>
              <a:rPr lang="en-US" altLang="de-DE" sz="2400" dirty="0">
                <a:solidFill>
                  <a:srgbClr val="FFFFFF"/>
                </a:solidFill>
              </a:rPr>
              <a:t>, </a:t>
            </a:r>
            <a:r>
              <a:rPr lang="pl-PL" altLang="de-DE" sz="2400" dirty="0">
                <a:solidFill>
                  <a:srgbClr val="FFFFFF"/>
                </a:solidFill>
              </a:rPr>
              <a:t>wiedza zdobyta w szkole</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783862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Pamięć</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333333"/>
                </a:solidFill>
              </a:rPr>
              <a:t>Pojemność naszej pamięci jest ograniczona</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Przykład</a:t>
            </a:r>
            <a:r>
              <a:rPr lang="en-US" altLang="de-DE" sz="2400" dirty="0">
                <a:solidFill>
                  <a:srgbClr val="333333"/>
                </a:solidFill>
              </a:rPr>
              <a:t>: </a:t>
            </a:r>
            <a:r>
              <a:rPr lang="pl-PL" altLang="de-DE" sz="2400" dirty="0">
                <a:solidFill>
                  <a:srgbClr val="333333"/>
                </a:solidFill>
              </a:rPr>
              <a:t>średnio 40% szczegółów historii, która usłyszeliśmy nie potrafimy sobie przypomnieć po pół godzinie.</a:t>
            </a:r>
          </a:p>
          <a:p>
            <a:pPr marL="342900" lvl="0" indent="-342900" defTabSz="914400" fontAlgn="base">
              <a:buClr>
                <a:srgbClr val="000000"/>
              </a:buClr>
              <a:buFont typeface="WingDings"/>
              <a:buChar char=""/>
            </a:pPr>
            <a:r>
              <a:rPr lang="pl-PL" altLang="de-DE" sz="2400" dirty="0">
                <a:solidFill>
                  <a:srgbClr val="004992"/>
                </a:solidFill>
              </a:rPr>
              <a:t>Zaleta</a:t>
            </a:r>
            <a:r>
              <a:rPr lang="en-US" altLang="de-DE" sz="2400" dirty="0">
                <a:solidFill>
                  <a:srgbClr val="004992"/>
                </a:solidFill>
              </a:rPr>
              <a:t>: </a:t>
            </a:r>
            <a:r>
              <a:rPr lang="pl-PL" altLang="de-DE" sz="2400" dirty="0">
                <a:solidFill>
                  <a:srgbClr val="333333"/>
                </a:solidFill>
              </a:rPr>
              <a:t>Nasz mózg nie jest przeładowywany bezużytecznymi informacjami</a:t>
            </a:r>
            <a:r>
              <a:rPr lang="en-US" altLang="de-DE" sz="2400" dirty="0">
                <a:solidFill>
                  <a:srgbClr val="333333"/>
                </a:solidFill>
              </a:rPr>
              <a:t>. </a:t>
            </a:r>
            <a:r>
              <a:rPr lang="pl-PL" altLang="de-DE" sz="2400" dirty="0">
                <a:solidFill>
                  <a:srgbClr val="333333"/>
                </a:solidFill>
              </a:rPr>
              <a:t>W większości</a:t>
            </a:r>
            <a:r>
              <a:rPr lang="en-US" altLang="de-DE" sz="2400" dirty="0">
                <a:solidFill>
                  <a:srgbClr val="333333"/>
                </a:solidFill>
              </a:rPr>
              <a:t>, </a:t>
            </a:r>
            <a:r>
              <a:rPr lang="pl-PL" altLang="de-DE" sz="2400" dirty="0">
                <a:solidFill>
                  <a:srgbClr val="333333"/>
                </a:solidFill>
              </a:rPr>
              <a:t>niepotrzebne informacje są zapominane</a:t>
            </a:r>
            <a:r>
              <a:rPr lang="en-US" altLang="de-DE" sz="2400" dirty="0">
                <a:solidFill>
                  <a:srgbClr val="333333"/>
                </a:solidFill>
              </a:rPr>
              <a:t>...</a:t>
            </a:r>
            <a:r>
              <a:rPr lang="pl-PL" altLang="de-DE" sz="2400" i="1" dirty="0">
                <a:solidFill>
                  <a:srgbClr val="004992"/>
                </a:solidFill>
              </a:rPr>
              <a:t>ale</a:t>
            </a:r>
            <a:endParaRPr lang="en-US" altLang="de-DE" sz="2400" i="1" dirty="0">
              <a:solidFill>
                <a:srgbClr val="004992"/>
              </a:solidFill>
            </a:endParaRPr>
          </a:p>
          <a:p>
            <a:pPr marL="342900" lvl="0" indent="-342900" defTabSz="914400" fontAlgn="base">
              <a:buClr>
                <a:srgbClr val="000000"/>
              </a:buClr>
              <a:buFont typeface="WingDings"/>
              <a:buChar char=""/>
            </a:pPr>
            <a:r>
              <a:rPr lang="de-DE" altLang="de-DE" sz="2400" dirty="0">
                <a:solidFill>
                  <a:srgbClr val="004992"/>
                </a:solidFill>
              </a:rPr>
              <a:t>W</a:t>
            </a:r>
            <a:r>
              <a:rPr lang="pl-PL" altLang="de-DE" sz="2400" dirty="0">
                <a:solidFill>
                  <a:srgbClr val="004992"/>
                </a:solidFill>
              </a:rPr>
              <a:t>ady</a:t>
            </a:r>
            <a:r>
              <a:rPr lang="en-US" altLang="de-DE" sz="2400" dirty="0">
                <a:solidFill>
                  <a:srgbClr val="004992"/>
                </a:solidFill>
              </a:rPr>
              <a:t>: </a:t>
            </a:r>
            <a:r>
              <a:rPr lang="en-US" altLang="de-DE" sz="2400" dirty="0">
                <a:solidFill>
                  <a:srgbClr val="333333"/>
                </a:solidFill>
              </a:rPr>
              <a:t>...</a:t>
            </a:r>
            <a:r>
              <a:rPr lang="pl-PL" altLang="de-DE" sz="2400" dirty="0">
                <a:solidFill>
                  <a:srgbClr val="333333"/>
                </a:solidFill>
              </a:rPr>
              <a:t>wiele ważnych informacji również zanika</a:t>
            </a:r>
            <a:r>
              <a:rPr lang="en-US" altLang="de-DE" sz="2400" dirty="0">
                <a:solidFill>
                  <a:srgbClr val="333333"/>
                </a:solidFill>
              </a:rPr>
              <a:t> (</a:t>
            </a:r>
            <a:r>
              <a:rPr lang="pl-PL" altLang="de-DE" sz="2400" dirty="0">
                <a:solidFill>
                  <a:srgbClr val="333333"/>
                </a:solidFill>
              </a:rPr>
              <a:t>spotkania</a:t>
            </a:r>
            <a:r>
              <a:rPr lang="en-US" altLang="de-DE" sz="2400" dirty="0">
                <a:solidFill>
                  <a:srgbClr val="333333"/>
                </a:solidFill>
              </a:rPr>
              <a:t>, </a:t>
            </a:r>
            <a:r>
              <a:rPr lang="pl-PL" altLang="de-DE" sz="2400" dirty="0">
                <a:solidFill>
                  <a:srgbClr val="333333"/>
                </a:solidFill>
              </a:rPr>
              <a:t>wspomnienia z wakacji</a:t>
            </a:r>
            <a:r>
              <a:rPr lang="en-US" altLang="de-DE" sz="2400" dirty="0">
                <a:solidFill>
                  <a:srgbClr val="333333"/>
                </a:solidFill>
              </a:rPr>
              <a:t>, </a:t>
            </a:r>
            <a:r>
              <a:rPr lang="pl-PL" altLang="de-DE" sz="2400" dirty="0">
                <a:solidFill>
                  <a:srgbClr val="333333"/>
                </a:solidFill>
              </a:rPr>
              <a:t>wiedza zdobyta w szkole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308113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można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zapamiętywać</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skuteczniej</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a:t>
            </a:r>
            <a:r>
              <a:rPr lang="pl-PL" altLang="de-DE" sz="2400">
                <a:solidFill>
                  <a:srgbClr val="004992"/>
                </a:solidFill>
              </a:rPr>
              <a:t>się ZROZUMIEĆ</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a:t>
            </a:r>
            <a:r>
              <a:rPr lang="pl-PL" altLang="de-DE" sz="2400">
                <a:solidFill>
                  <a:srgbClr val="333333"/>
                </a:solidFill>
              </a:rPr>
              <a:t>techniki pamięciowe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3491110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a:t>
            </a:r>
            <a:r>
              <a:rPr lang="pl-PL" altLang="de-DE" sz="2400">
                <a:solidFill>
                  <a:srgbClr val="333333"/>
                </a:solidFill>
              </a:rPr>
              <a:t>już posiadaną</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4155927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już posiadaną</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unikać zbyt długiego </a:t>
            </a:r>
            <a:r>
              <a:rPr lang="pl-PL" altLang="de-DE" sz="2400">
                <a:solidFill>
                  <a:srgbClr val="333333"/>
                </a:solidFill>
              </a:rPr>
              <a:t>uczenia się</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4078290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już posiadaną</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unikać zbyt długiego uczenia się</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nie pić lub pić </a:t>
            </a:r>
            <a:r>
              <a:rPr lang="pl-PL" altLang="de-DE" sz="2400">
                <a:solidFill>
                  <a:srgbClr val="333333"/>
                </a:solidFill>
              </a:rPr>
              <a:t>niewiele alkoholu</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743959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już posiadaną</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unikać zbyt długiego uczenia się</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nie pić lub pić niewiele alkoholu</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iść spać po nauce </a:t>
            </a:r>
            <a:r>
              <a:rPr lang="en-US" altLang="de-DE" sz="2400" dirty="0">
                <a:solidFill>
                  <a:srgbClr val="333333"/>
                </a:solidFill>
              </a:rPr>
              <a:t>(</a:t>
            </a:r>
            <a:r>
              <a:rPr lang="pl-PL" altLang="de-DE" sz="2400">
                <a:solidFill>
                  <a:srgbClr val="333333"/>
                </a:solidFill>
              </a:rPr>
              <a:t>unikanie “rozpraszaczy”</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1784005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l-PL" altLang="de-DE" sz="2400">
                <a:solidFill>
                  <a:srgbClr val="333333"/>
                </a:solidFill>
              </a:rPr>
              <a:t>Powtarzaj i wykorzystaj w praktyce</a:t>
            </a:r>
            <a:r>
              <a:rPr lang="en-US" altLang="de-DE" sz="2400" dirty="0">
                <a:solidFill>
                  <a:srgbClr val="333333"/>
                </a:solidFill>
              </a:rPr>
              <a:t>; </a:t>
            </a:r>
            <a:r>
              <a:rPr lang="pl-PL" altLang="de-DE" sz="2400" dirty="0">
                <a:solidFill>
                  <a:srgbClr val="004992"/>
                </a:solidFill>
              </a:rPr>
              <a:t>Staraj się ZROZUMIEĆ</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Z materiałem abstrakcyjnym: spróbuj myśleć o przykładach lub wykorzystaj proste techniki pamięciowe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kojarzyć nowe informacje z wiedzą już posiadaną</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unikać zbyt długiego uczenia się</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nie pić lub pić niewiele alkoholu</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iść spać po nauce </a:t>
            </a:r>
            <a:r>
              <a:rPr lang="en-US" altLang="de-DE" sz="2400" dirty="0">
                <a:solidFill>
                  <a:srgbClr val="333333"/>
                </a:solidFill>
              </a:rPr>
              <a:t>(</a:t>
            </a:r>
            <a:r>
              <a:rPr lang="pl-PL" altLang="de-DE" sz="2400">
                <a:solidFill>
                  <a:srgbClr val="333333"/>
                </a:solidFill>
              </a:rPr>
              <a:t>unikanie “rozpraszaczy”</a:t>
            </a:r>
            <a:r>
              <a:rPr lang="en-US" altLang="de-DE" sz="2400">
                <a:solidFill>
                  <a:srgbClr val="333333"/>
                </a:solidFill>
              </a:rPr>
              <a:t>)</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pl-PL" altLang="de-DE" sz="2400" dirty="0">
                <a:solidFill>
                  <a:srgbClr val="333333"/>
                </a:solidFill>
              </a:rPr>
              <a:t>angażuj wiele zmysłów w proces uczenia się </a:t>
            </a:r>
            <a:r>
              <a:rPr lang="en-US" altLang="de-DE" sz="2400" dirty="0">
                <a:solidFill>
                  <a:srgbClr val="333333"/>
                </a:solidFill>
              </a:rPr>
              <a:t>(</a:t>
            </a:r>
            <a:r>
              <a:rPr lang="pl-PL" altLang="de-DE" sz="2400" dirty="0">
                <a:solidFill>
                  <a:srgbClr val="333333"/>
                </a:solidFill>
              </a:rPr>
              <a:t>np</a:t>
            </a:r>
            <a:r>
              <a:rPr lang="en-US" altLang="de-DE" sz="2400" dirty="0">
                <a:solidFill>
                  <a:srgbClr val="333333"/>
                </a:solidFill>
              </a:rPr>
              <a:t>.</a:t>
            </a:r>
            <a:r>
              <a:rPr lang="de-DE" altLang="de-DE" sz="2400" dirty="0">
                <a:solidFill>
                  <a:srgbClr val="333333"/>
                </a:solidFill>
              </a:rPr>
              <a:t> </a:t>
            </a:r>
            <a:r>
              <a:rPr lang="pl-PL" altLang="de-DE" sz="2400" dirty="0">
                <a:solidFill>
                  <a:srgbClr val="333333"/>
                </a:solidFill>
              </a:rPr>
              <a:t>słuchaj</a:t>
            </a:r>
            <a:r>
              <a:rPr lang="en-US" altLang="de-DE" sz="2400" dirty="0">
                <a:solidFill>
                  <a:srgbClr val="333333"/>
                </a:solidFill>
              </a:rPr>
              <a:t>, </a:t>
            </a:r>
            <a:r>
              <a:rPr lang="pl-PL" altLang="de-DE" sz="2400" dirty="0">
                <a:solidFill>
                  <a:srgbClr val="333333"/>
                </a:solidFill>
              </a:rPr>
              <a:t>oglądaj</a:t>
            </a:r>
            <a:r>
              <a:rPr lang="en-US" altLang="de-DE" sz="2400" dirty="0">
                <a:solidFill>
                  <a:srgbClr val="333333"/>
                </a:solidFill>
              </a:rPr>
              <a:t>, </a:t>
            </a:r>
            <a:r>
              <a:rPr lang="pl-PL" altLang="de-DE" sz="2400" dirty="0">
                <a:solidFill>
                  <a:srgbClr val="333333"/>
                </a:solidFill>
              </a:rPr>
              <a:t>rób notatki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2823625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pl-PL" altLang="de-DE" sz="2400" dirty="0">
                <a:solidFill>
                  <a:srgbClr val="004992"/>
                </a:solidFill>
              </a:rPr>
              <a:t>Im więcej zmysłów angażujesz w zapamiętywanie, tym lepiej zapamiętasz</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można zapamiętywać skuteczniej?</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zastosowanie</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dyskutowanie</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dyskutowanie</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oglądanie</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oglądanie</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oglądanie</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oglądanie</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słuchanie</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słuchanie</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słuchanie</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słuchanie</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400" b="1">
                <a:latin typeface="+mn-lt"/>
                <a:cs typeface="+mn-cs"/>
              </a:rPr>
              <a:t>Jakie informacje przypominany sobie w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wszyscy spostrzegamy i pamiętamy tak samo?</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16</a:t>
            </a:fld>
            <a:endParaRPr lang="de-DE" altLang="de-DE">
              <a:latin typeface="+mn-lt"/>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pl-PL" sz="2400" dirty="0">
                <a:solidFill>
                  <a:srgbClr val="333333"/>
                </a:solidFill>
              </a:rPr>
              <a:t>Przykład: trzech różnych artystów maluje ten sam pejzaż…</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dirty="0">
                <a:solidFill>
                  <a:srgbClr val="004992"/>
                </a:solidFill>
                <a:latin typeface="+mn-lt"/>
                <a:ea typeface="+mn-ea"/>
                <a:cs typeface="+mn-cs"/>
              </a:rPr>
              <a:t>Proszę, zwróćcie uwagę na różnice w kolorystyce i rozmiarze obrazów. Czy są jakieś części, które malarze namalowali inaczej lub nawet ominęli?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17</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dirty="0">
                <a:solidFill>
                  <a:srgbClr val="004992"/>
                </a:solidFill>
                <a:latin typeface="+mn-lt"/>
                <a:ea typeface="+mn-ea"/>
                <a:cs typeface="+mn-cs"/>
              </a:rPr>
              <a:t>Każdy z nas postrzega rzeczywistość inaczej!</a:t>
            </a:r>
            <a:br>
              <a:rPr lang="en-US" sz="3600" dirty="0">
                <a:solidFill>
                  <a:srgbClr val="004992"/>
                </a:solidFill>
                <a:latin typeface="+mn-lt"/>
                <a:ea typeface="+mn-ea"/>
                <a:cs typeface="+mn-cs"/>
              </a:rPr>
            </a:br>
            <a:r>
              <a:rPr lang="pl-PL" sz="3600" dirty="0">
                <a:solidFill>
                  <a:srgbClr val="004992"/>
                </a:solidFill>
                <a:latin typeface="+mn-lt"/>
                <a:ea typeface="+mn-ea"/>
                <a:cs typeface="+mn-cs"/>
              </a:rPr>
              <a:t>Tak jak na obrazach: przedstawiono ten sam pejzaż ale z naciskiem na różne jego części!</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18</a:t>
            </a:fld>
            <a:endParaRPr lang="de-DE" altLang="de-DE">
              <a:latin typeface="+mn-lt"/>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Kolorystyka pejzażu jest bardziej ziemista. The color of the landscape is much more earthen. Brak na obrazie drzewa (czerwone kółko)</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200" b="0">
                <a:latin typeface="+mn-lt"/>
                <a:cs typeface="+mn-cs"/>
              </a:rPr>
              <a:t>Helmut Schack: różne fragmenty ziemi rozciągają się po horyzont. Pejzaż jest bardziej kolorowy. W przeciwieństwie do dwóch pozostałych, ten obraz za niektórymi drzewami nie ma wzgórz.</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200" b="0">
                <a:latin typeface="+mn-lt"/>
                <a:cs typeface="+mn-cs"/>
              </a:rPr>
              <a:t>Andreas Weißgerber: Wzgórza są mniejsze niż na pozostałych obrazach</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Ćwiczenie</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Ćwiczenie</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pl-PL" altLang="de-DE" sz="2400" dirty="0">
                <a:solidFill>
                  <a:srgbClr val="333333"/>
                </a:solidFill>
              </a:rPr>
              <a:t>Po zaprezentowaniu scenek zostaniesz poprowaszony o przypomnienie sobie tego, co było prezentowane na obrazku i podania stopnia pewności twoich </a:t>
            </a:r>
            <a:r>
              <a:rPr lang="pl-PL" altLang="de-DE" sz="2400">
                <a:solidFill>
                  <a:srgbClr val="333333"/>
                </a:solidFill>
              </a:rPr>
              <a:t>ocen.</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2976963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Ćwiczenie</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pl-PL" altLang="de-DE" sz="2400" dirty="0">
                <a:solidFill>
                  <a:srgbClr val="333333"/>
                </a:solidFill>
              </a:rPr>
              <a:t>Zobaczysz kilka złożonych scen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plaża</a:t>
            </a:r>
            <a:r>
              <a:rPr lang="de-DE" altLang="de-DE" sz="2400" dirty="0">
                <a:solidFill>
                  <a:srgbClr val="333333"/>
                </a:solidFill>
              </a:rPr>
              <a:t>,</a:t>
            </a:r>
            <a:r>
              <a:rPr lang="pl-PL" altLang="de-DE" sz="2400" dirty="0">
                <a:solidFill>
                  <a:srgbClr val="333333"/>
                </a:solidFill>
              </a:rPr>
              <a:t> stacja kolejowa</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pl-PL" altLang="de-DE" sz="2400" dirty="0">
                <a:solidFill>
                  <a:srgbClr val="333333"/>
                </a:solidFill>
              </a:rPr>
              <a:t>Po zaprezentowaniu scenek zostaniesz poprowaszony o przypomnienie sobie tego, co było prezentowane na obrazku i podania stopnia pewności twoich ocen.</a:t>
            </a:r>
            <a:endParaRPr lang="de-DE" altLang="de-DE" sz="2400" dirty="0">
              <a:solidFill>
                <a:srgbClr val="333333"/>
              </a:solidFill>
            </a:endParaRPr>
          </a:p>
          <a:p>
            <a:pPr algn="ctr" eaLnBrk="1" hangingPunct="1">
              <a:tabLst>
                <a:tab pos="361950" algn="l"/>
              </a:tabLst>
            </a:pPr>
            <a:r>
              <a:rPr lang="pl-PL" altLang="de-DE" sz="2400" dirty="0">
                <a:solidFill>
                  <a:srgbClr val="004992"/>
                </a:solidFill>
              </a:rPr>
              <a:t>Spróbuj przypomnieć sobie jak najwięcej szczegółów</a:t>
            </a:r>
            <a:r>
              <a:rPr lang="de-DE"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597303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22</a:t>
            </a:fld>
            <a:endParaRPr lang="de-DE" altLang="de-DE">
              <a:latin typeface="+mn-lt"/>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Na plaży</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Jak bardzo jesteś pewien?</a:t>
            </a:r>
            <a:endParaRPr lang="de-DE" altLang="de-DE">
              <a:solidFill>
                <a:srgbClr val="004992"/>
              </a:solidFill>
              <a:latin typeface="+mn-lt"/>
              <a:ea typeface="+mn-ea"/>
              <a:cs typeface="+mn-cs"/>
            </a:endParaRPr>
          </a:p>
        </p:txBody>
      </p:sp>
      <p:sp>
        <p:nvSpPr>
          <p:cNvPr id="491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parasol plażowy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ratownik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piłka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koło ratunkowe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kapelusz</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ręcznik</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Na plaży</a:t>
            </a:r>
            <a:endParaRPr lang="de-DE" altLang="de-DE" sz="3600">
              <a:latin typeface="+mn-lt"/>
              <a:ea typeface="+mn-ea"/>
              <a:cs typeface="+mn-cs"/>
            </a:endParaRPr>
          </a:p>
        </p:txBody>
      </p:sp>
      <p:sp>
        <p:nvSpPr>
          <p:cNvPr id="51204"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parasol plażowy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ratownik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piłka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koło ratunkowe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kapelusz</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ręcznik</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24</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6"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25</a:t>
            </a:fld>
            <a:endParaRPr lang="de-DE" altLang="de-DE">
              <a:latin typeface="+mn-lt"/>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Stacja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Jak bardzo jesteś pewien?</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szyny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wagon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lokomotywa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stacja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rozkład jazdy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sygnalizacja kolejowa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Stacja</a:t>
            </a:r>
            <a:endParaRPr lang="de-DE" altLang="de-DE" sz="3600">
              <a:latin typeface="+mn-lt"/>
              <a:ea typeface="+mn-ea"/>
              <a:cs typeface="+mn-cs"/>
            </a:endParaRPr>
          </a:p>
        </p:txBody>
      </p:sp>
      <p:sp>
        <p:nvSpPr>
          <p:cNvPr id="573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szyny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wagon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lokomotywa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stacja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rozkład jazdy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sygnalizacja kolejowa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27</a:t>
            </a:fld>
            <a:endParaRPr lang="de-DE" altLang="de-DE">
              <a:latin typeface="+mn-l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przypominany rzeczywiście się wydarzyło</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przypominany rzeczywiście się wydarzyło</a:t>
            </a:r>
            <a:r>
              <a:rPr lang="de-DE" altLang="de-DE" sz="2400" dirty="0">
                <a:solidFill>
                  <a:srgbClr val="333333"/>
                </a:solidFill>
              </a:rPr>
              <a:t>!</a:t>
            </a:r>
          </a:p>
          <a:p>
            <a:pPr marL="342900" indent="-342900" eaLnBrk="1" hangingPunct="1">
              <a:buClr>
                <a:srgbClr val="333333"/>
              </a:buClr>
              <a:buFont typeface="WingDings"/>
              <a:buChar char=""/>
            </a:pPr>
            <a:r>
              <a:rPr lang="pl-PL" altLang="de-DE" sz="2400" dirty="0">
                <a:solidFill>
                  <a:srgbClr val="333333"/>
                </a:solidFill>
              </a:rPr>
              <a:t>Nasz mózg reorganizuje i dodaje informacje na podstawie posiadanego doświadczenia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typowa plażowa scena z wakacji</a:t>
            </a:r>
            <a:r>
              <a:rPr lang="de-DE" altLang="de-DE" sz="2400" dirty="0">
                <a:solidFill>
                  <a:srgbClr val="333333"/>
                </a:solidFill>
              </a:rPr>
              <a:t>). </a:t>
            </a:r>
            <a:br>
              <a:rPr lang="de-DE" altLang="de-DE" sz="2400" dirty="0">
                <a:solidFill>
                  <a:srgbClr val="333333"/>
                </a:solidFill>
              </a:rPr>
            </a:br>
            <a:r>
              <a:rPr lang="pl-PL" altLang="de-DE" sz="2400" dirty="0">
                <a:solidFill>
                  <a:srgbClr val="333333"/>
                </a:solidFill>
              </a:rPr>
              <a:t>Niektóre informacje dodawane ponieważ z logicznego punktu widzenia wydaje się to właściwe</a:t>
            </a:r>
            <a:r>
              <a:rPr lang="de-DE" altLang="de-DE" sz="2400" dirty="0">
                <a:solidFill>
                  <a:srgbClr val="333333"/>
                </a:solidFill>
              </a:rPr>
              <a:t> (</a:t>
            </a:r>
            <a:r>
              <a:rPr lang="pl-PL" altLang="de-DE" sz="2400" dirty="0">
                <a:solidFill>
                  <a:srgbClr val="333333"/>
                </a:solidFill>
              </a:rPr>
              <a:t>w przykładzie: ręcznik i </a:t>
            </a:r>
            <a:r>
              <a:rPr lang="pl-PL" altLang="de-DE" sz="2400">
                <a:solidFill>
                  <a:srgbClr val="333333"/>
                </a:solidFill>
              </a:rPr>
              <a:t>piłka</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579868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Nie wszystko co sobie przypominany rzeczywiście się wydarzyło</a:t>
            </a:r>
            <a:r>
              <a:rPr lang="de-DE" altLang="de-DE" sz="2400" dirty="0">
                <a:solidFill>
                  <a:srgbClr val="333333"/>
                </a:solidFill>
              </a:rPr>
              <a:t>!</a:t>
            </a:r>
          </a:p>
          <a:p>
            <a:pPr marL="342900" indent="-342900" eaLnBrk="1" hangingPunct="1">
              <a:buClr>
                <a:srgbClr val="333333"/>
              </a:buClr>
              <a:buFont typeface="WingDings"/>
              <a:buChar char=""/>
            </a:pPr>
            <a:r>
              <a:rPr lang="pl-PL" altLang="de-DE" sz="2400" dirty="0">
                <a:solidFill>
                  <a:srgbClr val="333333"/>
                </a:solidFill>
              </a:rPr>
              <a:t>Nasz mózg reorganizuje i dodaje informacje na podstawie posiadanego doświadczenia </a:t>
            </a:r>
            <a:r>
              <a:rPr lang="de-DE" altLang="de-DE" sz="2400" dirty="0">
                <a:solidFill>
                  <a:srgbClr val="333333"/>
                </a:solidFill>
              </a:rPr>
              <a:t>(</a:t>
            </a:r>
            <a:r>
              <a:rPr lang="pl-PL" altLang="de-DE" sz="2400" dirty="0">
                <a:solidFill>
                  <a:srgbClr val="333333"/>
                </a:solidFill>
              </a:rPr>
              <a:t>np</a:t>
            </a:r>
            <a:r>
              <a:rPr lang="de-DE" altLang="de-DE" sz="2400" dirty="0">
                <a:solidFill>
                  <a:srgbClr val="333333"/>
                </a:solidFill>
              </a:rPr>
              <a:t>. </a:t>
            </a:r>
            <a:r>
              <a:rPr lang="pl-PL" altLang="de-DE" sz="2400" dirty="0">
                <a:solidFill>
                  <a:srgbClr val="333333"/>
                </a:solidFill>
              </a:rPr>
              <a:t>typowa plażowa scena z wakacji</a:t>
            </a:r>
            <a:r>
              <a:rPr lang="de-DE" altLang="de-DE" sz="2400" dirty="0">
                <a:solidFill>
                  <a:srgbClr val="333333"/>
                </a:solidFill>
              </a:rPr>
              <a:t>). </a:t>
            </a:r>
            <a:br>
              <a:rPr lang="de-DE" altLang="de-DE" sz="2400" dirty="0">
                <a:solidFill>
                  <a:srgbClr val="333333"/>
                </a:solidFill>
              </a:rPr>
            </a:br>
            <a:r>
              <a:rPr lang="pl-PL" altLang="de-DE" sz="2400" dirty="0">
                <a:solidFill>
                  <a:srgbClr val="333333"/>
                </a:solidFill>
              </a:rPr>
              <a:t>Niektóre informacje dodawane ponieważ z logicznego punktu widzenia wydaje się to właściwe</a:t>
            </a:r>
            <a:r>
              <a:rPr lang="de-DE" altLang="de-DE" sz="2400" dirty="0">
                <a:solidFill>
                  <a:srgbClr val="333333"/>
                </a:solidFill>
              </a:rPr>
              <a:t> (</a:t>
            </a:r>
            <a:r>
              <a:rPr lang="pl-PL" altLang="de-DE" sz="2400" dirty="0">
                <a:solidFill>
                  <a:srgbClr val="333333"/>
                </a:solidFill>
              </a:rPr>
              <a:t>w przykładzie: ręcznik i piłka</a:t>
            </a:r>
            <a:r>
              <a:rPr lang="de-DE" altLang="de-DE" sz="2400" dirty="0">
                <a:solidFill>
                  <a:srgbClr val="333333"/>
                </a:solidFill>
              </a:rPr>
              <a:t>)!</a:t>
            </a:r>
          </a:p>
          <a:p>
            <a:pPr marL="342900" indent="-342900" eaLnBrk="1" hangingPunct="1">
              <a:buClr>
                <a:srgbClr val="333333"/>
              </a:buClr>
              <a:buFont typeface="WingDings"/>
              <a:buChar char=""/>
            </a:pPr>
            <a:r>
              <a:rPr lang="pl-PL" altLang="de-DE" sz="2400" dirty="0">
                <a:solidFill>
                  <a:srgbClr val="333333"/>
                </a:solidFill>
              </a:rPr>
              <a:t>Rzeczywiste wspomnienia są często odróżniane od fałszywych na podstawie ich </a:t>
            </a:r>
            <a:r>
              <a:rPr lang="pl-PL" altLang="de-DE" sz="2400" dirty="0">
                <a:solidFill>
                  <a:srgbClr val="004992"/>
                </a:solidFill>
              </a:rPr>
              <a:t>wyrazistości</a:t>
            </a:r>
            <a:r>
              <a:rPr lang="pl-PL" altLang="de-DE" sz="2400" dirty="0">
                <a:solidFill>
                  <a:srgbClr val="333333"/>
                </a:solidFill>
              </a:rPr>
              <a:t>: fałszywe wspomnienia są </a:t>
            </a:r>
            <a:r>
              <a:rPr lang="pl-PL" altLang="de-DE" sz="2400">
                <a:solidFill>
                  <a:srgbClr val="333333"/>
                </a:solidFill>
              </a:rPr>
              <a:t>często “blade” </a:t>
            </a:r>
            <a:r>
              <a:rPr lang="pl-PL" altLang="de-DE" sz="2400" dirty="0">
                <a:solidFill>
                  <a:srgbClr val="333333"/>
                </a:solidFill>
              </a:rPr>
              <a:t>i mniej szczegółowe</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3300638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Rodzaje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błędów</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pamięci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31</a:t>
            </a:fld>
            <a:endParaRPr lang="de-DE" altLang="de-DE">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altLang="de-DE" sz="2400" dirty="0">
              <a:solidFill>
                <a:srgbClr val="004992"/>
              </a:solidFill>
            </a:endParaRPr>
          </a:p>
          <a:p>
            <a:pPr marL="342900" lvl="0" indent="-342900" defTabSz="914400" fontAlgn="base">
              <a:buClr>
                <a:srgbClr val="000000"/>
              </a:buClr>
              <a:buFont typeface="WingDings"/>
              <a:buChar char=""/>
            </a:pPr>
            <a:r>
              <a:rPr lang="pl-PL" altLang="de-DE" sz="2400" dirty="0">
                <a:solidFill>
                  <a:srgbClr val="004992"/>
                </a:solidFill>
              </a:rPr>
              <a:t>Zniekształcenia pamięci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pl-PL" altLang="de-DE" sz="2400" dirty="0">
                <a:solidFill>
                  <a:srgbClr val="333333"/>
                </a:solidFill>
              </a:rPr>
              <a:t>Normalne zniekształcenie pamięci: pozytywne wydarzenia są lepiej pamiętane niż negatywne.</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pl-PL" altLang="de-DE" sz="2400" dirty="0">
                <a:solidFill>
                  <a:srgbClr val="333333"/>
                </a:solidFill>
              </a:rPr>
              <a:t>Depresyjne zniekształcenie pamięci: negatywne wydarzenia są lepiej pamiętane niż </a:t>
            </a:r>
            <a:r>
              <a:rPr lang="pl-PL" altLang="de-DE" sz="2400">
                <a:solidFill>
                  <a:srgbClr val="333333"/>
                </a:solidFill>
              </a:rPr>
              <a:t>pozytywne.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33</a:t>
            </a:fld>
            <a:endParaRPr lang="de-DE" altLang="de-DE">
              <a:latin typeface="+mn-lt"/>
            </a:endParaRPr>
          </a:p>
        </p:txBody>
      </p:sp>
    </p:spTree>
    <p:extLst>
      <p:ext uri="{BB962C8B-B14F-4D97-AF65-F5344CB8AC3E}">
        <p14:creationId xmlns:p14="http://schemas.microsoft.com/office/powerpoint/2010/main" val="3976789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Rodzaje błędów pamięci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dirty="0">
                <a:solidFill>
                  <a:srgbClr val="004992"/>
                </a:solidFill>
              </a:rPr>
              <a:t>Zapominanie</a:t>
            </a:r>
            <a:endParaRPr lang="en-US" altLang="de-DE" sz="2400" dirty="0">
              <a:solidFill>
                <a:srgbClr val="004992"/>
              </a:solidFill>
            </a:endParaRPr>
          </a:p>
          <a:p>
            <a:pPr marL="342900" lvl="0" indent="-342900" defTabSz="914400" fontAlgn="base">
              <a:buClr>
                <a:srgbClr val="000000"/>
              </a:buClr>
              <a:buFont typeface="WingDings"/>
              <a:buChar char=""/>
            </a:pPr>
            <a:r>
              <a:rPr lang="pl-PL" altLang="de-DE" sz="2400" dirty="0">
                <a:solidFill>
                  <a:srgbClr val="004992"/>
                </a:solidFill>
              </a:rPr>
              <a:t>Zniekształcenia pamięci</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pl-PL" altLang="de-DE" sz="2400" dirty="0">
                <a:solidFill>
                  <a:srgbClr val="333333"/>
                </a:solidFill>
              </a:rPr>
              <a:t>Normalne zniekształcenie pamięci: pozytywne wydarzenia są lepiej pamiętane niż negatywne.</a:t>
            </a:r>
            <a:br>
              <a:rPr lang="en-US" altLang="de-DE" sz="2400">
                <a:solidFill>
                  <a:srgbClr val="333333"/>
                </a:solidFill>
              </a:rPr>
            </a:b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pl-PL" altLang="de-DE" sz="2400" dirty="0">
                <a:solidFill>
                  <a:srgbClr val="333333"/>
                </a:solidFill>
              </a:rPr>
              <a:t>Depresyjne zniekształcenie pamięci: negatywne wydarzenia są lepiej pamiętane niż pozytywne.</a:t>
            </a:r>
            <a:endParaRPr lang="en-US"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Iluzje/fałszywe wspomnienia</a:t>
            </a:r>
            <a:r>
              <a:rPr lang="en-US" altLang="de-DE" sz="2400" dirty="0">
                <a:solidFill>
                  <a:srgbClr val="004992"/>
                </a:solidFill>
              </a:rPr>
              <a:t>: </a:t>
            </a:r>
            <a:r>
              <a:rPr lang="pl-PL" altLang="de-DE" sz="2400" dirty="0">
                <a:solidFill>
                  <a:srgbClr val="333333"/>
                </a:solidFill>
              </a:rPr>
              <a:t>zapamiętywanie rzeczy które nigdy nie miały miejsca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34</a:t>
            </a:fld>
            <a:endParaRPr lang="de-DE" altLang="de-DE">
              <a:latin typeface="+mn-lt"/>
            </a:endParaRPr>
          </a:p>
        </p:txBody>
      </p:sp>
    </p:spTree>
    <p:extLst>
      <p:ext uri="{BB962C8B-B14F-4D97-AF65-F5344CB8AC3E}">
        <p14:creationId xmlns:p14="http://schemas.microsoft.com/office/powerpoint/2010/main" val="2591793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35</a:t>
            </a:fld>
            <a:endParaRPr lang="de-DE" altLang="de-DE">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9914853"/>
              </p:ext>
            </p:extLst>
          </p:nvPr>
        </p:nvGraphicFramePr>
        <p:xfrm>
          <a:off x="408954" y="2044784"/>
          <a:ext cx="11376000" cy="1097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Wbrew powszechnej opinii Kapitan Kirk, nigdy nie powiedział “beam me up, Scotty” w serialu telewizyjnym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5641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36</a:t>
            </a:fld>
            <a:endParaRPr lang="de-DE" altLang="de-DE">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4159464969"/>
              </p:ext>
            </p:extLst>
          </p:nvPr>
        </p:nvGraphicFramePr>
        <p:xfrm>
          <a:off x="408954" y="2044784"/>
          <a:ext cx="11376000" cy="2194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Wbrew powszechnej opinii Kapitan Kirk, nigdy nie powiedział “beam me up, Scotty” w serialu telewizyjnym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Proszono starszych braci, aby pytali młodszych, czy ci pamiętają, jak zgubili się w Centrum Handlowym. W rzeczywistości takie zdarzenie nie miało miejsca w życiu młodszego brata. Jednak ok. 25% młodszych braci zaczynała “przypominać sobie”, że się zgubili.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46120"/>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399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37</a:t>
            </a:fld>
            <a:endParaRPr lang="de-DE" altLang="de-DE">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2081611525"/>
              </p:ext>
            </p:extLst>
          </p:nvPr>
        </p:nvGraphicFramePr>
        <p:xfrm>
          <a:off x="408954" y="2044784"/>
          <a:ext cx="11376000" cy="32918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Wbrew powszechnej opinii Kapitan Kirk, nigdy nie powiedział “beam me up, Scotty” w serialu telewizyjnym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Proszono starszych braci, aby pytali młodszych, czy ci pamiętają, jak zgubili się w Centrum Handlowym. W rzeczywistości takie zdarzenie nie miało miejsca w życiu młodszego brata. Jednak ok. 25% młodszych braci zaczynała “przypominać sobie”, że się zgubili.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Znany psycholog Jean Piaget pamiętał, jak w wieku 2 lat został porwany, historia ta jednak okazała się wymyślona przez jego nianię kiedy był dzieckiem.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46120"/>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43400"/>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202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Fałszywe wspomnienia</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38</a:t>
            </a:fld>
            <a:endParaRPr lang="de-DE" altLang="de-DE">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491963038"/>
              </p:ext>
            </p:extLst>
          </p:nvPr>
        </p:nvGraphicFramePr>
        <p:xfrm>
          <a:off x="408954" y="2044784"/>
          <a:ext cx="11376000" cy="43891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Wbrew powszechnej opinii Kapitan Kirk, nigdy nie powiedział “beam me up, Scotty” w serialu telewizyjnym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Proszono starszych braci, aby pytali młodszych, czy ci pamiętają, jak zgubili się w Centrum Handlowym. W rzeczywistości takie zdarzenie nie miało miejsca w życiu młodszego brata. Jednak ok. 25% młodszych braci zaczynała “przypominać sobie”, że się zgubili.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9728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Znany psycholog Jean Piaget pamiętał, jak w wieku 2 lat został porwany, historia ta jednak okazała się wymyślona przez jego nianię kiedy był dzieckiem.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9728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pl-PL" sz="1800" b="0" i="0" u="none" strike="noStrike" cap="none" normalizeH="0" baseline="0" dirty="0">
                          <a:ln>
                            <a:noFill/>
                          </a:ln>
                          <a:solidFill>
                            <a:srgbClr val="333333"/>
                          </a:solidFill>
                          <a:effectLst/>
                          <a:latin typeface="+mn-lt"/>
                          <a:ea typeface="+mn-ea"/>
                          <a:cs typeface="+mn-cs"/>
                        </a:rPr>
                        <a:t>Uczestnikom eksperymentu pokazywano ulotkę o parku Disneya, gdzie przedstawiono Królika Bugsa. 30% uczestników, przypomniała sobie, że gdy odwiedzała park Disneya widziało Królika Bugsa, jednak Bugs jest bohaterem kreskówek Warner Brothers, a nie Disneya!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46120"/>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43400"/>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44068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777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iż wiele osób z psychozą</a:t>
            </a:r>
            <a:r>
              <a:rPr lang="de-DE" altLang="de-DE" sz="2400" dirty="0">
                <a:solidFill>
                  <a:srgbClr val="333333"/>
                </a:solidFill>
              </a:rPr>
              <a:t> </a:t>
            </a:r>
            <a:r>
              <a:rPr lang="en-US" altLang="de-DE" sz="2400" dirty="0">
                <a:solidFill>
                  <a:srgbClr val="333333"/>
                </a:solidFill>
              </a:rPr>
              <a:t>(</a:t>
            </a:r>
            <a:r>
              <a:rPr lang="pl-PL" altLang="de-DE" sz="2400" dirty="0">
                <a:solidFill>
                  <a:srgbClr val="333333"/>
                </a:solidFill>
              </a:rPr>
              <a:t>ale nie wszyscy</a:t>
            </a:r>
            <a:r>
              <a:rPr lang="en-US" altLang="de-DE" sz="2400" dirty="0">
                <a:solidFill>
                  <a:srgbClr val="333333"/>
                </a:solidFill>
              </a:rPr>
              <a:t>!) </a:t>
            </a:r>
            <a:r>
              <a:rPr lang="pl-PL" altLang="de-DE" sz="2400" dirty="0">
                <a:solidFill>
                  <a:srgbClr val="333333"/>
                </a:solidFill>
              </a:rPr>
              <a:t>są bardziej pewni co do fałszywych </a:t>
            </a:r>
            <a:r>
              <a:rPr lang="pl-PL" altLang="de-DE" sz="2400">
                <a:solidFill>
                  <a:srgbClr val="333333"/>
                </a:solidFill>
              </a:rPr>
              <a:t>wspomnień</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iż wiele osób z psychozą</a:t>
            </a:r>
            <a:r>
              <a:rPr lang="de-DE" altLang="de-DE" sz="2400" dirty="0">
                <a:solidFill>
                  <a:srgbClr val="333333"/>
                </a:solidFill>
              </a:rPr>
              <a:t> </a:t>
            </a:r>
            <a:r>
              <a:rPr lang="en-US" altLang="de-DE" sz="2400" dirty="0">
                <a:solidFill>
                  <a:srgbClr val="333333"/>
                </a:solidFill>
              </a:rPr>
              <a:t>(</a:t>
            </a:r>
            <a:r>
              <a:rPr lang="pl-PL" altLang="de-DE" sz="2400" dirty="0">
                <a:solidFill>
                  <a:srgbClr val="333333"/>
                </a:solidFill>
              </a:rPr>
              <a:t>ale nie wszyscy</a:t>
            </a:r>
            <a:r>
              <a:rPr lang="en-US" altLang="de-DE" sz="2400" dirty="0">
                <a:solidFill>
                  <a:srgbClr val="333333"/>
                </a:solidFill>
              </a:rPr>
              <a:t>!) </a:t>
            </a:r>
            <a:r>
              <a:rPr lang="pl-PL" altLang="de-DE" sz="2400" dirty="0">
                <a:solidFill>
                  <a:srgbClr val="333333"/>
                </a:solidFill>
              </a:rPr>
              <a:t>są bardziej pewni co do fałszywych wspomnień</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Jednocześnie w psychozie obniża się poziom zaufania do rzeczywistych </a:t>
            </a:r>
            <a:r>
              <a:rPr lang="pl-PL" altLang="de-DE" sz="2400">
                <a:solidFill>
                  <a:srgbClr val="333333"/>
                </a:solidFill>
              </a:rPr>
              <a:t>wspomnień</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3304084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Dlaczego to robimy?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Badania pokazują, iż wiele osób z psychozą</a:t>
            </a:r>
            <a:r>
              <a:rPr lang="de-DE" altLang="de-DE" sz="2400" dirty="0">
                <a:solidFill>
                  <a:srgbClr val="333333"/>
                </a:solidFill>
              </a:rPr>
              <a:t> </a:t>
            </a:r>
            <a:r>
              <a:rPr lang="en-US" altLang="de-DE" sz="2400" dirty="0">
                <a:solidFill>
                  <a:srgbClr val="333333"/>
                </a:solidFill>
              </a:rPr>
              <a:t>(</a:t>
            </a:r>
            <a:r>
              <a:rPr lang="pl-PL" altLang="de-DE" sz="2400" dirty="0">
                <a:solidFill>
                  <a:srgbClr val="333333"/>
                </a:solidFill>
              </a:rPr>
              <a:t>ale nie wszyscy</a:t>
            </a:r>
            <a:r>
              <a:rPr lang="en-US" altLang="de-DE" sz="2400" dirty="0">
                <a:solidFill>
                  <a:srgbClr val="333333"/>
                </a:solidFill>
              </a:rPr>
              <a:t>!) </a:t>
            </a:r>
            <a:r>
              <a:rPr lang="pl-PL" altLang="de-DE" sz="2400" dirty="0">
                <a:solidFill>
                  <a:srgbClr val="333333"/>
                </a:solidFill>
              </a:rPr>
              <a:t>są bardziej pewni co do fałszywych wspomnień</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Jednocześnie w psychozie obniża się poziom zaufania do rzeczywistych wspomnień</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Taka sytuacja może prowadzić do trudności w rozróżnianiu prawdziwych od fałszywych wspomnień i tym samym utrudniać zdrowe, realistyczne spojrzenie na świat.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41</a:t>
            </a:fld>
            <a:endParaRPr lang="de-DE" altLang="de-DE">
              <a:latin typeface="+mn-lt"/>
            </a:endParaRPr>
          </a:p>
        </p:txBody>
      </p:sp>
    </p:spTree>
    <p:extLst>
      <p:ext uri="{BB962C8B-B14F-4D97-AF65-F5344CB8AC3E}">
        <p14:creationId xmlns:p14="http://schemas.microsoft.com/office/powerpoint/2010/main" val="38540371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Jak błędy pamięci mogą przyczyniać się do błędnych interpretacji podczas psychozy- przykłady</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42</a:t>
            </a:fld>
            <a:endParaRPr lang="de-DE" altLang="de-DE">
              <a:latin typeface="+mn-lt"/>
            </a:endParaRPr>
          </a:p>
        </p:txBody>
      </p:sp>
      <p:sp>
        <p:nvSpPr>
          <p:cNvPr id="88086" name="Rechteck 1"/>
          <p:cNvSpPr>
            <a:spLocks noChangeArrowheads="1"/>
          </p:cNvSpPr>
          <p:nvPr/>
        </p:nvSpPr>
        <p:spPr bwMode="auto">
          <a:xfrm>
            <a:off x="408955" y="5919366"/>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Times New Roman" panose="02020603050405020304" pitchFamily="18" charset="0"/>
              <a:buChar char="Ø"/>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pl-PL" altLang="de-DE" sz="2400" dirty="0">
                <a:solidFill>
                  <a:srgbClr val="004992"/>
                </a:solidFill>
                <a:latin typeface="+mn-lt"/>
              </a:rPr>
              <a:t>Czy ktoś zechciałby podzieli</a:t>
            </a:r>
            <a:r>
              <a:rPr lang="de-DE" altLang="de-DE" sz="2400" dirty="0">
                <a:solidFill>
                  <a:srgbClr val="004992"/>
                </a:solidFill>
                <a:latin typeface="+mn-lt"/>
              </a:rPr>
              <a:t>ć</a:t>
            </a:r>
            <a:r>
              <a:rPr lang="pl-PL" altLang="de-DE" sz="2400" dirty="0">
                <a:solidFill>
                  <a:srgbClr val="004992"/>
                </a:solidFill>
                <a:latin typeface="+mn-lt"/>
              </a:rPr>
              <a:t> się swoim własny</a:t>
            </a:r>
            <a:r>
              <a:rPr lang="de-DE" altLang="de-DE" sz="2400" dirty="0">
                <a:solidFill>
                  <a:srgbClr val="004992"/>
                </a:solidFill>
                <a:latin typeface="+mn-lt"/>
              </a:rPr>
              <a:t>m</a:t>
            </a:r>
            <a:r>
              <a:rPr lang="pl-PL" altLang="de-DE" sz="2400" dirty="0">
                <a:solidFill>
                  <a:srgbClr val="004992"/>
                </a:solidFill>
                <a:latin typeface="+mn-lt"/>
              </a:rPr>
              <a:t> doświadczeniem? </a:t>
            </a:r>
            <a:r>
              <a:rPr lang="en-US" altLang="de-DE" sz="2400" dirty="0">
                <a:solidFill>
                  <a:srgbClr val="004992"/>
                </a:solidFill>
                <a:latin typeface="+mn-lt"/>
              </a:rPr>
              <a:t> </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822290162"/>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2808313">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525531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Wydarzenie</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Fałszywe wspomnienie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Rzeczywista sytuacja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Sprzeczka z mamą.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Zapamiętanie, że powiedziała: “nie jesteś już moją córką”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Mama rzeczywiście powiedziała</a:t>
                      </a:r>
                      <a:r>
                        <a:rPr kumimoji="0" lang="pl-PL" sz="2400" b="0" i="0" u="none" strike="noStrike" cap="none" normalizeH="0" baseline="0">
                          <a:ln>
                            <a:noFill/>
                          </a:ln>
                          <a:solidFill>
                            <a:srgbClr val="333333"/>
                          </a:solidFill>
                          <a:effectLst/>
                          <a:latin typeface="+mn-lt"/>
                          <a:ea typeface="+mn-ea"/>
                          <a:cs typeface="+mn-cs"/>
                        </a:rPr>
                        <a:t>: “nie </a:t>
                      </a:r>
                      <a:r>
                        <a:rPr kumimoji="0" lang="pl-PL" sz="2400" b="0" i="0" u="none" strike="noStrike" cap="none" normalizeH="0" baseline="0" dirty="0">
                          <a:ln>
                            <a:noFill/>
                          </a:ln>
                          <a:solidFill>
                            <a:srgbClr val="333333"/>
                          </a:solidFill>
                          <a:effectLst/>
                          <a:latin typeface="+mn-lt"/>
                          <a:ea typeface="+mn-ea"/>
                          <a:cs typeface="+mn-cs"/>
                        </a:rPr>
                        <a:t>wiedziałam, że taka </a:t>
                      </a:r>
                      <a:r>
                        <a:rPr kumimoji="0" lang="pl-PL" sz="2400" b="0" i="0" u="none" strike="noStrike" cap="none" normalizeH="0" baseline="0">
                          <a:ln>
                            <a:noFill/>
                          </a:ln>
                          <a:solidFill>
                            <a:srgbClr val="333333"/>
                          </a:solidFill>
                          <a:effectLst/>
                          <a:latin typeface="+mn-lt"/>
                          <a:ea typeface="+mn-ea"/>
                          <a:cs typeface="+mn-cs"/>
                        </a:rPr>
                        <a:t>jesteś.” </a:t>
                      </a:r>
                      <a:r>
                        <a:rPr kumimoji="0" lang="pl-PL" sz="2400" b="0" i="0" u="none" strike="noStrike" cap="none" normalizeH="0" baseline="0" dirty="0">
                          <a:ln>
                            <a:noFill/>
                          </a:ln>
                          <a:solidFill>
                            <a:srgbClr val="333333"/>
                          </a:solidFill>
                          <a:effectLst/>
                          <a:latin typeface="+mn-lt"/>
                          <a:ea typeface="+mn-ea"/>
                          <a:cs typeface="+mn-cs"/>
                        </a:rPr>
                        <a:t>–z czasem, dokładne sformułowanie może być zapomniane.</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Sesja terapii grupowej.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333333"/>
                          </a:solidFill>
                          <a:effectLst/>
                          <a:latin typeface="+mn-lt"/>
                          <a:ea typeface="+mn-ea"/>
                          <a:cs typeface="+mn-cs"/>
                        </a:rPr>
                        <a:t>Nikt nie troszczy się o moje problemy.</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Jednak, inni uczestnicy próbowali później pocieszyć ale zostało to zapomniane.</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 2</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Ponownie</a:t>
            </a:r>
            <a:r>
              <a:rPr lang="de-DE" altLang="de-DE" sz="2400" dirty="0">
                <a:solidFill>
                  <a:srgbClr val="333333"/>
                </a:solidFill>
              </a:rPr>
              <a:t>, </a:t>
            </a:r>
            <a:r>
              <a:rPr lang="pl-PL" altLang="de-DE" sz="2400" dirty="0">
                <a:solidFill>
                  <a:srgbClr val="333333"/>
                </a:solidFill>
              </a:rPr>
              <a:t>zobaczysz różne </a:t>
            </a:r>
            <a:r>
              <a:rPr lang="pl-PL" altLang="de-DE" sz="2400">
                <a:solidFill>
                  <a:srgbClr val="333333"/>
                </a:solidFill>
              </a:rPr>
              <a:t>scenki.</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43</a:t>
            </a:fld>
            <a:endParaRPr lang="de-DE" alt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 2</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Ponownie</a:t>
            </a:r>
            <a:r>
              <a:rPr lang="de-DE" altLang="de-DE" sz="2400" dirty="0">
                <a:solidFill>
                  <a:srgbClr val="333333"/>
                </a:solidFill>
              </a:rPr>
              <a:t>, </a:t>
            </a:r>
            <a:r>
              <a:rPr lang="pl-PL" altLang="de-DE" sz="2400" dirty="0">
                <a:solidFill>
                  <a:srgbClr val="333333"/>
                </a:solidFill>
              </a:rPr>
              <a:t>zobaczysz różne scenki.</a:t>
            </a:r>
          </a:p>
          <a:p>
            <a:pPr marL="342900" lvl="0" indent="-342900" defTabSz="914400" fontAlgn="base">
              <a:buClr>
                <a:srgbClr val="333333"/>
              </a:buClr>
              <a:buFont typeface="WingDings"/>
              <a:buChar char=""/>
            </a:pPr>
            <a:r>
              <a:rPr lang="pl-PL" altLang="de-DE" sz="2400" dirty="0">
                <a:solidFill>
                  <a:srgbClr val="333333"/>
                </a:solidFill>
              </a:rPr>
              <a:t>Spróbuj odnaleźć te szczegóły, które nie były prezentowane na scence </a:t>
            </a:r>
            <a:r>
              <a:rPr lang="de-DE" altLang="de-DE" sz="2400" dirty="0">
                <a:solidFill>
                  <a:srgbClr val="333333"/>
                </a:solidFill>
              </a:rPr>
              <a:t>(</a:t>
            </a:r>
            <a:r>
              <a:rPr lang="pl-PL" altLang="de-DE" sz="2400" dirty="0">
                <a:solidFill>
                  <a:srgbClr val="333333"/>
                </a:solidFill>
              </a:rPr>
              <a:t>brakujące elementy zaznaczono na niebiesko</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44</a:t>
            </a:fld>
            <a:endParaRPr lang="de-DE" altLang="de-DE">
              <a:latin typeface="+mn-lt"/>
            </a:endParaRPr>
          </a:p>
        </p:txBody>
      </p:sp>
    </p:spTree>
    <p:extLst>
      <p:ext uri="{BB962C8B-B14F-4D97-AF65-F5344CB8AC3E}">
        <p14:creationId xmlns:p14="http://schemas.microsoft.com/office/powerpoint/2010/main" val="1056891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45</a:t>
            </a:fld>
            <a:endParaRPr lang="de-DE" altLang="de-DE">
              <a:latin typeface="+mn-lt"/>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Kiosk</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Jak bardzo jesteś pewien?</a:t>
            </a:r>
            <a:endParaRPr lang="de-DE" altLang="de-DE">
              <a:solidFill>
                <a:srgbClr val="004992"/>
              </a:solidFill>
              <a:latin typeface="+mn-lt"/>
              <a:ea typeface="+mn-ea"/>
              <a:cs typeface="+mn-cs"/>
            </a:endParaRPr>
          </a:p>
        </p:txBody>
      </p:sp>
      <p:sp>
        <p:nvSpPr>
          <p:cNvPr id="9523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a:solidFill>
                  <a:srgbClr val="333333"/>
                </a:solidFill>
              </a:rPr>
              <a:t>znak “Kiosk”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kiełbaska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kosz na śmieci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cennik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butelki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sprzedawca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9728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a:solidFill>
                  <a:srgbClr val="333333"/>
                </a:solidFill>
              </a:rPr>
              <a:t>znak </a:t>
            </a:r>
            <a:r>
              <a:rPr lang="en-US" altLang="de-DE" sz="2400">
                <a:solidFill>
                  <a:srgbClr val="333333"/>
                </a:solidFill>
              </a:rPr>
              <a:t>“</a:t>
            </a:r>
            <a:r>
              <a:rPr lang="pl-PL" altLang="de-DE" sz="2400">
                <a:solidFill>
                  <a:srgbClr val="333333"/>
                </a:solidFill>
              </a:rPr>
              <a:t>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kiełbaska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kosz na śmieci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cennik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butelki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sprzedawca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47</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48</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Ogród</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było przedstawione na scence? Jak bardzo jesteś pewien?</a:t>
            </a:r>
            <a:endParaRPr lang="de-DE" altLang="de-DE">
              <a:solidFill>
                <a:srgbClr val="004992"/>
              </a:solidFill>
              <a:latin typeface="+mn-lt"/>
              <a:ea typeface="+mn-ea"/>
              <a:cs typeface="+mn-cs"/>
            </a:endParaRPr>
          </a:p>
        </p:txBody>
      </p:sp>
      <p:sp>
        <p:nvSpPr>
          <p:cNvPr id="1013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konewka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słoneczniki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kwietnik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drzewo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grabie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wąż ogrodowy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Ogród</a:t>
            </a:r>
            <a:endParaRPr lang="de-DE" altLang="de-DE" sz="3600">
              <a:latin typeface="+mn-lt"/>
              <a:ea typeface="+mn-ea"/>
              <a:cs typeface="+mn-cs"/>
            </a:endParaRPr>
          </a:p>
        </p:txBody>
      </p:sp>
      <p:sp>
        <p:nvSpPr>
          <p:cNvPr id="10342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konewka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słoneczniki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kwietnik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drzewo</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łopata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grabie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wąż ogrodowy</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50</a:t>
            </a:fld>
            <a:endParaRPr lang="de-DE" altLang="de-DE">
              <a:latin typeface="+mn-l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51</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dla</a:t>
            </a:r>
            <a:r>
              <a:rPr lang="en-US" altLang="ko-KR" sz="1800" i="1" spc="-5" dirty="0">
                <a:solidFill>
                  <a:srgbClr val="333333"/>
                </a:solidFill>
              </a:rPr>
              <a:t> </a:t>
            </a:r>
            <a:r>
              <a:rPr lang="en-US" altLang="ko-KR" sz="1800" i="1" spc="-5" dirty="0" err="1">
                <a:solidFill>
                  <a:srgbClr val="333333"/>
                </a:solidFill>
              </a:rPr>
              <a:t>prowadzących</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pl-PL" altLang="ko-KR" sz="1800" dirty="0">
                <a:solidFill>
                  <a:srgbClr val="333333"/>
                </a:solidFill>
              </a:rPr>
              <a:t>Niektóre filmy zawierają sformułowania językowe, które mogą nie być odpowiednie dla określonej grupy odbiorców lub mogą być nieodpowiednie kulturowo. Proszę uważnie obejżeć filmy przed prezentacją ich uczestnikom</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434114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52</a:t>
            </a:fld>
            <a:endParaRPr lang="de-DE" altLang="de-DE">
              <a:latin typeface="+mn-lt"/>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de-DE" altLang="de-DE" sz="3600">
              <a:latin typeface="+mn-lt"/>
              <a:ea typeface="+mn-ea"/>
              <a:cs typeface="+mn-cs"/>
            </a:endParaRPr>
          </a:p>
        </p:txBody>
      </p:sp>
      <p:sp>
        <p:nvSpPr>
          <p:cNvPr id="108547"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można zobaczyć w typowej klasie</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Klasa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11059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plecak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nauczyciel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mapa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książki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fotel nauczyciela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tablica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torba nauczyciela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Klasa</a:t>
            </a:r>
            <a:endParaRPr lang="de-DE" altLang="de-DE" sz="3600">
              <a:latin typeface="+mn-lt"/>
              <a:ea typeface="+mn-ea"/>
              <a:cs typeface="+mn-cs"/>
            </a:endParaRPr>
          </a:p>
        </p:txBody>
      </p:sp>
      <p:sp>
        <p:nvSpPr>
          <p:cNvPr id="1126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plecak</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nauczyciel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mapa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książki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fotel nauczyciela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tablica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torba nauczyciela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55</a:t>
            </a:fld>
            <a:endParaRPr lang="de-DE" altLang="de-DE">
              <a:latin typeface="+mn-l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56</a:t>
            </a:fld>
            <a:endParaRPr lang="de-DE" altLang="de-DE">
              <a:latin typeface="+mn-lt"/>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Wędkarz</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przedstawiono na obrazku? Jak bardzo jesteś pewien?</a:t>
            </a:r>
            <a:endParaRPr lang="de-DE" altLang="de-DE">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fajka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wiadro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plakietka na czapce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a:solidFill>
                  <a:srgbClr val="333333"/>
                </a:solidFill>
              </a:rPr>
              <a:t>napis “sport” </a:t>
            </a:r>
            <a:r>
              <a:rPr lang="pl-PL" altLang="de-DE" sz="2400" dirty="0">
                <a:solidFill>
                  <a:srgbClr val="333333"/>
                </a:solidFill>
              </a:rPr>
              <a:t>na łodzi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wędka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sweter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ryba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Wędkarz</a:t>
            </a:r>
            <a:endParaRPr lang="de-DE" altLang="de-DE" sz="3600">
              <a:latin typeface="+mn-lt"/>
              <a:ea typeface="+mn-ea"/>
              <a:cs typeface="+mn-cs"/>
            </a:endParaRPr>
          </a:p>
        </p:txBody>
      </p:sp>
      <p:sp>
        <p:nvSpPr>
          <p:cNvPr id="118788"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fajka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wiadro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plakietka na czapce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a:solidFill>
                  <a:srgbClr val="333333"/>
                </a:solidFill>
              </a:rPr>
              <a:t>napis “sport” </a:t>
            </a:r>
            <a:r>
              <a:rPr lang="pl-PL" altLang="de-DE" sz="2400" dirty="0">
                <a:solidFill>
                  <a:srgbClr val="333333"/>
                </a:solidFill>
              </a:rPr>
              <a:t>na łodzi</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wędka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sweter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ryba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58</a:t>
            </a:fld>
            <a:endParaRPr lang="de-DE" altLang="de-DE">
              <a:latin typeface="+mn-lt"/>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59</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de-DE" altLang="de-DE" sz="3600">
              <a:latin typeface="+mn-lt"/>
              <a:ea typeface="+mn-ea"/>
              <a:cs typeface="+mn-cs"/>
            </a:endParaRPr>
          </a:p>
        </p:txBody>
      </p:sp>
      <p:sp>
        <p:nvSpPr>
          <p:cNvPr id="122883" name="Rectangle 3"/>
          <p:cNvSpPr>
            <a:spLocks noGrp="1" noChangeArrowheads="1"/>
          </p:cNvSpPr>
          <p:nvPr>
            <p:ph idx="1"/>
          </p:nvPr>
        </p:nvSpPr>
        <p:spPr>
          <a:noFill/>
        </p:spPr>
        <p:txBody>
          <a:bodyPr>
            <a:noAutofit/>
          </a:bodyPr>
          <a:lstStyle/>
          <a:p>
            <a:r>
              <a:rPr lang="pl-PL" altLang="de-DE" sz="2400" dirty="0">
                <a:solidFill>
                  <a:srgbClr val="333333"/>
                </a:solidFill>
              </a:rPr>
              <a:t>Co zazwyczaj znajduje się na przejściu dla pieszych</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60</a:t>
            </a:fld>
            <a:endParaRPr lang="de-DE" altLang="de-DE">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Przejście dla pieszych</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samochody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policjant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dziecko na rowerze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starsza kobieta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zielone światło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pasy dla pieszych (zebra)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znak stopu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zarys miasta w tle</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Przejście dla pieszych</a:t>
            </a:r>
            <a:endParaRPr lang="de-DE" altLang="de-DE" sz="3600">
              <a:latin typeface="+mn-lt"/>
              <a:ea typeface="+mn-ea"/>
              <a:cs typeface="+mn-cs"/>
            </a:endParaRPr>
          </a:p>
        </p:txBody>
      </p:sp>
      <p:sp>
        <p:nvSpPr>
          <p:cNvPr id="12698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samochody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policjant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dziecko na rowerze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starsza kobieta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zielone światło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pasy dla pieszych (zebra)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znak stopu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zarys miasta w tle</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62</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4691"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63</a:t>
            </a:fld>
            <a:endParaRPr lang="de-DE" altLang="de-DE">
              <a:latin typeface="+mn-lt"/>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de-DE" altLang="de-DE" sz="3600">
              <a:latin typeface="+mn-lt"/>
              <a:ea typeface="+mn-ea"/>
              <a:cs typeface="+mn-cs"/>
            </a:endParaRPr>
          </a:p>
        </p:txBody>
      </p:sp>
      <p:sp>
        <p:nvSpPr>
          <p:cNvPr id="131075" name="Rectangle 3"/>
          <p:cNvSpPr>
            <a:spLocks noGrp="1" noChangeArrowheads="1"/>
          </p:cNvSpPr>
          <p:nvPr>
            <p:ph idx="1"/>
          </p:nvPr>
        </p:nvSpPr>
        <p:spPr>
          <a:noFill/>
        </p:spPr>
        <p:txBody>
          <a:bodyPr>
            <a:noAutofit/>
          </a:bodyPr>
          <a:lstStyle/>
          <a:p>
            <a:r>
              <a:rPr lang="pl-PL" altLang="de-DE" sz="2400" dirty="0">
                <a:solidFill>
                  <a:srgbClr val="333333"/>
                </a:solidFill>
              </a:rPr>
              <a:t>Co zazwyczaj znajduje się na placu zabaw</a:t>
            </a:r>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Plac zabaw</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znajdowało się na obrazku? Jak bardzo jesteś pewien?</a:t>
            </a:r>
            <a:endParaRPr lang="de-DE" altLang="de-DE">
              <a:solidFill>
                <a:srgbClr val="004992"/>
              </a:solidFill>
              <a:latin typeface="+mn-lt"/>
              <a:ea typeface="+mn-ea"/>
              <a:cs typeface="+mn-cs"/>
            </a:endParaRPr>
          </a:p>
        </p:txBody>
      </p:sp>
      <p:sp>
        <p:nvSpPr>
          <p:cNvPr id="1331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zjeżdżalnia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karuzela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latawiec</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deskorolka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piłka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drzewa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huśtawka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zabawki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piaskownica</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65</a:t>
            </a:fld>
            <a:endParaRPr lang="de-DE" altLang="de-DE">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Plac zabaw</a:t>
            </a:r>
            <a:endParaRPr lang="de-DE" altLang="de-DE" sz="3600">
              <a:latin typeface="+mn-lt"/>
              <a:ea typeface="+mn-ea"/>
              <a:cs typeface="+mn-cs"/>
            </a:endParaRPr>
          </a:p>
        </p:txBody>
      </p:sp>
      <p:sp>
        <p:nvSpPr>
          <p:cNvPr id="13517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zjeżdżalnia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karuzela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latawiec</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deskorolka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000" dirty="0">
                <a:solidFill>
                  <a:srgbClr val="004992"/>
                </a:solidFill>
              </a:rPr>
              <a:t>piłka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drzewa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000" dirty="0">
                <a:solidFill>
                  <a:srgbClr val="004992"/>
                </a:solidFill>
              </a:rPr>
              <a:t>huśtawka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zabawki</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000" dirty="0">
                <a:solidFill>
                  <a:srgbClr val="333333"/>
                </a:solidFill>
              </a:rPr>
              <a:t>piaskownica</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66</a:t>
            </a:fld>
            <a:endParaRPr lang="de-DE" altLang="de-DE">
              <a:latin typeface="+mn-l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67</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Ślub</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139267" name="Rectangle 3"/>
          <p:cNvSpPr>
            <a:spLocks noGrp="1" noChangeArrowheads="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pl-PL" altLang="de-DE" sz="2400" dirty="0">
                <a:solidFill>
                  <a:srgbClr val="333333"/>
                </a:solidFill>
              </a:rPr>
              <a:t>witraż</a:t>
            </a:r>
          </a:p>
          <a:p>
            <a:pPr marL="342900" indent="-342900">
              <a:lnSpc>
                <a:spcPct val="100000"/>
              </a:lnSpc>
              <a:spcBef>
                <a:spcPts val="1200"/>
              </a:spcBef>
              <a:buClr>
                <a:srgbClr val="333333"/>
              </a:buClr>
              <a:buFont typeface="WingDings"/>
              <a:buChar char=""/>
            </a:pPr>
            <a:r>
              <a:rPr lang="pl-PL" altLang="de-DE" sz="2400" dirty="0">
                <a:solidFill>
                  <a:srgbClr val="333333"/>
                </a:solidFill>
              </a:rPr>
              <a:t>drużba</a:t>
            </a:r>
          </a:p>
          <a:p>
            <a:pPr marL="342900" indent="-342900">
              <a:lnSpc>
                <a:spcPct val="100000"/>
              </a:lnSpc>
              <a:spcBef>
                <a:spcPts val="1200"/>
              </a:spcBef>
              <a:buClr>
                <a:srgbClr val="333333"/>
              </a:buClr>
              <a:buFont typeface="WingDings"/>
              <a:buChar char=""/>
            </a:pPr>
            <a:r>
              <a:rPr lang="pl-PL" altLang="de-DE" sz="2400" dirty="0">
                <a:solidFill>
                  <a:srgbClr val="333333"/>
                </a:solidFill>
              </a:rPr>
              <a:t>welon</a:t>
            </a:r>
          </a:p>
          <a:p>
            <a:pPr marL="342900" indent="-342900">
              <a:lnSpc>
                <a:spcPct val="100000"/>
              </a:lnSpc>
              <a:spcBef>
                <a:spcPts val="1200"/>
              </a:spcBef>
              <a:buClr>
                <a:srgbClr val="333333"/>
              </a:buClr>
              <a:buFont typeface="WingDings"/>
              <a:buChar char=""/>
            </a:pPr>
            <a:r>
              <a:rPr lang="pl-PL" altLang="de-DE" sz="2400" dirty="0">
                <a:solidFill>
                  <a:srgbClr val="333333"/>
                </a:solidFill>
              </a:rPr>
              <a:t>dziewczynka z kwiatami</a:t>
            </a:r>
          </a:p>
          <a:p>
            <a:pPr marL="342900" indent="-342900">
              <a:lnSpc>
                <a:spcPct val="100000"/>
              </a:lnSpc>
              <a:spcBef>
                <a:spcPts val="1200"/>
              </a:spcBef>
              <a:buClr>
                <a:srgbClr val="333333"/>
              </a:buClr>
              <a:buFont typeface="WingDings"/>
              <a:buChar char=""/>
            </a:pPr>
            <a:r>
              <a:rPr lang="pl-PL" altLang="de-DE" sz="2400" dirty="0">
                <a:solidFill>
                  <a:srgbClr val="333333"/>
                </a:solidFill>
              </a:rPr>
              <a:t>ławki</a:t>
            </a:r>
          </a:p>
          <a:p>
            <a:pPr marL="342900" indent="-342900">
              <a:lnSpc>
                <a:spcPct val="100000"/>
              </a:lnSpc>
              <a:spcBef>
                <a:spcPts val="1200"/>
              </a:spcBef>
              <a:buClr>
                <a:srgbClr val="333333"/>
              </a:buClr>
              <a:buFont typeface="WingDings"/>
              <a:buChar char=""/>
            </a:pPr>
            <a:r>
              <a:rPr lang="pl-PL" altLang="de-DE" sz="2400" dirty="0">
                <a:solidFill>
                  <a:srgbClr val="333333"/>
                </a:solidFill>
              </a:rPr>
              <a:t>drzwi</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68</a:t>
            </a:fld>
            <a:endParaRPr lang="de-DE" altLang="de-DE">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Ślub</a:t>
            </a:r>
            <a:endParaRPr lang="de-DE" altLang="de-DE" sz="3600">
              <a:latin typeface="+mn-lt"/>
              <a:ea typeface="+mn-ea"/>
              <a:cs typeface="+mn-cs"/>
            </a:endParaRPr>
          </a:p>
        </p:txBody>
      </p:sp>
      <p:sp>
        <p:nvSpPr>
          <p:cNvPr id="14131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witraż</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drużba</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welon</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dziewczynka z kwiatami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ławki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drzwi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69</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70</a:t>
            </a:fld>
            <a:endParaRPr lang="de-DE" altLang="de-DE">
              <a:latin typeface="+mn-lt"/>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Piłka nożna</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znajdowało się na obrazku? Jak bardzo jesteś pewien?</a:t>
            </a:r>
            <a:endParaRPr lang="de-DE" altLang="de-DE">
              <a:solidFill>
                <a:srgbClr val="004992"/>
              </a:solidFill>
              <a:latin typeface="+mn-lt"/>
              <a:ea typeface="+mn-ea"/>
              <a:cs typeface="+mn-cs"/>
            </a:endParaRPr>
          </a:p>
        </p:txBody>
      </p:sp>
      <p:sp>
        <p:nvSpPr>
          <p:cNvPr id="1454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tablica wyników</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bramka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linie boczne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zawodnik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piłka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kibice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reklamy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71</a:t>
            </a:fld>
            <a:endParaRPr lang="de-DE" altLang="de-DE">
              <a:latin typeface="+mn-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Piłka nożna</a:t>
            </a:r>
            <a:endParaRPr lang="de-DE" altLang="de-DE" sz="3600">
              <a:latin typeface="+mn-lt"/>
              <a:ea typeface="+mn-ea"/>
              <a:cs typeface="+mn-cs"/>
            </a:endParaRPr>
          </a:p>
        </p:txBody>
      </p:sp>
      <p:sp>
        <p:nvSpPr>
          <p:cNvPr id="14746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tablica wyników</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bramka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linie boczne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zawodnik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piłka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kibice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reklamy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flagi</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72</a:t>
            </a:fld>
            <a:endParaRPr lang="de-DE" altLang="de-DE">
              <a:latin typeface="+mn-l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73</a:t>
            </a:fld>
            <a:endParaRPr lang="de-DE" altLang="de-DE">
              <a:latin typeface="+mn-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Na księżycu</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znajdowało się na obrazku? Jak bardzo jesteś pewien?</a:t>
            </a:r>
            <a:endParaRPr lang="de-DE" altLang="de-DE">
              <a:solidFill>
                <a:srgbClr val="004992"/>
              </a:solidFill>
              <a:latin typeface="+mn-lt"/>
              <a:ea typeface="+mn-ea"/>
              <a:cs typeface="+mn-cs"/>
            </a:endParaRPr>
          </a:p>
        </p:txBody>
      </p:sp>
      <p:sp>
        <p:nvSpPr>
          <p:cNvPr id="1515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rakieta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zbiornik tlenu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księżycowy krater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dysza wylotowa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fragment planety w tle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74</a:t>
            </a:fld>
            <a:endParaRPr lang="de-DE" altLang="de-DE">
              <a:latin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Na księżycu</a:t>
            </a:r>
            <a:endParaRPr lang="de-DE" altLang="de-DE" sz="3600">
              <a:latin typeface="+mn-lt"/>
              <a:ea typeface="+mn-ea"/>
              <a:cs typeface="+mn-cs"/>
            </a:endParaRPr>
          </a:p>
        </p:txBody>
      </p:sp>
      <p:sp>
        <p:nvSpPr>
          <p:cNvPr id="15360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rakieta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zbiornik tlenu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kask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księżycowy krater</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dysza wylotowa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fragment planety w tle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75</a:t>
            </a:fld>
            <a:endParaRPr lang="de-DE" altLang="de-DE">
              <a:latin typeface="+mn-l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76</a:t>
            </a:fld>
            <a:endParaRPr lang="de-DE" altLang="de-DE">
              <a:latin typeface="+mn-lt"/>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Ratownicy</a:t>
            </a:r>
            <a:br>
              <a:rPr lang="pl-PL" sz="3600">
                <a:solidFill>
                  <a:srgbClr val="004992"/>
                </a:solidFill>
                <a:latin typeface="+mn-lt"/>
                <a:ea typeface="+mn-ea"/>
                <a:cs typeface="+mn-cs"/>
              </a:rPr>
            </a:br>
            <a:r>
              <a:rPr lang="pl-PL">
                <a:solidFill>
                  <a:srgbClr val="004992"/>
                </a:solidFill>
                <a:latin typeface="+mn-lt"/>
                <a:ea typeface="+mn-ea"/>
                <a:cs typeface="+mn-cs"/>
              </a:rPr>
              <a:t>Co znajdowało się na obrazku? Jak bardzo jesteś pewien?</a:t>
            </a:r>
            <a:endParaRPr lang="en-US">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l-PL" altLang="de-DE" sz="2400">
                <a:solidFill>
                  <a:srgbClr val="333333"/>
                </a:solidFill>
              </a:rPr>
              <a:t>helikopter</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ponton</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nurek</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wywrócona łódź</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woda</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nosze</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koło ratunkowe</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pilot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77</a:t>
            </a:fld>
            <a:endParaRPr lang="de-DE" altLang="de-DE">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Ratownicy</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helikopter</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ponton</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nurek</a:t>
            </a:r>
          </a:p>
          <a:p>
            <a:pPr marL="342900" lvl="0" indent="-342900" defTabSz="914377">
              <a:lnSpc>
                <a:spcPct val="100000"/>
              </a:lnSpc>
              <a:spcBef>
                <a:spcPts val="1200"/>
              </a:spcBef>
              <a:buClr>
                <a:srgbClr val="004992"/>
              </a:buClr>
              <a:buFont typeface="WingDings"/>
              <a:buChar char=""/>
            </a:pPr>
            <a:r>
              <a:rPr lang="pl-PL" altLang="de-DE" sz="2400" dirty="0">
                <a:solidFill>
                  <a:srgbClr val="004992"/>
                </a:solidFill>
              </a:rPr>
              <a:t>wywrócona łódź</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woda</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nosze</a:t>
            </a:r>
          </a:p>
          <a:p>
            <a:pPr marL="342900" lvl="0" indent="-342900" defTabSz="914377">
              <a:lnSpc>
                <a:spcPct val="100000"/>
              </a:lnSpc>
              <a:spcBef>
                <a:spcPts val="1200"/>
              </a:spcBef>
              <a:buClr>
                <a:srgbClr val="004992"/>
              </a:buClr>
              <a:buFont typeface="WingDings"/>
              <a:buChar char=""/>
            </a:pPr>
            <a:r>
              <a:rPr lang="pl-PL" altLang="de-DE" sz="2400" dirty="0">
                <a:solidFill>
                  <a:srgbClr val="004992"/>
                </a:solidFill>
              </a:rPr>
              <a:t>koło ratunkowe</a:t>
            </a:r>
          </a:p>
          <a:p>
            <a:pPr marL="342900" lvl="0" indent="-342900" defTabSz="914377">
              <a:lnSpc>
                <a:spcPct val="100000"/>
              </a:lnSpc>
              <a:spcBef>
                <a:spcPts val="1200"/>
              </a:spcBef>
              <a:buClr>
                <a:srgbClr val="333333"/>
              </a:buClr>
              <a:buFont typeface="WingDings"/>
              <a:buChar char=""/>
            </a:pPr>
            <a:r>
              <a:rPr lang="pl-PL" altLang="de-DE" sz="2400" dirty="0">
                <a:solidFill>
                  <a:srgbClr val="333333"/>
                </a:solidFill>
              </a:rPr>
              <a:t>pilot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78</a:t>
            </a:fld>
            <a:endParaRPr lang="de-DE" altLang="de-DE">
              <a:latin typeface="+mn-l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79</a:t>
            </a:fld>
            <a:endParaRPr lang="de-DE" altLang="de-DE">
              <a:latin typeface="+mn-lt"/>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Burza mózgów</a:t>
            </a:r>
            <a:endParaRPr lang="de-DE" altLang="de-DE" sz="3600">
              <a:latin typeface="+mn-lt"/>
              <a:ea typeface="+mn-ea"/>
              <a:cs typeface="+mn-cs"/>
            </a:endParaRPr>
          </a:p>
        </p:txBody>
      </p:sp>
      <p:sp>
        <p:nvSpPr>
          <p:cNvPr id="169987"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zazwyczaj znajduje się na placu budowy</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80</a:t>
            </a:fld>
            <a:endParaRPr lang="de-DE" altLang="de-DE">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Prace drogowe</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widziałeś na obrazku? Jak bardzo jesteś pewien?</a:t>
            </a:r>
            <a:endParaRPr lang="de-DE" altLang="de-DE">
              <a:solidFill>
                <a:srgbClr val="004992"/>
              </a:solidFill>
              <a:latin typeface="+mn-lt"/>
              <a:ea typeface="+mn-ea"/>
              <a:cs typeface="+mn-cs"/>
            </a:endParaRPr>
          </a:p>
        </p:txBody>
      </p:sp>
      <p:sp>
        <p:nvSpPr>
          <p:cNvPr id="1720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rury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taczki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barierkę</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koparka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młot pneumatyczny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grabie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znak stopu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81</a:t>
            </a:fld>
            <a:endParaRPr lang="de-DE" altLang="de-DE">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Prace drogowe</a:t>
            </a:r>
            <a:endParaRPr lang="de-DE" altLang="de-DE" sz="3600">
              <a:latin typeface="+mn-lt"/>
              <a:ea typeface="+mn-ea"/>
              <a:cs typeface="+mn-cs"/>
            </a:endParaRPr>
          </a:p>
        </p:txBody>
      </p:sp>
      <p:sp>
        <p:nvSpPr>
          <p:cNvPr id="17408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rury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taczki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barierkę</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koparka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młot pneumatyczny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pl-PL" altLang="de-DE" sz="2400" dirty="0">
                <a:solidFill>
                  <a:srgbClr val="333333"/>
                </a:solidFill>
              </a:rPr>
              <a:t>grabie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pl-PL" altLang="de-DE" sz="2400" dirty="0">
                <a:solidFill>
                  <a:srgbClr val="004992"/>
                </a:solidFill>
              </a:rPr>
              <a:t>znak stopu</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3" name="Slide Number Placeholder 2"/>
          <p:cNvSpPr>
            <a:spLocks noGrp="1"/>
          </p:cNvSpPr>
          <p:nvPr>
            <p:ph type="sldNum" sz="quarter" idx="12"/>
          </p:nvPr>
        </p:nvSpPr>
        <p:spPr/>
        <p:txBody>
          <a:bodyPr/>
          <a:lstStyle/>
          <a:p>
            <a:pPr>
              <a:defRPr/>
            </a:pPr>
            <a:fld id="{E724952E-164A-4F21-9775-0891F5A6CE83}" type="slidenum">
              <a:rPr lang="de-DE" altLang="de-DE" smtClean="0">
                <a:latin typeface="+mn-lt"/>
              </a:rPr>
              <a:pPr>
                <a:defRPr/>
              </a:pPr>
              <a:t>82</a:t>
            </a:fld>
            <a:endParaRPr lang="de-DE" altLang="de-DE">
              <a:latin typeface="+mn-l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nie</a:t>
            </a:r>
            <a:r>
              <a:rPr lang="es-ES" altLang="de-DE" sz="1800" b="1" dirty="0">
                <a:latin typeface="+mn-lt"/>
                <a:cs typeface="+mn-cs"/>
              </a:rPr>
              <a:t> </a:t>
            </a:r>
            <a:r>
              <a:rPr lang="es-ES" altLang="de-DE" sz="1800" b="1" dirty="0" err="1">
                <a:latin typeface="+mn-lt"/>
                <a:cs typeface="+mn-cs"/>
              </a:rPr>
              <a:t>obecne</a:t>
            </a:r>
            <a:endParaRPr lang="de-DE" altLang="de-DE" sz="1800" b="1" dirty="0">
              <a:latin typeface="+mn-lt"/>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83</a:t>
            </a:fld>
            <a:endParaRPr lang="de-DE" altLang="de-DE">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84</a:t>
            </a:fld>
            <a:endParaRPr lang="de-DE" altLang="de-DE">
              <a:latin typeface="+mn-lt"/>
            </a:endParaRPr>
          </a:p>
        </p:txBody>
      </p:sp>
    </p:spTree>
    <p:extLst>
      <p:ext uri="{BB962C8B-B14F-4D97-AF65-F5344CB8AC3E}">
        <p14:creationId xmlns:p14="http://schemas.microsoft.com/office/powerpoint/2010/main" val="30864629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pl-PL" altLang="de-DE" sz="2000" dirty="0">
                <a:solidFill>
                  <a:srgbClr val="004992"/>
                </a:solidFill>
              </a:rPr>
              <a:t>Poszukaj dodatkowych informacji </a:t>
            </a:r>
            <a:r>
              <a:rPr lang="en-US" altLang="de-DE" sz="2000" dirty="0">
                <a:solidFill>
                  <a:srgbClr val="004992"/>
                </a:solidFill>
              </a:rPr>
              <a:t>(</a:t>
            </a:r>
            <a:r>
              <a:rPr lang="pl-PL" altLang="de-DE" sz="2000" dirty="0">
                <a:solidFill>
                  <a:srgbClr val="004992"/>
                </a:solidFill>
              </a:rPr>
              <a:t>np</a:t>
            </a:r>
            <a:r>
              <a:rPr lang="en-US" altLang="de-DE" sz="2000" dirty="0">
                <a:solidFill>
                  <a:srgbClr val="004992"/>
                </a:solidFill>
              </a:rPr>
              <a:t>. </a:t>
            </a:r>
            <a:r>
              <a:rPr lang="pl-PL" altLang="de-DE" sz="2000" dirty="0">
                <a:solidFill>
                  <a:srgbClr val="004992"/>
                </a:solidFill>
              </a:rPr>
              <a:t>świadkowie</a:t>
            </a:r>
            <a:r>
              <a:rPr lang="en-US" alt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85</a:t>
            </a:fld>
            <a:endParaRPr lang="de-DE" altLang="de-DE">
              <a:latin typeface="+mn-lt"/>
            </a:endParaRPr>
          </a:p>
        </p:txBody>
      </p:sp>
    </p:spTree>
    <p:extLst>
      <p:ext uri="{BB962C8B-B14F-4D97-AF65-F5344CB8AC3E}">
        <p14:creationId xmlns:p14="http://schemas.microsoft.com/office/powerpoint/2010/main" val="18911128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400" b="1" dirty="0">
                <a:solidFill>
                  <a:srgbClr val="333333"/>
                </a:solidFill>
              </a:rPr>
              <a:t>Wnioski</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pl-PL" altLang="de-DE" sz="2000" dirty="0">
                <a:solidFill>
                  <a:srgbClr val="004992"/>
                </a:solidFill>
              </a:rPr>
              <a:t>Pamięć może nas zwodzić</a:t>
            </a:r>
            <a:r>
              <a:rPr lang="en-US" altLang="de-DE" sz="2000" dirty="0">
                <a:solidFill>
                  <a:srgbClr val="004992"/>
                </a:solidFill>
              </a:rPr>
              <a:t>!</a:t>
            </a:r>
            <a:br>
              <a:rPr lang="en-US" altLang="de-DE" sz="2000" dirty="0">
                <a:solidFill>
                  <a:srgbClr val="004992"/>
                </a:solidFill>
              </a:rPr>
            </a:br>
            <a:r>
              <a:rPr lang="pl-PL" altLang="de-DE" sz="2000" dirty="0">
                <a:solidFill>
                  <a:srgbClr val="333333"/>
                </a:solidFill>
              </a:rPr>
              <a:t>Szczególnie odnośnie ważny wydarzeń </a:t>
            </a:r>
            <a:r>
              <a:rPr lang="en-US" altLang="de-DE" sz="2000" dirty="0">
                <a:solidFill>
                  <a:srgbClr val="333333"/>
                </a:solidFill>
              </a:rPr>
              <a:t>(</a:t>
            </a:r>
            <a:r>
              <a:rPr lang="pl-PL" altLang="de-DE" sz="2000" dirty="0">
                <a:solidFill>
                  <a:srgbClr val="333333"/>
                </a:solidFill>
              </a:rPr>
              <a:t>kłótnie</a:t>
            </a:r>
            <a:r>
              <a:rPr lang="en-US" altLang="de-DE" sz="2000" dirty="0">
                <a:solidFill>
                  <a:srgbClr val="333333"/>
                </a:solidFill>
              </a:rPr>
              <a:t>, </a:t>
            </a:r>
            <a:r>
              <a:rPr lang="pl-PL" altLang="de-DE" sz="2000" dirty="0">
                <a:solidFill>
                  <a:srgbClr val="333333"/>
                </a:solidFill>
              </a:rPr>
              <a:t>zeznanie tego, co się widziało</a:t>
            </a:r>
            <a:r>
              <a:rPr lang="en-US" altLang="de-DE" sz="2000" dirty="0">
                <a:solidFill>
                  <a:srgbClr val="333333"/>
                </a:solidFill>
              </a:rPr>
              <a:t> </a:t>
            </a:r>
            <a:r>
              <a:rPr lang="pl-PL" altLang="de-DE" sz="2000" dirty="0">
                <a:solidFill>
                  <a:srgbClr val="333333"/>
                </a:solidFill>
              </a:rPr>
              <a:t>itd</a:t>
            </a:r>
            <a:r>
              <a:rPr lang="en-US" altLang="de-DE" sz="2000" dirty="0">
                <a:solidFill>
                  <a:srgbClr val="333333"/>
                </a:solidFill>
              </a:rPr>
              <a:t>.), </a:t>
            </a:r>
            <a:r>
              <a:rPr lang="pl-PL" altLang="de-DE" sz="2000" dirty="0">
                <a:solidFill>
                  <a:srgbClr val="333333"/>
                </a:solidFill>
              </a:rPr>
              <a:t>pamiętaj aby</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Jeśli nie możesz przypomnieć sobie wyraźnych szczegółów wydarzenia:</a:t>
            </a:r>
            <a:endParaRPr lang="en-US" altLang="de-DE" sz="2000" dirty="0">
              <a:solidFill>
                <a:srgbClr val="333333"/>
              </a:solidFill>
            </a:endParaRPr>
          </a:p>
          <a:p>
            <a:pPr marL="774827" lvl="3" indent="-342900" defTabSz="914400" fontAlgn="base">
              <a:lnSpc>
                <a:spcPct val="100000"/>
              </a:lnSpc>
              <a:spcBef>
                <a:spcPts val="1200"/>
              </a:spcBef>
              <a:buClr>
                <a:srgbClr val="333333"/>
              </a:buClr>
              <a:buFont typeface="WingDings"/>
              <a:buChar char=""/>
            </a:pPr>
            <a:r>
              <a:rPr lang="pl-PL" altLang="de-DE" sz="2000" dirty="0">
                <a:solidFill>
                  <a:srgbClr val="004992"/>
                </a:solidFill>
              </a:rPr>
              <a:t>Nie bądź zbyt pewny, że to, co sobie przypominasz jest prawdą</a:t>
            </a:r>
            <a:r>
              <a:rPr lang="en-US" altLang="de-DE" sz="20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pl-PL" altLang="de-DE" sz="2000" dirty="0">
                <a:solidFill>
                  <a:srgbClr val="004992"/>
                </a:solidFill>
              </a:rPr>
              <a:t>Poszukaj dodatkowych informacji </a:t>
            </a:r>
            <a:r>
              <a:rPr lang="en-US" altLang="de-DE" sz="2000" dirty="0">
                <a:solidFill>
                  <a:srgbClr val="004992"/>
                </a:solidFill>
              </a:rPr>
              <a:t>(</a:t>
            </a:r>
            <a:r>
              <a:rPr lang="pl-PL" altLang="de-DE" sz="2000" dirty="0">
                <a:solidFill>
                  <a:srgbClr val="004992"/>
                </a:solidFill>
              </a:rPr>
              <a:t>np</a:t>
            </a:r>
            <a:r>
              <a:rPr lang="en-US" altLang="de-DE" sz="2000" dirty="0">
                <a:solidFill>
                  <a:srgbClr val="004992"/>
                </a:solidFill>
              </a:rPr>
              <a:t>. </a:t>
            </a:r>
            <a:r>
              <a:rPr lang="pl-PL" altLang="de-DE" sz="2000" dirty="0">
                <a:solidFill>
                  <a:srgbClr val="004992"/>
                </a:solidFill>
              </a:rPr>
              <a:t>świadkowie</a:t>
            </a:r>
            <a:r>
              <a:rPr lang="en-US" altLang="de-DE" sz="2000" dirty="0">
                <a:solidFill>
                  <a:srgbClr val="004992"/>
                </a:solidFill>
              </a:rPr>
              <a:t>).</a:t>
            </a:r>
            <a:br>
              <a:rPr lang="en-US" altLang="de-DE" sz="2000" dirty="0">
                <a:solidFill>
                  <a:srgbClr val="004992"/>
                </a:solidFill>
              </a:rPr>
            </a:br>
            <a:r>
              <a:rPr lang="pl-PL" altLang="de-DE" sz="2000" u="sng" dirty="0">
                <a:solidFill>
                  <a:srgbClr val="333333"/>
                </a:solidFill>
              </a:rPr>
              <a:t>Przykład</a:t>
            </a:r>
            <a:r>
              <a:rPr lang="en-US" altLang="de-DE" sz="2000" dirty="0">
                <a:solidFill>
                  <a:srgbClr val="333333"/>
                </a:solidFill>
              </a:rPr>
              <a:t>: </a:t>
            </a:r>
            <a:r>
              <a:rPr lang="pl-PL" altLang="de-DE" sz="2000" dirty="0">
                <a:solidFill>
                  <a:srgbClr val="333333"/>
                </a:solidFill>
              </a:rPr>
              <a:t>Pokłóciłeś się z kimś i później niewyraźnie pamiętałeś, że on/ona obrażał cię</a:t>
            </a:r>
            <a:r>
              <a:rPr lang="en-US" altLang="de-DE" sz="2000" dirty="0">
                <a:solidFill>
                  <a:srgbClr val="333333"/>
                </a:solidFill>
              </a:rPr>
              <a:t>.</a:t>
            </a:r>
            <a:br>
              <a:rPr lang="en-US" altLang="de-DE" sz="2000" dirty="0">
                <a:solidFill>
                  <a:srgbClr val="333333"/>
                </a:solidFill>
              </a:rPr>
            </a:br>
            <a:r>
              <a:rPr lang="pl-PL" altLang="de-DE" sz="2000" dirty="0">
                <a:solidFill>
                  <a:srgbClr val="333333"/>
                </a:solidFill>
              </a:rPr>
              <a:t>Miej na uwadze to, że twoja pamięć może Cię czasem zawodzić oraz, że przypominanie faktów może być niedokładne</a:t>
            </a:r>
            <a:r>
              <a:rPr lang="en-US" altLang="de-DE" sz="2000" dirty="0">
                <a:solidFill>
                  <a:srgbClr val="333333"/>
                </a:solidFill>
              </a:rPr>
              <a:t>. </a:t>
            </a:r>
            <a:r>
              <a:rPr lang="pl-PL" altLang="de-DE" sz="2000" dirty="0">
                <a:solidFill>
                  <a:srgbClr val="333333"/>
                </a:solidFill>
              </a:rPr>
              <a:t>Pytaj również ludzi, którzy byli obecni przy tej sytuacji.</a:t>
            </a:r>
            <a:endParaRPr lang="en-US" sz="2000" dirty="0"/>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86</a:t>
            </a:fld>
            <a:endParaRPr lang="de-DE" altLang="de-DE">
              <a:latin typeface="+mn-lt"/>
            </a:endParaRPr>
          </a:p>
        </p:txBody>
      </p:sp>
    </p:spTree>
    <p:extLst>
      <p:ext uri="{BB962C8B-B14F-4D97-AF65-F5344CB8AC3E}">
        <p14:creationId xmlns:p14="http://schemas.microsoft.com/office/powerpoint/2010/main" val="35243692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mają tendencję przypominać sobie sytuacji/rzeczy, które nie miały miejsce lub przebiegały inaczej niż im się wydaje.</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87</a:t>
            </a:fld>
            <a:endParaRPr lang="de-DE" altLang="de-DE">
              <a:latin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mają tendencję przypominać sobie sytuacji/rzeczy, które nie miały miejsce lub przebiegały inaczej niż im się wydaje.</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Filip jest przekonany, że ktoś ukradł mu rower</a:t>
            </a:r>
            <a:r>
              <a:rPr lang="de-DE"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Okoliczności</a:t>
            </a:r>
            <a:r>
              <a:rPr lang="de-DE" altLang="de-DE" sz="2000" dirty="0">
                <a:solidFill>
                  <a:srgbClr val="004992"/>
                </a:solidFill>
              </a:rPr>
              <a:t>: </a:t>
            </a:r>
            <a:r>
              <a:rPr lang="pl-PL" altLang="de-DE" sz="2000" dirty="0">
                <a:solidFill>
                  <a:srgbClr val="333333"/>
                </a:solidFill>
              </a:rPr>
              <a:t>Jego rowera nie ma przed drzwiami, jak zazwyczaj i jest na 100% pewien, że zostawił go tam wieczorem</a:t>
            </a:r>
            <a:r>
              <a:rPr lang="de-DE" altLang="de-DE" sz="2000" dirty="0">
                <a:solidFill>
                  <a:srgbClr val="333333"/>
                </a:solidFill>
              </a:rPr>
              <a:t>.</a:t>
            </a:r>
            <a:r>
              <a:rPr lang="pl-PL" altLang="de-DE" sz="2000" dirty="0">
                <a:solidFill>
                  <a:srgbClr val="333333"/>
                </a:solidFill>
              </a:rPr>
              <a:t> Zobaczył zapięty rower przed supermarketem i chciał dzwonić po policję twierdząc, iż złodziej jest w sklepie.</a:t>
            </a:r>
            <a:r>
              <a:rPr lang="de-DE" altLang="de-DE" sz="2000" dirty="0">
                <a:solidFill>
                  <a:srgbClr val="333333"/>
                </a:solidFill>
              </a:rPr>
              <a:t> </a:t>
            </a:r>
            <a:r>
              <a:rPr lang="pl-PL" altLang="de-DE" sz="2000" dirty="0">
                <a:solidFill>
                  <a:srgbClr val="333333"/>
                </a:solidFill>
              </a:rPr>
              <a:t>Dla Filipa, ten incydent jest kolejnym dowodem na spisek, odkąd 3 tygodnie temu skradziono mu portfel.</a:t>
            </a:r>
            <a:endParaRPr lang="de-DE"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Ale</a:t>
            </a:r>
            <a:r>
              <a:rPr lang="de-DE" altLang="de-DE" sz="2000" dirty="0">
                <a:solidFill>
                  <a:srgbClr val="004992"/>
                </a:solidFill>
              </a:rPr>
              <a:t>: </a:t>
            </a:r>
            <a:r>
              <a:rPr lang="pl-PL" altLang="de-DE" sz="2000" dirty="0">
                <a:solidFill>
                  <a:srgbClr val="333333"/>
                </a:solidFill>
              </a:rPr>
              <a:t>Przy budce telefonicznej włożył rękę do kieszeni i znalazł klucze od rowera. Przypomniał sobie nagle, że sam zostawił rower przed sklepem.</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88</a:t>
            </a:fld>
            <a:endParaRPr lang="de-DE" altLang="de-DE">
              <a:latin typeface="+mn-lt"/>
            </a:endParaRPr>
          </a:p>
        </p:txBody>
      </p:sp>
    </p:spTree>
    <p:extLst>
      <p:ext uri="{BB962C8B-B14F-4D97-AF65-F5344CB8AC3E}">
        <p14:creationId xmlns:p14="http://schemas.microsoft.com/office/powerpoint/2010/main" val="23766456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pl-PL" altLang="de-DE" sz="2000" dirty="0">
                <a:solidFill>
                  <a:srgbClr val="333333"/>
                </a:solidFill>
              </a:rPr>
              <a:t>Podczas psychozy ludzie mają tendencję przypominać sobie sytuacji/rzeczy, które nie miały miejsce lub przebiegały inaczej niż im się wydaje.</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Przykład</a:t>
            </a:r>
            <a:r>
              <a:rPr lang="de-DE" altLang="de-DE" sz="2000" dirty="0">
                <a:solidFill>
                  <a:srgbClr val="004992"/>
                </a:solidFill>
              </a:rPr>
              <a:t>: </a:t>
            </a:r>
            <a:r>
              <a:rPr lang="pl-PL" altLang="de-DE" sz="2000" dirty="0">
                <a:solidFill>
                  <a:srgbClr val="333333"/>
                </a:solidFill>
              </a:rPr>
              <a:t>Filip jest przekonany, że ktoś ukradł mu rower</a:t>
            </a:r>
            <a:r>
              <a:rPr lang="de-DE" altLang="de-DE" sz="2000" dirty="0">
                <a:solidFill>
                  <a:srgbClr val="333333"/>
                </a:solidFill>
              </a:rPr>
              <a:t>.</a:t>
            </a:r>
          </a:p>
          <a:p>
            <a:pPr lvl="0" defTabSz="914400" fontAlgn="base">
              <a:lnSpc>
                <a:spcPct val="100000"/>
              </a:lnSpc>
              <a:spcBef>
                <a:spcPts val="1200"/>
              </a:spcBef>
            </a:pPr>
            <a:r>
              <a:rPr lang="pl-PL" altLang="de-DE" sz="2000" dirty="0">
                <a:solidFill>
                  <a:srgbClr val="004992"/>
                </a:solidFill>
              </a:rPr>
              <a:t>Okoliczności</a:t>
            </a:r>
            <a:r>
              <a:rPr lang="de-DE" altLang="de-DE" sz="2000" dirty="0">
                <a:solidFill>
                  <a:srgbClr val="004992"/>
                </a:solidFill>
              </a:rPr>
              <a:t>: </a:t>
            </a:r>
            <a:r>
              <a:rPr lang="pl-PL" altLang="de-DE" sz="2000" dirty="0">
                <a:solidFill>
                  <a:srgbClr val="333333"/>
                </a:solidFill>
              </a:rPr>
              <a:t>Jego rowera nie ma przed drzwiami, jak zazwyczaj i jest na 100% pewien, że zostawił go tam wieczorem</a:t>
            </a:r>
            <a:r>
              <a:rPr lang="de-DE" altLang="de-DE" sz="2000" dirty="0">
                <a:solidFill>
                  <a:srgbClr val="333333"/>
                </a:solidFill>
              </a:rPr>
              <a:t>.</a:t>
            </a:r>
            <a:r>
              <a:rPr lang="pl-PL" altLang="de-DE" sz="2000" dirty="0">
                <a:solidFill>
                  <a:srgbClr val="333333"/>
                </a:solidFill>
              </a:rPr>
              <a:t> Zobaczył zapięty rower przed supermarketem i chciał dzwonić po policję twierdząc, iż złodziej jest w sklepie.</a:t>
            </a:r>
            <a:r>
              <a:rPr lang="de-DE" altLang="de-DE" sz="2000" dirty="0">
                <a:solidFill>
                  <a:srgbClr val="333333"/>
                </a:solidFill>
              </a:rPr>
              <a:t> </a:t>
            </a:r>
            <a:r>
              <a:rPr lang="pl-PL" altLang="de-DE" sz="2000" dirty="0">
                <a:solidFill>
                  <a:srgbClr val="333333"/>
                </a:solidFill>
              </a:rPr>
              <a:t>Dla Filipa, ten incydent jest kolejnym dowodem na spisek, odkąd 3 tygodnie temu skradziono mu portfel.</a:t>
            </a:r>
            <a:endParaRPr lang="de-DE" altLang="de-DE" sz="2000" dirty="0">
              <a:solidFill>
                <a:srgbClr val="333333"/>
              </a:solidFill>
            </a:endParaRPr>
          </a:p>
          <a:p>
            <a:pPr lvl="0" defTabSz="914400" fontAlgn="base">
              <a:lnSpc>
                <a:spcPct val="100000"/>
              </a:lnSpc>
              <a:spcBef>
                <a:spcPts val="1200"/>
              </a:spcBef>
            </a:pPr>
            <a:r>
              <a:rPr lang="pl-PL" altLang="de-DE" sz="2000" dirty="0">
                <a:solidFill>
                  <a:srgbClr val="004992"/>
                </a:solidFill>
              </a:rPr>
              <a:t>Ale</a:t>
            </a:r>
            <a:r>
              <a:rPr lang="de-DE" altLang="de-DE" sz="2000" dirty="0">
                <a:solidFill>
                  <a:srgbClr val="004992"/>
                </a:solidFill>
              </a:rPr>
              <a:t>: </a:t>
            </a:r>
            <a:r>
              <a:rPr lang="pl-PL" altLang="de-DE" sz="2000" dirty="0">
                <a:solidFill>
                  <a:srgbClr val="333333"/>
                </a:solidFill>
              </a:rPr>
              <a:t>Przy budce telefonicznej włożył rękę do kieszeni i znalazł klucze od rowera. Przypomniał sobie nagle, że sam zostawił rower przed sklepem.</a:t>
            </a:r>
            <a:endParaRPr lang="en-AU" altLang="de-DE" sz="2000" dirty="0">
              <a:solidFill>
                <a:srgbClr val="333333"/>
              </a:solidFill>
            </a:endParaRPr>
          </a:p>
          <a:p>
            <a:pPr lvl="0" defTabSz="914400" fontAlgn="base">
              <a:lnSpc>
                <a:spcPct val="100000"/>
              </a:lnSpc>
              <a:spcBef>
                <a:spcPts val="1200"/>
              </a:spcBef>
            </a:pPr>
            <a:r>
              <a:rPr lang="pl-PL" altLang="de-DE" sz="2000" dirty="0">
                <a:solidFill>
                  <a:srgbClr val="333333"/>
                </a:solidFill>
              </a:rPr>
              <a:t>Fałszywe wspomnienia, kiedy ktoś się czegoś obawia lub jest pod presją</a:t>
            </a:r>
            <a:r>
              <a:rPr lang="en-AU" altLang="de-DE" sz="2000" dirty="0">
                <a:solidFill>
                  <a:srgbClr val="333333"/>
                </a:solidFill>
              </a:rPr>
              <a:t>. </a:t>
            </a:r>
            <a:r>
              <a:rPr lang="pl-PL" altLang="de-DE" sz="2000" dirty="0">
                <a:solidFill>
                  <a:srgbClr val="333333"/>
                </a:solidFill>
              </a:rPr>
              <a:t>Zanim dojdziesz do ostatecznych wniosków</a:t>
            </a:r>
            <a:r>
              <a:rPr lang="en-AU" altLang="de-DE" sz="2000" dirty="0">
                <a:solidFill>
                  <a:srgbClr val="333333"/>
                </a:solidFill>
              </a:rPr>
              <a:t>: </a:t>
            </a:r>
            <a:r>
              <a:rPr lang="pl-PL" altLang="de-DE" sz="2000" dirty="0">
                <a:solidFill>
                  <a:srgbClr val="333333"/>
                </a:solidFill>
              </a:rPr>
              <a:t>rozważ dokładnie czy twoje przypuszczenia opierając się na obiektywnych faktach</a:t>
            </a:r>
            <a:r>
              <a:rPr lang="en-AU" altLang="de-DE" sz="2000" dirty="0">
                <a:solidFill>
                  <a:srgbClr val="333333"/>
                </a:solidFill>
              </a:rPr>
              <a:t>! </a:t>
            </a:r>
            <a:r>
              <a:rPr lang="pl-PL" altLang="de-DE" sz="2000" dirty="0">
                <a:solidFill>
                  <a:srgbClr val="333333"/>
                </a:solidFill>
              </a:rPr>
              <a:t>Zwróć uwagę</a:t>
            </a:r>
            <a:r>
              <a:rPr lang="en-AU" altLang="de-DE" sz="2000" dirty="0">
                <a:solidFill>
                  <a:srgbClr val="333333"/>
                </a:solidFill>
              </a:rPr>
              <a:t>: </a:t>
            </a:r>
            <a:r>
              <a:rPr lang="pl-PL" altLang="de-DE" sz="2000" dirty="0">
                <a:solidFill>
                  <a:srgbClr val="333333"/>
                </a:solidFill>
              </a:rPr>
              <a:t>fałszywe wspomnienia, w porównaniu z prawdziwymi, są często niewyraźne/mgliste!</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89</a:t>
            </a:fld>
            <a:endParaRPr lang="de-DE" altLang="de-DE">
              <a:latin typeface="+mn-lt"/>
            </a:endParaRPr>
          </a:p>
        </p:txBody>
      </p:sp>
    </p:spTree>
    <p:extLst>
      <p:ext uri="{BB962C8B-B14F-4D97-AF65-F5344CB8AC3E}">
        <p14:creationId xmlns:p14="http://schemas.microsoft.com/office/powerpoint/2010/main" val="36690010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90</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305662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5 – Pamięć</a:t>
            </a:r>
          </a:p>
        </p:txBody>
      </p:sp>
      <p:sp>
        <p:nvSpPr>
          <p:cNvPr id="4" name="Slide Number Placeholder 3"/>
          <p:cNvSpPr>
            <a:spLocks noGrp="1"/>
          </p:cNvSpPr>
          <p:nvPr>
            <p:ph type="sldNum" sz="quarter" idx="12"/>
          </p:nvPr>
        </p:nvSpPr>
        <p:spPr/>
        <p:txBody>
          <a:bodyPr/>
          <a:lstStyle/>
          <a:p>
            <a:pPr>
              <a:defRPr/>
            </a:pPr>
            <a:fld id="{E724952E-164A-4F21-9775-0891F5A6CE83}" type="slidenum">
              <a:rPr lang="de-DE" altLang="de-DE" smtClean="0">
                <a:latin typeface="+mn-lt"/>
              </a:rPr>
              <a:pPr>
                <a:defRPr/>
              </a:pPr>
              <a:t>91</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278873113"/>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3884</Words>
  <Application>Microsoft Office PowerPoint</Application>
  <PresentationFormat>Benutzerdefiniert</PresentationFormat>
  <Paragraphs>771</Paragraphs>
  <Slides>91</Slides>
  <Notes>91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91</vt:i4>
      </vt:variant>
    </vt:vector>
  </HeadingPairs>
  <TitlesOfParts>
    <vt:vector size="99" baseType="lpstr">
      <vt:lpstr>Wingdings</vt:lpstr>
      <vt:lpstr>Calibri Light</vt:lpstr>
      <vt:lpstr>Symbol</vt:lpstr>
      <vt:lpstr>Times New Roman</vt:lpstr>
      <vt:lpstr>Arial</vt:lpstr>
      <vt:lpstr>Calibri</vt:lpstr>
      <vt:lpstr>Wingdings</vt:lpstr>
      <vt:lpstr>UKE_PPT-Vorlage_16zu9</vt:lpstr>
      <vt:lpstr>MCT 5 A – Pamięć</vt:lpstr>
      <vt:lpstr>Pamięć</vt:lpstr>
      <vt:lpstr>Pamięć</vt:lpstr>
      <vt:lpstr>Pamięć</vt:lpstr>
      <vt:lpstr>Pamięć</vt:lpstr>
      <vt:lpstr>Pamięć</vt:lpstr>
      <vt:lpstr>Jak można zapamiętywać skuteczniej?</vt:lpstr>
      <vt:lpstr>Jak można zapamiętywać skuteczniej?</vt:lpstr>
      <vt:lpstr>Jak można zapamiętywać skuteczniej?</vt:lpstr>
      <vt:lpstr>Jak można zapamiętywać skuteczniej?</vt:lpstr>
      <vt:lpstr>Jak można zapamiętywać skuteczniej?</vt:lpstr>
      <vt:lpstr>Jak można zapamiętywać skuteczniej?</vt:lpstr>
      <vt:lpstr>Jak można zapamiętywać skuteczniej?</vt:lpstr>
      <vt:lpstr>Jak można zapamiętywać skuteczniej?</vt:lpstr>
      <vt:lpstr>Jak można zapamiętywać skuteczniej?</vt:lpstr>
      <vt:lpstr>Czy wszyscy spostrzegamy i pamiętamy tak samo?</vt:lpstr>
      <vt:lpstr>Proszę, zwróćcie uwagę na różnice w kolorystyce i rozmiarze obrazów. Czy są jakieś części, które malarze namalowali inaczej lub nawet ominęli?</vt:lpstr>
      <vt:lpstr>Każdy z nas postrzega rzeczywistość inaczej! Tak jak na obrazach: przedstawiono ten sam pejzaż ale z naciskiem na różne jego części!</vt:lpstr>
      <vt:lpstr>Ćwiczenie</vt:lpstr>
      <vt:lpstr>Ćwiczenie</vt:lpstr>
      <vt:lpstr>Ćwiczenie</vt:lpstr>
      <vt:lpstr>PowerPoint-Präsentation</vt:lpstr>
      <vt:lpstr>Na plaży Co widziałeś? Jak bardzo jesteś pewien?</vt:lpstr>
      <vt:lpstr>Na plaży</vt:lpstr>
      <vt:lpstr>PowerPoint-Präsentation</vt:lpstr>
      <vt:lpstr>Stacja Co widziałeś? Jak bardzo jesteś pewien?</vt:lpstr>
      <vt:lpstr>Stacja</vt:lpstr>
      <vt:lpstr>Fałszywe wspomnienia</vt:lpstr>
      <vt:lpstr>Fałszywe wspomnienia</vt:lpstr>
      <vt:lpstr>Fałszywe wspomnienia</vt:lpstr>
      <vt:lpstr>Rodzaje błędów pamięci</vt:lpstr>
      <vt:lpstr>Rodzaje błędów pamięci</vt:lpstr>
      <vt:lpstr>Rodzaje błędów pamięci</vt:lpstr>
      <vt:lpstr>Rodzaje błędów pamięci</vt:lpstr>
      <vt:lpstr>Fałszywe wspomnienia</vt:lpstr>
      <vt:lpstr>Fałszywe wspomnienia</vt:lpstr>
      <vt:lpstr>Fałszywe wspomnienia</vt:lpstr>
      <vt:lpstr>Fałszywe wspomnienia</vt:lpstr>
      <vt:lpstr>Dlaczego to robimy?</vt:lpstr>
      <vt:lpstr>Dlaczego to robimy?</vt:lpstr>
      <vt:lpstr>Dlaczego to robimy?</vt:lpstr>
      <vt:lpstr>Jak błędy pamięci mogą przyczyniać się do błędnych interpretacji podczas psychozy- przykłady</vt:lpstr>
      <vt:lpstr>Ćwiczenie 2</vt:lpstr>
      <vt:lpstr>Ćwiczenie 2</vt:lpstr>
      <vt:lpstr>PowerPoint-Präsentation</vt:lpstr>
      <vt:lpstr>Kiosk Co widziałeś? Jak bardzo jesteś pewien?</vt:lpstr>
      <vt:lpstr>Kiosk</vt:lpstr>
      <vt:lpstr>PowerPoint-Präsentation</vt:lpstr>
      <vt:lpstr>Ogród Co było przedstawione na scence? Jak bardzo jesteś pewien?</vt:lpstr>
      <vt:lpstr>Ogród</vt:lpstr>
      <vt:lpstr>opcjonalnie: Film Wideo</vt:lpstr>
      <vt:lpstr>PowerPoint-Präsentation</vt:lpstr>
      <vt:lpstr>Burza mózgów</vt:lpstr>
      <vt:lpstr>Klasa Co widziałeś na obrazku? Jak bardzo jesteś pewien?</vt:lpstr>
      <vt:lpstr>Klasa</vt:lpstr>
      <vt:lpstr>PowerPoint-Präsentation</vt:lpstr>
      <vt:lpstr>Wędkarz Co przedstawiono na obrazku? Jak bardzo jesteś pewien?</vt:lpstr>
      <vt:lpstr>Wędkarz</vt:lpstr>
      <vt:lpstr>PowerPoint-Präsentation</vt:lpstr>
      <vt:lpstr>Burza mózgów</vt:lpstr>
      <vt:lpstr>Przejście dla pieszych Co widziałeś na obrazku? Jak bardzo jesteś pewien?</vt:lpstr>
      <vt:lpstr>Przejście dla pieszych</vt:lpstr>
      <vt:lpstr>PowerPoint-Präsentation</vt:lpstr>
      <vt:lpstr>Burza mózgów</vt:lpstr>
      <vt:lpstr>Plac zabaw Co znajdowało się na obrazku? Jak bardzo jesteś pewien?</vt:lpstr>
      <vt:lpstr>Plac zabaw</vt:lpstr>
      <vt:lpstr>PowerPoint-Präsentation</vt:lpstr>
      <vt:lpstr>Ślub Co widziałeś na obrazku? Jak bardzo jesteś pewien?</vt:lpstr>
      <vt:lpstr>Ślub</vt:lpstr>
      <vt:lpstr>PowerPoint-Präsentation</vt:lpstr>
      <vt:lpstr>Piłka nożna Co znajdowało się na obrazku? Jak bardzo jesteś pewien?</vt:lpstr>
      <vt:lpstr>Piłka nożna</vt:lpstr>
      <vt:lpstr>PowerPoint-Präsentation</vt:lpstr>
      <vt:lpstr>Na księżycu Co znajdowało się na obrazku? Jak bardzo jesteś pewien?</vt:lpstr>
      <vt:lpstr>Na księżycu</vt:lpstr>
      <vt:lpstr>PowerPoint-Präsentation</vt:lpstr>
      <vt:lpstr>Ratownicy Co znajdowało się na obrazku? Jak bardzo jesteś pewien?</vt:lpstr>
      <vt:lpstr>Ratownicy</vt:lpstr>
      <vt:lpstr>PowerPoint-Präsentation</vt:lpstr>
      <vt:lpstr>Burza mózgów</vt:lpstr>
      <vt:lpstr>Prace drogowe Co widziałeś na obrazku? Jak bardzo jesteś pewien?</vt:lpstr>
      <vt:lpstr>Prace drogowe</vt:lpstr>
      <vt:lpstr>Zastosowanie w życiu codziennym</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326</cp:revision>
  <dcterms:created xsi:type="dcterms:W3CDTF">2004-06-30T16:15:23Z</dcterms:created>
  <dcterms:modified xsi:type="dcterms:W3CDTF">2025-01-09T22:30:38Z</dcterms:modified>
</cp:coreProperties>
</file>