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38" r:id="rId1"/>
  </p:sldMasterIdLst>
  <p:notesMasterIdLst>
    <p:notesMasterId r:id="rId78"/>
  </p:notesMasterIdLst>
  <p:handoutMasterIdLst>
    <p:handoutMasterId r:id="rId79"/>
  </p:handoutMasterIdLst>
  <p:sldIdLst>
    <p:sldId id="615" r:id="rId2"/>
    <p:sldId id="298" r:id="rId3"/>
    <p:sldId id="600" r:id="rId4"/>
    <p:sldId id="599" r:id="rId5"/>
    <p:sldId id="535" r:id="rId6"/>
    <p:sldId id="536" r:id="rId7"/>
    <p:sldId id="513" r:id="rId8"/>
    <p:sldId id="603" r:id="rId9"/>
    <p:sldId id="602" r:id="rId10"/>
    <p:sldId id="601" r:id="rId11"/>
    <p:sldId id="524" r:id="rId12"/>
    <p:sldId id="618" r:id="rId13"/>
    <p:sldId id="617" r:id="rId14"/>
    <p:sldId id="616" r:id="rId15"/>
    <p:sldId id="529" r:id="rId16"/>
    <p:sldId id="605" r:id="rId17"/>
    <p:sldId id="604" r:id="rId18"/>
    <p:sldId id="534" r:id="rId19"/>
    <p:sldId id="516" r:id="rId20"/>
    <p:sldId id="608" r:id="rId21"/>
    <p:sldId id="607" r:id="rId22"/>
    <p:sldId id="606" r:id="rId23"/>
    <p:sldId id="540" r:id="rId24"/>
    <p:sldId id="541" r:id="rId25"/>
    <p:sldId id="542" r:id="rId26"/>
    <p:sldId id="543" r:id="rId27"/>
    <p:sldId id="544" r:id="rId28"/>
    <p:sldId id="545" r:id="rId29"/>
    <p:sldId id="546" r:id="rId30"/>
    <p:sldId id="547" r:id="rId31"/>
    <p:sldId id="548" r:id="rId32"/>
    <p:sldId id="549" r:id="rId33"/>
    <p:sldId id="550" r:id="rId34"/>
    <p:sldId id="551" r:id="rId35"/>
    <p:sldId id="552" r:id="rId36"/>
    <p:sldId id="553" r:id="rId37"/>
    <p:sldId id="589" r:id="rId38"/>
    <p:sldId id="590" r:id="rId39"/>
    <p:sldId id="592" r:id="rId40"/>
    <p:sldId id="557" r:id="rId41"/>
    <p:sldId id="558" r:id="rId42"/>
    <p:sldId id="559" r:id="rId43"/>
    <p:sldId id="560" r:id="rId44"/>
    <p:sldId id="597" r:id="rId45"/>
    <p:sldId id="561" r:id="rId46"/>
    <p:sldId id="562" r:id="rId47"/>
    <p:sldId id="563" r:id="rId48"/>
    <p:sldId id="564" r:id="rId49"/>
    <p:sldId id="565" r:id="rId50"/>
    <p:sldId id="566" r:id="rId51"/>
    <p:sldId id="567" r:id="rId52"/>
    <p:sldId id="568" r:id="rId53"/>
    <p:sldId id="569" r:id="rId54"/>
    <p:sldId id="570" r:id="rId55"/>
    <p:sldId id="571" r:id="rId56"/>
    <p:sldId id="572" r:id="rId57"/>
    <p:sldId id="573" r:id="rId58"/>
    <p:sldId id="574" r:id="rId59"/>
    <p:sldId id="575" r:id="rId60"/>
    <p:sldId id="576" r:id="rId61"/>
    <p:sldId id="577" r:id="rId62"/>
    <p:sldId id="578" r:id="rId63"/>
    <p:sldId id="579" r:id="rId64"/>
    <p:sldId id="580" r:id="rId65"/>
    <p:sldId id="581" r:id="rId66"/>
    <p:sldId id="582" r:id="rId67"/>
    <p:sldId id="583" r:id="rId68"/>
    <p:sldId id="584" r:id="rId69"/>
    <p:sldId id="609" r:id="rId70"/>
    <p:sldId id="612" r:id="rId71"/>
    <p:sldId id="611" r:id="rId72"/>
    <p:sldId id="521" r:id="rId73"/>
    <p:sldId id="614" r:id="rId74"/>
    <p:sldId id="613" r:id="rId75"/>
    <p:sldId id="598" r:id="rId76"/>
    <p:sldId id="528" r:id="rId77"/>
  </p:sldIdLst>
  <p:sldSz cx="12195175" cy="6858000"/>
  <p:notesSz cx="7099300" cy="10234613"/>
  <p:embeddedFontLst>
    <p:embeddedFont>
      <p:font typeface="Calibri" panose="020F0502020204030204" pitchFamily="34" charset="0"/>
      <p:regular r:id="rId80"/>
      <p:bold r:id="rId81"/>
      <p:italic r:id="rId82"/>
      <p:boldItalic r:id="rId83"/>
    </p:embeddedFont>
    <p:embeddedFont>
      <p:font typeface="Calibri Light" panose="020F0302020204030204" pitchFamily="34" charset="0"/>
      <p:regular r:id="rId84"/>
      <p:italic r:id="rId85"/>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mn-cs"/>
      </a:defRPr>
    </a:lvl1pPr>
    <a:lvl2pPr marL="457200" algn="l" rtl="0" fontAlgn="base">
      <a:spcBef>
        <a:spcPct val="0"/>
      </a:spcBef>
      <a:spcAft>
        <a:spcPct val="0"/>
      </a:spcAft>
      <a:defRPr lang="en-US" b="1" kern="1200">
        <a:solidFill>
          <a:schemeClr val="tx1"/>
        </a:solidFill>
        <a:latin typeface="+mn-lt"/>
        <a:ea typeface="+mn-ea"/>
        <a:cs typeface="+mn-cs"/>
      </a:defRPr>
    </a:lvl2pPr>
    <a:lvl3pPr marL="914400" algn="l" rtl="0" fontAlgn="base">
      <a:spcBef>
        <a:spcPct val="0"/>
      </a:spcBef>
      <a:spcAft>
        <a:spcPct val="0"/>
      </a:spcAft>
      <a:defRPr lang="en-US" b="1" kern="1200">
        <a:solidFill>
          <a:schemeClr val="tx1"/>
        </a:solidFill>
        <a:latin typeface="+mn-lt"/>
        <a:ea typeface="+mn-ea"/>
        <a:cs typeface="+mn-cs"/>
      </a:defRPr>
    </a:lvl3pPr>
    <a:lvl4pPr marL="1371600" algn="l" rtl="0" fontAlgn="base">
      <a:spcBef>
        <a:spcPct val="0"/>
      </a:spcBef>
      <a:spcAft>
        <a:spcPct val="0"/>
      </a:spcAft>
      <a:defRPr lang="en-US" b="1" kern="1200">
        <a:solidFill>
          <a:schemeClr val="tx1"/>
        </a:solidFill>
        <a:latin typeface="+mn-lt"/>
        <a:ea typeface="+mn-ea"/>
        <a:cs typeface="+mn-cs"/>
      </a:defRPr>
    </a:lvl4pPr>
    <a:lvl5pPr marL="1828800" algn="l" rtl="0" fontAlgn="base">
      <a:spcBef>
        <a:spcPct val="0"/>
      </a:spcBef>
      <a:spcAft>
        <a:spcPct val="0"/>
      </a:spcAft>
      <a:defRPr lang="en-US" b="1" kern="1200">
        <a:solidFill>
          <a:schemeClr val="tx1"/>
        </a:solidFill>
        <a:latin typeface="+mn-lt"/>
        <a:ea typeface="+mn-ea"/>
        <a:cs typeface="+mn-cs"/>
      </a:defRPr>
    </a:lvl5pPr>
    <a:lvl6pPr marL="2286000" algn="l" defTabSz="914400" rtl="0" eaLnBrk="1" latinLnBrk="0" hangingPunct="1">
      <a:defRPr b="1" kern="1200">
        <a:solidFill>
          <a:schemeClr val="tx1"/>
        </a:solidFill>
        <a:latin typeface="Times New Roman" panose="02020603050405020304" pitchFamily="18" charset="0"/>
        <a:ea typeface="+mn-ea"/>
        <a:cs typeface="+mn-cs"/>
      </a:defRPr>
    </a:lvl6pPr>
    <a:lvl7pPr marL="2743200" algn="l" defTabSz="914400" rtl="0" eaLnBrk="1" latinLnBrk="0" hangingPunct="1">
      <a:defRPr b="1" kern="1200">
        <a:solidFill>
          <a:schemeClr val="tx1"/>
        </a:solidFill>
        <a:latin typeface="Times New Roman" panose="02020603050405020304" pitchFamily="18" charset="0"/>
        <a:ea typeface="+mn-ea"/>
        <a:cs typeface="+mn-cs"/>
      </a:defRPr>
    </a:lvl7pPr>
    <a:lvl8pPr marL="3200400" algn="l" defTabSz="914400" rtl="0" eaLnBrk="1" latinLnBrk="0" hangingPunct="1">
      <a:defRPr b="1" kern="1200">
        <a:solidFill>
          <a:schemeClr val="tx1"/>
        </a:solidFill>
        <a:latin typeface="Times New Roman" panose="02020603050405020304" pitchFamily="18" charset="0"/>
        <a:ea typeface="+mn-ea"/>
        <a:cs typeface="+mn-cs"/>
      </a:defRPr>
    </a:lvl8pPr>
    <a:lvl9pPr marL="3657600" algn="l" defTabSz="914400" rtl="0" eaLnBrk="1" latinLnBrk="0" hangingPunct="1">
      <a:defRPr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A98EFE"/>
    <a:srgbClr val="FF0066"/>
    <a:srgbClr val="FFFF00"/>
    <a:srgbClr val="FF0000"/>
    <a:srgbClr val="ADC0CB"/>
    <a:srgbClr val="FFCC99"/>
    <a:srgbClr val="10F4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293" autoAdjust="0"/>
    <p:restoredTop sz="99881" autoAdjust="0"/>
  </p:normalViewPr>
  <p:slideViewPr>
    <p:cSldViewPr>
      <p:cViewPr varScale="1">
        <p:scale>
          <a:sx n="67" d="100"/>
          <a:sy n="67" d="100"/>
        </p:scale>
        <p:origin x="824" y="44"/>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5.fntdata"/><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handoutMaster" Target="handoutMasters/handoutMaster1.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3.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1.fntdata"/><Relationship Id="rId85"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4.fntdata"/><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font" Target="fonts/font2.fntdata"/><Relationship Id="rId86"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45597193-73F2-4A27-A629-E2C68F2FCB21}" type="slidenum">
              <a:rPr lang="en-GB" altLang="de-DE"/>
              <a:pPr/>
              <a:t>‹Nr.›</a:t>
            </a:fld>
            <a:endParaRPr lang="en-GB" altLang="de-DE"/>
          </a:p>
        </p:txBody>
      </p:sp>
    </p:spTree>
    <p:extLst>
      <p:ext uri="{BB962C8B-B14F-4D97-AF65-F5344CB8AC3E}">
        <p14:creationId xmlns:p14="http://schemas.microsoft.com/office/powerpoint/2010/main" val="2438496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US"/>
          </a:p>
        </p:txBody>
      </p:sp>
      <p:sp>
        <p:nvSpPr>
          <p:cNvPr id="9421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559AF168-77B7-4624-973B-C0995D8E2147}" type="slidenum">
              <a:rPr lang="en-US" altLang="de-DE"/>
              <a:pPr/>
              <a:t>‹Nr.›</a:t>
            </a:fld>
            <a:endParaRPr lang="en-US" altLang="de-DE"/>
          </a:p>
        </p:txBody>
      </p:sp>
    </p:spTree>
    <p:extLst>
      <p:ext uri="{BB962C8B-B14F-4D97-AF65-F5344CB8AC3E}">
        <p14:creationId xmlns:p14="http://schemas.microsoft.com/office/powerpoint/2010/main" val="39126658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C5D17D-095F-4AC3-AFC0-0AB0C08A7C0A}" type="slidenum">
              <a:rPr lang="en-US" altLang="de-DE" sz="1300"/>
              <a:pPr eaLnBrk="1" hangingPunct="1">
                <a:spcBef>
                  <a:spcPct val="0"/>
                </a:spcBef>
              </a:pPr>
              <a:t>2</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3486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C5D17D-095F-4AC3-AFC0-0AB0C08A7C0A}" type="slidenum">
              <a:rPr lang="en-US" altLang="de-DE" sz="1300"/>
              <a:pPr eaLnBrk="1" hangingPunct="1">
                <a:spcBef>
                  <a:spcPct val="0"/>
                </a:spcBef>
              </a:pPr>
              <a:t>3</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3486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C5D17D-095F-4AC3-AFC0-0AB0C08A7C0A}" type="slidenum">
              <a:rPr lang="en-US" altLang="de-DE" sz="1300"/>
              <a:pPr eaLnBrk="1" hangingPunct="1">
                <a:spcBef>
                  <a:spcPct val="0"/>
                </a:spcBef>
              </a:pPr>
              <a:t>4</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34867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9AF168-77B7-4624-973B-C0995D8E2147}" type="slidenum">
              <a:rPr lang="en-US" altLang="de-DE" smtClean="0"/>
              <a:pPr/>
              <a:t>5</a:t>
            </a:fld>
            <a:endParaRPr lang="en-US" altLang="de-DE"/>
          </a:p>
        </p:txBody>
      </p:sp>
    </p:spTree>
    <p:extLst>
      <p:ext uri="{BB962C8B-B14F-4D97-AF65-F5344CB8AC3E}">
        <p14:creationId xmlns:p14="http://schemas.microsoft.com/office/powerpoint/2010/main" val="2647482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9AF168-77B7-4624-973B-C0995D8E2147}" type="slidenum">
              <a:rPr lang="en-US" altLang="de-DE" smtClean="0"/>
              <a:pPr/>
              <a:t>6</a:t>
            </a:fld>
            <a:endParaRPr lang="en-US" altLang="de-DE"/>
          </a:p>
        </p:txBody>
      </p:sp>
    </p:spTree>
    <p:extLst>
      <p:ext uri="{BB962C8B-B14F-4D97-AF65-F5344CB8AC3E}">
        <p14:creationId xmlns:p14="http://schemas.microsoft.com/office/powerpoint/2010/main" val="538678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49E4F6-A4B4-4B15-986D-1ABF7A63006C}" type="slidenum">
              <a:rPr lang="en-US" altLang="de-DE" sz="1300"/>
              <a:pPr eaLnBrk="1" hangingPunct="1">
                <a:spcBef>
                  <a:spcPct val="0"/>
                </a:spcBef>
              </a:pPr>
              <a:t>7</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3179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49E4F6-A4B4-4B15-986D-1ABF7A63006C}" type="slidenum">
              <a:rPr lang="en-US" altLang="de-DE" sz="1300"/>
              <a:pPr eaLnBrk="1" hangingPunct="1">
                <a:spcBef>
                  <a:spcPct val="0"/>
                </a:spcBef>
              </a:pPr>
              <a:t>8</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3179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49E4F6-A4B4-4B15-986D-1ABF7A63006C}" type="slidenum">
              <a:rPr lang="en-US" altLang="de-DE" sz="1300"/>
              <a:pPr eaLnBrk="1" hangingPunct="1">
                <a:spcBef>
                  <a:spcPct val="0"/>
                </a:spcBef>
              </a:pPr>
              <a:t>9</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3179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49E4F6-A4B4-4B15-986D-1ABF7A63006C}" type="slidenum">
              <a:rPr lang="en-US" altLang="de-DE" sz="1300"/>
              <a:pPr eaLnBrk="1" hangingPunct="1">
                <a:spcBef>
                  <a:spcPct val="0"/>
                </a:spcBef>
              </a:pPr>
              <a:t>10</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3179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0741C2C-32E7-49E1-B35A-7CABAF691F69}" type="slidenum">
              <a:rPr lang="en-US" altLang="de-DE" sz="1300"/>
              <a:pPr algn="r" eaLnBrk="1" hangingPunct="1">
                <a:spcBef>
                  <a:spcPct val="0"/>
                </a:spcBef>
              </a:pPr>
              <a:t>11</a:t>
            </a:fld>
            <a:endParaRPr lang="en-US" altLang="de-DE" sz="1300"/>
          </a:p>
        </p:txBody>
      </p:sp>
      <p:sp>
        <p:nvSpPr>
          <p:cNvPr id="106499" name="Rectangle 2"/>
          <p:cNvSpPr>
            <a:spLocks noGrp="1" noRot="1" noChangeAspect="1" noChangeArrowheads="1" noTextEdit="1"/>
          </p:cNvSpPr>
          <p:nvPr>
            <p:ph type="sldImg"/>
          </p:nvPr>
        </p:nvSpPr>
        <p:spPr>
          <a:xfrm>
            <a:off x="139700" y="768350"/>
            <a:ext cx="6821488"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41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0741C2C-32E7-49E1-B35A-7CABAF691F69}" type="slidenum">
              <a:rPr lang="en-US" altLang="de-DE" sz="1300"/>
              <a:pPr algn="r" eaLnBrk="1" hangingPunct="1">
                <a:spcBef>
                  <a:spcPct val="0"/>
                </a:spcBef>
              </a:pPr>
              <a:t>12</a:t>
            </a:fld>
            <a:endParaRPr lang="en-US" altLang="de-DE" sz="1300"/>
          </a:p>
        </p:txBody>
      </p:sp>
      <p:sp>
        <p:nvSpPr>
          <p:cNvPr id="106499" name="Rectangle 2"/>
          <p:cNvSpPr>
            <a:spLocks noGrp="1" noRot="1" noChangeAspect="1" noChangeArrowheads="1" noTextEdit="1"/>
          </p:cNvSpPr>
          <p:nvPr>
            <p:ph type="sldImg"/>
          </p:nvPr>
        </p:nvSpPr>
        <p:spPr>
          <a:xfrm>
            <a:off x="139700" y="768350"/>
            <a:ext cx="6821488"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411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0741C2C-32E7-49E1-B35A-7CABAF691F69}" type="slidenum">
              <a:rPr lang="en-US" altLang="de-DE" sz="1300"/>
              <a:pPr algn="r" eaLnBrk="1" hangingPunct="1">
                <a:spcBef>
                  <a:spcPct val="0"/>
                </a:spcBef>
              </a:pPr>
              <a:t>13</a:t>
            </a:fld>
            <a:endParaRPr lang="en-US" altLang="de-DE" sz="1300"/>
          </a:p>
        </p:txBody>
      </p:sp>
      <p:sp>
        <p:nvSpPr>
          <p:cNvPr id="106499" name="Rectangle 2"/>
          <p:cNvSpPr>
            <a:spLocks noGrp="1" noRot="1" noChangeAspect="1" noChangeArrowheads="1" noTextEdit="1"/>
          </p:cNvSpPr>
          <p:nvPr>
            <p:ph type="sldImg"/>
          </p:nvPr>
        </p:nvSpPr>
        <p:spPr>
          <a:xfrm>
            <a:off x="139700" y="768350"/>
            <a:ext cx="6821488"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411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0741C2C-32E7-49E1-B35A-7CABAF691F69}" type="slidenum">
              <a:rPr lang="en-US" altLang="de-DE" sz="1300"/>
              <a:pPr algn="r" eaLnBrk="1" hangingPunct="1">
                <a:spcBef>
                  <a:spcPct val="0"/>
                </a:spcBef>
              </a:pPr>
              <a:t>14</a:t>
            </a:fld>
            <a:endParaRPr lang="en-US" altLang="de-DE" sz="1300"/>
          </a:p>
        </p:txBody>
      </p:sp>
      <p:sp>
        <p:nvSpPr>
          <p:cNvPr id="106499" name="Rectangle 2"/>
          <p:cNvSpPr>
            <a:spLocks noGrp="1" noRot="1" noChangeAspect="1" noChangeArrowheads="1" noTextEdit="1"/>
          </p:cNvSpPr>
          <p:nvPr>
            <p:ph type="sldImg"/>
          </p:nvPr>
        </p:nvSpPr>
        <p:spPr>
          <a:xfrm>
            <a:off x="139700" y="768350"/>
            <a:ext cx="6821488"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41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xfrm>
            <a:off x="138113" y="768350"/>
            <a:ext cx="6823075" cy="3836988"/>
          </a:xfrm>
          <a:ln/>
        </p:spPr>
      </p:sp>
      <p:sp>
        <p:nvSpPr>
          <p:cNvPr id="1075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de-DE"/>
          </a:p>
        </p:txBody>
      </p:sp>
    </p:spTree>
    <p:extLst>
      <p:ext uri="{BB962C8B-B14F-4D97-AF65-F5344CB8AC3E}">
        <p14:creationId xmlns:p14="http://schemas.microsoft.com/office/powerpoint/2010/main" val="22536724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xfrm>
            <a:off x="138113" y="768350"/>
            <a:ext cx="6823075" cy="3836988"/>
          </a:xfrm>
          <a:ln/>
        </p:spPr>
      </p:sp>
      <p:sp>
        <p:nvSpPr>
          <p:cNvPr id="1075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de-DE"/>
          </a:p>
        </p:txBody>
      </p:sp>
    </p:spTree>
    <p:extLst>
      <p:ext uri="{BB962C8B-B14F-4D97-AF65-F5344CB8AC3E}">
        <p14:creationId xmlns:p14="http://schemas.microsoft.com/office/powerpoint/2010/main" val="22536724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xfrm>
            <a:off x="138113" y="768350"/>
            <a:ext cx="6823075" cy="3836988"/>
          </a:xfrm>
          <a:ln/>
        </p:spPr>
      </p:sp>
      <p:sp>
        <p:nvSpPr>
          <p:cNvPr id="1075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de-DE"/>
          </a:p>
        </p:txBody>
      </p:sp>
    </p:spTree>
    <p:extLst>
      <p:ext uri="{BB962C8B-B14F-4D97-AF65-F5344CB8AC3E}">
        <p14:creationId xmlns:p14="http://schemas.microsoft.com/office/powerpoint/2010/main" val="22536724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xfrm>
            <a:off x="138113" y="768350"/>
            <a:ext cx="6823075" cy="3836988"/>
          </a:xfrm>
          <a:ln/>
        </p:spPr>
      </p:sp>
      <p:sp>
        <p:nvSpPr>
          <p:cNvPr id="110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de-DE"/>
          </a:p>
        </p:txBody>
      </p:sp>
    </p:spTree>
    <p:extLst>
      <p:ext uri="{BB962C8B-B14F-4D97-AF65-F5344CB8AC3E}">
        <p14:creationId xmlns:p14="http://schemas.microsoft.com/office/powerpoint/2010/main" val="1460112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771375-D044-487A-9649-7CDBB5759224}" type="slidenum">
              <a:rPr lang="en-US" altLang="de-DE" sz="1300"/>
              <a:pPr eaLnBrk="1" hangingPunct="1">
                <a:spcBef>
                  <a:spcPct val="0"/>
                </a:spcBef>
              </a:pPr>
              <a:t>19</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58595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771375-D044-487A-9649-7CDBB5759224}" type="slidenum">
              <a:rPr lang="en-US" altLang="de-DE" sz="1300"/>
              <a:pPr eaLnBrk="1" hangingPunct="1">
                <a:spcBef>
                  <a:spcPct val="0"/>
                </a:spcBef>
              </a:pPr>
              <a:t>20</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58595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771375-D044-487A-9649-7CDBB5759224}" type="slidenum">
              <a:rPr lang="en-US" altLang="de-DE" sz="1300"/>
              <a:pPr eaLnBrk="1" hangingPunct="1">
                <a:spcBef>
                  <a:spcPct val="0"/>
                </a:spcBef>
              </a:pPr>
              <a:t>21</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58595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771375-D044-487A-9649-7CDBB5759224}" type="slidenum">
              <a:rPr lang="en-US" altLang="de-DE" sz="1300"/>
              <a:pPr eaLnBrk="1" hangingPunct="1">
                <a:spcBef>
                  <a:spcPct val="0"/>
                </a:spcBef>
              </a:pPr>
              <a:t>22</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58595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4B6C2B-6EDB-42E8-A3EF-D7545D71B88E}" type="slidenum">
              <a:rPr lang="en-US" altLang="de-DE" sz="1300">
                <a:solidFill>
                  <a:srgbClr val="000000"/>
                </a:solidFill>
                <a:latin typeface="Arial" panose="020B0604020202020204" pitchFamily="34" charset="0"/>
              </a:rPr>
              <a:pPr eaLnBrk="1" hangingPunct="1">
                <a:spcBef>
                  <a:spcPct val="0"/>
                </a:spcBef>
              </a:pPr>
              <a:t>23</a:t>
            </a:fld>
            <a:endParaRPr lang="en-US" altLang="de-DE" sz="1300">
              <a:solidFill>
                <a:srgbClr val="000000"/>
              </a:solidFill>
              <a:latin typeface="Arial" panose="020B060402020202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81774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F869E6-B5E6-4186-850F-07E06E401B11}" type="slidenum">
              <a:rPr lang="en-US" altLang="de-DE" sz="1300">
                <a:solidFill>
                  <a:srgbClr val="000000"/>
                </a:solidFill>
                <a:latin typeface="Arial" panose="020B0604020202020204" pitchFamily="34" charset="0"/>
              </a:rPr>
              <a:pPr eaLnBrk="1" hangingPunct="1">
                <a:spcBef>
                  <a:spcPct val="0"/>
                </a:spcBef>
              </a:pPr>
              <a:t>24</a:t>
            </a:fld>
            <a:endParaRPr lang="en-US" altLang="de-DE" sz="1300">
              <a:solidFill>
                <a:srgbClr val="000000"/>
              </a:solidFill>
              <a:latin typeface="Arial" panose="020B060402020202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03954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600F8C-34DB-4245-B236-A64B3CE2252A}" type="slidenum">
              <a:rPr lang="en-US" altLang="de-DE" sz="1300">
                <a:solidFill>
                  <a:srgbClr val="000000"/>
                </a:solidFill>
                <a:latin typeface="Arial" panose="020B0604020202020204" pitchFamily="34" charset="0"/>
              </a:rPr>
              <a:pPr eaLnBrk="1" hangingPunct="1">
                <a:spcBef>
                  <a:spcPct val="0"/>
                </a:spcBef>
              </a:pPr>
              <a:t>25</a:t>
            </a:fld>
            <a:endParaRPr lang="en-US" altLang="de-DE" sz="1300">
              <a:solidFill>
                <a:srgbClr val="000000"/>
              </a:solidFill>
              <a:latin typeface="Arial" panose="020B0604020202020204" pitchFamily="34" charset="0"/>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28161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3AEAD5-0D0E-4EDC-B359-8A694620C5EA}" type="slidenum">
              <a:rPr lang="en-US" altLang="de-DE" sz="1300">
                <a:solidFill>
                  <a:srgbClr val="000000"/>
                </a:solidFill>
                <a:latin typeface="Arial" panose="020B0604020202020204" pitchFamily="34" charset="0"/>
              </a:rPr>
              <a:pPr eaLnBrk="1" hangingPunct="1">
                <a:spcBef>
                  <a:spcPct val="0"/>
                </a:spcBef>
              </a:pPr>
              <a:t>26</a:t>
            </a:fld>
            <a:endParaRPr lang="en-US" altLang="de-DE" sz="1300">
              <a:solidFill>
                <a:srgbClr val="000000"/>
              </a:solidFill>
              <a:latin typeface="Arial" panose="020B0604020202020204" pitchFamily="34" charset="0"/>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35889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E5913E-A4BF-4CCB-A56F-75591178BB58}" type="slidenum">
              <a:rPr lang="en-US" altLang="de-DE" sz="1300">
                <a:solidFill>
                  <a:srgbClr val="000000"/>
                </a:solidFill>
                <a:latin typeface="Arial" panose="020B0604020202020204" pitchFamily="34" charset="0"/>
              </a:rPr>
              <a:pPr eaLnBrk="1" hangingPunct="1">
                <a:spcBef>
                  <a:spcPct val="0"/>
                </a:spcBef>
              </a:pPr>
              <a:t>27</a:t>
            </a:fld>
            <a:endParaRPr lang="en-US" altLang="de-DE" sz="1300">
              <a:solidFill>
                <a:srgbClr val="000000"/>
              </a:solidFill>
              <a:latin typeface="Arial" panose="020B0604020202020204" pitchFamily="34" charset="0"/>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48352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9AF168-77B7-4624-973B-C0995D8E2147}" type="slidenum">
              <a:rPr lang="en-US" altLang="de-DE" smtClean="0"/>
              <a:pPr/>
              <a:t>28</a:t>
            </a:fld>
            <a:endParaRPr lang="en-US" altLang="de-DE"/>
          </a:p>
        </p:txBody>
      </p:sp>
    </p:spTree>
    <p:extLst>
      <p:ext uri="{BB962C8B-B14F-4D97-AF65-F5344CB8AC3E}">
        <p14:creationId xmlns:p14="http://schemas.microsoft.com/office/powerpoint/2010/main" val="32338088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9AF168-77B7-4624-973B-C0995D8E2147}" type="slidenum">
              <a:rPr lang="en-US" altLang="de-DE" smtClean="0"/>
              <a:pPr/>
              <a:t>29</a:t>
            </a:fld>
            <a:endParaRPr lang="en-US" altLang="de-DE"/>
          </a:p>
        </p:txBody>
      </p:sp>
    </p:spTree>
    <p:extLst>
      <p:ext uri="{BB962C8B-B14F-4D97-AF65-F5344CB8AC3E}">
        <p14:creationId xmlns:p14="http://schemas.microsoft.com/office/powerpoint/2010/main" val="39363414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9AF168-77B7-4624-973B-C0995D8E2147}" type="slidenum">
              <a:rPr lang="en-US" altLang="de-DE" smtClean="0"/>
              <a:pPr/>
              <a:t>30</a:t>
            </a:fld>
            <a:endParaRPr lang="en-US" altLang="de-DE"/>
          </a:p>
        </p:txBody>
      </p:sp>
    </p:spTree>
    <p:extLst>
      <p:ext uri="{BB962C8B-B14F-4D97-AF65-F5344CB8AC3E}">
        <p14:creationId xmlns:p14="http://schemas.microsoft.com/office/powerpoint/2010/main" val="34047014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9AF168-77B7-4624-973B-C0995D8E2147}" type="slidenum">
              <a:rPr lang="en-US" altLang="de-DE" smtClean="0"/>
              <a:pPr/>
              <a:t>31</a:t>
            </a:fld>
            <a:endParaRPr lang="en-US" altLang="de-DE"/>
          </a:p>
        </p:txBody>
      </p:sp>
    </p:spTree>
    <p:extLst>
      <p:ext uri="{BB962C8B-B14F-4D97-AF65-F5344CB8AC3E}">
        <p14:creationId xmlns:p14="http://schemas.microsoft.com/office/powerpoint/2010/main" val="40697691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38F0A1-4E75-4D13-857D-BA7E38B87602}" type="slidenum">
              <a:rPr lang="en-US" altLang="de-DE" sz="1300">
                <a:solidFill>
                  <a:srgbClr val="000000"/>
                </a:solidFill>
                <a:latin typeface="Arial" panose="020B0604020202020204" pitchFamily="34" charset="0"/>
              </a:rPr>
              <a:pPr eaLnBrk="1" hangingPunct="1">
                <a:spcBef>
                  <a:spcPct val="0"/>
                </a:spcBef>
              </a:pPr>
              <a:t>32</a:t>
            </a:fld>
            <a:endParaRPr lang="en-US" altLang="de-DE" sz="1300">
              <a:solidFill>
                <a:srgbClr val="000000"/>
              </a:solidFill>
              <a:latin typeface="Arial" panose="020B0604020202020204" pitchFamily="34" charset="0"/>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0968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88D198-56F3-4B11-A753-ACCDA571B80F}" type="slidenum">
              <a:rPr lang="en-US" altLang="de-DE" sz="1300">
                <a:solidFill>
                  <a:srgbClr val="000000"/>
                </a:solidFill>
                <a:latin typeface="Arial" panose="020B0604020202020204" pitchFamily="34" charset="0"/>
              </a:rPr>
              <a:pPr eaLnBrk="1" hangingPunct="1">
                <a:spcBef>
                  <a:spcPct val="0"/>
                </a:spcBef>
              </a:pPr>
              <a:t>33</a:t>
            </a:fld>
            <a:endParaRPr lang="en-US" altLang="de-DE" sz="1300">
              <a:solidFill>
                <a:srgbClr val="000000"/>
              </a:solidFill>
              <a:latin typeface="Arial" panose="020B0604020202020204" pitchFamily="34" charset="0"/>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77181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C774CC-011E-43B0-BFFB-503CE212CBCE}" type="slidenum">
              <a:rPr lang="en-US" altLang="de-DE" sz="1300">
                <a:solidFill>
                  <a:srgbClr val="000000"/>
                </a:solidFill>
                <a:latin typeface="Arial" panose="020B0604020202020204" pitchFamily="34" charset="0"/>
              </a:rPr>
              <a:pPr eaLnBrk="1" hangingPunct="1">
                <a:spcBef>
                  <a:spcPct val="0"/>
                </a:spcBef>
              </a:pPr>
              <a:t>34</a:t>
            </a:fld>
            <a:endParaRPr lang="en-US" altLang="de-DE" sz="1300">
              <a:solidFill>
                <a:srgbClr val="000000"/>
              </a:solidFill>
              <a:latin typeface="Arial" panose="020B0604020202020204" pitchFamily="34"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66830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530549-B421-404B-A3AC-290487E9A6B2}" type="slidenum">
              <a:rPr lang="en-US" altLang="de-DE" sz="1300">
                <a:solidFill>
                  <a:srgbClr val="000000"/>
                </a:solidFill>
                <a:latin typeface="Arial" panose="020B0604020202020204" pitchFamily="34" charset="0"/>
              </a:rPr>
              <a:pPr eaLnBrk="1" hangingPunct="1">
                <a:spcBef>
                  <a:spcPct val="0"/>
                </a:spcBef>
              </a:pPr>
              <a:t>35</a:t>
            </a:fld>
            <a:endParaRPr lang="en-US" altLang="de-DE" sz="1300">
              <a:solidFill>
                <a:srgbClr val="000000"/>
              </a:solidFill>
              <a:latin typeface="Arial" panose="020B0604020202020204" pitchFamily="34" charset="0"/>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80423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45C046-B9F7-4AD7-BFB9-E248F21D3E5A}" type="slidenum">
              <a:rPr lang="en-US" altLang="de-DE" sz="1300">
                <a:solidFill>
                  <a:srgbClr val="000000"/>
                </a:solidFill>
                <a:latin typeface="Arial" panose="020B0604020202020204" pitchFamily="34" charset="0"/>
              </a:rPr>
              <a:pPr eaLnBrk="1" hangingPunct="1">
                <a:spcBef>
                  <a:spcPct val="0"/>
                </a:spcBef>
              </a:pPr>
              <a:t>36</a:t>
            </a:fld>
            <a:endParaRPr lang="en-US" altLang="de-DE" sz="1300">
              <a:solidFill>
                <a:srgbClr val="000000"/>
              </a:solidFill>
              <a:latin typeface="Arial" panose="020B0604020202020204" pitchFamily="34" charset="0"/>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24121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CE7358-01A9-49CF-8209-B56B7786BA20}" type="slidenum">
              <a:rPr lang="en-US" altLang="de-DE" sz="1300"/>
              <a:pPr eaLnBrk="1" hangingPunct="1">
                <a:spcBef>
                  <a:spcPct val="0"/>
                </a:spcBef>
              </a:pPr>
              <a:t>37</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16066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704DB9-1C3A-4E81-97BD-232FF5200BE7}" type="slidenum">
              <a:rPr lang="en-US" altLang="de-DE" sz="1300"/>
              <a:pPr eaLnBrk="1" hangingPunct="1">
                <a:spcBef>
                  <a:spcPct val="0"/>
                </a:spcBef>
              </a:pPr>
              <a:t>38</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73725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D998D5-0522-454E-AFCA-5CE93090B2D3}" type="slidenum">
              <a:rPr lang="en-US" altLang="de-DE" sz="1300"/>
              <a:pPr eaLnBrk="1" hangingPunct="1">
                <a:spcBef>
                  <a:spcPct val="0"/>
                </a:spcBef>
              </a:pPr>
              <a:t>39</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2901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0459DA-F888-4CCC-8E22-06667E4D4FF8}" type="slidenum">
              <a:rPr lang="en-US" altLang="de-DE" sz="1300">
                <a:solidFill>
                  <a:srgbClr val="000000"/>
                </a:solidFill>
                <a:latin typeface="Arial" panose="020B0604020202020204" pitchFamily="34" charset="0"/>
              </a:rPr>
              <a:pPr eaLnBrk="1" hangingPunct="1">
                <a:spcBef>
                  <a:spcPct val="0"/>
                </a:spcBef>
              </a:pPr>
              <a:t>40</a:t>
            </a:fld>
            <a:endParaRPr lang="en-US" altLang="de-DE" sz="1300">
              <a:solidFill>
                <a:srgbClr val="000000"/>
              </a:solidFill>
              <a:latin typeface="Arial" panose="020B0604020202020204" pitchFamily="34" charset="0"/>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83508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CE32CC-977D-4604-B0B8-DC573D739A13}" type="slidenum">
              <a:rPr lang="en-US" altLang="de-DE" sz="1300">
                <a:solidFill>
                  <a:srgbClr val="000000"/>
                </a:solidFill>
                <a:latin typeface="Arial" panose="020B0604020202020204" pitchFamily="34" charset="0"/>
              </a:rPr>
              <a:pPr eaLnBrk="1" hangingPunct="1">
                <a:spcBef>
                  <a:spcPct val="0"/>
                </a:spcBef>
              </a:pPr>
              <a:t>41</a:t>
            </a:fld>
            <a:endParaRPr lang="en-US" altLang="de-DE" sz="1300">
              <a:solidFill>
                <a:srgbClr val="000000"/>
              </a:solidFill>
              <a:latin typeface="Arial" panose="020B0604020202020204" pitchFamily="34" charset="0"/>
            </a:endParaRPr>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46477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978792-A06F-4BBF-A6E0-5371BF7B3768}" type="slidenum">
              <a:rPr lang="en-US" altLang="de-DE" sz="1300">
                <a:solidFill>
                  <a:srgbClr val="000000"/>
                </a:solidFill>
                <a:latin typeface="Arial" panose="020B0604020202020204" pitchFamily="34" charset="0"/>
              </a:rPr>
              <a:pPr eaLnBrk="1" hangingPunct="1">
                <a:spcBef>
                  <a:spcPct val="0"/>
                </a:spcBef>
              </a:pPr>
              <a:t>42</a:t>
            </a:fld>
            <a:endParaRPr lang="en-US" altLang="de-DE" sz="1300">
              <a:solidFill>
                <a:srgbClr val="000000"/>
              </a:solidFill>
              <a:latin typeface="Arial" panose="020B0604020202020204" pitchFamily="34" charset="0"/>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40579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4C87F1-D9E5-4588-9C5A-A46DEA0CB3AE}" type="slidenum">
              <a:rPr lang="en-US" altLang="de-DE" sz="1300">
                <a:solidFill>
                  <a:srgbClr val="000000"/>
                </a:solidFill>
                <a:latin typeface="Arial" panose="020B0604020202020204" pitchFamily="34" charset="0"/>
              </a:rPr>
              <a:pPr eaLnBrk="1" hangingPunct="1">
                <a:spcBef>
                  <a:spcPct val="0"/>
                </a:spcBef>
              </a:pPr>
              <a:t>43</a:t>
            </a:fld>
            <a:endParaRPr lang="en-US" altLang="de-DE" sz="1300">
              <a:solidFill>
                <a:srgbClr val="000000"/>
              </a:solidFill>
              <a:latin typeface="Arial" panose="020B0604020202020204" pitchFamily="34" charset="0"/>
            </a:endParaRPr>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49534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9B41A0-9BAB-465F-AC41-608E7099E45C}" type="slidenum">
              <a:rPr lang="en-US" altLang="de-DE" sz="1300">
                <a:solidFill>
                  <a:srgbClr val="000000"/>
                </a:solidFill>
                <a:latin typeface="Arial" panose="020B0604020202020204" pitchFamily="34" charset="0"/>
              </a:rPr>
              <a:pPr eaLnBrk="1" hangingPunct="1">
                <a:spcBef>
                  <a:spcPct val="0"/>
                </a:spcBef>
              </a:pPr>
              <a:t>45</a:t>
            </a:fld>
            <a:endParaRPr lang="en-US" altLang="de-DE" sz="1300">
              <a:solidFill>
                <a:srgbClr val="000000"/>
              </a:solidFill>
              <a:latin typeface="Arial" panose="020B0604020202020204" pitchFamily="34" charset="0"/>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98024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EFE7A5-F1FC-4973-A652-E08D890F42E5}" type="slidenum">
              <a:rPr lang="en-US" altLang="de-DE" sz="1300">
                <a:solidFill>
                  <a:srgbClr val="000000"/>
                </a:solidFill>
                <a:latin typeface="Arial" panose="020B0604020202020204" pitchFamily="34" charset="0"/>
              </a:rPr>
              <a:pPr eaLnBrk="1" hangingPunct="1">
                <a:spcBef>
                  <a:spcPct val="0"/>
                </a:spcBef>
              </a:pPr>
              <a:t>46</a:t>
            </a:fld>
            <a:endParaRPr lang="en-US" altLang="de-DE" sz="1300">
              <a:solidFill>
                <a:srgbClr val="000000"/>
              </a:solidFill>
              <a:latin typeface="Arial" panose="020B0604020202020204" pitchFamily="34" charset="0"/>
            </a:endParaRPr>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12903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87CADD-F7BF-4927-AA9B-4E7088BAC902}" type="slidenum">
              <a:rPr lang="en-US" altLang="de-DE" sz="1300">
                <a:solidFill>
                  <a:srgbClr val="000000"/>
                </a:solidFill>
                <a:latin typeface="Arial" panose="020B0604020202020204" pitchFamily="34" charset="0"/>
              </a:rPr>
              <a:pPr eaLnBrk="1" hangingPunct="1">
                <a:spcBef>
                  <a:spcPct val="0"/>
                </a:spcBef>
              </a:pPr>
              <a:t>47</a:t>
            </a:fld>
            <a:endParaRPr lang="en-US" altLang="de-DE" sz="1300">
              <a:solidFill>
                <a:srgbClr val="000000"/>
              </a:solidFill>
              <a:latin typeface="Arial" panose="020B0604020202020204" pitchFamily="34" charset="0"/>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06527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064694-77DD-426E-834B-913EB83A3ACE}" type="slidenum">
              <a:rPr lang="en-US" altLang="de-DE" sz="1300">
                <a:solidFill>
                  <a:srgbClr val="000000"/>
                </a:solidFill>
                <a:latin typeface="Arial" panose="020B0604020202020204" pitchFamily="34" charset="0"/>
              </a:rPr>
              <a:pPr eaLnBrk="1" hangingPunct="1">
                <a:spcBef>
                  <a:spcPct val="0"/>
                </a:spcBef>
              </a:pPr>
              <a:t>48</a:t>
            </a:fld>
            <a:endParaRPr lang="en-US" altLang="de-DE" sz="1300">
              <a:solidFill>
                <a:srgbClr val="000000"/>
              </a:solidFill>
              <a:latin typeface="Arial" panose="020B0604020202020204" pitchFamily="34" charset="0"/>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37368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6A58D3-425C-4478-9719-402B7C111472}" type="slidenum">
              <a:rPr lang="en-US" altLang="de-DE" sz="1300">
                <a:solidFill>
                  <a:srgbClr val="000000"/>
                </a:solidFill>
                <a:latin typeface="Arial" panose="020B0604020202020204" pitchFamily="34" charset="0"/>
              </a:rPr>
              <a:pPr eaLnBrk="1" hangingPunct="1">
                <a:spcBef>
                  <a:spcPct val="0"/>
                </a:spcBef>
              </a:pPr>
              <a:t>49</a:t>
            </a:fld>
            <a:endParaRPr lang="en-US" altLang="de-DE" sz="1300">
              <a:solidFill>
                <a:srgbClr val="000000"/>
              </a:solidFill>
              <a:latin typeface="Arial" panose="020B0604020202020204" pitchFamily="34" charset="0"/>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6438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300916-216C-4B9B-B844-D7707ABC7623}" type="slidenum">
              <a:rPr lang="en-US" altLang="de-DE" sz="1300">
                <a:solidFill>
                  <a:srgbClr val="000000"/>
                </a:solidFill>
                <a:latin typeface="Arial" panose="020B0604020202020204" pitchFamily="34" charset="0"/>
              </a:rPr>
              <a:pPr eaLnBrk="1" hangingPunct="1">
                <a:spcBef>
                  <a:spcPct val="0"/>
                </a:spcBef>
              </a:pPr>
              <a:t>50</a:t>
            </a:fld>
            <a:endParaRPr lang="en-US" altLang="de-DE" sz="1300">
              <a:solidFill>
                <a:srgbClr val="000000"/>
              </a:solidFill>
              <a:latin typeface="Arial" panose="020B0604020202020204" pitchFamily="34" charset="0"/>
            </a:endParaRPr>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55732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9E69FC-742C-471E-B2F9-F94AB8180E0C}" type="slidenum">
              <a:rPr lang="en-US" altLang="de-DE" sz="1300">
                <a:solidFill>
                  <a:srgbClr val="000000"/>
                </a:solidFill>
                <a:latin typeface="Arial" panose="020B0604020202020204" pitchFamily="34" charset="0"/>
              </a:rPr>
              <a:pPr eaLnBrk="1" hangingPunct="1">
                <a:spcBef>
                  <a:spcPct val="0"/>
                </a:spcBef>
              </a:pPr>
              <a:t>51</a:t>
            </a:fld>
            <a:endParaRPr lang="en-US" altLang="de-DE" sz="1300">
              <a:solidFill>
                <a:srgbClr val="000000"/>
              </a:solidFill>
              <a:latin typeface="Arial" panose="020B0604020202020204" pitchFamily="34" charset="0"/>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55419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08FEEE-F03A-4C2B-9F5F-8A4620C425EE}" type="slidenum">
              <a:rPr lang="en-US" altLang="de-DE" sz="1300">
                <a:solidFill>
                  <a:srgbClr val="000000"/>
                </a:solidFill>
                <a:latin typeface="Arial" panose="020B0604020202020204" pitchFamily="34" charset="0"/>
              </a:rPr>
              <a:pPr eaLnBrk="1" hangingPunct="1">
                <a:spcBef>
                  <a:spcPct val="0"/>
                </a:spcBef>
              </a:pPr>
              <a:t>52</a:t>
            </a:fld>
            <a:endParaRPr lang="en-US" altLang="de-DE" sz="1300">
              <a:solidFill>
                <a:srgbClr val="000000"/>
              </a:solidFill>
              <a:latin typeface="Arial" panose="020B0604020202020204" pitchFamily="34" charset="0"/>
            </a:endParaRPr>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7761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529E19-E98C-401E-8557-FBFC7A598373}" type="slidenum">
              <a:rPr lang="en-US" altLang="de-DE" sz="1300">
                <a:solidFill>
                  <a:srgbClr val="000000"/>
                </a:solidFill>
                <a:latin typeface="Arial" panose="020B0604020202020204" pitchFamily="34" charset="0"/>
              </a:rPr>
              <a:pPr eaLnBrk="1" hangingPunct="1">
                <a:spcBef>
                  <a:spcPct val="0"/>
                </a:spcBef>
              </a:pPr>
              <a:t>53</a:t>
            </a:fld>
            <a:endParaRPr lang="en-US" altLang="de-DE" sz="1300">
              <a:solidFill>
                <a:srgbClr val="000000"/>
              </a:solidFill>
              <a:latin typeface="Arial" panose="020B0604020202020204" pitchFamily="34" charset="0"/>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37677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A78746-D230-4C93-8998-B4F2BF2381CA}" type="slidenum">
              <a:rPr lang="en-US" altLang="de-DE" sz="1300">
                <a:solidFill>
                  <a:srgbClr val="000000"/>
                </a:solidFill>
                <a:latin typeface="Arial" panose="020B0604020202020204" pitchFamily="34" charset="0"/>
              </a:rPr>
              <a:pPr eaLnBrk="1" hangingPunct="1">
                <a:spcBef>
                  <a:spcPct val="0"/>
                </a:spcBef>
              </a:pPr>
              <a:t>54</a:t>
            </a:fld>
            <a:endParaRPr lang="en-US" altLang="de-DE" sz="1300">
              <a:solidFill>
                <a:srgbClr val="000000"/>
              </a:solidFill>
              <a:latin typeface="Arial" panose="020B0604020202020204" pitchFamily="34" charset="0"/>
            </a:endParaRPr>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21399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A167DE-AE13-4752-AC42-8735F4083C51}" type="slidenum">
              <a:rPr lang="en-US" altLang="de-DE" sz="1300">
                <a:solidFill>
                  <a:srgbClr val="000000"/>
                </a:solidFill>
                <a:latin typeface="Arial" panose="020B0604020202020204" pitchFamily="34" charset="0"/>
              </a:rPr>
              <a:pPr eaLnBrk="1" hangingPunct="1">
                <a:spcBef>
                  <a:spcPct val="0"/>
                </a:spcBef>
              </a:pPr>
              <a:t>55</a:t>
            </a:fld>
            <a:endParaRPr lang="en-US" altLang="de-DE" sz="1300">
              <a:solidFill>
                <a:srgbClr val="000000"/>
              </a:solidFill>
              <a:latin typeface="Arial" panose="020B0604020202020204" pitchFamily="34" charset="0"/>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83740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0C58FE-8350-4A94-8F3C-65450BCFC012}" type="slidenum">
              <a:rPr lang="en-US" altLang="de-DE" sz="1300">
                <a:solidFill>
                  <a:srgbClr val="000000"/>
                </a:solidFill>
                <a:latin typeface="Arial" panose="020B0604020202020204" pitchFamily="34" charset="0"/>
              </a:rPr>
              <a:pPr eaLnBrk="1" hangingPunct="1">
                <a:spcBef>
                  <a:spcPct val="0"/>
                </a:spcBef>
              </a:pPr>
              <a:t>56</a:t>
            </a:fld>
            <a:endParaRPr lang="en-US" altLang="de-DE" sz="1300">
              <a:solidFill>
                <a:srgbClr val="000000"/>
              </a:solidFill>
              <a:latin typeface="Arial" panose="020B0604020202020204" pitchFamily="34" charset="0"/>
            </a:endParaRPr>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273814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D6E6355-08C0-4539-93FF-FBABEF3395B1}" type="slidenum">
              <a:rPr lang="en-US" altLang="de-DE" sz="1300">
                <a:solidFill>
                  <a:srgbClr val="000000"/>
                </a:solidFill>
                <a:latin typeface="Arial" panose="020B0604020202020204" pitchFamily="34" charset="0"/>
              </a:rPr>
              <a:pPr eaLnBrk="1" hangingPunct="1">
                <a:spcBef>
                  <a:spcPct val="0"/>
                </a:spcBef>
              </a:pPr>
              <a:t>57</a:t>
            </a:fld>
            <a:endParaRPr lang="en-US" altLang="de-DE" sz="1300">
              <a:solidFill>
                <a:srgbClr val="000000"/>
              </a:solidFill>
              <a:latin typeface="Arial" panose="020B0604020202020204" pitchFamily="34" charset="0"/>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59705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C3DBAE-6B56-4340-AF86-39471BB7A051}" type="slidenum">
              <a:rPr lang="en-US" altLang="de-DE" sz="1300">
                <a:solidFill>
                  <a:srgbClr val="000000"/>
                </a:solidFill>
                <a:latin typeface="Arial" panose="020B0604020202020204" pitchFamily="34" charset="0"/>
              </a:rPr>
              <a:pPr eaLnBrk="1" hangingPunct="1">
                <a:spcBef>
                  <a:spcPct val="0"/>
                </a:spcBef>
              </a:pPr>
              <a:t>58</a:t>
            </a:fld>
            <a:endParaRPr lang="en-US" altLang="de-DE" sz="1300">
              <a:solidFill>
                <a:srgbClr val="000000"/>
              </a:solidFill>
              <a:latin typeface="Arial" panose="020B0604020202020204" pitchFamily="34" charset="0"/>
            </a:endParaRPr>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026788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C28FA87-D177-4DFE-982D-B6EB82EFA78F}" type="slidenum">
              <a:rPr lang="en-US" altLang="de-DE" sz="1300">
                <a:solidFill>
                  <a:srgbClr val="000000"/>
                </a:solidFill>
                <a:latin typeface="Arial" panose="020B0604020202020204" pitchFamily="34" charset="0"/>
              </a:rPr>
              <a:pPr eaLnBrk="1" hangingPunct="1">
                <a:spcBef>
                  <a:spcPct val="0"/>
                </a:spcBef>
              </a:pPr>
              <a:t>59</a:t>
            </a:fld>
            <a:endParaRPr lang="en-US" altLang="de-DE" sz="1300">
              <a:solidFill>
                <a:srgbClr val="000000"/>
              </a:solidFill>
              <a:latin typeface="Arial" panose="020B0604020202020204" pitchFamily="34" charset="0"/>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679910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0677C5-25F8-4AFC-8EBD-6FE6796F40A0}" type="slidenum">
              <a:rPr lang="en-US" altLang="de-DE" sz="1300">
                <a:solidFill>
                  <a:srgbClr val="000000"/>
                </a:solidFill>
                <a:latin typeface="Arial" panose="020B0604020202020204" pitchFamily="34" charset="0"/>
              </a:rPr>
              <a:pPr eaLnBrk="1" hangingPunct="1">
                <a:spcBef>
                  <a:spcPct val="0"/>
                </a:spcBef>
              </a:pPr>
              <a:t>60</a:t>
            </a:fld>
            <a:endParaRPr lang="en-US" altLang="de-DE" sz="1300">
              <a:solidFill>
                <a:srgbClr val="000000"/>
              </a:solidFill>
              <a:latin typeface="Arial" panose="020B0604020202020204" pitchFamily="34" charset="0"/>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92044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286640-EE2A-493E-AA0D-F0642933A470}" type="slidenum">
              <a:rPr lang="en-US" altLang="de-DE" sz="1300">
                <a:solidFill>
                  <a:srgbClr val="000000"/>
                </a:solidFill>
                <a:latin typeface="Arial" panose="020B0604020202020204" pitchFamily="34" charset="0"/>
              </a:rPr>
              <a:pPr eaLnBrk="1" hangingPunct="1">
                <a:spcBef>
                  <a:spcPct val="0"/>
                </a:spcBef>
              </a:pPr>
              <a:t>61</a:t>
            </a:fld>
            <a:endParaRPr lang="en-US" altLang="de-DE" sz="1300">
              <a:solidFill>
                <a:srgbClr val="000000"/>
              </a:solidFill>
              <a:latin typeface="Arial" panose="020B0604020202020204" pitchFamily="34" charset="0"/>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447036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9801AF-F72E-4F07-8899-F89583FAF747}" type="slidenum">
              <a:rPr lang="en-US" altLang="de-DE" sz="1300">
                <a:solidFill>
                  <a:srgbClr val="000000"/>
                </a:solidFill>
                <a:latin typeface="Arial" panose="020B0604020202020204" pitchFamily="34" charset="0"/>
              </a:rPr>
              <a:pPr eaLnBrk="1" hangingPunct="1">
                <a:spcBef>
                  <a:spcPct val="0"/>
                </a:spcBef>
              </a:pPr>
              <a:t>62</a:t>
            </a:fld>
            <a:endParaRPr lang="en-US" altLang="de-DE" sz="1300">
              <a:solidFill>
                <a:srgbClr val="000000"/>
              </a:solidFill>
              <a:latin typeface="Arial" panose="020B0604020202020204" pitchFamily="34" charset="0"/>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09645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9894A1E-49D7-4B56-A041-85C2AEE7DF3C}" type="slidenum">
              <a:rPr lang="en-US" altLang="de-DE" sz="1300">
                <a:solidFill>
                  <a:srgbClr val="000000"/>
                </a:solidFill>
                <a:latin typeface="Arial" panose="020B0604020202020204" pitchFamily="34" charset="0"/>
              </a:rPr>
              <a:pPr eaLnBrk="1" hangingPunct="1">
                <a:spcBef>
                  <a:spcPct val="0"/>
                </a:spcBef>
              </a:pPr>
              <a:t>63</a:t>
            </a:fld>
            <a:endParaRPr lang="en-US" altLang="de-DE" sz="1300">
              <a:solidFill>
                <a:srgbClr val="000000"/>
              </a:solidFill>
              <a:latin typeface="Arial" panose="020B0604020202020204" pitchFamily="34"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941407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F2794C-AA19-4B11-A333-2614E36C059F}" type="slidenum">
              <a:rPr lang="en-US" altLang="de-DE" sz="1300">
                <a:solidFill>
                  <a:srgbClr val="000000"/>
                </a:solidFill>
                <a:latin typeface="Arial" panose="020B0604020202020204" pitchFamily="34" charset="0"/>
              </a:rPr>
              <a:pPr eaLnBrk="1" hangingPunct="1">
                <a:spcBef>
                  <a:spcPct val="0"/>
                </a:spcBef>
              </a:pPr>
              <a:t>64</a:t>
            </a:fld>
            <a:endParaRPr lang="en-US" altLang="de-DE" sz="1300">
              <a:solidFill>
                <a:srgbClr val="000000"/>
              </a:solidFill>
              <a:latin typeface="Arial" panose="020B0604020202020204" pitchFamily="34" charset="0"/>
            </a:endParaRPr>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285758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8FDB9C-D198-46E1-B687-77A5F10D0A86}" type="slidenum">
              <a:rPr lang="en-US" altLang="de-DE" sz="1300">
                <a:solidFill>
                  <a:srgbClr val="000000"/>
                </a:solidFill>
                <a:latin typeface="Arial" panose="020B0604020202020204" pitchFamily="34" charset="0"/>
              </a:rPr>
              <a:pPr eaLnBrk="1" hangingPunct="1">
                <a:spcBef>
                  <a:spcPct val="0"/>
                </a:spcBef>
              </a:pPr>
              <a:t>65</a:t>
            </a:fld>
            <a:endParaRPr lang="en-US" altLang="de-DE" sz="1300">
              <a:solidFill>
                <a:srgbClr val="000000"/>
              </a:solidFill>
              <a:latin typeface="Arial" panose="020B0604020202020204" pitchFamily="34" charset="0"/>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886284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F75B46-C5D0-4DF6-A411-6336567FFAB2}" type="slidenum">
              <a:rPr lang="en-US" altLang="de-DE" sz="1300">
                <a:solidFill>
                  <a:srgbClr val="000000"/>
                </a:solidFill>
                <a:latin typeface="Arial" panose="020B0604020202020204" pitchFamily="34" charset="0"/>
              </a:rPr>
              <a:pPr eaLnBrk="1" hangingPunct="1">
                <a:spcBef>
                  <a:spcPct val="0"/>
                </a:spcBef>
              </a:pPr>
              <a:t>66</a:t>
            </a:fld>
            <a:endParaRPr lang="en-US" altLang="de-DE" sz="1300">
              <a:solidFill>
                <a:srgbClr val="000000"/>
              </a:solidFill>
              <a:latin typeface="Arial" panose="020B0604020202020204" pitchFamily="34" charset="0"/>
            </a:endParaRPr>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88843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BF7E74-6C7D-4355-9E75-DFFC8BD9043B}" type="slidenum">
              <a:rPr lang="en-US" altLang="de-DE" sz="1300">
                <a:solidFill>
                  <a:srgbClr val="000000"/>
                </a:solidFill>
                <a:latin typeface="Arial" panose="020B0604020202020204" pitchFamily="34" charset="0"/>
              </a:rPr>
              <a:pPr eaLnBrk="1" hangingPunct="1">
                <a:spcBef>
                  <a:spcPct val="0"/>
                </a:spcBef>
              </a:pPr>
              <a:t>67</a:t>
            </a:fld>
            <a:endParaRPr lang="en-US" altLang="de-DE" sz="1300">
              <a:solidFill>
                <a:srgbClr val="000000"/>
              </a:solidFill>
              <a:latin typeface="Arial" panose="020B060402020202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383646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4DCE7A-F23A-4D66-8B7B-9634660F3A9C}" type="slidenum">
              <a:rPr lang="en-US" altLang="de-DE" sz="1300">
                <a:solidFill>
                  <a:srgbClr val="000000"/>
                </a:solidFill>
                <a:latin typeface="Arial" panose="020B0604020202020204" pitchFamily="34" charset="0"/>
              </a:rPr>
              <a:pPr eaLnBrk="1" hangingPunct="1">
                <a:spcBef>
                  <a:spcPct val="0"/>
                </a:spcBef>
              </a:pPr>
              <a:t>68</a:t>
            </a:fld>
            <a:endParaRPr lang="en-US" altLang="de-DE" sz="1300">
              <a:solidFill>
                <a:srgbClr val="000000"/>
              </a:solidFill>
              <a:latin typeface="Arial" panose="020B0604020202020204" pitchFamily="34"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684116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E113D3-9636-4347-8301-0026F37DD279}" type="slidenum">
              <a:rPr lang="en-US" altLang="de-DE" sz="1300"/>
              <a:pPr eaLnBrk="1" hangingPunct="1">
                <a:spcBef>
                  <a:spcPct val="0"/>
                </a:spcBef>
              </a:pPr>
              <a:t>69</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810194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E113D3-9636-4347-8301-0026F37DD279}" type="slidenum">
              <a:rPr lang="en-US" altLang="de-DE" sz="1300"/>
              <a:pPr eaLnBrk="1" hangingPunct="1">
                <a:spcBef>
                  <a:spcPct val="0"/>
                </a:spcBef>
              </a:pPr>
              <a:t>70</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810194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E113D3-9636-4347-8301-0026F37DD279}" type="slidenum">
              <a:rPr lang="en-US" altLang="de-DE" sz="1300"/>
              <a:pPr eaLnBrk="1" hangingPunct="1">
                <a:spcBef>
                  <a:spcPct val="0"/>
                </a:spcBef>
              </a:pPr>
              <a:t>71</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810194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AFBED7-D145-4974-A556-7FFF1E768427}" type="slidenum">
              <a:rPr lang="en-US" altLang="de-DE" sz="1300"/>
              <a:pPr eaLnBrk="1" hangingPunct="1">
                <a:spcBef>
                  <a:spcPct val="0"/>
                </a:spcBef>
              </a:pPr>
              <a:t>72</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23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AFBED7-D145-4974-A556-7FFF1E768427}" type="slidenum">
              <a:rPr lang="en-US" altLang="de-DE" sz="1300"/>
              <a:pPr eaLnBrk="1" hangingPunct="1">
                <a:spcBef>
                  <a:spcPct val="0"/>
                </a:spcBef>
              </a:pPr>
              <a:t>73</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235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AFBED7-D145-4974-A556-7FFF1E768427}" type="slidenum">
              <a:rPr lang="en-US" altLang="de-DE" sz="1300"/>
              <a:pPr eaLnBrk="1" hangingPunct="1">
                <a:spcBef>
                  <a:spcPct val="0"/>
                </a:spcBef>
              </a:pPr>
              <a:t>74</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235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Rot="1" noChangeAspect="1" noChangeArrowheads="1" noTextEdit="1"/>
          </p:cNvSpPr>
          <p:nvPr>
            <p:ph type="sldImg"/>
          </p:nvPr>
        </p:nvSpPr>
        <p:spPr>
          <a:xfrm>
            <a:off x="139700" y="768350"/>
            <a:ext cx="6821488" cy="3836988"/>
          </a:xfrm>
          <a:ln/>
        </p:spPr>
      </p:sp>
      <p:sp>
        <p:nvSpPr>
          <p:cNvPr id="164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5522562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Meta-</a:t>
            </a:r>
            <a:r>
              <a:rPr lang="en-US" altLang="ko-KR" dirty="0" err="1">
                <a:solidFill>
                  <a:srgbClr val="004992"/>
                </a:solidFill>
              </a:rPr>
              <a:t>poznawczy</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b="0" dirty="0">
                <a:latin typeface="+mj-lt"/>
              </a:rPr>
              <a:t>Wykorzystane w treningu ilustracje użyto za zgodą autorów i właścicieli praw autorskich. Szczegóły znaleźć można na ostatnim slajdzie</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3 – Zmiana przekonań</a:t>
            </a:r>
          </a:p>
        </p:txBody>
      </p:sp>
      <p:sp>
        <p:nvSpPr>
          <p:cNvPr id="4" name="Slide Number Placeholder 3"/>
          <p:cNvSpPr>
            <a:spLocks noGrp="1"/>
          </p:cNvSpPr>
          <p:nvPr>
            <p:ph type="sldNum" sz="quarter" idx="12"/>
          </p:nvPr>
        </p:nvSpPr>
        <p:spPr bwMode="gray"/>
        <p:txBody>
          <a:bodyPr/>
          <a:lstStyle>
            <a:lvl1pPr>
              <a:defRPr b="0"/>
            </a:lvl1pPr>
          </a:lstStyle>
          <a:p>
            <a:fld id="{F7FECE80-977A-4189-97C0-CCB9D1FA2374}"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l-PL"/>
              <a:t>Trening Meta-poznawczy 3 – Zmiana przekonań</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542636F4-DC65-443A-9CE9-BA381B55D529}"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3 – Zmiana przekonań</a:t>
            </a:r>
            <a:endParaRPr lang="de-DE"/>
          </a:p>
        </p:txBody>
      </p:sp>
      <p:sp>
        <p:nvSpPr>
          <p:cNvPr id="7" name="Slide Number Placeholder 6"/>
          <p:cNvSpPr>
            <a:spLocks noGrp="1"/>
          </p:cNvSpPr>
          <p:nvPr>
            <p:ph type="sldNum" sz="quarter" idx="12"/>
          </p:nvPr>
        </p:nvSpPr>
        <p:spPr bwMode="gray"/>
        <p:txBody>
          <a:bodyPr/>
          <a:lstStyle>
            <a:lvl1pPr>
              <a:defRPr b="0"/>
            </a:lvl1pPr>
          </a:lstStyle>
          <a:p>
            <a:fld id="{1F7423B8-0FF2-455B-BC68-236787F5DA72}"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3 – Zmiana przekonań</a:t>
            </a:r>
          </a:p>
        </p:txBody>
      </p:sp>
      <p:sp>
        <p:nvSpPr>
          <p:cNvPr id="7" name="Slide Number Placeholder 6"/>
          <p:cNvSpPr>
            <a:spLocks noGrp="1"/>
          </p:cNvSpPr>
          <p:nvPr>
            <p:ph type="sldNum" sz="quarter" idx="12"/>
          </p:nvPr>
        </p:nvSpPr>
        <p:spPr bwMode="gray"/>
        <p:txBody>
          <a:bodyPr/>
          <a:lstStyle>
            <a:lvl1pPr>
              <a:defRPr b="0"/>
            </a:lvl1pPr>
          </a:lstStyle>
          <a:p>
            <a:fld id="{F7FECE80-977A-4189-97C0-CCB9D1FA237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l-PL"/>
              <a:t>Trening Meta-poznawczy 3 – Zmiana przekonań</a:t>
            </a:r>
          </a:p>
        </p:txBody>
      </p:sp>
      <p:sp>
        <p:nvSpPr>
          <p:cNvPr id="7" name="Slide Number Placeholder 6"/>
          <p:cNvSpPr>
            <a:spLocks noGrp="1"/>
          </p:cNvSpPr>
          <p:nvPr>
            <p:ph type="sldNum" sz="quarter" idx="12"/>
          </p:nvPr>
        </p:nvSpPr>
        <p:spPr bwMode="gray"/>
        <p:txBody>
          <a:bodyPr/>
          <a:lstStyle>
            <a:lvl1pPr>
              <a:defRPr b="0"/>
            </a:lvl1pPr>
          </a:lstStyle>
          <a:p>
            <a:fld id="{F7FECE80-977A-4189-97C0-CCB9D1FA237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l-PL"/>
              <a:t>Trening Meta-poznawczy 3 – Zmiana przekonań</a:t>
            </a:r>
            <a:endParaRPr lang="de-DE"/>
          </a:p>
        </p:txBody>
      </p:sp>
      <p:sp>
        <p:nvSpPr>
          <p:cNvPr id="5" name="Slide Number Placeholder 4"/>
          <p:cNvSpPr>
            <a:spLocks noGrp="1"/>
          </p:cNvSpPr>
          <p:nvPr>
            <p:ph type="sldNum" sz="quarter" idx="12"/>
          </p:nvPr>
        </p:nvSpPr>
        <p:spPr bwMode="gray"/>
        <p:txBody>
          <a:bodyPr/>
          <a:lstStyle>
            <a:lvl1pPr>
              <a:defRPr b="0"/>
            </a:lvl1pPr>
          </a:lstStyle>
          <a:p>
            <a:fld id="{D5FCB7B9-B0C7-4D8A-92DF-52F7D48156F2}"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3 – Zmiana przekonań</a:t>
            </a:r>
            <a:endParaRPr lang="de-DE"/>
          </a:p>
        </p:txBody>
      </p:sp>
      <p:sp>
        <p:nvSpPr>
          <p:cNvPr id="4" name="Slide Number Placeholder 3"/>
          <p:cNvSpPr>
            <a:spLocks noGrp="1"/>
          </p:cNvSpPr>
          <p:nvPr>
            <p:ph type="sldNum" sz="quarter" idx="12"/>
          </p:nvPr>
        </p:nvSpPr>
        <p:spPr bwMode="gray"/>
        <p:txBody>
          <a:bodyPr/>
          <a:lstStyle>
            <a:lvl1pPr>
              <a:defRPr b="0"/>
            </a:lvl1pPr>
          </a:lstStyle>
          <a:p>
            <a:fld id="{FAC59CA1-9E9F-4F44-95B2-569916FB5EA1}"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l-PL"/>
              <a:t>Trening Meta-poznawczy 3 – Zmiana przekonań</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F7FECE80-977A-4189-97C0-CCB9D1FA2374}"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3.jpeg"/></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3.jpeg"/><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25.jpeg"/><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28.jpeg"/><Relationship Id="rId4" Type="http://schemas.openxmlformats.org/officeDocument/2006/relationships/image" Target="../media/image29.jpeg"/></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28.jpeg"/><Relationship Id="rId4" Type="http://schemas.openxmlformats.org/officeDocument/2006/relationships/image" Target="../media/image29.jpeg"/></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1.xml"/><Relationship Id="rId1" Type="http://schemas.openxmlformats.org/officeDocument/2006/relationships/slideLayout" Target="../slideLayouts/slideLayout10.xml"/><Relationship Id="rId4" Type="http://schemas.openxmlformats.org/officeDocument/2006/relationships/image" Target="../media/image31.jpeg"/></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2.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3.xml"/><Relationship Id="rId1" Type="http://schemas.openxmlformats.org/officeDocument/2006/relationships/slideLayout" Target="../slideLayouts/slideLayout11.xml"/><Relationship Id="rId5" Type="http://schemas.openxmlformats.org/officeDocument/2006/relationships/image" Target="../media/image35.jpeg"/><Relationship Id="rId4" Type="http://schemas.openxmlformats.org/officeDocument/2006/relationships/image" Target="../media/image33.jpeg"/></Relationships>
</file>

<file path=ppt/slides/_rels/slide4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37.jpeg"/></Relationships>
</file>

<file path=ppt/slides/_rels/slide4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7.jpeg"/></Relationships>
</file>

<file path=ppt/slides/_rels/slide4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38.jpeg"/><Relationship Id="rId4" Type="http://schemas.openxmlformats.org/officeDocument/2006/relationships/image" Target="../media/image37.jpeg"/></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40.png"/></Relationships>
</file>

<file path=ppt/slides/_rels/slide5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40.png"/></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42.jpeg"/></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44.jpeg"/><Relationship Id="rId4" Type="http://schemas.openxmlformats.org/officeDocument/2006/relationships/image" Target="../media/image43.jpeg"/></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44.jpeg"/><Relationship Id="rId4" Type="http://schemas.openxmlformats.org/officeDocument/2006/relationships/image" Target="../media/image42.jpeg"/></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45.jpeg"/></Relationships>
</file>

<file path=ppt/slides/_rels/slide5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46.png"/><Relationship Id="rId4" Type="http://schemas.openxmlformats.org/officeDocument/2006/relationships/image" Target="../media/image45.jpeg"/></Relationships>
</file>

<file path=ppt/slides/_rels/slide6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46.png"/><Relationship Id="rId4" Type="http://schemas.openxmlformats.org/officeDocument/2006/relationships/image" Target="../media/image45.jpeg"/></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49.jpeg"/></Relationships>
</file>

<file path=ppt/slides/_rels/slide6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50.jpeg"/><Relationship Id="rId4" Type="http://schemas.openxmlformats.org/officeDocument/2006/relationships/image" Target="../media/image49.jpeg"/></Relationships>
</file>

<file path=ppt/slides/_rels/slide6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image" Target="../media/image50.jpeg"/><Relationship Id="rId4" Type="http://schemas.openxmlformats.org/officeDocument/2006/relationships/image" Target="../media/image49.jpeg"/></Relationships>
</file>

<file path=ppt/slides/_rels/slide6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6.xml"/><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6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7.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6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8.xml"/><Relationship Id="rId1" Type="http://schemas.openxmlformats.org/officeDocument/2006/relationships/slideLayout" Target="../slideLayouts/slideLayout11.xml"/><Relationship Id="rId5" Type="http://schemas.openxmlformats.org/officeDocument/2006/relationships/image" Target="../media/image53.png"/><Relationship Id="rId4" Type="http://schemas.openxmlformats.org/officeDocument/2006/relationships/image" Target="../media/image52.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5.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3 A – </a:t>
            </a:r>
            <a:r>
              <a:rPr lang="en-US" altLang="ko-KR" dirty="0" err="1">
                <a:latin typeface="+mn-lt"/>
                <a:ea typeface="+mn-ea"/>
                <a:cs typeface="+mn-cs"/>
              </a:rPr>
              <a:t>Zmiana</a:t>
            </a:r>
            <a:r>
              <a:rPr lang="en-US" altLang="ko-KR" dirty="0">
                <a:latin typeface="+mn-lt"/>
                <a:ea typeface="+mn-ea"/>
                <a:cs typeface="+mn-cs"/>
              </a:rPr>
              <a:t> </a:t>
            </a:r>
            <a:r>
              <a:rPr lang="en-US" altLang="ko-KR">
                <a:latin typeface="+mn-lt"/>
                <a:ea typeface="+mn-ea"/>
                <a:cs typeface="+mn-cs"/>
              </a:rPr>
              <a:t>przekonań</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Leszczyńska &amp; Gawęda</a:t>
            </a:r>
            <a:r>
              <a:rPr lang="nl-NL" sz="1600">
                <a:solidFill>
                  <a:srgbClr val="004992"/>
                </a:solidFill>
              </a:rPr>
              <a:t> (7|22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853647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Zmiana przekonań</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pl-PL" altLang="de-DE" sz="2400" dirty="0">
                <a:solidFill>
                  <a:srgbClr val="333333"/>
                </a:solidFill>
              </a:rPr>
              <a:t>Człowiek ma tendencję </a:t>
            </a:r>
            <a:r>
              <a:rPr lang="pl-PL" altLang="de-DE" sz="2400">
                <a:solidFill>
                  <a:srgbClr val="333333"/>
                </a:solidFill>
              </a:rPr>
              <a:t>do “trzymania się” </a:t>
            </a:r>
            <a:r>
              <a:rPr lang="pl-PL" altLang="de-DE" sz="2400" dirty="0">
                <a:solidFill>
                  <a:srgbClr val="333333"/>
                </a:solidFill>
              </a:rPr>
              <a:t>pierwszego wrażenie </a:t>
            </a:r>
            <a:r>
              <a:rPr lang="en-US" altLang="de-DE" sz="2400" dirty="0">
                <a:solidFill>
                  <a:srgbClr val="333333"/>
                </a:solidFill>
              </a:rPr>
              <a:t>(</a:t>
            </a:r>
            <a:r>
              <a:rPr lang="pl-PL" altLang="de-DE" sz="2400" dirty="0">
                <a:solidFill>
                  <a:srgbClr val="333333"/>
                </a:solidFill>
              </a:rPr>
              <a:t>np</a:t>
            </a:r>
            <a:r>
              <a:rPr lang="pl-PL" altLang="de-DE" sz="2400">
                <a:solidFill>
                  <a:srgbClr val="333333"/>
                </a:solidFill>
              </a:rPr>
              <a:t>. “najważniejsze </a:t>
            </a:r>
            <a:r>
              <a:rPr lang="pl-PL" altLang="de-DE" sz="2400" dirty="0">
                <a:solidFill>
                  <a:srgbClr val="333333"/>
                </a:solidFill>
              </a:rPr>
              <a:t>jest </a:t>
            </a:r>
            <a:r>
              <a:rPr lang="pl-PL" altLang="de-DE" sz="2400">
                <a:solidFill>
                  <a:srgbClr val="333333"/>
                </a:solidFill>
              </a:rPr>
              <a:t>pierwsze wrażenie”</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5"/>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ct val="50000"/>
              </a:spcBef>
              <a:buClrTx/>
              <a:buFontTx/>
              <a:buNone/>
            </a:pPr>
            <a:r>
              <a:rPr lang="de-DE" altLang="de-DE" sz="1600" b="0" dirty="0">
                <a:solidFill>
                  <a:srgbClr val="333333"/>
                </a:solidFill>
                <a:latin typeface="+mn-lt"/>
              </a:rPr>
              <a:t>* </a:t>
            </a:r>
            <a:r>
              <a:rPr lang="pl-PL" altLang="de-DE" sz="1600" b="0" dirty="0">
                <a:solidFill>
                  <a:srgbClr val="333333"/>
                </a:solidFill>
                <a:latin typeface="+mn-lt"/>
              </a:rPr>
              <a:t>Widzisz tylko to, co chcesz widzieć</a:t>
            </a:r>
            <a:endParaRPr lang="de-DE" altLang="de-DE" sz="16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Zmiana przekonań</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pl-PL" altLang="de-DE" sz="2400" dirty="0">
                <a:solidFill>
                  <a:srgbClr val="333333"/>
                </a:solidFill>
              </a:rPr>
              <a:t>Człowiek ma tendencję </a:t>
            </a:r>
            <a:r>
              <a:rPr lang="pl-PL" altLang="de-DE" sz="2400">
                <a:solidFill>
                  <a:srgbClr val="333333"/>
                </a:solidFill>
              </a:rPr>
              <a:t>do “trzymania się” </a:t>
            </a:r>
            <a:r>
              <a:rPr lang="pl-PL" altLang="de-DE" sz="2400" dirty="0">
                <a:solidFill>
                  <a:srgbClr val="333333"/>
                </a:solidFill>
              </a:rPr>
              <a:t>pierwszego wrażenie </a:t>
            </a:r>
            <a:r>
              <a:rPr lang="en-US" altLang="de-DE" sz="2400" dirty="0">
                <a:solidFill>
                  <a:srgbClr val="333333"/>
                </a:solidFill>
              </a:rPr>
              <a:t>(</a:t>
            </a:r>
            <a:r>
              <a:rPr lang="pl-PL" altLang="de-DE" sz="2400" dirty="0">
                <a:solidFill>
                  <a:srgbClr val="333333"/>
                </a:solidFill>
              </a:rPr>
              <a:t>np</a:t>
            </a:r>
            <a:r>
              <a:rPr lang="pl-PL" altLang="de-DE" sz="2400">
                <a:solidFill>
                  <a:srgbClr val="333333"/>
                </a:solidFill>
              </a:rPr>
              <a:t>. “najważniejsze </a:t>
            </a:r>
            <a:r>
              <a:rPr lang="pl-PL" altLang="de-DE" sz="2400" dirty="0">
                <a:solidFill>
                  <a:srgbClr val="333333"/>
                </a:solidFill>
              </a:rPr>
              <a:t>jest </a:t>
            </a:r>
            <a:r>
              <a:rPr lang="pl-PL" altLang="de-DE" sz="2400">
                <a:solidFill>
                  <a:srgbClr val="333333"/>
                </a:solidFill>
              </a:rPr>
              <a:t>pierwsze wrażenie”</a:t>
            </a:r>
            <a:r>
              <a:rPr lang="en-US" altLang="de-DE" sz="2400">
                <a:solidFill>
                  <a:srgbClr val="333333"/>
                </a:solidFill>
              </a:rPr>
              <a:t>)</a:t>
            </a:r>
            <a:endParaRPr lang="en-US" altLang="de-DE" sz="2400" dirty="0">
              <a:solidFill>
                <a:srgbClr val="333333"/>
              </a:solidFill>
            </a:endParaRPr>
          </a:p>
          <a:p>
            <a:pPr marL="342900" lvl="0" indent="-342900" defTabSz="914400" fontAlgn="base">
              <a:buClr>
                <a:srgbClr val="000000"/>
              </a:buClr>
              <a:buFont typeface="WingDings"/>
              <a:buChar char=""/>
            </a:pPr>
            <a:r>
              <a:rPr lang="pl-PL" altLang="de-DE" sz="2400" dirty="0">
                <a:solidFill>
                  <a:srgbClr val="004992"/>
                </a:solidFill>
              </a:rPr>
              <a:t>Powód</a:t>
            </a:r>
            <a:r>
              <a:rPr lang="en-US" altLang="de-DE" sz="2400" dirty="0">
                <a:solidFill>
                  <a:srgbClr val="004992"/>
                </a:solidFill>
              </a:rPr>
              <a:t>:</a:t>
            </a:r>
            <a:r>
              <a:rPr lang="en-US" altLang="de-DE" sz="2400" dirty="0">
                <a:solidFill>
                  <a:srgbClr val="333333"/>
                </a:solidFill>
              </a:rPr>
              <a:t> </a:t>
            </a:r>
            <a:r>
              <a:rPr lang="pl-PL" altLang="de-DE" sz="2400" dirty="0">
                <a:solidFill>
                  <a:srgbClr val="333333"/>
                </a:solidFill>
              </a:rPr>
              <a:t>lenistwo</a:t>
            </a:r>
            <a:r>
              <a:rPr lang="en-US" altLang="de-DE" sz="2400">
                <a:solidFill>
                  <a:srgbClr val="333333"/>
                </a:solidFill>
              </a:rPr>
              <a:t>, “</a:t>
            </a:r>
            <a:r>
              <a:rPr lang="pl-PL" altLang="de-DE" sz="2400">
                <a:solidFill>
                  <a:srgbClr val="333333"/>
                </a:solidFill>
              </a:rPr>
              <a:t>samo-potwierdzanie</a:t>
            </a:r>
            <a:r>
              <a:rPr lang="en-US" altLang="de-DE" sz="2400">
                <a:solidFill>
                  <a:srgbClr val="333333"/>
                </a:solidFill>
              </a:rPr>
              <a:t>”*, </a:t>
            </a:r>
            <a:r>
              <a:rPr lang="pl-PL" altLang="de-DE" sz="2400" dirty="0">
                <a:solidFill>
                  <a:srgbClr val="333333"/>
                </a:solidFill>
              </a:rPr>
              <a:t>bezmyślność</a:t>
            </a:r>
            <a:r>
              <a:rPr lang="en-US" altLang="de-DE" sz="2400" dirty="0">
                <a:solidFill>
                  <a:srgbClr val="333333"/>
                </a:solidFill>
              </a:rPr>
              <a:t>, </a:t>
            </a:r>
            <a:r>
              <a:rPr lang="pl-PL" altLang="de-DE" sz="2400" dirty="0">
                <a:solidFill>
                  <a:srgbClr val="333333"/>
                </a:solidFill>
              </a:rPr>
              <a:t>ułatwia orientację w złożonym świecie</a:t>
            </a:r>
            <a:r>
              <a:rPr lang="en-US" altLang="de-DE" sz="2400">
                <a:solidFill>
                  <a:srgbClr val="333333"/>
                </a:solidFill>
              </a:rPr>
              <a:t>, </a:t>
            </a:r>
            <a:r>
              <a:rPr lang="pl-PL" altLang="de-DE" sz="2400">
                <a:solidFill>
                  <a:srgbClr val="333333"/>
                </a:solidFill>
              </a:rPr>
              <a:t>pycha</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1106058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5"/>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ct val="50000"/>
              </a:spcBef>
              <a:buClrTx/>
              <a:buFontTx/>
              <a:buNone/>
            </a:pPr>
            <a:r>
              <a:rPr lang="de-DE" altLang="de-DE" sz="1600" b="0" dirty="0">
                <a:solidFill>
                  <a:srgbClr val="333333"/>
                </a:solidFill>
                <a:latin typeface="+mn-lt"/>
              </a:rPr>
              <a:t>* </a:t>
            </a:r>
            <a:r>
              <a:rPr lang="pl-PL" altLang="de-DE" sz="1600" b="0" dirty="0">
                <a:solidFill>
                  <a:srgbClr val="333333"/>
                </a:solidFill>
                <a:latin typeface="+mn-lt"/>
              </a:rPr>
              <a:t>Widzisz tylko to, co chcesz widzieć</a:t>
            </a:r>
            <a:endParaRPr lang="de-DE" altLang="de-DE" sz="16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Zmiana przekonań</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pl-PL" altLang="de-DE" sz="2400" dirty="0">
                <a:solidFill>
                  <a:srgbClr val="333333"/>
                </a:solidFill>
              </a:rPr>
              <a:t>Człowiek ma tendencję </a:t>
            </a:r>
            <a:r>
              <a:rPr lang="pl-PL" altLang="de-DE" sz="2400">
                <a:solidFill>
                  <a:srgbClr val="333333"/>
                </a:solidFill>
              </a:rPr>
              <a:t>do “trzymania się” </a:t>
            </a:r>
            <a:r>
              <a:rPr lang="pl-PL" altLang="de-DE" sz="2400" dirty="0">
                <a:solidFill>
                  <a:srgbClr val="333333"/>
                </a:solidFill>
              </a:rPr>
              <a:t>pierwszego wrażenie </a:t>
            </a:r>
            <a:r>
              <a:rPr lang="en-US" altLang="de-DE" sz="2400" dirty="0">
                <a:solidFill>
                  <a:srgbClr val="333333"/>
                </a:solidFill>
              </a:rPr>
              <a:t>(</a:t>
            </a:r>
            <a:r>
              <a:rPr lang="pl-PL" altLang="de-DE" sz="2400" dirty="0">
                <a:solidFill>
                  <a:srgbClr val="333333"/>
                </a:solidFill>
              </a:rPr>
              <a:t>np</a:t>
            </a:r>
            <a:r>
              <a:rPr lang="pl-PL" altLang="de-DE" sz="2400">
                <a:solidFill>
                  <a:srgbClr val="333333"/>
                </a:solidFill>
              </a:rPr>
              <a:t>. “najważniejsze </a:t>
            </a:r>
            <a:r>
              <a:rPr lang="pl-PL" altLang="de-DE" sz="2400" dirty="0">
                <a:solidFill>
                  <a:srgbClr val="333333"/>
                </a:solidFill>
              </a:rPr>
              <a:t>jest </a:t>
            </a:r>
            <a:r>
              <a:rPr lang="pl-PL" altLang="de-DE" sz="2400">
                <a:solidFill>
                  <a:srgbClr val="333333"/>
                </a:solidFill>
              </a:rPr>
              <a:t>pierwsze wrażenie”</a:t>
            </a:r>
            <a:r>
              <a:rPr lang="en-US" altLang="de-DE" sz="2400">
                <a:solidFill>
                  <a:srgbClr val="333333"/>
                </a:solidFill>
              </a:rPr>
              <a:t>)</a:t>
            </a:r>
            <a:endParaRPr lang="en-US" altLang="de-DE" sz="2400" dirty="0">
              <a:solidFill>
                <a:srgbClr val="333333"/>
              </a:solidFill>
            </a:endParaRPr>
          </a:p>
          <a:p>
            <a:pPr marL="342900" lvl="0" indent="-342900" defTabSz="914400" fontAlgn="base">
              <a:buClr>
                <a:srgbClr val="000000"/>
              </a:buClr>
              <a:buFont typeface="WingDings"/>
              <a:buChar char=""/>
            </a:pPr>
            <a:r>
              <a:rPr lang="pl-PL" altLang="de-DE" sz="2400" dirty="0">
                <a:solidFill>
                  <a:srgbClr val="004992"/>
                </a:solidFill>
              </a:rPr>
              <a:t>Powód</a:t>
            </a:r>
            <a:r>
              <a:rPr lang="en-US" altLang="de-DE" sz="2400" dirty="0">
                <a:solidFill>
                  <a:srgbClr val="004992"/>
                </a:solidFill>
              </a:rPr>
              <a:t>:</a:t>
            </a:r>
            <a:r>
              <a:rPr lang="en-US" altLang="de-DE" sz="2400" dirty="0">
                <a:solidFill>
                  <a:srgbClr val="333333"/>
                </a:solidFill>
              </a:rPr>
              <a:t> </a:t>
            </a:r>
            <a:r>
              <a:rPr lang="pl-PL" altLang="de-DE" sz="2400" dirty="0">
                <a:solidFill>
                  <a:srgbClr val="333333"/>
                </a:solidFill>
              </a:rPr>
              <a:t>lenistwo</a:t>
            </a:r>
            <a:r>
              <a:rPr lang="en-US" altLang="de-DE" sz="2400">
                <a:solidFill>
                  <a:srgbClr val="333333"/>
                </a:solidFill>
              </a:rPr>
              <a:t>, “</a:t>
            </a:r>
            <a:r>
              <a:rPr lang="pl-PL" altLang="de-DE" sz="2400">
                <a:solidFill>
                  <a:srgbClr val="333333"/>
                </a:solidFill>
              </a:rPr>
              <a:t>samo-potwierdzanie</a:t>
            </a:r>
            <a:r>
              <a:rPr lang="en-US" altLang="de-DE" sz="2400">
                <a:solidFill>
                  <a:srgbClr val="333333"/>
                </a:solidFill>
              </a:rPr>
              <a:t>”*, </a:t>
            </a:r>
            <a:r>
              <a:rPr lang="pl-PL" altLang="de-DE" sz="2400" dirty="0">
                <a:solidFill>
                  <a:srgbClr val="333333"/>
                </a:solidFill>
              </a:rPr>
              <a:t>bezmyślność</a:t>
            </a:r>
            <a:r>
              <a:rPr lang="en-US" altLang="de-DE" sz="2400" dirty="0">
                <a:solidFill>
                  <a:srgbClr val="333333"/>
                </a:solidFill>
              </a:rPr>
              <a:t>, </a:t>
            </a:r>
            <a:r>
              <a:rPr lang="pl-PL" altLang="de-DE" sz="2400" dirty="0">
                <a:solidFill>
                  <a:srgbClr val="333333"/>
                </a:solidFill>
              </a:rPr>
              <a:t>ułatwia orientację w złożonym świecie</a:t>
            </a:r>
            <a:r>
              <a:rPr lang="en-US" altLang="de-DE" sz="2400" dirty="0">
                <a:solidFill>
                  <a:srgbClr val="333333"/>
                </a:solidFill>
              </a:rPr>
              <a:t>, </a:t>
            </a:r>
            <a:r>
              <a:rPr lang="pl-PL" altLang="de-DE" sz="2400" dirty="0">
                <a:solidFill>
                  <a:srgbClr val="333333"/>
                </a:solidFill>
              </a:rPr>
              <a:t>pycha</a:t>
            </a:r>
            <a:endParaRPr lang="en-US" altLang="de-DE" sz="2400" dirty="0">
              <a:solidFill>
                <a:srgbClr val="333333"/>
              </a:solidFill>
            </a:endParaRPr>
          </a:p>
          <a:p>
            <a:pPr marL="342900" lvl="0" indent="-342900" defTabSz="914400" fontAlgn="base">
              <a:buClr>
                <a:srgbClr val="000000"/>
              </a:buClr>
              <a:buFont typeface="WingDings"/>
              <a:buChar char=""/>
            </a:pPr>
            <a:r>
              <a:rPr lang="pl-PL" altLang="de-DE" sz="2400" dirty="0">
                <a:solidFill>
                  <a:srgbClr val="004992"/>
                </a:solidFill>
              </a:rPr>
              <a:t>Problemy</a:t>
            </a:r>
            <a:r>
              <a:rPr lang="en-US" altLang="de-DE" sz="2400" dirty="0">
                <a:solidFill>
                  <a:srgbClr val="004992"/>
                </a:solidFill>
              </a:rPr>
              <a:t>:</a:t>
            </a:r>
            <a:r>
              <a:rPr lang="en-US" altLang="de-DE" sz="2400" dirty="0">
                <a:solidFill>
                  <a:srgbClr val="333333"/>
                </a:solidFill>
              </a:rPr>
              <a:t> </a:t>
            </a:r>
            <a:r>
              <a:rPr lang="pl-PL" altLang="de-DE" sz="2400" dirty="0">
                <a:solidFill>
                  <a:srgbClr val="333333"/>
                </a:solidFill>
              </a:rPr>
              <a:t>Fałszywe sądy (np. uprzedzenia rasowe</a:t>
            </a:r>
            <a:r>
              <a:rPr lang="en-US" altLang="de-DE" sz="2400" dirty="0">
                <a:solidFill>
                  <a:srgbClr val="333333"/>
                </a:solidFill>
              </a:rPr>
              <a:t>) </a:t>
            </a:r>
            <a:r>
              <a:rPr lang="pl-PL" altLang="de-DE" sz="2400" dirty="0">
                <a:solidFill>
                  <a:srgbClr val="333333"/>
                </a:solidFill>
              </a:rPr>
              <a:t>są wzmacniane</a:t>
            </a:r>
            <a:r>
              <a:rPr lang="en-US" altLang="de-DE" sz="2400" dirty="0">
                <a:solidFill>
                  <a:srgbClr val="333333"/>
                </a:solidFill>
              </a:rPr>
              <a:t>, </a:t>
            </a:r>
            <a:r>
              <a:rPr lang="pl-PL" altLang="de-DE" sz="2400" dirty="0">
                <a:solidFill>
                  <a:srgbClr val="333333"/>
                </a:solidFill>
              </a:rPr>
              <a:t>fałszywe </a:t>
            </a:r>
            <a:r>
              <a:rPr lang="pl-PL" altLang="de-DE" sz="2400">
                <a:solidFill>
                  <a:srgbClr val="333333"/>
                </a:solidFill>
              </a:rPr>
              <a:t>generalizowanie</a:t>
            </a:r>
            <a:r>
              <a:rPr lang="en-US" altLang="de-DE" sz="2400">
                <a:solidFill>
                  <a:srgbClr val="333333"/>
                </a:solidFill>
              </a:rPr>
              <a:t> (“</a:t>
            </a:r>
            <a:r>
              <a:rPr lang="pl-PL" altLang="de-DE" sz="2400">
                <a:solidFill>
                  <a:srgbClr val="333333"/>
                </a:solidFill>
              </a:rPr>
              <a:t>widzisz </a:t>
            </a:r>
            <a:r>
              <a:rPr lang="pl-PL" altLang="de-DE" sz="2400" dirty="0">
                <a:solidFill>
                  <a:srgbClr val="333333"/>
                </a:solidFill>
              </a:rPr>
              <a:t>jedno – wiesza jakie </a:t>
            </a:r>
            <a:r>
              <a:rPr lang="pl-PL" altLang="de-DE" sz="2400">
                <a:solidFill>
                  <a:srgbClr val="333333"/>
                </a:solidFill>
              </a:rPr>
              <a:t>jest wszystko</a:t>
            </a:r>
            <a:r>
              <a:rPr lang="en-US" altLang="de-DE" sz="2400">
                <a:solidFill>
                  <a:srgbClr val="333333"/>
                </a:solidFill>
              </a:rPr>
              <a:t>”), </a:t>
            </a:r>
            <a:r>
              <a:rPr lang="pl-PL" altLang="de-DE" sz="2400" dirty="0">
                <a:solidFill>
                  <a:srgbClr val="333333"/>
                </a:solidFill>
              </a:rPr>
              <a:t>możemy komuś nie dać szansy bliższego poznania, na którą zasługuje</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1827580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Kiedy przewidywania nie sprawdzają się</a:t>
            </a:r>
            <a:endParaRPr lang="en-US" sz="3600">
              <a:latin typeface="+mn-lt"/>
              <a:ea typeface="+mn-ea"/>
              <a:cs typeface="+mn-cs"/>
            </a:endParaRPr>
          </a:p>
        </p:txBody>
      </p:sp>
      <p:sp>
        <p:nvSpPr>
          <p:cNvPr id="20482" name="Rectangle 2"/>
          <p:cNvSpPr>
            <a:spLocks noGrp="1" noChangeArrowheads="1"/>
          </p:cNvSpPr>
          <p:nvPr>
            <p:ph idx="1"/>
          </p:nvPr>
        </p:nvSpPr>
        <p:spPr/>
        <p:txBody>
          <a:bodyPr>
            <a:noAutofit/>
          </a:bodyPr>
          <a:lstStyle/>
          <a:p>
            <a:pPr eaLnBrk="1" hangingPunct="1">
              <a:lnSpc>
                <a:spcPct val="100000"/>
              </a:lnSpc>
              <a:spcBef>
                <a:spcPts val="1200"/>
              </a:spcBef>
            </a:pPr>
            <a:r>
              <a:rPr lang="pl-PL" altLang="de-DE" sz="2400" dirty="0">
                <a:solidFill>
                  <a:srgbClr val="333333"/>
                </a:solidFill>
              </a:rPr>
              <a:t>Marion Keech, liderka sekty w Salt Lake City (USA), twierdziła, że dostaje wiadomości od istot z innego świata. Przekazano jej, że nastąpi koniec świata w wyniku wielkiej powodzi przed świtem 21 Grudnia 1954 roku. Jednak, ona i jej współtowarzysze będą oszczędzeni i uratowani przez statek kosmiczny.</a:t>
            </a:r>
          </a:p>
          <a:p>
            <a:pPr eaLnBrk="1" hangingPunct="1">
              <a:lnSpc>
                <a:spcPct val="100000"/>
              </a:lnSpc>
              <a:spcBef>
                <a:spcPts val="1200"/>
              </a:spcBef>
            </a:pPr>
            <a:r>
              <a:rPr lang="pl-PL" altLang="de-DE" sz="2400" dirty="0">
                <a:solidFill>
                  <a:srgbClr val="333333"/>
                </a:solidFill>
              </a:rPr>
              <a:t>Dzień przed wspomnianym dniem grupa zebrała się w pokoju gościnnym Marion Keech i czekała na spełnienie się proroctwa.</a:t>
            </a:r>
            <a:r>
              <a:rPr lang="en-US" altLang="de-DE" sz="2400" dirty="0">
                <a:solidFill>
                  <a:srgbClr val="333333"/>
                </a:solidFill>
              </a:rPr>
              <a:t> </a:t>
            </a:r>
            <a:r>
              <a:rPr lang="pl-PL" altLang="de-DE" sz="2400" dirty="0">
                <a:solidFill>
                  <a:srgbClr val="333333"/>
                </a:solidFill>
              </a:rPr>
              <a:t>Minęła północ i… nic się nie stało. Nie było powodzi, nie było statku kosmicznego, nic się nie stało.</a:t>
            </a:r>
          </a:p>
          <a:p>
            <a:pPr algn="ctr" eaLnBrk="1" hangingPunct="1">
              <a:lnSpc>
                <a:spcPct val="100000"/>
              </a:lnSpc>
              <a:spcBef>
                <a:spcPts val="1200"/>
              </a:spcBef>
            </a:pPr>
            <a:r>
              <a:rPr lang="pl-PL" altLang="de-DE" sz="2400" dirty="0">
                <a:solidFill>
                  <a:srgbClr val="004992"/>
                </a:solidFill>
              </a:rPr>
              <a:t>Jak sekta wyjaśniła tę sytuację</a:t>
            </a:r>
            <a:r>
              <a:rPr lang="de-DE" altLang="de-DE" sz="2400" dirty="0">
                <a:solidFill>
                  <a:srgbClr val="004992"/>
                </a:solidFill>
              </a:rPr>
              <a:t>?</a:t>
            </a:r>
          </a:p>
          <a:p>
            <a:pPr algn="ctr" eaLnBrk="1" hangingPunct="1">
              <a:lnSpc>
                <a:spcPct val="100000"/>
              </a:lnSpc>
              <a:spcBef>
                <a:spcPts val="1200"/>
              </a:spcBef>
            </a:pPr>
            <a:r>
              <a:rPr lang="pl-PL" altLang="de-DE" sz="2400" dirty="0">
                <a:solidFill>
                  <a:srgbClr val="004992"/>
                </a:solidFill>
              </a:rPr>
              <a:t>Czy przestali wierzyć w swoje przekonania</a:t>
            </a:r>
            <a:r>
              <a:rPr lang="de-DE" altLang="de-DE" sz="2400" dirty="0">
                <a:solidFill>
                  <a:srgbClr val="004992"/>
                </a:solidFill>
              </a:rPr>
              <a:t>?</a:t>
            </a:r>
          </a:p>
          <a:p>
            <a:pPr algn="ctr" eaLnBrk="1" hangingPunct="1">
              <a:lnSpc>
                <a:spcPct val="100000"/>
              </a:lnSpc>
              <a:spcBef>
                <a:spcPts val="1200"/>
              </a:spcBef>
            </a:pPr>
            <a:r>
              <a:rPr lang="pl-PL" altLang="de-DE" sz="2400" dirty="0">
                <a:solidFill>
                  <a:srgbClr val="004992"/>
                </a:solidFill>
              </a:rPr>
              <a:t>Jak myślisz</a:t>
            </a:r>
            <a:r>
              <a:rPr lang="de-DE" alt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5</a:t>
            </a:fld>
            <a:endParaRPr lang="de-DE" altLang="de-DE">
              <a:latin typeface="+mn-lt"/>
            </a:endParaRP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Kiedy przewidywania nie sprawdzają się</a:t>
            </a:r>
            <a:endParaRPr lang="en-US" sz="3600">
              <a:latin typeface="+mn-lt"/>
              <a:ea typeface="+mn-ea"/>
              <a:cs typeface="+mn-cs"/>
            </a:endParaRPr>
          </a:p>
        </p:txBody>
      </p:sp>
      <p:sp>
        <p:nvSpPr>
          <p:cNvPr id="21506" name="Rectangle 3"/>
          <p:cNvSpPr>
            <a:spLocks noGrp="1" noChangeArrowheads="1"/>
          </p:cNvSpPr>
          <p:nvPr>
            <p:ph idx="1"/>
          </p:nvPr>
        </p:nvSpPr>
        <p:spPr>
          <a:xfrm>
            <a:off x="408955" y="2204864"/>
            <a:ext cx="11340000" cy="4248000"/>
          </a:xfrm>
        </p:spPr>
        <p:txBody>
          <a:bodyPr>
            <a:noAutofit/>
          </a:bodyPr>
          <a:lstStyle/>
          <a:p>
            <a:pPr eaLnBrk="1" hangingPunct="1">
              <a:lnSpc>
                <a:spcPct val="100000"/>
              </a:lnSpc>
              <a:spcBef>
                <a:spcPts val="1200"/>
              </a:spcBef>
            </a:pPr>
            <a:r>
              <a:rPr lang="pl-PL" altLang="de-DE" sz="2400" dirty="0">
                <a:solidFill>
                  <a:srgbClr val="333333"/>
                </a:solidFill>
              </a:rPr>
              <a:t>Kiedy było jasne, iż przepowiednia jest fałszywa, Keech, liderka sekty, w pierwszej chwili zwątpiła i płakała.</a:t>
            </a:r>
            <a:endParaRPr lang="de-DE" altLang="de-DE" sz="2400" dirty="0">
              <a:solidFill>
                <a:srgbClr val="333333"/>
              </a:solidFill>
            </a:endParaRPr>
          </a:p>
          <a:p>
            <a:pPr eaLnBrk="1" hangingPunct="1">
              <a:lnSpc>
                <a:spcPct val="100000"/>
              </a:lnSpc>
              <a:spcBef>
                <a:spcPts val="1200"/>
              </a:spcBef>
            </a:pPr>
            <a:r>
              <a:rPr lang="pl-PL" altLang="de-DE" sz="2400" dirty="0">
                <a:solidFill>
                  <a:srgbClr val="333333"/>
                </a:solidFill>
              </a:rPr>
              <a:t>Jednak następnego ranka, grupa ogłosiła, że Bóg był pod ogromnym wrażeniem ich małej grupy, że odwołał powódź i uratował świat.</a:t>
            </a:r>
          </a:p>
          <a:p>
            <a:pPr algn="ctr" eaLnBrk="1" hangingPunct="1">
              <a:lnSpc>
                <a:spcPct val="100000"/>
              </a:lnSpc>
              <a:spcBef>
                <a:spcPts val="1200"/>
              </a:spcBef>
            </a:pPr>
            <a:r>
              <a:rPr lang="pl-PL" altLang="de-DE" sz="2400" dirty="0">
                <a:solidFill>
                  <a:srgbClr val="004992"/>
                </a:solidFill>
              </a:rPr>
              <a:t>To wyjaśnienie jest przykładem tego, jak niektórzy radzą sobie z przewidywaniem, które okazuje się nie prawdą</a:t>
            </a:r>
            <a:r>
              <a:rPr lang="de-DE" altLang="de-DE" sz="2400" dirty="0">
                <a:solidFill>
                  <a:srgbClr val="004992"/>
                </a:solidFill>
              </a:rPr>
              <a:t>:</a:t>
            </a:r>
          </a:p>
          <a:p>
            <a:pPr algn="ctr" eaLnBrk="1" hangingPunct="1">
              <a:lnSpc>
                <a:spcPct val="100000"/>
              </a:lnSpc>
              <a:spcBef>
                <a:spcPts val="1200"/>
              </a:spcBef>
            </a:pPr>
            <a:r>
              <a:rPr lang="de-DE" altLang="de-DE" sz="2400" dirty="0">
                <a:solidFill>
                  <a:srgbClr val="004992"/>
                </a:solidFill>
              </a:rPr>
              <a:t>‘</a:t>
            </a:r>
            <a:r>
              <a:rPr lang="pl-PL" altLang="de-DE" sz="2400" dirty="0">
                <a:solidFill>
                  <a:srgbClr val="004992"/>
                </a:solidFill>
              </a:rPr>
              <a:t>Jeśli coś nie działa – użyj większej siły!’</a:t>
            </a:r>
            <a:endParaRPr lang="de-DE"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6</a:t>
            </a:fld>
            <a:endParaRPr lang="de-DE" altLang="de-DE">
              <a:latin typeface="+mn-lt"/>
            </a:endParaRPr>
          </a:p>
        </p:txBody>
      </p:sp>
      <p:sp>
        <p:nvSpPr>
          <p:cNvPr id="21508" name="Text Box 6"/>
          <p:cNvSpPr txBox="1">
            <a:spLocks noChangeArrowheads="1"/>
          </p:cNvSpPr>
          <p:nvPr/>
        </p:nvSpPr>
        <p:spPr bwMode="auto">
          <a:xfrm>
            <a:off x="408954" y="6209079"/>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lnSpc>
                <a:spcPct val="80000"/>
              </a:lnSpc>
              <a:buFont typeface="Wingdings" panose="05000000000000000000" pitchFamily="2" charset="2"/>
              <a:buNone/>
            </a:pPr>
            <a:r>
              <a:rPr lang="de-DE" altLang="de-DE" sz="1400" b="0">
                <a:solidFill>
                  <a:srgbClr val="333333"/>
                </a:solidFill>
                <a:latin typeface="+mn-lt"/>
              </a:rPr>
              <a:t>* </a:t>
            </a:r>
            <a:r>
              <a:rPr lang="pl-PL" altLang="de-DE" sz="1400" b="0">
                <a:solidFill>
                  <a:srgbClr val="333333"/>
                </a:solidFill>
                <a:latin typeface="+mn-lt"/>
              </a:rPr>
              <a:t>Źródło</a:t>
            </a:r>
            <a:r>
              <a:rPr lang="de-DE" altLang="de-DE" sz="1400" b="0">
                <a:solidFill>
                  <a:srgbClr val="333333"/>
                </a:solidFill>
                <a:latin typeface="+mn-lt"/>
              </a:rPr>
              <a:t>: Festinger et al., (1956) </a:t>
            </a:r>
            <a:r>
              <a:rPr lang="de-DE" altLang="de-DE" sz="1400" b="0" i="1">
                <a:solidFill>
                  <a:srgbClr val="333333"/>
                </a:solidFill>
                <a:latin typeface="+mn-lt"/>
              </a:rPr>
              <a:t>When Prophecy Fails</a:t>
            </a:r>
            <a:endParaRPr lang="de-DE" altLang="de-DE" sz="1400" b="0">
              <a:solidFill>
                <a:srgbClr val="333333"/>
              </a:solidFill>
              <a:latin typeface="+mn-lt"/>
            </a:endParaRPr>
          </a:p>
        </p:txBody>
      </p:sp>
      <p:pic>
        <p:nvPicPr>
          <p:cNvPr id="9"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a:latin typeface="+mn-lt"/>
                <a:ea typeface="+mn-ea"/>
                <a:cs typeface="+mn-cs"/>
              </a:rPr>
              <a:t>Przykłady “ślepemu” </a:t>
            </a:r>
            <a:r>
              <a:rPr lang="pl-PL" sz="3600" dirty="0">
                <a:latin typeface="+mn-lt"/>
                <a:ea typeface="+mn-ea"/>
                <a:cs typeface="+mn-cs"/>
              </a:rPr>
              <a:t>zawierzaniu przekonaniom</a:t>
            </a:r>
            <a:r>
              <a:rPr lang="en-US" sz="3600" dirty="0">
                <a:latin typeface="+mn-lt"/>
                <a:ea typeface="+mn-ea"/>
                <a:cs typeface="+mn-cs"/>
              </a:rPr>
              <a:t> </a:t>
            </a:r>
            <a:r>
              <a:rPr lang="pl-PL" sz="3600" dirty="0">
                <a:latin typeface="+mn-lt"/>
                <a:ea typeface="+mn-ea"/>
                <a:cs typeface="+mn-cs"/>
              </a:rPr>
              <a:t>(postępowanie </a:t>
            </a:r>
            <a:r>
              <a:rPr lang="pl-PL" sz="3600">
                <a:latin typeface="+mn-lt"/>
                <a:ea typeface="+mn-ea"/>
                <a:cs typeface="+mn-cs"/>
              </a:rPr>
              <a:t>- “głowa w piasek”)</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7</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3634830355"/>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dziedzina</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Przykłady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pl-PL" altLang="ja-JP"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społeczeństwo</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pl-PL"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pl-PL"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a:latin typeface="+mn-lt"/>
                <a:ea typeface="+mn-ea"/>
                <a:cs typeface="+mn-cs"/>
              </a:rPr>
              <a:t>Przykłady “ślepemu” </a:t>
            </a:r>
            <a:r>
              <a:rPr lang="pl-PL" sz="3600" dirty="0">
                <a:latin typeface="+mn-lt"/>
                <a:ea typeface="+mn-ea"/>
                <a:cs typeface="+mn-cs"/>
              </a:rPr>
              <a:t>zawierzaniu przekonaniom</a:t>
            </a:r>
            <a:r>
              <a:rPr lang="en-US" sz="3600" dirty="0">
                <a:latin typeface="+mn-lt"/>
                <a:ea typeface="+mn-ea"/>
                <a:cs typeface="+mn-cs"/>
              </a:rPr>
              <a:t> </a:t>
            </a:r>
            <a:r>
              <a:rPr lang="pl-PL" sz="3600" dirty="0">
                <a:latin typeface="+mn-lt"/>
                <a:ea typeface="+mn-ea"/>
                <a:cs typeface="+mn-cs"/>
              </a:rPr>
              <a:t>(postępowanie </a:t>
            </a:r>
            <a:r>
              <a:rPr lang="pl-PL" sz="3600">
                <a:latin typeface="+mn-lt"/>
                <a:ea typeface="+mn-ea"/>
                <a:cs typeface="+mn-cs"/>
              </a:rPr>
              <a:t>- “głowa w piasek”)</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8</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2008095946"/>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dziedzina</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Przykłady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l-PL"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Ziemia jest płaska! Ta koncepcja była odrzucana przez większość uczonych nawet w czasach średniowiecza. </a:t>
                      </a:r>
                      <a:r>
                        <a:rPr kumimoji="0" lang="pl-PL" altLang="ja-JP" sz="2000" b="0" i="0" u="none" strike="noStrike" cap="none" normalizeH="0" baseline="0">
                          <a:ln>
                            <a:noFill/>
                          </a:ln>
                          <a:solidFill>
                            <a:srgbClr val="333333"/>
                          </a:solidFill>
                          <a:effectLst/>
                          <a:latin typeface="Calibri Light"/>
                          <a:ea typeface="MS Mincho" pitchFamily="49" charset="-128"/>
                          <a:cs typeface="Times New Roman" pitchFamily="18" charset="0"/>
                        </a:rPr>
                        <a:t>Jednak nawet do XX wieku Stowarzyszenie Płaskiej Ziemi wyznawało to błędne przekonanie i interpretowało zdjęcia z kosmosu (pokazujące okrągłą ziemię) jako spisek. </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społeczeństwo</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pl-PL"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pl-PL"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567737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a:latin typeface="+mn-lt"/>
                <a:ea typeface="+mn-ea"/>
                <a:cs typeface="+mn-cs"/>
              </a:rPr>
              <a:t>Przykłady “ślepemu” </a:t>
            </a:r>
            <a:r>
              <a:rPr lang="pl-PL" sz="3600" dirty="0">
                <a:latin typeface="+mn-lt"/>
                <a:ea typeface="+mn-ea"/>
                <a:cs typeface="+mn-cs"/>
              </a:rPr>
              <a:t>zawierzaniu przekonaniom</a:t>
            </a:r>
            <a:r>
              <a:rPr lang="en-US" sz="3600" dirty="0">
                <a:latin typeface="+mn-lt"/>
                <a:ea typeface="+mn-ea"/>
                <a:cs typeface="+mn-cs"/>
              </a:rPr>
              <a:t> </a:t>
            </a:r>
            <a:r>
              <a:rPr lang="pl-PL" sz="3600" dirty="0">
                <a:latin typeface="+mn-lt"/>
                <a:ea typeface="+mn-ea"/>
                <a:cs typeface="+mn-cs"/>
              </a:rPr>
              <a:t>(postępowanie </a:t>
            </a:r>
            <a:r>
              <a:rPr lang="pl-PL" sz="3600">
                <a:latin typeface="+mn-lt"/>
                <a:ea typeface="+mn-ea"/>
                <a:cs typeface="+mn-cs"/>
              </a:rPr>
              <a:t>- “głowa w piasek”)</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9</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4225840867"/>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dziedzina</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Przykłady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l-PL"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Ziemia jest płaska! Ta koncepcja była odrzucana przez większość uczonych nawet w czasach średniowiecza. </a:t>
                      </a:r>
                      <a:r>
                        <a:rPr kumimoji="0" lang="pl-PL" altLang="ja-JP" sz="2000" b="0" i="0" u="none" strike="noStrike" cap="none" normalizeH="0" baseline="0">
                          <a:ln>
                            <a:noFill/>
                          </a:ln>
                          <a:solidFill>
                            <a:srgbClr val="333333"/>
                          </a:solidFill>
                          <a:effectLst/>
                          <a:latin typeface="Calibri Light"/>
                          <a:ea typeface="MS Mincho" pitchFamily="49" charset="-128"/>
                          <a:cs typeface="Times New Roman" pitchFamily="18" charset="0"/>
                        </a:rPr>
                        <a:t>Jednak nawet do XX wieku Stowarzyszenie Płaskiej Ziemi wyznawało to błędne przekonanie i interpretowało zdjęcia z kosmosu (pokazujące okrągłą ziemię) jako spisek. </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społeczeństwo</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pl-PL" sz="2000" b="0" i="0" u="none" strike="noStrike" cap="none" normalizeH="0" baseline="0">
                          <a:ln>
                            <a:noFill/>
                          </a:ln>
                          <a:solidFill>
                            <a:srgbClr val="333333"/>
                          </a:solidFill>
                          <a:effectLst/>
                          <a:latin typeface="Calibri Light"/>
                          <a:ea typeface="ＭＳ Ｐゴシック" charset="-128"/>
                        </a:rPr>
                        <a:t>gloryfikacja reżimu pomimo dowodów jego zła i brutalności, jak również jego nieudolności (komunizm, faszyzm).</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pl-PL"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306924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a:latin typeface="+mn-lt"/>
                <a:ea typeface="+mn-ea"/>
                <a:cs typeface="+mn-cs"/>
              </a:rPr>
              <a:t>Przykłady “ślepemu” </a:t>
            </a:r>
            <a:r>
              <a:rPr lang="pl-PL" sz="3600" dirty="0">
                <a:latin typeface="+mn-lt"/>
                <a:ea typeface="+mn-ea"/>
                <a:cs typeface="+mn-cs"/>
              </a:rPr>
              <a:t>zawierzaniu przekonaniom</a:t>
            </a:r>
            <a:r>
              <a:rPr lang="en-US" sz="3600" dirty="0">
                <a:latin typeface="+mn-lt"/>
                <a:ea typeface="+mn-ea"/>
                <a:cs typeface="+mn-cs"/>
              </a:rPr>
              <a:t> </a:t>
            </a:r>
            <a:r>
              <a:rPr lang="pl-PL" sz="3600" dirty="0">
                <a:latin typeface="+mn-lt"/>
                <a:ea typeface="+mn-ea"/>
                <a:cs typeface="+mn-cs"/>
              </a:rPr>
              <a:t>(postępowanie </a:t>
            </a:r>
            <a:r>
              <a:rPr lang="pl-PL" sz="3600">
                <a:latin typeface="+mn-lt"/>
                <a:ea typeface="+mn-ea"/>
                <a:cs typeface="+mn-cs"/>
              </a:rPr>
              <a:t>- “głowa w piasek”)</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10</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2502047625"/>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dziedzina</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Przykłady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l-PL"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Ziemia jest płaska! Ta koncepcja była odrzucana przez większość uczonych nawet w czasach średniowiecza. Jednak nawet do XX wieku Stowarzyszenie Płaskiej Ziemi wyznawało to błędne przekonanie i interpretowało zdjęcia z kosmosu (pokazujące okrągłą ziemię) jako spisek. </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społeczeństwo</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pl-PL" sz="2000" b="0" i="0" u="none" strike="noStrike" cap="none" normalizeH="0" baseline="0" dirty="0">
                          <a:ln>
                            <a:noFill/>
                          </a:ln>
                          <a:solidFill>
                            <a:srgbClr val="333333"/>
                          </a:solidFill>
                          <a:effectLst/>
                          <a:latin typeface="Calibri Light"/>
                          <a:ea typeface="ＭＳ Ｐゴシック" charset="-128"/>
                        </a:rPr>
                        <a:t>gloryfikacja reżimu pomimo dowodów jego zła i brutalności, jak również jego nieudolności (komunizm, faszyzm).</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pl-PL" sz="2000" b="0" i="0" u="none" strike="noStrike" cap="none" normalizeH="0" baseline="0" dirty="0">
                          <a:ln>
                            <a:noFill/>
                          </a:ln>
                          <a:solidFill>
                            <a:srgbClr val="333333"/>
                          </a:solidFill>
                          <a:effectLst/>
                          <a:latin typeface="Calibri Light"/>
                          <a:ea typeface="ＭＳ Ｐゴシック" charset="-128"/>
                        </a:rPr>
                        <a:t>ignorowanie sygnałów ostrzegawczych jest często przyczyną wypadków (np. ofiary lawin często wychodzą w góry pomimo ostrzeżeń o zagrożeniu).</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pl-PL" sz="2000" b="0" i="0" u="none" strike="noStrike" cap="none" normalizeH="0" baseline="0" dirty="0">
                          <a:ln>
                            <a:noFill/>
                          </a:ln>
                          <a:solidFill>
                            <a:srgbClr val="333333"/>
                          </a:solidFill>
                          <a:effectLst/>
                          <a:latin typeface="Calibri Light"/>
                          <a:ea typeface="ＭＳ Ｐゴシック" charset="-128"/>
                        </a:rPr>
                        <a:t>zatonięcie Tytanica: ponieważ uważany był za niezatapialny, ostrzeżenia nie były brane poważnie.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13145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dirty="0">
                <a:solidFill>
                  <a:srgbClr val="004992"/>
                </a:solidFill>
                <a:latin typeface="+mn-lt"/>
                <a:ea typeface="+mn-ea"/>
                <a:cs typeface="+mn-cs"/>
              </a:rPr>
              <a:t>Jak niewystarczająca zmiana przekonania może powodować błędne interpretacje podczas psychozy – przykłady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Unikanie dyskusji ze znajomymi i rodziną na temat określonych pomysłów, myśli ponieważ spodziewasz się i obawiasz się ich niezgody oraz masz przekonanie, że nie będziesz mógł już zaufać ludziom.</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11</a:t>
            </a:fld>
            <a:endParaRPr lang="de-DE" altLang="de-DE">
              <a:latin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dirty="0">
                <a:solidFill>
                  <a:srgbClr val="004992"/>
                </a:solidFill>
                <a:latin typeface="+mn-lt"/>
                <a:ea typeface="+mn-ea"/>
                <a:cs typeface="+mn-cs"/>
              </a:rPr>
              <a:t>Jak niewystarczająca zmiana przekonania może powodować błędne interpretacje podczas psychozy – przykłady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Unikanie dyskusji ze znajomymi i rodziną na temat określonych pomysłów, myśli ponieważ spodziewasz się i obawiasz się ich niezgody oraz masz przekonanie, że nie będziesz mógł już zaufać ludziom.</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Ludzie, którzy nie zgadzają się z twoją opinią są uważani za wrogów i </a:t>
            </a:r>
            <a:r>
              <a:rPr lang="pl-PL" altLang="de-DE" sz="2400">
                <a:solidFill>
                  <a:srgbClr val="333333"/>
                </a:solidFill>
              </a:rPr>
              <a:t>prześladowców</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12</a:t>
            </a:fld>
            <a:endParaRPr lang="de-DE" altLang="de-DE">
              <a:latin typeface="+mn-lt"/>
            </a:endParaRPr>
          </a:p>
        </p:txBody>
      </p:sp>
    </p:spTree>
    <p:extLst>
      <p:ext uri="{BB962C8B-B14F-4D97-AF65-F5344CB8AC3E}">
        <p14:creationId xmlns:p14="http://schemas.microsoft.com/office/powerpoint/2010/main" val="3696916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dirty="0">
                <a:solidFill>
                  <a:srgbClr val="004992"/>
                </a:solidFill>
                <a:latin typeface="+mn-lt"/>
                <a:ea typeface="+mn-ea"/>
                <a:cs typeface="+mn-cs"/>
              </a:rPr>
              <a:t>Jak niewystarczająca zmiana przekonania może powodować błędne interpretacje podczas psychozy – przykłady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Unikanie dyskusji ze znajomymi i rodziną na temat określonych pomysłów, myśli ponieważ spodziewasz się i obawiasz się ich niezgody oraz masz przekonanie, że nie będziesz mógł już zaufać ludziom.</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Ludzie, którzy nie zgadzają się z twoją opinią są uważani za wrogów i prześladowców</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Informacje czerpane są jedynie z jednego źródła </a:t>
            </a:r>
            <a:r>
              <a:rPr lang="en-US" altLang="de-DE" sz="2400" dirty="0">
                <a:solidFill>
                  <a:srgbClr val="333333"/>
                </a:solidFill>
              </a:rPr>
              <a:t>(</a:t>
            </a:r>
            <a:r>
              <a:rPr lang="pl-PL" altLang="de-DE" sz="2400" dirty="0">
                <a:solidFill>
                  <a:srgbClr val="333333"/>
                </a:solidFill>
              </a:rPr>
              <a:t>np. korzystanie jedynie z internetowego forum o teoriach spiskowych</a:t>
            </a:r>
            <a:r>
              <a:rPr lang="en-US" altLang="de-DE" sz="2400" dirty="0">
                <a:solidFill>
                  <a:srgbClr val="333333"/>
                </a:solidFill>
              </a:rPr>
              <a:t>). </a:t>
            </a:r>
            <a:r>
              <a:rPr lang="pl-PL" altLang="de-DE" sz="2400" dirty="0">
                <a:solidFill>
                  <a:srgbClr val="333333"/>
                </a:solidFill>
              </a:rPr>
              <a:t>Inne, bardziej wiarygodne, źródła informacji nie są brane pod uwagę (np. gazety</a:t>
            </a:r>
            <a:r>
              <a:rPr lang="pl-PL" altLang="de-DE" sz="2400">
                <a:solidFill>
                  <a:srgbClr val="333333"/>
                </a:solidFill>
              </a:rPr>
              <a:t>)</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13</a:t>
            </a:fld>
            <a:endParaRPr lang="de-DE" altLang="de-DE">
              <a:latin typeface="+mn-lt"/>
            </a:endParaRPr>
          </a:p>
        </p:txBody>
      </p:sp>
    </p:spTree>
    <p:extLst>
      <p:ext uri="{BB962C8B-B14F-4D97-AF65-F5344CB8AC3E}">
        <p14:creationId xmlns:p14="http://schemas.microsoft.com/office/powerpoint/2010/main" val="46761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dirty="0">
                <a:solidFill>
                  <a:srgbClr val="004992"/>
                </a:solidFill>
                <a:latin typeface="+mn-lt"/>
                <a:ea typeface="+mn-ea"/>
                <a:cs typeface="+mn-cs"/>
              </a:rPr>
              <a:t>Jak niewystarczająca zmiana przekonania może powodować błędne interpretacje podczas psychozy – przykłady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Unikanie dyskusji ze znajomymi i rodziną na temat określonych pomysłów, myśli ponieważ spodziewasz się i obawiasz się ich niezgody oraz masz przekonanie, że nie będziesz mógł już zaufać ludziom.</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Ludzie, którzy nie zgadzają się z twoją opinią są uważani za wrogów i prześladowców</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Informacje czerpane są jedynie z jednego źródła </a:t>
            </a:r>
            <a:r>
              <a:rPr lang="en-US" altLang="de-DE" sz="2400" dirty="0">
                <a:solidFill>
                  <a:srgbClr val="333333"/>
                </a:solidFill>
              </a:rPr>
              <a:t>(</a:t>
            </a:r>
            <a:r>
              <a:rPr lang="pl-PL" altLang="de-DE" sz="2400" dirty="0">
                <a:solidFill>
                  <a:srgbClr val="333333"/>
                </a:solidFill>
              </a:rPr>
              <a:t>np. korzystanie jedynie z internetowego forum o teoriach spiskowych</a:t>
            </a:r>
            <a:r>
              <a:rPr lang="en-US" altLang="de-DE" sz="2400" dirty="0">
                <a:solidFill>
                  <a:srgbClr val="333333"/>
                </a:solidFill>
              </a:rPr>
              <a:t>). </a:t>
            </a:r>
            <a:r>
              <a:rPr lang="pl-PL" altLang="de-DE" sz="2400" dirty="0">
                <a:solidFill>
                  <a:srgbClr val="333333"/>
                </a:solidFill>
              </a:rPr>
              <a:t>Inne, bardziej wiarygodne, źródła informacji nie są brane pod uwagę (np. gazety)</a:t>
            </a:r>
            <a:r>
              <a:rPr lang="en-US" altLang="de-DE" sz="2400" dirty="0">
                <a:solidFill>
                  <a:srgbClr val="333333"/>
                </a:solidFill>
              </a:rPr>
              <a:t>.</a:t>
            </a:r>
          </a:p>
          <a:p>
            <a:pPr lvl="0" algn="ctr" defTabSz="914400" fontAlgn="base"/>
            <a:r>
              <a:rPr lang="pl-PL" altLang="de-DE" sz="2400" dirty="0">
                <a:solidFill>
                  <a:srgbClr val="004992"/>
                </a:solidFill>
              </a:rPr>
              <a:t>Czy ktoś zechciałby podzieli</a:t>
            </a:r>
            <a:r>
              <a:rPr lang="de-DE" altLang="de-DE" sz="2400" dirty="0">
                <a:solidFill>
                  <a:srgbClr val="004992"/>
                </a:solidFill>
              </a:rPr>
              <a:t>ć</a:t>
            </a:r>
            <a:r>
              <a:rPr lang="pl-PL" altLang="de-DE" sz="2400" dirty="0">
                <a:solidFill>
                  <a:srgbClr val="004992"/>
                </a:solidFill>
              </a:rPr>
              <a:t> się swoim własny</a:t>
            </a:r>
            <a:r>
              <a:rPr lang="de-DE" altLang="de-DE" sz="2400" dirty="0">
                <a:solidFill>
                  <a:srgbClr val="004992"/>
                </a:solidFill>
              </a:rPr>
              <a:t>m</a:t>
            </a:r>
            <a:r>
              <a:rPr lang="pl-PL" altLang="de-DE" sz="2400" dirty="0">
                <a:solidFill>
                  <a:srgbClr val="004992"/>
                </a:solidFill>
              </a:rPr>
              <a:t> doświadczeniem?</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14</a:t>
            </a:fld>
            <a:endParaRPr lang="de-DE" altLang="de-DE">
              <a:latin typeface="+mn-lt"/>
            </a:endParaRPr>
          </a:p>
        </p:txBody>
      </p:sp>
    </p:spTree>
    <p:extLst>
      <p:ext uri="{BB962C8B-B14F-4D97-AF65-F5344CB8AC3E}">
        <p14:creationId xmlns:p14="http://schemas.microsoft.com/office/powerpoint/2010/main" val="1879238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Trzy obrazki poniżej należą do określonej kategorii. </a:t>
            </a:r>
            <a:br>
              <a:rPr lang="pl-PL" altLang="de-DE" sz="3600">
                <a:latin typeface="+mn-lt"/>
                <a:ea typeface="+mn-ea"/>
                <a:cs typeface="+mn-cs"/>
              </a:rPr>
            </a:br>
            <a:r>
              <a:rPr lang="pl-PL" altLang="de-DE" sz="3600">
                <a:latin typeface="+mn-lt"/>
                <a:ea typeface="+mn-ea"/>
                <a:cs typeface="+mn-cs"/>
              </a:rPr>
              <a:t>Jak jest to kategoria?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3" name="Slide Number Placeholder 2"/>
          <p:cNvSpPr>
            <a:spLocks noGrp="1"/>
          </p:cNvSpPr>
          <p:nvPr>
            <p:ph type="sldNum" sz="quarter" idx="12"/>
          </p:nvPr>
        </p:nvSpPr>
        <p:spPr/>
        <p:txBody>
          <a:bodyPr/>
          <a:lstStyle/>
          <a:p>
            <a:fld id="{D5FCB7B9-B0C7-4D8A-92DF-52F7D48156F2}" type="slidenum">
              <a:rPr lang="de-DE" altLang="de-DE" smtClean="0">
                <a:latin typeface="+mn-lt"/>
              </a:rPr>
              <a:pPr/>
              <a:t>15</a:t>
            </a:fld>
            <a:endParaRPr lang="de-DE" altLang="de-DE">
              <a:latin typeface="+mn-lt"/>
            </a:endParaRPr>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pl-PL" sz="2400" dirty="0">
                <a:solidFill>
                  <a:srgbClr val="333333"/>
                </a:solidFill>
              </a:rPr>
              <a:t>Jeśli jesteś pewien do jakiej kategorii należą powyższe obrazki, zaprezentuj swoją odpowiedź. </a:t>
            </a:r>
            <a:endParaRPr lang="en-US" sz="2400" dirty="0">
              <a:solidFill>
                <a:srgbClr val="333333"/>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Trzy obrazki poniżej należą do określonej kategorii. </a:t>
            </a:r>
            <a:br>
              <a:rPr lang="pl-PL" altLang="de-DE" sz="3600">
                <a:latin typeface="+mn-lt"/>
                <a:ea typeface="+mn-ea"/>
                <a:cs typeface="+mn-cs"/>
              </a:rPr>
            </a:br>
            <a:r>
              <a:rPr lang="pl-PL" altLang="de-DE" sz="3600">
                <a:latin typeface="+mn-lt"/>
                <a:ea typeface="+mn-ea"/>
                <a:cs typeface="+mn-cs"/>
              </a:rPr>
              <a:t>Jak jest to kategoria?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3" name="Slide Number Placeholder 2"/>
          <p:cNvSpPr>
            <a:spLocks noGrp="1"/>
          </p:cNvSpPr>
          <p:nvPr>
            <p:ph type="sldNum" sz="quarter" idx="12"/>
          </p:nvPr>
        </p:nvSpPr>
        <p:spPr/>
        <p:txBody>
          <a:bodyPr/>
          <a:lstStyle/>
          <a:p>
            <a:fld id="{D5FCB7B9-B0C7-4D8A-92DF-52F7D48156F2}" type="slidenum">
              <a:rPr lang="de-DE" altLang="de-DE" smtClean="0">
                <a:latin typeface="+mn-lt"/>
              </a:rPr>
              <a:pPr/>
              <a:t>16</a:t>
            </a:fld>
            <a:endParaRPr lang="de-DE" altLang="de-DE">
              <a:latin typeface="+mn-lt"/>
            </a:endParaRPr>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pl-PL" sz="2400" dirty="0">
                <a:solidFill>
                  <a:srgbClr val="333333"/>
                </a:solidFill>
              </a:rPr>
              <a:t>Jeśli jesteś pewien do jakiej kategorii należą powyższe obrazki, zaprezentuj swoją odpowiedź. </a:t>
            </a:r>
          </a:p>
          <a:p>
            <a:pPr algn="ctr" fontAlgn="auto">
              <a:lnSpc>
                <a:spcPct val="100000"/>
              </a:lnSpc>
              <a:spcBef>
                <a:spcPts val="1200"/>
              </a:spcBef>
              <a:buClr>
                <a:srgbClr val="333333"/>
              </a:buClr>
            </a:pPr>
            <a:r>
              <a:rPr lang="pl-PL" sz="2400">
                <a:solidFill>
                  <a:srgbClr val="333333"/>
                </a:solidFill>
              </a:rPr>
              <a:t>Dostaniesz informację zwrotną (“tak” lub “nie” ).</a:t>
            </a:r>
            <a:endParaRPr lang="en-US" sz="2400" dirty="0">
              <a:solidFill>
                <a:srgbClr val="333333"/>
              </a:solidFill>
            </a:endParaRPr>
          </a:p>
        </p:txBody>
      </p:sp>
    </p:spTree>
    <p:extLst>
      <p:ext uri="{BB962C8B-B14F-4D97-AF65-F5344CB8AC3E}">
        <p14:creationId xmlns:p14="http://schemas.microsoft.com/office/powerpoint/2010/main" val="2848258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Trzy obrazki poniżej należą do określonej kategorii. </a:t>
            </a:r>
            <a:br>
              <a:rPr lang="pl-PL" altLang="de-DE" sz="3600">
                <a:latin typeface="+mn-lt"/>
                <a:ea typeface="+mn-ea"/>
                <a:cs typeface="+mn-cs"/>
              </a:rPr>
            </a:br>
            <a:r>
              <a:rPr lang="pl-PL" altLang="de-DE" sz="3600">
                <a:latin typeface="+mn-lt"/>
                <a:ea typeface="+mn-ea"/>
                <a:cs typeface="+mn-cs"/>
              </a:rPr>
              <a:t>Jak jest to kategoria?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3" name="Slide Number Placeholder 2"/>
          <p:cNvSpPr>
            <a:spLocks noGrp="1"/>
          </p:cNvSpPr>
          <p:nvPr>
            <p:ph type="sldNum" sz="quarter" idx="12"/>
          </p:nvPr>
        </p:nvSpPr>
        <p:spPr/>
        <p:txBody>
          <a:bodyPr/>
          <a:lstStyle/>
          <a:p>
            <a:fld id="{D5FCB7B9-B0C7-4D8A-92DF-52F7D48156F2}" type="slidenum">
              <a:rPr lang="de-DE" altLang="de-DE" smtClean="0">
                <a:latin typeface="+mn-lt"/>
              </a:rPr>
              <a:pPr/>
              <a:t>17</a:t>
            </a:fld>
            <a:endParaRPr lang="de-DE" altLang="de-DE">
              <a:latin typeface="+mn-lt"/>
            </a:endParaRPr>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pl-PL" sz="2400" dirty="0">
                <a:solidFill>
                  <a:srgbClr val="333333"/>
                </a:solidFill>
              </a:rPr>
              <a:t>Jeśli jesteś pewien do jakiej kategorii należą powyższe obrazki, zaprezentuj swoją odpowiedź. </a:t>
            </a:r>
          </a:p>
          <a:p>
            <a:pPr algn="ctr" fontAlgn="auto">
              <a:lnSpc>
                <a:spcPct val="100000"/>
              </a:lnSpc>
              <a:spcBef>
                <a:spcPts val="1200"/>
              </a:spcBef>
              <a:buClr>
                <a:srgbClr val="333333"/>
              </a:buClr>
            </a:pPr>
            <a:r>
              <a:rPr lang="pl-PL" sz="2400">
                <a:solidFill>
                  <a:srgbClr val="333333"/>
                </a:solidFill>
              </a:rPr>
              <a:t>Dostaniesz informację zwrotną (“tak” lub “nie” ).</a:t>
            </a:r>
          </a:p>
          <a:p>
            <a:pPr algn="ctr" fontAlgn="auto">
              <a:lnSpc>
                <a:spcPct val="100000"/>
              </a:lnSpc>
              <a:spcBef>
                <a:spcPts val="1200"/>
              </a:spcBef>
              <a:buClr>
                <a:srgbClr val="333333"/>
              </a:buClr>
            </a:pPr>
            <a:r>
              <a:rPr lang="pl-PL" sz="2400" dirty="0">
                <a:solidFill>
                  <a:srgbClr val="333333"/>
                </a:solidFill>
              </a:rPr>
              <a:t>Spróbuj podać inne możliwości (np. czy dom należy do również do tej kategorii), aby sprawdzić Twoją odpowiedź. </a:t>
            </a:r>
            <a:endParaRPr lang="en-US" sz="2400" dirty="0">
              <a:solidFill>
                <a:srgbClr val="333333"/>
              </a:solidFill>
            </a:endParaRPr>
          </a:p>
        </p:txBody>
      </p:sp>
    </p:spTree>
    <p:extLst>
      <p:ext uri="{BB962C8B-B14F-4D97-AF65-F5344CB8AC3E}">
        <p14:creationId xmlns:p14="http://schemas.microsoft.com/office/powerpoint/2010/main" val="2886201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03" name="Rectangle 10"/>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Kategoria: żywe istoty!</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3" name="Slide Number Placeholder 2"/>
          <p:cNvSpPr>
            <a:spLocks noGrp="1"/>
          </p:cNvSpPr>
          <p:nvPr>
            <p:ph type="sldNum" sz="quarter" idx="12"/>
          </p:nvPr>
        </p:nvSpPr>
        <p:spPr/>
        <p:txBody>
          <a:bodyPr/>
          <a:lstStyle/>
          <a:p>
            <a:fld id="{D5FCB7B9-B0C7-4D8A-92DF-52F7D48156F2}" type="slidenum">
              <a:rPr lang="de-DE" altLang="de-DE" smtClean="0">
                <a:latin typeface="+mn-lt"/>
              </a:rPr>
              <a:pPr/>
              <a:t>18</a:t>
            </a:fld>
            <a:endParaRPr lang="de-DE" altLang="de-DE">
              <a:latin typeface="+mn-lt"/>
            </a:endParaRPr>
          </a:p>
        </p:txBody>
      </p:sp>
      <p:pic>
        <p:nvPicPr>
          <p:cNvPr id="14"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1" name="Caption_27"/>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a:solidFill>
                  <a:srgbClr val="333333"/>
                </a:solidFill>
                <a:latin typeface="Calibri Light"/>
              </a:rPr>
              <a:t>następne obrazki: </a:t>
            </a:r>
            <a:endParaRPr lang="de-DE" altLang="de-DE" sz="1800" b="0" dirty="0">
              <a:solidFill>
                <a:srgbClr val="333333"/>
              </a:solidFill>
              <a:latin typeface="Calibri Light"/>
            </a:endParaRPr>
          </a:p>
        </p:txBody>
      </p:sp>
      <p:sp>
        <p:nvSpPr>
          <p:cNvPr id="22" name="Caption_5"/>
          <p:cNvSpPr txBox="1">
            <a:spLocks noChangeArrowheads="1"/>
          </p:cNvSpPr>
          <p:nvPr/>
        </p:nvSpPr>
        <p:spPr bwMode="gray">
          <a:xfrm>
            <a:off x="408955" y="3789040"/>
            <a:ext cx="11340000" cy="2653342"/>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defRPr/>
            </a:pPr>
            <a:r>
              <a:rPr lang="pl-PL" b="1" dirty="0">
                <a:solidFill>
                  <a:srgbClr val="333333"/>
                </a:solidFill>
              </a:rPr>
              <a:t>Częsty błąd: </a:t>
            </a:r>
            <a:r>
              <a:rPr lang="pl-PL" dirty="0">
                <a:solidFill>
                  <a:srgbClr val="333333"/>
                </a:solidFill>
              </a:rPr>
              <a:t>Większość ludzi szuka jedynie informacji potwierdzających swoje przypuszczenia, a nie informacji, które byłyby sprzeczne z naszą oceną (zniekształcenie potwierdzania). W naszym ćwiczeniu: pozornie poprawna kategoria= rośliny. Często, żadne z alternatywnych możliwości/myśli nie są brane pod uwagę. </a:t>
            </a:r>
          </a:p>
          <a:p>
            <a:pPr fontAlgn="auto">
              <a:lnSpc>
                <a:spcPct val="100000"/>
              </a:lnSpc>
              <a:spcBef>
                <a:spcPts val="1200"/>
              </a:spcBef>
              <a:defRPr/>
            </a:pPr>
            <a:r>
              <a:rPr lang="pl-PL" dirty="0">
                <a:solidFill>
                  <a:srgbClr val="333333"/>
                </a:solidFill>
              </a:rPr>
              <a:t>W życiu codziennym: </a:t>
            </a:r>
          </a:p>
          <a:p>
            <a:pPr marL="285750" indent="-285750" fontAlgn="auto">
              <a:lnSpc>
                <a:spcPct val="100000"/>
              </a:lnSpc>
              <a:spcBef>
                <a:spcPts val="1200"/>
              </a:spcBef>
              <a:buClr>
                <a:srgbClr val="333333"/>
              </a:buClr>
              <a:buFont typeface="WingDings"/>
              <a:buChar char=""/>
              <a:defRPr/>
            </a:pPr>
            <a:r>
              <a:rPr lang="pl-PL" dirty="0">
                <a:solidFill>
                  <a:srgbClr val="333333"/>
                </a:solidFill>
              </a:rPr>
              <a:t>ktoś czyta tylko te gazety, które są zgodne z jego poglądami.</a:t>
            </a:r>
          </a:p>
          <a:p>
            <a:pPr marL="285750" indent="-285750" fontAlgn="auto">
              <a:lnSpc>
                <a:spcPct val="100000"/>
              </a:lnSpc>
              <a:spcBef>
                <a:spcPts val="1200"/>
              </a:spcBef>
              <a:buClr>
                <a:srgbClr val="333333"/>
              </a:buClr>
              <a:buFont typeface="WingDings"/>
              <a:buChar char=""/>
              <a:defRPr/>
            </a:pPr>
            <a:r>
              <a:rPr lang="pl-PL" dirty="0">
                <a:solidFill>
                  <a:srgbClr val="333333"/>
                </a:solidFill>
              </a:rPr>
              <a:t>ktoś unika kontaktu ludźmi o odmiennych poglądach, zamiast dyskutować z innymi punktami widzenia. </a:t>
            </a:r>
          </a:p>
          <a:p>
            <a:pPr fontAlgn="auto">
              <a:lnSpc>
                <a:spcPct val="100000"/>
              </a:lnSpc>
              <a:spcBef>
                <a:spcPts val="1200"/>
              </a:spcBef>
              <a:defRPr/>
            </a:pPr>
            <a:r>
              <a:rPr lang="pl-PL" dirty="0">
                <a:solidFill>
                  <a:srgbClr val="004992"/>
                </a:solidFill>
              </a:rPr>
              <a:t>Taki sposób myślenia może prowadzić do jednostronnych, tendecyjnych wyjaśnień a nawet powodować błędne sądy.</a:t>
            </a:r>
            <a:endParaRPr lang="de-DE" dirty="0">
              <a:solidFill>
                <a:srgbClr val="00499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Zobaczysz trzy ilustracje z różnymi interpretacjami</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Zobaczysz trzy ilustracje z różnymi interpretacjami</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Obrazki prezentowane są w odwróconej kolejności, najpierw pojawia się ostatni </a:t>
            </a:r>
            <a:r>
              <a:rPr lang="pl-PL" altLang="de-DE" sz="2400">
                <a:solidFill>
                  <a:srgbClr val="333333"/>
                </a:solidFill>
              </a:rPr>
              <a:t>obrazek</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20</a:t>
            </a:fld>
            <a:endParaRPr lang="de-DE" altLang="de-DE">
              <a:latin typeface="+mn-lt"/>
            </a:endParaRPr>
          </a:p>
        </p:txBody>
      </p:sp>
    </p:spTree>
    <p:extLst>
      <p:ext uri="{BB962C8B-B14F-4D97-AF65-F5344CB8AC3E}">
        <p14:creationId xmlns:p14="http://schemas.microsoft.com/office/powerpoint/2010/main" val="2424643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Zobaczysz trzy ilustracje z różnymi interpretacjami</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Obrazki prezentowane są w odwróconej kolejności, najpierw pojawia się ostatni obrazek</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Po tym, kiedy zobaczysz obrazek, określ prawdopodobieństwo dla każdej z podanych odpowiedzi</a:t>
            </a:r>
            <a:r>
              <a:rPr lang="en-US" altLang="de-DE" sz="2400" dirty="0">
                <a:solidFill>
                  <a:srgbClr val="333333"/>
                </a:solidFill>
              </a:rPr>
              <a:t>. </a:t>
            </a:r>
            <a:r>
              <a:rPr lang="pl-PL" altLang="de-DE" sz="2400" dirty="0">
                <a:solidFill>
                  <a:srgbClr val="333333"/>
                </a:solidFill>
              </a:rPr>
              <a:t>Kiedy zobaczysz kolejny obrazek określ kolejny raz, prawdopodobieństwo prawdziwości poszczególnych </a:t>
            </a:r>
            <a:r>
              <a:rPr lang="pl-PL" altLang="de-DE" sz="2400">
                <a:solidFill>
                  <a:srgbClr val="333333"/>
                </a:solidFill>
              </a:rPr>
              <a:t>odpowiedzi</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21</a:t>
            </a:fld>
            <a:endParaRPr lang="de-DE" altLang="de-DE">
              <a:latin typeface="+mn-lt"/>
            </a:endParaRPr>
          </a:p>
        </p:txBody>
      </p:sp>
    </p:spTree>
    <p:extLst>
      <p:ext uri="{BB962C8B-B14F-4D97-AF65-F5344CB8AC3E}">
        <p14:creationId xmlns:p14="http://schemas.microsoft.com/office/powerpoint/2010/main" val="4024321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Zobaczysz trzy ilustracje z różnymi interpretacjami</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Obrazki prezentowane są w odwróconej kolejności, najpierw pojawia się ostatni obrazek</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Po tym, kiedy zobaczysz obrazek, określ prawdopodobieństwo dla każdej z podanych odpowiedzi</a:t>
            </a:r>
            <a:r>
              <a:rPr lang="en-US" altLang="de-DE" sz="2400" dirty="0">
                <a:solidFill>
                  <a:srgbClr val="333333"/>
                </a:solidFill>
              </a:rPr>
              <a:t>. </a:t>
            </a:r>
            <a:r>
              <a:rPr lang="pl-PL" altLang="de-DE" sz="2400" dirty="0">
                <a:solidFill>
                  <a:srgbClr val="333333"/>
                </a:solidFill>
              </a:rPr>
              <a:t>Kiedy zobaczysz kolejny obrazek określ kolejny raz, prawdopodobieństwo prawdziwości poszczególnych odpowiedzi</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Proszę przedyskutuj z grupą jak bardzo jesteś pewien swoich ocen.</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22</a:t>
            </a:fld>
            <a:endParaRPr lang="de-DE" altLang="de-DE">
              <a:latin typeface="+mn-lt"/>
            </a:endParaRPr>
          </a:p>
        </p:txBody>
      </p:sp>
    </p:spTree>
    <p:extLst>
      <p:ext uri="{BB962C8B-B14F-4D97-AF65-F5344CB8AC3E}">
        <p14:creationId xmlns:p14="http://schemas.microsoft.com/office/powerpoint/2010/main" val="9290891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mogło się wydarzyć?</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23</a:t>
            </a:fld>
            <a:endParaRPr lang="de-DE" altLang="de-DE">
              <a:latin typeface="+mn-lt"/>
            </a:endParaRPr>
          </a:p>
        </p:txBody>
      </p:sp>
      <p:pic>
        <p:nvPicPr>
          <p:cNvPr id="1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3"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50"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jest szczęśliwy, znalazł rodzinę adopcyjną</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Rodzice są dumni z syna, gdyż w porę zawiadomił o pożarze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otrzymał dobrą ocenę w szkole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podłożył ogień i nie dał się złapać</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Jak bardzo prawdopodobne wydają ci się poszczególne opcje?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24</a:t>
            </a:fld>
            <a:endParaRPr lang="de-DE" altLang="de-DE">
              <a:latin typeface="+mn-lt"/>
            </a:endParaRP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4"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6"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jest szczęśliwy, znalazł rodzinę adopcyjną</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Rodzice są dumni z syna, gdyż w porę zawiadomił o pożarze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otrzymał dobrą ocenę w szkole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podłożył ogień i nie dał się złapać</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Czy twoje zdanie zmieniło się pod wpływem nowego obrazka?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25</a:t>
            </a:fld>
            <a:endParaRPr lang="de-DE" altLang="de-DE">
              <a:latin typeface="+mn-lt"/>
            </a:endParaRPr>
          </a:p>
        </p:txBody>
      </p:sp>
      <p:pic>
        <p:nvPicPr>
          <p:cNvPr id="1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7"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8"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02"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jest szczęśliwy, znalazł rodzinę adopcyjną</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Rodzice są dumni z syna, gdyż w porę zawiadomił o pożarze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otrzymał dobrą ocenę w szkole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podłożył ogień i nie dał się złapać</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Proszę oszacuj ponownie prawdopodobieństwo.</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26</a:t>
            </a:fld>
            <a:endParaRPr lang="de-DE" altLang="de-DE">
              <a:latin typeface="+mn-lt"/>
            </a:endParaRPr>
          </a:p>
        </p:txBody>
      </p:sp>
      <p:pic>
        <p:nvPicPr>
          <p:cNvPr id="16"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0"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1"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2"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25"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jest szczęśliwy, znalazł rodzinę adopcyjną</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pl-PL" altLang="de-DE" sz="2000" b="0" dirty="0">
                <a:solidFill>
                  <a:srgbClr val="004992"/>
                </a:solidFill>
                <a:latin typeface="+mn-lt"/>
              </a:rPr>
              <a:t>Rodzice są dumni z syna, gdyż w porę zawiadomił o pożarze</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otrzymał dobrą ocenę w szkole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podłożył ogień i nie dał się złapać</a:t>
            </a:r>
            <a:r>
              <a:rPr lang="en-CA"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27</a:t>
            </a:fld>
            <a:endParaRPr lang="de-DE" altLang="de-DE">
              <a:latin typeface="+mn-lt"/>
            </a:endParaRPr>
          </a:p>
        </p:txBody>
      </p:sp>
      <p:pic>
        <p:nvPicPr>
          <p:cNvPr id="1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9"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0"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1"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8"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Mężczyźni dyskutują o miejscu w cieniu.</a:t>
            </a:r>
            <a:endParaRPr lang="de-DE"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ma rację mówiąc, że kierowca zajmuje dwa miejsca parkingowe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Kierowca szarego samochodu został niesłusznie skrytykowany</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nie zgadza się z ceną samochodu</a:t>
            </a:r>
            <a:r>
              <a:rPr lang="de-DE"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28</a:t>
            </a:fld>
            <a:endParaRPr lang="de-DE" altLang="de-DE">
              <a:latin typeface="+mn-lt"/>
            </a:endParaRPr>
          </a:p>
        </p:txBody>
      </p:sp>
      <p:pic>
        <p:nvPicPr>
          <p:cNvPr id="8"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0"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itle 13"/>
          <p:cNvSpPr>
            <a:spLocks noGrp="1"/>
          </p:cNvSpPr>
          <p:nvPr>
            <p:ph type="title"/>
          </p:nvPr>
        </p:nvSpPr>
        <p:spPr/>
        <p:txBody>
          <a:bodyPr/>
          <a:lstStyle/>
          <a:p>
            <a:r>
              <a:rPr lang="pl-PL" sz="3600">
                <a:solidFill>
                  <a:srgbClr val="004992"/>
                </a:solidFill>
                <a:latin typeface="+mn-lt"/>
                <a:ea typeface="+mn-ea"/>
                <a:cs typeface="+mn-cs"/>
              </a:rPr>
              <a:t>Jak bardzo prawdopodobne wydają ci się poszczególne opcje?</a:t>
            </a:r>
            <a:endParaRPr lang="en-US" sz="3600">
              <a:solidFill>
                <a:srgbClr val="004992"/>
              </a:solidFill>
              <a:latin typeface="+mn-lt"/>
              <a:ea typeface="+mn-ea"/>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4"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Mężczyźni dyskutują o miejscu w cieniu.</a:t>
            </a:r>
            <a:endParaRPr lang="de-DE"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ma rację mówiąc, że kierowca zajmuje dwa miejsca parkingowe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Kierowca szarego samochodu został niesłusznie skrytykowany</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nie zgadza się z ceną samochodu</a:t>
            </a:r>
            <a:r>
              <a:rPr lang="de-DE"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Czy twoje zdanie zmieniło się pod wpływem nowego obrazka?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29</a:t>
            </a:fld>
            <a:endParaRPr lang="de-DE" altLang="de-DE">
              <a:latin typeface="+mn-lt"/>
            </a:endParaRPr>
          </a:p>
        </p:txBody>
      </p:sp>
      <p:pic>
        <p:nvPicPr>
          <p:cNvPr id="10"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3"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4"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0"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Mężczyźni dyskutują o miejscu w cieniu.</a:t>
            </a:r>
            <a:endParaRPr lang="de-DE"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ma rację mówiąc, że kierowca zajmuje dwa miejsca parkingowe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Kierowca szarego samochodu został niesłusznie skrytykowany</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nie zgadza się z ceną samochodu</a:t>
            </a:r>
            <a:r>
              <a:rPr lang="de-DE"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Proszę oszacuj ponownie prawdopodobieństwo.</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30</a:t>
            </a:fld>
            <a:endParaRPr lang="de-DE" altLang="de-DE">
              <a:latin typeface="+mn-lt"/>
            </a:endParaRPr>
          </a:p>
        </p:txBody>
      </p:sp>
      <p:pic>
        <p:nvPicPr>
          <p:cNvPr id="12"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3"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Mężczyźni dyskutują o miejscu w cieniu.</a:t>
            </a:r>
            <a:endParaRPr lang="de-DE"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ma rację mówiąc, że kierowca zajmuje dwa miejsca parkingowe</a:t>
            </a:r>
            <a:r>
              <a:rPr lang="de-DE"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pl-PL" altLang="de-DE" sz="2000" b="0" dirty="0">
                <a:solidFill>
                  <a:srgbClr val="004992"/>
                </a:solidFill>
                <a:latin typeface="+mn-lt"/>
              </a:rPr>
              <a:t>Kierowca szarego samochodu został niesłusznie skrytykowany</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nie zgadza się z ceną samochodu</a:t>
            </a:r>
            <a:r>
              <a:rPr lang="de-DE"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31</a:t>
            </a:fld>
            <a:endParaRPr lang="de-DE" altLang="de-DE">
              <a:latin typeface="+mn-lt"/>
            </a:endParaRPr>
          </a:p>
        </p:txBody>
      </p:sp>
      <p:pic>
        <p:nvPicPr>
          <p:cNvPr id="11"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4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Mężczyznę przeszkodził dźwięk telefonu, dlatego pizza wylądowała mu na głowie</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dzwoni po pomoc ponieważ obcy wylądował na jego głowie</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próbuje rozśmieszyć dziewczyny ubierając zabawny kapelusz</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zapomniał jak robi się pizze, więc zadzwonił do mamy po przepis</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32</a:t>
            </a:fld>
            <a:endParaRPr lang="de-DE" altLang="de-DE">
              <a:latin typeface="+mn-lt"/>
            </a:endParaRP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itle 13"/>
          <p:cNvSpPr>
            <a:spLocks noGrp="1"/>
          </p:cNvSpPr>
          <p:nvPr>
            <p:ph type="title"/>
          </p:nvPr>
        </p:nvSpPr>
        <p:spPr/>
        <p:txBody>
          <a:bodyPr/>
          <a:lstStyle/>
          <a:p>
            <a:r>
              <a:rPr lang="pl-PL" sz="3600">
                <a:solidFill>
                  <a:srgbClr val="004992"/>
                </a:solidFill>
                <a:latin typeface="+mn-lt"/>
                <a:ea typeface="+mn-ea"/>
                <a:cs typeface="+mn-cs"/>
              </a:rPr>
              <a:t>Jak bardzo prawdopodobne wydają ci się poszczególne opcje?</a:t>
            </a:r>
            <a:endParaRPr lang="en-US" sz="3600">
              <a:solidFill>
                <a:srgbClr val="004992"/>
              </a:solidFill>
              <a:latin typeface="+mn-lt"/>
              <a:ea typeface="+mn-ea"/>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7"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Mężczyznę przeszkodził dźwięk telefonu, dlatego pizza wylądowała mu na głowie</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dzwoni po pomoc ponieważ obcy wylądował na jego głowie</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próbuje rozśmieszyć dziewczyny ubierając zabawny kapelusz</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zapomniał jak robi się pizze, więc zadzwonił do mamy po przepis</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Czy twoje zdanie zmieniło się pod wpływem nowego obrazka?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33</a:t>
            </a:fld>
            <a:endParaRPr lang="de-DE" altLang="de-DE">
              <a:latin typeface="+mn-l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Proszę oszacuj ponownie prawdopodobieństwo.</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34</a:t>
            </a:fld>
            <a:endParaRPr lang="de-DE" altLang="de-DE">
              <a:latin typeface="+mn-lt"/>
            </a:endParaRPr>
          </a:p>
        </p:txBody>
      </p:sp>
      <p:sp>
        <p:nvSpPr>
          <p:cNvPr id="5019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Mężczyznę przeszkodził dźwięk telefonu, dlatego pizza wylądowała mu na głowie</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dzwoni po pomoc ponieważ obcy wylądował na jego głowie</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próbuje rozśmieszyć dziewczyny ubierając zabawny kapelusz</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zapomniał jak robi się pizze, więc zadzwonił do mamy po przepis</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pl-PL" altLang="de-DE" sz="2000" b="0" dirty="0">
                <a:solidFill>
                  <a:srgbClr val="004992"/>
                </a:solidFill>
                <a:latin typeface="+mn-lt"/>
              </a:rPr>
              <a:t>Mężczyznę przeszkodził dźwięk telefonu, dlatego pizza wylądowała mu na głowie</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dzwoni po pomoc ponieważ obcy wylądował na jego głowie</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próbuje rozśmieszyć dziewczyny ubierając zabawny kapelusz</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zapomniał jak robi się pizze, więc zadzwonił do mamy po przepis</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35</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Polityk pomaga ubogim ludziom</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Komunistyczny polityk zachęca pracowników do cięższej pracy.</a:t>
            </a:r>
            <a:endParaRPr lang="en-CA"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Kaznodzieja ogłasza koniec świata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Szef ogłasza, iż nie ma pieniędzy na podwyżki, mimo, iż sam żyje w luksusie</a:t>
            </a:r>
            <a:r>
              <a:rPr lang="en-CA" altLang="de-DE" sz="2000" b="0" dirty="0">
                <a:solidFill>
                  <a:srgbClr val="333333"/>
                </a:solidFill>
                <a:latin typeface="+mn-lt"/>
              </a:rPr>
              <a:t>.</a:t>
            </a:r>
            <a:endParaRPr lang="en-CA"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36</a:t>
            </a:fld>
            <a:endParaRPr lang="de-DE" altLang="de-DE">
              <a:latin typeface="+mn-lt"/>
            </a:endParaRPr>
          </a:p>
        </p:txBody>
      </p:sp>
      <p:pic>
        <p:nvPicPr>
          <p:cNvPr id="8"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itle 13"/>
          <p:cNvSpPr>
            <a:spLocks noGrp="1"/>
          </p:cNvSpPr>
          <p:nvPr>
            <p:ph type="title"/>
          </p:nvPr>
        </p:nvSpPr>
        <p:spPr/>
        <p:txBody>
          <a:bodyPr/>
          <a:lstStyle/>
          <a:p>
            <a:r>
              <a:rPr lang="pl-PL" sz="3600">
                <a:solidFill>
                  <a:srgbClr val="004992"/>
                </a:solidFill>
                <a:latin typeface="+mn-lt"/>
                <a:ea typeface="+mn-ea"/>
                <a:cs typeface="+mn-cs"/>
              </a:rPr>
              <a:t>Jak bardzo prawdopodobne wydają ci się poszczególne opcje?</a:t>
            </a:r>
            <a:endParaRPr lang="en-US" sz="3600">
              <a:solidFill>
                <a:srgbClr val="004992"/>
              </a:solidFill>
              <a:latin typeface="+mn-lt"/>
              <a:ea typeface="+mn-ea"/>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4"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latin typeface="+mn-lt"/>
              </a:rPr>
              <a:t>Polityk pomaga ubogim ludziom</a:t>
            </a:r>
            <a:r>
              <a:rPr lang="de-DE" altLang="de-DE" sz="2000" b="0" dirty="0">
                <a:latin typeface="+mn-lt"/>
              </a:rPr>
              <a:t>.</a:t>
            </a:r>
          </a:p>
          <a:p>
            <a:pPr eaLnBrk="1" hangingPunct="1">
              <a:spcBef>
                <a:spcPts val="1200"/>
              </a:spcBef>
              <a:spcAft>
                <a:spcPts val="0"/>
              </a:spcAft>
              <a:buClr>
                <a:srgbClr val="333333"/>
              </a:buClr>
              <a:buFont typeface="WingDings"/>
              <a:buAutoNum type="arabicPeriod"/>
            </a:pPr>
            <a:r>
              <a:rPr lang="pl-PL" altLang="de-DE" sz="2000" b="0" dirty="0">
                <a:latin typeface="+mn-lt"/>
              </a:rPr>
              <a:t>Komunistyczny polityk zachęca pracowników do cięższej pracy.</a:t>
            </a:r>
            <a:endParaRPr lang="en-CA" altLang="de-DE" sz="2000" b="0" dirty="0">
              <a:latin typeface="+mn-lt"/>
            </a:endParaRPr>
          </a:p>
          <a:p>
            <a:pPr eaLnBrk="1" hangingPunct="1">
              <a:spcBef>
                <a:spcPts val="1200"/>
              </a:spcBef>
              <a:spcAft>
                <a:spcPts val="0"/>
              </a:spcAft>
              <a:buClr>
                <a:srgbClr val="333333"/>
              </a:buClr>
              <a:buFont typeface="WingDings"/>
              <a:buAutoNum type="arabicPeriod"/>
            </a:pPr>
            <a:r>
              <a:rPr lang="pl-PL" altLang="de-DE" sz="2000" b="0" dirty="0">
                <a:latin typeface="+mn-lt"/>
              </a:rPr>
              <a:t>Kaznodzieja ogłasza koniec świata</a:t>
            </a:r>
            <a:r>
              <a:rPr lang="en-CA" altLang="de-DE" sz="2000" b="0" dirty="0">
                <a:latin typeface="+mn-lt"/>
              </a:rPr>
              <a:t>.</a:t>
            </a:r>
          </a:p>
          <a:p>
            <a:pPr eaLnBrk="1" hangingPunct="1">
              <a:spcBef>
                <a:spcPts val="1200"/>
              </a:spcBef>
              <a:spcAft>
                <a:spcPts val="0"/>
              </a:spcAft>
              <a:buClr>
                <a:srgbClr val="333333"/>
              </a:buClr>
              <a:buFont typeface="WingDings"/>
              <a:buAutoNum type="arabicPeriod"/>
            </a:pPr>
            <a:r>
              <a:rPr lang="pl-PL" altLang="de-DE" sz="2000" b="0" dirty="0">
                <a:latin typeface="+mn-lt"/>
              </a:rPr>
              <a:t>Szef ogłasza, iż nie ma pieniędzy na podwyżki, mimo, iż sam żyje w luksusie</a:t>
            </a:r>
            <a:r>
              <a:rPr lang="en-CA" altLang="de-DE" sz="2000" b="0" dirty="0">
                <a:latin typeface="+mn-lt"/>
              </a:rPr>
              <a:t>.</a:t>
            </a:r>
            <a:endParaRPr lang="en-CA" altLang="de-DE" sz="2000" dirty="0">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Określ prawdopodobieństwo raz jeszcze</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37</a:t>
            </a:fld>
            <a:endParaRPr lang="de-DE" altLang="de-DE">
              <a:latin typeface="+mn-lt"/>
            </a:endParaRPr>
          </a:p>
        </p:txBody>
      </p:sp>
      <p:pic>
        <p:nvPicPr>
          <p:cNvPr id="12"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7"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Caption_7"/>
          <p:cNvSpPr>
            <a:spLocks noChangeArrowheads="1"/>
          </p:cNvSpPr>
          <p:nvPr/>
        </p:nvSpPr>
        <p:spPr bwMode="auto">
          <a:xfrm>
            <a:off x="2949324" y="2133600"/>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1300" b="0" dirty="0">
                <a:latin typeface="Calibri Light"/>
              </a:rPr>
              <a:t>Gala</a:t>
            </a:r>
          </a:p>
        </p:txBody>
      </p:sp>
      <p:sp>
        <p:nvSpPr>
          <p:cNvPr id="6" name="Shape Penutup"/>
          <p:cNvSpPr/>
          <p:nvPr/>
        </p:nvSpPr>
        <p:spPr bwMode="gray">
          <a:xfrm>
            <a:off x="3327276" y="2121408"/>
            <a:ext cx="91440" cy="3037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7"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latin typeface="+mn-lt"/>
              </a:rPr>
              <a:t>Polityk pomaga ubogim ludziom</a:t>
            </a:r>
            <a:r>
              <a:rPr lang="de-DE" altLang="de-DE" sz="2000" b="0" dirty="0">
                <a:latin typeface="+mn-lt"/>
              </a:rPr>
              <a:t>.</a:t>
            </a:r>
          </a:p>
          <a:p>
            <a:pPr eaLnBrk="1" hangingPunct="1">
              <a:spcBef>
                <a:spcPts val="1200"/>
              </a:spcBef>
              <a:spcAft>
                <a:spcPts val="0"/>
              </a:spcAft>
              <a:buClr>
                <a:srgbClr val="333333"/>
              </a:buClr>
              <a:buFont typeface="WingDings"/>
              <a:buAutoNum type="arabicPeriod"/>
            </a:pPr>
            <a:r>
              <a:rPr lang="pl-PL" altLang="de-DE" sz="2000" b="0" dirty="0">
                <a:latin typeface="+mn-lt"/>
              </a:rPr>
              <a:t>Komunistyczny polityk zachęca pracowników do cięższej pracy.</a:t>
            </a:r>
            <a:endParaRPr lang="en-CA" altLang="de-DE" sz="2000" b="0" dirty="0">
              <a:latin typeface="+mn-lt"/>
            </a:endParaRPr>
          </a:p>
          <a:p>
            <a:pPr eaLnBrk="1" hangingPunct="1">
              <a:spcBef>
                <a:spcPts val="1200"/>
              </a:spcBef>
              <a:spcAft>
                <a:spcPts val="0"/>
              </a:spcAft>
              <a:buClr>
                <a:srgbClr val="333333"/>
              </a:buClr>
              <a:buFont typeface="WingDings"/>
              <a:buAutoNum type="arabicPeriod"/>
            </a:pPr>
            <a:r>
              <a:rPr lang="pl-PL" altLang="de-DE" sz="2000" b="0" dirty="0">
                <a:latin typeface="+mn-lt"/>
              </a:rPr>
              <a:t>Kaznodzieja ogłasza koniec świata</a:t>
            </a:r>
            <a:r>
              <a:rPr lang="en-CA" altLang="de-DE" sz="2000" b="0" dirty="0">
                <a:latin typeface="+mn-lt"/>
              </a:rPr>
              <a:t>.</a:t>
            </a:r>
          </a:p>
          <a:p>
            <a:pPr eaLnBrk="1" hangingPunct="1">
              <a:spcBef>
                <a:spcPts val="1200"/>
              </a:spcBef>
              <a:spcAft>
                <a:spcPts val="0"/>
              </a:spcAft>
              <a:buClr>
                <a:srgbClr val="333333"/>
              </a:buClr>
              <a:buFont typeface="WingDings"/>
              <a:buAutoNum type="arabicPeriod"/>
            </a:pPr>
            <a:r>
              <a:rPr lang="pl-PL" altLang="de-DE" sz="2000" b="0" dirty="0">
                <a:latin typeface="+mn-lt"/>
              </a:rPr>
              <a:t>Szef ogłasza, iż nie ma pieniędzy na podwyżki, mimo, iż sam żyje w luksusie</a:t>
            </a:r>
            <a:r>
              <a:rPr lang="en-CA" altLang="de-DE" sz="2000" b="0" dirty="0">
                <a:latin typeface="+mn-lt"/>
              </a:rPr>
              <a:t>.</a:t>
            </a:r>
            <a:endParaRPr lang="en-CA" altLang="de-DE" sz="2000" dirty="0">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Określ prawdopodobieństwo raz jeszcze</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38</a:t>
            </a:fld>
            <a:endParaRPr lang="de-DE" altLang="de-DE">
              <a:latin typeface="+mn-lt"/>
            </a:endParaRPr>
          </a:p>
        </p:txBody>
      </p:sp>
      <p:pic>
        <p:nvPicPr>
          <p:cNvPr id="14" name="Picture 13"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2"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3"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4"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3"/>
          <p:cNvSpPr>
            <a:spLocks noChangeArrowheads="1"/>
          </p:cNvSpPr>
          <p:nvPr/>
        </p:nvSpPr>
        <p:spPr bwMode="auto">
          <a:xfrm>
            <a:off x="1057027" y="2103120"/>
            <a:ext cx="146304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1300" b="0">
                <a:latin typeface="Calibri Light"/>
              </a:rPr>
              <a:t>Gala Charytatywna</a:t>
            </a:r>
            <a:endParaRPr lang="de-DE" altLang="de-DE" sz="1300" b="0" dirty="0">
              <a:latin typeface="Calibri Light"/>
            </a:endParaRPr>
          </a:p>
        </p:txBody>
      </p:sp>
      <p:sp>
        <p:nvSpPr>
          <p:cNvPr id="6" name="Shape Penutup"/>
          <p:cNvSpPr/>
          <p:nvPr/>
        </p:nvSpPr>
        <p:spPr bwMode="gray">
          <a:xfrm>
            <a:off x="2440819" y="2090928"/>
            <a:ext cx="91440" cy="30784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1300" b="0" dirty="0">
                <a:latin typeface="Calibri Light"/>
              </a:rPr>
              <a:t>Gala</a:t>
            </a:r>
          </a:p>
        </p:txBody>
      </p:sp>
      <p:sp>
        <p:nvSpPr>
          <p:cNvPr id="10" name="Shape Penutup"/>
          <p:cNvSpPr/>
          <p:nvPr/>
        </p:nvSpPr>
        <p:spPr bwMode="gray">
          <a:xfrm>
            <a:off x="5132832" y="2133913"/>
            <a:ext cx="91440" cy="3037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1"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pl-PL" altLang="de-DE" sz="2000" b="0" dirty="0">
                <a:solidFill>
                  <a:srgbClr val="004992"/>
                </a:solidFill>
                <a:latin typeface="+mn-lt"/>
              </a:rPr>
              <a:t>Polityk pomaga ubogim ludziom</a:t>
            </a:r>
            <a:r>
              <a:rPr lang="de-DE"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pl-PL" altLang="de-DE" sz="2000" b="0" dirty="0">
                <a:latin typeface="+mn-lt"/>
              </a:rPr>
              <a:t>Komunistyczny polityk zachęca pracowników do cięższej pracy.</a:t>
            </a:r>
            <a:endParaRPr lang="en-CA" altLang="de-DE" sz="2000" b="0" dirty="0">
              <a:latin typeface="+mn-lt"/>
            </a:endParaRPr>
          </a:p>
          <a:p>
            <a:pPr eaLnBrk="1" hangingPunct="1">
              <a:spcBef>
                <a:spcPts val="1200"/>
              </a:spcBef>
              <a:spcAft>
                <a:spcPts val="0"/>
              </a:spcAft>
              <a:buClr>
                <a:srgbClr val="333333"/>
              </a:buClr>
              <a:buFont typeface="WingDings"/>
              <a:buAutoNum type="arabicPeriod"/>
            </a:pPr>
            <a:r>
              <a:rPr lang="pl-PL" altLang="de-DE" sz="2000" b="0" dirty="0">
                <a:latin typeface="+mn-lt"/>
              </a:rPr>
              <a:t>Kaznodzieja ogłasza koniec świata</a:t>
            </a:r>
            <a:r>
              <a:rPr lang="en-CA" altLang="de-DE" sz="2000" b="0" dirty="0">
                <a:latin typeface="+mn-lt"/>
              </a:rPr>
              <a:t>.</a:t>
            </a:r>
          </a:p>
          <a:p>
            <a:pPr eaLnBrk="1" hangingPunct="1">
              <a:spcBef>
                <a:spcPts val="1200"/>
              </a:spcBef>
              <a:spcAft>
                <a:spcPts val="0"/>
              </a:spcAft>
              <a:buClr>
                <a:srgbClr val="333333"/>
              </a:buClr>
              <a:buFont typeface="WingDings"/>
              <a:buAutoNum type="arabicPeriod"/>
            </a:pPr>
            <a:r>
              <a:rPr lang="pl-PL" altLang="de-DE" sz="2000" b="0" dirty="0">
                <a:latin typeface="+mn-lt"/>
              </a:rPr>
              <a:t>Szef ogłasza, iż nie ma pieniędzy na podwyżki, mimo, iż sam żyje w luksusie</a:t>
            </a:r>
            <a:r>
              <a:rPr lang="en-CA" altLang="de-DE" sz="2000" b="0" dirty="0">
                <a:latin typeface="+mn-lt"/>
              </a:rPr>
              <a:t>.</a:t>
            </a:r>
            <a:endParaRPr lang="en-CA" altLang="de-DE" sz="2000" dirty="0">
              <a:latin typeface="+mn-lt"/>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39</a:t>
            </a:fld>
            <a:endParaRPr lang="de-DE" altLang="de-DE">
              <a:latin typeface="+mn-lt"/>
            </a:endParaRPr>
          </a:p>
        </p:txBody>
      </p:sp>
      <p:pic>
        <p:nvPicPr>
          <p:cNvPr id="13" name="Picture 12"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1"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13"/>
          <p:cNvSpPr>
            <a:spLocks noChangeArrowheads="1"/>
          </p:cNvSpPr>
          <p:nvPr/>
        </p:nvSpPr>
        <p:spPr bwMode="auto">
          <a:xfrm>
            <a:off x="1057027" y="2103120"/>
            <a:ext cx="146304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1300" b="0">
                <a:latin typeface="Calibri Light"/>
              </a:rPr>
              <a:t>Gala Charytatywna</a:t>
            </a:r>
            <a:endParaRPr lang="de-DE" altLang="de-DE" sz="1300" b="0" dirty="0">
              <a:latin typeface="Calibri Light"/>
            </a:endParaRPr>
          </a:p>
        </p:txBody>
      </p:sp>
      <p:sp>
        <p:nvSpPr>
          <p:cNvPr id="32" name="Shape Penutup"/>
          <p:cNvSpPr/>
          <p:nvPr/>
        </p:nvSpPr>
        <p:spPr bwMode="gray">
          <a:xfrm>
            <a:off x="2440819" y="2090928"/>
            <a:ext cx="91440" cy="30784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1300" b="0" dirty="0">
                <a:latin typeface="Calibri Light"/>
              </a:rPr>
              <a:t>Gala</a:t>
            </a:r>
          </a:p>
        </p:txBody>
      </p:sp>
      <p:sp>
        <p:nvSpPr>
          <p:cNvPr id="34" name="Shape Penutup"/>
          <p:cNvSpPr/>
          <p:nvPr/>
        </p:nvSpPr>
        <p:spPr bwMode="gray">
          <a:xfrm>
            <a:off x="5132832" y="2133913"/>
            <a:ext cx="91440" cy="3037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7"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próbuje oszukać policyjny pościg za nim</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przymierza damski strój dla zabawy</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jest ochroniarzem kobiety</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Ubrania mężczyzny są mokre więc kradnie kobiecie ubrania</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40</a:t>
            </a:fld>
            <a:endParaRPr lang="de-DE" altLang="de-DE">
              <a:latin typeface="+mn-lt"/>
            </a:endParaRPr>
          </a:p>
        </p:txBody>
      </p:sp>
      <p:pic>
        <p:nvPicPr>
          <p:cNvPr id="8"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9"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itle 13"/>
          <p:cNvSpPr>
            <a:spLocks noGrp="1"/>
          </p:cNvSpPr>
          <p:nvPr>
            <p:ph type="title"/>
          </p:nvPr>
        </p:nvSpPr>
        <p:spPr/>
        <p:txBody>
          <a:bodyPr/>
          <a:lstStyle/>
          <a:p>
            <a:r>
              <a:rPr lang="pl-PL" sz="3600">
                <a:solidFill>
                  <a:srgbClr val="004992"/>
                </a:solidFill>
                <a:latin typeface="+mn-lt"/>
                <a:ea typeface="+mn-ea"/>
                <a:cs typeface="+mn-cs"/>
              </a:rPr>
              <a:t>Jak bardzo prawdopodobne wydają ci się poszczególne opcje?</a:t>
            </a:r>
            <a:endParaRPr lang="en-US" sz="3600">
              <a:solidFill>
                <a:srgbClr val="004992"/>
              </a:solidFill>
              <a:latin typeface="+mn-lt"/>
              <a:ea typeface="+mn-ea"/>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Czy twoje zdanie zmieniło się pod wpływem nowego obrazka?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41</a:t>
            </a:fld>
            <a:endParaRPr lang="de-DE" altLang="de-DE">
              <a:latin typeface="+mn-lt"/>
            </a:endParaRPr>
          </a:p>
        </p:txBody>
      </p:sp>
      <p:sp>
        <p:nvSpPr>
          <p:cNvPr id="57354"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próbuje oszukać policyjny pościg za nim</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przymierza damski strój dla zabawy</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jest ochroniarzem kobiety</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Ubrania mężczyzny są mokre więc kradnie kobiecie ubrania</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10"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12"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Proszę oszacuj ponownie prawdopodobieństwo.</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42</a:t>
            </a:fld>
            <a:endParaRPr lang="de-DE" altLang="de-DE">
              <a:latin typeface="+mn-lt"/>
            </a:endParaRPr>
          </a:p>
        </p:txBody>
      </p:sp>
      <p:sp>
        <p:nvSpPr>
          <p:cNvPr id="5838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próbuje oszukać policyjny pościg za nim</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przymierza damski strój dla zabawy</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jest ochroniarzem kobiety</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Ubrania mężczyzny są mokre więc kradnie kobiecie ubrania</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12"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3"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pl-PL" altLang="de-DE" sz="2000" b="0" dirty="0">
                <a:solidFill>
                  <a:srgbClr val="004992"/>
                </a:solidFill>
                <a:latin typeface="+mn-lt"/>
              </a:rPr>
              <a:t>Mężczyzna próbuje oszukać policyjny pościg za nim</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przymierza damski strój dla zabawy</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jest ochroniarzem kobiety</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Ubrania mężczyzny są mokre więc kradnie kobiecie ubrania</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43</a:t>
            </a:fld>
            <a:endParaRPr lang="de-DE" altLang="de-DE">
              <a:latin typeface="+mn-lt"/>
            </a:endParaRPr>
          </a:p>
        </p:txBody>
      </p:sp>
      <p:pic>
        <p:nvPicPr>
          <p:cNvPr id="11"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opcjonalnie</a:t>
            </a:r>
            <a:r>
              <a:rPr lang="en-US" altLang="ko-KR" sz="3600" spc="-5" dirty="0">
                <a:latin typeface="+mn-lt"/>
                <a:ea typeface="+mn-ea"/>
                <a:cs typeface="+mn-cs"/>
              </a:rPr>
              <a:t>: Film </a:t>
            </a:r>
            <a:r>
              <a:rPr lang="en-US" altLang="ko-KR" sz="3600" spc="-5" dirty="0" err="1">
                <a:latin typeface="+mn-lt"/>
                <a:ea typeface="+mn-ea"/>
                <a:cs typeface="+mn-cs"/>
              </a:rPr>
              <a:t>Wideo</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pl-PL" altLang="ko-KR" sz="2400" dirty="0">
                <a:solidFill>
                  <a:srgbClr val="004992"/>
                </a:solidFill>
              </a:rPr>
              <a:t>Opcjonalnie: Filmy wideo, które prezentują dzisiejszy temat są dostępne na stronie internetowej</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pl-PL" altLang="ko-KR" sz="2400" dirty="0">
                <a:solidFill>
                  <a:srgbClr val="333333"/>
                </a:solidFill>
              </a:rPr>
              <a:t>Po obejrzeniu filmu, możesz przedyskutować, w jaki sposób jest on powiązany z dzisiejszym tematem</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542636F4-DC65-443A-9CE9-BA381B55D529}" type="slidenum">
              <a:rPr lang="de-DE" altLang="de-DE" smtClean="0">
                <a:latin typeface="+mn-lt"/>
              </a:rPr>
              <a:pPr/>
              <a:t>44</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rPr>
              <a:t>[</a:t>
            </a:r>
            <a:r>
              <a:rPr lang="en-US" altLang="ko-KR" b="0" i="1" spc="-5" dirty="0" err="1">
                <a:solidFill>
                  <a:srgbClr val="333333"/>
                </a:solidFill>
                <a:latin typeface="+mn-lt"/>
              </a:rPr>
              <a:t>dla</a:t>
            </a:r>
            <a:r>
              <a:rPr lang="en-US" altLang="ko-KR" b="0" i="1" spc="-5" dirty="0">
                <a:solidFill>
                  <a:srgbClr val="333333"/>
                </a:solidFill>
                <a:latin typeface="+mn-lt"/>
              </a:rPr>
              <a:t> </a:t>
            </a:r>
            <a:r>
              <a:rPr lang="en-US" altLang="ko-KR" b="0" i="1" spc="-5" dirty="0" err="1">
                <a:solidFill>
                  <a:srgbClr val="333333"/>
                </a:solidFill>
                <a:latin typeface="+mn-lt"/>
              </a:rPr>
              <a:t>prowadzących</a:t>
            </a:r>
            <a:r>
              <a:rPr lang="en-US" altLang="ko-KR" b="0" i="1" spc="-5" dirty="0">
                <a:solidFill>
                  <a:srgbClr val="333333"/>
                </a:solidFill>
                <a:latin typeface="+mn-lt"/>
              </a:rPr>
              <a:t>:</a:t>
            </a:r>
            <a:endParaRPr b="0" dirty="0">
              <a:solidFill>
                <a:srgbClr val="333333"/>
              </a:solidFill>
              <a:latin typeface="+mn-lt"/>
            </a:endParaRPr>
          </a:p>
          <a:p>
            <a:pPr marL="12700" marR="5080" defTabSz="914400" eaLnBrk="0" fontAlgn="base" hangingPunct="0">
              <a:spcBef>
                <a:spcPts val="800"/>
              </a:spcBef>
              <a:spcAft>
                <a:spcPct val="0"/>
              </a:spcAft>
            </a:pPr>
            <a:r>
              <a:rPr lang="pl-PL" altLang="ko-KR" b="0" dirty="0">
                <a:solidFill>
                  <a:srgbClr val="333333"/>
                </a:solidFill>
                <a:latin typeface="+mn-lt"/>
              </a:rPr>
              <a:t>Niektóre filmy zawierają sformułowania językowe, które mogą nie być odpowiednie dla określonej grupy odbiorców lub mogą być nieodpowiednie kulturowo. Proszę uważnie obejżeć filmy przed prezentacją ich uczestnikom</a:t>
            </a:r>
            <a:r>
              <a:rPr lang="de-DE" b="0" dirty="0">
                <a:solidFill>
                  <a:srgbClr val="333333"/>
                </a:solidFill>
                <a:latin typeface="+mn-lt"/>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5535446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rozkoszuje się uroczym dniem</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urwał się z prac ogrodowych na ryby.</a:t>
            </a:r>
            <a:endParaRPr lang="en-CA"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chce się przypodobać mamie i chce złapać dla niej rybę.</a:t>
            </a:r>
            <a:endParaRPr lang="en-CA"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ukradł robaki na ryby</a:t>
            </a:r>
            <a:r>
              <a:rPr lang="en-CA"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45</a:t>
            </a:fld>
            <a:endParaRPr lang="de-DE" altLang="de-DE">
              <a:latin typeface="+mn-lt"/>
            </a:endParaRPr>
          </a:p>
        </p:txBody>
      </p:sp>
      <p:pic>
        <p:nvPicPr>
          <p:cNvPr id="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Title 6"/>
          <p:cNvSpPr>
            <a:spLocks noGrp="1"/>
          </p:cNvSpPr>
          <p:nvPr>
            <p:ph type="title"/>
          </p:nvPr>
        </p:nvSpPr>
        <p:spPr/>
        <p:txBody>
          <a:bodyPr/>
          <a:lstStyle/>
          <a:p>
            <a:r>
              <a:rPr lang="pl-PL" sz="3600">
                <a:solidFill>
                  <a:srgbClr val="004992"/>
                </a:solidFill>
                <a:latin typeface="+mn-lt"/>
                <a:ea typeface="+mn-ea"/>
                <a:cs typeface="+mn-cs"/>
              </a:rPr>
              <a:t>Jak bardzo prawdopodobne wydają ci się poszczególne opcje?</a:t>
            </a:r>
            <a:endParaRPr lang="en-US" sz="3600">
              <a:solidFill>
                <a:srgbClr val="004992"/>
              </a:solidFill>
              <a:latin typeface="+mn-lt"/>
              <a:ea typeface="+mn-ea"/>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rozkoszuje się uroczym dniem</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urwał się z prac ogrodowych na ryby.</a:t>
            </a:r>
            <a:endParaRPr lang="en-CA"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chce się przypodobać mamie i chce złapać dla niej rybę.</a:t>
            </a:r>
            <a:endParaRPr lang="en-CA"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ukradł robaki na ryby</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Czy twoje zdanie zmieniło się pod wpływem nowego obrazka?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46</a:t>
            </a:fld>
            <a:endParaRPr lang="de-DE" altLang="de-DE">
              <a:latin typeface="+mn-lt"/>
            </a:endParaRPr>
          </a:p>
        </p:txBody>
      </p:sp>
      <p:pic>
        <p:nvPicPr>
          <p:cNvPr id="1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0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rozkoszuje się uroczym dniem</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urwał się z prac ogrodowych na ryby.</a:t>
            </a:r>
            <a:endParaRPr lang="en-CA"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chce się przypodobać mamie i chce złapać dla niej rybę.</a:t>
            </a:r>
            <a:endParaRPr lang="en-CA"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ukradł robaki na ryby</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Proszę oszacuj ponownie prawdopodobieństwo.</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47</a:t>
            </a:fld>
            <a:endParaRPr lang="de-DE" altLang="de-DE">
              <a:latin typeface="+mn-lt"/>
            </a:endParaRPr>
          </a:p>
        </p:txBody>
      </p:sp>
      <p:pic>
        <p:nvPicPr>
          <p:cNvPr id="1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9"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rozkoszuje się uroczym dniem</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pl-PL" altLang="de-DE" sz="2000" b="0" dirty="0">
                <a:solidFill>
                  <a:srgbClr val="004992"/>
                </a:solidFill>
                <a:latin typeface="+mn-lt"/>
              </a:rPr>
              <a:t>Chłopiec urwał się z prac ogrodowych na ryby.</a:t>
            </a:r>
            <a:endParaRPr lang="en-CA" altLang="de-DE" sz="2000" b="0" dirty="0">
              <a:solidFill>
                <a:srgbClr val="004992"/>
              </a:solidFill>
              <a:latin typeface="+mn-lt"/>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chce się przypodobać mamie i chce złapać dla niej rybę.</a:t>
            </a:r>
            <a:endParaRPr lang="en-CA"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ukradł robaki na ryby</a:t>
            </a:r>
            <a:r>
              <a:rPr lang="en-CA"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48</a:t>
            </a:fld>
            <a:endParaRPr lang="de-DE" altLang="de-DE">
              <a:latin typeface="+mn-lt"/>
            </a:endParaRPr>
          </a:p>
        </p:txBody>
      </p:sp>
      <p:pic>
        <p:nvPicPr>
          <p:cNvPr id="1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1800" b="0" dirty="0">
                <a:solidFill>
                  <a:srgbClr val="333333"/>
                </a:solidFill>
                <a:latin typeface="+mn-lt"/>
              </a:rPr>
              <a:t>Dwóch mężczyzn porozumiewa się telepatycznie</a:t>
            </a:r>
            <a:r>
              <a:rPr lang="en-US" altLang="de-DE" sz="18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1800" b="0" dirty="0">
                <a:solidFill>
                  <a:srgbClr val="333333"/>
                </a:solidFill>
                <a:latin typeface="+mn-lt"/>
              </a:rPr>
              <a:t>Mężczyzna jest zaskoczony widząc jak inny otwiera drzwi</a:t>
            </a:r>
            <a:r>
              <a:rPr lang="en-US" altLang="de-DE" sz="18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1800" b="0" dirty="0">
                <a:solidFill>
                  <a:srgbClr val="333333"/>
                </a:solidFill>
                <a:latin typeface="+mn-lt"/>
              </a:rPr>
              <a:t>Mężczyzna odwraca się ponieważ, ten człowiek wygląda znajomo</a:t>
            </a:r>
            <a:r>
              <a:rPr lang="en-US" altLang="de-DE" sz="18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1800" b="0" dirty="0">
                <a:solidFill>
                  <a:srgbClr val="333333"/>
                </a:solidFill>
                <a:latin typeface="+mn-lt"/>
              </a:rPr>
              <a:t>Mężczyzna odwrócił się zbulwersowany, ponieważ przechodzący człowiek powiedział do niego coś nieprzyzwoitego</a:t>
            </a:r>
            <a:r>
              <a:rPr lang="en-US" altLang="de-DE" sz="18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49</a:t>
            </a:fld>
            <a:endParaRPr lang="de-DE" altLang="de-DE">
              <a:latin typeface="+mn-lt"/>
            </a:endParaRP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itle 13"/>
          <p:cNvSpPr>
            <a:spLocks noGrp="1"/>
          </p:cNvSpPr>
          <p:nvPr>
            <p:ph type="title"/>
          </p:nvPr>
        </p:nvSpPr>
        <p:spPr/>
        <p:txBody>
          <a:bodyPr/>
          <a:lstStyle/>
          <a:p>
            <a:r>
              <a:rPr lang="pl-PL" sz="3600">
                <a:solidFill>
                  <a:srgbClr val="004992"/>
                </a:solidFill>
                <a:latin typeface="+mn-lt"/>
                <a:ea typeface="+mn-ea"/>
                <a:cs typeface="+mn-cs"/>
              </a:rPr>
              <a:t>Jak bardzo prawdopodobne wydają ci się poszczególne opcje?</a:t>
            </a:r>
            <a:endParaRPr lang="en-US" sz="3600">
              <a:solidFill>
                <a:srgbClr val="004992"/>
              </a:solidFill>
              <a:latin typeface="+mn-lt"/>
              <a:ea typeface="+mn-ea"/>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1800" b="0" dirty="0">
                <a:solidFill>
                  <a:srgbClr val="333333"/>
                </a:solidFill>
                <a:latin typeface="+mn-lt"/>
              </a:rPr>
              <a:t>Dwóch mężczyzn porozumiewa się telepatycznie</a:t>
            </a:r>
            <a:r>
              <a:rPr lang="en-US" altLang="de-DE" sz="18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1800" b="0" dirty="0">
                <a:solidFill>
                  <a:srgbClr val="333333"/>
                </a:solidFill>
                <a:latin typeface="+mn-lt"/>
              </a:rPr>
              <a:t>Mężczyzna jest zaskoczony widząc jak inny otwiera drzwi</a:t>
            </a:r>
            <a:r>
              <a:rPr lang="en-US" altLang="de-DE" sz="18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1800" b="0" dirty="0">
                <a:solidFill>
                  <a:srgbClr val="333333"/>
                </a:solidFill>
                <a:latin typeface="+mn-lt"/>
              </a:rPr>
              <a:t>Mężczyzna odwraca się ponieważ, ten człowiek wygląda znajomo</a:t>
            </a:r>
            <a:r>
              <a:rPr lang="en-US" altLang="de-DE" sz="18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1800" b="0" dirty="0">
                <a:solidFill>
                  <a:srgbClr val="333333"/>
                </a:solidFill>
                <a:latin typeface="+mn-lt"/>
              </a:rPr>
              <a:t>Mężczyzna odwrócił się zbulwersowany, ponieważ przechodzący człowiek powiedział do niego coś nieprzyzwoitego</a:t>
            </a:r>
            <a:r>
              <a:rPr lang="en-US" altLang="de-DE" sz="18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Czy twoje zdanie zmieniło się pod wpływem nowego obrazka?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50</a:t>
            </a:fld>
            <a:endParaRPr lang="de-DE" altLang="de-DE">
              <a:latin typeface="+mn-lt"/>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3"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4"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1800" b="0" dirty="0">
                <a:solidFill>
                  <a:srgbClr val="333333"/>
                </a:solidFill>
                <a:latin typeface="+mn-lt"/>
              </a:rPr>
              <a:t>Dwóch mężczyzn porozumiewa się telepatycznie</a:t>
            </a:r>
            <a:r>
              <a:rPr lang="en-US" altLang="de-DE" sz="18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1800" b="0" dirty="0">
                <a:solidFill>
                  <a:srgbClr val="333333"/>
                </a:solidFill>
                <a:latin typeface="+mn-lt"/>
              </a:rPr>
              <a:t>Mężczyzna jest zaskoczony widząc jak inny otwiera drzwi</a:t>
            </a:r>
            <a:r>
              <a:rPr lang="en-US" altLang="de-DE" sz="18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1800" b="0" dirty="0">
                <a:solidFill>
                  <a:srgbClr val="333333"/>
                </a:solidFill>
                <a:latin typeface="+mn-lt"/>
              </a:rPr>
              <a:t>Mężczyzna odwraca się ponieważ, ten człowiek wygląda znajomo</a:t>
            </a:r>
            <a:r>
              <a:rPr lang="en-US" altLang="de-DE" sz="18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1800" b="0" dirty="0">
                <a:solidFill>
                  <a:srgbClr val="333333"/>
                </a:solidFill>
                <a:latin typeface="+mn-lt"/>
              </a:rPr>
              <a:t>Mężczyzna odwrócił się zbulwersowany, ponieważ przechodzący człowiek powiedział do niego coś nieprzyzwoitego</a:t>
            </a:r>
            <a:r>
              <a:rPr lang="en-US" altLang="de-DE" sz="18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Proszę oszacuj ponownie prawdopodobieństwo.</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51</a:t>
            </a:fld>
            <a:endParaRPr lang="de-DE" altLang="de-DE">
              <a:latin typeface="+mn-lt"/>
            </a:endParaRPr>
          </a:p>
        </p:txBody>
      </p:sp>
      <p:pic>
        <p:nvPicPr>
          <p:cNvPr id="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sp>
        <p:nvSpPr>
          <p:cNvPr id="16"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7"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1800" b="0" dirty="0">
                <a:solidFill>
                  <a:srgbClr val="333333"/>
                </a:solidFill>
                <a:latin typeface="+mn-lt"/>
              </a:rPr>
              <a:t>Dwóch mężczyzn porozumiewa się telepatycznie</a:t>
            </a:r>
            <a:r>
              <a:rPr lang="en-US" altLang="de-DE" sz="18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pl-PL" altLang="de-DE" sz="1800" b="0" dirty="0">
                <a:solidFill>
                  <a:srgbClr val="004992"/>
                </a:solidFill>
                <a:latin typeface="+mn-lt"/>
              </a:rPr>
              <a:t>Mężczyzna jest zaskoczony widząc jak inny otwiera drzwi</a:t>
            </a:r>
            <a:r>
              <a:rPr lang="en-US" altLang="de-DE" sz="18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pl-PL" altLang="de-DE" sz="1800" b="0" dirty="0">
                <a:solidFill>
                  <a:srgbClr val="333333"/>
                </a:solidFill>
                <a:latin typeface="+mn-lt"/>
              </a:rPr>
              <a:t>Mężczyzna odwraca się ponieważ, ten człowiek wygląda znajomo</a:t>
            </a:r>
            <a:r>
              <a:rPr lang="en-US" altLang="de-DE" sz="18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1800" b="0" dirty="0">
                <a:solidFill>
                  <a:srgbClr val="333333"/>
                </a:solidFill>
                <a:latin typeface="+mn-lt"/>
              </a:rPr>
              <a:t>Mężczyzna odwrócił się zbulwersowany, ponieważ przechodzący człowiek powiedział do niego coś nieprzyzwoitego</a:t>
            </a:r>
            <a:r>
              <a:rPr lang="en-US" altLang="de-DE" sz="18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52</a:t>
            </a:fld>
            <a:endParaRPr lang="de-DE" altLang="de-DE">
              <a:latin typeface="+mn-lt"/>
            </a:endParaRPr>
          </a:p>
        </p:txBody>
      </p:sp>
      <p:pic>
        <p:nvPicPr>
          <p:cNvPr id="1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5"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6"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7"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rPr>
              <a:t>Mężczyzna ćwiczy swoje umiejętności wiązania bydła przed spędem</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rPr>
              <a:t>Kowboj chce kupić lasso</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rPr>
              <a:t>Kowboj użył lassa ze sklepu do związania sklepikarza i ukradł pieniądze</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rPr>
              <a:t>Mężczyzna chce kupić nowy kapelusz</a:t>
            </a:r>
            <a:r>
              <a:rPr lang="en-CA" altLang="de-DE" sz="2000" b="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53</a:t>
            </a:fld>
            <a:endParaRPr lang="de-DE" altLang="de-DE">
              <a:latin typeface="+mn-lt"/>
            </a:endParaRPr>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itle 13"/>
          <p:cNvSpPr>
            <a:spLocks noGrp="1"/>
          </p:cNvSpPr>
          <p:nvPr>
            <p:ph type="title"/>
          </p:nvPr>
        </p:nvSpPr>
        <p:spPr/>
        <p:txBody>
          <a:bodyPr/>
          <a:lstStyle/>
          <a:p>
            <a:r>
              <a:rPr lang="pl-PL" sz="3600">
                <a:solidFill>
                  <a:srgbClr val="004992"/>
                </a:solidFill>
                <a:latin typeface="+mn-lt"/>
                <a:ea typeface="+mn-ea"/>
                <a:cs typeface="+mn-cs"/>
              </a:rPr>
              <a:t>Jak bardzo prawdopodobne wydają ci się poszczególne opcje?</a:t>
            </a:r>
            <a:endParaRPr lang="en-US" sz="3600">
              <a:solidFill>
                <a:srgbClr val="004992"/>
              </a:solidFill>
              <a:latin typeface="+mn-lt"/>
              <a:ea typeface="+mn-ea"/>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ćwiczy swoje umiejętności wiązania bydła przed spędem</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Kowboj chce kupić lasso</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Kowboj użył lassa ze sklepu do związania sklepikarza i ukradł pieniądze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chce kupić nowy kapelusz</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Czy twoje zdanie zmieniło się pod wpływem nowego obrazka?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54</a:t>
            </a:fld>
            <a:endParaRPr lang="de-DE" altLang="de-DE">
              <a:latin typeface="+mn-lt"/>
            </a:endParaRPr>
          </a:p>
        </p:txBody>
      </p:sp>
      <p:pic>
        <p:nvPicPr>
          <p:cNvPr id="10"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3"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ćwiczy swoje umiejętności wiązania bydła przed spędem</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Kowboj chce kupić lasso</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Kowboj użył lassa ze sklepu do związania sklepikarza i ukradł pieniądze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chce kupić nowy kapelusz</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Proszę oszacuj ponownie prawdopodobieństwo.</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55</a:t>
            </a:fld>
            <a:endParaRPr lang="de-DE" altLang="de-DE">
              <a:latin typeface="+mn-lt"/>
            </a:endParaRPr>
          </a:p>
        </p:txBody>
      </p:sp>
      <p:pic>
        <p:nvPicPr>
          <p:cNvPr id="12"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ćwiczy swoje umiejętności wiązania bydła przed spędem</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Kowboj chce kupić lasso</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pl-PL" altLang="de-DE" sz="2000" b="0" dirty="0">
                <a:solidFill>
                  <a:srgbClr val="004992"/>
                </a:solidFill>
                <a:latin typeface="+mn-lt"/>
              </a:rPr>
              <a:t>Kowboj użył lassa ze sklepu do związania sklepikarza i ukradł pieniądze</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chce kupić nowy kapelusz</a:t>
            </a:r>
            <a:r>
              <a:rPr lang="en-CA"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56</a:t>
            </a:fld>
            <a:endParaRPr lang="de-DE" altLang="de-DE">
              <a:latin typeface="+mn-lt"/>
            </a:endParaRPr>
          </a:p>
        </p:txBody>
      </p:sp>
      <p:pic>
        <p:nvPicPr>
          <p:cNvPr id="11"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4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Pies policyjny próbuje zapobiec kradzieży łodzi</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Dziewczyna wpadła do wody ponieważ pies gonił kota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Dziewczyna próbuje ratować kota, żeby nie odpłynął</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Dziewczyna wskakuje do wody, żeby uciec przed psem</a:t>
            </a:r>
            <a:r>
              <a:rPr lang="en-CA"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57</a:t>
            </a:fld>
            <a:endParaRPr lang="de-DE" altLang="de-DE">
              <a:latin typeface="+mn-lt"/>
            </a:endParaRPr>
          </a:p>
        </p:txBody>
      </p:sp>
      <p:pic>
        <p:nvPicPr>
          <p:cNvPr id="11"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7" name="Title 6"/>
          <p:cNvSpPr>
            <a:spLocks noGrp="1"/>
          </p:cNvSpPr>
          <p:nvPr>
            <p:ph type="title"/>
          </p:nvPr>
        </p:nvSpPr>
        <p:spPr/>
        <p:txBody>
          <a:bodyPr/>
          <a:lstStyle/>
          <a:p>
            <a:r>
              <a:rPr lang="pl-PL" sz="3600">
                <a:solidFill>
                  <a:srgbClr val="004992"/>
                </a:solidFill>
                <a:latin typeface="+mn-lt"/>
                <a:ea typeface="+mn-ea"/>
                <a:cs typeface="+mn-cs"/>
              </a:rPr>
              <a:t>Jak bardzo prawdopodobne wydają ci się poszczególne opcje?</a:t>
            </a:r>
            <a:endParaRPr lang="en-US" sz="3600">
              <a:solidFill>
                <a:srgbClr val="004992"/>
              </a:solidFill>
              <a:latin typeface="+mn-lt"/>
              <a:ea typeface="+mn-ea"/>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6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Pies policyjny próbuje zapobiec kradzieży łodzi</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Dziewczyna wpadła do wody ponieważ pies gonił kota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Dziewczyna próbuje ratować kota, żeby nie odpłynął</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Dziewczyna wskakuje do wody, żeby uciec przed psem</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Czy twoje zdanie zmieniło się pod wpływem nowego obrazka?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58</a:t>
            </a:fld>
            <a:endParaRPr lang="de-DE" altLang="de-DE">
              <a:latin typeface="+mn-lt"/>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5"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9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Pies policyjny próbuje zapobiec kradzieży łodzi</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Dziewczyna wpadła do wody ponieważ pies gonił kota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Dziewczyna próbuje ratować kota, żeby nie odpłynął</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Dziewczyna wskakuje do wody, żeby uciec przed psem</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Proszę oszacuj ponownie prawdopodobieństwo.</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59</a:t>
            </a:fld>
            <a:endParaRPr lang="de-DE" altLang="de-DE">
              <a:latin typeface="+mn-lt"/>
            </a:endParaRP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3"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4"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2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Pies policyjny próbuje zapobiec kradzieży łodzi</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pl-PL" altLang="de-DE" sz="2000" b="0" dirty="0">
                <a:solidFill>
                  <a:srgbClr val="004992"/>
                </a:solidFill>
                <a:latin typeface="+mn-lt"/>
              </a:rPr>
              <a:t>Dziewczyna wpadła do wody ponieważ pies gonił kota</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Dziewczyna próbuje ratować kota, żeby nie odpłynął</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Dziewczyna wskakuje do wody, żeby uciec przed psem</a:t>
            </a:r>
            <a:r>
              <a:rPr lang="en-CA"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60</a:t>
            </a:fld>
            <a:endParaRPr lang="de-DE" altLang="de-DE">
              <a:latin typeface="+mn-lt"/>
            </a:endParaRPr>
          </a:p>
        </p:txBody>
      </p:sp>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2"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3"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uratował mężczyznę przed złodziejem</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pomaga pijanemu mężczyźnie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przez przypadek uderzył mężczyznę stołem</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Starzy przyjaciele spotkali się na ulicy</a:t>
            </a:r>
            <a:r>
              <a:rPr lang="en-CA"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61</a:t>
            </a:fld>
            <a:endParaRPr lang="de-DE" altLang="de-DE">
              <a:latin typeface="+mn-lt"/>
            </a:endParaRP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itle 13"/>
          <p:cNvSpPr>
            <a:spLocks noGrp="1"/>
          </p:cNvSpPr>
          <p:nvPr>
            <p:ph type="title"/>
          </p:nvPr>
        </p:nvSpPr>
        <p:spPr/>
        <p:txBody>
          <a:bodyPr/>
          <a:lstStyle/>
          <a:p>
            <a:r>
              <a:rPr lang="pl-PL" sz="3600">
                <a:solidFill>
                  <a:srgbClr val="004992"/>
                </a:solidFill>
                <a:latin typeface="+mn-lt"/>
                <a:ea typeface="+mn-ea"/>
                <a:cs typeface="+mn-cs"/>
              </a:rPr>
              <a:t>Jak bardzo prawdopodobne wydają ci się poszczególne opcje?</a:t>
            </a:r>
            <a:endParaRPr lang="en-US" sz="3600">
              <a:solidFill>
                <a:srgbClr val="004992"/>
              </a:solidFill>
              <a:latin typeface="+mn-lt"/>
              <a:ea typeface="+mn-ea"/>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6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uratował mężczyznę przed złodziejem</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pomaga pijanemu mężczyźnie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przez przypadek uderzył mężczyznę stołem</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Starzy przyjaciele spotkali się na ulicy</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Czy twoje zdanie zmieniło się pod wpływem nowego obrazka?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62</a:t>
            </a:fld>
            <a:endParaRPr lang="de-DE" altLang="de-DE">
              <a:latin typeface="+mn-lt"/>
            </a:endParaRPr>
          </a:p>
        </p:txBody>
      </p:sp>
      <p:pic>
        <p:nvPicPr>
          <p:cNvPr id="10"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rPr>
              <a:t>Chłopiec uratował mężczyznę przed złodziejem</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rPr>
              <a:t>Chłopiec pomaga pijanemu mężczyźnie</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rPr>
              <a:t>Chłopiec przez przypadek uderzył mężczyznę stołem</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rPr>
              <a:t>Starzy przyjaciele spotkali się na ulicy</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Proszę oszacuj ponownie prawdopodobieństwo.</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63</a:t>
            </a:fld>
            <a:endParaRPr lang="de-DE" altLang="de-DE">
              <a:latin typeface="+mn-lt"/>
            </a:endParaRP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1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uratował mężczyznę przed złodziejem</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Chłopiec pomaga pijanemu mężczyźnie</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pl-PL" altLang="de-DE" sz="2000" b="0" dirty="0">
                <a:solidFill>
                  <a:srgbClr val="004992"/>
                </a:solidFill>
                <a:latin typeface="+mn-lt"/>
              </a:rPr>
              <a:t>Chłopiec przez przypadek uderzył mężczyznę stołem</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Starzy przyjaciele spotkali się na ulicy</a:t>
            </a:r>
            <a:r>
              <a:rPr lang="en-CA"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64</a:t>
            </a:fld>
            <a:endParaRPr lang="de-DE" altLang="de-DE">
              <a:latin typeface="+mn-lt"/>
            </a:endParaRPr>
          </a:p>
        </p:txBody>
      </p:sp>
      <p:pic>
        <p:nvPicPr>
          <p:cNvPr id="1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65</a:t>
            </a:fld>
            <a:endParaRPr lang="de-DE" altLang="de-DE">
              <a:latin typeface="+mn-lt"/>
            </a:endParaRPr>
          </a:p>
        </p:txBody>
      </p:sp>
      <p:sp>
        <p:nvSpPr>
          <p:cNvPr id="81933"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rPr>
              <a:t>Mężczyzna zabiera dziewczynę na randkę do kina</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rPr>
              <a:t>Mężczyzna siedzi ze swoją kochanką w samochodzie mając nadzieję, że nikt ich nie zobaczy</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rPr>
              <a:t>Mężczyzna przewozi w samochodzie manekina wystawowego do swojego sklepu</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rPr>
              <a:t>Mężczyzna i kobieta kradną samochód</a:t>
            </a:r>
            <a:r>
              <a:rPr lang="en-US" altLang="de-DE" sz="2000" b="0">
                <a:solidFill>
                  <a:srgbClr val="333333"/>
                </a:solidFill>
                <a:latin typeface="+mn-lt"/>
              </a:rPr>
              <a:t>.</a:t>
            </a:r>
            <a:endParaRPr lang="de-DE" altLang="de-DE" sz="2000" b="0">
              <a:solidFill>
                <a:srgbClr val="333333"/>
              </a:solidFill>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Title 6"/>
          <p:cNvSpPr>
            <a:spLocks noGrp="1"/>
          </p:cNvSpPr>
          <p:nvPr>
            <p:ph type="title"/>
          </p:nvPr>
        </p:nvSpPr>
        <p:spPr/>
        <p:txBody>
          <a:bodyPr/>
          <a:lstStyle/>
          <a:p>
            <a:r>
              <a:rPr lang="pl-PL" sz="3600">
                <a:solidFill>
                  <a:srgbClr val="004992"/>
                </a:solidFill>
                <a:latin typeface="+mn-lt"/>
                <a:ea typeface="+mn-ea"/>
                <a:cs typeface="+mn-cs"/>
              </a:rPr>
              <a:t>Jak bardzo prawdopodobne wydają ci się poszczególne opcje?</a:t>
            </a:r>
            <a:endParaRPr lang="en-US" sz="3600">
              <a:solidFill>
                <a:srgbClr val="004992"/>
              </a:solidFill>
              <a:latin typeface="+mn-lt"/>
              <a:ea typeface="+mn-ea"/>
              <a:cs typeface="+mn-c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Czy twoje zdanie zmieniło się pod wpływem nowego obrazka?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66</a:t>
            </a:fld>
            <a:endParaRPr lang="de-DE" altLang="de-DE">
              <a:latin typeface="+mn-lt"/>
            </a:endParaRPr>
          </a:p>
        </p:txBody>
      </p:sp>
      <p:sp>
        <p:nvSpPr>
          <p:cNvPr id="82959"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rPr>
              <a:t>Mężczyzna zabiera dziewczynę na randkę do kina</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rPr>
              <a:t>Mężczyzna siedzi ze swoją kochanką w samochodzie mając nadzieję, że nikt ich nie zobaczy</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rPr>
              <a:t>Mężczyzna przewozi w samochodzie manekina wystawowego do swojego sklepu</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rPr>
              <a:t>Mężczyzna i kobieta kradną samochód</a:t>
            </a:r>
            <a:r>
              <a:rPr lang="en-US" altLang="de-DE" sz="2000" b="0">
                <a:solidFill>
                  <a:srgbClr val="333333"/>
                </a:solidFill>
                <a:latin typeface="+mn-lt"/>
              </a:rPr>
              <a:t>.</a:t>
            </a:r>
            <a:endParaRPr lang="de-DE" altLang="de-DE" sz="2000" b="0">
              <a:solidFill>
                <a:srgbClr val="333333"/>
              </a:solidFill>
              <a:latin typeface="+mn-lt"/>
            </a:endParaRP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7"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Proszę oszacuj ponownie prawdopodobieństwo.</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67</a:t>
            </a:fld>
            <a:endParaRPr lang="de-DE" altLang="de-DE">
              <a:latin typeface="+mn-lt"/>
            </a:endParaRPr>
          </a:p>
        </p:txBody>
      </p:sp>
      <p:sp>
        <p:nvSpPr>
          <p:cNvPr id="83986"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rPr>
              <a:t>Mężczyzna zabiera dziewczynę na randkę do kina</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rPr>
              <a:t>Mężczyzna siedzi ze swoją kochanką w samochodzie mając nadzieję, że nikt ich nie zobaczy</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rPr>
              <a:t>Mężczyzna przewozi w samochodzie manekina wystawowego do swojego sklepu</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rPr>
              <a:t>Mężczyzna i kobieta kradną samochód</a:t>
            </a:r>
            <a:r>
              <a:rPr lang="en-US" altLang="de-DE" sz="2000" b="0">
                <a:solidFill>
                  <a:srgbClr val="333333"/>
                </a:solidFill>
                <a:latin typeface="+mn-lt"/>
              </a:rPr>
              <a:t>.</a:t>
            </a:r>
            <a:endParaRPr lang="de-DE" altLang="de-DE" sz="2000" b="0">
              <a:solidFill>
                <a:srgbClr val="333333"/>
              </a:solidFill>
              <a:latin typeface="+mn-lt"/>
            </a:endParaRPr>
          </a:p>
        </p:txBody>
      </p:sp>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1"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2"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09"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zabiera dziewczynę na randkę do kina</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siedzi ze swoją kochanką w samochodzie mając nadzieję, że nikt ich nie zobaczy</a:t>
            </a:r>
            <a:r>
              <a:rPr lang="en-US"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pl-PL" altLang="de-DE" sz="2000" b="0" dirty="0">
                <a:solidFill>
                  <a:srgbClr val="004992"/>
                </a:solidFill>
                <a:latin typeface="+mn-lt"/>
              </a:rPr>
              <a:t>Mężczyzna przewozi w samochodzie manekina wystawowego do swojego sklepu</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rPr>
              <a:t>Mężczyzna i kobieta kradną samochód</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68</a:t>
            </a:fld>
            <a:endParaRPr lang="de-DE" altLang="de-DE">
              <a:latin typeface="+mn-lt"/>
            </a:endParaRPr>
          </a:p>
        </p:txBody>
      </p:sp>
      <p:pic>
        <p:nvPicPr>
          <p:cNvPr id="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1"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Czasami, sytuacja okazuje się inna niż się spodziewaliśmy: przedwczesne decyzje często prowadzą do błędnych wniosków</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69</a:t>
            </a:fld>
            <a:endParaRPr lang="de-DE" altLang="de-DE">
              <a:latin typeface="+mn-lt"/>
            </a:endParaRPr>
          </a:p>
        </p:txBody>
      </p:sp>
    </p:spTree>
    <p:extLst>
      <p:ext uri="{BB962C8B-B14F-4D97-AF65-F5344CB8AC3E}">
        <p14:creationId xmlns:p14="http://schemas.microsoft.com/office/powerpoint/2010/main" val="31571234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Czasami, sytuacja okazuje się inna niż się spodziewaliśmy: przedwczesne decyzje często prowadzą do błędnych wniosków</a:t>
            </a:r>
            <a:r>
              <a:rPr lang="en-AU"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Powinieneś zawsze rozważać alternatywne hipotezy i interpretacje i modyfikować swoje </a:t>
            </a:r>
            <a:r>
              <a:rPr lang="pl-PL" altLang="de-DE" sz="2400">
                <a:solidFill>
                  <a:srgbClr val="333333"/>
                </a:solidFill>
              </a:rPr>
              <a:t>przekonania</a:t>
            </a:r>
            <a:r>
              <a:rPr lang="en-AU"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70</a:t>
            </a:fld>
            <a:endParaRPr lang="de-DE" altLang="de-DE">
              <a:latin typeface="+mn-lt"/>
            </a:endParaRPr>
          </a:p>
        </p:txBody>
      </p:sp>
    </p:spTree>
    <p:extLst>
      <p:ext uri="{BB962C8B-B14F-4D97-AF65-F5344CB8AC3E}">
        <p14:creationId xmlns:p14="http://schemas.microsoft.com/office/powerpoint/2010/main" val="4752483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Czasami, sytuacja okazuje się inna niż się spodziewaliśmy: przedwczesne decyzje często prowadzą do błędnych wniosków</a:t>
            </a:r>
            <a:r>
              <a:rPr lang="en-AU"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Powinieneś zawsze rozważać alternatywne hipotezy i interpretacje i modyfikować swoje przekonania</a:t>
            </a:r>
            <a:r>
              <a:rPr lang="en-AU"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Szukaj tak dużo informacji do podejmowania decyzji jak to możliwe</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71</a:t>
            </a:fld>
            <a:endParaRPr lang="de-DE" altLang="de-DE">
              <a:latin typeface="+mn-lt"/>
            </a:endParaRPr>
          </a:p>
        </p:txBody>
      </p:sp>
    </p:spTree>
    <p:extLst>
      <p:ext uri="{BB962C8B-B14F-4D97-AF65-F5344CB8AC3E}">
        <p14:creationId xmlns:p14="http://schemas.microsoft.com/office/powerpoint/2010/main" val="10784625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000" dirty="0">
                <a:solidFill>
                  <a:srgbClr val="333333"/>
                </a:solidFill>
              </a:rPr>
              <a:t>Podczas psychozy, ludzie mogą podtrzymywać błędne przekonania oraz ignorować kontrargumenty. W niektórych przypadkach może to mieć dramatyczne konsekwencje</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72</a:t>
            </a:fld>
            <a:endParaRPr lang="de-DE" altLang="de-DE">
              <a:latin typeface="+mn-l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000" dirty="0">
                <a:solidFill>
                  <a:srgbClr val="333333"/>
                </a:solidFill>
              </a:rPr>
              <a:t>Podczas psychozy, ludzie mogą podtrzymywać błędne przekonania oraz ignorować kontrargumenty. W niektórych przypadkach może to mieć dramatyczne konsekwencje</a:t>
            </a:r>
            <a:r>
              <a:rPr lang="en-AU" altLang="de-DE" sz="2000" dirty="0">
                <a:solidFill>
                  <a:srgbClr val="333333"/>
                </a:solidFill>
              </a:rPr>
              <a:t>.</a:t>
            </a:r>
          </a:p>
          <a:p>
            <a:pPr lvl="0" defTabSz="914400" fontAlgn="base">
              <a:lnSpc>
                <a:spcPct val="100000"/>
              </a:lnSpc>
              <a:spcBef>
                <a:spcPts val="1200"/>
              </a:spcBef>
            </a:pPr>
            <a:r>
              <a:rPr lang="pl-PL" altLang="de-DE" sz="2000" dirty="0">
                <a:solidFill>
                  <a:srgbClr val="004992"/>
                </a:solidFill>
              </a:rPr>
              <a:t>Przykład</a:t>
            </a:r>
            <a:r>
              <a:rPr lang="en-AU" altLang="de-DE" sz="2000" dirty="0">
                <a:solidFill>
                  <a:srgbClr val="004992"/>
                </a:solidFill>
              </a:rPr>
              <a:t>: </a:t>
            </a:r>
            <a:r>
              <a:rPr lang="pl-PL" altLang="de-DE" sz="2000" dirty="0">
                <a:solidFill>
                  <a:srgbClr val="333333"/>
                </a:solidFill>
              </a:rPr>
              <a:t>Maciek zaatakować swojego ojca</a:t>
            </a:r>
            <a:r>
              <a:rPr lang="en-AU" altLang="de-DE" sz="2000" dirty="0">
                <a:solidFill>
                  <a:srgbClr val="333333"/>
                </a:solidFill>
              </a:rPr>
              <a:t>. </a:t>
            </a:r>
            <a:r>
              <a:rPr lang="pl-PL" altLang="de-DE" sz="2000" dirty="0">
                <a:solidFill>
                  <a:srgbClr val="333333"/>
                </a:solidFill>
              </a:rPr>
              <a:t>Był przekonany, że jego ojciec zmarł dawno temu a teraz jego ciałem posługują się roboty. Kiedy zraniony ojciec krwawił, co dostarczało dowodów przeciw przekonaniu o robotach, Maciek pozostał podejrzliwy</a:t>
            </a:r>
            <a:r>
              <a:rPr lang="en-AU" altLang="de-DE" sz="2000" dirty="0">
                <a:solidFill>
                  <a:srgbClr val="333333"/>
                </a:solidFill>
              </a:rPr>
              <a:t>.</a:t>
            </a:r>
          </a:p>
          <a:p>
            <a:pPr lvl="0" defTabSz="914400" fontAlgn="base">
              <a:lnSpc>
                <a:spcPct val="100000"/>
              </a:lnSpc>
              <a:spcBef>
                <a:spcPts val="1200"/>
              </a:spcBef>
            </a:pPr>
            <a:r>
              <a:rPr lang="pl-PL" altLang="de-DE" sz="2000" dirty="0">
                <a:solidFill>
                  <a:srgbClr val="004992"/>
                </a:solidFill>
              </a:rPr>
              <a:t>Okoliczności</a:t>
            </a:r>
            <a:r>
              <a:rPr lang="en-AU" altLang="de-DE" sz="2000" dirty="0">
                <a:solidFill>
                  <a:srgbClr val="004992"/>
                </a:solidFill>
              </a:rPr>
              <a:t>: </a:t>
            </a:r>
            <a:r>
              <a:rPr lang="pl-PL" altLang="de-DE" sz="2000" dirty="0">
                <a:solidFill>
                  <a:srgbClr val="333333"/>
                </a:solidFill>
              </a:rPr>
              <a:t>Ojciec zachowywał się osobliwie, nie tak miło jak zazwyczaj</a:t>
            </a:r>
            <a:r>
              <a:rPr lang="en-AU" altLang="de-DE" sz="2000" dirty="0">
                <a:solidFill>
                  <a:srgbClr val="333333"/>
                </a:solidFill>
              </a:rPr>
              <a:t>.</a:t>
            </a:r>
          </a:p>
          <a:p>
            <a:pPr lvl="0" defTabSz="914400" fontAlgn="base">
              <a:lnSpc>
                <a:spcPct val="100000"/>
              </a:lnSpc>
              <a:spcBef>
                <a:spcPts val="1200"/>
              </a:spcBef>
            </a:pPr>
            <a:r>
              <a:rPr lang="pl-PL" altLang="de-DE" sz="2000" dirty="0">
                <a:solidFill>
                  <a:srgbClr val="004992"/>
                </a:solidFill>
              </a:rPr>
              <a:t>Ale</a:t>
            </a:r>
            <a:r>
              <a:rPr lang="en-AU" altLang="de-DE" sz="2000" dirty="0">
                <a:solidFill>
                  <a:srgbClr val="004992"/>
                </a:solidFill>
              </a:rPr>
              <a:t>: </a:t>
            </a:r>
            <a:r>
              <a:rPr lang="pl-PL" altLang="de-DE" sz="2000" dirty="0">
                <a:solidFill>
                  <a:srgbClr val="333333"/>
                </a:solidFill>
              </a:rPr>
              <a:t>Ludzie zmieniają się na starość</a:t>
            </a:r>
            <a:r>
              <a:rPr lang="en-AU" altLang="de-DE" sz="2000" dirty="0">
                <a:solidFill>
                  <a:srgbClr val="333333"/>
                </a:solidFill>
              </a:rPr>
              <a:t>; </a:t>
            </a:r>
            <a:r>
              <a:rPr lang="pl-PL" altLang="de-DE" sz="2000" dirty="0">
                <a:solidFill>
                  <a:srgbClr val="333333"/>
                </a:solidFill>
              </a:rPr>
              <a:t>Może ojciec ma swoje problemy lub być przemęczony trudnościami syna</a:t>
            </a:r>
            <a:r>
              <a:rPr lang="en-AU" altLang="de-DE" sz="2000" dirty="0">
                <a:solidFill>
                  <a:srgbClr val="333333"/>
                </a:solidFill>
              </a:rPr>
              <a:t>. </a:t>
            </a:r>
            <a:r>
              <a:rPr lang="pl-PL" altLang="de-DE" sz="2000" dirty="0">
                <a:solidFill>
                  <a:srgbClr val="333333"/>
                </a:solidFill>
              </a:rPr>
              <a:t>Bliscy Maćka nie byli wstanie przekonań go, iż z ojcem jest wszystko w porządku.</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73</a:t>
            </a:fld>
            <a:endParaRPr lang="de-DE" altLang="de-DE">
              <a:latin typeface="+mn-lt"/>
            </a:endParaRPr>
          </a:p>
        </p:txBody>
      </p:sp>
    </p:spTree>
    <p:extLst>
      <p:ext uri="{BB962C8B-B14F-4D97-AF65-F5344CB8AC3E}">
        <p14:creationId xmlns:p14="http://schemas.microsoft.com/office/powerpoint/2010/main" val="4562655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000" dirty="0">
                <a:solidFill>
                  <a:srgbClr val="333333"/>
                </a:solidFill>
              </a:rPr>
              <a:t>Podczas psychozy, ludzie mogą podtrzymywać błędne przekonania oraz ignorować kontrargumenty. W niektórych przypadkach może to mieć dramatyczne konsekwencje</a:t>
            </a:r>
            <a:r>
              <a:rPr lang="en-AU" altLang="de-DE" sz="2000" dirty="0">
                <a:solidFill>
                  <a:srgbClr val="333333"/>
                </a:solidFill>
              </a:rPr>
              <a:t>.</a:t>
            </a:r>
          </a:p>
          <a:p>
            <a:pPr lvl="0" defTabSz="914400" fontAlgn="base">
              <a:lnSpc>
                <a:spcPct val="100000"/>
              </a:lnSpc>
              <a:spcBef>
                <a:spcPts val="1200"/>
              </a:spcBef>
            </a:pPr>
            <a:r>
              <a:rPr lang="pl-PL" altLang="de-DE" sz="2000" dirty="0">
                <a:solidFill>
                  <a:srgbClr val="004992"/>
                </a:solidFill>
              </a:rPr>
              <a:t>Przykład</a:t>
            </a:r>
            <a:r>
              <a:rPr lang="en-AU" altLang="de-DE" sz="2000" dirty="0">
                <a:solidFill>
                  <a:srgbClr val="004992"/>
                </a:solidFill>
              </a:rPr>
              <a:t>: </a:t>
            </a:r>
            <a:r>
              <a:rPr lang="pl-PL" altLang="de-DE" sz="2000" dirty="0">
                <a:solidFill>
                  <a:srgbClr val="333333"/>
                </a:solidFill>
              </a:rPr>
              <a:t>Maciek zaatakować swojego ojca</a:t>
            </a:r>
            <a:r>
              <a:rPr lang="en-AU" altLang="de-DE" sz="2000" dirty="0">
                <a:solidFill>
                  <a:srgbClr val="333333"/>
                </a:solidFill>
              </a:rPr>
              <a:t>. </a:t>
            </a:r>
            <a:r>
              <a:rPr lang="pl-PL" altLang="de-DE" sz="2000" dirty="0">
                <a:solidFill>
                  <a:srgbClr val="333333"/>
                </a:solidFill>
              </a:rPr>
              <a:t>Był przekonany, że jego ojciec zmarł dawno temu a teraz jego ciałem posługują się roboty. Kiedy zraniony ojciec krwawił, co dostarczało dowodów przeciw przekonaniu o robotach, Maciek pozostał podejrzliwy</a:t>
            </a:r>
            <a:r>
              <a:rPr lang="en-AU" altLang="de-DE" sz="2000" dirty="0">
                <a:solidFill>
                  <a:srgbClr val="333333"/>
                </a:solidFill>
              </a:rPr>
              <a:t>.</a:t>
            </a:r>
          </a:p>
          <a:p>
            <a:pPr lvl="0" defTabSz="914400" fontAlgn="base">
              <a:lnSpc>
                <a:spcPct val="100000"/>
              </a:lnSpc>
              <a:spcBef>
                <a:spcPts val="1200"/>
              </a:spcBef>
            </a:pPr>
            <a:r>
              <a:rPr lang="pl-PL" altLang="de-DE" sz="2000" dirty="0">
                <a:solidFill>
                  <a:srgbClr val="004992"/>
                </a:solidFill>
              </a:rPr>
              <a:t>Okoliczności</a:t>
            </a:r>
            <a:r>
              <a:rPr lang="en-AU" altLang="de-DE" sz="2000" dirty="0">
                <a:solidFill>
                  <a:srgbClr val="004992"/>
                </a:solidFill>
              </a:rPr>
              <a:t>: </a:t>
            </a:r>
            <a:r>
              <a:rPr lang="pl-PL" altLang="de-DE" sz="2000" dirty="0">
                <a:solidFill>
                  <a:srgbClr val="333333"/>
                </a:solidFill>
              </a:rPr>
              <a:t>Ojciec zachowywał się osobliwie, nie tak miło jak zazwyczaj</a:t>
            </a:r>
            <a:r>
              <a:rPr lang="en-AU" altLang="de-DE" sz="2000" dirty="0">
                <a:solidFill>
                  <a:srgbClr val="333333"/>
                </a:solidFill>
              </a:rPr>
              <a:t>.</a:t>
            </a:r>
          </a:p>
          <a:p>
            <a:pPr lvl="0" defTabSz="914400" fontAlgn="base">
              <a:lnSpc>
                <a:spcPct val="100000"/>
              </a:lnSpc>
              <a:spcBef>
                <a:spcPts val="1200"/>
              </a:spcBef>
            </a:pPr>
            <a:r>
              <a:rPr lang="pl-PL" altLang="de-DE" sz="2000" dirty="0">
                <a:solidFill>
                  <a:srgbClr val="004992"/>
                </a:solidFill>
              </a:rPr>
              <a:t>Ale</a:t>
            </a:r>
            <a:r>
              <a:rPr lang="en-AU" altLang="de-DE" sz="2000" dirty="0">
                <a:solidFill>
                  <a:srgbClr val="004992"/>
                </a:solidFill>
              </a:rPr>
              <a:t>: </a:t>
            </a:r>
            <a:r>
              <a:rPr lang="pl-PL" altLang="de-DE" sz="2000" dirty="0">
                <a:solidFill>
                  <a:srgbClr val="333333"/>
                </a:solidFill>
              </a:rPr>
              <a:t>Ludzie zmieniają się na starość</a:t>
            </a:r>
            <a:r>
              <a:rPr lang="en-AU" altLang="de-DE" sz="2000" dirty="0">
                <a:solidFill>
                  <a:srgbClr val="333333"/>
                </a:solidFill>
              </a:rPr>
              <a:t>; </a:t>
            </a:r>
            <a:r>
              <a:rPr lang="pl-PL" altLang="de-DE" sz="2000" dirty="0">
                <a:solidFill>
                  <a:srgbClr val="333333"/>
                </a:solidFill>
              </a:rPr>
              <a:t>Może ojciec ma swoje problemy lub być przemęczony trudnościami syna</a:t>
            </a:r>
            <a:r>
              <a:rPr lang="en-AU" altLang="de-DE" sz="2000" dirty="0">
                <a:solidFill>
                  <a:srgbClr val="333333"/>
                </a:solidFill>
              </a:rPr>
              <a:t>. </a:t>
            </a:r>
            <a:r>
              <a:rPr lang="pl-PL" altLang="de-DE" sz="2000" dirty="0">
                <a:solidFill>
                  <a:srgbClr val="333333"/>
                </a:solidFill>
              </a:rPr>
              <a:t>Bliscy Maćka nie byli wstanie przekonań go, iż z ojcem jest wszystko w porządku.</a:t>
            </a:r>
            <a:endParaRPr lang="en-AU" altLang="de-DE" sz="2000" dirty="0">
              <a:solidFill>
                <a:srgbClr val="333333"/>
              </a:solidFill>
            </a:endParaRPr>
          </a:p>
          <a:p>
            <a:pPr lvl="0" defTabSz="914400" fontAlgn="base">
              <a:lnSpc>
                <a:spcPct val="100000"/>
              </a:lnSpc>
              <a:spcBef>
                <a:spcPts val="1200"/>
              </a:spcBef>
            </a:pPr>
            <a:r>
              <a:rPr lang="pl-PL" altLang="de-DE" sz="2000" dirty="0">
                <a:solidFill>
                  <a:srgbClr val="333333"/>
                </a:solidFill>
              </a:rPr>
              <a:t>Trudno jest zachować trzeźwy osąd, kiedy czuje się zagrożenie. Dlatego, zachowaj ostrożność wydając jakiś osąd, pomocne może być pytanie o radę osoby, którym ufasz!</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74</a:t>
            </a:fld>
            <a:endParaRPr lang="de-DE" altLang="de-DE">
              <a:latin typeface="+mn-lt"/>
            </a:endParaRPr>
          </a:p>
        </p:txBody>
      </p:sp>
    </p:spTree>
    <p:extLst>
      <p:ext uri="{BB962C8B-B14F-4D97-AF65-F5344CB8AC3E}">
        <p14:creationId xmlns:p14="http://schemas.microsoft.com/office/powerpoint/2010/main" val="39113058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542636F4-DC65-443A-9CE9-BA381B55D529}" type="slidenum">
              <a:rPr lang="de-DE" altLang="de-DE" smtClean="0">
                <a:latin typeface="+mn-lt"/>
              </a:rPr>
              <a:pPr/>
              <a:t>75</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3969588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fld id="{D5FCB7B9-B0C7-4D8A-92DF-52F7D48156F2}" type="slidenum">
              <a:rPr lang="de-DE" altLang="de-DE" smtClean="0">
                <a:latin typeface="+mn-lt"/>
              </a:rPr>
              <a:pPr/>
              <a:t>76</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963758493"/>
              </p:ext>
            </p:extLst>
          </p:nvPr>
        </p:nvGraphicFramePr>
        <p:xfrm>
          <a:off x="408954" y="2011680"/>
          <a:ext cx="11375999" cy="405379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Flower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 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4757</Words>
  <Application>Microsoft Office PowerPoint</Application>
  <PresentationFormat>Benutzerdefiniert</PresentationFormat>
  <Paragraphs>727</Paragraphs>
  <Slides>76</Slides>
  <Notes>76</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76</vt:i4>
      </vt:variant>
    </vt:vector>
  </HeadingPairs>
  <TitlesOfParts>
    <vt:vector size="84" baseType="lpstr">
      <vt:lpstr>Wingdings</vt:lpstr>
      <vt:lpstr>Times New Roman</vt:lpstr>
      <vt:lpstr>Arial</vt:lpstr>
      <vt:lpstr>Symbol</vt:lpstr>
      <vt:lpstr>Calibri</vt:lpstr>
      <vt:lpstr>Calibri Light</vt:lpstr>
      <vt:lpstr>Wingdings</vt:lpstr>
      <vt:lpstr>UKE_PPT-Vorlage_16zu9</vt:lpstr>
      <vt:lpstr>MCT 3 A – Zmiana przekonań</vt:lpstr>
      <vt:lpstr>Zmiana przekonań</vt:lpstr>
      <vt:lpstr>Zmiana przekonań</vt:lpstr>
      <vt:lpstr>Zmiana przekonań</vt:lpstr>
      <vt:lpstr>Kiedy przewidywania nie sprawdzają się</vt:lpstr>
      <vt:lpstr>Kiedy przewidywania nie sprawdzają się</vt:lpstr>
      <vt:lpstr>Przykłady “ślepemu” zawierzaniu przekonaniom (postępowanie - “głowa w piasek”)</vt:lpstr>
      <vt:lpstr>Przykłady “ślepemu” zawierzaniu przekonaniom (postępowanie - “głowa w piasek”)</vt:lpstr>
      <vt:lpstr>Przykłady “ślepemu” zawierzaniu przekonaniom (postępowanie - “głowa w piasek”)</vt:lpstr>
      <vt:lpstr>Przykłady “ślepemu” zawierzaniu przekonaniom (postępowanie - “głowa w piasek”)</vt:lpstr>
      <vt:lpstr>Jak niewystarczająca zmiana przekonania może powodować błędne interpretacje podczas psychozy – przykłady</vt:lpstr>
      <vt:lpstr>Jak niewystarczająca zmiana przekonania może powodować błędne interpretacje podczas psychozy – przykłady</vt:lpstr>
      <vt:lpstr>Jak niewystarczająca zmiana przekonania może powodować błędne interpretacje podczas psychozy – przykłady</vt:lpstr>
      <vt:lpstr>Jak niewystarczająca zmiana przekonania może powodować błędne interpretacje podczas psychozy – przykłady</vt:lpstr>
      <vt:lpstr>Trzy obrazki poniżej należą do określonej kategorii.  Jak jest to kategoria?</vt:lpstr>
      <vt:lpstr>Trzy obrazki poniżej należą do określonej kategorii.  Jak jest to kategoria?</vt:lpstr>
      <vt:lpstr>Trzy obrazki poniżej należą do określonej kategorii.  Jak jest to kategoria?</vt:lpstr>
      <vt:lpstr>Kategoria: żywe istoty!</vt:lpstr>
      <vt:lpstr>Ćwiczenie</vt:lpstr>
      <vt:lpstr>Ćwiczenie</vt:lpstr>
      <vt:lpstr>Ćwiczenie</vt:lpstr>
      <vt:lpstr>Ćwiczenie</vt:lpstr>
      <vt:lpstr>Co mogło się wydarzyć?</vt:lpstr>
      <vt:lpstr>Jak bardzo prawdopodobne wydają ci się poszczególne opcje?</vt:lpstr>
      <vt:lpstr>Czy twoje zdanie zmieniło się pod wpływem nowego obrazka?</vt:lpstr>
      <vt:lpstr>Proszę oszacuj ponownie prawdopodobieństwo.</vt:lpstr>
      <vt:lpstr>PowerPoint-Präsentation</vt:lpstr>
      <vt:lpstr>Jak bardzo prawdopodobne wydają ci się poszczególne opcje?</vt:lpstr>
      <vt:lpstr>Czy twoje zdanie zmieniło się pod wpływem nowego obrazka?</vt:lpstr>
      <vt:lpstr>Proszę oszacuj ponownie prawdopodobieństwo.</vt:lpstr>
      <vt:lpstr>PowerPoint-Präsentation</vt:lpstr>
      <vt:lpstr>Jak bardzo prawdopodobne wydają ci się poszczególne opcje?</vt:lpstr>
      <vt:lpstr>Czy twoje zdanie zmieniło się pod wpływem nowego obrazka?</vt:lpstr>
      <vt:lpstr>Proszę oszacuj ponownie prawdopodobieństwo.</vt:lpstr>
      <vt:lpstr>PowerPoint-Präsentation</vt:lpstr>
      <vt:lpstr>Jak bardzo prawdopodobne wydają ci się poszczególne opcje?</vt:lpstr>
      <vt:lpstr>Określ prawdopodobieństwo raz jeszcze</vt:lpstr>
      <vt:lpstr>Określ prawdopodobieństwo raz jeszcze</vt:lpstr>
      <vt:lpstr>PowerPoint-Präsentation</vt:lpstr>
      <vt:lpstr>Jak bardzo prawdopodobne wydają ci się poszczególne opcje?</vt:lpstr>
      <vt:lpstr>Czy twoje zdanie zmieniło się pod wpływem nowego obrazka?</vt:lpstr>
      <vt:lpstr>Proszę oszacuj ponownie prawdopodobieństwo.</vt:lpstr>
      <vt:lpstr>PowerPoint-Präsentation</vt:lpstr>
      <vt:lpstr>opcjonalnie: Film Wideo</vt:lpstr>
      <vt:lpstr>Jak bardzo prawdopodobne wydają ci się poszczególne opcje?</vt:lpstr>
      <vt:lpstr>Czy twoje zdanie zmieniło się pod wpływem nowego obrazka?</vt:lpstr>
      <vt:lpstr>Proszę oszacuj ponownie prawdopodobieństwo.</vt:lpstr>
      <vt:lpstr>PowerPoint-Präsentation</vt:lpstr>
      <vt:lpstr>Jak bardzo prawdopodobne wydają ci się poszczególne opcje?</vt:lpstr>
      <vt:lpstr>Czy twoje zdanie zmieniło się pod wpływem nowego obrazka?</vt:lpstr>
      <vt:lpstr>Proszę oszacuj ponownie prawdopodobieństwo.</vt:lpstr>
      <vt:lpstr>PowerPoint-Präsentation</vt:lpstr>
      <vt:lpstr>Jak bardzo prawdopodobne wydają ci się poszczególne opcje?</vt:lpstr>
      <vt:lpstr>Czy twoje zdanie zmieniło się pod wpływem nowego obrazka?</vt:lpstr>
      <vt:lpstr>Proszę oszacuj ponownie prawdopodobieństwo.</vt:lpstr>
      <vt:lpstr>PowerPoint-Präsentation</vt:lpstr>
      <vt:lpstr>Jak bardzo prawdopodobne wydają ci się poszczególne opcje?</vt:lpstr>
      <vt:lpstr>Czy twoje zdanie zmieniło się pod wpływem nowego obrazka?</vt:lpstr>
      <vt:lpstr>Proszę oszacuj ponownie prawdopodobieństwo.</vt:lpstr>
      <vt:lpstr>PowerPoint-Präsentation</vt:lpstr>
      <vt:lpstr>Jak bardzo prawdopodobne wydają ci się poszczególne opcje?</vt:lpstr>
      <vt:lpstr>Czy twoje zdanie zmieniło się pod wpływem nowego obrazka?</vt:lpstr>
      <vt:lpstr>Proszę oszacuj ponownie prawdopodobieństwo.</vt:lpstr>
      <vt:lpstr>PowerPoint-Präsentation</vt:lpstr>
      <vt:lpstr>Jak bardzo prawdopodobne wydają ci się poszczególne opcje?</vt:lpstr>
      <vt:lpstr>Czy twoje zdanie zmieniło się pod wpływem nowego obrazka?</vt:lpstr>
      <vt:lpstr>Proszę oszacuj ponownie prawdopodobieństwo.</vt:lpstr>
      <vt:lpstr>PowerPoint-Präsentation</vt:lpstr>
      <vt:lpstr>Zastosowanie w życiu codziennym</vt:lpstr>
      <vt:lpstr>Zastosowanie w życiu codziennym</vt:lpstr>
      <vt:lpstr>Zastosowanie w życiu codziennym</vt:lpstr>
      <vt:lpstr>Co to ma wspólnego z psychozą?</vt:lpstr>
      <vt:lpstr>Co to ma wspólnego z psychozą?</vt:lpstr>
      <vt:lpstr>Co to ma wspólnego z psychozą?</vt:lpstr>
      <vt:lpstr>Dziękujemy za uwagę!</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290</cp:revision>
  <dcterms:created xsi:type="dcterms:W3CDTF">2004-06-30T16:15:23Z</dcterms:created>
  <dcterms:modified xsi:type="dcterms:W3CDTF">2022-07-29T09:26:54Z</dcterms:modified>
</cp:coreProperties>
</file>