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8" r:id="rId1"/>
  </p:sldMasterIdLst>
  <p:notesMasterIdLst>
    <p:notesMasterId r:id="rId61"/>
  </p:notesMasterIdLst>
  <p:handoutMasterIdLst>
    <p:handoutMasterId r:id="rId62"/>
  </p:handoutMasterIdLst>
  <p:sldIdLst>
    <p:sldId id="475" r:id="rId2"/>
    <p:sldId id="311" r:id="rId3"/>
    <p:sldId id="312" r:id="rId4"/>
    <p:sldId id="374" r:id="rId5"/>
    <p:sldId id="448" r:id="rId6"/>
    <p:sldId id="447" r:id="rId7"/>
    <p:sldId id="446" r:id="rId8"/>
    <p:sldId id="321" r:id="rId9"/>
    <p:sldId id="352" r:id="rId10"/>
    <p:sldId id="450" r:id="rId11"/>
    <p:sldId id="449" r:id="rId12"/>
    <p:sldId id="351" r:id="rId13"/>
    <p:sldId id="451" r:id="rId14"/>
    <p:sldId id="392" r:id="rId15"/>
    <p:sldId id="453" r:id="rId16"/>
    <p:sldId id="452" r:id="rId17"/>
    <p:sldId id="355" r:id="rId18"/>
    <p:sldId id="393" r:id="rId19"/>
    <p:sldId id="455" r:id="rId20"/>
    <p:sldId id="454" r:id="rId21"/>
    <p:sldId id="328" r:id="rId22"/>
    <p:sldId id="413" r:id="rId23"/>
    <p:sldId id="457" r:id="rId24"/>
    <p:sldId id="456" r:id="rId25"/>
    <p:sldId id="396" r:id="rId26"/>
    <p:sldId id="458" r:id="rId27"/>
    <p:sldId id="436" r:id="rId28"/>
    <p:sldId id="435" r:id="rId29"/>
    <p:sldId id="420" r:id="rId30"/>
    <p:sldId id="459" r:id="rId31"/>
    <p:sldId id="422" r:id="rId32"/>
    <p:sldId id="460" r:id="rId33"/>
    <p:sldId id="424" r:id="rId34"/>
    <p:sldId id="461" r:id="rId35"/>
    <p:sldId id="397" r:id="rId36"/>
    <p:sldId id="462" r:id="rId37"/>
    <p:sldId id="444" r:id="rId38"/>
    <p:sldId id="360" r:id="rId39"/>
    <p:sldId id="380" r:id="rId40"/>
    <p:sldId id="464" r:id="rId41"/>
    <p:sldId id="463" r:id="rId42"/>
    <p:sldId id="401" r:id="rId43"/>
    <p:sldId id="465" r:id="rId44"/>
    <p:sldId id="477" r:id="rId45"/>
    <p:sldId id="476" r:id="rId46"/>
    <p:sldId id="467" r:id="rId47"/>
    <p:sldId id="480" r:id="rId48"/>
    <p:sldId id="479" r:id="rId49"/>
    <p:sldId id="478" r:id="rId50"/>
    <p:sldId id="405" r:id="rId51"/>
    <p:sldId id="472" r:id="rId52"/>
    <p:sldId id="471" r:id="rId53"/>
    <p:sldId id="470" r:id="rId54"/>
    <p:sldId id="408" r:id="rId55"/>
    <p:sldId id="474" r:id="rId56"/>
    <p:sldId id="473" r:id="rId57"/>
    <p:sldId id="445" r:id="rId58"/>
    <p:sldId id="440" r:id="rId59"/>
    <p:sldId id="441" r:id="rId60"/>
  </p:sldIdLst>
  <p:sldSz cx="12195175" cy="6858000"/>
  <p:notesSz cx="7099300" cy="10234613"/>
  <p:embeddedFontLst>
    <p:embeddedFont>
      <p:font typeface="Calibri" panose="020F0502020204030204" pitchFamily="34" charset="0"/>
      <p:regular r:id="rId63"/>
      <p:bold r:id="rId64"/>
      <p:italic r:id="rId65"/>
      <p:boldItalic r:id="rId66"/>
    </p:embeddedFont>
    <p:embeddedFont>
      <p:font typeface="Calibri Light" panose="020F0302020204030204" pitchFamily="34" charset="0"/>
      <p:regular r:id="rId67"/>
      <p:italic r:id="rId68"/>
    </p:embeddedFont>
  </p:embeddedFontLst>
  <p:defaultTextStyle>
    <a:defPPr>
      <a:defRPr lang="de-DE"/>
    </a:defPPr>
    <a:lvl1pPr algn="l" rtl="0" fontAlgn="base">
      <a:spcBef>
        <a:spcPct val="0"/>
      </a:spcBef>
      <a:spcAft>
        <a:spcPct val="0"/>
      </a:spcAft>
      <a:defRPr lang="en-US" sz="2800" b="1" kern="1200">
        <a:solidFill>
          <a:schemeClr val="tx1"/>
        </a:solidFill>
        <a:latin typeface="+mn-lt"/>
        <a:ea typeface="+mn-ea"/>
        <a:cs typeface="+mn-cs"/>
      </a:defRPr>
    </a:lvl1pPr>
    <a:lvl2pPr marL="457200" algn="l" rtl="0" fontAlgn="base">
      <a:spcBef>
        <a:spcPct val="0"/>
      </a:spcBef>
      <a:spcAft>
        <a:spcPct val="0"/>
      </a:spcAft>
      <a:defRPr lang="en-US" sz="2800" b="1" kern="1200">
        <a:solidFill>
          <a:schemeClr val="tx1"/>
        </a:solidFill>
        <a:latin typeface="+mn-lt"/>
        <a:ea typeface="+mn-ea"/>
        <a:cs typeface="+mn-cs"/>
      </a:defRPr>
    </a:lvl2pPr>
    <a:lvl3pPr marL="914400" algn="l" rtl="0" fontAlgn="base">
      <a:spcBef>
        <a:spcPct val="0"/>
      </a:spcBef>
      <a:spcAft>
        <a:spcPct val="0"/>
      </a:spcAft>
      <a:defRPr lang="en-US" sz="2800" b="1" kern="1200">
        <a:solidFill>
          <a:schemeClr val="tx1"/>
        </a:solidFill>
        <a:latin typeface="+mn-lt"/>
        <a:ea typeface="+mn-ea"/>
        <a:cs typeface="+mn-cs"/>
      </a:defRPr>
    </a:lvl3pPr>
    <a:lvl4pPr marL="1371600" algn="l" rtl="0" fontAlgn="base">
      <a:spcBef>
        <a:spcPct val="0"/>
      </a:spcBef>
      <a:spcAft>
        <a:spcPct val="0"/>
      </a:spcAft>
      <a:defRPr lang="en-US" sz="2800" b="1" kern="1200">
        <a:solidFill>
          <a:schemeClr val="tx1"/>
        </a:solidFill>
        <a:latin typeface="+mn-lt"/>
        <a:ea typeface="+mn-ea"/>
        <a:cs typeface="+mn-cs"/>
      </a:defRPr>
    </a:lvl4pPr>
    <a:lvl5pPr marL="1828800" algn="l" rtl="0" fontAlgn="base">
      <a:spcBef>
        <a:spcPct val="0"/>
      </a:spcBef>
      <a:spcAft>
        <a:spcPct val="0"/>
      </a:spcAft>
      <a:defRPr lang="en-US" sz="2800" b="1" kern="1200">
        <a:solidFill>
          <a:schemeClr val="tx1"/>
        </a:solidFill>
        <a:latin typeface="+mn-lt"/>
        <a:ea typeface="+mn-ea"/>
        <a:cs typeface="+mn-cs"/>
      </a:defRPr>
    </a:lvl5pPr>
    <a:lvl6pPr marL="2286000" algn="l" defTabSz="914400" rtl="0" eaLnBrk="1" latinLnBrk="0" hangingPunct="1">
      <a:defRPr sz="28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8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8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8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797">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06" autoAdjust="0"/>
    <p:restoredTop sz="94660"/>
  </p:normalViewPr>
  <p:slideViewPr>
    <p:cSldViewPr>
      <p:cViewPr varScale="1">
        <p:scale>
          <a:sx n="67" d="100"/>
          <a:sy n="67" d="100"/>
        </p:scale>
        <p:origin x="812" y="44"/>
      </p:cViewPr>
      <p:guideLst>
        <p:guide orient="horz" pos="1797"/>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BC660F6-D679-4EAE-AE99-C58FBB094639}" type="slidenum">
              <a:rPr lang="en-GB" altLang="de-DE"/>
              <a:pPr/>
              <a:t>‹Nr.›</a:t>
            </a:fld>
            <a:endParaRPr lang="en-GB" altLang="de-DE"/>
          </a:p>
        </p:txBody>
      </p:sp>
    </p:spTree>
    <p:extLst>
      <p:ext uri="{BB962C8B-B14F-4D97-AF65-F5344CB8AC3E}">
        <p14:creationId xmlns:p14="http://schemas.microsoft.com/office/powerpoint/2010/main" val="18476502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de-DE"/>
          </a:p>
        </p:txBody>
      </p:sp>
      <p:sp>
        <p:nvSpPr>
          <p:cNvPr id="757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8C340AA-7C87-4998-922B-CE0EC26A2198}" type="slidenum">
              <a:rPr lang="de-DE" altLang="de-DE"/>
              <a:pPr/>
              <a:t>‹Nr.›</a:t>
            </a:fld>
            <a:endParaRPr lang="de-DE" altLang="de-DE"/>
          </a:p>
        </p:txBody>
      </p:sp>
    </p:spTree>
    <p:extLst>
      <p:ext uri="{BB962C8B-B14F-4D97-AF65-F5344CB8AC3E}">
        <p14:creationId xmlns:p14="http://schemas.microsoft.com/office/powerpoint/2010/main" val="32415095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92FA09-387E-424A-950F-91312C8960D4}" type="slidenum">
              <a:rPr lang="de-DE" altLang="de-DE" sz="1300"/>
              <a:pPr eaLnBrk="1" hangingPunct="1">
                <a:spcBef>
                  <a:spcPct val="0"/>
                </a:spcBef>
              </a:pPr>
              <a:t>2</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1721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EC86DA-D546-46FA-B64E-4FDAD06D03E8}" type="slidenum">
              <a:rPr lang="de-DE" altLang="de-DE" sz="1300"/>
              <a:pPr eaLnBrk="1" hangingPunct="1">
                <a:spcBef>
                  <a:spcPct val="0"/>
                </a:spcBef>
              </a:pPr>
              <a:t>3</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251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606EF1-FF8C-432D-8CA2-FC6BCA470A0D}" type="slidenum">
              <a:rPr lang="de-DE" altLang="de-DE" sz="1300"/>
              <a:pPr eaLnBrk="1" hangingPunct="1">
                <a:spcBef>
                  <a:spcPct val="0"/>
                </a:spcBef>
              </a:pPr>
              <a:t>4</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5523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606EF1-FF8C-432D-8CA2-FC6BCA470A0D}" type="slidenum">
              <a:rPr lang="de-DE" altLang="de-DE" sz="1300"/>
              <a:pPr eaLnBrk="1" hangingPunct="1">
                <a:spcBef>
                  <a:spcPct val="0"/>
                </a:spcBef>
              </a:pPr>
              <a:t>5</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552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606EF1-FF8C-432D-8CA2-FC6BCA470A0D}" type="slidenum">
              <a:rPr lang="de-DE" altLang="de-DE" sz="1300"/>
              <a:pPr eaLnBrk="1" hangingPunct="1">
                <a:spcBef>
                  <a:spcPct val="0"/>
                </a:spcBef>
              </a:pPr>
              <a:t>6</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5523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606EF1-FF8C-432D-8CA2-FC6BCA470A0D}" type="slidenum">
              <a:rPr lang="de-DE" altLang="de-DE" sz="1300"/>
              <a:pPr eaLnBrk="1" hangingPunct="1">
                <a:spcBef>
                  <a:spcPct val="0"/>
                </a:spcBef>
              </a:pPr>
              <a:t>7</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5523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3B8C89-C863-4189-96D0-392FCA9AA246}" type="slidenum">
              <a:rPr lang="de-DE" altLang="de-DE" sz="1300"/>
              <a:pPr eaLnBrk="1" hangingPunct="1">
                <a:spcBef>
                  <a:spcPct val="0"/>
                </a:spcBef>
              </a:pPr>
              <a:t>8</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0261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473585-022A-4EF5-9700-2B06E3E0C857}" type="slidenum">
              <a:rPr lang="de-DE" altLang="de-DE" sz="1300"/>
              <a:pPr eaLnBrk="1" hangingPunct="1">
                <a:spcBef>
                  <a:spcPct val="0"/>
                </a:spcBef>
              </a:pPr>
              <a:t>9</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9912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473585-022A-4EF5-9700-2B06E3E0C857}" type="slidenum">
              <a:rPr lang="de-DE" altLang="de-DE" sz="1300"/>
              <a:pPr eaLnBrk="1" hangingPunct="1">
                <a:spcBef>
                  <a:spcPct val="0"/>
                </a:spcBef>
              </a:pPr>
              <a:t>10</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9912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473585-022A-4EF5-9700-2B06E3E0C857}" type="slidenum">
              <a:rPr lang="de-DE" altLang="de-DE" sz="1300"/>
              <a:pPr eaLnBrk="1" hangingPunct="1">
                <a:spcBef>
                  <a:spcPct val="0"/>
                </a:spcBef>
              </a:pPr>
              <a:t>11</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9912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0A12F7-E1B2-4C6F-AEB9-7FA5714912F3}" type="slidenum">
              <a:rPr lang="de-DE" altLang="de-DE" sz="1300"/>
              <a:pPr eaLnBrk="1" hangingPunct="1">
                <a:spcBef>
                  <a:spcPct val="0"/>
                </a:spcBef>
              </a:pPr>
              <a:t>12</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8071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AABE2E-B081-45AC-9F8F-95933475953C}" type="slidenum">
              <a:rPr lang="de-DE" altLang="de-DE" sz="1300"/>
              <a:pPr eaLnBrk="1" hangingPunct="1">
                <a:spcBef>
                  <a:spcPct val="0"/>
                </a:spcBef>
              </a:pPr>
              <a:t>14</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251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AABE2E-B081-45AC-9F8F-95933475953C}" type="slidenum">
              <a:rPr lang="de-DE" altLang="de-DE" sz="1300"/>
              <a:pPr eaLnBrk="1" hangingPunct="1">
                <a:spcBef>
                  <a:spcPct val="0"/>
                </a:spcBef>
              </a:pPr>
              <a:t>15</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251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AABE2E-B081-45AC-9F8F-95933475953C}" type="slidenum">
              <a:rPr lang="de-DE" altLang="de-DE" sz="1300"/>
              <a:pPr eaLnBrk="1" hangingPunct="1">
                <a:spcBef>
                  <a:spcPct val="0"/>
                </a:spcBef>
              </a:pPr>
              <a:t>16</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4251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1B5443-3C60-4FAC-B488-76213F0F7843}" type="slidenum">
              <a:rPr lang="de-DE" altLang="de-DE" sz="1300"/>
              <a:pPr eaLnBrk="1" hangingPunct="1">
                <a:spcBef>
                  <a:spcPct val="0"/>
                </a:spcBef>
              </a:pPr>
              <a:t>17</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5099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7C3408-64E7-417C-A794-44A8509DA1A7}" type="slidenum">
              <a:rPr lang="de-DE" altLang="de-DE" sz="1300"/>
              <a:pPr eaLnBrk="1" hangingPunct="1">
                <a:spcBef>
                  <a:spcPct val="0"/>
                </a:spcBef>
              </a:pPr>
              <a:t>18</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045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7C3408-64E7-417C-A794-44A8509DA1A7}" type="slidenum">
              <a:rPr lang="de-DE" altLang="de-DE" sz="1300"/>
              <a:pPr eaLnBrk="1" hangingPunct="1">
                <a:spcBef>
                  <a:spcPct val="0"/>
                </a:spcBef>
              </a:pPr>
              <a:t>19</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045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7C3408-64E7-417C-A794-44A8509DA1A7}" type="slidenum">
              <a:rPr lang="de-DE" altLang="de-DE" sz="1300"/>
              <a:pPr eaLnBrk="1" hangingPunct="1">
                <a:spcBef>
                  <a:spcPct val="0"/>
                </a:spcBef>
              </a:pPr>
              <a:t>20</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045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8DC987-0E77-48A0-A715-5319D6EF74AB}" type="slidenum">
              <a:rPr lang="de-DE" altLang="de-DE" sz="1300"/>
              <a:pPr eaLnBrk="1" hangingPunct="1">
                <a:spcBef>
                  <a:spcPct val="0"/>
                </a:spcBef>
              </a:pPr>
              <a:t>21</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0629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E8F51-1CCF-4249-81BF-A8A57F0498B7}" type="slidenum">
              <a:rPr lang="de-DE" altLang="de-DE" sz="1300"/>
              <a:pPr eaLnBrk="1" hangingPunct="1">
                <a:spcBef>
                  <a:spcPct val="0"/>
                </a:spcBef>
              </a:pPr>
              <a:t>22</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47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E8F51-1CCF-4249-81BF-A8A57F0498B7}" type="slidenum">
              <a:rPr lang="de-DE" altLang="de-DE" sz="1300"/>
              <a:pPr eaLnBrk="1" hangingPunct="1">
                <a:spcBef>
                  <a:spcPct val="0"/>
                </a:spcBef>
              </a:pPr>
              <a:t>23</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47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7E8F51-1CCF-4249-81BF-A8A57F0498B7}" type="slidenum">
              <a:rPr lang="de-DE" altLang="de-DE" sz="1300"/>
              <a:pPr eaLnBrk="1" hangingPunct="1">
                <a:spcBef>
                  <a:spcPct val="0"/>
                </a:spcBef>
              </a:pPr>
              <a:t>24</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647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75A5D9-B14A-4193-8BCF-D83777D567ED}" type="slidenum">
              <a:rPr lang="de-DE" altLang="de-DE" sz="1300"/>
              <a:pPr eaLnBrk="1" hangingPunct="1">
                <a:spcBef>
                  <a:spcPct val="0"/>
                </a:spcBef>
              </a:pPr>
              <a:t>25</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5228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75A5D9-B14A-4193-8BCF-D83777D567ED}" type="slidenum">
              <a:rPr lang="de-DE" altLang="de-DE" sz="1300"/>
              <a:pPr eaLnBrk="1" hangingPunct="1">
                <a:spcBef>
                  <a:spcPct val="0"/>
                </a:spcBef>
              </a:pPr>
              <a:t>26</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5228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7AB3E0-4702-461C-93A3-0473CA73C2B9}" type="slidenum">
              <a:rPr lang="de-DE" altLang="de-DE" sz="1300"/>
              <a:pPr eaLnBrk="1" hangingPunct="1">
                <a:spcBef>
                  <a:spcPct val="0"/>
                </a:spcBef>
              </a:pPr>
              <a:t>27</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65538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8217C0-BB90-47FC-98EB-286E05578008}" type="slidenum">
              <a:rPr lang="de-DE" altLang="de-DE" sz="1300"/>
              <a:pPr eaLnBrk="1" hangingPunct="1">
                <a:spcBef>
                  <a:spcPct val="0"/>
                </a:spcBef>
              </a:pPr>
              <a:t>28</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84887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E7590A-912F-4B1E-8616-08565EEB4499}" type="slidenum">
              <a:rPr lang="de-DE" altLang="de-DE" sz="1300"/>
              <a:pPr eaLnBrk="1" hangingPunct="1">
                <a:spcBef>
                  <a:spcPct val="0"/>
                </a:spcBef>
              </a:pPr>
              <a:t>29</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58896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E7590A-912F-4B1E-8616-08565EEB4499}" type="slidenum">
              <a:rPr lang="de-DE" altLang="de-DE" sz="1300"/>
              <a:pPr eaLnBrk="1" hangingPunct="1">
                <a:spcBef>
                  <a:spcPct val="0"/>
                </a:spcBef>
              </a:pPr>
              <a:t>30</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58896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A4657-8561-4E2B-90E5-DC7D946107F0}" type="slidenum">
              <a:rPr lang="de-DE" altLang="de-DE" sz="1300"/>
              <a:pPr eaLnBrk="1" hangingPunct="1">
                <a:spcBef>
                  <a:spcPct val="0"/>
                </a:spcBef>
              </a:pPr>
              <a:t>31</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4611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A4657-8561-4E2B-90E5-DC7D946107F0}" type="slidenum">
              <a:rPr lang="de-DE" altLang="de-DE" sz="1300"/>
              <a:pPr eaLnBrk="1" hangingPunct="1">
                <a:spcBef>
                  <a:spcPct val="0"/>
                </a:spcBef>
              </a:pPr>
              <a:t>32</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46111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8D55E3-8BE9-4575-8196-5C20EA4D062D}" type="slidenum">
              <a:rPr lang="de-DE" altLang="de-DE" sz="1300"/>
              <a:pPr eaLnBrk="1" hangingPunct="1">
                <a:spcBef>
                  <a:spcPct val="0"/>
                </a:spcBef>
              </a:pPr>
              <a:t>33</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580542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8D55E3-8BE9-4575-8196-5C20EA4D062D}" type="slidenum">
              <a:rPr lang="de-DE" altLang="de-DE" sz="1300"/>
              <a:pPr eaLnBrk="1" hangingPunct="1">
                <a:spcBef>
                  <a:spcPct val="0"/>
                </a:spcBef>
              </a:pPr>
              <a:t>34</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580542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5A24CA-C354-4232-B480-636584D260EE}" type="slidenum">
              <a:rPr lang="de-DE" altLang="de-DE" sz="1300"/>
              <a:pPr eaLnBrk="1" hangingPunct="1">
                <a:spcBef>
                  <a:spcPct val="0"/>
                </a:spcBef>
              </a:pPr>
              <a:t>35</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75930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5A24CA-C354-4232-B480-636584D260EE}" type="slidenum">
              <a:rPr lang="de-DE" altLang="de-DE" sz="1300"/>
              <a:pPr eaLnBrk="1" hangingPunct="1">
                <a:spcBef>
                  <a:spcPct val="0"/>
                </a:spcBef>
              </a:pPr>
              <a:t>36</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75930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5B6756-D0BC-4918-A4F0-22FE06186E55}" type="slidenum">
              <a:rPr lang="de-DE" altLang="de-DE" sz="1300"/>
              <a:pPr eaLnBrk="1" hangingPunct="1">
                <a:spcBef>
                  <a:spcPct val="0"/>
                </a:spcBef>
              </a:pPr>
              <a:t>38</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81642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14DCF9-597D-477F-85B3-3882DDBC4237}" type="slidenum">
              <a:rPr lang="de-DE" altLang="de-DE" sz="1300"/>
              <a:pPr eaLnBrk="1" hangingPunct="1">
                <a:spcBef>
                  <a:spcPct val="0"/>
                </a:spcBef>
              </a:pPr>
              <a:t>39</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739266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14DCF9-597D-477F-85B3-3882DDBC4237}" type="slidenum">
              <a:rPr lang="de-DE" altLang="de-DE" sz="1300"/>
              <a:pPr eaLnBrk="1" hangingPunct="1">
                <a:spcBef>
                  <a:spcPct val="0"/>
                </a:spcBef>
              </a:pPr>
              <a:t>40</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739266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14DCF9-597D-477F-85B3-3882DDBC4237}" type="slidenum">
              <a:rPr lang="de-DE" altLang="de-DE" sz="1300"/>
              <a:pPr eaLnBrk="1" hangingPunct="1">
                <a:spcBef>
                  <a:spcPct val="0"/>
                </a:spcBef>
              </a:pPr>
              <a:t>41</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739266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ECDF70-C1E7-4522-9FA6-24F0F2EEA34B}" type="slidenum">
              <a:rPr lang="de-DE" altLang="de-DE" sz="1300"/>
              <a:pPr eaLnBrk="1" hangingPunct="1">
                <a:spcBef>
                  <a:spcPct val="0"/>
                </a:spcBef>
              </a:pPr>
              <a:t>42</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05736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7A4A6F-1307-4A85-B46E-5DB0855A71D7}" type="slidenum">
              <a:rPr lang="de-DE" altLang="de-DE" sz="1300"/>
              <a:pPr eaLnBrk="1" hangingPunct="1">
                <a:spcBef>
                  <a:spcPct val="0"/>
                </a:spcBef>
              </a:pPr>
              <a:t>43</a:t>
            </a:fld>
            <a:endParaRPr lang="de-DE" altLang="de-DE" sz="1300"/>
          </a:p>
        </p:txBody>
      </p:sp>
      <p:sp>
        <p:nvSpPr>
          <p:cNvPr id="120835" name="Rectangle 1026"/>
          <p:cNvSpPr>
            <a:spLocks noGrp="1" noRot="1" noChangeAspect="1" noChangeArrowheads="1" noTextEdit="1"/>
          </p:cNvSpPr>
          <p:nvPr>
            <p:ph type="sldImg"/>
          </p:nvPr>
        </p:nvSpPr>
        <p:spPr>
          <a:xfrm>
            <a:off x="138113" y="768350"/>
            <a:ext cx="6823075" cy="3836988"/>
          </a:xfrm>
          <a:ln/>
        </p:spPr>
      </p:sp>
      <p:sp>
        <p:nvSpPr>
          <p:cNvPr id="1208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32973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7A4A6F-1307-4A85-B46E-5DB0855A71D7}" type="slidenum">
              <a:rPr lang="de-DE" altLang="de-DE" sz="1300"/>
              <a:pPr eaLnBrk="1" hangingPunct="1">
                <a:spcBef>
                  <a:spcPct val="0"/>
                </a:spcBef>
              </a:pPr>
              <a:t>44</a:t>
            </a:fld>
            <a:endParaRPr lang="de-DE" altLang="de-DE" sz="1300"/>
          </a:p>
        </p:txBody>
      </p:sp>
      <p:sp>
        <p:nvSpPr>
          <p:cNvPr id="120835" name="Rectangle 1026"/>
          <p:cNvSpPr>
            <a:spLocks noGrp="1" noRot="1" noChangeAspect="1" noChangeArrowheads="1" noTextEdit="1"/>
          </p:cNvSpPr>
          <p:nvPr>
            <p:ph type="sldImg"/>
          </p:nvPr>
        </p:nvSpPr>
        <p:spPr>
          <a:xfrm>
            <a:off x="138113" y="768350"/>
            <a:ext cx="6823075" cy="3836988"/>
          </a:xfrm>
          <a:ln/>
        </p:spPr>
      </p:sp>
      <p:sp>
        <p:nvSpPr>
          <p:cNvPr id="1208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32973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7A4A6F-1307-4A85-B46E-5DB0855A71D7}" type="slidenum">
              <a:rPr lang="de-DE" altLang="de-DE" sz="1300"/>
              <a:pPr eaLnBrk="1" hangingPunct="1">
                <a:spcBef>
                  <a:spcPct val="0"/>
                </a:spcBef>
              </a:pPr>
              <a:t>45</a:t>
            </a:fld>
            <a:endParaRPr lang="de-DE" altLang="de-DE" sz="1300"/>
          </a:p>
        </p:txBody>
      </p:sp>
      <p:sp>
        <p:nvSpPr>
          <p:cNvPr id="120835" name="Rectangle 1026"/>
          <p:cNvSpPr>
            <a:spLocks noGrp="1" noRot="1" noChangeAspect="1" noChangeArrowheads="1" noTextEdit="1"/>
          </p:cNvSpPr>
          <p:nvPr>
            <p:ph type="sldImg"/>
          </p:nvPr>
        </p:nvSpPr>
        <p:spPr>
          <a:xfrm>
            <a:off x="138113" y="768350"/>
            <a:ext cx="6823075" cy="3836988"/>
          </a:xfrm>
          <a:ln/>
        </p:spPr>
      </p:sp>
      <p:sp>
        <p:nvSpPr>
          <p:cNvPr id="1208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32973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A0EBC-F1AF-4EE5-8E1A-9FBF3F6AAB09}" type="slidenum">
              <a:rPr lang="de-DE" altLang="de-DE" sz="1300"/>
              <a:pPr eaLnBrk="1" hangingPunct="1">
                <a:spcBef>
                  <a:spcPct val="0"/>
                </a:spcBef>
              </a:pPr>
              <a:t>46</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36078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A0EBC-F1AF-4EE5-8E1A-9FBF3F6AAB09}" type="slidenum">
              <a:rPr lang="de-DE" altLang="de-DE" sz="1300"/>
              <a:pPr eaLnBrk="1" hangingPunct="1">
                <a:spcBef>
                  <a:spcPct val="0"/>
                </a:spcBef>
              </a:pPr>
              <a:t>47</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36078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A0EBC-F1AF-4EE5-8E1A-9FBF3F6AAB09}" type="slidenum">
              <a:rPr lang="de-DE" altLang="de-DE" sz="1300"/>
              <a:pPr eaLnBrk="1" hangingPunct="1">
                <a:spcBef>
                  <a:spcPct val="0"/>
                </a:spcBef>
              </a:pPr>
              <a:t>48</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36078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A0EBC-F1AF-4EE5-8E1A-9FBF3F6AAB09}" type="slidenum">
              <a:rPr lang="de-DE" altLang="de-DE" sz="1300"/>
              <a:pPr eaLnBrk="1" hangingPunct="1">
                <a:spcBef>
                  <a:spcPct val="0"/>
                </a:spcBef>
              </a:pPr>
              <a:t>49</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36078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D03F4-FD6D-432D-8297-F335D1E49F5B}" type="slidenum">
              <a:rPr lang="de-DE" altLang="de-DE" sz="1300"/>
              <a:pPr eaLnBrk="1" hangingPunct="1">
                <a:spcBef>
                  <a:spcPct val="0"/>
                </a:spcBef>
              </a:pPr>
              <a:t>50</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32367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D03F4-FD6D-432D-8297-F335D1E49F5B}" type="slidenum">
              <a:rPr lang="de-DE" altLang="de-DE" sz="1300"/>
              <a:pPr eaLnBrk="1" hangingPunct="1">
                <a:spcBef>
                  <a:spcPct val="0"/>
                </a:spcBef>
              </a:pPr>
              <a:t>51</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32367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D03F4-FD6D-432D-8297-F335D1E49F5B}" type="slidenum">
              <a:rPr lang="de-DE" altLang="de-DE" sz="1300"/>
              <a:pPr eaLnBrk="1" hangingPunct="1">
                <a:spcBef>
                  <a:spcPct val="0"/>
                </a:spcBef>
              </a:pPr>
              <a:t>52</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32367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D03F4-FD6D-432D-8297-F335D1E49F5B}" type="slidenum">
              <a:rPr lang="de-DE" altLang="de-DE" sz="1300"/>
              <a:pPr eaLnBrk="1" hangingPunct="1">
                <a:spcBef>
                  <a:spcPct val="0"/>
                </a:spcBef>
              </a:pPr>
              <a:t>53</a:t>
            </a:fld>
            <a:endParaRPr lang="de-DE"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32367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1599E6-40A1-4A34-BF5D-A958E951F0D3}" type="slidenum">
              <a:rPr lang="de-DE" altLang="de-DE" sz="1300"/>
              <a:pPr eaLnBrk="1" hangingPunct="1">
                <a:spcBef>
                  <a:spcPct val="0"/>
                </a:spcBef>
              </a:pPr>
              <a:t>54</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57676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1599E6-40A1-4A34-BF5D-A958E951F0D3}" type="slidenum">
              <a:rPr lang="de-DE" altLang="de-DE" sz="1300"/>
              <a:pPr eaLnBrk="1" hangingPunct="1">
                <a:spcBef>
                  <a:spcPct val="0"/>
                </a:spcBef>
              </a:pPr>
              <a:t>55</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57676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1599E6-40A1-4A34-BF5D-A958E951F0D3}" type="slidenum">
              <a:rPr lang="de-DE" altLang="de-DE" sz="1300"/>
              <a:pPr eaLnBrk="1" hangingPunct="1">
                <a:spcBef>
                  <a:spcPct val="0"/>
                </a:spcBef>
              </a:pPr>
              <a:t>56</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57676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FA495E-D0D1-4136-A577-5D9B7C5C32E6}" type="slidenum">
              <a:rPr lang="de-DE" altLang="de-DE" sz="1300"/>
              <a:pPr eaLnBrk="1" hangingPunct="1">
                <a:spcBef>
                  <a:spcPct val="0"/>
                </a:spcBef>
              </a:pPr>
              <a:t>58</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67026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16084F-531E-441A-93B5-1BDF145543C2}" type="slidenum">
              <a:rPr lang="de-DE" altLang="de-DE" sz="1300"/>
              <a:pPr eaLnBrk="1" hangingPunct="1">
                <a:spcBef>
                  <a:spcPct val="0"/>
                </a:spcBef>
              </a:pPr>
              <a:t>59</a:t>
            </a:fld>
            <a:endParaRPr lang="de-DE"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5482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b="0" dirty="0">
                <a:latin typeface="+mj-lt"/>
              </a:rPr>
              <a:t>Wykorzystane w treningu ilustracje użyto za zgodą autorów i właścicieli praw autorskich. Szczegóły znaleźć można na ostatnim slajdzie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4" name="Slide Number Placeholder 3"/>
          <p:cNvSpPr>
            <a:spLocks noGrp="1"/>
          </p:cNvSpPr>
          <p:nvPr>
            <p:ph type="sldNum" sz="quarter" idx="12"/>
          </p:nvPr>
        </p:nvSpPr>
        <p:spPr bwMode="gray"/>
        <p:txBody>
          <a:bodyPr/>
          <a:lstStyle>
            <a:lvl1pPr>
              <a:defRPr b="0"/>
            </a:lvl1pPr>
          </a:lstStyle>
          <a:p>
            <a:fld id="{CB055806-5CB9-42B6-AE3A-33F04E86A6A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DD653B25-B896-4E75-9FD8-2246B03DC12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bwMode="gray"/>
        <p:txBody>
          <a:bodyPr/>
          <a:lstStyle>
            <a:lvl1pPr>
              <a:defRPr b="0"/>
            </a:lvl1pPr>
          </a:lstStyle>
          <a:p>
            <a:fld id="{AEA7C16C-4977-4E6E-A249-EFE81F79FE4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bwMode="gray"/>
        <p:txBody>
          <a:bodyPr/>
          <a:lstStyle>
            <a:lvl1pPr>
              <a:defRPr b="0"/>
            </a:lvl1pPr>
          </a:lstStyle>
          <a:p>
            <a:fld id="{CB055806-5CB9-42B6-AE3A-33F04E86A6A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bwMode="gray"/>
        <p:txBody>
          <a:bodyPr/>
          <a:lstStyle>
            <a:lvl1pPr>
              <a:defRPr b="0"/>
            </a:lvl1pPr>
          </a:lstStyle>
          <a:p>
            <a:fld id="{CB055806-5CB9-42B6-AE3A-33F04E86A6A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bwMode="gray"/>
        <p:txBody>
          <a:bodyPr/>
          <a:lstStyle>
            <a:lvl1pPr>
              <a:defRPr b="0"/>
            </a:lvl1pPr>
          </a:lstStyle>
          <a:p>
            <a:fld id="{488FF859-C541-4F88-8BFF-37449E25C79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4" name="Slide Number Placeholder 3"/>
          <p:cNvSpPr>
            <a:spLocks noGrp="1"/>
          </p:cNvSpPr>
          <p:nvPr>
            <p:ph type="sldNum" sz="quarter" idx="12"/>
          </p:nvPr>
        </p:nvSpPr>
        <p:spPr bwMode="gray"/>
        <p:txBody>
          <a:bodyPr/>
          <a:lstStyle>
            <a:lvl1pPr>
              <a:defRPr b="0"/>
            </a:lvl1pPr>
          </a:lstStyle>
          <a:p>
            <a:fld id="{C9CE49DE-E9EF-4C2A-8584-1D1A2C5B38A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8 – Poczucie wartości i nastrój</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B055806-5CB9-42B6-AE3A-33F04E86A6A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8 A – </a:t>
            </a:r>
            <a:r>
              <a:rPr lang="en-US" altLang="ko-KR" dirty="0" err="1">
                <a:latin typeface="+mn-lt"/>
                <a:ea typeface="+mn-ea"/>
                <a:cs typeface="+mn-cs"/>
              </a:rPr>
              <a:t>Poczucie</a:t>
            </a:r>
            <a:r>
              <a:rPr lang="en-US" altLang="ko-KR" dirty="0">
                <a:latin typeface="+mn-lt"/>
                <a:ea typeface="+mn-ea"/>
                <a:cs typeface="+mn-cs"/>
              </a:rPr>
              <a:t> </a:t>
            </a:r>
            <a:r>
              <a:rPr lang="en-US" altLang="ko-KR" dirty="0" err="1">
                <a:latin typeface="+mn-lt"/>
                <a:ea typeface="+mn-ea"/>
                <a:cs typeface="+mn-cs"/>
              </a:rPr>
              <a:t>wartości</a:t>
            </a:r>
            <a:r>
              <a:rPr lang="en-US" altLang="ko-KR" dirty="0">
                <a:latin typeface="+mn-lt"/>
                <a:ea typeface="+mn-ea"/>
                <a:cs typeface="+mn-cs"/>
              </a:rPr>
              <a:t> </a:t>
            </a:r>
            <a:r>
              <a:rPr lang="en-US" altLang="ko-KR" dirty="0" err="1">
                <a:latin typeface="+mn-lt"/>
                <a:ea typeface="+mn-ea"/>
                <a:cs typeface="+mn-cs"/>
              </a:rPr>
              <a:t>i</a:t>
            </a:r>
            <a:r>
              <a:rPr lang="en-US" altLang="ko-KR" dirty="0">
                <a:latin typeface="+mn-lt"/>
                <a:ea typeface="+mn-ea"/>
                <a:cs typeface="+mn-cs"/>
              </a:rPr>
              <a:t> </a:t>
            </a:r>
            <a:r>
              <a:rPr lang="en-US" altLang="ko-KR" dirty="0" err="1">
                <a:latin typeface="+mn-lt"/>
                <a:ea typeface="+mn-ea"/>
                <a:cs typeface="+mn-cs"/>
              </a:rPr>
              <a:t>nastrój</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07987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Objawy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depresji</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488FF859-C541-4F88-8BFF-37449E25C796}"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Objawy depresji?</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pl-PL" altLang="de-DE" sz="2400" dirty="0">
                <a:solidFill>
                  <a:srgbClr val="333333"/>
                </a:solidFill>
              </a:rPr>
              <a:t>Smutek</a:t>
            </a:r>
            <a:r>
              <a:rPr lang="de-DE" altLang="de-DE" sz="2400" dirty="0">
                <a:solidFill>
                  <a:srgbClr val="333333"/>
                </a:solidFill>
              </a:rPr>
              <a:t>, </a:t>
            </a:r>
            <a:r>
              <a:rPr lang="pl-PL" altLang="de-DE" sz="2400" dirty="0">
                <a:solidFill>
                  <a:srgbClr val="333333"/>
                </a:solidFill>
              </a:rPr>
              <a:t>depresyjny nastrój</a:t>
            </a:r>
            <a:endParaRPr lang="de-DE" altLang="de-DE" sz="2400" dirty="0">
              <a:solidFill>
                <a:srgbClr val="333333"/>
              </a:solidFill>
            </a:endParaRPr>
          </a:p>
          <a:p>
            <a:pPr marL="457200" lvl="0" indent="-457200" defTabSz="914400" fontAlgn="base">
              <a:buFont typeface="+mj-lt"/>
              <a:buAutoNum type="arabicPeriod"/>
            </a:pPr>
            <a:r>
              <a:rPr lang="pl-PL" altLang="de-DE" sz="2400" dirty="0">
                <a:solidFill>
                  <a:srgbClr val="333333"/>
                </a:solidFill>
              </a:rPr>
              <a:t>Obniżony napęd</a:t>
            </a:r>
          </a:p>
          <a:p>
            <a:pPr marL="457200" lvl="0" indent="-457200" defTabSz="914400" fontAlgn="base">
              <a:buFont typeface="+mj-lt"/>
              <a:buAutoNum type="arabicPeriod"/>
            </a:pPr>
            <a:r>
              <a:rPr lang="pl-PL" altLang="de-DE" sz="2400" dirty="0">
                <a:solidFill>
                  <a:srgbClr val="333333"/>
                </a:solidFill>
              </a:rPr>
              <a:t>Niskie poczucie wartości</a:t>
            </a:r>
            <a:r>
              <a:rPr lang="de-DE" altLang="de-DE" sz="2400" dirty="0">
                <a:solidFill>
                  <a:srgbClr val="333333"/>
                </a:solidFill>
              </a:rPr>
              <a:t>, </a:t>
            </a:r>
            <a:r>
              <a:rPr lang="pl-PL" altLang="de-DE" sz="2400" dirty="0">
                <a:solidFill>
                  <a:srgbClr val="333333"/>
                </a:solidFill>
              </a:rPr>
              <a:t>strach przed odrzuceniem</a:t>
            </a:r>
            <a:endParaRPr lang="de-DE" altLang="de-DE" sz="2400" dirty="0">
              <a:solidFill>
                <a:srgbClr val="333333"/>
              </a:solidFill>
            </a:endParaRPr>
          </a:p>
          <a:p>
            <a:pPr marL="457200" lvl="0" indent="-457200" defTabSz="914400" fontAlgn="base">
              <a:buFont typeface="+mj-lt"/>
              <a:buAutoNum type="arabicPeriod"/>
            </a:pPr>
            <a:r>
              <a:rPr lang="pl-PL" altLang="de-DE" sz="2400" dirty="0">
                <a:solidFill>
                  <a:srgbClr val="333333"/>
                </a:solidFill>
              </a:rPr>
              <a:t>obawy</a:t>
            </a:r>
            <a:r>
              <a:rPr lang="de-DE" altLang="de-DE" sz="2400" dirty="0">
                <a:solidFill>
                  <a:srgbClr val="333333"/>
                </a:solidFill>
              </a:rPr>
              <a:t> (e.g. </a:t>
            </a:r>
            <a:r>
              <a:rPr lang="pl-PL" altLang="de-DE" sz="2400" dirty="0">
                <a:solidFill>
                  <a:srgbClr val="333333"/>
                </a:solidFill>
              </a:rPr>
              <a:t>odnoszące się do przyszłości</a:t>
            </a:r>
            <a:r>
              <a:rPr lang="de-DE" altLang="de-DE" sz="2400" dirty="0">
                <a:solidFill>
                  <a:srgbClr val="333333"/>
                </a:solidFill>
              </a:rPr>
              <a:t>)</a:t>
            </a:r>
          </a:p>
          <a:p>
            <a:pPr marL="457200" lvl="0" indent="-457200" defTabSz="914400" fontAlgn="base">
              <a:buFont typeface="+mj-lt"/>
              <a:buAutoNum type="arabicPeriod"/>
            </a:pPr>
            <a:r>
              <a:rPr lang="pl-PL" altLang="de-DE" sz="2400" dirty="0">
                <a:solidFill>
                  <a:srgbClr val="333333"/>
                </a:solidFill>
              </a:rPr>
              <a:t>Zaburzenia snu,</a:t>
            </a:r>
            <a:r>
              <a:rPr lang="de-DE" altLang="de-DE" sz="2400" dirty="0">
                <a:solidFill>
                  <a:srgbClr val="333333"/>
                </a:solidFill>
              </a:rPr>
              <a:t> </a:t>
            </a:r>
            <a:r>
              <a:rPr lang="pl-PL" altLang="de-DE" sz="2400" dirty="0">
                <a:solidFill>
                  <a:srgbClr val="333333"/>
                </a:solidFill>
              </a:rPr>
              <a:t>ból</a:t>
            </a:r>
            <a:endParaRPr lang="de-DE" altLang="de-DE" sz="2400" dirty="0">
              <a:solidFill>
                <a:srgbClr val="333333"/>
              </a:solidFill>
            </a:endParaRPr>
          </a:p>
          <a:p>
            <a:pPr marL="457200" lvl="0" indent="-457200" defTabSz="914400" fontAlgn="base">
              <a:buFont typeface="+mj-lt"/>
              <a:buAutoNum type="arabicPeriod"/>
            </a:pPr>
            <a:r>
              <a:rPr lang="pl-PL" altLang="de-DE" sz="2400" dirty="0">
                <a:solidFill>
                  <a:srgbClr val="333333"/>
                </a:solidFill>
              </a:rPr>
              <a:t>Zaburzenia procesów poznawczych</a:t>
            </a:r>
            <a:r>
              <a:rPr lang="de-DE" altLang="de-DE" sz="2400" dirty="0">
                <a:solidFill>
                  <a:srgbClr val="333333"/>
                </a:solidFill>
              </a:rPr>
              <a:t> (</a:t>
            </a:r>
            <a:r>
              <a:rPr lang="pl-PL" altLang="de-DE" sz="2400" dirty="0">
                <a:solidFill>
                  <a:srgbClr val="333333"/>
                </a:solidFill>
              </a:rPr>
              <a:t>słabsza koncentracja i pamięć</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DD653B25-B896-4E75-9FD8-2246B03DC12D}"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Taki się urodziłem...</a:t>
            </a:r>
            <a:r>
              <a:rPr lang="en-US" altLang="de-DE" sz="3600" dirty="0">
                <a:latin typeface="+mn-lt"/>
                <a:ea typeface="+mn-ea"/>
                <a:cs typeface="+mn-cs"/>
              </a:rPr>
              <a:t> </a:t>
            </a:r>
            <a:r>
              <a:rPr lang="pl-PL" altLang="de-DE" sz="3600" dirty="0">
                <a:latin typeface="+mn-lt"/>
                <a:ea typeface="+mn-ea"/>
                <a:cs typeface="+mn-cs"/>
              </a:rPr>
              <a:t>Taki się stałem?</a:t>
            </a:r>
            <a:endParaRPr lang="de-DE" altLang="de-DE" sz="3600" dirty="0">
              <a:latin typeface="+mn-lt"/>
              <a:ea typeface="+mn-ea"/>
              <a:cs typeface="+mn-cs"/>
            </a:endParaRPr>
          </a:p>
        </p:txBody>
      </p:sp>
      <p:sp>
        <p:nvSpPr>
          <p:cNvPr id="21506" name="Rectangle 2"/>
          <p:cNvSpPr>
            <a:spLocks noGrp="1" noChangeArrowheads="1"/>
          </p:cNvSpPr>
          <p:nvPr>
            <p:ph idx="1"/>
          </p:nvPr>
        </p:nvSpPr>
        <p:spPr>
          <a:xfrm>
            <a:off x="408955" y="2204864"/>
            <a:ext cx="8686800" cy="4248000"/>
          </a:xfrm>
        </p:spPr>
        <p:txBody>
          <a:bodyPr>
            <a:noAutofit/>
          </a:bodyPr>
          <a:lstStyle/>
          <a:p>
            <a:pPr eaLnBrk="1" hangingPunct="1"/>
            <a:r>
              <a:rPr lang="pl-PL" altLang="de-DE" sz="2400" dirty="0">
                <a:solidFill>
                  <a:srgbClr val="333333"/>
                </a:solidFill>
              </a:rPr>
              <a:t>Czy nasz smutek lub szczęście jest zdeterminowane genetycznie</a:t>
            </a:r>
            <a:r>
              <a:rPr lang="de-DE" altLang="de-DE" sz="2400" dirty="0">
                <a:solidFill>
                  <a:srgbClr val="333333"/>
                </a:solidFill>
              </a:rPr>
              <a:t>? </a:t>
            </a:r>
            <a:r>
              <a:rPr lang="pl-PL" altLang="de-DE" sz="2400" dirty="0">
                <a:solidFill>
                  <a:srgbClr val="333333"/>
                </a:solidFill>
              </a:rPr>
              <a:t>Czy nasze stany emocjonalne zmieniają się z czasem</a:t>
            </a:r>
            <a:r>
              <a:rPr lang="de-DE" altLang="de-DE" sz="2400" dirty="0">
                <a:solidFill>
                  <a:srgbClr val="333333"/>
                </a:solidFill>
              </a:rPr>
              <a:t>?</a:t>
            </a:r>
            <a:endParaRPr lang="de-DE" altLang="de-DE"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DD653B25-B896-4E75-9FD8-2246B03DC12D}"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Taki się urodziłem...</a:t>
            </a:r>
            <a:r>
              <a:rPr lang="en-US" altLang="de-DE" sz="3600" dirty="0">
                <a:latin typeface="+mn-lt"/>
                <a:ea typeface="+mn-ea"/>
                <a:cs typeface="+mn-cs"/>
              </a:rPr>
              <a:t> </a:t>
            </a:r>
            <a:r>
              <a:rPr lang="pl-PL" altLang="de-DE" sz="3600" dirty="0">
                <a:latin typeface="+mn-lt"/>
                <a:ea typeface="+mn-ea"/>
                <a:cs typeface="+mn-cs"/>
              </a:rPr>
              <a:t>Taki się stałem?</a:t>
            </a:r>
            <a:endParaRPr lang="de-DE" altLang="de-DE" sz="3600" dirty="0">
              <a:latin typeface="+mn-lt"/>
              <a:ea typeface="+mn-ea"/>
              <a:cs typeface="+mn-cs"/>
            </a:endParaRPr>
          </a:p>
        </p:txBody>
      </p:sp>
      <p:sp>
        <p:nvSpPr>
          <p:cNvPr id="21506" name="Rectangle 2"/>
          <p:cNvSpPr>
            <a:spLocks noGrp="1" noChangeArrowheads="1"/>
          </p:cNvSpPr>
          <p:nvPr>
            <p:ph idx="1"/>
          </p:nvPr>
        </p:nvSpPr>
        <p:spPr>
          <a:xfrm>
            <a:off x="408955" y="2204864"/>
            <a:ext cx="8686800" cy="4248000"/>
          </a:xfrm>
        </p:spPr>
        <p:txBody>
          <a:bodyPr>
            <a:noAutofit/>
          </a:bodyPr>
          <a:lstStyle/>
          <a:p>
            <a:pPr eaLnBrk="1" hangingPunct="1"/>
            <a:r>
              <a:rPr lang="pl-PL" altLang="de-DE" sz="2400" dirty="0">
                <a:solidFill>
                  <a:srgbClr val="333333"/>
                </a:solidFill>
              </a:rPr>
              <a:t>Czy nasz smutek lub szczęście jest zdeterminowane genetycznie</a:t>
            </a:r>
            <a:r>
              <a:rPr lang="de-DE" altLang="de-DE" sz="2400" dirty="0">
                <a:solidFill>
                  <a:srgbClr val="333333"/>
                </a:solidFill>
              </a:rPr>
              <a:t>? </a:t>
            </a:r>
            <a:r>
              <a:rPr lang="pl-PL" altLang="de-DE" sz="2400" dirty="0">
                <a:solidFill>
                  <a:srgbClr val="333333"/>
                </a:solidFill>
              </a:rPr>
              <a:t>Czy nasze stany emocjonalne zmieniają się z czasem</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pl-PL" altLang="de-DE" sz="2400">
                <a:solidFill>
                  <a:srgbClr val="004992"/>
                </a:solidFill>
              </a:rPr>
              <a:t>natura</a:t>
            </a:r>
            <a:r>
              <a:rPr lang="en-CA" altLang="de-DE" sz="2400">
                <a:solidFill>
                  <a:srgbClr val="004992"/>
                </a:solidFill>
              </a:rPr>
              <a:t>”</a:t>
            </a:r>
            <a:r>
              <a:rPr lang="de-DE" altLang="de-DE" sz="2400">
                <a:solidFill>
                  <a:srgbClr val="004992"/>
                </a:solidFill>
              </a:rPr>
              <a:t>: </a:t>
            </a:r>
            <a:r>
              <a:rPr lang="pl-PL" altLang="de-DE" sz="2400" dirty="0">
                <a:solidFill>
                  <a:srgbClr val="333333"/>
                </a:solidFill>
              </a:rPr>
              <a:t>Istnieją dowody genetyczne predyspozycji do myśli depresyjnych oraz niskiego poczucie </a:t>
            </a:r>
            <a:r>
              <a:rPr lang="pl-PL" altLang="de-DE" sz="2400">
                <a:solidFill>
                  <a:srgbClr val="333333"/>
                </a:solidFill>
              </a:rPr>
              <a:t>wartości.</a:t>
            </a:r>
            <a:endParaRPr lang="de-DE" altLang="de-DE"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DD653B25-B896-4E75-9FD8-2246B03DC12D}" type="slidenum">
              <a:rPr lang="de-DE" altLang="de-DE" smtClean="0"/>
              <a:pPr/>
              <a:t>5</a:t>
            </a:fld>
            <a:endParaRPr lang="de-DE" altLang="de-DE"/>
          </a:p>
        </p:txBody>
      </p:sp>
    </p:spTree>
    <p:extLst>
      <p:ext uri="{BB962C8B-B14F-4D97-AF65-F5344CB8AC3E}">
        <p14:creationId xmlns:p14="http://schemas.microsoft.com/office/powerpoint/2010/main" val="3857537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Taki się urodziłem...</a:t>
            </a:r>
            <a:r>
              <a:rPr lang="en-US" altLang="de-DE" sz="3600" dirty="0">
                <a:latin typeface="+mn-lt"/>
                <a:ea typeface="+mn-ea"/>
                <a:cs typeface="+mn-cs"/>
              </a:rPr>
              <a:t> </a:t>
            </a:r>
            <a:r>
              <a:rPr lang="pl-PL" altLang="de-DE" sz="3600" dirty="0">
                <a:latin typeface="+mn-lt"/>
                <a:ea typeface="+mn-ea"/>
                <a:cs typeface="+mn-cs"/>
              </a:rPr>
              <a:t>Taki się stałem?</a:t>
            </a:r>
            <a:endParaRPr lang="de-DE" altLang="de-DE" sz="3600" dirty="0">
              <a:latin typeface="+mn-lt"/>
              <a:ea typeface="+mn-ea"/>
              <a:cs typeface="+mn-cs"/>
            </a:endParaRPr>
          </a:p>
        </p:txBody>
      </p:sp>
      <p:sp>
        <p:nvSpPr>
          <p:cNvPr id="21506" name="Rectangle 2"/>
          <p:cNvSpPr>
            <a:spLocks noGrp="1" noChangeArrowheads="1"/>
          </p:cNvSpPr>
          <p:nvPr>
            <p:ph idx="1"/>
          </p:nvPr>
        </p:nvSpPr>
        <p:spPr>
          <a:xfrm>
            <a:off x="408955" y="2204864"/>
            <a:ext cx="8686800" cy="4248000"/>
          </a:xfrm>
        </p:spPr>
        <p:txBody>
          <a:bodyPr>
            <a:noAutofit/>
          </a:bodyPr>
          <a:lstStyle/>
          <a:p>
            <a:pPr eaLnBrk="1" hangingPunct="1"/>
            <a:r>
              <a:rPr lang="pl-PL" altLang="de-DE" sz="2400" dirty="0">
                <a:solidFill>
                  <a:srgbClr val="333333"/>
                </a:solidFill>
              </a:rPr>
              <a:t>Czy nasz smutek lub szczęście jest zdeterminowane genetycznie</a:t>
            </a:r>
            <a:r>
              <a:rPr lang="de-DE" altLang="de-DE" sz="2400" dirty="0">
                <a:solidFill>
                  <a:srgbClr val="333333"/>
                </a:solidFill>
              </a:rPr>
              <a:t>? </a:t>
            </a:r>
            <a:r>
              <a:rPr lang="pl-PL" altLang="de-DE" sz="2400" dirty="0">
                <a:solidFill>
                  <a:srgbClr val="333333"/>
                </a:solidFill>
              </a:rPr>
              <a:t>Czy nasze stany emocjonalne zmieniają się z czasem</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pl-PL" altLang="de-DE" sz="2400">
                <a:solidFill>
                  <a:srgbClr val="004992"/>
                </a:solidFill>
              </a:rPr>
              <a:t>natura</a:t>
            </a:r>
            <a:r>
              <a:rPr lang="en-CA" altLang="de-DE" sz="2400">
                <a:solidFill>
                  <a:srgbClr val="004992"/>
                </a:solidFill>
              </a:rPr>
              <a:t>”</a:t>
            </a:r>
            <a:r>
              <a:rPr lang="de-DE" altLang="de-DE" sz="2400">
                <a:solidFill>
                  <a:srgbClr val="004992"/>
                </a:solidFill>
              </a:rPr>
              <a:t>: </a:t>
            </a:r>
            <a:r>
              <a:rPr lang="pl-PL" altLang="de-DE" sz="2400" dirty="0">
                <a:solidFill>
                  <a:srgbClr val="333333"/>
                </a:solidFill>
              </a:rPr>
              <a:t>Istnieją dowody genetyczne predyspozycji do myśli depresyjnych oraz niskiego poczucie wartości.</a:t>
            </a:r>
            <a:endParaRPr lang="de-DE" altLang="de-DE" sz="2400" dirty="0">
              <a:solidFill>
                <a:srgbClr val="333333"/>
              </a:solidFill>
            </a:endParaRPr>
          </a:p>
          <a:p>
            <a:pPr marL="342900" indent="-342900" eaLnBrk="1" hangingPunct="1">
              <a:buClr>
                <a:srgbClr val="000000"/>
              </a:buClr>
              <a:buFont typeface="WingDings"/>
              <a:buChar char=""/>
            </a:pPr>
            <a:r>
              <a:rPr lang="en-CA" altLang="de-DE" sz="2400">
                <a:solidFill>
                  <a:srgbClr val="004992"/>
                </a:solidFill>
              </a:rPr>
              <a:t>“</a:t>
            </a:r>
            <a:r>
              <a:rPr lang="pl-PL" altLang="de-DE" sz="2400">
                <a:solidFill>
                  <a:srgbClr val="004992"/>
                </a:solidFill>
              </a:rPr>
              <a:t>wychowanie</a:t>
            </a:r>
            <a:r>
              <a:rPr lang="en-CA" altLang="de-DE" sz="2400">
                <a:solidFill>
                  <a:srgbClr val="004992"/>
                </a:solidFill>
              </a:rPr>
              <a:t>”</a:t>
            </a:r>
            <a:r>
              <a:rPr lang="de-DE" altLang="de-DE" sz="2400">
                <a:solidFill>
                  <a:srgbClr val="004992"/>
                </a:solidFill>
              </a:rPr>
              <a:t>: </a:t>
            </a:r>
            <a:r>
              <a:rPr lang="pl-PL" altLang="de-DE" sz="2400" dirty="0">
                <a:solidFill>
                  <a:srgbClr val="333333"/>
                </a:solidFill>
              </a:rPr>
              <a:t>Krytykujący i odrzucający rodzice oraz traumatyczne wydarzenia życiowe mogą sprzyjać kształceniu się negatywnego obrazu </a:t>
            </a:r>
            <a:r>
              <a:rPr lang="pl-PL" altLang="de-DE" sz="2400">
                <a:solidFill>
                  <a:srgbClr val="333333"/>
                </a:solidFill>
              </a:rPr>
              <a:t>siebie.</a:t>
            </a:r>
            <a:endParaRPr lang="de-DE" altLang="de-DE"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DD653B25-B896-4E75-9FD8-2246B03DC12D}" type="slidenum">
              <a:rPr lang="de-DE" altLang="de-DE" smtClean="0"/>
              <a:pPr/>
              <a:t>6</a:t>
            </a:fld>
            <a:endParaRPr lang="de-DE" altLang="de-DE"/>
          </a:p>
        </p:txBody>
      </p:sp>
    </p:spTree>
    <p:extLst>
      <p:ext uri="{BB962C8B-B14F-4D97-AF65-F5344CB8AC3E}">
        <p14:creationId xmlns:p14="http://schemas.microsoft.com/office/powerpoint/2010/main" val="3258521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Taki się urodziłem...</a:t>
            </a:r>
            <a:r>
              <a:rPr lang="en-US" altLang="de-DE" sz="3600" dirty="0">
                <a:latin typeface="+mn-lt"/>
                <a:ea typeface="+mn-ea"/>
                <a:cs typeface="+mn-cs"/>
              </a:rPr>
              <a:t> </a:t>
            </a:r>
            <a:r>
              <a:rPr lang="pl-PL" altLang="de-DE" sz="3600" dirty="0">
                <a:latin typeface="+mn-lt"/>
                <a:ea typeface="+mn-ea"/>
                <a:cs typeface="+mn-cs"/>
              </a:rPr>
              <a:t>Taki się stałem?</a:t>
            </a:r>
            <a:endParaRPr lang="de-DE" altLang="de-DE" sz="3600" dirty="0">
              <a:latin typeface="+mn-lt"/>
              <a:ea typeface="+mn-ea"/>
              <a:cs typeface="+mn-cs"/>
            </a:endParaRPr>
          </a:p>
        </p:txBody>
      </p:sp>
      <p:sp>
        <p:nvSpPr>
          <p:cNvPr id="21506" name="Rectangle 2"/>
          <p:cNvSpPr>
            <a:spLocks noGrp="1" noChangeArrowheads="1"/>
          </p:cNvSpPr>
          <p:nvPr>
            <p:ph idx="1"/>
          </p:nvPr>
        </p:nvSpPr>
        <p:spPr>
          <a:xfrm>
            <a:off x="408955" y="2204864"/>
            <a:ext cx="8686800" cy="4248000"/>
          </a:xfrm>
        </p:spPr>
        <p:txBody>
          <a:bodyPr>
            <a:noAutofit/>
          </a:bodyPr>
          <a:lstStyle/>
          <a:p>
            <a:pPr eaLnBrk="1" hangingPunct="1"/>
            <a:r>
              <a:rPr lang="pl-PL" altLang="de-DE" sz="2400" dirty="0">
                <a:solidFill>
                  <a:srgbClr val="333333"/>
                </a:solidFill>
              </a:rPr>
              <a:t>Czy nasz smutek lub szczęście jest zdeterminowane genetycznie</a:t>
            </a:r>
            <a:r>
              <a:rPr lang="de-DE" altLang="de-DE" sz="2400" dirty="0">
                <a:solidFill>
                  <a:srgbClr val="333333"/>
                </a:solidFill>
              </a:rPr>
              <a:t>? </a:t>
            </a:r>
            <a:r>
              <a:rPr lang="pl-PL" altLang="de-DE" sz="2400" dirty="0">
                <a:solidFill>
                  <a:srgbClr val="333333"/>
                </a:solidFill>
              </a:rPr>
              <a:t>Czy nasze stany emocjonalne zmieniają się z czasem</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pl-PL" altLang="de-DE" sz="2400">
                <a:solidFill>
                  <a:srgbClr val="004992"/>
                </a:solidFill>
              </a:rPr>
              <a:t>natura</a:t>
            </a:r>
            <a:r>
              <a:rPr lang="en-CA" altLang="de-DE" sz="2400">
                <a:solidFill>
                  <a:srgbClr val="004992"/>
                </a:solidFill>
              </a:rPr>
              <a:t>”</a:t>
            </a:r>
            <a:r>
              <a:rPr lang="de-DE" altLang="de-DE" sz="2400">
                <a:solidFill>
                  <a:srgbClr val="004992"/>
                </a:solidFill>
              </a:rPr>
              <a:t>: </a:t>
            </a:r>
            <a:r>
              <a:rPr lang="pl-PL" altLang="de-DE" sz="2400" dirty="0">
                <a:solidFill>
                  <a:srgbClr val="333333"/>
                </a:solidFill>
              </a:rPr>
              <a:t>Istnieją dowody genetyczne predyspozycji do myśli depresyjnych oraz niskiego poczucie wartości.</a:t>
            </a:r>
            <a:endParaRPr lang="de-DE" altLang="de-DE" sz="2400" dirty="0">
              <a:solidFill>
                <a:srgbClr val="333333"/>
              </a:solidFill>
            </a:endParaRPr>
          </a:p>
          <a:p>
            <a:pPr marL="342900" indent="-342900" eaLnBrk="1" hangingPunct="1">
              <a:buClr>
                <a:srgbClr val="000000"/>
              </a:buClr>
              <a:buFont typeface="WingDings"/>
              <a:buChar char=""/>
            </a:pPr>
            <a:r>
              <a:rPr lang="en-CA" altLang="de-DE" sz="2400">
                <a:solidFill>
                  <a:srgbClr val="004992"/>
                </a:solidFill>
              </a:rPr>
              <a:t>“</a:t>
            </a:r>
            <a:r>
              <a:rPr lang="pl-PL" altLang="de-DE" sz="2400">
                <a:solidFill>
                  <a:srgbClr val="004992"/>
                </a:solidFill>
              </a:rPr>
              <a:t>wychowanie</a:t>
            </a:r>
            <a:r>
              <a:rPr lang="en-CA" altLang="de-DE" sz="2400">
                <a:solidFill>
                  <a:srgbClr val="004992"/>
                </a:solidFill>
              </a:rPr>
              <a:t>”</a:t>
            </a:r>
            <a:r>
              <a:rPr lang="de-DE" altLang="de-DE" sz="2400">
                <a:solidFill>
                  <a:srgbClr val="004992"/>
                </a:solidFill>
              </a:rPr>
              <a:t>: </a:t>
            </a:r>
            <a:r>
              <a:rPr lang="pl-PL" altLang="de-DE" sz="2400" dirty="0">
                <a:solidFill>
                  <a:srgbClr val="333333"/>
                </a:solidFill>
              </a:rPr>
              <a:t>Krytykujący i odrzucający rodzice oraz traumatyczne wydarzenia życiowe mogą sprzyjać kształceniu się negatywnego obrazu siebie.</a:t>
            </a:r>
          </a:p>
          <a:p>
            <a:pPr lvl="0" defTabSz="914400" fontAlgn="base"/>
            <a:r>
              <a:rPr lang="pl-PL" altLang="de-DE" sz="2400" b="1" dirty="0">
                <a:solidFill>
                  <a:srgbClr val="004992"/>
                </a:solidFill>
              </a:rPr>
              <a:t>Ale</a:t>
            </a:r>
            <a:r>
              <a:rPr lang="de-DE" altLang="de-DE" sz="2400">
                <a:solidFill>
                  <a:srgbClr val="004992"/>
                </a:solidFill>
              </a:rPr>
              <a:t>: </a:t>
            </a:r>
            <a:r>
              <a:rPr lang="pl-PL" altLang="de-DE" sz="2400">
                <a:solidFill>
                  <a:srgbClr val="004992"/>
                </a:solidFill>
              </a:rPr>
              <a:t>“depresyjne myślenie” </a:t>
            </a:r>
            <a:r>
              <a:rPr lang="pl-PL" altLang="de-DE" sz="2400" dirty="0">
                <a:solidFill>
                  <a:srgbClr val="004992"/>
                </a:solidFill>
              </a:rPr>
              <a:t>można zmienić!</a:t>
            </a:r>
            <a:r>
              <a:rPr lang="en-US" altLang="de-DE" sz="2400" dirty="0">
                <a:solidFill>
                  <a:srgbClr val="004992"/>
                </a:solidFill>
              </a:rPr>
              <a:t> </a:t>
            </a:r>
            <a:r>
              <a:rPr lang="de-DE" altLang="de-DE" sz="2400" dirty="0">
                <a:solidFill>
                  <a:srgbClr val="004992"/>
                </a:solidFill>
              </a:rPr>
              <a:t>D</a:t>
            </a:r>
            <a:r>
              <a:rPr lang="pl-PL" altLang="de-DE" sz="2400" dirty="0">
                <a:solidFill>
                  <a:srgbClr val="004992"/>
                </a:solidFill>
              </a:rPr>
              <a:t>e</a:t>
            </a:r>
            <a:r>
              <a:rPr lang="de-DE" altLang="de-DE" sz="2400" dirty="0">
                <a:solidFill>
                  <a:srgbClr val="004992"/>
                </a:solidFill>
              </a:rPr>
              <a:t>p</a:t>
            </a:r>
            <a:r>
              <a:rPr lang="pl-PL" altLang="de-DE" sz="2400" dirty="0">
                <a:solidFill>
                  <a:srgbClr val="004992"/>
                </a:solidFill>
              </a:rPr>
              <a:t>resja nie jest nieodwracalnym fatum.</a:t>
            </a:r>
            <a:endParaRPr lang="de-DE" altLang="de-DE"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DD653B25-B896-4E75-9FD8-2246B03DC12D}" type="slidenum">
              <a:rPr lang="de-DE" altLang="de-DE" smtClean="0"/>
              <a:pPr/>
              <a:t>7</a:t>
            </a:fld>
            <a:endParaRPr lang="de-DE" altLang="de-DE"/>
          </a:p>
        </p:txBody>
      </p:sp>
    </p:spTree>
    <p:extLst>
      <p:ext uri="{BB962C8B-B14F-4D97-AF65-F5344CB8AC3E}">
        <p14:creationId xmlns:p14="http://schemas.microsoft.com/office/powerpoint/2010/main" val="3125481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pl-PL" altLang="de-DE" sz="2400">
                <a:solidFill>
                  <a:srgbClr val="333333"/>
                </a:solidFill>
              </a:rPr>
              <a:t>Wiele osób mających problemy ze zdrowiem psychicznym ujawniają zniekształcenia myślenia, które mogą </a:t>
            </a:r>
            <a:r>
              <a:rPr lang="pl-PL" altLang="de-DE" sz="2400">
                <a:solidFill>
                  <a:srgbClr val="004992"/>
                </a:solidFill>
              </a:rPr>
              <a:t>przyczyniać się do depresji.</a:t>
            </a:r>
          </a:p>
          <a:p>
            <a:pPr lvl="0" defTabSz="914400" fontAlgn="base"/>
            <a:r>
              <a:rPr lang="pl-PL" altLang="de-DE" sz="2400" dirty="0">
                <a:solidFill>
                  <a:srgbClr val="004992"/>
                </a:solidFill>
              </a:rPr>
              <a:t>T</a:t>
            </a:r>
            <a:r>
              <a:rPr lang="pl-PL" altLang="de-DE" sz="2400" dirty="0">
                <a:solidFill>
                  <a:srgbClr val="333333"/>
                </a:solidFill>
              </a:rPr>
              <a:t>e zniekształcenia w sposobie myślenia mogą być modyfikowane i zmieniane poprzez intensywny i ciągły trening.</a:t>
            </a:r>
            <a:endParaRPr lang="en-US" sz="2400" dirty="0"/>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DD653B25-B896-4E75-9FD8-2246B03DC12D}"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Psychoza i Depresja</a:t>
            </a:r>
            <a:br>
              <a:rPr lang="pl-PL" sz="3600">
                <a:latin typeface="+mn-lt"/>
                <a:ea typeface="+mn-ea"/>
                <a:cs typeface="+mn-cs"/>
              </a:rPr>
            </a:br>
            <a:r>
              <a:rPr lang="pl-PL" sz="3600">
                <a:latin typeface="+mn-lt"/>
                <a:ea typeface="+mn-ea"/>
                <a:cs typeface="+mn-cs"/>
              </a:rPr>
              <a:t>Wpływ urojeń na poczucie własnej wartości</a:t>
            </a:r>
            <a:endParaRPr lang="en-US" sz="3600">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02377390"/>
              </p:ext>
            </p:extLst>
          </p:nvPr>
        </p:nvGraphicFramePr>
        <p:xfrm>
          <a:off x="408955" y="2276872"/>
          <a:ext cx="8686800" cy="399285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Negatywny wpływ urojeń na nastrój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Krótkoterminowe pozytywne skutki urojeń na nastrój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488FF859-C541-4F88-8BFF-37449E25C796}"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Psychoza i Depresja</a:t>
            </a:r>
            <a:br>
              <a:rPr lang="pl-PL" sz="3600">
                <a:latin typeface="+mn-lt"/>
                <a:ea typeface="+mn-ea"/>
                <a:cs typeface="+mn-cs"/>
              </a:rPr>
            </a:br>
            <a:r>
              <a:rPr lang="pl-PL" sz="3600">
                <a:latin typeface="+mn-lt"/>
                <a:ea typeface="+mn-ea"/>
                <a:cs typeface="+mn-cs"/>
              </a:rPr>
              <a:t>Wpływ urojeń na poczucie własnej wartości</a:t>
            </a:r>
            <a:endParaRPr lang="en-US" sz="3600">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468632405"/>
              </p:ext>
            </p:extLst>
          </p:nvPr>
        </p:nvGraphicFramePr>
        <p:xfrm>
          <a:off x="408955" y="2276872"/>
          <a:ext cx="8686800" cy="399285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Negatywny wpływ urojeń na nastrój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Krótkoterminowe pozytywne skutki urojeń na nastrój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Podczas psychozy: doświadczanie ciągłego zagrożenia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Podczas psychozy: słyszenie niepokojących i obraźliwych głosów</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 psychozie: poczucie wstydu, przyszłość wydaje się beznadziejna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488FF859-C541-4F88-8BFF-37449E25C796}" type="slidenum">
              <a:rPr lang="de-DE" altLang="de-DE" smtClean="0"/>
              <a:pPr/>
              <a:t>10</a:t>
            </a:fld>
            <a:endParaRPr lang="de-DE" altLang="de-DE"/>
          </a:p>
        </p:txBody>
      </p:sp>
    </p:spTree>
    <p:extLst>
      <p:ext uri="{BB962C8B-B14F-4D97-AF65-F5344CB8AC3E}">
        <p14:creationId xmlns:p14="http://schemas.microsoft.com/office/powerpoint/2010/main" val="3857183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Psychoza i Depresja</a:t>
            </a:r>
            <a:br>
              <a:rPr lang="pl-PL" sz="3600">
                <a:latin typeface="+mn-lt"/>
                <a:ea typeface="+mn-ea"/>
                <a:cs typeface="+mn-cs"/>
              </a:rPr>
            </a:br>
            <a:r>
              <a:rPr lang="pl-PL" sz="3600">
                <a:latin typeface="+mn-lt"/>
                <a:ea typeface="+mn-ea"/>
                <a:cs typeface="+mn-cs"/>
              </a:rPr>
              <a:t>Wpływ urojeń na poczucie własnej wartości</a:t>
            </a:r>
            <a:endParaRPr lang="en-US" sz="3600">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712148374"/>
              </p:ext>
            </p:extLst>
          </p:nvPr>
        </p:nvGraphicFramePr>
        <p:xfrm>
          <a:off x="408955" y="2276872"/>
          <a:ext cx="8686800" cy="399285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Negatywny wpływ urojeń na nastrój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Krótkoterminowe pozytywne skutki urojeń na nastrój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Podczas psychozy: doświadczanie ciągłego zagrożenia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Podczas psychozy: pobudzenie, ekscytacja</a:t>
                      </a:r>
                      <a:r>
                        <a:rPr kumimoji="0" lang="pl-PL" sz="2000" b="0" i="0" u="none" strike="noStrike" cap="none" normalizeH="0" baseline="0">
                          <a:ln>
                            <a:noFill/>
                          </a:ln>
                          <a:solidFill>
                            <a:srgbClr val="333333"/>
                          </a:solidFill>
                          <a:effectLst/>
                          <a:latin typeface="Calibri Light"/>
                        </a:rPr>
                        <a:t>, “działamy</a:t>
                      </a:r>
                      <a:r>
                        <a:rPr kumimoji="0" lang="pl-PL" sz="2000" b="0" i="0" u="none" strike="noStrike" cap="none" normalizeH="0" baseline="0" dirty="0">
                          <a:ln>
                            <a:noFill/>
                          </a:ln>
                          <a:solidFill>
                            <a:srgbClr val="333333"/>
                          </a:solidFill>
                          <a:effectLst/>
                          <a:latin typeface="Calibri Light"/>
                        </a:rPr>
                        <a:t>, jakby wszystko działo się po </a:t>
                      </a:r>
                      <a:r>
                        <a:rPr kumimoji="0" lang="pl-PL" sz="2000" b="0" i="0" u="none" strike="noStrike" cap="none" normalizeH="0" baseline="0">
                          <a:ln>
                            <a:noFill/>
                          </a:ln>
                          <a:solidFill>
                            <a:srgbClr val="333333"/>
                          </a:solidFill>
                          <a:effectLst/>
                          <a:latin typeface="Calibri Light"/>
                        </a:rPr>
                        <a:t>raz ostatni”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Podczas psychozy: słyszenie niepokojących i obraźliwych głosów</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Podczas psychozy: słyszenie przychylnych, miłych głosów</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 psychozie: poczucie wstydu, przyszłość wydaje się beznadziejna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Podczas urojeń (wielkość): poczucie posiadania siły, talentu, specjalnego znaczenia oraz przeznaczenia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488FF859-C541-4F88-8BFF-37449E25C796}" type="slidenum">
              <a:rPr lang="de-DE" altLang="de-DE" smtClean="0"/>
              <a:pPr/>
              <a:t>11</a:t>
            </a:fld>
            <a:endParaRPr lang="de-DE" altLang="de-DE"/>
          </a:p>
        </p:txBody>
      </p:sp>
    </p:spTree>
    <p:extLst>
      <p:ext uri="{BB962C8B-B14F-4D97-AF65-F5344CB8AC3E}">
        <p14:creationId xmlns:p14="http://schemas.microsoft.com/office/powerpoint/2010/main" val="4254292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Psychoza i Depresja</a:t>
            </a:r>
            <a:br>
              <a:rPr lang="pl-PL" sz="3600">
                <a:solidFill>
                  <a:srgbClr val="004992"/>
                </a:solidFill>
                <a:latin typeface="+mn-lt"/>
                <a:ea typeface="+mn-ea"/>
                <a:cs typeface="+mn-cs"/>
              </a:rPr>
            </a:br>
            <a:r>
              <a:rPr lang="pl-PL">
                <a:solidFill>
                  <a:srgbClr val="004992"/>
                </a:solidFill>
                <a:latin typeface="+mn-lt"/>
                <a:ea typeface="+mn-ea"/>
                <a:cs typeface="+mn-cs"/>
              </a:rPr>
              <a:t>Wpływ urojeń na poczucie własnej wartości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686800" cy="4248000"/>
          </a:xfrm>
        </p:spPr>
        <p:txBody>
          <a:bodyPr/>
          <a:lstStyle/>
          <a:p>
            <a:pPr lvl="0" defTabSz="914400" fontAlgn="base">
              <a:lnSpc>
                <a:spcPct val="100000"/>
              </a:lnSpc>
              <a:spcBef>
                <a:spcPts val="1200"/>
              </a:spcBef>
            </a:pPr>
            <a:r>
              <a:rPr lang="pl-PL" altLang="de-DE" sz="2400" b="1" dirty="0">
                <a:solidFill>
                  <a:srgbClr val="333333"/>
                </a:solidFill>
              </a:rPr>
              <a:t>Krótkoterminowe pozytywne skutki</a:t>
            </a:r>
            <a:r>
              <a:rPr lang="pl-PL" altLang="de-DE" sz="2400" dirty="0">
                <a:solidFill>
                  <a:srgbClr val="333333"/>
                </a:solidFill>
              </a:rPr>
              <a:t> psychozy na poczucie własnej wartości są </a:t>
            </a:r>
            <a:r>
              <a:rPr lang="pl-PL" altLang="de-DE" sz="2400" b="1" dirty="0">
                <a:solidFill>
                  <a:srgbClr val="333333"/>
                </a:solidFill>
              </a:rPr>
              <a:t>niweczone przez odległe konsekwencje psychozy.</a:t>
            </a:r>
            <a:endParaRPr lang="de-DE" altLang="de-DE" sz="2400" b="1" dirty="0">
              <a:solidFill>
                <a:srgbClr val="333333"/>
              </a:solidFill>
            </a:endParaRPr>
          </a:p>
          <a:p>
            <a:pPr marL="342900" lvl="1" indent="-342900" defTabSz="914400" fontAlgn="base">
              <a:lnSpc>
                <a:spcPct val="100000"/>
              </a:lnSpc>
              <a:spcBef>
                <a:spcPts val="1200"/>
              </a:spcBef>
              <a:spcAft>
                <a:spcPts val="0"/>
              </a:spcAft>
              <a:buClr>
                <a:srgbClr val="333333"/>
              </a:buClr>
              <a:buFont typeface="WingDings"/>
              <a:buChar char=""/>
            </a:pPr>
            <a:r>
              <a:rPr lang="pl-PL" altLang="de-DE" sz="2400" dirty="0">
                <a:solidFill>
                  <a:srgbClr val="333333"/>
                </a:solidFill>
              </a:rPr>
              <a:t>debet: kiedy pacjent ma przekonanie, że jest bardzo bogaty lub sławny</a:t>
            </a:r>
            <a:endParaRPr lang="de-DE" altLang="de-DE" sz="2400" dirty="0">
              <a:solidFill>
                <a:srgbClr val="333333"/>
              </a:solidFill>
            </a:endParaRPr>
          </a:p>
          <a:p>
            <a:pPr marL="342900" lvl="1" indent="-342900" defTabSz="914400" fontAlgn="base">
              <a:lnSpc>
                <a:spcPct val="100000"/>
              </a:lnSpc>
              <a:spcBef>
                <a:spcPts val="1200"/>
              </a:spcBef>
              <a:spcAft>
                <a:spcPts val="0"/>
              </a:spcAft>
              <a:buClr>
                <a:srgbClr val="333333"/>
              </a:buClr>
              <a:buFont typeface="WingDings"/>
              <a:buChar char=""/>
            </a:pPr>
            <a:r>
              <a:rPr lang="pl-PL" altLang="de-DE" sz="2400" dirty="0">
                <a:solidFill>
                  <a:srgbClr val="333333"/>
                </a:solidFill>
              </a:rPr>
              <a:t>samotność: niektórzy mogą się odwrócić od pacjenta</a:t>
            </a:r>
            <a:endParaRPr lang="de-DE" altLang="de-DE" sz="2400" dirty="0">
              <a:solidFill>
                <a:srgbClr val="333333"/>
              </a:solidFill>
            </a:endParaRPr>
          </a:p>
          <a:p>
            <a:pPr marL="342900" lvl="1" indent="-342900" defTabSz="914400" fontAlgn="base">
              <a:lnSpc>
                <a:spcPct val="100000"/>
              </a:lnSpc>
              <a:spcBef>
                <a:spcPts val="1200"/>
              </a:spcBef>
              <a:spcAft>
                <a:spcPts val="0"/>
              </a:spcAft>
              <a:buClr>
                <a:srgbClr val="333333"/>
              </a:buClr>
              <a:buFont typeface="WingDings"/>
              <a:buChar char=""/>
            </a:pPr>
            <a:r>
              <a:rPr lang="pl-PL" altLang="de-DE" sz="2400" dirty="0">
                <a:solidFill>
                  <a:srgbClr val="333333"/>
                </a:solidFill>
              </a:rPr>
              <a:t>Sytuacja w pracy: utrata pracy z przyczyny nieodpowiedniego zachowania w biurze</a:t>
            </a:r>
          </a:p>
          <a:p>
            <a:pPr lvl="0" defTabSz="914400" fontAlgn="base">
              <a:lnSpc>
                <a:spcPct val="100000"/>
              </a:lnSpc>
              <a:spcBef>
                <a:spcPts val="1200"/>
              </a:spcBef>
            </a:pPr>
            <a:r>
              <a:rPr lang="pl-PL" altLang="de-DE" sz="2400" dirty="0">
                <a:solidFill>
                  <a:srgbClr val="333333"/>
                </a:solidFill>
              </a:rPr>
              <a:t>Niebezpieczne jest przerywanie przyjmowania leków bez zaleceń lekarskich, tylko dlatego aby powrócić w zagrażający świat psychozy, w psychozie bowiem właśnie lęk jest bardzo silnym i częstym uczuciem?</a:t>
            </a:r>
            <a:endParaRPr lang="en-US" sz="24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pl-PL" sz="3600" dirty="0">
                <a:solidFill>
                  <a:srgbClr val="333333"/>
                </a:solidFill>
              </a:rPr>
              <a:t>Jakie są charakterystyczne myśli oraz style, sposoby myślenia ludzi z </a:t>
            </a:r>
            <a:r>
              <a:rPr lang="pl-PL" sz="3600" dirty="0">
                <a:solidFill>
                  <a:srgbClr val="004992"/>
                </a:solidFill>
              </a:rPr>
              <a:t>depresją</a:t>
            </a:r>
            <a:r>
              <a:rPr lang="pl-PL" sz="3600" dirty="0">
                <a:solidFill>
                  <a:srgbClr val="333333"/>
                </a:solidFill>
              </a:rPr>
              <a:t> czy tez </a:t>
            </a:r>
            <a:r>
              <a:rPr lang="pl-PL" sz="3600" dirty="0">
                <a:solidFill>
                  <a:srgbClr val="004992"/>
                </a:solidFill>
              </a:rPr>
              <a:t>niskim poczuciem wartości</a:t>
            </a:r>
            <a:r>
              <a:rPr lang="pl-PL" sz="3600" dirty="0">
                <a:solidFill>
                  <a:srgbClr val="333333"/>
                </a:solidFill>
              </a:rPr>
              <a:t>?</a:t>
            </a:r>
            <a:endParaRPr lang="de-DE" sz="3600" dirty="0">
              <a:solidFill>
                <a:srgbClr val="333333"/>
              </a:solidFill>
            </a:endParaRPr>
          </a:p>
        </p:txBody>
      </p:sp>
      <p:sp>
        <p:nvSpPr>
          <p:cNvPr id="3" name="Footer Placeholder 2"/>
          <p:cNvSpPr>
            <a:spLocks noGrp="1"/>
          </p:cNvSpPr>
          <p:nvPr>
            <p:ph type="ftr" sz="quarter" idx="11"/>
          </p:nvPr>
        </p:nvSpPr>
        <p:spPr/>
        <p:txBody>
          <a:bodyPr/>
          <a:lstStyle/>
          <a:p>
            <a:pPr>
              <a:defRPr/>
            </a:pPr>
            <a:r>
              <a:rPr lang="pl-PL"/>
              <a:t>Trening Meta-poznawczy 8 – Poczucie wartości i nastrój</a:t>
            </a:r>
            <a:endParaRPr lang="de-DE"/>
          </a:p>
        </p:txBody>
      </p:sp>
      <p:sp>
        <p:nvSpPr>
          <p:cNvPr id="4" name="Slide Number Placeholder 3"/>
          <p:cNvSpPr>
            <a:spLocks noGrp="1"/>
          </p:cNvSpPr>
          <p:nvPr>
            <p:ph type="sldNum" sz="quarter" idx="12"/>
          </p:nvPr>
        </p:nvSpPr>
        <p:spPr/>
        <p:txBody>
          <a:bodyPr/>
          <a:lstStyle/>
          <a:p>
            <a:fld id="{DD653B25-B896-4E75-9FD8-2246B03DC12D}" type="slidenum">
              <a:rPr lang="de-DE" altLang="de-DE" smtClean="0"/>
              <a:pPr/>
              <a:t>13</a:t>
            </a:fld>
            <a:endParaRPr lang="de-DE" altLang="de-DE"/>
          </a:p>
        </p:txBody>
      </p:sp>
    </p:spTree>
    <p:extLst>
      <p:ext uri="{BB962C8B-B14F-4D97-AF65-F5344CB8AC3E}">
        <p14:creationId xmlns:p14="http://schemas.microsoft.com/office/powerpoint/2010/main" val="2504362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1. Znaczna generalizacja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może być bardziej realistyczne i pomocne?</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807310738"/>
              </p:ext>
            </p:extLst>
          </p:nvPr>
        </p:nvGraphicFramePr>
        <p:xfrm>
          <a:off x="408955" y="2204864"/>
          <a:ext cx="11376000" cy="35509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Błędna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generalizacja</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pozytywna</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konstruktywna</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ocena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Niewłaściwie użyłeś obcojęzycznego słowa; nie zrozumiałeś książki.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głupi”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Oblałeś egzamin.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nieudacznikiem!”</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Zostałeś skrytykowany podczas dyskusji.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a:t>
                      </a:r>
                      <a:r>
                        <a:rPr kumimoji="0" lang="pl-PL" sz="2000" b="1" i="1" u="none" strike="noStrike" cap="none" normalizeH="0" baseline="0" dirty="0">
                          <a:ln>
                            <a:noFill/>
                          </a:ln>
                          <a:solidFill>
                            <a:srgbClr val="333333"/>
                          </a:solidFill>
                          <a:effectLst/>
                          <a:latin typeface="Calibri Light"/>
                        </a:rPr>
                        <a:t>do </a:t>
                      </a:r>
                      <a:r>
                        <a:rPr kumimoji="0" lang="pl-PL" sz="2000" b="1" i="1" u="none" strike="noStrike" cap="none" normalizeH="0" baseline="0">
                          <a:ln>
                            <a:noFill/>
                          </a:ln>
                          <a:solidFill>
                            <a:srgbClr val="333333"/>
                          </a:solidFill>
                          <a:effectLst/>
                          <a:latin typeface="Calibri Light"/>
                        </a:rPr>
                        <a:t>niczego!”</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1. Znaczna generalizacja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może być bardziej realistyczne i pomocne?</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520163094"/>
              </p:ext>
            </p:extLst>
          </p:nvPr>
        </p:nvGraphicFramePr>
        <p:xfrm>
          <a:off x="408955" y="2204864"/>
          <a:ext cx="11376000" cy="35509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Błędna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generalizacja</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pozytywna</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konstruktywna</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ocena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Niewłaściwie użyłeś obcojęzycznego słowa; nie zrozumiałeś książki.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głupi”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“Nikt </a:t>
                      </a:r>
                      <a:r>
                        <a:rPr kumimoji="0" lang="pl-PL" sz="2000" b="0" i="0" u="none" strike="noStrike" cap="none" normalizeH="0" baseline="0" dirty="0">
                          <a:ln>
                            <a:noFill/>
                          </a:ln>
                          <a:solidFill>
                            <a:srgbClr val="333333"/>
                          </a:solidFill>
                          <a:effectLst/>
                          <a:latin typeface="Calibri Light"/>
                        </a:rPr>
                        <a:t>nie </a:t>
                      </a:r>
                      <a:r>
                        <a:rPr kumimoji="0" lang="pl-PL" sz="2000" b="0" i="0" u="none" strike="noStrike" cap="none" normalizeH="0" baseline="0">
                          <a:ln>
                            <a:noFill/>
                          </a:ln>
                          <a:solidFill>
                            <a:srgbClr val="333333"/>
                          </a:solidFill>
                          <a:effectLst/>
                          <a:latin typeface="Calibri Light"/>
                        </a:rPr>
                        <a:t>jest doskonały”</a:t>
                      </a:r>
                      <a:endParaRPr kumimoji="0" lang="pl-P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“Czy </a:t>
                      </a:r>
                      <a:r>
                        <a:rPr kumimoji="0" lang="pl-PL" sz="2000" b="0" i="0" u="none" strike="noStrike" cap="none" normalizeH="0" baseline="0" dirty="0">
                          <a:ln>
                            <a:noFill/>
                          </a:ln>
                          <a:solidFill>
                            <a:srgbClr val="333333"/>
                          </a:solidFill>
                          <a:effectLst/>
                          <a:latin typeface="Calibri Light"/>
                        </a:rPr>
                        <a:t>naprawdę jestem zainteresowany tą </a:t>
                      </a:r>
                      <a:r>
                        <a:rPr kumimoji="0" lang="pl-PL" sz="2000" b="0" i="0" u="none" strike="noStrike" cap="none" normalizeH="0" baseline="0">
                          <a:ln>
                            <a:noFill/>
                          </a:ln>
                          <a:solidFill>
                            <a:srgbClr val="333333"/>
                          </a:solidFill>
                          <a:effectLst/>
                          <a:latin typeface="Calibri Light"/>
                        </a:rPr>
                        <a:t>książką?”</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Oblałeś egzamin.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nieudacznikiem!”</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“następnym </a:t>
                      </a:r>
                      <a:r>
                        <a:rPr kumimoji="0" lang="pl-PL" sz="2000" b="0" i="0" u="none" strike="noStrike" cap="none" normalizeH="0" baseline="0" dirty="0">
                          <a:ln>
                            <a:noFill/>
                          </a:ln>
                          <a:solidFill>
                            <a:srgbClr val="333333"/>
                          </a:solidFill>
                          <a:effectLst/>
                          <a:latin typeface="Calibri Light"/>
                        </a:rPr>
                        <a:t>razem bardziej przyłożę się do </a:t>
                      </a:r>
                      <a:r>
                        <a:rPr kumimoji="0" lang="pl-PL" sz="2000" b="0" i="0" u="none" strike="noStrike" cap="none" normalizeH="0" baseline="0">
                          <a:ln>
                            <a:noFill/>
                          </a:ln>
                          <a:solidFill>
                            <a:srgbClr val="333333"/>
                          </a:solidFill>
                          <a:effectLst/>
                          <a:latin typeface="Calibri Light"/>
                        </a:rPr>
                        <a:t>nauki.”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Zostałeś skrytykowany podczas dyskusji.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a:t>
                      </a:r>
                      <a:r>
                        <a:rPr kumimoji="0" lang="pl-PL" sz="2000" b="1" i="1" u="none" strike="noStrike" cap="none" normalizeH="0" baseline="0" dirty="0">
                          <a:ln>
                            <a:noFill/>
                          </a:ln>
                          <a:solidFill>
                            <a:srgbClr val="333333"/>
                          </a:solidFill>
                          <a:effectLst/>
                          <a:latin typeface="Calibri Light"/>
                        </a:rPr>
                        <a:t>do </a:t>
                      </a:r>
                      <a:r>
                        <a:rPr kumimoji="0" lang="pl-PL" sz="2000" b="1" i="1" u="none" strike="noStrike" cap="none" normalizeH="0" baseline="0">
                          <a:ln>
                            <a:noFill/>
                          </a:ln>
                          <a:solidFill>
                            <a:srgbClr val="333333"/>
                          </a:solidFill>
                          <a:effectLst/>
                          <a:latin typeface="Calibri Light"/>
                        </a:rPr>
                        <a:t>niczego!”</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“może </a:t>
                      </a:r>
                      <a:r>
                        <a:rPr kumimoji="0" lang="pl-PL" sz="2000" b="0" i="0" u="none" strike="noStrike" cap="none" normalizeH="0" baseline="0" dirty="0">
                          <a:ln>
                            <a:noFill/>
                          </a:ln>
                          <a:solidFill>
                            <a:srgbClr val="333333"/>
                          </a:solidFill>
                          <a:effectLst/>
                          <a:latin typeface="Calibri Light"/>
                        </a:rPr>
                        <a:t>ta osoba ma rację, mogę się czego </a:t>
                      </a:r>
                      <a:r>
                        <a:rPr kumimoji="0" lang="pl-PL" sz="2000" b="0" i="0" u="none" strike="noStrike" cap="none" normalizeH="0" baseline="0">
                          <a:ln>
                            <a:noFill/>
                          </a:ln>
                          <a:solidFill>
                            <a:srgbClr val="333333"/>
                          </a:solidFill>
                          <a:effectLst/>
                          <a:latin typeface="Calibri Light"/>
                        </a:rPr>
                        <a:t>nauczyć?”</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15</a:t>
            </a:fld>
            <a:endParaRPr lang="de-DE" altLang="de-DE"/>
          </a:p>
        </p:txBody>
      </p:sp>
    </p:spTree>
    <p:extLst>
      <p:ext uri="{BB962C8B-B14F-4D97-AF65-F5344CB8AC3E}">
        <p14:creationId xmlns:p14="http://schemas.microsoft.com/office/powerpoint/2010/main" val="3099341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1. Znaczna generalizacja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może być bardziej realistyczne i pomocne?</a:t>
            </a:r>
            <a:endParaRPr lang="de-DE" altLang="de-DE">
              <a:solidFill>
                <a:srgbClr val="004992"/>
              </a:solidFill>
              <a:latin typeface="+mn-lt"/>
              <a:ea typeface="+mn-ea"/>
              <a:cs typeface="+mn-cs"/>
            </a:endParaRPr>
          </a:p>
        </p:txBody>
      </p:sp>
      <p:sp>
        <p:nvSpPr>
          <p:cNvPr id="30740" name="Rectangle 20"/>
          <p:cNvSpPr>
            <a:spLocks noChangeArrowheads="1"/>
          </p:cNvSpPr>
          <p:nvPr/>
        </p:nvSpPr>
        <p:spPr bwMode="auto">
          <a:xfrm>
            <a:off x="408955" y="5969397"/>
            <a:ext cx="1137600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Times New Roman" panose="02020603050405020304" pitchFamily="18" charset="0"/>
              <a:buChar char="Ø"/>
              <a:defRPr sz="3200">
                <a:solidFill>
                  <a:schemeClr val="tx1"/>
                </a:solidFill>
                <a:latin typeface="Times New Roman" panose="02020603050405020304" pitchFamily="18" charset="0"/>
              </a:defRPr>
            </a:lvl1pPr>
            <a:lvl2pPr marL="742950" indent="-285750" eaLnBrk="0" hangingPunct="0">
              <a:spcBef>
                <a:spcPct val="20000"/>
              </a:spcBef>
              <a:buClr>
                <a:srgbClr val="006699"/>
              </a:buClr>
              <a:buFont typeface="Times New Roman" panose="02020603050405020304" pitchFamily="18" charset="0"/>
              <a:buChar char="Ø"/>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Font typeface="Times New Roman" panose="02020603050405020304" pitchFamily="18" charset="0"/>
              <a:buChar char="Ø"/>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Font typeface="Times New Roman" panose="02020603050405020304" pitchFamily="18" charset="0"/>
              <a:buChar char="Ø"/>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Font typeface="Times New Roman" panose="02020603050405020304" pitchFamily="18" charset="0"/>
              <a:buChar char="Ø"/>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Font typeface="Times New Roman" panose="02020603050405020304" pitchFamily="18" charset="0"/>
              <a:buChar char="Ø"/>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Font typeface="Times New Roman" panose="02020603050405020304" pitchFamily="18" charset="0"/>
              <a:buChar char="Ø"/>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Font typeface="Times New Roman" panose="02020603050405020304" pitchFamily="18" charset="0"/>
              <a:buChar char="Ø"/>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Font typeface="Times New Roman" panose="02020603050405020304" pitchFamily="18" charset="0"/>
              <a:buChar char="Ø"/>
              <a:defRPr sz="2000">
                <a:solidFill>
                  <a:schemeClr val="tx1"/>
                </a:solidFill>
                <a:latin typeface="Times New Roman" panose="02020603050405020304" pitchFamily="18" charset="0"/>
              </a:defRPr>
            </a:lvl9pPr>
          </a:lstStyle>
          <a:p>
            <a:pPr eaLnBrk="1" hangingPunct="1">
              <a:lnSpc>
                <a:spcPct val="90000"/>
              </a:lnSpc>
              <a:buFont typeface="Times New Roman" panose="02020603050405020304" pitchFamily="18" charset="0"/>
              <a:buNone/>
            </a:pPr>
            <a:r>
              <a:rPr lang="pl-PL" altLang="de-DE" sz="2000" b="0" dirty="0">
                <a:solidFill>
                  <a:srgbClr val="004992"/>
                </a:solidFill>
                <a:latin typeface="+mn-lt"/>
              </a:rPr>
              <a:t>Pozwól sobie na błędy</a:t>
            </a:r>
            <a:r>
              <a:rPr lang="en-US" altLang="de-DE" sz="2000" b="0" dirty="0">
                <a:solidFill>
                  <a:srgbClr val="004992"/>
                </a:solidFill>
                <a:latin typeface="+mn-lt"/>
              </a:rPr>
              <a:t>: </a:t>
            </a:r>
            <a:r>
              <a:rPr lang="pl-PL" altLang="de-DE" sz="2000" b="0" dirty="0">
                <a:solidFill>
                  <a:srgbClr val="333333"/>
                </a:solidFill>
                <a:latin typeface="+mn-lt"/>
              </a:rPr>
              <a:t>Nikt nie jest doskonały</a:t>
            </a:r>
            <a:r>
              <a:rPr lang="en-US" altLang="de-DE" sz="2000" b="0" dirty="0">
                <a:solidFill>
                  <a:srgbClr val="333333"/>
                </a:solidFill>
                <a:latin typeface="+mn-lt"/>
              </a:rPr>
              <a:t>! </a:t>
            </a:r>
            <a:r>
              <a:rPr lang="pl-PL" altLang="de-DE" sz="2000" b="0" dirty="0">
                <a:solidFill>
                  <a:srgbClr val="333333"/>
                </a:solidFill>
                <a:latin typeface="+mn-lt"/>
              </a:rPr>
              <a:t>Jeśli np. od czasu do czasu, zacinasz się, jąkasz nie oznacza to, że nie możesz wyrażać siebie. Jeśli od czasami popełniasz błędy nie oznacza to wcale, że jesteś niedbały.</a:t>
            </a:r>
            <a:endParaRPr lang="en-US" altLang="de-DE" sz="2000" b="0" dirty="0">
              <a:solidFill>
                <a:srgbClr val="333333"/>
              </a:solidFill>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4011199428"/>
              </p:ext>
            </p:extLst>
          </p:nvPr>
        </p:nvGraphicFramePr>
        <p:xfrm>
          <a:off x="408955" y="2204864"/>
          <a:ext cx="11376000" cy="35509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Błędna</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generalizacja</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pozytywna</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konstruktywna</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ocena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Niewłaściwie użyłeś obcojęzycznego słowa; nie zrozumiałeś książki.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głupi”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“Nikt </a:t>
                      </a:r>
                      <a:r>
                        <a:rPr kumimoji="0" lang="pl-PL" sz="2000" b="0" i="0" u="none" strike="noStrike" cap="none" normalizeH="0" baseline="0" dirty="0">
                          <a:ln>
                            <a:noFill/>
                          </a:ln>
                          <a:solidFill>
                            <a:srgbClr val="333333"/>
                          </a:solidFill>
                          <a:effectLst/>
                          <a:latin typeface="Calibri Light"/>
                        </a:rPr>
                        <a:t>nie </a:t>
                      </a:r>
                      <a:r>
                        <a:rPr kumimoji="0" lang="pl-PL" sz="2000" b="0" i="0" u="none" strike="noStrike" cap="none" normalizeH="0" baseline="0">
                          <a:ln>
                            <a:noFill/>
                          </a:ln>
                          <a:solidFill>
                            <a:srgbClr val="333333"/>
                          </a:solidFill>
                          <a:effectLst/>
                          <a:latin typeface="Calibri Light"/>
                        </a:rPr>
                        <a:t>jest doskonały”</a:t>
                      </a:r>
                      <a:endParaRPr kumimoji="0" lang="pl-P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“Czy </a:t>
                      </a:r>
                      <a:r>
                        <a:rPr kumimoji="0" lang="pl-PL" sz="2000" b="0" i="0" u="none" strike="noStrike" cap="none" normalizeH="0" baseline="0" dirty="0">
                          <a:ln>
                            <a:noFill/>
                          </a:ln>
                          <a:solidFill>
                            <a:srgbClr val="333333"/>
                          </a:solidFill>
                          <a:effectLst/>
                          <a:latin typeface="Calibri Light"/>
                        </a:rPr>
                        <a:t>naprawdę jestem zainteresowany tą </a:t>
                      </a:r>
                      <a:r>
                        <a:rPr kumimoji="0" lang="pl-PL" sz="2000" b="0" i="0" u="none" strike="noStrike" cap="none" normalizeH="0" baseline="0">
                          <a:ln>
                            <a:noFill/>
                          </a:ln>
                          <a:solidFill>
                            <a:srgbClr val="333333"/>
                          </a:solidFill>
                          <a:effectLst/>
                          <a:latin typeface="Calibri Light"/>
                        </a:rPr>
                        <a:t>książką?”</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Oblałeś egzamin.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nieudacznikiem!”</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“następnym </a:t>
                      </a:r>
                      <a:r>
                        <a:rPr kumimoji="0" lang="pl-PL" sz="2000" b="0" i="0" u="none" strike="noStrike" cap="none" normalizeH="0" baseline="0" dirty="0">
                          <a:ln>
                            <a:noFill/>
                          </a:ln>
                          <a:solidFill>
                            <a:srgbClr val="333333"/>
                          </a:solidFill>
                          <a:effectLst/>
                          <a:latin typeface="Calibri Light"/>
                        </a:rPr>
                        <a:t>razem bardziej przyłożę się do </a:t>
                      </a:r>
                      <a:r>
                        <a:rPr kumimoji="0" lang="pl-PL" sz="2000" b="0" i="0" u="none" strike="noStrike" cap="none" normalizeH="0" baseline="0">
                          <a:ln>
                            <a:noFill/>
                          </a:ln>
                          <a:solidFill>
                            <a:srgbClr val="333333"/>
                          </a:solidFill>
                          <a:effectLst/>
                          <a:latin typeface="Calibri Light"/>
                        </a:rPr>
                        <a:t>nauki.”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Zostałeś skrytykowany podczas dyskusji.</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a:t>
                      </a:r>
                      <a:r>
                        <a:rPr kumimoji="0" lang="pl-PL" sz="2000" b="1" i="1" u="none" strike="noStrike" cap="none" normalizeH="0" baseline="0" dirty="0">
                          <a:ln>
                            <a:noFill/>
                          </a:ln>
                          <a:solidFill>
                            <a:srgbClr val="333333"/>
                          </a:solidFill>
                          <a:effectLst/>
                          <a:latin typeface="Calibri Light"/>
                        </a:rPr>
                        <a:t>do </a:t>
                      </a:r>
                      <a:r>
                        <a:rPr kumimoji="0" lang="pl-PL" sz="2000" b="1" i="1" u="none" strike="noStrike" cap="none" normalizeH="0" baseline="0">
                          <a:ln>
                            <a:noFill/>
                          </a:ln>
                          <a:solidFill>
                            <a:srgbClr val="333333"/>
                          </a:solidFill>
                          <a:effectLst/>
                          <a:latin typeface="Calibri Light"/>
                        </a:rPr>
                        <a:t>niczego!”</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“może </a:t>
                      </a:r>
                      <a:r>
                        <a:rPr kumimoji="0" lang="pl-PL" sz="2000" b="0" i="0" u="none" strike="noStrike" cap="none" normalizeH="0" baseline="0" dirty="0">
                          <a:ln>
                            <a:noFill/>
                          </a:ln>
                          <a:solidFill>
                            <a:srgbClr val="333333"/>
                          </a:solidFill>
                          <a:effectLst/>
                          <a:latin typeface="Calibri Light"/>
                        </a:rPr>
                        <a:t>ta osoba ma rację, mogę się czego </a:t>
                      </a:r>
                      <a:r>
                        <a:rPr kumimoji="0" lang="pl-PL" sz="2000" b="0" i="0" u="none" strike="noStrike" cap="none" normalizeH="0" baseline="0">
                          <a:ln>
                            <a:noFill/>
                          </a:ln>
                          <a:solidFill>
                            <a:srgbClr val="333333"/>
                          </a:solidFill>
                          <a:effectLst/>
                          <a:latin typeface="Calibri Light"/>
                        </a:rPr>
                        <a:t>nauczyć?”</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16</a:t>
            </a:fld>
            <a:endParaRPr lang="de-DE" altLang="de-DE"/>
          </a:p>
        </p:txBody>
      </p:sp>
    </p:spTree>
    <p:extLst>
      <p:ext uri="{BB962C8B-B14F-4D97-AF65-F5344CB8AC3E}">
        <p14:creationId xmlns:p14="http://schemas.microsoft.com/office/powerpoint/2010/main" val="4068961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Nie generalizuj na podstawie jednego niepowodzenia wszystkich następnych…</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a:solidFill>
                  <a:srgbClr val="333333"/>
                </a:solidFill>
              </a:rPr>
              <a:t>Każdy człowiek jest bardzo złożony – jak mozaika: jesteśmy zbudowani z wielu mniejszych części, które są i dobre i złe.</a:t>
            </a:r>
            <a:r>
              <a:rPr lang="en-GB" altLang="de-DE" sz="2400" dirty="0">
                <a:solidFill>
                  <a:srgbClr val="333333"/>
                </a:solidFill>
              </a:rPr>
              <a:t> </a:t>
            </a:r>
            <a:r>
              <a:rPr lang="pl-PL" altLang="de-DE" sz="2400" dirty="0">
                <a:solidFill>
                  <a:srgbClr val="333333"/>
                </a:solidFill>
              </a:rPr>
              <a:t>Ponadto, istnieje wiele różnych sposobów określania naszych cech:</a:t>
            </a:r>
          </a:p>
          <a:p>
            <a:pPr lvl="0" defTabSz="914400" fontAlgn="base"/>
            <a:r>
              <a:rPr lang="pl-PL" altLang="de-DE" sz="2400" dirty="0">
                <a:solidFill>
                  <a:srgbClr val="004992"/>
                </a:solidFill>
              </a:rPr>
              <a:t>Co jest atrakcyjne</a:t>
            </a:r>
            <a:r>
              <a:rPr lang="de-DE" altLang="de-DE" sz="2400" dirty="0">
                <a:solidFill>
                  <a:srgbClr val="004992"/>
                </a:solidFill>
              </a:rPr>
              <a:t>?</a:t>
            </a:r>
            <a:r>
              <a:rPr lang="de-DE" altLang="de-DE" sz="2400" dirty="0">
                <a:solidFill>
                  <a:srgbClr val="333333"/>
                </a:solidFill>
              </a:rPr>
              <a:t> </a:t>
            </a:r>
            <a:r>
              <a:rPr lang="pl-PL" altLang="de-DE" sz="2400" dirty="0">
                <a:solidFill>
                  <a:srgbClr val="333333"/>
                </a:solidFill>
              </a:rPr>
              <a:t>Wewnętrzne czy zewnętrzne piękno, doskonałe ciało</a:t>
            </a:r>
            <a:r>
              <a:rPr lang="en-GB" altLang="de-DE" sz="2400" dirty="0">
                <a:solidFill>
                  <a:srgbClr val="333333"/>
                </a:solidFill>
              </a:rPr>
              <a:t>???</a:t>
            </a:r>
            <a:endParaRPr lang="de-DE" altLang="de-DE" sz="2400" dirty="0">
              <a:solidFill>
                <a:srgbClr val="333333"/>
              </a:solidFill>
            </a:endParaRPr>
          </a:p>
          <a:p>
            <a:pPr lvl="0" defTabSz="914400" fontAlgn="base"/>
            <a:r>
              <a:rPr lang="pl-PL" altLang="de-DE" sz="2400" dirty="0">
                <a:solidFill>
                  <a:srgbClr val="004992"/>
                </a:solidFill>
              </a:rPr>
              <a:t>Czym jest sukces? </a:t>
            </a:r>
            <a:r>
              <a:rPr lang="pl-PL" altLang="de-DE" sz="2400" dirty="0">
                <a:solidFill>
                  <a:srgbClr val="333333"/>
                </a:solidFill>
              </a:rPr>
              <a:t>Kariera, posiadanie wielu przyjaciół, zadowolenie z siebie i z życia?</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2. Wybiórcza percepcja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byłaby bardziej realistyczna i pomocna ocena?</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03953002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Ocena wybiórcza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Ocena całościowa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Dobry przyjaciel nie pojawił się na Twoim przyjęciu urodzinowym.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Zawód, rozczarowanie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Grupka ludzi patrzy w twoim kierunku.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“śmieją się ze mnie.”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2. Wybiórcza percepcja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byłaby bardziej realistyczna i pomocna ocena?</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879137365"/>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Ocena wybiórcza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Ocena całościowa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Dobry przyjaciel nie pojawił się na Twoim przyjęciu urodzinowym.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Zawód, rozczarowanie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Wspaniałe przyjęcie, inni goście przybyli i naprawdę dobrze się bawili tego wieczoru.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Grupka ludzi patrzy w twoim kierunku.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“śmieją się ze mnie.”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19</a:t>
            </a:fld>
            <a:endParaRPr lang="de-DE" altLang="de-DE"/>
          </a:p>
        </p:txBody>
      </p:sp>
    </p:spTree>
    <p:extLst>
      <p:ext uri="{BB962C8B-B14F-4D97-AF65-F5344CB8AC3E}">
        <p14:creationId xmlns:p14="http://schemas.microsoft.com/office/powerpoint/2010/main" val="2971989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2. Wybiórcza percepcja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byłaby bardziej realistyczna i pomocna ocena?</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432118116"/>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Ocena wybiórcza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Ocena całościowa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Dobry przyjaciel nie pojawił się na Twoim przyjęciu urodzinowym.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Zawód, rozczarowanie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Wspaniałe przyjęcie, inni goście przybyli i naprawdę dobrze się bawili tego wieczoru.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Grupka ludzi patrzy w twoim kierunku.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“śmieją się ze mnie.”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Patrzą na mnie jedynie przez przypadek lub pomylili mnie z kimś innym.</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746030"/>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pl-PL" altLang="de-DE" sz="2000" b="0">
                <a:solidFill>
                  <a:srgbClr val="004992"/>
                </a:solidFill>
                <a:latin typeface="Calibri Light"/>
              </a:rPr>
              <a:t>“Czytanie w myślach”: </a:t>
            </a:r>
            <a:r>
              <a:rPr lang="pl-PL" altLang="de-DE" sz="2000" b="0" dirty="0">
                <a:solidFill>
                  <a:srgbClr val="333333"/>
                </a:solidFill>
                <a:latin typeface="Calibri Light"/>
              </a:rPr>
              <a:t>Unikaj nadinterpretacji zachowań innych ludzi. Może być wiele wytłumaczeń danej sytuacji!</a:t>
            </a:r>
            <a:endParaRPr lang="en-US" altLang="de-DE" sz="20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20</a:t>
            </a:fld>
            <a:endParaRPr lang="de-DE" altLang="de-DE"/>
          </a:p>
        </p:txBody>
      </p:sp>
    </p:spTree>
    <p:extLst>
      <p:ext uri="{BB962C8B-B14F-4D97-AF65-F5344CB8AC3E}">
        <p14:creationId xmlns:p14="http://schemas.microsoft.com/office/powerpoint/2010/main" val="1984459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3. Stosowanie wyłącznie własnych standardów jako jedynej słusznej miary</a:t>
            </a:r>
            <a:endParaRPr lang="de-DE" altLang="de-DE" sz="3600" dirty="0">
              <a:solidFill>
                <a:srgbClr val="004992"/>
              </a:solidFill>
              <a:latin typeface="+mn-lt"/>
              <a:ea typeface="+mn-ea"/>
              <a:cs typeface="+mn-cs"/>
            </a:endParaRPr>
          </a:p>
        </p:txBody>
      </p:sp>
      <p:sp>
        <p:nvSpPr>
          <p:cNvPr id="35843" name="Rectangle 3"/>
          <p:cNvSpPr>
            <a:spLocks noGrp="1" noChangeArrowheads="1"/>
          </p:cNvSpPr>
          <p:nvPr>
            <p:ph idx="1"/>
          </p:nvPr>
        </p:nvSpPr>
        <p:spPr/>
        <p:txBody>
          <a:bodyPr>
            <a:noAutofit/>
          </a:bodyPr>
          <a:lstStyle/>
          <a:p>
            <a:pPr lvl="1">
              <a:spcBef>
                <a:spcPts val="1999"/>
              </a:spcBef>
              <a:spcAft>
                <a:spcPts val="0"/>
              </a:spcAft>
            </a:pPr>
            <a:r>
              <a:rPr lang="pl-PL" altLang="de-DE" sz="2400" dirty="0">
                <a:solidFill>
                  <a:srgbClr val="333333"/>
                </a:solidFill>
              </a:rPr>
              <a:t>Jest różnica pomiędzy tym, w jaki sposób oceniamy samych siebie a tym, jak oceniają nas inni!</a:t>
            </a:r>
            <a:endParaRPr lang="en-US" altLang="de-DE" sz="2400" dirty="0">
              <a:solidFill>
                <a:srgbClr val="333333"/>
              </a:solidFill>
            </a:endParaRPr>
          </a:p>
          <a:p>
            <a:pPr marL="342900" lvl="1" indent="-342900" eaLnBrk="1" hangingPunct="1">
              <a:spcBef>
                <a:spcPts val="1999"/>
              </a:spcBef>
              <a:spcAft>
                <a:spcPts val="0"/>
              </a:spcAft>
              <a:buClr>
                <a:srgbClr val="333333"/>
              </a:buClr>
              <a:buFont typeface="WingDings"/>
              <a:buChar char=""/>
            </a:pPr>
            <a:r>
              <a:rPr lang="pl-PL" altLang="de-DE" sz="2400" dirty="0">
                <a:solidFill>
                  <a:srgbClr val="333333"/>
                </a:solidFill>
              </a:rPr>
              <a:t>Jeśli spostrzegam siebie jako bezwartościowego, brzydkiego, nieprzyjemnego itd., inne osoby nie koniecznie musza podzielać taki pogląd.</a:t>
            </a:r>
            <a:endParaRPr lang="de-DE" altLang="de-DE" sz="2400" dirty="0">
              <a:solidFill>
                <a:srgbClr val="333333"/>
              </a:solidFill>
            </a:endParaRPr>
          </a:p>
          <a:p>
            <a:pPr marL="342900" lvl="1" indent="-342900" eaLnBrk="1" hangingPunct="1">
              <a:spcBef>
                <a:spcPts val="1999"/>
              </a:spcBef>
              <a:spcAft>
                <a:spcPts val="0"/>
              </a:spcAft>
              <a:buClr>
                <a:srgbClr val="333333"/>
              </a:buClr>
              <a:buFont typeface="WingDings"/>
              <a:buChar char=""/>
            </a:pPr>
            <a:r>
              <a:rPr lang="pl-PL" altLang="de-DE" sz="2400" dirty="0">
                <a:solidFill>
                  <a:srgbClr val="333333"/>
                </a:solidFill>
              </a:rPr>
              <a:t>Istnieje zawsze wiele opinii/sądów/preferencji. Inni mogą nie zgadzać się z moim rozumieniem inteligencji albo wyglądu itp.</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DD653B25-B896-4E75-9FD8-2246B03DC12D}"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4. Zaprzeczanie pozytywnym informacjom zwrotnym, jednocześnie bezkrytycznie akceptując informacje negatywne!</a:t>
            </a:r>
            <a:br>
              <a:rPr lang="pl-PL" sz="3600">
                <a:solidFill>
                  <a:srgbClr val="004992"/>
                </a:solidFill>
                <a:latin typeface="+mn-lt"/>
                <a:ea typeface="+mn-ea"/>
                <a:cs typeface="+mn-cs"/>
              </a:rPr>
            </a:br>
            <a:r>
              <a:rPr lang="pl-PL">
                <a:solidFill>
                  <a:srgbClr val="004992"/>
                </a:solidFill>
                <a:latin typeface="+mn-lt"/>
                <a:ea typeface="+mn-ea"/>
                <a:cs typeface="+mn-cs"/>
              </a:rPr>
              <a:t>Jaka może być realistyczna i pomocna ocena?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22</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114606735"/>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Ocena </a:t>
                      </a:r>
                      <a:r>
                        <a:rPr kumimoji="0" lang="es-ES" sz="2000" b="1" i="1" u="none" strike="noStrike" cap="none" normalizeH="0" baseline="0" dirty="0" err="1">
                          <a:ln>
                            <a:noFill/>
                          </a:ln>
                          <a:solidFill>
                            <a:srgbClr val="333333"/>
                          </a:solidFill>
                          <a:effectLst/>
                          <a:latin typeface="Calibri Light"/>
                        </a:rPr>
                        <a:t>depresyjna</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Pozytywne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konstruktywna</a:t>
                      </a:r>
                      <a:r>
                        <a:rPr kumimoji="0" lang="es-ES" sz="2000" b="0" i="0" u="none" strike="noStrike" cap="none" normalizeH="0" baseline="0" dirty="0">
                          <a:ln>
                            <a:noFill/>
                          </a:ln>
                          <a:solidFill>
                            <a:srgbClr val="333333"/>
                          </a:solidFill>
                          <a:effectLst/>
                          <a:latin typeface="Calibri Light"/>
                        </a:rPr>
                        <a:t> ocena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Ktoś pochwalił twój występ.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“Chce </a:t>
                      </a:r>
                      <a:r>
                        <a:rPr kumimoji="0" lang="pl-PL" sz="2000" b="1" i="1" u="none" strike="noStrike" cap="none" normalizeH="0" baseline="0" dirty="0">
                          <a:ln>
                            <a:noFill/>
                          </a:ln>
                          <a:solidFill>
                            <a:srgbClr val="333333"/>
                          </a:solidFill>
                          <a:effectLst/>
                          <a:latin typeface="Calibri Light"/>
                        </a:rPr>
                        <a:t>się mi tylko przypodobać, jest nieszczery</a:t>
                      </a:r>
                      <a:r>
                        <a:rPr kumimoji="0" lang="pl-PL" sz="2000" b="1" i="1" u="none" strike="noStrike" cap="none" normalizeH="0" baseline="0">
                          <a:ln>
                            <a:noFill/>
                          </a:ln>
                          <a:solidFill>
                            <a:srgbClr val="333333"/>
                          </a:solidFill>
                          <a:effectLst/>
                          <a:latin typeface="Calibri Light"/>
                        </a:rPr>
                        <a:t>! ”tylko </a:t>
                      </a:r>
                      <a:r>
                        <a:rPr kumimoji="0" lang="pl-PL" sz="2000" b="1" i="1" u="none" strike="noStrike" cap="none" normalizeH="0" baseline="0" dirty="0">
                          <a:ln>
                            <a:noFill/>
                          </a:ln>
                          <a:solidFill>
                            <a:srgbClr val="333333"/>
                          </a:solidFill>
                          <a:effectLst/>
                          <a:latin typeface="Calibri Light"/>
                        </a:rPr>
                        <a:t>on/ona myśli w ten </a:t>
                      </a:r>
                      <a:r>
                        <a:rPr kumimoji="0" lang="pl-PL" sz="2000" b="1" i="1" u="none" strike="noStrike" cap="none" normalizeH="0" baseline="0">
                          <a:ln>
                            <a:noFill/>
                          </a:ln>
                          <a:solidFill>
                            <a:srgbClr val="333333"/>
                          </a:solidFill>
                          <a:effectLst/>
                          <a:latin typeface="Calibri Light"/>
                        </a:rPr>
                        <a:t>sposób…“</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Zostałeś skrytykowany!</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“Jestem </a:t>
                      </a:r>
                      <a:r>
                        <a:rPr kumimoji="0" lang="pl-PL" sz="2000" b="1" i="1" u="none" strike="noStrike" cap="none" normalizeH="0" baseline="0" dirty="0">
                          <a:ln>
                            <a:noFill/>
                          </a:ln>
                          <a:solidFill>
                            <a:srgbClr val="333333"/>
                          </a:solidFill>
                          <a:effectLst/>
                          <a:latin typeface="Calibri Light"/>
                        </a:rPr>
                        <a:t>do </a:t>
                      </a:r>
                      <a:r>
                        <a:rPr kumimoji="0" lang="pl-PL" sz="2000" b="1" i="1" u="none" strike="noStrike" cap="none" normalizeH="0" baseline="0">
                          <a:ln>
                            <a:noFill/>
                          </a:ln>
                          <a:solidFill>
                            <a:srgbClr val="333333"/>
                          </a:solidFill>
                          <a:effectLst/>
                          <a:latin typeface="Calibri Light"/>
                        </a:rPr>
                        <a:t>niczego...”</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4. Zaprzeczanie pozytywnym informacjom zwrotnym, jednocześnie bezkrytycznie akceptując informacje negatywne!</a:t>
            </a:r>
            <a:br>
              <a:rPr lang="pl-PL" sz="3600">
                <a:solidFill>
                  <a:srgbClr val="004992"/>
                </a:solidFill>
                <a:latin typeface="+mn-lt"/>
                <a:ea typeface="+mn-ea"/>
                <a:cs typeface="+mn-cs"/>
              </a:rPr>
            </a:br>
            <a:r>
              <a:rPr lang="pl-PL">
                <a:solidFill>
                  <a:srgbClr val="004992"/>
                </a:solidFill>
                <a:latin typeface="+mn-lt"/>
                <a:ea typeface="+mn-ea"/>
                <a:cs typeface="+mn-cs"/>
              </a:rPr>
              <a:t>Jaka może być realistyczna i pomocna ocena?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23</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249605075"/>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Ocena </a:t>
                      </a:r>
                      <a:r>
                        <a:rPr kumimoji="0" lang="es-ES" sz="2000" b="1" i="1" u="none" strike="noStrike" cap="none" normalizeH="0" baseline="0" dirty="0" err="1">
                          <a:ln>
                            <a:noFill/>
                          </a:ln>
                          <a:solidFill>
                            <a:srgbClr val="333333"/>
                          </a:solidFill>
                          <a:effectLst/>
                          <a:latin typeface="Calibri Light"/>
                        </a:rPr>
                        <a:t>depresyjna</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Pozytywne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konstruktywna</a:t>
                      </a:r>
                      <a:r>
                        <a:rPr kumimoji="0" lang="es-ES" sz="2000" b="0" i="0" u="none" strike="noStrike" cap="none" normalizeH="0" baseline="0" dirty="0">
                          <a:ln>
                            <a:noFill/>
                          </a:ln>
                          <a:solidFill>
                            <a:srgbClr val="333333"/>
                          </a:solidFill>
                          <a:effectLst/>
                          <a:latin typeface="Calibri Light"/>
                        </a:rPr>
                        <a:t> ocena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Ktoś pochwalił twój występ.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“Chce się mi tylko przypodobać, jest nieszczery! ”tylko on/ona myśli w ten sposób…“</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mn-lt"/>
                        </a:rPr>
                        <a:t>“To </a:t>
                      </a:r>
                      <a:r>
                        <a:rPr kumimoji="0" lang="pl-PL" sz="2000" b="0" i="0" u="none" strike="noStrike" cap="none" normalizeH="0" baseline="0" dirty="0">
                          <a:ln>
                            <a:noFill/>
                          </a:ln>
                          <a:solidFill>
                            <a:srgbClr val="333333"/>
                          </a:solidFill>
                          <a:effectLst/>
                          <a:latin typeface="Calibri Light"/>
                        </a:rPr>
                        <a:t>wspaniale, że ktoś docenia moje starania!“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Zostałeś skrytykowany!</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mn-lt"/>
                        </a:rPr>
                        <a:t>“Jestem do niczego...”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86929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4. Zaprzeczanie pozytywnym informacjom zwrotnym, jednocześnie bezkrytycznie akceptując informacje negatywne!</a:t>
            </a:r>
            <a:br>
              <a:rPr lang="pl-PL" sz="3600">
                <a:solidFill>
                  <a:srgbClr val="004992"/>
                </a:solidFill>
                <a:latin typeface="+mn-lt"/>
                <a:ea typeface="+mn-ea"/>
                <a:cs typeface="+mn-cs"/>
              </a:rPr>
            </a:br>
            <a:r>
              <a:rPr lang="pl-PL">
                <a:solidFill>
                  <a:srgbClr val="004992"/>
                </a:solidFill>
                <a:latin typeface="+mn-lt"/>
                <a:ea typeface="+mn-ea"/>
                <a:cs typeface="+mn-cs"/>
              </a:rPr>
              <a:t>Jaka może być realistyczna i pomocna ocena?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24</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031819806"/>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Wydarzenie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Ocena </a:t>
                      </a:r>
                      <a:r>
                        <a:rPr kumimoji="0" lang="es-ES" sz="2000" b="1" i="1" u="none" strike="noStrike" cap="none" normalizeH="0" baseline="0" dirty="0" err="1">
                          <a:ln>
                            <a:noFill/>
                          </a:ln>
                          <a:solidFill>
                            <a:srgbClr val="333333"/>
                          </a:solidFill>
                          <a:effectLst/>
                          <a:latin typeface="Calibri Light"/>
                        </a:rPr>
                        <a:t>depresyjna</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Pozytywne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konstruktywna</a:t>
                      </a:r>
                      <a:r>
                        <a:rPr kumimoji="0" lang="es-ES" sz="2000" b="0" i="0" u="none" strike="noStrike" cap="none" normalizeH="0" baseline="0" dirty="0">
                          <a:ln>
                            <a:noFill/>
                          </a:ln>
                          <a:solidFill>
                            <a:srgbClr val="333333"/>
                          </a:solidFill>
                          <a:effectLst/>
                          <a:latin typeface="Calibri Light"/>
                        </a:rPr>
                        <a:t> ocena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Ktoś pochwalił twój występ.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“Chce się mi tylko przypodobać, jest nieszczery! ”tylko on/ona myśli w ten sposób…“</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mn-lt"/>
                        </a:rPr>
                        <a:t>“To </a:t>
                      </a:r>
                      <a:r>
                        <a:rPr kumimoji="0" lang="pl-PL" sz="2000" b="0" i="0" u="none" strike="noStrike" cap="none" normalizeH="0" baseline="0" dirty="0">
                          <a:ln>
                            <a:noFill/>
                          </a:ln>
                          <a:solidFill>
                            <a:srgbClr val="333333"/>
                          </a:solidFill>
                          <a:effectLst/>
                          <a:latin typeface="Calibri Light"/>
                        </a:rPr>
                        <a:t>wspaniale, że ktoś docenia moje starania!</a:t>
                      </a:r>
                      <a:r>
                        <a:rPr kumimoji="0" lang="de-DE" sz="2000" b="0" i="0" u="none" strike="noStrike" cap="none" normalizeH="0" baseline="0" dirty="0">
                          <a:ln>
                            <a:noFill/>
                          </a:ln>
                          <a:solidFill>
                            <a:srgbClr val="333333"/>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Zostałeś skrytykowany!</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“Jestem do niczego...”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“Osoba, która mnie skrytykowała miała zły dzień – naprawdę myśli inaczej.”; “czy ta krytyka może przynieść mi coś dobrego?”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47881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dirty="0">
                <a:solidFill>
                  <a:srgbClr val="004992"/>
                </a:solidFill>
                <a:latin typeface="+mn-lt"/>
                <a:ea typeface="+mn-ea"/>
                <a:cs typeface="+mn-cs"/>
              </a:rPr>
              <a:t>5</a:t>
            </a:r>
            <a:r>
              <a:rPr lang="pl-PL" sz="3600">
                <a:solidFill>
                  <a:srgbClr val="004992"/>
                </a:solidFill>
                <a:latin typeface="+mn-lt"/>
                <a:ea typeface="+mn-ea"/>
                <a:cs typeface="+mn-cs"/>
              </a:rPr>
              <a:t>. “Myślenie </a:t>
            </a:r>
            <a:r>
              <a:rPr lang="pl-PL" sz="3600" dirty="0">
                <a:solidFill>
                  <a:srgbClr val="004992"/>
                </a:solidFill>
                <a:latin typeface="+mn-lt"/>
                <a:ea typeface="+mn-ea"/>
                <a:cs typeface="+mn-cs"/>
              </a:rPr>
              <a:t>wszystko </a:t>
            </a:r>
            <a:r>
              <a:rPr lang="pl-PL" sz="3600">
                <a:solidFill>
                  <a:srgbClr val="004992"/>
                </a:solidFill>
                <a:latin typeface="+mn-lt"/>
                <a:ea typeface="+mn-ea"/>
                <a:cs typeface="+mn-cs"/>
              </a:rPr>
              <a:t>albo nic”/</a:t>
            </a:r>
            <a:r>
              <a:rPr lang="pl-PL" sz="3600" dirty="0">
                <a:solidFill>
                  <a:srgbClr val="004992"/>
                </a:solidFill>
                <a:latin typeface="+mn-lt"/>
                <a:ea typeface="+mn-ea"/>
                <a:cs typeface="+mn-cs"/>
              </a:rPr>
              <a:t>Myślenie katastroficzne</a:t>
            </a:r>
            <a:br>
              <a:rPr lang="pl-PL" sz="3600" dirty="0">
                <a:solidFill>
                  <a:srgbClr val="004992"/>
                </a:solidFill>
                <a:latin typeface="+mn-lt"/>
                <a:ea typeface="+mn-ea"/>
                <a:cs typeface="+mn-cs"/>
              </a:rPr>
            </a:br>
            <a:r>
              <a:rPr lang="pl-PL" dirty="0">
                <a:solidFill>
                  <a:srgbClr val="004992"/>
                </a:solidFill>
                <a:latin typeface="+mn-lt"/>
                <a:ea typeface="+mn-ea"/>
                <a:cs typeface="+mn-cs"/>
              </a:rPr>
              <a:t>Jaka może być bardzie realistyczna i pomocna ocena?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25</a:t>
            </a:fld>
            <a:endParaRPr lang="de-DE" altLang="de-DE"/>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775790068"/>
              </p:ext>
            </p:extLst>
          </p:nvPr>
        </p:nvGraphicFramePr>
        <p:xfrm>
          <a:off x="408955" y="220486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Ocena </a:t>
                      </a:r>
                      <a:r>
                        <a:rPr kumimoji="0" lang="es-ES" sz="2000" b="1" i="1" u="none" strike="noStrike" cap="none" normalizeH="0" baseline="0" dirty="0" err="1">
                          <a:ln>
                            <a:noFill/>
                          </a:ln>
                          <a:solidFill>
                            <a:srgbClr val="333333"/>
                          </a:solidFill>
                          <a:effectLst/>
                          <a:latin typeface="Calibri Light"/>
                        </a:rPr>
                        <a:t>depresyjna</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Pozytywna</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konstruktywna</a:t>
                      </a:r>
                      <a:r>
                        <a:rPr kumimoji="0" lang="es-ES" sz="2000" b="0" i="0" u="none" strike="noStrike" cap="none" normalizeH="0" baseline="0" dirty="0">
                          <a:ln>
                            <a:noFill/>
                          </a:ln>
                          <a:solidFill>
                            <a:srgbClr val="333333"/>
                          </a:solidFill>
                          <a:effectLst/>
                          <a:latin typeface="Calibri Light"/>
                        </a:rPr>
                        <a:t> ocena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Zauważyłeś ciemna plamkę na swoim ciele.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“mam </a:t>
                      </a:r>
                      <a:r>
                        <a:rPr kumimoji="0" lang="pl-PL" sz="2000" b="1" i="1" u="none" strike="noStrike" cap="none" normalizeH="0" baseline="0" dirty="0">
                          <a:ln>
                            <a:noFill/>
                          </a:ln>
                          <a:solidFill>
                            <a:srgbClr val="333333"/>
                          </a:solidFill>
                          <a:effectLst/>
                          <a:latin typeface="Calibri Light"/>
                        </a:rPr>
                        <a:t>raka – </a:t>
                      </a:r>
                      <a:r>
                        <a:rPr kumimoji="0" lang="pl-PL" sz="2000" b="1" i="1" u="none" strike="noStrike" cap="none" normalizeH="0" baseline="0">
                          <a:ln>
                            <a:noFill/>
                          </a:ln>
                          <a:solidFill>
                            <a:srgbClr val="333333"/>
                          </a:solidFill>
                          <a:effectLst/>
                          <a:latin typeface="Calibri Light"/>
                        </a:rPr>
                        <a:t>muszę umrzeć”</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dirty="0">
                <a:solidFill>
                  <a:srgbClr val="004992"/>
                </a:solidFill>
                <a:latin typeface="+mn-lt"/>
                <a:ea typeface="+mn-ea"/>
                <a:cs typeface="+mn-cs"/>
              </a:rPr>
              <a:t>5</a:t>
            </a:r>
            <a:r>
              <a:rPr lang="pl-PL" sz="3600">
                <a:solidFill>
                  <a:srgbClr val="004992"/>
                </a:solidFill>
                <a:latin typeface="+mn-lt"/>
                <a:ea typeface="+mn-ea"/>
                <a:cs typeface="+mn-cs"/>
              </a:rPr>
              <a:t>. “Myślenie </a:t>
            </a:r>
            <a:r>
              <a:rPr lang="pl-PL" sz="3600" dirty="0">
                <a:solidFill>
                  <a:srgbClr val="004992"/>
                </a:solidFill>
                <a:latin typeface="+mn-lt"/>
                <a:ea typeface="+mn-ea"/>
                <a:cs typeface="+mn-cs"/>
              </a:rPr>
              <a:t>wszystko </a:t>
            </a:r>
            <a:r>
              <a:rPr lang="pl-PL" sz="3600">
                <a:solidFill>
                  <a:srgbClr val="004992"/>
                </a:solidFill>
                <a:latin typeface="+mn-lt"/>
                <a:ea typeface="+mn-ea"/>
                <a:cs typeface="+mn-cs"/>
              </a:rPr>
              <a:t>albo nic”/</a:t>
            </a:r>
            <a:r>
              <a:rPr lang="pl-PL" sz="3600" dirty="0">
                <a:solidFill>
                  <a:srgbClr val="004992"/>
                </a:solidFill>
                <a:latin typeface="+mn-lt"/>
                <a:ea typeface="+mn-ea"/>
                <a:cs typeface="+mn-cs"/>
              </a:rPr>
              <a:t>Myślenie katastroficzne</a:t>
            </a:r>
            <a:br>
              <a:rPr lang="pl-PL" sz="3600" dirty="0">
                <a:solidFill>
                  <a:srgbClr val="004992"/>
                </a:solidFill>
                <a:latin typeface="+mn-lt"/>
                <a:ea typeface="+mn-ea"/>
                <a:cs typeface="+mn-cs"/>
              </a:rPr>
            </a:br>
            <a:r>
              <a:rPr lang="pl-PL" dirty="0">
                <a:solidFill>
                  <a:srgbClr val="004992"/>
                </a:solidFill>
                <a:latin typeface="+mn-lt"/>
                <a:ea typeface="+mn-ea"/>
                <a:cs typeface="+mn-cs"/>
              </a:rPr>
              <a:t>Jaka może być bardzie realistyczna i pomocna ocena?</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26</a:t>
            </a:fld>
            <a:endParaRPr lang="de-DE" altLang="de-DE"/>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846101514"/>
              </p:ext>
            </p:extLst>
          </p:nvPr>
        </p:nvGraphicFramePr>
        <p:xfrm>
          <a:off x="408955" y="220486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333333"/>
                          </a:solidFill>
                          <a:effectLst/>
                          <a:latin typeface="Calibri Light"/>
                        </a:rPr>
                        <a:t>Ocena </a:t>
                      </a:r>
                      <a:r>
                        <a:rPr kumimoji="0" lang="es-ES" sz="2000" b="1" i="1" u="none" strike="noStrike" cap="none" normalizeH="0" baseline="0" dirty="0" err="1">
                          <a:ln>
                            <a:noFill/>
                          </a:ln>
                          <a:solidFill>
                            <a:srgbClr val="333333"/>
                          </a:solidFill>
                          <a:effectLst/>
                          <a:latin typeface="Calibri Light"/>
                        </a:rPr>
                        <a:t>depresyjna</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Pozytywna</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konstruktywna</a:t>
                      </a:r>
                      <a:r>
                        <a:rPr kumimoji="0" lang="es-ES" sz="2000" b="0" i="0" u="none" strike="noStrike" cap="none" normalizeH="0" baseline="0" dirty="0">
                          <a:ln>
                            <a:noFill/>
                          </a:ln>
                          <a:solidFill>
                            <a:srgbClr val="333333"/>
                          </a:solidFill>
                          <a:effectLst/>
                          <a:latin typeface="Calibri Light"/>
                        </a:rPr>
                        <a:t> ocena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Zauważyłeś ciemna plamkę na swoim ciele.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“mam </a:t>
                      </a:r>
                      <a:r>
                        <a:rPr kumimoji="0" lang="pl-PL" sz="2000" b="1" i="1" u="none" strike="noStrike" cap="none" normalizeH="0" baseline="0" dirty="0">
                          <a:ln>
                            <a:noFill/>
                          </a:ln>
                          <a:solidFill>
                            <a:srgbClr val="333333"/>
                          </a:solidFill>
                          <a:effectLst/>
                          <a:latin typeface="Calibri Light"/>
                        </a:rPr>
                        <a:t>raka – </a:t>
                      </a:r>
                      <a:r>
                        <a:rPr kumimoji="0" lang="pl-PL" sz="2000" b="1" i="1" u="none" strike="noStrike" cap="none" normalizeH="0" baseline="0">
                          <a:ln>
                            <a:noFill/>
                          </a:ln>
                          <a:solidFill>
                            <a:srgbClr val="333333"/>
                          </a:solidFill>
                          <a:effectLst/>
                          <a:latin typeface="Calibri Light"/>
                        </a:rPr>
                        <a:t>muszę umrzeć”</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Zapytaj innych o zdanie i skonsultuj z lekarzem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9031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6. Tłumienie negatywnych myśli</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mogła by być bardziej realistyczna ocena?</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27</a:t>
            </a:fld>
            <a:endParaRPr lang="de-DE" altLang="de-DE"/>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929532775"/>
              </p:ext>
            </p:extLst>
          </p:nvPr>
        </p:nvGraphicFramePr>
        <p:xfrm>
          <a:off x="408955" y="2204864"/>
          <a:ext cx="11376000" cy="21336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rPr>
                        <a:t>Problematyczna ocena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rPr>
                        <a:t>Pozytywna/konstruktywna ocena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Doświadczasz powtarzających się negatywnych, przykrych myśli (np. </a:t>
                      </a:r>
                      <a:r>
                        <a:rPr kumimoji="0" lang="pl-PL" sz="2000" b="0" i="0" u="none" strike="noStrike" cap="none" normalizeH="0" baseline="0">
                          <a:ln>
                            <a:noFill/>
                          </a:ln>
                          <a:solidFill>
                            <a:srgbClr val="333333"/>
                          </a:solidFill>
                          <a:effectLst/>
                          <a:latin typeface="Calibri Light"/>
                        </a:rPr>
                        <a:t>jesteś bezwartościowy“, </a:t>
                      </a:r>
                      <a:r>
                        <a:rPr kumimoji="0" lang="en-US" sz="2000" b="0" i="0" u="none" strike="noStrike" cap="none" normalizeH="0" baseline="0">
                          <a:ln>
                            <a:noFill/>
                          </a:ln>
                          <a:solidFill>
                            <a:srgbClr val="333333"/>
                          </a:solidFill>
                          <a:effectLst/>
                          <a:latin typeface="Calibri Light"/>
                        </a:rPr>
                        <a:t>”</a:t>
                      </a:r>
                      <a:r>
                        <a:rPr kumimoji="0" lang="pl-PL" sz="2000" b="0" i="0" u="none" strike="noStrike" cap="none" normalizeH="0" baseline="0">
                          <a:ln>
                            <a:noFill/>
                          </a:ln>
                          <a:solidFill>
                            <a:srgbClr val="333333"/>
                          </a:solidFill>
                          <a:effectLst/>
                          <a:latin typeface="Calibri Light"/>
                        </a:rPr>
                        <a:t>nieudacznik“, </a:t>
                      </a:r>
                      <a:r>
                        <a:rPr kumimoji="0" lang="en-US" sz="2000" b="0" i="0" u="none" strike="noStrike" cap="none" normalizeH="0" baseline="0">
                          <a:ln>
                            <a:noFill/>
                          </a:ln>
                          <a:solidFill>
                            <a:srgbClr val="333333"/>
                          </a:solidFill>
                          <a:effectLst/>
                          <a:latin typeface="Calibri Light"/>
                        </a:rPr>
                        <a:t>”</a:t>
                      </a:r>
                      <a:r>
                        <a:rPr kumimoji="0" lang="pl-PL" sz="2000" b="0" i="0" u="none" strike="noStrike" cap="none" normalizeH="0" baseline="0">
                          <a:ln>
                            <a:noFill/>
                          </a:ln>
                          <a:solidFill>
                            <a:srgbClr val="333333"/>
                          </a:solidFill>
                          <a:effectLst/>
                          <a:latin typeface="Calibri Light"/>
                        </a:rPr>
                        <a:t>jesteś głupi“.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“nie </a:t>
                      </a:r>
                      <a:r>
                        <a:rPr kumimoji="0" lang="pl-PL" sz="2000" b="1" i="1" u="none" strike="noStrike" cap="none" normalizeH="0" baseline="0" dirty="0">
                          <a:ln>
                            <a:noFill/>
                          </a:ln>
                          <a:solidFill>
                            <a:srgbClr val="333333"/>
                          </a:solidFill>
                          <a:effectLst/>
                          <a:latin typeface="Calibri Light"/>
                        </a:rPr>
                        <a:t>muszę myśleć tych </a:t>
                      </a:r>
                      <a:r>
                        <a:rPr kumimoji="0" lang="pl-PL" sz="2000" b="1" i="1" u="none" strike="noStrike" cap="none" normalizeH="0" baseline="0">
                          <a:ln>
                            <a:noFill/>
                          </a:ln>
                          <a:solidFill>
                            <a:srgbClr val="333333"/>
                          </a:solidFill>
                          <a:effectLst/>
                          <a:latin typeface="Calibri Light"/>
                        </a:rPr>
                        <a:t>przykrych myśli” </a:t>
                      </a:r>
                      <a:br>
                        <a:rPr kumimoji="0" lang="en-US" sz="2000" b="1" i="1" u="none" strike="noStrike" cap="none" normalizeH="0" baseline="0" dirty="0">
                          <a:ln>
                            <a:noFill/>
                          </a:ln>
                          <a:solidFill>
                            <a:srgbClr val="333333"/>
                          </a:solidFill>
                          <a:effectLst/>
                          <a:latin typeface="Calibri Light"/>
                        </a:rPr>
                      </a:br>
                      <a:r>
                        <a:rPr kumimoji="0" lang="pl-PL" sz="2000" b="1" i="1" u="none" strike="noStrike" cap="none" normalizeH="0" baseline="0" dirty="0">
                          <a:ln>
                            <a:noFill/>
                          </a:ln>
                          <a:solidFill>
                            <a:srgbClr val="333333"/>
                          </a:solidFill>
                          <a:effectLst/>
                          <a:latin typeface="Calibri Light"/>
                        </a:rPr>
                        <a:t>…ale to nie </a:t>
                      </a:r>
                      <a:r>
                        <a:rPr kumimoji="0" lang="pl-PL" sz="2000" b="1" i="1" u="none" strike="noStrike" cap="none" normalizeH="0" baseline="0">
                          <a:ln>
                            <a:noFill/>
                          </a:ln>
                          <a:solidFill>
                            <a:srgbClr val="333333"/>
                          </a:solidFill>
                          <a:effectLst/>
                          <a:latin typeface="Calibri Light"/>
                        </a:rPr>
                        <a:t>pomaga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pl-PL" sz="2000" b="1" i="1" u="none" strike="noStrike" cap="none" normalizeH="0" baseline="0">
                          <a:ln>
                            <a:noFill/>
                          </a:ln>
                          <a:solidFill>
                            <a:srgbClr val="333333"/>
                          </a:solidFill>
                          <a:effectLst/>
                          <a:latin typeface="Calibri Light"/>
                        </a:rPr>
                        <a:t> </a:t>
                      </a:r>
                      <a:r>
                        <a:rPr kumimoji="0" lang="pl-PL" sz="2000" b="1" i="1" u="none" strike="noStrike" cap="none" normalizeH="0" baseline="0" dirty="0">
                          <a:ln>
                            <a:noFill/>
                          </a:ln>
                          <a:solidFill>
                            <a:srgbClr val="333333"/>
                          </a:solidFill>
                          <a:effectLst/>
                          <a:latin typeface="Calibri Light"/>
                        </a:rPr>
                        <a:t>zobaczymy na następnym ćwiczeniu).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6. Tłumienie negatywnych myśli</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mogła by być bardziej realistyczna ocena?</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488FF859-C541-4F88-8BFF-37449E25C796}" type="slidenum">
              <a:rPr lang="de-DE" altLang="de-DE" smtClean="0"/>
              <a:pPr/>
              <a:t>28</a:t>
            </a:fld>
            <a:endParaRPr lang="de-DE" altLang="de-DE"/>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46478183"/>
              </p:ext>
            </p:extLst>
          </p:nvPr>
        </p:nvGraphicFramePr>
        <p:xfrm>
          <a:off x="408955" y="2204864"/>
          <a:ext cx="11376000" cy="29870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Problematyczna ocena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Pozytywna/konstruktywna ocena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mn-lt"/>
                        </a:rPr>
                        <a:t>Doświadczasz powtarzających się negatywnych, przykrych myśli (np. </a:t>
                      </a:r>
                      <a:r>
                        <a:rPr kumimoji="0" lang="pl-PL" sz="2000" b="0" i="0" u="none" strike="noStrike" cap="none" normalizeH="0" baseline="0">
                          <a:ln>
                            <a:noFill/>
                          </a:ln>
                          <a:solidFill>
                            <a:srgbClr val="333333"/>
                          </a:solidFill>
                          <a:effectLst/>
                          <a:latin typeface="+mn-lt"/>
                        </a:rPr>
                        <a:t>jesteś bezwartościowy“, </a:t>
                      </a:r>
                      <a:r>
                        <a:rPr kumimoji="0" lang="en-US" sz="2000" b="0" i="0" u="none" strike="noStrike" cap="none" normalizeH="0" baseline="0">
                          <a:ln>
                            <a:noFill/>
                          </a:ln>
                          <a:solidFill>
                            <a:srgbClr val="333333"/>
                          </a:solidFill>
                          <a:effectLst/>
                          <a:latin typeface="+mn-lt"/>
                        </a:rPr>
                        <a:t>”</a:t>
                      </a:r>
                      <a:r>
                        <a:rPr kumimoji="0" lang="pl-PL" sz="2000" b="0" i="0" u="none" strike="noStrike" cap="none" normalizeH="0" baseline="0">
                          <a:ln>
                            <a:noFill/>
                          </a:ln>
                          <a:solidFill>
                            <a:srgbClr val="333333"/>
                          </a:solidFill>
                          <a:effectLst/>
                          <a:latin typeface="+mn-lt"/>
                        </a:rPr>
                        <a:t>nieudacznik“, </a:t>
                      </a:r>
                      <a:r>
                        <a:rPr kumimoji="0" lang="en-US" sz="2000" b="0" i="0" u="none" strike="noStrike" cap="none" normalizeH="0" baseline="0">
                          <a:ln>
                            <a:noFill/>
                          </a:ln>
                          <a:solidFill>
                            <a:srgbClr val="333333"/>
                          </a:solidFill>
                          <a:effectLst/>
                          <a:latin typeface="+mn-lt"/>
                        </a:rPr>
                        <a:t>”</a:t>
                      </a:r>
                      <a:r>
                        <a:rPr kumimoji="0" lang="pl-PL" sz="2000" b="0" i="0" u="none" strike="noStrike" cap="none" normalizeH="0" baseline="0">
                          <a:ln>
                            <a:noFill/>
                          </a:ln>
                          <a:solidFill>
                            <a:srgbClr val="333333"/>
                          </a:solidFill>
                          <a:effectLst/>
                          <a:latin typeface="+mn-lt"/>
                        </a:rPr>
                        <a:t>jesteś głupi“. </a:t>
                      </a:r>
                      <a:endParaRPr kumimoji="0" lang="de-DE"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“nie </a:t>
                      </a:r>
                      <a:r>
                        <a:rPr kumimoji="0" lang="pl-PL" sz="2000" b="1" i="1" u="none" strike="noStrike" cap="none" normalizeH="0" baseline="0" dirty="0">
                          <a:ln>
                            <a:noFill/>
                          </a:ln>
                          <a:solidFill>
                            <a:srgbClr val="333333"/>
                          </a:solidFill>
                          <a:effectLst/>
                          <a:latin typeface="Calibri Light"/>
                        </a:rPr>
                        <a:t>muszę myśleć tych </a:t>
                      </a:r>
                      <a:r>
                        <a:rPr kumimoji="0" lang="pl-PL" sz="2000" b="1" i="1" u="none" strike="noStrike" cap="none" normalizeH="0" baseline="0">
                          <a:ln>
                            <a:noFill/>
                          </a:ln>
                          <a:solidFill>
                            <a:srgbClr val="333333"/>
                          </a:solidFill>
                          <a:effectLst/>
                          <a:latin typeface="Calibri Light"/>
                        </a:rPr>
                        <a:t>przykrych myśli” </a:t>
                      </a:r>
                      <a:br>
                        <a:rPr kumimoji="0" lang="en-US" sz="2000" b="1" i="1" u="none" strike="noStrike" cap="none" normalizeH="0" baseline="0" dirty="0">
                          <a:ln>
                            <a:noFill/>
                          </a:ln>
                          <a:solidFill>
                            <a:srgbClr val="333333"/>
                          </a:solidFill>
                          <a:effectLst/>
                          <a:latin typeface="Calibri Light"/>
                        </a:rPr>
                      </a:br>
                      <a:r>
                        <a:rPr kumimoji="0" lang="pl-PL" sz="2000" b="1" i="1" u="none" strike="noStrike" cap="none" normalizeH="0" baseline="0" dirty="0">
                          <a:ln>
                            <a:noFill/>
                          </a:ln>
                          <a:solidFill>
                            <a:srgbClr val="333333"/>
                          </a:solidFill>
                          <a:effectLst/>
                          <a:latin typeface="Calibri Light"/>
                        </a:rPr>
                        <a:t>…ale to nie </a:t>
                      </a:r>
                      <a:r>
                        <a:rPr kumimoji="0" lang="pl-PL" sz="2000" b="1" i="1" u="none" strike="noStrike" cap="none" normalizeH="0" baseline="0">
                          <a:ln>
                            <a:noFill/>
                          </a:ln>
                          <a:solidFill>
                            <a:srgbClr val="333333"/>
                          </a:solidFill>
                          <a:effectLst/>
                          <a:latin typeface="Calibri Light"/>
                        </a:rPr>
                        <a:t>pomaga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pl-PL" sz="2000" b="1" i="1" u="none" strike="noStrike" cap="none" normalizeH="0" baseline="0">
                          <a:ln>
                            <a:noFill/>
                          </a:ln>
                          <a:solidFill>
                            <a:srgbClr val="333333"/>
                          </a:solidFill>
                          <a:effectLst/>
                          <a:latin typeface="Calibri Light"/>
                        </a:rPr>
                        <a:t> </a:t>
                      </a:r>
                      <a:r>
                        <a:rPr kumimoji="0" lang="pl-PL" sz="2000" b="1" i="1" u="none" strike="noStrike" cap="none" normalizeH="0" baseline="0" dirty="0">
                          <a:ln>
                            <a:noFill/>
                          </a:ln>
                          <a:solidFill>
                            <a:srgbClr val="333333"/>
                          </a:solidFill>
                          <a:effectLst/>
                          <a:latin typeface="Calibri Light"/>
                        </a:rPr>
                        <a:t>zobaczymy na następnym ćwiczeniu).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Zastanów się czy te myśli są usprawiedliwione.</a:t>
                      </a:r>
                      <a:r>
                        <a:rPr kumimoji="0" lang="en-US" sz="2000" b="0" i="0" u="none" strike="noStrike" cap="none" normalizeH="0" baseline="0" dirty="0">
                          <a:ln>
                            <a:noFill/>
                          </a:ln>
                          <a:solidFill>
                            <a:srgbClr val="333333"/>
                          </a:solidFill>
                          <a:effectLst/>
                          <a:latin typeface="Calibri Light"/>
                        </a:rPr>
                        <a:t> </a:t>
                      </a:r>
                      <a:r>
                        <a:rPr kumimoji="0" lang="pl-PL" sz="2000" b="0" i="0" u="none" strike="noStrike" cap="none" normalizeH="0" baseline="0" dirty="0">
                          <a:ln>
                            <a:noFill/>
                          </a:ln>
                          <a:solidFill>
                            <a:srgbClr val="333333"/>
                          </a:solidFill>
                          <a:effectLst/>
                          <a:latin typeface="Calibri Light"/>
                        </a:rPr>
                        <a:t>Co przemawia przeciw tym myślom?</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Rozprosz swoją uwagę wykonując przyjemne czynności..</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6. Tłumienie negatywnych myśli</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Ćwiczenie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pl-PL" altLang="de-DE" sz="2400" dirty="0">
                <a:solidFill>
                  <a:srgbClr val="333333"/>
                </a:solidFill>
              </a:rPr>
              <a:t>Nie jest to możliwe, aby w sposób dowolny, zamierzony stłumić nieprzyjemne myśli.</a:t>
            </a:r>
            <a:r>
              <a:rPr lang="en-US" altLang="de-DE" sz="2400" dirty="0">
                <a:solidFill>
                  <a:srgbClr val="333333"/>
                </a:solidFill>
              </a:rPr>
              <a:t> </a:t>
            </a:r>
            <a:r>
              <a:rPr lang="pl-PL" altLang="de-DE" sz="2400" dirty="0">
                <a:solidFill>
                  <a:srgbClr val="333333"/>
                </a:solidFill>
              </a:rPr>
              <a:t>Usiłowanie nie myślenia o czymś powoduje, że te myśli powracają ze zdwojoną siłą.</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DD653B25-B896-4E75-9FD8-2246B03DC12D}"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6. Tłumienie negatywnych myśli</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Ćwiczenie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pl-PL" altLang="de-DE" sz="2400" dirty="0">
                <a:solidFill>
                  <a:srgbClr val="333333"/>
                </a:solidFill>
              </a:rPr>
              <a:t>Nie jest to możliwe, aby w sposób dowolny, zamierzony stłumić nieprzyjemne myśli.</a:t>
            </a:r>
            <a:r>
              <a:rPr lang="en-US" altLang="de-DE" sz="2400" dirty="0">
                <a:solidFill>
                  <a:srgbClr val="333333"/>
                </a:solidFill>
              </a:rPr>
              <a:t> </a:t>
            </a:r>
            <a:r>
              <a:rPr lang="pl-PL" altLang="de-DE" sz="2400" dirty="0">
                <a:solidFill>
                  <a:srgbClr val="333333"/>
                </a:solidFill>
              </a:rPr>
              <a:t>Usiłowanie nie myślenia o czymś powoduje, że te myśli powracają ze zdwojoną siłą.</a:t>
            </a:r>
            <a:endParaRPr lang="en-US" altLang="de-DE" sz="2400" dirty="0">
              <a:solidFill>
                <a:srgbClr val="333333"/>
              </a:solidFill>
            </a:endParaRPr>
          </a:p>
          <a:p>
            <a:r>
              <a:rPr lang="pl-PL" altLang="de-DE" sz="2400" dirty="0">
                <a:solidFill>
                  <a:srgbClr val="333333"/>
                </a:solidFill>
              </a:rPr>
              <a:t>Spróbuj!</a:t>
            </a:r>
            <a:br>
              <a:rPr lang="pl-PL" altLang="de-DE" sz="2400" dirty="0">
                <a:solidFill>
                  <a:srgbClr val="333333"/>
                </a:solidFill>
              </a:rPr>
            </a:br>
            <a:r>
              <a:rPr lang="pl-PL" altLang="de-DE" sz="2400" dirty="0">
                <a:solidFill>
                  <a:srgbClr val="004992"/>
                </a:solidFill>
              </a:rPr>
              <a:t>Staraj się nie myśleć o słoniu przez jedną minutę!</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DD653B25-B896-4E75-9FD8-2246B03DC12D}" type="slidenum">
              <a:rPr lang="de-DE" altLang="de-DE" smtClean="0"/>
              <a:pPr/>
              <a:t>30</a:t>
            </a:fld>
            <a:endParaRPr lang="de-DE" altLang="de-DE"/>
          </a:p>
        </p:txBody>
      </p:sp>
    </p:spTree>
    <p:extLst>
      <p:ext uri="{BB962C8B-B14F-4D97-AF65-F5344CB8AC3E}">
        <p14:creationId xmlns:p14="http://schemas.microsoft.com/office/powerpoint/2010/main" val="3238920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6. Tłumienie negatywnych myśli</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Czy to działa? 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pl-PL" sz="2400" dirty="0">
                <a:solidFill>
                  <a:srgbClr val="333333"/>
                </a:solidFill>
              </a:rPr>
              <a:t>Większość z was zapewne pomyślała o słoniu lub/i o czymś co ma coś wspólnego ze słoniem (np. zoo, safari, Afryka itp.)</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8" name="Slide Number Placeholder 7"/>
          <p:cNvSpPr>
            <a:spLocks noGrp="1"/>
          </p:cNvSpPr>
          <p:nvPr>
            <p:ph type="sldNum" sz="quarter" idx="12"/>
          </p:nvPr>
        </p:nvSpPr>
        <p:spPr/>
        <p:txBody>
          <a:bodyPr/>
          <a:lstStyle/>
          <a:p>
            <a:fld id="{DD653B25-B896-4E75-9FD8-2246B03DC12D}"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6. Tłumienie negatywnych myśli</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Czy to działa? 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pl-PL" sz="2400" dirty="0">
                <a:solidFill>
                  <a:srgbClr val="333333"/>
                </a:solidFill>
              </a:rPr>
              <a:t>Większość z was zapewne pomyślała o słoniu lub/i o czymś co ma coś wspólnego ze słoniem (np. zoo, safari, Afryka itp.)</a:t>
            </a:r>
            <a:endParaRPr lang="en-US" sz="2400">
              <a:solidFill>
                <a:srgbClr val="333333"/>
              </a:solidFill>
            </a:endParaRPr>
          </a:p>
          <a:p>
            <a:r>
              <a:rPr lang="pl-PL" sz="2400">
                <a:solidFill>
                  <a:srgbClr val="333333"/>
                </a:solidFill>
              </a:rPr>
              <a:t>Ten </a:t>
            </a:r>
            <a:r>
              <a:rPr lang="pl-PL" sz="2400" dirty="0">
                <a:solidFill>
                  <a:srgbClr val="333333"/>
                </a:solidFill>
              </a:rPr>
              <a:t>efekt wzrasta, kiedy próbujemy w sposób zamierzony, skupiając się na tłumieniu myśli, usunąć nieprzyjemną myśl z głowy (np</a:t>
            </a:r>
            <a:r>
              <a:rPr lang="pl-PL" sz="2400">
                <a:solidFill>
                  <a:srgbClr val="333333"/>
                </a:solidFill>
              </a:rPr>
              <a:t>. “jestem do niczego”). </a:t>
            </a:r>
            <a:r>
              <a:rPr lang="pl-PL" sz="2400" dirty="0">
                <a:solidFill>
                  <a:srgbClr val="333333"/>
                </a:solidFill>
              </a:rPr>
              <a:t>Takie myśli mogą powrócić ze zdwojoną siłą i wydawać się dziwne, nieswoje lub nawet poza naszą kontrolą!</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8" name="Slide Number Placeholder 7"/>
          <p:cNvSpPr>
            <a:spLocks noGrp="1"/>
          </p:cNvSpPr>
          <p:nvPr>
            <p:ph type="sldNum" sz="quarter" idx="12"/>
          </p:nvPr>
        </p:nvSpPr>
        <p:spPr/>
        <p:txBody>
          <a:bodyPr/>
          <a:lstStyle/>
          <a:p>
            <a:fld id="{DD653B25-B896-4E75-9FD8-2246B03DC12D}" type="slidenum">
              <a:rPr lang="de-DE" altLang="de-DE" smtClean="0"/>
              <a:pPr/>
              <a:t>32</a:t>
            </a:fld>
            <a:endParaRPr lang="de-DE" altLang="de-DE"/>
          </a:p>
        </p:txBody>
      </p:sp>
    </p:spTree>
    <p:extLst>
      <p:ext uri="{BB962C8B-B14F-4D97-AF65-F5344CB8AC3E}">
        <p14:creationId xmlns:p14="http://schemas.microsoft.com/office/powerpoint/2010/main" val="2230160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Zamiast tego: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a:r>
              <a:rPr lang="pl-PL" altLang="de-DE" sz="2400" dirty="0">
                <a:solidFill>
                  <a:srgbClr val="333333"/>
                </a:solidFill>
              </a:rPr>
              <a:t>Jeśli negatywne myśli są dla Ciebie kłopotliwe, nie staraj się ich za wszelką cenę tłumić (to je tylko wzmacnia). Staraj się obserwować swoje wewnętrzne doświadczenia (myśli) bez ingerowania w nie – jak zwiedzający zoo, który z bezpiecznej odległości obserwuje niebezpieczne zwierzęta.</a:t>
            </a:r>
            <a:endParaRPr lang="en-US" sz="2400" dirty="0">
              <a:solidFill>
                <a:srgbClr val="004992"/>
              </a:solidFill>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Zamiast tego: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a:r>
              <a:rPr lang="pl-PL" altLang="de-DE" sz="2400" dirty="0">
                <a:solidFill>
                  <a:srgbClr val="333333"/>
                </a:solidFill>
              </a:rPr>
              <a:t>Jeśli negatywne myśli są dla Ciebie kłopotliwe, nie staraj się ich za wszelką cenę tłumić (to je tylko wzmacnia). Staraj się obserwować swoje wewnętrzne doświadczenia (myśli) bez ingerowania w nie – jak zwiedzający zoo, który z bezpiecznej odległości obserwuje niebezpieczne zwierzęta.</a:t>
            </a:r>
          </a:p>
          <a:p>
            <a:pPr lvl="0" defTabSz="914400"/>
            <a:r>
              <a:rPr lang="pl-PL" altLang="de-DE" sz="2400" dirty="0">
                <a:solidFill>
                  <a:srgbClr val="004992"/>
                </a:solidFill>
              </a:rPr>
              <a:t>Te myśli po jakimś czasie niemal automatycznie staną się spokojniejsze.</a:t>
            </a:r>
            <a:endParaRPr lang="en-US" sz="2400" dirty="0">
              <a:solidFill>
                <a:srgbClr val="004992"/>
              </a:solidFill>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34</a:t>
            </a:fld>
            <a:endParaRPr lang="de-DE" altLang="de-DE"/>
          </a:p>
        </p:txBody>
      </p:sp>
    </p:spTree>
    <p:extLst>
      <p:ext uri="{BB962C8B-B14F-4D97-AF65-F5344CB8AC3E}">
        <p14:creationId xmlns:p14="http://schemas.microsoft.com/office/powerpoint/2010/main" val="3883287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Inne zniekształcenia myślenia</a:t>
            </a:r>
          </a:p>
        </p:txBody>
      </p:sp>
      <p:sp>
        <p:nvSpPr>
          <p:cNvPr id="51202" name="Rectangle 2"/>
          <p:cNvSpPr>
            <a:spLocks noGrp="1" noChangeArrowheads="1"/>
          </p:cNvSpPr>
          <p:nvPr>
            <p:ph idx="1"/>
          </p:nvPr>
        </p:nvSpPr>
        <p:spPr/>
        <p:txBody>
          <a:bodyPr>
            <a:noAutofit/>
          </a:bodyPr>
          <a:lstStyle/>
          <a:p>
            <a:pPr eaLnBrk="1" hangingPunct="1">
              <a:lnSpc>
                <a:spcPct val="100000"/>
              </a:lnSpc>
              <a:spcBef>
                <a:spcPts val="1200"/>
              </a:spcBef>
            </a:pPr>
            <a:r>
              <a:rPr lang="pl-PL" altLang="de-DE" sz="2000" b="1" dirty="0">
                <a:solidFill>
                  <a:srgbClr val="004992"/>
                </a:solidFill>
              </a:rPr>
              <a:t>Porównania z innymi ludźmi</a:t>
            </a:r>
            <a:r>
              <a:rPr lang="en-US" altLang="de-DE" sz="2000" b="1" dirty="0">
                <a:solidFill>
                  <a:srgbClr val="004992"/>
                </a:solidFill>
              </a:rPr>
              <a:t>:</a:t>
            </a:r>
            <a:endParaRPr lang="de-DE" altLang="de-DE"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pl-PL" altLang="de-DE" sz="2000" dirty="0">
                <a:solidFill>
                  <a:srgbClr val="333333"/>
                </a:solidFill>
              </a:rPr>
              <a:t>Nie porównuj się zbyt często z innymi!</a:t>
            </a:r>
            <a:endParaRPr lang="en-US" altLang="de-DE" sz="2000" dirty="0">
              <a:solidFill>
                <a:srgbClr val="333333"/>
              </a:solidFill>
            </a:endParaRPr>
          </a:p>
          <a:p>
            <a:pPr marL="342900" lvl="1" indent="-342900" eaLnBrk="1" hangingPunct="1">
              <a:lnSpc>
                <a:spcPct val="100000"/>
              </a:lnSpc>
              <a:spcBef>
                <a:spcPts val="1200"/>
              </a:spcBef>
              <a:spcAft>
                <a:spcPts val="0"/>
              </a:spcAft>
              <a:buClr>
                <a:srgbClr val="333333"/>
              </a:buClr>
              <a:buFont typeface="WingDings"/>
              <a:buChar char=""/>
            </a:pPr>
            <a:r>
              <a:rPr lang="pl-PL" altLang="de-DE" sz="2000" dirty="0">
                <a:solidFill>
                  <a:srgbClr val="333333"/>
                </a:solidFill>
              </a:rPr>
              <a:t>Zawsze bowiem znajdzie się osoba, która będzie bardziej atrakcyjna, która </a:t>
            </a:r>
            <a:r>
              <a:rPr lang="pl-PL" altLang="de-DE" sz="2000">
                <a:solidFill>
                  <a:srgbClr val="333333"/>
                </a:solidFill>
              </a:rPr>
              <a:t>osiągnęła “większy” </a:t>
            </a:r>
            <a:r>
              <a:rPr lang="pl-PL" altLang="de-DE" sz="2000" dirty="0">
                <a:solidFill>
                  <a:srgbClr val="333333"/>
                </a:solidFill>
              </a:rPr>
              <a:t>sukces, czy też jest bardziej popularna.</a:t>
            </a:r>
            <a:r>
              <a:rPr lang="en-US" altLang="de-DE" sz="2000" dirty="0">
                <a:solidFill>
                  <a:srgbClr val="333333"/>
                </a:solidFill>
              </a:rPr>
              <a:t> </a:t>
            </a:r>
            <a:r>
              <a:rPr lang="pl-PL" altLang="de-DE" sz="2000" dirty="0">
                <a:solidFill>
                  <a:srgbClr val="333333"/>
                </a:solidFill>
              </a:rPr>
              <a:t>Jednak, nawet jeśli tym osobom przyjrzysz się dokładnej, poznasz lepiej okaże się, że one również mają swoje słabości i problemy.</a:t>
            </a: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DD653B25-B896-4E75-9FD8-2246B03DC12D}"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Inne zniekształcenia myślenia</a:t>
            </a:r>
          </a:p>
        </p:txBody>
      </p:sp>
      <p:sp>
        <p:nvSpPr>
          <p:cNvPr id="51202" name="Rectangle 2"/>
          <p:cNvSpPr>
            <a:spLocks noGrp="1" noChangeArrowheads="1"/>
          </p:cNvSpPr>
          <p:nvPr>
            <p:ph idx="1"/>
          </p:nvPr>
        </p:nvSpPr>
        <p:spPr/>
        <p:txBody>
          <a:bodyPr>
            <a:noAutofit/>
          </a:bodyPr>
          <a:lstStyle/>
          <a:p>
            <a:pPr eaLnBrk="1" hangingPunct="1">
              <a:lnSpc>
                <a:spcPct val="100000"/>
              </a:lnSpc>
              <a:spcBef>
                <a:spcPts val="1200"/>
              </a:spcBef>
            </a:pPr>
            <a:r>
              <a:rPr lang="pl-PL" altLang="de-DE" sz="2000" b="1" dirty="0">
                <a:solidFill>
                  <a:srgbClr val="004992"/>
                </a:solidFill>
              </a:rPr>
              <a:t>Porównania z innymi ludźmi</a:t>
            </a:r>
            <a:r>
              <a:rPr lang="en-US" altLang="de-DE" sz="2000" b="1" dirty="0">
                <a:solidFill>
                  <a:srgbClr val="004992"/>
                </a:solidFill>
              </a:rPr>
              <a:t>:</a:t>
            </a:r>
            <a:endParaRPr lang="de-DE" altLang="de-DE"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pl-PL" altLang="de-DE" sz="2000" dirty="0">
                <a:solidFill>
                  <a:srgbClr val="333333"/>
                </a:solidFill>
              </a:rPr>
              <a:t>Nie porównuj się zbyt często z innymi!</a:t>
            </a:r>
            <a:endParaRPr lang="en-US" altLang="de-DE" sz="2000" dirty="0">
              <a:solidFill>
                <a:srgbClr val="333333"/>
              </a:solidFill>
            </a:endParaRPr>
          </a:p>
          <a:p>
            <a:pPr marL="342900" lvl="1" indent="-342900" eaLnBrk="1" hangingPunct="1">
              <a:lnSpc>
                <a:spcPct val="100000"/>
              </a:lnSpc>
              <a:spcBef>
                <a:spcPts val="1200"/>
              </a:spcBef>
              <a:spcAft>
                <a:spcPts val="0"/>
              </a:spcAft>
              <a:buClr>
                <a:srgbClr val="333333"/>
              </a:buClr>
              <a:buFont typeface="WingDings"/>
              <a:buChar char=""/>
            </a:pPr>
            <a:r>
              <a:rPr lang="pl-PL" altLang="de-DE" sz="2000" dirty="0">
                <a:solidFill>
                  <a:srgbClr val="333333"/>
                </a:solidFill>
              </a:rPr>
              <a:t>Zawsze bowiem znajdzie się osoba, która będzie bardziej atrakcyjna, która </a:t>
            </a:r>
            <a:r>
              <a:rPr lang="pl-PL" altLang="de-DE" sz="2000">
                <a:solidFill>
                  <a:srgbClr val="333333"/>
                </a:solidFill>
              </a:rPr>
              <a:t>osiągnęła “większy” </a:t>
            </a:r>
            <a:r>
              <a:rPr lang="pl-PL" altLang="de-DE" sz="2000" dirty="0">
                <a:solidFill>
                  <a:srgbClr val="333333"/>
                </a:solidFill>
              </a:rPr>
              <a:t>sukces, czy też jest bardziej popularna.</a:t>
            </a:r>
            <a:r>
              <a:rPr lang="en-US" altLang="de-DE" sz="2000" dirty="0">
                <a:solidFill>
                  <a:srgbClr val="333333"/>
                </a:solidFill>
              </a:rPr>
              <a:t> </a:t>
            </a:r>
            <a:r>
              <a:rPr lang="pl-PL" altLang="de-DE" sz="2000" dirty="0">
                <a:solidFill>
                  <a:srgbClr val="333333"/>
                </a:solidFill>
              </a:rPr>
              <a:t>Jednak, nawet jeśli tym osobom przyjrzysz się dokładnej, poznasz lepiej okaże się, że one również mają swoje słabości i problemy.</a:t>
            </a:r>
          </a:p>
          <a:p>
            <a:pPr eaLnBrk="1" hangingPunct="1"/>
            <a:r>
              <a:rPr lang="pl-PL" altLang="de-DE" sz="2000" b="1" dirty="0">
                <a:solidFill>
                  <a:srgbClr val="004992"/>
                </a:solidFill>
              </a:rPr>
              <a:t>Wszystko, zawsze, wszędzie</a:t>
            </a:r>
            <a:r>
              <a:rPr lang="en-US" altLang="de-DE" sz="2000" b="1" dirty="0">
                <a:solidFill>
                  <a:srgbClr val="004992"/>
                </a:solidFill>
              </a:rPr>
              <a:t>:</a:t>
            </a:r>
          </a:p>
          <a:p>
            <a:pPr marL="342900" lvl="1" indent="-342900" eaLnBrk="1" hangingPunct="1">
              <a:lnSpc>
                <a:spcPct val="100000"/>
              </a:lnSpc>
              <a:spcBef>
                <a:spcPts val="1200"/>
              </a:spcBef>
              <a:spcAft>
                <a:spcPts val="0"/>
              </a:spcAft>
              <a:buClr>
                <a:srgbClr val="333333"/>
              </a:buClr>
              <a:buFont typeface="WingDings"/>
              <a:buChar char=""/>
            </a:pPr>
            <a:r>
              <a:rPr lang="pl-PL" altLang="de-DE" sz="2000" b="1" dirty="0">
                <a:solidFill>
                  <a:srgbClr val="333333"/>
                </a:solidFill>
              </a:rPr>
              <a:t>Nie miej </a:t>
            </a:r>
            <a:r>
              <a:rPr lang="pl-PL" altLang="de-DE" sz="2000" dirty="0">
                <a:solidFill>
                  <a:srgbClr val="333333"/>
                </a:solidFill>
              </a:rPr>
              <a:t>zbyt wygórowanych wymagań</a:t>
            </a:r>
            <a:endParaRPr lang="en-US"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en-US" altLang="de-DE" sz="2000">
                <a:solidFill>
                  <a:srgbClr val="333333"/>
                </a:solidFill>
              </a:rPr>
              <a:t>“</a:t>
            </a:r>
            <a:r>
              <a:rPr lang="pl-PL" altLang="de-DE" sz="2000">
                <a:solidFill>
                  <a:srgbClr val="333333"/>
                </a:solidFill>
              </a:rPr>
              <a:t>ZAWSZE </a:t>
            </a:r>
            <a:r>
              <a:rPr lang="pl-PL" altLang="de-DE" sz="2000" dirty="0">
                <a:solidFill>
                  <a:srgbClr val="333333"/>
                </a:solidFill>
              </a:rPr>
              <a:t>MUSZĘ </a:t>
            </a:r>
            <a:r>
              <a:rPr lang="pl-PL" altLang="de-DE" sz="2000">
                <a:solidFill>
                  <a:srgbClr val="333333"/>
                </a:solidFill>
              </a:rPr>
              <a:t>wyglądać dobrze</a:t>
            </a:r>
            <a:r>
              <a:rPr lang="en-US" altLang="de-DE" sz="2000">
                <a:solidFill>
                  <a:srgbClr val="333333"/>
                </a:solidFill>
              </a:rPr>
              <a:t>”</a:t>
            </a:r>
            <a:endParaRPr lang="en-US"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en-US" altLang="de-DE" sz="2000">
                <a:solidFill>
                  <a:srgbClr val="333333"/>
                </a:solidFill>
              </a:rPr>
              <a:t>“</a:t>
            </a:r>
            <a:r>
              <a:rPr lang="pl-PL" altLang="de-DE" sz="2000">
                <a:solidFill>
                  <a:srgbClr val="333333"/>
                </a:solidFill>
              </a:rPr>
              <a:t>ZAWSZE </a:t>
            </a:r>
            <a:r>
              <a:rPr lang="pl-PL" altLang="de-DE" sz="2000" dirty="0">
                <a:solidFill>
                  <a:srgbClr val="333333"/>
                </a:solidFill>
              </a:rPr>
              <a:t>MUSZĘ wydawać </a:t>
            </a:r>
            <a:r>
              <a:rPr lang="pl-PL" altLang="de-DE" sz="2000">
                <a:solidFill>
                  <a:srgbClr val="333333"/>
                </a:solidFill>
              </a:rPr>
              <a:t>się bystry</a:t>
            </a:r>
            <a:r>
              <a:rPr lang="en-US" altLang="de-DE" sz="2000">
                <a:solidFill>
                  <a:srgbClr val="333333"/>
                </a:solidFill>
              </a:rPr>
              <a:t>”</a:t>
            </a:r>
            <a:endParaRPr lang="de-DE"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en-US" altLang="de-DE" sz="2000">
                <a:solidFill>
                  <a:srgbClr val="333333"/>
                </a:solidFill>
              </a:rPr>
              <a:t>“</a:t>
            </a:r>
            <a:r>
              <a:rPr lang="pl-PL" altLang="de-DE" sz="2000">
                <a:solidFill>
                  <a:srgbClr val="333333"/>
                </a:solidFill>
              </a:rPr>
              <a:t>ZAWSZE </a:t>
            </a:r>
            <a:r>
              <a:rPr lang="pl-PL" altLang="de-DE" sz="2000" dirty="0">
                <a:solidFill>
                  <a:srgbClr val="333333"/>
                </a:solidFill>
              </a:rPr>
              <a:t>MUSZĘ być towarzyski</a:t>
            </a:r>
            <a:r>
              <a:rPr lang="pl-PL" altLang="de-DE" sz="2000">
                <a:solidFill>
                  <a:srgbClr val="333333"/>
                </a:solidFill>
              </a:rPr>
              <a:t>, zabawny</a:t>
            </a:r>
            <a:r>
              <a:rPr lang="en-US" altLang="de-DE" sz="2000">
                <a:solidFill>
                  <a:srgbClr val="333333"/>
                </a:solidFill>
              </a:rPr>
              <a:t>”</a:t>
            </a:r>
            <a:endParaRPr lang="en-US" altLang="de-DE" sz="2000" dirty="0">
              <a:solidFill>
                <a:srgbClr val="333333"/>
              </a:solidFill>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DD653B25-B896-4E75-9FD8-2246B03DC12D}" type="slidenum">
              <a:rPr lang="de-DE" altLang="de-DE" smtClean="0"/>
              <a:pPr/>
              <a:t>36</a:t>
            </a:fld>
            <a:endParaRPr lang="de-DE" altLang="de-DE"/>
          </a:p>
        </p:txBody>
      </p:sp>
    </p:spTree>
    <p:extLst>
      <p:ext uri="{BB962C8B-B14F-4D97-AF65-F5344CB8AC3E}">
        <p14:creationId xmlns:p14="http://schemas.microsoft.com/office/powerpoint/2010/main" val="608988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b="0" spc="-5" dirty="0">
                <a:solidFill>
                  <a:srgbClr val="333333"/>
                </a:solidFill>
              </a:rPr>
              <a:t>[</a:t>
            </a:r>
            <a:r>
              <a:rPr lang="en-US" altLang="ko-KR" sz="1800" b="0" i="1" spc="-5" dirty="0" err="1">
                <a:solidFill>
                  <a:srgbClr val="333333"/>
                </a:solidFill>
              </a:rPr>
              <a:t>dla</a:t>
            </a:r>
            <a:r>
              <a:rPr lang="en-US" altLang="ko-KR" sz="1800" b="0" i="1" spc="-5" dirty="0">
                <a:solidFill>
                  <a:srgbClr val="333333"/>
                </a:solidFill>
              </a:rPr>
              <a:t> </a:t>
            </a:r>
            <a:r>
              <a:rPr lang="en-US" altLang="ko-KR" sz="1800" b="0" i="1" spc="-5" dirty="0" err="1">
                <a:solidFill>
                  <a:srgbClr val="333333"/>
                </a:solidFill>
              </a:rPr>
              <a:t>prowadzących</a:t>
            </a:r>
            <a:r>
              <a:rPr lang="en-US" altLang="ko-KR" sz="1800" b="0" i="1" spc="-5" dirty="0">
                <a:solidFill>
                  <a:srgbClr val="333333"/>
                </a:solidFill>
              </a:rPr>
              <a:t>:</a:t>
            </a:r>
            <a:endParaRPr sz="1800" b="0" dirty="0">
              <a:solidFill>
                <a:srgbClr val="333333"/>
              </a:solidFill>
            </a:endParaRPr>
          </a:p>
          <a:p>
            <a:pPr marL="12700" marR="5080" defTabSz="914400" eaLnBrk="0" fontAlgn="base" hangingPunct="0">
              <a:spcBef>
                <a:spcPts val="800"/>
              </a:spcBef>
              <a:spcAft>
                <a:spcPct val="0"/>
              </a:spcAft>
            </a:pPr>
            <a:r>
              <a:rPr lang="pl-PL" altLang="ko-KR" sz="1800" b="0"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sz="1800" b="0" dirty="0">
                <a:solidFill>
                  <a:srgbClr val="333333"/>
                </a:solidFill>
              </a:rPr>
              <a:t>]</a:t>
            </a: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DD653B25-B896-4E75-9FD8-2246B03DC12D}" type="slidenum">
              <a:rPr lang="de-DE" altLang="de-DE" smtClean="0"/>
              <a:pPr/>
              <a:t>37</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597478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103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Bądź świadom swoich mocnych stron</a:t>
            </a:r>
            <a:endParaRPr lang="en-US" altLang="de-DE" sz="3600" dirty="0">
              <a:latin typeface="+mn-lt"/>
              <a:ea typeface="+mn-ea"/>
              <a:cs typeface="+mn-cs"/>
            </a:endParaRPr>
          </a:p>
        </p:txBody>
      </p:sp>
      <p:sp>
        <p:nvSpPr>
          <p:cNvPr id="38914"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pl-PL" sz="2400" dirty="0">
                <a:solidFill>
                  <a:srgbClr val="333333"/>
                </a:solidFill>
              </a:rPr>
              <a:t>Zamiast koncentrować się na swoich słabościach, wzmacniaj</a:t>
            </a:r>
            <a:br>
              <a:rPr lang="en-US" sz="2400" dirty="0">
                <a:solidFill>
                  <a:srgbClr val="333333"/>
                </a:solidFill>
              </a:rPr>
            </a:br>
            <a:r>
              <a:rPr lang="pl-PL" sz="2400" dirty="0">
                <a:solidFill>
                  <a:srgbClr val="333333"/>
                </a:solidFill>
              </a:rPr>
              <a:t>swoje mocne strony!</a:t>
            </a:r>
          </a:p>
          <a:p>
            <a:pPr marL="342900" indent="-342900" eaLnBrk="1" hangingPunct="1">
              <a:buClr>
                <a:srgbClr val="333333"/>
              </a:buClr>
              <a:buFont typeface="WingDings"/>
              <a:buChar char=""/>
              <a:defRPr/>
            </a:pPr>
            <a:r>
              <a:rPr lang="pl-PL" sz="2400" dirty="0">
                <a:solidFill>
                  <a:srgbClr val="333333"/>
                </a:solidFill>
              </a:rPr>
              <a:t>Każdy człowiek ma mocne strony, z których jest dumny a których nie każdy posiada…</a:t>
            </a:r>
            <a:br>
              <a:rPr lang="en-US" sz="2400" dirty="0">
                <a:solidFill>
                  <a:srgbClr val="333333"/>
                </a:solidFill>
              </a:rPr>
            </a:br>
            <a:r>
              <a:rPr lang="en-US" sz="2400" i="1" dirty="0">
                <a:solidFill>
                  <a:srgbClr val="004992"/>
                </a:solidFill>
              </a:rPr>
              <a:t>…</a:t>
            </a:r>
            <a:r>
              <a:rPr lang="pl-PL" sz="2400" i="1" dirty="0">
                <a:solidFill>
                  <a:srgbClr val="004992"/>
                </a:solidFill>
              </a:rPr>
              <a:t>i nie musza to być światowej sławy nagrania muzyczne czy też wielkie wynalazki !!!</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DD653B25-B896-4E75-9FD8-2246B03DC12D}"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Bądź świadom swoich mocnych stron</a:t>
            </a:r>
            <a:endParaRPr lang="en-US" altLang="de-DE" sz="3600" dirty="0">
              <a:latin typeface="+mn-lt"/>
              <a:ea typeface="+mn-ea"/>
              <a:cs typeface="+mn-cs"/>
            </a:endParaRPr>
          </a:p>
        </p:txBody>
      </p:sp>
      <p:sp>
        <p:nvSpPr>
          <p:cNvPr id="56322"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pl-PL" altLang="de-DE" sz="2400" dirty="0">
                <a:solidFill>
                  <a:srgbClr val="004992"/>
                </a:solidFill>
              </a:rPr>
              <a:t>Myśl o swoich mocnych stronach</a:t>
            </a:r>
            <a:r>
              <a:rPr lang="en-US" altLang="de-DE" sz="2400" dirty="0">
                <a:solidFill>
                  <a:srgbClr val="004992"/>
                </a:solidFill>
              </a:rPr>
              <a:t>. </a:t>
            </a:r>
            <a:br>
              <a:rPr lang="en-US" altLang="de-DE" sz="2400" dirty="0">
                <a:solidFill>
                  <a:srgbClr val="004992"/>
                </a:solidFill>
              </a:rPr>
            </a:br>
            <a:r>
              <a:rPr lang="pl-PL" altLang="de-DE" sz="2400" i="1" dirty="0">
                <a:solidFill>
                  <a:srgbClr val="333333"/>
                </a:solidFill>
              </a:rPr>
              <a:t>Jakie mam umiejętności</a:t>
            </a:r>
            <a:r>
              <a:rPr lang="en-US" altLang="de-DE" sz="2400" i="1" dirty="0">
                <a:solidFill>
                  <a:srgbClr val="333333"/>
                </a:solidFill>
              </a:rPr>
              <a:t>? </a:t>
            </a:r>
            <a:r>
              <a:rPr lang="pl-PL" altLang="de-DE" sz="2400" i="1" dirty="0">
                <a:solidFill>
                  <a:srgbClr val="333333"/>
                </a:solidFill>
              </a:rPr>
              <a:t>Za co mnie kiedyś chwalono</a:t>
            </a:r>
            <a:r>
              <a:rPr lang="en-US" altLang="de-DE" sz="2400" i="1" dirty="0">
                <a:solidFill>
                  <a:srgbClr val="333333"/>
                </a:solidFill>
              </a:rPr>
              <a:t>?</a:t>
            </a:r>
            <a:br>
              <a:rPr lang="en-US" altLang="de-DE" sz="2400" i="1" dirty="0">
                <a:solidFill>
                  <a:srgbClr val="333333"/>
                </a:solidFill>
              </a:rPr>
            </a:br>
            <a:r>
              <a:rPr lang="pl-PL" altLang="de-DE" i="1" dirty="0">
                <a:solidFill>
                  <a:srgbClr val="333333"/>
                </a:solidFill>
              </a:rPr>
              <a:t>Np. mam talent do technicznych rzeczy</a:t>
            </a:r>
            <a:r>
              <a:rPr lang="de-DE" altLang="de-DE" i="1" dirty="0">
                <a:solidFill>
                  <a:srgbClr val="333333"/>
                </a:solidFill>
              </a:rPr>
              <a:t>...</a:t>
            </a:r>
            <a:endParaRPr lang="en-US" altLang="de-DE" sz="3200"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DD653B25-B896-4E75-9FD8-2246B03DC12D}"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Bądź świadom swoich mocnych stron</a:t>
            </a:r>
            <a:endParaRPr lang="en-US" altLang="de-DE" sz="3600" dirty="0">
              <a:latin typeface="+mn-lt"/>
              <a:ea typeface="+mn-ea"/>
              <a:cs typeface="+mn-cs"/>
            </a:endParaRPr>
          </a:p>
        </p:txBody>
      </p:sp>
      <p:sp>
        <p:nvSpPr>
          <p:cNvPr id="56322"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pl-PL" altLang="de-DE" sz="2400" dirty="0">
                <a:solidFill>
                  <a:srgbClr val="004992"/>
                </a:solidFill>
              </a:rPr>
              <a:t>Myśl o swoich mocnych stronach</a:t>
            </a:r>
            <a:r>
              <a:rPr lang="en-US" altLang="de-DE" sz="2400" dirty="0">
                <a:solidFill>
                  <a:srgbClr val="004992"/>
                </a:solidFill>
              </a:rPr>
              <a:t>. </a:t>
            </a:r>
            <a:br>
              <a:rPr lang="en-US" altLang="de-DE" sz="2400" dirty="0">
                <a:solidFill>
                  <a:srgbClr val="004992"/>
                </a:solidFill>
              </a:rPr>
            </a:br>
            <a:r>
              <a:rPr lang="pl-PL" altLang="de-DE" sz="2400" i="1" dirty="0">
                <a:solidFill>
                  <a:srgbClr val="333333"/>
                </a:solidFill>
              </a:rPr>
              <a:t>Jakie mam umiejętności</a:t>
            </a:r>
            <a:r>
              <a:rPr lang="en-US" altLang="de-DE" sz="2400" i="1" dirty="0">
                <a:solidFill>
                  <a:srgbClr val="333333"/>
                </a:solidFill>
              </a:rPr>
              <a:t>? </a:t>
            </a:r>
            <a:r>
              <a:rPr lang="pl-PL" altLang="de-DE" sz="2400" i="1" dirty="0">
                <a:solidFill>
                  <a:srgbClr val="333333"/>
                </a:solidFill>
              </a:rPr>
              <a:t>Za co mnie kiedyś chwalono</a:t>
            </a:r>
            <a:r>
              <a:rPr lang="en-US" altLang="de-DE" sz="2400" i="1" dirty="0">
                <a:solidFill>
                  <a:srgbClr val="333333"/>
                </a:solidFill>
              </a:rPr>
              <a:t>?</a:t>
            </a:r>
            <a:br>
              <a:rPr lang="en-US" altLang="de-DE" sz="2400" i="1" dirty="0">
                <a:solidFill>
                  <a:srgbClr val="333333"/>
                </a:solidFill>
              </a:rPr>
            </a:br>
            <a:r>
              <a:rPr lang="pl-PL" altLang="de-DE" i="1" dirty="0">
                <a:solidFill>
                  <a:srgbClr val="333333"/>
                </a:solidFill>
              </a:rPr>
              <a:t>Np. mam talent do technicznych rzeczy</a:t>
            </a:r>
            <a:r>
              <a:rPr lang="de-DE" altLang="de-DE" i="1" dirty="0">
                <a:solidFill>
                  <a:srgbClr val="333333"/>
                </a:solidFill>
              </a:rPr>
              <a:t>...</a:t>
            </a:r>
            <a:endParaRPr lang="en-US" altLang="de-DE" i="1" dirty="0">
              <a:solidFill>
                <a:srgbClr val="333333"/>
              </a:solidFill>
            </a:endParaRPr>
          </a:p>
          <a:p>
            <a:pPr marL="457200" indent="-457200" eaLnBrk="1" hangingPunct="1">
              <a:buFont typeface="+mj-lt"/>
              <a:buAutoNum type="arabicPeriod"/>
            </a:pPr>
            <a:r>
              <a:rPr lang="pl-PL" altLang="de-DE" sz="2400" dirty="0">
                <a:solidFill>
                  <a:srgbClr val="004992"/>
                </a:solidFill>
              </a:rPr>
              <a:t>Wyobraź sobie konkretne sytuacje</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pl-PL" altLang="de-DE" sz="2400" i="1" dirty="0">
                <a:solidFill>
                  <a:srgbClr val="333333"/>
                </a:solidFill>
              </a:rPr>
              <a:t>Kiedy i gdzie</a:t>
            </a:r>
            <a:r>
              <a:rPr lang="en-US" altLang="de-DE" sz="2400" i="1" dirty="0">
                <a:solidFill>
                  <a:srgbClr val="333333"/>
                </a:solidFill>
              </a:rPr>
              <a:t>? </a:t>
            </a:r>
            <a:r>
              <a:rPr lang="pl-PL" altLang="de-DE" sz="2400" i="1" dirty="0">
                <a:solidFill>
                  <a:srgbClr val="333333"/>
                </a:solidFill>
              </a:rPr>
              <a:t>Co zrobiłem i kto dostarczył mi informacji zwrotnej</a:t>
            </a:r>
            <a:r>
              <a:rPr lang="en-US" altLang="de-DE" sz="2400" i="1" dirty="0">
                <a:solidFill>
                  <a:srgbClr val="333333"/>
                </a:solidFill>
              </a:rPr>
              <a:t>?</a:t>
            </a:r>
            <a:br>
              <a:rPr lang="en-US" altLang="de-DE" sz="2800" i="1" dirty="0">
                <a:solidFill>
                  <a:srgbClr val="333333"/>
                </a:solidFill>
              </a:rPr>
            </a:br>
            <a:r>
              <a:rPr lang="pl-PL" altLang="de-DE" i="1" dirty="0">
                <a:solidFill>
                  <a:srgbClr val="333333"/>
                </a:solidFill>
              </a:rPr>
              <a:t>Np. w ostatnim tygodniu pomogłem znajomemu urządzić mieszkanie. Wspaniale było jej </a:t>
            </a:r>
            <a:r>
              <a:rPr lang="pl-PL" altLang="de-DE" i="1">
                <a:solidFill>
                  <a:srgbClr val="333333"/>
                </a:solidFill>
              </a:rPr>
              <a:t>pomóc…</a:t>
            </a:r>
            <a:endParaRPr lang="en-US" altLang="de-DE" sz="3200"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DD653B25-B896-4E75-9FD8-2246B03DC12D}" type="slidenum">
              <a:rPr lang="de-DE" altLang="de-DE" smtClean="0"/>
              <a:pPr/>
              <a:t>40</a:t>
            </a:fld>
            <a:endParaRPr lang="de-DE" altLang="de-DE"/>
          </a:p>
        </p:txBody>
      </p:sp>
    </p:spTree>
    <p:extLst>
      <p:ext uri="{BB962C8B-B14F-4D97-AF65-F5344CB8AC3E}">
        <p14:creationId xmlns:p14="http://schemas.microsoft.com/office/powerpoint/2010/main" val="9706308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Bądź świadom swoich mocnych stron</a:t>
            </a:r>
            <a:endParaRPr lang="en-US" altLang="de-DE" sz="3600" dirty="0">
              <a:latin typeface="+mn-lt"/>
              <a:ea typeface="+mn-ea"/>
              <a:cs typeface="+mn-cs"/>
            </a:endParaRPr>
          </a:p>
        </p:txBody>
      </p:sp>
      <p:sp>
        <p:nvSpPr>
          <p:cNvPr id="56322"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pl-PL" altLang="de-DE" sz="2400" dirty="0">
                <a:solidFill>
                  <a:srgbClr val="004992"/>
                </a:solidFill>
              </a:rPr>
              <a:t>Myśl o swoich mocnych stronach</a:t>
            </a:r>
            <a:r>
              <a:rPr lang="en-US" altLang="de-DE" sz="2400" dirty="0">
                <a:solidFill>
                  <a:srgbClr val="004992"/>
                </a:solidFill>
              </a:rPr>
              <a:t>. </a:t>
            </a:r>
            <a:br>
              <a:rPr lang="en-US" altLang="de-DE" sz="2400" dirty="0">
                <a:solidFill>
                  <a:srgbClr val="004992"/>
                </a:solidFill>
              </a:rPr>
            </a:br>
            <a:r>
              <a:rPr lang="pl-PL" altLang="de-DE" sz="2400" i="1" dirty="0">
                <a:solidFill>
                  <a:srgbClr val="333333"/>
                </a:solidFill>
              </a:rPr>
              <a:t>Jakie mam umiejętności</a:t>
            </a:r>
            <a:r>
              <a:rPr lang="en-US" altLang="de-DE" sz="2400" i="1" dirty="0">
                <a:solidFill>
                  <a:srgbClr val="333333"/>
                </a:solidFill>
              </a:rPr>
              <a:t>? </a:t>
            </a:r>
            <a:r>
              <a:rPr lang="pl-PL" altLang="de-DE" sz="2400" i="1" dirty="0">
                <a:solidFill>
                  <a:srgbClr val="333333"/>
                </a:solidFill>
              </a:rPr>
              <a:t>Za co mnie kiedyś chwalono</a:t>
            </a:r>
            <a:r>
              <a:rPr lang="en-US" altLang="de-DE" sz="2400" i="1" dirty="0">
                <a:solidFill>
                  <a:srgbClr val="333333"/>
                </a:solidFill>
              </a:rPr>
              <a:t>?</a:t>
            </a:r>
            <a:br>
              <a:rPr lang="en-US" altLang="de-DE" sz="2400" i="1" dirty="0">
                <a:solidFill>
                  <a:srgbClr val="333333"/>
                </a:solidFill>
              </a:rPr>
            </a:br>
            <a:r>
              <a:rPr lang="pl-PL" altLang="de-DE" i="1" dirty="0">
                <a:solidFill>
                  <a:srgbClr val="333333"/>
                </a:solidFill>
              </a:rPr>
              <a:t>Np. mam talent do technicznych rzeczy</a:t>
            </a:r>
            <a:r>
              <a:rPr lang="de-DE" altLang="de-DE" i="1" dirty="0">
                <a:solidFill>
                  <a:srgbClr val="333333"/>
                </a:solidFill>
              </a:rPr>
              <a:t>...</a:t>
            </a:r>
            <a:endParaRPr lang="en-US" altLang="de-DE" i="1" dirty="0">
              <a:solidFill>
                <a:srgbClr val="333333"/>
              </a:solidFill>
            </a:endParaRPr>
          </a:p>
          <a:p>
            <a:pPr marL="457200" indent="-457200" eaLnBrk="1" hangingPunct="1">
              <a:buFont typeface="+mj-lt"/>
              <a:buAutoNum type="arabicPeriod"/>
            </a:pPr>
            <a:r>
              <a:rPr lang="pl-PL" altLang="de-DE" sz="2400" dirty="0">
                <a:solidFill>
                  <a:srgbClr val="004992"/>
                </a:solidFill>
              </a:rPr>
              <a:t>Wyobraź sobie konkretne sytuacje</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pl-PL" altLang="de-DE" sz="2400" i="1" dirty="0">
                <a:solidFill>
                  <a:srgbClr val="333333"/>
                </a:solidFill>
              </a:rPr>
              <a:t>Kiedy i gdzie</a:t>
            </a:r>
            <a:r>
              <a:rPr lang="en-US" altLang="de-DE" sz="2400" i="1" dirty="0">
                <a:solidFill>
                  <a:srgbClr val="333333"/>
                </a:solidFill>
              </a:rPr>
              <a:t>? </a:t>
            </a:r>
            <a:r>
              <a:rPr lang="pl-PL" altLang="de-DE" sz="2400" i="1" dirty="0">
                <a:solidFill>
                  <a:srgbClr val="333333"/>
                </a:solidFill>
              </a:rPr>
              <a:t>Co zrobiłem i kto dostarczył mi informacji zwrotnej</a:t>
            </a:r>
            <a:r>
              <a:rPr lang="en-US" altLang="de-DE" sz="2400" i="1" dirty="0">
                <a:solidFill>
                  <a:srgbClr val="333333"/>
                </a:solidFill>
              </a:rPr>
              <a:t>?</a:t>
            </a:r>
            <a:br>
              <a:rPr lang="en-US" altLang="de-DE" sz="2800" i="1" dirty="0">
                <a:solidFill>
                  <a:srgbClr val="333333"/>
                </a:solidFill>
              </a:rPr>
            </a:br>
            <a:r>
              <a:rPr lang="pl-PL" altLang="de-DE" i="1" dirty="0">
                <a:solidFill>
                  <a:srgbClr val="333333"/>
                </a:solidFill>
              </a:rPr>
              <a:t>Np. w ostatnim tygodniu pomogłem znajomemu urządzić mieszkanie. Wspaniale było jej pomóc…</a:t>
            </a:r>
          </a:p>
          <a:p>
            <a:pPr marL="457200" indent="-457200" eaLnBrk="1" hangingPunct="1">
              <a:buFont typeface="+mj-lt"/>
              <a:buAutoNum type="arabicPeriod"/>
            </a:pPr>
            <a:r>
              <a:rPr lang="pl-PL" altLang="de-DE" sz="2400" dirty="0">
                <a:solidFill>
                  <a:srgbClr val="004992"/>
                </a:solidFill>
              </a:rPr>
              <a:t>Postaraj się to zapisać</a:t>
            </a:r>
            <a:r>
              <a:rPr lang="en-US" altLang="de-DE" sz="2400" dirty="0">
                <a:solidFill>
                  <a:srgbClr val="004992"/>
                </a:solidFill>
              </a:rPr>
              <a:t>!</a:t>
            </a:r>
            <a:br>
              <a:rPr lang="en-US" altLang="de-DE" sz="2400" dirty="0">
                <a:solidFill>
                  <a:srgbClr val="004992"/>
                </a:solidFill>
              </a:rPr>
            </a:br>
            <a:r>
              <a:rPr lang="pl-PL" altLang="de-DE" sz="2400" i="1" dirty="0">
                <a:solidFill>
                  <a:srgbClr val="333333"/>
                </a:solidFill>
              </a:rPr>
              <a:t>Czytaj to regularnie i rozszerzaj listę</a:t>
            </a:r>
            <a:r>
              <a:rPr lang="en-US" altLang="de-DE" sz="2400" i="1" dirty="0">
                <a:solidFill>
                  <a:srgbClr val="333333"/>
                </a:solidFill>
              </a:rPr>
              <a:t>. </a:t>
            </a:r>
            <a:r>
              <a:rPr lang="pl-PL" altLang="de-DE" sz="2400" i="1" dirty="0">
                <a:solidFill>
                  <a:srgbClr val="333333"/>
                </a:solidFill>
              </a:rPr>
              <a:t>W trakcie kryzysu przypomnij sobie tę listę…</a:t>
            </a:r>
            <a:br>
              <a:rPr lang="en-US" altLang="de-DE" sz="2400" i="1" dirty="0">
                <a:solidFill>
                  <a:srgbClr val="333333"/>
                </a:solidFill>
              </a:rPr>
            </a:br>
            <a:r>
              <a:rPr lang="en-US" altLang="de-DE" sz="2400" i="1" dirty="0">
                <a:solidFill>
                  <a:srgbClr val="333333"/>
                </a:solidFill>
              </a:rPr>
              <a:t>(</a:t>
            </a:r>
            <a:r>
              <a:rPr lang="pl-PL" altLang="de-DE" sz="2400" i="1" dirty="0">
                <a:solidFill>
                  <a:srgbClr val="333333"/>
                </a:solidFill>
              </a:rPr>
              <a:t>np</a:t>
            </a:r>
            <a:r>
              <a:rPr lang="en-US" altLang="de-DE" sz="2400" i="1" dirty="0">
                <a:solidFill>
                  <a:srgbClr val="333333"/>
                </a:solidFill>
              </a:rPr>
              <a:t>. </a:t>
            </a:r>
            <a:r>
              <a:rPr lang="pl-PL" altLang="de-DE" sz="2400" i="1" dirty="0">
                <a:solidFill>
                  <a:srgbClr val="333333"/>
                </a:solidFill>
              </a:rPr>
              <a:t>kiedy myślisz, że jesteś bezwartościowy</a:t>
            </a:r>
            <a:r>
              <a:rPr lang="en-US" altLang="de-DE" sz="2400" i="1" dirty="0">
                <a:solidFill>
                  <a:srgbClr val="333333"/>
                </a:solidFill>
              </a:rPr>
              <a:t>).</a:t>
            </a:r>
            <a:br>
              <a:rPr lang="de-DE" altLang="de-DE" sz="2800" i="1" dirty="0">
                <a:solidFill>
                  <a:srgbClr val="333333"/>
                </a:solidFill>
              </a:rPr>
            </a:br>
            <a:r>
              <a:rPr lang="pl-PL" altLang="de-DE" i="1" dirty="0">
                <a:solidFill>
                  <a:srgbClr val="333333"/>
                </a:solidFill>
              </a:rPr>
              <a:t>np</a:t>
            </a:r>
            <a:r>
              <a:rPr lang="de-DE" altLang="de-DE" i="1" dirty="0">
                <a:solidFill>
                  <a:srgbClr val="333333"/>
                </a:solidFill>
              </a:rPr>
              <a:t>. </a:t>
            </a:r>
            <a:r>
              <a:rPr lang="pl-PL" altLang="de-DE" i="1" dirty="0">
                <a:solidFill>
                  <a:srgbClr val="333333"/>
                </a:solidFill>
              </a:rPr>
              <a:t>zapisz to co się udało, za co byłeś chwalony, co poszło dobrze…</a:t>
            </a:r>
            <a:endParaRPr lang="en-US" altLang="de-DE" sz="3200"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DD653B25-B896-4E75-9FD8-2246B03DC12D}" type="slidenum">
              <a:rPr lang="de-DE" altLang="de-DE" smtClean="0"/>
              <a:pPr/>
              <a:t>41</a:t>
            </a:fld>
            <a:endParaRPr lang="de-DE" altLang="de-DE"/>
          </a:p>
        </p:txBody>
      </p:sp>
    </p:spTree>
    <p:extLst>
      <p:ext uri="{BB962C8B-B14F-4D97-AF65-F5344CB8AC3E}">
        <p14:creationId xmlns:p14="http://schemas.microsoft.com/office/powerpoint/2010/main" val="40939710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Sztuczki pozwalające podwyższyć nastrój i poczucie</a:t>
            </a:r>
            <a:br>
              <a:rPr lang="en-US" sz="3600">
                <a:solidFill>
                  <a:srgbClr val="004992"/>
                </a:solidFill>
                <a:latin typeface="+mn-lt"/>
                <a:ea typeface="+mn-ea"/>
                <a:cs typeface="+mn-cs"/>
              </a:rPr>
            </a:br>
            <a:r>
              <a:rPr lang="pl-PL" sz="3600">
                <a:solidFill>
                  <a:srgbClr val="004992"/>
                </a:solidFill>
                <a:latin typeface="+mn-lt"/>
                <a:ea typeface="+mn-ea"/>
                <a:cs typeface="+mn-cs"/>
              </a:rPr>
              <a:t>wartości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pl-PL"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DD653B25-B896-4E75-9FD8-2246B03DC12D}"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Sztuczki pozwalające podwyższyć nastrój i poczucie</a:t>
            </a:r>
            <a:br>
              <a:rPr lang="en-US" sz="3600" dirty="0">
                <a:latin typeface="+mn-lt"/>
                <a:ea typeface="+mn-ea"/>
                <a:cs typeface="+mn-cs"/>
              </a:rPr>
            </a:br>
            <a:r>
              <a:rPr lang="pl-PL" sz="3600" dirty="0">
                <a:latin typeface="+mn-lt"/>
                <a:ea typeface="+mn-ea"/>
                <a:cs typeface="+mn-cs"/>
              </a:rPr>
              <a:t>wartości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Zapisuje każdego wieczoru kilka rzeczy (około 5), które były pozytywne danego dnia. Następnie postaraj się przeżyć je raz jeszcze, przemyśleć, rozważyć.</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43</a:t>
            </a:fld>
            <a:endParaRPr lang="de-DE" altLang="de-DE"/>
          </a:p>
        </p:txBody>
      </p:sp>
    </p:spTree>
    <p:extLst>
      <p:ext uri="{BB962C8B-B14F-4D97-AF65-F5344CB8AC3E}">
        <p14:creationId xmlns:p14="http://schemas.microsoft.com/office/powerpoint/2010/main" val="1031184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Sztuczki pozwalające podwyższyć nastrój i poczucie</a:t>
            </a:r>
            <a:br>
              <a:rPr lang="en-US" sz="3600" dirty="0">
                <a:latin typeface="+mn-lt"/>
                <a:ea typeface="+mn-ea"/>
                <a:cs typeface="+mn-cs"/>
              </a:rPr>
            </a:br>
            <a:r>
              <a:rPr lang="pl-PL" sz="3600" dirty="0">
                <a:latin typeface="+mn-lt"/>
                <a:ea typeface="+mn-ea"/>
                <a:cs typeface="+mn-cs"/>
              </a:rPr>
              <a:t>wartości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Zapisuje każdego wieczoru kilka rzeczy (około 5), które były pozytywne danego dnia. Następnie postaraj się przeżyć je raz jeszcze, przemyśleć, rozważyć.</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Powiedz do lustra</a:t>
            </a:r>
            <a:r>
              <a:rPr lang="pl-PL" altLang="de-DE" sz="2400">
                <a:solidFill>
                  <a:srgbClr val="333333"/>
                </a:solidFill>
              </a:rPr>
              <a:t>: “lubię siebie” albo “lubię cię!” </a:t>
            </a:r>
            <a:r>
              <a:rPr lang="en-US" altLang="de-DE" sz="2400" dirty="0">
                <a:solidFill>
                  <a:srgbClr val="333333"/>
                </a:solidFill>
              </a:rPr>
              <a:t>(</a:t>
            </a:r>
            <a:r>
              <a:rPr lang="pl-PL" altLang="de-DE" sz="2400" dirty="0">
                <a:solidFill>
                  <a:srgbClr val="333333"/>
                </a:solidFill>
              </a:rPr>
              <a:t>może się to wydawać na początku niemądre, ale spróbuj - </a:t>
            </a:r>
            <a:r>
              <a:rPr lang="pl-PL" altLang="de-DE" sz="2400">
                <a:solidFill>
                  <a:srgbClr val="333333"/>
                </a:solidFill>
              </a:rPr>
              <a:t>warto</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44</a:t>
            </a:fld>
            <a:endParaRPr lang="de-DE" altLang="de-DE"/>
          </a:p>
        </p:txBody>
      </p:sp>
    </p:spTree>
    <p:extLst>
      <p:ext uri="{BB962C8B-B14F-4D97-AF65-F5344CB8AC3E}">
        <p14:creationId xmlns:p14="http://schemas.microsoft.com/office/powerpoint/2010/main" val="21697363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Sztuczki pozwalające podwyższyć nastrój i poczucie</a:t>
            </a:r>
            <a:br>
              <a:rPr lang="en-US" sz="3600" dirty="0">
                <a:latin typeface="+mn-lt"/>
                <a:ea typeface="+mn-ea"/>
                <a:cs typeface="+mn-cs"/>
              </a:rPr>
            </a:br>
            <a:r>
              <a:rPr lang="pl-PL" sz="3600" dirty="0">
                <a:latin typeface="+mn-lt"/>
                <a:ea typeface="+mn-ea"/>
                <a:cs typeface="+mn-cs"/>
              </a:rPr>
              <a:t>wartości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Zapisuje każdego wieczoru kilka rzeczy (około 5), które były pozytywne danego dnia. Następnie postaraj się przeżyć je raz jeszcze, przemyśleć, rozważyć.</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Powiedz do lustra</a:t>
            </a:r>
            <a:r>
              <a:rPr lang="pl-PL" altLang="de-DE" sz="2400">
                <a:solidFill>
                  <a:srgbClr val="333333"/>
                </a:solidFill>
              </a:rPr>
              <a:t>: “lubię siebie” albo “lubię cię!” </a:t>
            </a:r>
            <a:r>
              <a:rPr lang="en-US" altLang="de-DE" sz="2400" dirty="0">
                <a:solidFill>
                  <a:srgbClr val="333333"/>
                </a:solidFill>
              </a:rPr>
              <a:t>(</a:t>
            </a:r>
            <a:r>
              <a:rPr lang="pl-PL" altLang="de-DE" sz="2400" dirty="0">
                <a:solidFill>
                  <a:srgbClr val="333333"/>
                </a:solidFill>
              </a:rPr>
              <a:t>może się to wydawać na początku niemądre, ale spróbuj - warto</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Przyjmuj komplementy, pochwały i zapisuj i staraj się wracać do tych chwil.</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45</a:t>
            </a:fld>
            <a:endParaRPr lang="de-DE" altLang="de-DE"/>
          </a:p>
        </p:txBody>
      </p:sp>
    </p:spTree>
    <p:extLst>
      <p:ext uri="{BB962C8B-B14F-4D97-AF65-F5344CB8AC3E}">
        <p14:creationId xmlns:p14="http://schemas.microsoft.com/office/powerpoint/2010/main" val="29664275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Sztuczki pozwalające podwyższyć nastrój i poczucie</a:t>
            </a:r>
            <a:br>
              <a:rPr lang="en-US" sz="3600" dirty="0">
                <a:latin typeface="+mn-lt"/>
                <a:ea typeface="+mn-ea"/>
                <a:cs typeface="+mn-cs"/>
              </a:rPr>
            </a:br>
            <a:r>
              <a:rPr lang="pl-PL" sz="3600" dirty="0">
                <a:latin typeface="+mn-lt"/>
                <a:ea typeface="+mn-ea"/>
                <a:cs typeface="+mn-cs"/>
              </a:rPr>
              <a:t>wartości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Spróbuj przypomnieć sobie sytuacje, w których czułeś się naprawdę dobrze, spróbuj przypomnieć sobie te sytuacje wszystkimi zmysłami (wzrokowo, słuchowo, zapachowo…), może pomogą ci w tym fotografie.</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46</a:t>
            </a:fld>
            <a:endParaRPr lang="de-DE" altLang="de-DE"/>
          </a:p>
        </p:txBody>
      </p:sp>
    </p:spTree>
    <p:extLst>
      <p:ext uri="{BB962C8B-B14F-4D97-AF65-F5344CB8AC3E}">
        <p14:creationId xmlns:p14="http://schemas.microsoft.com/office/powerpoint/2010/main" val="6718499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Sztuczki pozwalające podwyższyć nastrój i poczucie</a:t>
            </a:r>
            <a:br>
              <a:rPr lang="en-US" sz="3600" dirty="0">
                <a:latin typeface="+mn-lt"/>
                <a:ea typeface="+mn-ea"/>
                <a:cs typeface="+mn-cs"/>
              </a:rPr>
            </a:br>
            <a:r>
              <a:rPr lang="pl-PL" sz="3600" dirty="0">
                <a:latin typeface="+mn-lt"/>
                <a:ea typeface="+mn-ea"/>
                <a:cs typeface="+mn-cs"/>
              </a:rPr>
              <a:t>wartości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Spróbuj przypomnieć sobie sytuacje, w których czułeś się naprawdę dobrze, spróbuj przypomnieć sobie te sytuacje wszystkimi zmysłami (wzrokowo, słuchowo, zapachowo…), może pomogą ci w tym fotografie.</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Rób rzeczy, które sprawiają ci wiele przyjemności – najlepiej z innymi (np. oglądanie filmów, </a:t>
            </a:r>
            <a:r>
              <a:rPr lang="pl-PL" altLang="de-DE" sz="2400">
                <a:solidFill>
                  <a:srgbClr val="333333"/>
                </a:solidFill>
              </a:rPr>
              <a:t>kawiarnia)</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47</a:t>
            </a:fld>
            <a:endParaRPr lang="de-DE" altLang="de-DE"/>
          </a:p>
        </p:txBody>
      </p:sp>
    </p:spTree>
    <p:extLst>
      <p:ext uri="{BB962C8B-B14F-4D97-AF65-F5344CB8AC3E}">
        <p14:creationId xmlns:p14="http://schemas.microsoft.com/office/powerpoint/2010/main" val="21305170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Sztuczki pozwalające podwyższyć nastrój i poczucie</a:t>
            </a:r>
            <a:br>
              <a:rPr lang="en-US" sz="3600" dirty="0">
                <a:latin typeface="+mn-lt"/>
                <a:ea typeface="+mn-ea"/>
                <a:cs typeface="+mn-cs"/>
              </a:rPr>
            </a:br>
            <a:r>
              <a:rPr lang="pl-PL" sz="3600" dirty="0">
                <a:latin typeface="+mn-lt"/>
                <a:ea typeface="+mn-ea"/>
                <a:cs typeface="+mn-cs"/>
              </a:rPr>
              <a:t>wartości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Spróbuj przypomnieć sobie sytuacje, w których czułeś się naprawdę dobrze, spróbuj przypomnieć sobie te sytuacje wszystkimi zmysłami (wzrokowo, słuchowo, zapachowo…), może pomogą ci w tym fotografie.</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Rób rzeczy, które sprawiają ci wiele przyjemności – najlepiej z innymi (np. oglądanie filmów, kawiarnia)</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Wychodź na zewnątrz</a:t>
            </a:r>
            <a:r>
              <a:rPr lang="en-US" altLang="de-DE" sz="2400" dirty="0">
                <a:solidFill>
                  <a:srgbClr val="333333"/>
                </a:solidFill>
              </a:rPr>
              <a:t> (</a:t>
            </a:r>
            <a:r>
              <a:rPr lang="pl-PL" altLang="de-DE" sz="2400" dirty="0">
                <a:solidFill>
                  <a:srgbClr val="333333"/>
                </a:solidFill>
              </a:rPr>
              <a:t>co najmniej 20 min.</a:t>
            </a:r>
            <a:r>
              <a:rPr lang="en-US" altLang="de-DE" sz="2400" dirty="0">
                <a:solidFill>
                  <a:srgbClr val="333333"/>
                </a:solidFill>
              </a:rPr>
              <a:t>) – </a:t>
            </a:r>
            <a:r>
              <a:rPr lang="pl-PL" altLang="de-DE" sz="2400" dirty="0">
                <a:solidFill>
                  <a:srgbClr val="333333"/>
                </a:solidFill>
              </a:rPr>
              <a:t>nie traktuj tego jak musztry, leczy przyjemność – spacer, może </a:t>
            </a:r>
            <a:r>
              <a:rPr lang="pl-PL" altLang="de-DE" sz="2400">
                <a:solidFill>
                  <a:srgbClr val="333333"/>
                </a:solidFill>
              </a:rPr>
              <a:t>bieg.</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48</a:t>
            </a:fld>
            <a:endParaRPr lang="de-DE" altLang="de-DE"/>
          </a:p>
        </p:txBody>
      </p:sp>
    </p:spTree>
    <p:extLst>
      <p:ext uri="{BB962C8B-B14F-4D97-AF65-F5344CB8AC3E}">
        <p14:creationId xmlns:p14="http://schemas.microsoft.com/office/powerpoint/2010/main" val="320461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Sztuczki pozwalające podwyższyć nastrój i poczucie</a:t>
            </a:r>
            <a:br>
              <a:rPr lang="en-US" sz="3600" dirty="0">
                <a:latin typeface="+mn-lt"/>
                <a:ea typeface="+mn-ea"/>
                <a:cs typeface="+mn-cs"/>
              </a:rPr>
            </a:br>
            <a:r>
              <a:rPr lang="pl-PL" sz="3600" dirty="0">
                <a:latin typeface="+mn-lt"/>
                <a:ea typeface="+mn-ea"/>
                <a:cs typeface="+mn-cs"/>
              </a:rPr>
              <a:t>wartości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Spróbuj przypomnieć sobie sytuacje, w których czułeś się naprawdę dobrze, spróbuj przypomnieć sobie te sytuacje wszystkimi zmysłami (wzrokowo, słuchowo, zapachowo…), może pomogą ci w tym fotografie.</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Rób rzeczy, które sprawiają ci wiele przyjemności – najlepiej z innymi (np. oglądanie filmów, kawiarnia)</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Wychodź na zewnątrz</a:t>
            </a:r>
            <a:r>
              <a:rPr lang="en-US" altLang="de-DE" sz="2400" dirty="0">
                <a:solidFill>
                  <a:srgbClr val="333333"/>
                </a:solidFill>
              </a:rPr>
              <a:t> (</a:t>
            </a:r>
            <a:r>
              <a:rPr lang="pl-PL" altLang="de-DE" sz="2400" dirty="0">
                <a:solidFill>
                  <a:srgbClr val="333333"/>
                </a:solidFill>
              </a:rPr>
              <a:t>co najmniej 20 min.</a:t>
            </a:r>
            <a:r>
              <a:rPr lang="en-US" altLang="de-DE" sz="2400" dirty="0">
                <a:solidFill>
                  <a:srgbClr val="333333"/>
                </a:solidFill>
              </a:rPr>
              <a:t>) – </a:t>
            </a:r>
            <a:r>
              <a:rPr lang="pl-PL" altLang="de-DE" sz="2400" dirty="0">
                <a:solidFill>
                  <a:srgbClr val="333333"/>
                </a:solidFill>
              </a:rPr>
              <a:t>nie traktuj tego jak musztry, leczy przyjemność – spacer, może bieg.</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Słuchaj ulubionej muzyki.</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DD653B25-B896-4E75-9FD8-2246B03DC12D}" type="slidenum">
              <a:rPr lang="de-DE" altLang="de-DE" smtClean="0"/>
              <a:pPr/>
              <a:t>49</a:t>
            </a:fld>
            <a:endParaRPr lang="de-DE" altLang="de-DE"/>
          </a:p>
        </p:txBody>
      </p:sp>
    </p:spTree>
    <p:extLst>
      <p:ext uri="{BB962C8B-B14F-4D97-AF65-F5344CB8AC3E}">
        <p14:creationId xmlns:p14="http://schemas.microsoft.com/office/powerpoint/2010/main" val="4299759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Depresja nie jest nieodwracalnym fatum!</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DD653B25-B896-4E75-9FD8-2246B03DC12D}"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Depresja nie jest nieodwracalnym fatum!</a:t>
            </a:r>
            <a:endParaRPr lang="en-GB"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Bądź świadom typowych zniekształceń depresyjnych i staraj się je modyfikować</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DD653B25-B896-4E75-9FD8-2246B03DC12D}" type="slidenum">
              <a:rPr lang="de-DE" altLang="de-DE" smtClean="0"/>
              <a:pPr/>
              <a:t>51</a:t>
            </a:fld>
            <a:endParaRPr lang="de-DE" altLang="de-DE"/>
          </a:p>
        </p:txBody>
      </p:sp>
    </p:spTree>
    <p:extLst>
      <p:ext uri="{BB962C8B-B14F-4D97-AF65-F5344CB8AC3E}">
        <p14:creationId xmlns:p14="http://schemas.microsoft.com/office/powerpoint/2010/main" val="26185590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Depresja nie jest nieodwracalnym fatum!</a:t>
            </a:r>
            <a:endParaRPr lang="en-GB"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Bądź świadom typowych zniekształceń depresyjnych i staraj się je modyfikować</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Staraj się korzystać przynajmniej z niektórych wskazówek, aby regularnie radzić sobie z obniżonym nastrojem czy poczuciem wartości</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DD653B25-B896-4E75-9FD8-2246B03DC12D}" type="slidenum">
              <a:rPr lang="de-DE" altLang="de-DE" smtClean="0"/>
              <a:pPr/>
              <a:t>52</a:t>
            </a:fld>
            <a:endParaRPr lang="de-DE" altLang="de-DE"/>
          </a:p>
        </p:txBody>
      </p:sp>
    </p:spTree>
    <p:extLst>
      <p:ext uri="{BB962C8B-B14F-4D97-AF65-F5344CB8AC3E}">
        <p14:creationId xmlns:p14="http://schemas.microsoft.com/office/powerpoint/2010/main" val="34158196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Depresja nie jest nieodwracalnym fatum!</a:t>
            </a:r>
            <a:endParaRPr lang="en-GB"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Bądź świadom typowych zniekształceń depresyjnych i staraj się je modyfikować</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Staraj się korzystać przynajmniej z niektórych wskazówek, aby regularnie radzić sobie z obniżonym nastrojem czy poczuciem wartości</a:t>
            </a:r>
          </a:p>
          <a:p>
            <a:pPr marL="342900" lvl="0" indent="-342900" defTabSz="914400" fontAlgn="base">
              <a:buClr>
                <a:srgbClr val="333333"/>
              </a:buClr>
              <a:buFont typeface="WingDings"/>
              <a:buChar char=""/>
            </a:pPr>
            <a:r>
              <a:rPr lang="pl-PL" altLang="de-DE" sz="2400" dirty="0">
                <a:solidFill>
                  <a:srgbClr val="333333"/>
                </a:solidFill>
              </a:rPr>
              <a:t>W przypadku głębszej, bardziej dokuczliwej depresji, skontaktuj się z psychologiem czy psychiatrą</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DD653B25-B896-4E75-9FD8-2246B03DC12D}" type="slidenum">
              <a:rPr lang="de-DE" altLang="de-DE" smtClean="0"/>
              <a:pPr/>
              <a:t>53</a:t>
            </a:fld>
            <a:endParaRPr lang="de-DE" altLang="de-DE"/>
          </a:p>
        </p:txBody>
      </p:sp>
    </p:spTree>
    <p:extLst>
      <p:ext uri="{BB962C8B-B14F-4D97-AF65-F5344CB8AC3E}">
        <p14:creationId xmlns:p14="http://schemas.microsoft.com/office/powerpoint/2010/main" val="13952383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Wiele osób z psychozą ma niższe poczucie własnej wartości, szczególnie po epizodzie psychotycznym (mają poczucie wstydu; obawa przed odwróceniem się znajomych, przyjaciół).</a:t>
            </a:r>
            <a:endParaRPr lang="en-US"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DD653B25-B896-4E75-9FD8-2246B03DC12D}"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Wiele osób z psychozą ma niższe poczucie własnej wartości, szczególnie po epizodzie psychotycznym (mają poczucie wstydu; obawa przed odwróceniem się znajomych, przyjaciół).</a:t>
            </a:r>
            <a:endParaRPr lang="en-US" altLang="de-DE" sz="2000" dirty="0">
              <a:solidFill>
                <a:srgbClr val="333333"/>
              </a:solidFill>
            </a:endParaRPr>
          </a:p>
          <a:p>
            <a:pPr lvl="0" defTabSz="914400" fontAlgn="base">
              <a:lnSpc>
                <a:spcPct val="100000"/>
              </a:lnSpc>
              <a:spcBef>
                <a:spcPts val="1200"/>
              </a:spcBef>
            </a:pPr>
            <a:r>
              <a:rPr lang="pl-PL" altLang="de-DE" sz="2000">
                <a:solidFill>
                  <a:srgbClr val="333333"/>
                </a:solidFill>
              </a:rPr>
              <a:t>Podczas “ostrej” </a:t>
            </a:r>
            <a:r>
              <a:rPr lang="pl-PL" altLang="de-DE" sz="2000" dirty="0">
                <a:solidFill>
                  <a:srgbClr val="333333"/>
                </a:solidFill>
              </a:rPr>
              <a:t>fazy psychozy, niektóre osoby mówią o strachu ale również innych emocjach</a:t>
            </a:r>
          </a:p>
          <a:p>
            <a:pPr marL="342900" lvl="0" indent="-342900" defTabSz="914400" fontAlgn="base">
              <a:lnSpc>
                <a:spcPct val="100000"/>
              </a:lnSpc>
              <a:spcBef>
                <a:spcPts val="1200"/>
              </a:spcBef>
              <a:buClr>
                <a:srgbClr val="333333"/>
              </a:buClr>
              <a:buFont typeface="WingDings"/>
              <a:buChar char=""/>
            </a:pPr>
            <a:r>
              <a:rPr lang="pl-PL" altLang="de-DE" sz="2000">
                <a:solidFill>
                  <a:srgbClr val="004992"/>
                </a:solidFill>
              </a:rPr>
              <a:t>Ekscytacja</a:t>
            </a:r>
            <a:r>
              <a:rPr lang="en-AU" altLang="de-DE" sz="2000">
                <a:solidFill>
                  <a:srgbClr val="004992"/>
                </a:solidFill>
              </a:rPr>
              <a:t> (“</a:t>
            </a:r>
            <a:r>
              <a:rPr lang="pl-PL" altLang="de-DE" sz="2000">
                <a:solidFill>
                  <a:srgbClr val="004992"/>
                </a:solidFill>
              </a:rPr>
              <a:t>coś </a:t>
            </a:r>
            <a:r>
              <a:rPr lang="pl-PL" altLang="de-DE" sz="2000" dirty="0">
                <a:solidFill>
                  <a:srgbClr val="004992"/>
                </a:solidFill>
              </a:rPr>
              <a:t>się </a:t>
            </a:r>
            <a:r>
              <a:rPr lang="pl-PL" altLang="de-DE" sz="2000">
                <a:solidFill>
                  <a:srgbClr val="004992"/>
                </a:solidFill>
              </a:rPr>
              <a:t>wreszcie wydarzy</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004992"/>
                </a:solidFill>
              </a:rPr>
              <a:t>poczucie przeznaczenia</a:t>
            </a:r>
            <a:r>
              <a:rPr lang="en-AU" altLang="de-DE" sz="2000" dirty="0">
                <a:solidFill>
                  <a:srgbClr val="004992"/>
                </a:solidFill>
              </a:rPr>
              <a:t> (</a:t>
            </a:r>
            <a:r>
              <a:rPr lang="pl-PL" altLang="de-DE" sz="2000" dirty="0">
                <a:solidFill>
                  <a:srgbClr val="004992"/>
                </a:solidFill>
              </a:rPr>
              <a:t>wypełnianie misji</a:t>
            </a:r>
            <a:r>
              <a:rPr lang="en-AU" altLang="de-DE" sz="2000" dirty="0">
                <a:solidFill>
                  <a:srgbClr val="004992"/>
                </a:solidFill>
              </a:rPr>
              <a:t>, </a:t>
            </a:r>
            <a:r>
              <a:rPr lang="pl-PL" altLang="de-DE" sz="2000" dirty="0">
                <a:solidFill>
                  <a:srgbClr val="004992"/>
                </a:solidFill>
              </a:rPr>
              <a:t>ważność</a:t>
            </a:r>
            <a:r>
              <a:rPr lang="en-AU"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DD653B25-B896-4E75-9FD8-2246B03DC12D}" type="slidenum">
              <a:rPr lang="de-DE" altLang="de-DE" smtClean="0"/>
              <a:pPr/>
              <a:t>55</a:t>
            </a:fld>
            <a:endParaRPr lang="de-DE" altLang="de-DE"/>
          </a:p>
        </p:txBody>
      </p:sp>
    </p:spTree>
    <p:extLst>
      <p:ext uri="{BB962C8B-B14F-4D97-AF65-F5344CB8AC3E}">
        <p14:creationId xmlns:p14="http://schemas.microsoft.com/office/powerpoint/2010/main" val="934364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Wiele osób z psychozą ma niższe poczucie własnej wartości, szczególnie po epizodzie psychotycznym (mają poczucie wstydu; obawa przed odwróceniem się znajomych, przyjaciół).</a:t>
            </a:r>
            <a:endParaRPr lang="en-US" altLang="de-DE" sz="2000" dirty="0">
              <a:solidFill>
                <a:srgbClr val="333333"/>
              </a:solidFill>
            </a:endParaRPr>
          </a:p>
          <a:p>
            <a:pPr lvl="0" defTabSz="914400" fontAlgn="base">
              <a:lnSpc>
                <a:spcPct val="100000"/>
              </a:lnSpc>
              <a:spcBef>
                <a:spcPts val="1200"/>
              </a:spcBef>
            </a:pPr>
            <a:r>
              <a:rPr lang="pl-PL" altLang="de-DE" sz="2000" dirty="0">
                <a:solidFill>
                  <a:srgbClr val="333333"/>
                </a:solidFill>
              </a:rPr>
              <a:t>Podczas “ostrej” fazy psychozy, niektóre osoby mówią o strachu ale również innych emocjach</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004992"/>
                </a:solidFill>
              </a:rPr>
              <a:t>Ekscytacja</a:t>
            </a:r>
            <a:r>
              <a:rPr lang="en-AU" altLang="de-DE" sz="2000" dirty="0">
                <a:solidFill>
                  <a:srgbClr val="004992"/>
                </a:solidFill>
              </a:rPr>
              <a:t> (“</a:t>
            </a:r>
            <a:r>
              <a:rPr lang="pl-PL" altLang="de-DE" sz="2000" dirty="0">
                <a:solidFill>
                  <a:srgbClr val="004992"/>
                </a:solidFill>
              </a:rPr>
              <a:t>coś się wreszcie wydarzy</a:t>
            </a:r>
            <a:r>
              <a:rPr lang="en-AU" altLang="de-DE" sz="200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004992"/>
                </a:solidFill>
              </a:rPr>
              <a:t>poczucie przeznaczenia</a:t>
            </a:r>
            <a:r>
              <a:rPr lang="en-AU" altLang="de-DE" sz="2000" dirty="0">
                <a:solidFill>
                  <a:srgbClr val="004992"/>
                </a:solidFill>
              </a:rPr>
              <a:t> (</a:t>
            </a:r>
            <a:r>
              <a:rPr lang="pl-PL" altLang="de-DE" sz="2000" dirty="0">
                <a:solidFill>
                  <a:srgbClr val="004992"/>
                </a:solidFill>
              </a:rPr>
              <a:t>wypełnianie misji</a:t>
            </a:r>
            <a:r>
              <a:rPr lang="en-AU" altLang="de-DE" sz="2000" dirty="0">
                <a:solidFill>
                  <a:srgbClr val="004992"/>
                </a:solidFill>
              </a:rPr>
              <a:t>, </a:t>
            </a:r>
            <a:r>
              <a:rPr lang="pl-PL" altLang="de-DE" sz="2000" dirty="0">
                <a:solidFill>
                  <a:srgbClr val="004992"/>
                </a:solidFill>
              </a:rPr>
              <a:t>ważność</a:t>
            </a:r>
            <a:r>
              <a:rPr lang="en-AU" altLang="de-DE" sz="2000" dirty="0">
                <a:solidFill>
                  <a:srgbClr val="004992"/>
                </a:solidFill>
              </a:rPr>
              <a:t>)</a:t>
            </a:r>
          </a:p>
          <a:p>
            <a:pPr lvl="0" defTabSz="914400" fontAlgn="base">
              <a:lnSpc>
                <a:spcPct val="100000"/>
              </a:lnSpc>
              <a:spcBef>
                <a:spcPts val="1200"/>
              </a:spcBef>
            </a:pPr>
            <a:r>
              <a:rPr lang="pl-PL" altLang="de-DE" sz="2000" dirty="0">
                <a:solidFill>
                  <a:srgbClr val="004992"/>
                </a:solidFill>
              </a:rPr>
              <a:t>przykład</a:t>
            </a:r>
            <a:r>
              <a:rPr lang="en-AU" altLang="de-DE" sz="2000" dirty="0">
                <a:solidFill>
                  <a:srgbClr val="004992"/>
                </a:solidFill>
              </a:rPr>
              <a:t>: </a:t>
            </a:r>
            <a:r>
              <a:rPr lang="pl-PL" altLang="de-DE" sz="2000" dirty="0">
                <a:solidFill>
                  <a:srgbClr val="333333"/>
                </a:solidFill>
              </a:rPr>
              <a:t>Arek czuje się śledzony przez służby specjalne… Podczas jazdy do pracy, zaobserwował, że od trzech dni jeździ z tym samym człowiekiem w przadziele.</a:t>
            </a:r>
            <a:endParaRPr lang="en-AU"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uczucia</a:t>
            </a:r>
            <a:r>
              <a:rPr lang="en-AU" altLang="de-DE" sz="2000" dirty="0">
                <a:solidFill>
                  <a:srgbClr val="004992"/>
                </a:solidFill>
              </a:rPr>
              <a:t>: </a:t>
            </a:r>
            <a:r>
              <a:rPr lang="pl-PL" altLang="de-DE" sz="2000" dirty="0">
                <a:solidFill>
                  <a:srgbClr val="333333"/>
                </a:solidFill>
              </a:rPr>
              <a:t>Strach i zagrożenie</a:t>
            </a:r>
            <a:r>
              <a:rPr lang="en-AU" altLang="de-DE" sz="2000" dirty="0">
                <a:solidFill>
                  <a:srgbClr val="333333"/>
                </a:solidFill>
              </a:rPr>
              <a:t>. </a:t>
            </a:r>
            <a:r>
              <a:rPr lang="pl-PL" altLang="de-DE" sz="2000" dirty="0">
                <a:solidFill>
                  <a:srgbClr val="333333"/>
                </a:solidFill>
              </a:rPr>
              <a:t>Ale również</a:t>
            </a:r>
            <a:r>
              <a:rPr lang="en-AU" altLang="de-DE" sz="2000" dirty="0">
                <a:solidFill>
                  <a:srgbClr val="333333"/>
                </a:solidFill>
              </a:rPr>
              <a:t>: “</a:t>
            </a:r>
            <a:r>
              <a:rPr lang="pl-PL" altLang="de-DE" sz="2000" dirty="0">
                <a:solidFill>
                  <a:srgbClr val="333333"/>
                </a:solidFill>
              </a:rPr>
              <a:t>Jeśli robią z tego taką wielką sprawę, to pewnie jestem jakimś Jamesem Bondem i obcy wywiad próbuje mnie zwerbować”</a:t>
            </a:r>
            <a:endParaRPr lang="en-AU"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Ale</a:t>
            </a:r>
            <a:r>
              <a:rPr lang="en-AU" altLang="de-DE" sz="2000" dirty="0">
                <a:solidFill>
                  <a:srgbClr val="004992"/>
                </a:solidFill>
              </a:rPr>
              <a:t>: </a:t>
            </a:r>
            <a:r>
              <a:rPr lang="pl-PL" altLang="de-DE" sz="2000" dirty="0">
                <a:solidFill>
                  <a:srgbClr val="333333"/>
                </a:solidFill>
              </a:rPr>
              <a:t>To nie jest przypadkowe</a:t>
            </a:r>
            <a:r>
              <a:rPr lang="en-AU" altLang="de-DE" sz="2000" dirty="0">
                <a:solidFill>
                  <a:srgbClr val="333333"/>
                </a:solidFill>
              </a:rPr>
              <a:t>! </a:t>
            </a:r>
            <a:r>
              <a:rPr lang="pl-PL" altLang="de-DE" sz="2000" dirty="0">
                <a:solidFill>
                  <a:srgbClr val="333333"/>
                </a:solidFill>
              </a:rPr>
              <a:t>Najprawdopodobniej, obaj mężczyźni jeżdżą pociągiem do pracy o tej samej porze…</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DD653B25-B896-4E75-9FD8-2246B03DC12D}" type="slidenum">
              <a:rPr lang="de-DE" altLang="de-DE" smtClean="0"/>
              <a:pPr/>
              <a:t>56</a:t>
            </a:fld>
            <a:endParaRPr lang="de-DE" altLang="de-DE"/>
          </a:p>
        </p:txBody>
      </p:sp>
    </p:spTree>
    <p:extLst>
      <p:ext uri="{BB962C8B-B14F-4D97-AF65-F5344CB8AC3E}">
        <p14:creationId xmlns:p14="http://schemas.microsoft.com/office/powerpoint/2010/main" val="35211388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rPr>
              <a:t>www.uke.de/mct_app</a:t>
            </a:r>
            <a:endParaRPr lang="de-DE" sz="1800" b="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pl-PL"/>
              <a:t>Trening Meta-poznawczy 8 – Poczucie wartości i nastrój</a:t>
            </a:r>
            <a:endParaRPr lang="de-DE"/>
          </a:p>
        </p:txBody>
      </p:sp>
      <p:sp>
        <p:nvSpPr>
          <p:cNvPr id="8" name="Slide Number Placeholder 7"/>
          <p:cNvSpPr>
            <a:spLocks noGrp="1"/>
          </p:cNvSpPr>
          <p:nvPr>
            <p:ph type="sldNum" sz="quarter" idx="12"/>
          </p:nvPr>
        </p:nvSpPr>
        <p:spPr/>
        <p:txBody>
          <a:bodyPr/>
          <a:lstStyle/>
          <a:p>
            <a:fld id="{DD653B25-B896-4E75-9FD8-2246B03DC12D}" type="slidenum">
              <a:rPr lang="de-DE" altLang="de-DE" smtClean="0"/>
              <a:pPr/>
              <a:t>57</a:t>
            </a:fld>
            <a:endParaRPr lang="de-DE" altLang="de-DE"/>
          </a:p>
        </p:txBody>
      </p:sp>
    </p:spTree>
    <p:extLst>
      <p:ext uri="{BB962C8B-B14F-4D97-AF65-F5344CB8AC3E}">
        <p14:creationId xmlns:p14="http://schemas.microsoft.com/office/powerpoint/2010/main" val="19832776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579808882"/>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C9CE49DE-E9EF-4C2A-8584-1D1A2C5B38A0}" type="slidenum">
              <a:rPr lang="de-DE" altLang="de-DE" smtClean="0"/>
              <a:pPr/>
              <a:t>58</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928719350"/>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C9CE49DE-E9EF-4C2A-8584-1D1A2C5B38A0}" type="slidenum">
              <a:rPr lang="de-DE" altLang="de-DE" smtClean="0"/>
              <a:pPr/>
              <a:t>59</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4567</Words>
  <Application>Microsoft Office PowerPoint</Application>
  <PresentationFormat>Benutzerdefiniert</PresentationFormat>
  <Paragraphs>590</Paragraphs>
  <Slides>59</Slides>
  <Notes>59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59</vt:i4>
      </vt:variant>
    </vt:vector>
  </HeadingPairs>
  <TitlesOfParts>
    <vt:vector size="67" baseType="lpstr">
      <vt:lpstr>Wingdings</vt:lpstr>
      <vt:lpstr>Times New Roman</vt:lpstr>
      <vt:lpstr>Arial</vt:lpstr>
      <vt:lpstr>Symbol</vt:lpstr>
      <vt:lpstr>Wingdings</vt:lpstr>
      <vt:lpstr>Calibri</vt:lpstr>
      <vt:lpstr>Calibri Light</vt:lpstr>
      <vt:lpstr>UKE_PPT-Vorlage_16zu9</vt:lpstr>
      <vt:lpstr>MCT 8 A – Poczucie wartości i nastrój</vt:lpstr>
      <vt:lpstr>Objawy depresji?</vt:lpstr>
      <vt:lpstr>Objawy depresji?</vt:lpstr>
      <vt:lpstr>Taki się urodziłem... Taki się stałem?</vt:lpstr>
      <vt:lpstr>Taki się urodziłem... Taki się stałem?</vt:lpstr>
      <vt:lpstr>Taki się urodziłem... Taki się stałem?</vt:lpstr>
      <vt:lpstr>Taki się urodziłem... Taki się stałem?</vt:lpstr>
      <vt:lpstr>Dlaczego to robimy?</vt:lpstr>
      <vt:lpstr>Psychoza i Depresja Wpływ urojeń na poczucie własnej wartości</vt:lpstr>
      <vt:lpstr>Psychoza i Depresja Wpływ urojeń na poczucie własnej wartości</vt:lpstr>
      <vt:lpstr>Psychoza i Depresja Wpływ urojeń na poczucie własnej wartości</vt:lpstr>
      <vt:lpstr>Psychoza i Depresja Wpływ urojeń na poczucie własnej wartości</vt:lpstr>
      <vt:lpstr>PowerPoint-Präsentation</vt:lpstr>
      <vt:lpstr>1. Znaczna generalizacja co może być bardziej realistyczne i pomocne?</vt:lpstr>
      <vt:lpstr>1. Znaczna generalizacja co może być bardziej realistyczne i pomocne?</vt:lpstr>
      <vt:lpstr>1. Znaczna generalizacja co może być bardziej realistyczne i pomocne?</vt:lpstr>
      <vt:lpstr>Nie generalizuj na podstawie jednego niepowodzenia wszystkich następnych…</vt:lpstr>
      <vt:lpstr>2. Wybiórcza percepcja Jaka byłaby bardziej realistyczna i pomocna ocena?</vt:lpstr>
      <vt:lpstr>2. Wybiórcza percepcja Jaka byłaby bardziej realistyczna i pomocna ocena?</vt:lpstr>
      <vt:lpstr>2. Wybiórcza percepcja Jaka byłaby bardziej realistyczna i pomocna ocena?</vt:lpstr>
      <vt:lpstr>3. Stosowanie wyłącznie własnych standardów jako jedynej słusznej miary</vt:lpstr>
      <vt:lpstr>4. Zaprzeczanie pozytywnym informacjom zwrotnym, jednocześnie bezkrytycznie akceptując informacje negatywne! Jaka może być realistyczna i pomocna ocena?</vt:lpstr>
      <vt:lpstr>4. Zaprzeczanie pozytywnym informacjom zwrotnym, jednocześnie bezkrytycznie akceptując informacje negatywne! Jaka może być realistyczna i pomocna ocena?</vt:lpstr>
      <vt:lpstr>4. Zaprzeczanie pozytywnym informacjom zwrotnym, jednocześnie bezkrytycznie akceptując informacje negatywne! Jaka może być realistyczna i pomocna ocena?</vt:lpstr>
      <vt:lpstr>5. “Myślenie wszystko albo nic”/Myślenie katastroficzne Jaka może być bardzie realistyczna i pomocna ocena?</vt:lpstr>
      <vt:lpstr>5. “Myślenie wszystko albo nic”/Myślenie katastroficzne Jaka może być bardzie realistyczna i pomocna ocena?</vt:lpstr>
      <vt:lpstr>6. Tłumienie negatywnych myśli Jaka mogła by być bardziej realistyczna ocena?</vt:lpstr>
      <vt:lpstr>6. Tłumienie negatywnych myśli Jaka mogła by być bardziej realistyczna ocena?</vt:lpstr>
      <vt:lpstr>6. Tłumienie negatywnych myśli Ćwiczenie</vt:lpstr>
      <vt:lpstr>6. Tłumienie negatywnych myśli Ćwiczenie</vt:lpstr>
      <vt:lpstr>6. Tłumienie negatywnych myśli Czy to działa? Nie!</vt:lpstr>
      <vt:lpstr>6. Tłumienie negatywnych myśli Czy to działa? Nie!</vt:lpstr>
      <vt:lpstr>Zamiast tego:</vt:lpstr>
      <vt:lpstr>Zamiast tego:</vt:lpstr>
      <vt:lpstr>7. Inne zniekształcenia myślenia</vt:lpstr>
      <vt:lpstr>7. Inne zniekształcenia myślenia</vt:lpstr>
      <vt:lpstr>opcjonalnie: Film Wideo</vt:lpstr>
      <vt:lpstr>Bądź świadom swoich mocnych stron</vt:lpstr>
      <vt:lpstr>Bądź świadom swoich mocnych stron</vt:lpstr>
      <vt:lpstr>Bądź świadom swoich mocnych stron</vt:lpstr>
      <vt:lpstr>Bądź świadom swoich mocnych stron</vt:lpstr>
      <vt:lpstr>Sztuczki pozwalające podwyższyć nastrój i poczucie wartości</vt:lpstr>
      <vt:lpstr>Sztuczki pozwalające podwyższyć nastrój i poczucie wartości</vt:lpstr>
      <vt:lpstr>Sztuczki pozwalające podwyższyć nastrój i poczucie wartości</vt:lpstr>
      <vt:lpstr>Sztuczki pozwalające podwyższyć nastrój i poczucie wartości</vt:lpstr>
      <vt:lpstr>Sztuczki pozwalające podwyższyć nastrój i poczucie wartości II</vt:lpstr>
      <vt:lpstr>Sztuczki pozwalające podwyższyć nastrój i poczucie wartości II</vt:lpstr>
      <vt:lpstr>Sztuczki pozwalające podwyższyć nastrój i poczucie wartości II</vt:lpstr>
      <vt:lpstr>Sztuczki pozwalające podwyższyć nastrój i poczucie wartości II</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223</cp:revision>
  <dcterms:created xsi:type="dcterms:W3CDTF">2004-06-30T16:15:23Z</dcterms:created>
  <dcterms:modified xsi:type="dcterms:W3CDTF">2022-07-29T09:38:20Z</dcterms:modified>
</cp:coreProperties>
</file>