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0" r:id="rId1"/>
  </p:sldMasterIdLst>
  <p:notesMasterIdLst>
    <p:notesMasterId r:id="rId45"/>
  </p:notesMasterIdLst>
  <p:handoutMasterIdLst>
    <p:handoutMasterId r:id="rId46"/>
  </p:handoutMasterIdLst>
  <p:sldIdLst>
    <p:sldId id="450" r:id="rId2"/>
    <p:sldId id="390" r:id="rId3"/>
    <p:sldId id="391" r:id="rId4"/>
    <p:sldId id="392" r:id="rId5"/>
    <p:sldId id="393" r:id="rId6"/>
    <p:sldId id="410" r:id="rId7"/>
    <p:sldId id="360" r:id="rId8"/>
    <p:sldId id="426" r:id="rId9"/>
    <p:sldId id="425" r:id="rId10"/>
    <p:sldId id="404" r:id="rId11"/>
    <p:sldId id="428" r:id="rId12"/>
    <p:sldId id="427" r:id="rId13"/>
    <p:sldId id="330" r:id="rId14"/>
    <p:sldId id="398" r:id="rId15"/>
    <p:sldId id="430" r:id="rId16"/>
    <p:sldId id="429" r:id="rId17"/>
    <p:sldId id="332" r:id="rId18"/>
    <p:sldId id="399" r:id="rId19"/>
    <p:sldId id="431" r:id="rId20"/>
    <p:sldId id="386" r:id="rId21"/>
    <p:sldId id="401" r:id="rId22"/>
    <p:sldId id="434" r:id="rId23"/>
    <p:sldId id="432" r:id="rId24"/>
    <p:sldId id="435" r:id="rId25"/>
    <p:sldId id="436" r:id="rId26"/>
    <p:sldId id="367" r:id="rId27"/>
    <p:sldId id="340" r:id="rId28"/>
    <p:sldId id="437" r:id="rId29"/>
    <p:sldId id="439" r:id="rId30"/>
    <p:sldId id="442" r:id="rId31"/>
    <p:sldId id="443" r:id="rId32"/>
    <p:sldId id="423" r:id="rId33"/>
    <p:sldId id="376" r:id="rId34"/>
    <p:sldId id="352" r:id="rId35"/>
    <p:sldId id="389" r:id="rId36"/>
    <p:sldId id="402" r:id="rId37"/>
    <p:sldId id="445" r:id="rId38"/>
    <p:sldId id="444" r:id="rId39"/>
    <p:sldId id="446" r:id="rId40"/>
    <p:sldId id="449" r:id="rId41"/>
    <p:sldId id="448" r:id="rId42"/>
    <p:sldId id="424" r:id="rId43"/>
    <p:sldId id="409" r:id="rId44"/>
  </p:sldIdLst>
  <p:sldSz cx="12195175" cy="6858000"/>
  <p:notesSz cx="7099300" cy="10234613"/>
  <p:embeddedFontLst>
    <p:embeddedFont>
      <p:font typeface="Calibri" panose="020F0502020204030204" pitchFamily="34" charset="0"/>
      <p:regular r:id="rId47"/>
      <p:bold r:id="rId48"/>
      <p:italic r:id="rId49"/>
      <p:boldItalic r:id="rId50"/>
    </p:embeddedFont>
    <p:embeddedFont>
      <p:font typeface="Calibri Light" panose="020F0302020204030204" pitchFamily="34" charset="0"/>
      <p:regular r:id="rId51"/>
      <p:italic r:id="rId52"/>
    </p:embeddedFont>
  </p:embeddedFontLst>
  <p:defaultTextStyle>
    <a:defPPr>
      <a:defRPr lang="de-DE"/>
    </a:defPPr>
    <a:lvl1pPr algn="l" rtl="0" eaLnBrk="0" fontAlgn="base" hangingPunct="0">
      <a:spcBef>
        <a:spcPct val="0"/>
      </a:spcBef>
      <a:spcAft>
        <a:spcPct val="0"/>
      </a:spcAft>
      <a:defRPr lang="en-US" kern="1200">
        <a:solidFill>
          <a:schemeClr val="tx1"/>
        </a:solidFill>
        <a:latin typeface="+mn-lt"/>
        <a:ea typeface="+mn-ea"/>
        <a:cs typeface="+mn-cs"/>
      </a:defRPr>
    </a:lvl1pPr>
    <a:lvl2pPr marL="457200" algn="l" rtl="0" eaLnBrk="0" fontAlgn="base" hangingPunct="0">
      <a:spcBef>
        <a:spcPct val="0"/>
      </a:spcBef>
      <a:spcAft>
        <a:spcPct val="0"/>
      </a:spcAft>
      <a:defRPr lang="en-US" kern="1200">
        <a:solidFill>
          <a:schemeClr val="tx1"/>
        </a:solidFill>
        <a:latin typeface="+mn-lt"/>
        <a:ea typeface="+mn-ea"/>
        <a:cs typeface="+mn-cs"/>
      </a:defRPr>
    </a:lvl2pPr>
    <a:lvl3pPr marL="914400" algn="l" rtl="0" eaLnBrk="0" fontAlgn="base" hangingPunct="0">
      <a:spcBef>
        <a:spcPct val="0"/>
      </a:spcBef>
      <a:spcAft>
        <a:spcPct val="0"/>
      </a:spcAft>
      <a:defRPr lang="en-US" kern="1200">
        <a:solidFill>
          <a:schemeClr val="tx1"/>
        </a:solidFill>
        <a:latin typeface="+mn-lt"/>
        <a:ea typeface="+mn-ea"/>
        <a:cs typeface="+mn-cs"/>
      </a:defRPr>
    </a:lvl3pPr>
    <a:lvl4pPr marL="1371600" algn="l" rtl="0" eaLnBrk="0" fontAlgn="base" hangingPunct="0">
      <a:spcBef>
        <a:spcPct val="0"/>
      </a:spcBef>
      <a:spcAft>
        <a:spcPct val="0"/>
      </a:spcAft>
      <a:defRPr lang="en-US" kern="1200">
        <a:solidFill>
          <a:schemeClr val="tx1"/>
        </a:solidFill>
        <a:latin typeface="+mn-lt"/>
        <a:ea typeface="+mn-ea"/>
        <a:cs typeface="+mn-cs"/>
      </a:defRPr>
    </a:lvl4pPr>
    <a:lvl5pPr marL="1828800" algn="l" rtl="0" eaLnBrk="0" fontAlgn="base" hangingPunct="0">
      <a:spcBef>
        <a:spcPct val="0"/>
      </a:spcBef>
      <a:spcAft>
        <a:spcPct val="0"/>
      </a:spcAft>
      <a:defRPr lang="en-US" kern="1200">
        <a:solidFill>
          <a:schemeClr val="tx1"/>
        </a:solidFill>
        <a:latin typeface="+mn-lt"/>
        <a:ea typeface="+mn-ea"/>
        <a:cs typeface="+mn-cs"/>
      </a:defRPr>
    </a:lvl5pPr>
    <a:lvl6pPr marL="2286000" algn="l" defTabSz="914400" rtl="0" eaLnBrk="1" latinLnBrk="0" hangingPunct="1">
      <a:defRPr kern="1200">
        <a:solidFill>
          <a:schemeClr val="tx1"/>
        </a:solidFill>
        <a:latin typeface="Times New Roman" panose="02020603050405020304" pitchFamily="18" charset="0"/>
        <a:ea typeface="+mn-ea"/>
        <a:cs typeface="+mn-cs"/>
      </a:defRPr>
    </a:lvl6pPr>
    <a:lvl7pPr marL="2743200" algn="l" defTabSz="914400" rtl="0" eaLnBrk="1" latinLnBrk="0" hangingPunct="1">
      <a:defRPr kern="1200">
        <a:solidFill>
          <a:schemeClr val="tx1"/>
        </a:solidFill>
        <a:latin typeface="Times New Roman" panose="02020603050405020304" pitchFamily="18" charset="0"/>
        <a:ea typeface="+mn-ea"/>
        <a:cs typeface="+mn-cs"/>
      </a:defRPr>
    </a:lvl7pPr>
    <a:lvl8pPr marL="3200400" algn="l" defTabSz="914400" rtl="0" eaLnBrk="1" latinLnBrk="0" hangingPunct="1">
      <a:defRPr kern="1200">
        <a:solidFill>
          <a:schemeClr val="tx1"/>
        </a:solidFill>
        <a:latin typeface="Times New Roman" panose="02020603050405020304" pitchFamily="18" charset="0"/>
        <a:ea typeface="+mn-ea"/>
        <a:cs typeface="+mn-cs"/>
      </a:defRPr>
    </a:lvl8pPr>
    <a:lvl9pPr marL="3657600" algn="l" defTabSz="914400" rtl="0" eaLnBrk="1" latinLnBrk="0" hangingPunct="1">
      <a:defRPr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336699"/>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016" autoAdjust="0"/>
    <p:restoredTop sz="94664" autoAdjust="0"/>
  </p:normalViewPr>
  <p:slideViewPr>
    <p:cSldViewPr>
      <p:cViewPr varScale="1">
        <p:scale>
          <a:sx n="67" d="100"/>
          <a:sy n="67" d="100"/>
        </p:scale>
        <p:origin x="720" y="44"/>
      </p:cViewPr>
      <p:guideLst>
        <p:guide orient="horz" pos="3022"/>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13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5.fntdata"/><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92F0A7AC-14A2-4E4C-852B-6E10A58F3C3C}" type="slidenum">
              <a:rPr lang="en-US" altLang="de-DE"/>
              <a:pPr>
                <a:defRPr/>
              </a:pPr>
              <a:t>‹Nr.›</a:t>
            </a:fld>
            <a:endParaRPr lang="en-US" altLang="de-DE"/>
          </a:p>
        </p:txBody>
      </p:sp>
    </p:spTree>
    <p:extLst>
      <p:ext uri="{BB962C8B-B14F-4D97-AF65-F5344CB8AC3E}">
        <p14:creationId xmlns:p14="http://schemas.microsoft.com/office/powerpoint/2010/main" val="763933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ACF5EE26-1868-4B79-A650-AA8C8CB64F98}" type="slidenum">
              <a:rPr lang="en-US" altLang="de-DE"/>
              <a:pPr>
                <a:defRPr/>
              </a:pPr>
              <a:t>‹Nr.›</a:t>
            </a:fld>
            <a:endParaRPr lang="en-US" altLang="de-DE"/>
          </a:p>
        </p:txBody>
      </p:sp>
    </p:spTree>
    <p:extLst>
      <p:ext uri="{BB962C8B-B14F-4D97-AF65-F5344CB8AC3E}">
        <p14:creationId xmlns:p14="http://schemas.microsoft.com/office/powerpoint/2010/main" val="91219068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25586C0-3D78-4317-8545-9BBEEDE08974}" type="slidenum">
              <a:rPr lang="en-US" altLang="de-DE" sz="1300" smtClean="0"/>
              <a:pPr>
                <a:spcBef>
                  <a:spcPct val="0"/>
                </a:spcBef>
              </a:pPr>
              <a:t>2</a:t>
            </a:fld>
            <a:endParaRPr lang="en-US" altLang="de-DE" sz="1300"/>
          </a:p>
        </p:txBody>
      </p:sp>
      <p:sp>
        <p:nvSpPr>
          <p:cNvPr id="8195" name="Rectangle 2"/>
          <p:cNvSpPr>
            <a:spLocks noGrp="1" noRot="1" noChangeAspect="1" noChangeArrowheads="1" noTextEdit="1"/>
          </p:cNvSpPr>
          <p:nvPr>
            <p:ph type="sldImg"/>
          </p:nvPr>
        </p:nvSpPr>
        <p:spPr>
          <a:xfrm>
            <a:off x="138113" y="768350"/>
            <a:ext cx="6823075" cy="3836988"/>
          </a:xfrm>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76757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36ACC5D-9B92-49F7-A731-0BC6B1875133}" type="slidenum">
              <a:rPr lang="en-US" altLang="de-DE" sz="1300" smtClean="0"/>
              <a:pPr>
                <a:spcBef>
                  <a:spcPct val="0"/>
                </a:spcBef>
              </a:pPr>
              <a:t>3</a:t>
            </a:fld>
            <a:endParaRPr lang="en-US" altLang="de-DE" sz="1300"/>
          </a:p>
        </p:txBody>
      </p:sp>
      <p:sp>
        <p:nvSpPr>
          <p:cNvPr id="10243" name="Rectangle 2"/>
          <p:cNvSpPr>
            <a:spLocks noGrp="1" noRot="1" noChangeAspect="1" noChangeArrowheads="1" noTextEdit="1"/>
          </p:cNvSpPr>
          <p:nvPr>
            <p:ph type="sldImg"/>
          </p:nvPr>
        </p:nvSpPr>
        <p:spPr>
          <a:xfrm>
            <a:off x="138113" y="768350"/>
            <a:ext cx="6823075" cy="3836988"/>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285240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2FF8A5A-26AA-44C9-8401-067A194D33F9}" type="slidenum">
              <a:rPr lang="en-US" altLang="de-DE" sz="1300" smtClean="0"/>
              <a:pPr>
                <a:spcBef>
                  <a:spcPct val="0"/>
                </a:spcBef>
              </a:pPr>
              <a:t>4</a:t>
            </a:fld>
            <a:endParaRPr lang="en-US" altLang="de-DE" sz="1300"/>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386364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D441273-43F2-4661-9CBD-4729A37B7600}" type="slidenum">
              <a:rPr lang="en-US" altLang="de-DE" sz="1300" smtClean="0"/>
              <a:pPr>
                <a:spcBef>
                  <a:spcPct val="0"/>
                </a:spcBef>
              </a:pPr>
              <a:t>5</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01238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D39718E8-1103-4C5A-9C86-1F52D202E880}" type="slidenum">
              <a:rPr lang="en-US" altLang="de-DE" sz="1300" b="1"/>
              <a:pPr algn="r" eaLnBrk="1" hangingPunct="1">
                <a:spcBef>
                  <a:spcPct val="0"/>
                </a:spcBef>
              </a:pPr>
              <a:t>6</a:t>
            </a:fld>
            <a:endParaRPr lang="en-US" altLang="de-DE" sz="1300" b="1"/>
          </a:p>
        </p:txBody>
      </p:sp>
      <p:sp>
        <p:nvSpPr>
          <p:cNvPr id="16387" name="Rectangle 2"/>
          <p:cNvSpPr>
            <a:spLocks noGrp="1" noRot="1" noChangeAspect="1" noChangeArrowheads="1" noTextEdit="1"/>
          </p:cNvSpPr>
          <p:nvPr>
            <p:ph type="sldImg"/>
          </p:nvPr>
        </p:nvSpPr>
        <p:spPr>
          <a:xfrm>
            <a:off x="138113" y="768350"/>
            <a:ext cx="6823075" cy="3836988"/>
          </a:xfrm>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051967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D20457D-0C2A-460D-8DC4-C879D8FD43FF}" type="slidenum">
              <a:rPr lang="en-US" altLang="de-DE" sz="1300" smtClean="0"/>
              <a:pPr>
                <a:spcBef>
                  <a:spcPct val="0"/>
                </a:spcBef>
              </a:pPr>
              <a:t>7</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18447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D20457D-0C2A-460D-8DC4-C879D8FD43FF}" type="slidenum">
              <a:rPr lang="en-US" altLang="de-DE" sz="1300" smtClean="0"/>
              <a:pPr>
                <a:spcBef>
                  <a:spcPct val="0"/>
                </a:spcBef>
              </a:pPr>
              <a:t>8</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18447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D20457D-0C2A-460D-8DC4-C879D8FD43FF}" type="slidenum">
              <a:rPr lang="en-US" altLang="de-DE" sz="1300" smtClean="0"/>
              <a:pPr>
                <a:spcBef>
                  <a:spcPct val="0"/>
                </a:spcBef>
              </a:pPr>
              <a:t>9</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18447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763A28D4-1298-467A-A6B5-3F7DA5E3DC6A}" type="slidenum">
              <a:rPr lang="en-US" altLang="de-DE" sz="1300" b="1"/>
              <a:pPr algn="r" eaLnBrk="1" hangingPunct="1">
                <a:spcBef>
                  <a:spcPct val="0"/>
                </a:spcBef>
              </a:pPr>
              <a:t>10</a:t>
            </a:fld>
            <a:endParaRPr lang="en-US" altLang="de-DE" sz="1300" b="1"/>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793465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763A28D4-1298-467A-A6B5-3F7DA5E3DC6A}" type="slidenum">
              <a:rPr lang="en-US" altLang="de-DE" sz="1300" b="1"/>
              <a:pPr algn="r" eaLnBrk="1" hangingPunct="1">
                <a:spcBef>
                  <a:spcPct val="0"/>
                </a:spcBef>
              </a:pPr>
              <a:t>11</a:t>
            </a:fld>
            <a:endParaRPr lang="en-US" altLang="de-DE" sz="1300" b="1"/>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793465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763A28D4-1298-467A-A6B5-3F7DA5E3DC6A}" type="slidenum">
              <a:rPr lang="en-US" altLang="de-DE" sz="1300" b="1"/>
              <a:pPr algn="r" eaLnBrk="1" hangingPunct="1">
                <a:spcBef>
                  <a:spcPct val="0"/>
                </a:spcBef>
              </a:pPr>
              <a:t>12</a:t>
            </a:fld>
            <a:endParaRPr lang="en-US" altLang="de-DE" sz="1300" b="1"/>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793465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FE401C9-CED6-40E2-9E1C-93CC7643D454}" type="slidenum">
              <a:rPr lang="en-US" altLang="de-DE" sz="1300" smtClean="0"/>
              <a:pPr>
                <a:spcBef>
                  <a:spcPct val="0"/>
                </a:spcBef>
              </a:pPr>
              <a:t>13</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703221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EEC088E-B822-4CE9-9C48-897F59E7B481}" type="slidenum">
              <a:rPr lang="en-US" altLang="de-DE" sz="1300" smtClean="0"/>
              <a:pPr>
                <a:spcBef>
                  <a:spcPct val="0"/>
                </a:spcBef>
              </a:pPr>
              <a:t>14</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270395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EEC088E-B822-4CE9-9C48-897F59E7B481}" type="slidenum">
              <a:rPr lang="en-US" altLang="de-DE" sz="1300" smtClean="0"/>
              <a:pPr>
                <a:spcBef>
                  <a:spcPct val="0"/>
                </a:spcBef>
              </a:pPr>
              <a:t>15</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270395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EEC088E-B822-4CE9-9C48-897F59E7B481}" type="slidenum">
              <a:rPr lang="en-US" altLang="de-DE" sz="1300" smtClean="0"/>
              <a:pPr>
                <a:spcBef>
                  <a:spcPct val="0"/>
                </a:spcBef>
              </a:pPr>
              <a:t>16</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270395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D74754B-740E-4E3C-AADD-02BF0E7FC5AA}" type="slidenum">
              <a:rPr lang="en-US" altLang="de-DE" sz="1300" smtClean="0"/>
              <a:pPr>
                <a:spcBef>
                  <a:spcPct val="0"/>
                </a:spcBef>
              </a:pPr>
              <a:t>17</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257063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5B76B4D-F8B4-49F0-A409-8EB6C9CEA747}" type="slidenum">
              <a:rPr lang="en-US" altLang="de-DE" sz="1300" smtClean="0"/>
              <a:pPr>
                <a:spcBef>
                  <a:spcPct val="0"/>
                </a:spcBef>
              </a:pPr>
              <a:t>18</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551849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5B76B4D-F8B4-49F0-A409-8EB6C9CEA747}" type="slidenum">
              <a:rPr lang="en-US" altLang="de-DE" sz="1300" smtClean="0"/>
              <a:pPr>
                <a:spcBef>
                  <a:spcPct val="0"/>
                </a:spcBef>
              </a:pPr>
              <a:t>19</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551849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9157145-2783-4F61-BD61-0B5A73AA5DEB}" type="slidenum">
              <a:rPr lang="en-US" altLang="de-DE" sz="1300" smtClean="0"/>
              <a:pPr>
                <a:spcBef>
                  <a:spcPct val="0"/>
                </a:spcBef>
              </a:pPr>
              <a:t>20</a:t>
            </a:fld>
            <a:endParaRPr lang="en-US" altLang="de-DE" sz="1300"/>
          </a:p>
        </p:txBody>
      </p:sp>
      <p:sp>
        <p:nvSpPr>
          <p:cNvPr id="45059" name="Rectangle 2"/>
          <p:cNvSpPr>
            <a:spLocks noGrp="1" noRot="1" noChangeAspect="1" noChangeArrowheads="1" noTextEdit="1"/>
          </p:cNvSpPr>
          <p:nvPr>
            <p:ph type="sldImg"/>
          </p:nvPr>
        </p:nvSpPr>
        <p:spPr>
          <a:xfrm>
            <a:off x="139700" y="768350"/>
            <a:ext cx="6821488"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779575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0442580-567B-478A-866A-F6830D191F97}" type="slidenum">
              <a:rPr lang="en-US" altLang="de-DE" sz="1300" smtClean="0"/>
              <a:pPr>
                <a:spcBef>
                  <a:spcPct val="0"/>
                </a:spcBef>
              </a:pPr>
              <a:t>21</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060591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0442580-567B-478A-866A-F6830D191F97}" type="slidenum">
              <a:rPr lang="en-US" altLang="de-DE" sz="1300" smtClean="0"/>
              <a:pPr>
                <a:spcBef>
                  <a:spcPct val="0"/>
                </a:spcBef>
              </a:pPr>
              <a:t>22</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060591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0442580-567B-478A-866A-F6830D191F97}" type="slidenum">
              <a:rPr lang="en-US" altLang="de-DE" sz="1300" smtClean="0"/>
              <a:pPr>
                <a:spcBef>
                  <a:spcPct val="0"/>
                </a:spcBef>
              </a:pPr>
              <a:t>23</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060591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0442580-567B-478A-866A-F6830D191F97}" type="slidenum">
              <a:rPr lang="en-US" altLang="de-DE" sz="1300" smtClean="0"/>
              <a:pPr>
                <a:spcBef>
                  <a:spcPct val="0"/>
                </a:spcBef>
              </a:pPr>
              <a:t>24</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060591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EC67E59-E726-4C24-8D92-73AB79FA76EC}" type="slidenum">
              <a:rPr lang="en-US" altLang="de-DE" sz="1300" smtClean="0"/>
              <a:pPr>
                <a:spcBef>
                  <a:spcPct val="0"/>
                </a:spcBef>
              </a:pPr>
              <a:t>25</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40641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5208EF4-BE0C-4E75-A16E-7934FC8F5419}" type="slidenum">
              <a:rPr lang="en-US" altLang="de-DE" sz="1300" smtClean="0"/>
              <a:pPr>
                <a:spcBef>
                  <a:spcPct val="0"/>
                </a:spcBef>
              </a:pPr>
              <a:t>26</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130832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6F193E6-CF36-4085-9DE0-9717DB097BE4}" type="slidenum">
              <a:rPr lang="en-US" altLang="de-DE" sz="1300" smtClean="0"/>
              <a:pPr>
                <a:spcBef>
                  <a:spcPct val="0"/>
                </a:spcBef>
              </a:pPr>
              <a:t>27</a:t>
            </a:fld>
            <a:endParaRPr lang="en-US" altLang="de-DE" sz="1300"/>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941396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CC914B9-B1C2-4DD3-838D-B20C8394820C}" type="slidenum">
              <a:rPr lang="en-US" altLang="de-DE" sz="1300" smtClean="0"/>
              <a:pPr>
                <a:spcBef>
                  <a:spcPct val="0"/>
                </a:spcBef>
              </a:pPr>
              <a:t>28</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096476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42FEC65-6788-4B49-B402-F440F91EA66D}" type="slidenum">
              <a:rPr lang="en-US" altLang="de-DE" sz="1300" smtClean="0"/>
              <a:pPr>
                <a:spcBef>
                  <a:spcPct val="0"/>
                </a:spcBef>
              </a:pPr>
              <a:t>29</a:t>
            </a:fld>
            <a:endParaRPr lang="en-US"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175233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D3FFBC5-435A-458E-B39A-1AAF8E156418}" type="slidenum">
              <a:rPr lang="en-US" altLang="de-DE" sz="1300" smtClean="0"/>
              <a:pPr>
                <a:spcBef>
                  <a:spcPct val="0"/>
                </a:spcBef>
              </a:pPr>
              <a:t>30</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7031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F6150EE-4BBB-4FAF-B1E0-4343867C3CF7}" type="slidenum">
              <a:rPr lang="en-US" altLang="de-DE" sz="1300" smtClean="0"/>
              <a:pPr>
                <a:spcBef>
                  <a:spcPct val="0"/>
                </a:spcBef>
              </a:pPr>
              <a:t>31</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14608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32</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8433EED-D343-45DB-8EB7-2D63E2BCB28B}" type="slidenum">
              <a:rPr lang="en-US" altLang="de-DE" sz="1300" smtClean="0"/>
              <a:pPr>
                <a:spcBef>
                  <a:spcPct val="0"/>
                </a:spcBef>
              </a:pPr>
              <a:t>33</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51853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227B068-12B5-4C60-816D-C38DB140B1A8}" type="slidenum">
              <a:rPr lang="en-US" altLang="de-DE" sz="1300" smtClean="0"/>
              <a:pPr>
                <a:spcBef>
                  <a:spcPct val="0"/>
                </a:spcBef>
              </a:pPr>
              <a:t>34</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449734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0B7C698-0D5E-46F2-BC2B-1C34AC68481F}" type="slidenum">
              <a:rPr lang="en-US" altLang="de-DE" sz="1300" smtClean="0"/>
              <a:pPr>
                <a:spcBef>
                  <a:spcPct val="0"/>
                </a:spcBef>
              </a:pPr>
              <a:t>35</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74324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FC32945-B3DD-4334-98C5-644902B7D074}" type="slidenum">
              <a:rPr lang="en-US" altLang="de-DE" sz="1300" smtClean="0"/>
              <a:pPr>
                <a:spcBef>
                  <a:spcPct val="0"/>
                </a:spcBef>
              </a:pPr>
              <a:t>36</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712102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FC32945-B3DD-4334-98C5-644902B7D074}" type="slidenum">
              <a:rPr lang="en-US" altLang="de-DE" sz="1300" smtClean="0"/>
              <a:pPr>
                <a:spcBef>
                  <a:spcPct val="0"/>
                </a:spcBef>
              </a:pPr>
              <a:t>37</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712102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FC32945-B3DD-4334-98C5-644902B7D074}" type="slidenum">
              <a:rPr lang="en-US" altLang="de-DE" sz="1300" smtClean="0"/>
              <a:pPr>
                <a:spcBef>
                  <a:spcPct val="0"/>
                </a:spcBef>
              </a:pPr>
              <a:t>38</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7121029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BB59659-01A8-4E5A-B357-69F32749C714}" type="slidenum">
              <a:rPr lang="en-US" altLang="de-DE" sz="1300" smtClean="0"/>
              <a:pPr>
                <a:spcBef>
                  <a:spcPct val="0"/>
                </a:spcBef>
              </a:pPr>
              <a:t>39</a:t>
            </a:fld>
            <a:endParaRPr lang="en-US"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602248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BB59659-01A8-4E5A-B357-69F32749C714}" type="slidenum">
              <a:rPr lang="en-US" altLang="de-DE" sz="1300" smtClean="0"/>
              <a:pPr>
                <a:spcBef>
                  <a:spcPct val="0"/>
                </a:spcBef>
              </a:pPr>
              <a:t>40</a:t>
            </a:fld>
            <a:endParaRPr lang="en-US"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6022480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BB59659-01A8-4E5A-B357-69F32749C714}" type="slidenum">
              <a:rPr lang="en-US" altLang="de-DE" sz="1300" smtClean="0"/>
              <a:pPr>
                <a:spcBef>
                  <a:spcPct val="0"/>
                </a:spcBef>
              </a:pPr>
              <a:t>41</a:t>
            </a:fld>
            <a:endParaRPr lang="en-US"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602248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ChangeArrowheads="1" noTextEdit="1"/>
          </p:cNvSpPr>
          <p:nvPr>
            <p:ph type="sldImg"/>
          </p:nvPr>
        </p:nvSpPr>
        <p:spPr>
          <a:xfrm>
            <a:off x="138113" y="768350"/>
            <a:ext cx="6823075" cy="3836988"/>
          </a:xfrm>
          <a:ln/>
        </p:spPr>
      </p:sp>
      <p:sp>
        <p:nvSpPr>
          <p:cNvPr id="1064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7648266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Trening</a:t>
            </a:r>
            <a:r>
              <a:rPr lang="en-US" altLang="ko-KR" dirty="0">
                <a:solidFill>
                  <a:srgbClr val="004992"/>
                </a:solidFill>
              </a:rPr>
              <a:t> Meta-</a:t>
            </a:r>
            <a:r>
              <a:rPr lang="en-US" altLang="ko-KR" dirty="0" err="1">
                <a:solidFill>
                  <a:srgbClr val="004992"/>
                </a:solidFill>
              </a:rPr>
              <a:t>poznawczy</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ko-KR" sz="1000" dirty="0">
                <a:latin typeface="+mj-lt"/>
              </a:rPr>
              <a:t>Wykorzystane w treningu ilustracje użyto za zgodą autorów i właścicieli praw autorskich. Szczegóły znaleźć można na ostatnim slajdzie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l-PL"/>
              <a:t>Trening Meta-poznawczy 6 – Empatia… II</a:t>
            </a:r>
          </a:p>
        </p:txBody>
      </p:sp>
      <p:sp>
        <p:nvSpPr>
          <p:cNvPr id="4" name="Slide Number Placeholder 3"/>
          <p:cNvSpPr>
            <a:spLocks noGrp="1"/>
          </p:cNvSpPr>
          <p:nvPr>
            <p:ph type="sldNum" sz="quarter" idx="12"/>
          </p:nvPr>
        </p:nvSpPr>
        <p:spPr bwMode="gray"/>
        <p:txBody>
          <a:bodyPr/>
          <a:lstStyle>
            <a:lvl1pPr>
              <a:defRPr b="0"/>
            </a:lvl1pPr>
          </a:lstStyle>
          <a:p>
            <a:pPr>
              <a:defRPr/>
            </a:pPr>
            <a:fld id="{138C36BA-D8ED-4EE3-A122-0814ED2735D5}"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pl-PL"/>
              <a:t>Trening Meta-poznawczy 6 – Empatia… II</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138C36BA-D8ED-4EE3-A122-0814ED2735D5}"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l-PL"/>
              <a:t>Trening Meta-poznawczy 6 – Empatia… II</a:t>
            </a:r>
          </a:p>
        </p:txBody>
      </p:sp>
      <p:sp>
        <p:nvSpPr>
          <p:cNvPr id="7" name="Slide Number Placeholder 6"/>
          <p:cNvSpPr>
            <a:spLocks noGrp="1"/>
          </p:cNvSpPr>
          <p:nvPr>
            <p:ph type="sldNum" sz="quarter" idx="12"/>
          </p:nvPr>
        </p:nvSpPr>
        <p:spPr bwMode="gray"/>
        <p:txBody>
          <a:bodyPr/>
          <a:lstStyle>
            <a:lvl1pPr>
              <a:defRPr b="0"/>
            </a:lvl1pPr>
          </a:lstStyle>
          <a:p>
            <a:pPr>
              <a:defRPr/>
            </a:pPr>
            <a:fld id="{138C36BA-D8ED-4EE3-A122-0814ED2735D5}"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l-PL"/>
              <a:t>Trening Meta-poznawczy 6 – Empatia… II</a:t>
            </a:r>
          </a:p>
        </p:txBody>
      </p:sp>
      <p:sp>
        <p:nvSpPr>
          <p:cNvPr id="7" name="Slide Number Placeholder 6"/>
          <p:cNvSpPr>
            <a:spLocks noGrp="1"/>
          </p:cNvSpPr>
          <p:nvPr>
            <p:ph type="sldNum" sz="quarter" idx="12"/>
          </p:nvPr>
        </p:nvSpPr>
        <p:spPr bwMode="gray"/>
        <p:txBody>
          <a:bodyPr/>
          <a:lstStyle>
            <a:lvl1pPr>
              <a:defRPr b="0"/>
            </a:lvl1pPr>
          </a:lstStyle>
          <a:p>
            <a:pPr>
              <a:defRPr/>
            </a:pPr>
            <a:fld id="{138C36BA-D8ED-4EE3-A122-0814ED2735D5}"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pl-PL"/>
              <a:t>Trening Meta-poznawczy 6 – Empatia… II</a:t>
            </a:r>
          </a:p>
        </p:txBody>
      </p:sp>
      <p:sp>
        <p:nvSpPr>
          <p:cNvPr id="7" name="Slide Number Placeholder 6"/>
          <p:cNvSpPr>
            <a:spLocks noGrp="1"/>
          </p:cNvSpPr>
          <p:nvPr>
            <p:ph type="sldNum" sz="quarter" idx="12"/>
          </p:nvPr>
        </p:nvSpPr>
        <p:spPr bwMode="gray"/>
        <p:txBody>
          <a:bodyPr/>
          <a:lstStyle>
            <a:lvl1pPr>
              <a:defRPr b="0"/>
            </a:lvl1pPr>
          </a:lstStyle>
          <a:p>
            <a:pPr>
              <a:defRPr/>
            </a:pPr>
            <a:fld id="{138C36BA-D8ED-4EE3-A122-0814ED2735D5}"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pl-PL"/>
              <a:t>Trening Meta-poznawczy 6 – Empatia… II</a:t>
            </a:r>
          </a:p>
        </p:txBody>
      </p:sp>
      <p:sp>
        <p:nvSpPr>
          <p:cNvPr id="5" name="Slide Number Placeholder 4"/>
          <p:cNvSpPr>
            <a:spLocks noGrp="1"/>
          </p:cNvSpPr>
          <p:nvPr>
            <p:ph type="sldNum" sz="quarter" idx="12"/>
          </p:nvPr>
        </p:nvSpPr>
        <p:spPr bwMode="gray"/>
        <p:txBody>
          <a:bodyPr/>
          <a:lstStyle>
            <a:lvl1pPr>
              <a:defRPr b="0"/>
            </a:lvl1pPr>
          </a:lstStyle>
          <a:p>
            <a:pPr>
              <a:defRPr/>
            </a:pPr>
            <a:fld id="{138C36BA-D8ED-4EE3-A122-0814ED2735D5}"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l-PL"/>
              <a:t>Trening Meta-poznawczy 6 – Empatia… II</a:t>
            </a:r>
          </a:p>
        </p:txBody>
      </p:sp>
      <p:sp>
        <p:nvSpPr>
          <p:cNvPr id="4" name="Slide Number Placeholder 3"/>
          <p:cNvSpPr>
            <a:spLocks noGrp="1"/>
          </p:cNvSpPr>
          <p:nvPr>
            <p:ph type="sldNum" sz="quarter" idx="12"/>
          </p:nvPr>
        </p:nvSpPr>
        <p:spPr bwMode="gray"/>
        <p:txBody>
          <a:bodyPr/>
          <a:lstStyle>
            <a:lvl1pPr>
              <a:defRPr b="0"/>
            </a:lvl1pPr>
          </a:lstStyle>
          <a:p>
            <a:pPr>
              <a:defRPr/>
            </a:pPr>
            <a:fld id="{138C36BA-D8ED-4EE3-A122-0814ED2735D5}"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pl-PL"/>
              <a:t>Trening Meta-poznawczy 6 – Empatia…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138C36BA-D8ED-4EE3-A122-0814ED2735D5}"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11.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0.xml"/><Relationship Id="rId1" Type="http://schemas.openxmlformats.org/officeDocument/2006/relationships/slideLayout" Target="../slideLayouts/slideLayout11.xml"/><Relationship Id="rId4" Type="http://schemas.openxmlformats.org/officeDocument/2006/relationships/image" Target="../media/image22.jpeg"/></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2.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6 A – </a:t>
            </a:r>
            <a:r>
              <a:rPr lang="en-US" altLang="ko-KR" dirty="0" err="1">
                <a:latin typeface="+mn-lt"/>
                <a:ea typeface="+mn-ea"/>
                <a:cs typeface="+mn-cs"/>
              </a:rPr>
              <a:t>Empatia</a:t>
            </a:r>
            <a:r>
              <a:rPr lang="en-US" altLang="ko-KR" dirty="0">
                <a:latin typeface="+mn-lt"/>
                <a:ea typeface="+mn-ea"/>
                <a:cs typeface="+mn-cs"/>
              </a:rPr>
              <a:t>…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Leszczyńska &amp; Gawęda</a:t>
            </a:r>
            <a:r>
              <a:rPr lang="nl-NL" sz="1600" dirty="0">
                <a:solidFill>
                  <a:srgbClr val="004992"/>
                </a:solidFill>
              </a:rPr>
              <a:t> (7|22)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0551135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l-PL" sz="3600" dirty="0">
                <a:solidFill>
                  <a:srgbClr val="004992"/>
                </a:solidFill>
                <a:latin typeface="+mn-lt"/>
                <a:ea typeface="+mn-ea"/>
                <a:cs typeface="+mn-cs"/>
              </a:rPr>
              <a:t>Poznajesz kogoś. Gdzie patrzysz najpierw? Jak dobre są to wskazówki?</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2</a:t>
            </a:fld>
            <a:endParaRPr lang="de-DE" altLang="de-DE">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l-PL" sz="3600">
                <a:solidFill>
                  <a:srgbClr val="004992"/>
                </a:solidFill>
                <a:latin typeface="+mn-lt"/>
                <a:ea typeface="+mn-ea"/>
                <a:cs typeface="+mn-cs"/>
              </a:rPr>
              <a:t>Poznajesz kogoś. Gdzie patrzysz najpierw? Jak dobre są to wskazówki?</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3</a:t>
            </a:fld>
            <a:endParaRPr lang="de-DE" altLang="de-DE">
              <a:latin typeface="+mn-lt"/>
            </a:endParaRPr>
          </a:p>
        </p:txBody>
      </p:sp>
      <p:pic>
        <p:nvPicPr>
          <p:cNvPr id="3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latin typeface="Calibri Light"/>
              </a:rPr>
              <a:t>ręce?</a:t>
            </a:r>
          </a:p>
        </p:txBody>
      </p:sp>
      <p:sp>
        <p:nvSpPr>
          <p:cNvPr id="33"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4" name="Caption_26"/>
          <p:cNvSpPr>
            <a:spLocks noChangeShapeType="1"/>
          </p:cNvSpPr>
          <p:nvPr/>
        </p:nvSpPr>
        <p:spPr bwMode="auto">
          <a:xfrm flipV="1">
            <a:off x="1993131" y="2892475"/>
            <a:ext cx="4663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5"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i="1" spc="-5">
                <a:latin typeface="Calibri Light"/>
                <a:cs typeface="Verdana"/>
              </a:rPr>
              <a:t>inne?...</a:t>
            </a:r>
            <a:endParaRPr dirty="0">
              <a:latin typeface="Calibri Light"/>
              <a:cs typeface="Verdana"/>
            </a:endParaRPr>
          </a:p>
        </p:txBody>
      </p:sp>
      <p:sp>
        <p:nvSpPr>
          <p:cNvPr id="36" name="Caption_17"/>
          <p:cNvSpPr txBox="1">
            <a:spLocks noChangeArrowheads="1"/>
          </p:cNvSpPr>
          <p:nvPr/>
        </p:nvSpPr>
        <p:spPr bwMode="auto">
          <a:xfrm>
            <a:off x="1964531" y="2204864"/>
            <a:ext cx="22608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latin typeface="Calibri Light"/>
              </a:rPr>
              <a:t>Język ciała/</a:t>
            </a:r>
            <a:br>
              <a:rPr lang="de-DE" altLang="de-DE" sz="2000" dirty="0">
                <a:latin typeface="Calibri Light"/>
              </a:rPr>
            </a:br>
            <a:r>
              <a:rPr lang="de-DE" altLang="de-DE" sz="2000" dirty="0">
                <a:latin typeface="Calibri Light"/>
              </a:rPr>
              <a:t>postawa?</a:t>
            </a:r>
          </a:p>
        </p:txBody>
      </p:sp>
      <p:sp>
        <p:nvSpPr>
          <p:cNvPr id="37"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oczy?</a:t>
            </a:r>
            <a:endParaRPr lang="de-DE" altLang="de-DE" sz="2000" dirty="0">
              <a:latin typeface="Calibri Light"/>
            </a:endParaRPr>
          </a:p>
        </p:txBody>
      </p:sp>
      <p:sp>
        <p:nvSpPr>
          <p:cNvPr id="38" name="Caption_19"/>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język?</a:t>
            </a:r>
            <a:endParaRPr lang="de-DE" altLang="de-DE" sz="2000" dirty="0">
              <a:solidFill>
                <a:srgbClr val="333333"/>
              </a:solidFill>
              <a:latin typeface="Calibri Light"/>
            </a:endParaRPr>
          </a:p>
        </p:txBody>
      </p:sp>
      <p:sp>
        <p:nvSpPr>
          <p:cNvPr id="39" name="Caption_20"/>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ubrania?</a:t>
            </a:r>
            <a:endParaRPr lang="de-DE" altLang="de-DE" sz="2000" dirty="0">
              <a:solidFill>
                <a:srgbClr val="333333"/>
              </a:solidFill>
              <a:latin typeface="Calibri Light"/>
            </a:endParaRPr>
          </a:p>
        </p:txBody>
      </p:sp>
      <p:sp>
        <p:nvSpPr>
          <p:cNvPr id="40"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41"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42"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l-PL" sz="3600" dirty="0">
                <a:solidFill>
                  <a:srgbClr val="004992"/>
                </a:solidFill>
                <a:latin typeface="+mn-lt"/>
                <a:ea typeface="+mn-ea"/>
                <a:cs typeface="+mn-cs"/>
              </a:rPr>
              <a:t>Jakie inne źródła informacji można wziąć pod uwagę? Jak bardzo są one miarodajne?</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4</a:t>
            </a:fld>
            <a:endParaRPr lang="de-DE" altLang="de-DE">
              <a:latin typeface="+mn-lt"/>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l-PL" sz="3600">
                <a:solidFill>
                  <a:srgbClr val="004992"/>
                </a:solidFill>
                <a:latin typeface="+mn-lt"/>
                <a:ea typeface="+mn-ea"/>
                <a:cs typeface="+mn-cs"/>
              </a:rPr>
              <a:t>Jakie inne źródła informacji można wziąć pod uwagę? Jak bardzo są one miarodajne?</a:t>
            </a:r>
            <a:endParaRPr lang="en-US" sz="3600" dirty="0">
              <a:solidFill>
                <a:srgbClr val="004992"/>
              </a:solidFill>
              <a:latin typeface="+mn-lt"/>
              <a:ea typeface="+mn-ea"/>
              <a:cs typeface="+mn-cs"/>
            </a:endParaRPr>
          </a:p>
        </p:txBody>
      </p:sp>
      <p:sp>
        <p:nvSpPr>
          <p:cNvPr id="7" name="Content Placeholder 6"/>
          <p:cNvSpPr>
            <a:spLocks noGrp="1"/>
          </p:cNvSpPr>
          <p:nvPr>
            <p:ph idx="1"/>
          </p:nvPr>
        </p:nvSpPr>
        <p:spPr>
          <a:xfrm>
            <a:off x="408955" y="2204864"/>
            <a:ext cx="6400800" cy="4248000"/>
          </a:xfrm>
        </p:spPr>
        <p:txBody>
          <a:bodyPr/>
          <a:lstStyle/>
          <a:p>
            <a:pPr marL="342900" lvl="0" indent="-342900" defTabSz="914400" fontAlgn="base">
              <a:buClr>
                <a:srgbClr val="333333"/>
              </a:buClr>
              <a:buFont typeface="WingDings"/>
              <a:buChar char=""/>
            </a:pPr>
            <a:r>
              <a:rPr lang="pl-PL" altLang="de-DE" sz="2400" dirty="0">
                <a:solidFill>
                  <a:srgbClr val="333333"/>
                </a:solidFill>
              </a:rPr>
              <a:t>wcześniejsza wiedza na temat osoby </a:t>
            </a:r>
            <a:r>
              <a:rPr lang="en-US" altLang="de-DE" sz="2400" dirty="0">
                <a:solidFill>
                  <a:srgbClr val="333333"/>
                </a:solidFill>
              </a:rPr>
              <a:t>(</a:t>
            </a:r>
            <a:r>
              <a:rPr lang="pl-PL" altLang="de-DE" sz="2400" dirty="0">
                <a:solidFill>
                  <a:srgbClr val="333333"/>
                </a:solidFill>
              </a:rPr>
              <a:t>inf. zasłyszane</a:t>
            </a:r>
            <a:r>
              <a:rPr lang="en-US" altLang="de-DE" sz="2400" dirty="0">
                <a:solidFill>
                  <a:srgbClr val="333333"/>
                </a:solidFill>
              </a:rPr>
              <a:t>): </a:t>
            </a:r>
            <a:r>
              <a:rPr lang="pl-PL" altLang="de-DE" sz="2400" dirty="0">
                <a:solidFill>
                  <a:srgbClr val="333333"/>
                </a:solidFill>
              </a:rPr>
              <a:t>komentarz znajomego</a:t>
            </a:r>
            <a:endParaRPr lang="en-US"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wcześniejsza wiedza na temat podobnych ludzi/grup</a:t>
            </a:r>
            <a:r>
              <a:rPr lang="en-US" altLang="de-DE" sz="2400" dirty="0">
                <a:solidFill>
                  <a:srgbClr val="333333"/>
                </a:solidFill>
              </a:rPr>
              <a:t>prior </a:t>
            </a:r>
            <a:r>
              <a:rPr lang="pl-PL" altLang="de-DE" sz="2400" dirty="0">
                <a:solidFill>
                  <a:srgbClr val="333333"/>
                </a:solidFill>
              </a:rPr>
              <a:t>np. raperzy</a:t>
            </a:r>
            <a:endParaRPr lang="en-US" altLang="de-DE" sz="2400" i="1" dirty="0">
              <a:solidFill>
                <a:srgbClr val="333333"/>
              </a:solidFill>
            </a:endParaRPr>
          </a:p>
          <a:p>
            <a:pPr marL="342900" lvl="0" indent="-342900" defTabSz="914400" fontAlgn="base">
              <a:buClr>
                <a:srgbClr val="333333"/>
              </a:buClr>
              <a:buFont typeface="WingDings"/>
              <a:buChar char=""/>
            </a:pPr>
            <a:r>
              <a:rPr lang="en-US" altLang="de-DE" sz="2400">
                <a:solidFill>
                  <a:srgbClr val="333333"/>
                </a:solidFill>
              </a:rPr>
              <a:t>“</a:t>
            </a:r>
            <a:r>
              <a:rPr lang="pl-PL" altLang="de-DE" sz="2400">
                <a:solidFill>
                  <a:srgbClr val="333333"/>
                </a:solidFill>
              </a:rPr>
              <a:t>ciepło osoby</a:t>
            </a:r>
            <a:r>
              <a:rPr lang="en-US" altLang="de-DE" sz="2400">
                <a:solidFill>
                  <a:srgbClr val="333333"/>
                </a:solidFill>
              </a:rPr>
              <a:t>”/</a:t>
            </a:r>
            <a:r>
              <a:rPr lang="pl-PL" altLang="de-DE" sz="2400" dirty="0">
                <a:solidFill>
                  <a:srgbClr val="333333"/>
                </a:solidFill>
              </a:rPr>
              <a:t>intuicja</a:t>
            </a:r>
            <a:endParaRPr lang="en-US"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źródło pisane</a:t>
            </a:r>
            <a:r>
              <a:rPr lang="en-US" altLang="de-DE" sz="2400" dirty="0">
                <a:solidFill>
                  <a:srgbClr val="333333"/>
                </a:solidFill>
              </a:rPr>
              <a:t>: </a:t>
            </a:r>
            <a:r>
              <a:rPr lang="pl-PL" altLang="de-DE" sz="2400" dirty="0">
                <a:solidFill>
                  <a:srgbClr val="333333"/>
                </a:solidFill>
              </a:rPr>
              <a:t>na przykład z e-maili</a:t>
            </a:r>
            <a:r>
              <a:rPr lang="de-DE" altLang="de-DE" sz="2400" dirty="0">
                <a:solidFill>
                  <a:srgbClr val="333333"/>
                </a:solidFill>
              </a:rPr>
              <a:t> </a:t>
            </a:r>
            <a:r>
              <a:rPr lang="pl-PL" altLang="de-DE" sz="2400" dirty="0">
                <a:solidFill>
                  <a:srgbClr val="333333"/>
                </a:solidFill>
              </a:rPr>
              <a:t>czy czatów internetowych</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5</a:t>
            </a:fld>
            <a:endParaRPr lang="de-DE" altLang="de-DE">
              <a:latin typeface="+mn-lt"/>
            </a:endParaRPr>
          </a:p>
        </p:txBody>
      </p:sp>
      <p:pic>
        <p:nvPicPr>
          <p:cNvPr id="12"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solidFill>
                  <a:srgbClr val="004992"/>
                </a:solidFill>
                <a:latin typeface="+mn-lt"/>
                <a:ea typeface="+mn-ea"/>
                <a:cs typeface="+mn-cs"/>
              </a:rPr>
              <a:t>Zalety i wady niektórych</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377"/>
            <a:r>
              <a:rPr lang="pl-PL" sz="2400">
                <a:solidFill>
                  <a:srgbClr val="333333"/>
                </a:solidFill>
              </a:rPr>
              <a:t>Po tym, jak przedyskutowaliśmy różne czynniki, które pozwalają nam poznać i ocenić intencje innych osób, chcielibyśmy teraz skupić się na silnych i słabych stronach tych wskazówek społecznych.</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6</a:t>
            </a:fld>
            <a:endParaRPr lang="de-DE" altLang="de-DE">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l-PL" sz="3600" dirty="0">
                <a:solidFill>
                  <a:srgbClr val="004992"/>
                </a:solidFill>
                <a:latin typeface="+mn-lt"/>
                <a:ea typeface="+mn-ea"/>
                <a:cs typeface="+mn-cs"/>
              </a:rPr>
              <a:t>Proszę przedyskutujcie zalety i wady niektórych cech i ich przydatność w formułowania ocen innych osób</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7</a:t>
            </a:fld>
            <a:endParaRPr lang="de-DE" altLang="de-DE">
              <a:latin typeface="+mn-lt"/>
            </a:endParaRPr>
          </a:p>
        </p:txBody>
      </p:sp>
      <p:graphicFrame>
        <p:nvGraphicFramePr>
          <p:cNvPr id="17" name="Group 2"/>
          <p:cNvGraphicFramePr>
            <a:graphicFrameLocks noGrp="1"/>
          </p:cNvGraphicFramePr>
          <p:nvPr>
            <p:extLst>
              <p:ext uri="{D42A27DB-BD31-4B8C-83A1-F6EECF244321}">
                <p14:modId xmlns:p14="http://schemas.microsoft.com/office/powerpoint/2010/main" val="118771361"/>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Język:</a:t>
                      </a:r>
                    </a:p>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Co ktoś mówi i sposób w jaki mówi</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Calibri Light"/>
                        </a:rPr>
                        <a:t>Ważna wskazówka:</a:t>
                      </a:r>
                      <a:endParaRPr kumimoji="0" lang="en-US" sz="2000" b="0" i="0" u="none" strike="noStrike" cap="none" normalizeH="0" baseline="0" dirty="0">
                        <a:ln>
                          <a:noFill/>
                        </a:ln>
                        <a:solidFill>
                          <a:srgbClr val="004992"/>
                        </a:solidFill>
                        <a:effectLst/>
                        <a:latin typeface="Calibri Light"/>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eaLnBrk="1" hangingPunct="1">
                        <a:spcBef>
                          <a:spcPct val="50000"/>
                        </a:spcBef>
                        <a:buFontTx/>
                        <a:buNone/>
                      </a:pPr>
                      <a:r>
                        <a:rPr lang="pl-PL" altLang="de-DE" sz="2000" b="1" dirty="0">
                          <a:solidFill>
                            <a:srgbClr val="333333"/>
                          </a:solidFill>
                          <a:latin typeface="+mn-lt"/>
                        </a:rPr>
                        <a:t>Przykład</a:t>
                      </a:r>
                      <a:r>
                        <a:rPr lang="en-US" altLang="de-DE" sz="2000" b="1" dirty="0">
                          <a:solidFill>
                            <a:srgbClr val="333333"/>
                          </a:solidFill>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Calibri Light"/>
                        </a:rPr>
                        <a:t>Uwaga: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8"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4"/>
          <p:cNvSpPr txBox="1">
            <a:spLocks noChangeArrowheads="1"/>
          </p:cNvSpPr>
          <p:nvPr/>
        </p:nvSpPr>
        <p:spPr bwMode="auto">
          <a:xfrm>
            <a:off x="408955" y="5805264"/>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pl-PL" altLang="de-DE" sz="1800">
                <a:solidFill>
                  <a:srgbClr val="333333"/>
                </a:solidFill>
                <a:latin typeface="+mj-lt"/>
                <a:ea typeface="+mn-ea"/>
              </a:rPr>
              <a:t>Cytat Marii Antoniny (1755-1793); sarkazm, naiwności, nieświadomość warunków życia ludzi ubogich?</a:t>
            </a:r>
            <a:endParaRPr lang="en-US" altLang="de-DE" sz="1800" dirty="0">
              <a:solidFill>
                <a:srgbClr val="333333"/>
              </a:solidFill>
              <a:latin typeface="+mj-lt"/>
              <a:ea typeface="+mn-ea"/>
            </a:endParaRPr>
          </a:p>
        </p:txBody>
      </p:sp>
      <p:sp>
        <p:nvSpPr>
          <p:cNvPr id="20"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pl-PL" altLang="de-DE" sz="1600" b="1">
                <a:solidFill>
                  <a:srgbClr val="333333"/>
                </a:solidFill>
                <a:latin typeface="Calibri Light"/>
              </a:rPr>
              <a:t>Ludzie, którzy nie mają na chleb… czemu w zamian nie jedzą ciastek?</a:t>
            </a:r>
            <a:endParaRPr lang="en-US" altLang="de-DE" sz="1600" b="1" dirty="0">
              <a:solidFill>
                <a:srgbClr val="333333"/>
              </a:solidFill>
              <a:latin typeface="Calibri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l-PL" sz="3600" dirty="0">
                <a:solidFill>
                  <a:srgbClr val="004992"/>
                </a:solidFill>
                <a:latin typeface="+mn-lt"/>
                <a:ea typeface="+mn-ea"/>
                <a:cs typeface="+mn-cs"/>
              </a:rPr>
              <a:t>Proszę przedyskutujcie zalety i wady niektórych cech i ich przydatność w formułowania ocen innych osób</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8</a:t>
            </a:fld>
            <a:endParaRPr lang="de-DE" altLang="de-DE">
              <a:latin typeface="+mn-lt"/>
            </a:endParaRPr>
          </a:p>
        </p:txBody>
      </p:sp>
      <p:graphicFrame>
        <p:nvGraphicFramePr>
          <p:cNvPr id="17" name="Group 2"/>
          <p:cNvGraphicFramePr>
            <a:graphicFrameLocks noGrp="1"/>
          </p:cNvGraphicFramePr>
          <p:nvPr>
            <p:extLst>
              <p:ext uri="{D42A27DB-BD31-4B8C-83A1-F6EECF244321}">
                <p14:modId xmlns:p14="http://schemas.microsoft.com/office/powerpoint/2010/main" val="85667095"/>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Język:</a:t>
                      </a:r>
                    </a:p>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Co ktoś mówi i sposób w jaki mówi</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Calibri Light"/>
                        </a:rPr>
                        <a:t>Ważna wskazówka:</a:t>
                      </a:r>
                      <a:endParaRPr kumimoji="0" lang="en-US" sz="2000" b="0" i="0" u="none" strike="noStrike" cap="none" normalizeH="0" baseline="0" dirty="0">
                        <a:ln>
                          <a:noFill/>
                        </a:ln>
                        <a:solidFill>
                          <a:srgbClr val="004992"/>
                        </a:solidFill>
                        <a:effectLst/>
                        <a:latin typeface="Calibri Light"/>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1" i="0" u="none" strike="noStrike" cap="none" normalizeH="0" baseline="0" dirty="0">
                          <a:ln>
                            <a:noFill/>
                          </a:ln>
                          <a:solidFill>
                            <a:srgbClr val="333333"/>
                          </a:solidFill>
                          <a:effectLst/>
                          <a:latin typeface="Calibri Light"/>
                        </a:rPr>
                        <a:t>Treść:</a:t>
                      </a:r>
                      <a:r>
                        <a:rPr kumimoji="0" lang="pl-PL" sz="2000" b="0" i="0" u="none" strike="noStrike" cap="none" normalizeH="0" baseline="0" dirty="0">
                          <a:ln>
                            <a:noFill/>
                          </a:ln>
                          <a:solidFill>
                            <a:srgbClr val="333333"/>
                          </a:solidFill>
                          <a:effectLst/>
                          <a:latin typeface="Calibri Light"/>
                        </a:rPr>
                        <a:t> Język jest bardzo ważny w komunikacji bezpośredniej.</a:t>
                      </a: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1" i="0" u="none" strike="noStrike" cap="none" normalizeH="0" baseline="0" dirty="0">
                          <a:ln>
                            <a:noFill/>
                          </a:ln>
                          <a:solidFill>
                            <a:srgbClr val="333333"/>
                          </a:solidFill>
                          <a:effectLst/>
                          <a:latin typeface="Calibri Light"/>
                        </a:rPr>
                        <a:t>Ton:</a:t>
                      </a:r>
                      <a:r>
                        <a:rPr kumimoji="0" lang="pl-PL" sz="2000" b="0" i="0" u="none" strike="noStrike" cap="none" normalizeH="0" baseline="0" dirty="0">
                          <a:ln>
                            <a:noFill/>
                          </a:ln>
                          <a:solidFill>
                            <a:srgbClr val="333333"/>
                          </a:solidFill>
                          <a:effectLst/>
                          <a:latin typeface="Calibri Light"/>
                        </a:rPr>
                        <a:t> Intonacja (sarkazm, smug), sposób ekspresji werbalnej (arogancki, rzeczowy itp.) może powiedzieć wiele o drugiej osobie</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eaLnBrk="1" hangingPunct="1">
                        <a:spcBef>
                          <a:spcPct val="50000"/>
                        </a:spcBef>
                        <a:buFontTx/>
                        <a:buNone/>
                      </a:pPr>
                      <a:r>
                        <a:rPr lang="pl-PL" altLang="de-DE" sz="2000" b="1" dirty="0">
                          <a:solidFill>
                            <a:srgbClr val="333333"/>
                          </a:solidFill>
                          <a:latin typeface="+mn-lt"/>
                        </a:rPr>
                        <a:t>Przykład</a:t>
                      </a:r>
                      <a:r>
                        <a:rPr lang="en-US" altLang="de-DE" sz="2000" b="1" dirty="0">
                          <a:solidFill>
                            <a:srgbClr val="333333"/>
                          </a:solidFill>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mn-lt"/>
                        </a:rPr>
                        <a:t>Uwaga: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8"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4"/>
          <p:cNvSpPr txBox="1">
            <a:spLocks noChangeArrowheads="1"/>
          </p:cNvSpPr>
          <p:nvPr/>
        </p:nvSpPr>
        <p:spPr bwMode="auto">
          <a:xfrm>
            <a:off x="408955" y="5805264"/>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pl-PL" altLang="de-DE" sz="1800">
                <a:solidFill>
                  <a:srgbClr val="333333"/>
                </a:solidFill>
                <a:latin typeface="+mj-lt"/>
                <a:ea typeface="+mn-ea"/>
              </a:rPr>
              <a:t>Cytat Marii Antoniny (1755-1793); sarkazm, naiwności, nieświadomość warunków życia ludzi ubogich?</a:t>
            </a:r>
            <a:endParaRPr lang="en-US" altLang="de-DE" sz="1800" dirty="0">
              <a:solidFill>
                <a:srgbClr val="333333"/>
              </a:solidFill>
              <a:latin typeface="+mj-lt"/>
              <a:ea typeface="+mn-ea"/>
            </a:endParaRPr>
          </a:p>
        </p:txBody>
      </p:sp>
      <p:sp>
        <p:nvSpPr>
          <p:cNvPr id="20"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pl-PL" altLang="de-DE" sz="1600" b="1">
                <a:solidFill>
                  <a:srgbClr val="333333"/>
                </a:solidFill>
                <a:latin typeface="Calibri Light"/>
              </a:rPr>
              <a:t>Ludzie, którzy nie mają na chleb… czemu w zamian nie jedzą ciastek?</a:t>
            </a:r>
            <a:endParaRPr lang="en-US" altLang="de-DE" sz="1600" b="1" dirty="0">
              <a:solidFill>
                <a:srgbClr val="333333"/>
              </a:solidFill>
              <a:latin typeface="Calibri Light"/>
            </a:endParaRPr>
          </a:p>
        </p:txBody>
      </p:sp>
    </p:spTree>
    <p:extLst>
      <p:ext uri="{BB962C8B-B14F-4D97-AF65-F5344CB8AC3E}">
        <p14:creationId xmlns:p14="http://schemas.microsoft.com/office/powerpoint/2010/main" val="2194994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l-PL" sz="3600" dirty="0">
                <a:solidFill>
                  <a:srgbClr val="004992"/>
                </a:solidFill>
                <a:latin typeface="+mn-lt"/>
                <a:ea typeface="+mn-ea"/>
                <a:cs typeface="+mn-cs"/>
              </a:rPr>
              <a:t>Proszę przedyskutujcie zalety i wady niektórych cech i ich przydatność w formułowania ocen innych osób</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9</a:t>
            </a:fld>
            <a:endParaRPr lang="de-DE" altLang="de-DE">
              <a:latin typeface="+mn-lt"/>
            </a:endParaRPr>
          </a:p>
        </p:txBody>
      </p:sp>
      <p:graphicFrame>
        <p:nvGraphicFramePr>
          <p:cNvPr id="17" name="Group 2"/>
          <p:cNvGraphicFramePr>
            <a:graphicFrameLocks noGrp="1"/>
          </p:cNvGraphicFramePr>
          <p:nvPr>
            <p:extLst>
              <p:ext uri="{D42A27DB-BD31-4B8C-83A1-F6EECF244321}">
                <p14:modId xmlns:p14="http://schemas.microsoft.com/office/powerpoint/2010/main" val="2108586491"/>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Język:</a:t>
                      </a:r>
                    </a:p>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Co ktoś mówi i sposób w jaki mówi</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Calibri Light"/>
                        </a:rPr>
                        <a:t>Ważna wskazówka:</a:t>
                      </a:r>
                      <a:endParaRPr kumimoji="0" lang="en-US" sz="2000" b="0" i="0" u="none" strike="noStrike" cap="none" normalizeH="0" baseline="0" dirty="0">
                        <a:ln>
                          <a:noFill/>
                        </a:ln>
                        <a:solidFill>
                          <a:srgbClr val="004992"/>
                        </a:solidFill>
                        <a:effectLst/>
                        <a:latin typeface="Calibri Light"/>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1" i="0" u="none" strike="noStrike" cap="none" normalizeH="0" baseline="0" dirty="0">
                          <a:ln>
                            <a:noFill/>
                          </a:ln>
                          <a:solidFill>
                            <a:srgbClr val="333333"/>
                          </a:solidFill>
                          <a:effectLst/>
                          <a:latin typeface="Calibri Light"/>
                        </a:rPr>
                        <a:t>Treść:</a:t>
                      </a:r>
                      <a:r>
                        <a:rPr kumimoji="0" lang="pl-PL" sz="2000" b="0" i="0" u="none" strike="noStrike" cap="none" normalizeH="0" baseline="0" dirty="0">
                          <a:ln>
                            <a:noFill/>
                          </a:ln>
                          <a:solidFill>
                            <a:srgbClr val="333333"/>
                          </a:solidFill>
                          <a:effectLst/>
                          <a:latin typeface="Calibri Light"/>
                        </a:rPr>
                        <a:t> Język jest bardzo ważny w komunikacji bezpośredniej.</a:t>
                      </a: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1" i="0" u="none" strike="noStrike" cap="none" normalizeH="0" baseline="0" dirty="0">
                          <a:ln>
                            <a:noFill/>
                          </a:ln>
                          <a:solidFill>
                            <a:srgbClr val="333333"/>
                          </a:solidFill>
                          <a:effectLst/>
                          <a:latin typeface="Calibri Light"/>
                        </a:rPr>
                        <a:t>Ton:</a:t>
                      </a:r>
                      <a:r>
                        <a:rPr kumimoji="0" lang="pl-PL" sz="2000" b="0" i="0" u="none" strike="noStrike" cap="none" normalizeH="0" baseline="0" dirty="0">
                          <a:ln>
                            <a:noFill/>
                          </a:ln>
                          <a:solidFill>
                            <a:srgbClr val="333333"/>
                          </a:solidFill>
                          <a:effectLst/>
                          <a:latin typeface="Calibri Light"/>
                        </a:rPr>
                        <a:t> Intonacja (sarkazm, smug), sposób ekspresji werbalnej (arogancki, rzeczowy itp.) może powiedzieć wiele o drugiej osobie</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eaLnBrk="1" hangingPunct="1">
                        <a:spcBef>
                          <a:spcPct val="50000"/>
                        </a:spcBef>
                        <a:buFontTx/>
                        <a:buNone/>
                      </a:pPr>
                      <a:r>
                        <a:rPr lang="pl-PL" altLang="de-DE" sz="2000" b="1" dirty="0">
                          <a:solidFill>
                            <a:srgbClr val="333333"/>
                          </a:solidFill>
                          <a:latin typeface="+mn-lt"/>
                        </a:rPr>
                        <a:t>Przykład</a:t>
                      </a:r>
                      <a:r>
                        <a:rPr lang="en-US" altLang="de-DE" sz="2000" b="1" dirty="0">
                          <a:solidFill>
                            <a:srgbClr val="333333"/>
                          </a:solidFill>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Calibri Light"/>
                        </a:rPr>
                        <a:t>Uwaga: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1" i="0" u="none" strike="noStrike" cap="none" normalizeH="0" baseline="0" dirty="0">
                          <a:ln>
                            <a:noFill/>
                          </a:ln>
                          <a:solidFill>
                            <a:srgbClr val="333333"/>
                          </a:solidFill>
                          <a:effectLst/>
                          <a:latin typeface="Calibri Light"/>
                        </a:rPr>
                        <a:t>Treść:</a:t>
                      </a:r>
                      <a:r>
                        <a:rPr kumimoji="0" lang="pl-PL" sz="2000" b="0" i="0" u="none" strike="noStrike" cap="none" normalizeH="0" baseline="0" dirty="0">
                          <a:ln>
                            <a:noFill/>
                          </a:ln>
                          <a:solidFill>
                            <a:srgbClr val="333333"/>
                          </a:solidFill>
                          <a:effectLst/>
                          <a:latin typeface="Calibri Light"/>
                        </a:rPr>
                        <a:t> Z powodu przyzwoitości lub nieporozumienia, często istnieje rozbieżność pomiędzy tym, co powiedziane , a tym co pomyślane.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1" i="0" u="none" strike="noStrike" cap="none" normalizeH="0" baseline="0" dirty="0">
                          <a:ln>
                            <a:noFill/>
                          </a:ln>
                          <a:solidFill>
                            <a:srgbClr val="333333"/>
                          </a:solidFill>
                          <a:effectLst/>
                          <a:latin typeface="Calibri Light"/>
                        </a:rPr>
                        <a:t>Tone:</a:t>
                      </a:r>
                      <a:r>
                        <a:rPr kumimoji="0" lang="pl-PL" sz="2000" b="0" i="0" u="none" strike="noStrike" cap="none" normalizeH="0" baseline="0" dirty="0">
                          <a:ln>
                            <a:noFill/>
                          </a:ln>
                          <a:solidFill>
                            <a:srgbClr val="333333"/>
                          </a:solidFill>
                          <a:effectLst/>
                          <a:latin typeface="Calibri Light"/>
                        </a:rPr>
                        <a:t> Wypowiedzi niektórych osób są mało emocjonalne –</a:t>
                      </a:r>
                      <a:r>
                        <a:rPr kumimoji="0" lang="pl-PL" sz="2000" b="0" i="0" u="none" strike="noStrike" cap="none" normalizeH="0" baseline="0">
                          <a:ln>
                            <a:noFill/>
                          </a:ln>
                          <a:solidFill>
                            <a:srgbClr val="333333"/>
                          </a:solidFill>
                          <a:effectLst/>
                          <a:latin typeface="Calibri Light"/>
                        </a:rPr>
                        <a:t>jednak “pod spodem” </a:t>
                      </a:r>
                      <a:r>
                        <a:rPr kumimoji="0" lang="pl-PL" sz="2000" b="0" i="0" u="none" strike="noStrike" cap="none" normalizeH="0" baseline="0" dirty="0">
                          <a:ln>
                            <a:noFill/>
                          </a:ln>
                          <a:solidFill>
                            <a:srgbClr val="333333"/>
                          </a:solidFill>
                          <a:effectLst/>
                          <a:latin typeface="Calibri Light"/>
                        </a:rPr>
                        <a:t>mogą pozostawać pod wpływem emocjo (poważni ludzie; ludzie chorujący na Parkinsona</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8"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4"/>
          <p:cNvSpPr txBox="1">
            <a:spLocks noChangeArrowheads="1"/>
          </p:cNvSpPr>
          <p:nvPr/>
        </p:nvSpPr>
        <p:spPr bwMode="auto">
          <a:xfrm>
            <a:off x="408955" y="5805264"/>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pl-PL" altLang="de-DE" sz="1800">
                <a:solidFill>
                  <a:srgbClr val="333333"/>
                </a:solidFill>
                <a:latin typeface="+mj-lt"/>
                <a:ea typeface="+mn-ea"/>
              </a:rPr>
              <a:t>Cytat Marii Antoniny (1755-1793); sarkazm, naiwności, nieświadomość warunków życia ludzi ubogich?</a:t>
            </a:r>
            <a:endParaRPr lang="en-US" altLang="de-DE" sz="1800" dirty="0">
              <a:solidFill>
                <a:srgbClr val="333333"/>
              </a:solidFill>
              <a:latin typeface="+mj-lt"/>
              <a:ea typeface="+mn-ea"/>
            </a:endParaRPr>
          </a:p>
        </p:txBody>
      </p:sp>
      <p:sp>
        <p:nvSpPr>
          <p:cNvPr id="20"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pl-PL" altLang="de-DE" sz="1600" b="1">
                <a:solidFill>
                  <a:srgbClr val="333333"/>
                </a:solidFill>
                <a:latin typeface="Calibri Light"/>
              </a:rPr>
              <a:t>Ludzie, którzy nie mają na chleb… czemu w zamian nie jedzą ciastek?</a:t>
            </a:r>
            <a:endParaRPr lang="en-US" altLang="de-DE" sz="1600" b="1" dirty="0">
              <a:solidFill>
                <a:srgbClr val="333333"/>
              </a:solidFill>
              <a:latin typeface="Calibri Light"/>
            </a:endParaRPr>
          </a:p>
        </p:txBody>
      </p:sp>
    </p:spTree>
    <p:extLst>
      <p:ext uri="{BB962C8B-B14F-4D97-AF65-F5344CB8AC3E}">
        <p14:creationId xmlns:p14="http://schemas.microsoft.com/office/powerpoint/2010/main" val="17912566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l-PL" sz="3600">
                <a:solidFill>
                  <a:srgbClr val="004992"/>
                </a:solidFill>
                <a:latin typeface="+mn-lt"/>
                <a:ea typeface="+mn-ea"/>
                <a:cs typeface="+mn-cs"/>
              </a:rPr>
              <a:t>Proszę przedyskutujcie zalety i wady niektórych cech i ich przydatność w formułowania ocen innych osób</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10</a:t>
            </a:fld>
            <a:endParaRPr lang="de-DE" altLang="de-DE">
              <a:latin typeface="+mn-lt"/>
            </a:endParaRPr>
          </a:p>
        </p:txBody>
      </p:sp>
      <p:graphicFrame>
        <p:nvGraphicFramePr>
          <p:cNvPr id="11" name="Group 2"/>
          <p:cNvGraphicFramePr>
            <a:graphicFrameLocks noGrp="1"/>
          </p:cNvGraphicFramePr>
          <p:nvPr>
            <p:extLst>
              <p:ext uri="{D42A27DB-BD31-4B8C-83A1-F6EECF244321}">
                <p14:modId xmlns:p14="http://schemas.microsoft.com/office/powerpoint/2010/main" val="116617715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Wcześniejsza wiedza o konkretnej osobie</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Calibri Light"/>
                        </a:rPr>
                        <a:t>Ważna wskazówka:</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t-BR"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Calibri Light"/>
                        </a:rPr>
                        <a:t>Uwaga: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t-BR"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l-PL" sz="3600">
                <a:solidFill>
                  <a:srgbClr val="004992"/>
                </a:solidFill>
                <a:latin typeface="+mn-lt"/>
                <a:ea typeface="+mn-ea"/>
                <a:cs typeface="+mn-cs"/>
              </a:rPr>
              <a:t>Proszę przedyskutujcie zalety i wady niektórych cech i ich przydatność w formułowania ocen innych osób</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11</a:t>
            </a:fld>
            <a:endParaRPr lang="de-DE" altLang="de-DE">
              <a:latin typeface="+mn-lt"/>
            </a:endParaRPr>
          </a:p>
        </p:txBody>
      </p:sp>
      <p:graphicFrame>
        <p:nvGraphicFramePr>
          <p:cNvPr id="11" name="Group 2"/>
          <p:cNvGraphicFramePr>
            <a:graphicFrameLocks noGrp="1"/>
          </p:cNvGraphicFramePr>
          <p:nvPr>
            <p:extLst>
              <p:ext uri="{D42A27DB-BD31-4B8C-83A1-F6EECF244321}">
                <p14:modId xmlns:p14="http://schemas.microsoft.com/office/powerpoint/2010/main" val="3354766585"/>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Wcześniejsza wiedza o konkretnej osobie</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Calibri Light"/>
                        </a:rPr>
                        <a:t>Ważna wskazówka:</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2000" b="0" i="0" u="none" strike="noStrike" cap="none" normalizeH="0" baseline="0" dirty="0">
                          <a:ln>
                            <a:noFill/>
                          </a:ln>
                          <a:solidFill>
                            <a:srgbClr val="333333"/>
                          </a:solidFill>
                          <a:effectLst/>
                          <a:latin typeface="Calibri Light"/>
                        </a:rPr>
                        <a:t>Wcześniejsza widza i doświadczenie może być pomocne w formułowaniu ocen i sądów na temat osoby, szczególnie, kiedy spotykasz tę osobę w tej samej sytuacji, co poprzednio.</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mn-lt"/>
                        </a:rPr>
                        <a:t>Uwaga: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t-BR"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70716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l-PL" sz="3600">
                <a:solidFill>
                  <a:srgbClr val="004992"/>
                </a:solidFill>
                <a:latin typeface="+mn-lt"/>
                <a:ea typeface="+mn-ea"/>
                <a:cs typeface="+mn-cs"/>
              </a:rPr>
              <a:t>Proszę przedyskutujcie zalety i wady niektórych cech i ich przydatność w formułowania ocen innych osób</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12</a:t>
            </a:fld>
            <a:endParaRPr lang="de-DE" altLang="de-DE">
              <a:latin typeface="+mn-lt"/>
            </a:endParaRPr>
          </a:p>
        </p:txBody>
      </p:sp>
      <p:graphicFrame>
        <p:nvGraphicFramePr>
          <p:cNvPr id="11" name="Group 2"/>
          <p:cNvGraphicFramePr>
            <a:graphicFrameLocks noGrp="1"/>
          </p:cNvGraphicFramePr>
          <p:nvPr>
            <p:extLst>
              <p:ext uri="{D42A27DB-BD31-4B8C-83A1-F6EECF244321}">
                <p14:modId xmlns:p14="http://schemas.microsoft.com/office/powerpoint/2010/main" val="360612968"/>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l-PL" sz="2000" b="0" i="0" u="none" strike="noStrike" cap="none" normalizeH="0" baseline="0">
                          <a:ln>
                            <a:noFill/>
                          </a:ln>
                          <a:solidFill>
                            <a:srgbClr val="333333"/>
                          </a:solidFill>
                          <a:effectLst/>
                          <a:latin typeface="Calibri Light"/>
                        </a:rPr>
                        <a:t>Wcześniejsza wiedza o konkretnej osobie</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Calibri Light"/>
                        </a:rPr>
                        <a:t>Ważna wskazówka:</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2000" b="0" i="0" u="none" strike="noStrike" cap="none" normalizeH="0" baseline="0" dirty="0">
                          <a:ln>
                            <a:noFill/>
                          </a:ln>
                          <a:solidFill>
                            <a:srgbClr val="333333"/>
                          </a:solidFill>
                          <a:effectLst/>
                          <a:latin typeface="Calibri Light"/>
                        </a:rPr>
                        <a:t>Wcześniejsza widza i doświadczenie może być pomocne w formułowaniu ocen i sądów na temat osoby, szczególnie, kiedy spotykasz tę osobę w tej samej sytuacji, co poprzednio.</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Calibri Light"/>
                        </a:rPr>
                        <a:t>Uwaga: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2000" b="0" i="0" u="none" strike="noStrike" cap="none" normalizeH="0" baseline="0" dirty="0">
                          <a:ln>
                            <a:noFill/>
                          </a:ln>
                          <a:solidFill>
                            <a:srgbClr val="333333"/>
                          </a:solidFill>
                          <a:effectLst/>
                          <a:latin typeface="Calibri Light"/>
                        </a:rPr>
                        <a:t>Ludzie mogą zachowywać się zależnie od sytuacji, ich obecnego nastroju lub zależnie od innych czynników. Nikt nie jest zawsze szczęśliwy lub smutny, zły lub dobry w każdej sytuacji. Ktoś może być np. bardzo towarzyski dla rodziny, a wśród przyjaciół być nieśmiałym i odwrotnie. Czasem możesz być zaskoczony nawet samym sobą.</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13875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l-PL" sz="3600" dirty="0">
                <a:solidFill>
                  <a:srgbClr val="004992"/>
                </a:solidFill>
                <a:latin typeface="+mn-lt"/>
                <a:ea typeface="+mn-ea"/>
                <a:cs typeface="+mn-cs"/>
              </a:rPr>
              <a:t>Proszę przedyskutujcie zalety i wady niektórych cech i ich przydatność w formułowania ocen innych osób</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13</a:t>
            </a:fld>
            <a:endParaRPr lang="de-DE" altLang="de-DE">
              <a:latin typeface="+mn-lt"/>
            </a:endParaRPr>
          </a:p>
        </p:txBody>
      </p:sp>
      <p:graphicFrame>
        <p:nvGraphicFramePr>
          <p:cNvPr id="13" name="Group 2"/>
          <p:cNvGraphicFramePr>
            <a:graphicFrameLocks noGrp="1"/>
          </p:cNvGraphicFramePr>
          <p:nvPr>
            <p:extLst>
              <p:ext uri="{D42A27DB-BD31-4B8C-83A1-F6EECF244321}">
                <p14:modId xmlns:p14="http://schemas.microsoft.com/office/powerpoint/2010/main" val="284506912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Intuicja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Ważna wskazówka: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Uwaga: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4"/>
          <p:cNvSpPr txBox="1">
            <a:spLocks noChangeArrowheads="1"/>
          </p:cNvSpPr>
          <p:nvPr/>
        </p:nvSpPr>
        <p:spPr bwMode="auto">
          <a:xfrm>
            <a:off x="408953" y="4941168"/>
            <a:ext cx="374904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pl-PL" altLang="de-DE" sz="2000">
                <a:solidFill>
                  <a:srgbClr val="333333"/>
                </a:solidFill>
                <a:latin typeface="+mj-lt"/>
                <a:ea typeface="+mn-ea"/>
              </a:rPr>
              <a:t>Mówi się, że psy potrafią wyczuwać czy człowiek się boi czy też nie.</a:t>
            </a:r>
            <a:endParaRPr lang="en-US" altLang="de-DE" sz="2000" dirty="0">
              <a:solidFill>
                <a:srgbClr val="333333"/>
              </a:solidFill>
              <a:latin typeface="+mj-lt"/>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l-PL" sz="3600" dirty="0">
                <a:solidFill>
                  <a:srgbClr val="004992"/>
                </a:solidFill>
                <a:latin typeface="+mn-lt"/>
                <a:ea typeface="+mn-ea"/>
                <a:cs typeface="+mn-cs"/>
              </a:rPr>
              <a:t>Proszę przedyskutujcie zalety i wady niektórych cech i ich przydatność w formułowania ocen innych osób</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14</a:t>
            </a:fld>
            <a:endParaRPr lang="de-DE" altLang="de-DE">
              <a:latin typeface="+mn-lt"/>
            </a:endParaRPr>
          </a:p>
        </p:txBody>
      </p:sp>
      <p:graphicFrame>
        <p:nvGraphicFramePr>
          <p:cNvPr id="30" name="Group 2"/>
          <p:cNvGraphicFramePr>
            <a:graphicFrameLocks noGrp="1"/>
          </p:cNvGraphicFramePr>
          <p:nvPr>
            <p:extLst>
              <p:ext uri="{D42A27DB-BD31-4B8C-83A1-F6EECF244321}">
                <p14:modId xmlns:p14="http://schemas.microsoft.com/office/powerpoint/2010/main" val="505307261"/>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Intuicja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1800" b="0" i="0" u="none" strike="noStrike" cap="none" normalizeH="0" baseline="0" dirty="0">
                          <a:ln>
                            <a:noFill/>
                          </a:ln>
                          <a:solidFill>
                            <a:srgbClr val="004992"/>
                          </a:solidFill>
                          <a:effectLst/>
                          <a:latin typeface="+mn-lt"/>
                          <a:ea typeface="+mn-ea"/>
                          <a:cs typeface="+mn-cs"/>
                        </a:rPr>
                        <a:t>Ważna wskazówka: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1800" b="0" i="0" u="none" strike="noStrike" cap="none" normalizeH="0" baseline="0" dirty="0">
                          <a:ln>
                            <a:noFill/>
                          </a:ln>
                          <a:solidFill>
                            <a:srgbClr val="333333"/>
                          </a:solidFill>
                          <a:effectLst/>
                          <a:latin typeface="+mn-lt"/>
                          <a:ea typeface="+mn-ea"/>
                          <a:cs typeface="+mn-cs"/>
                        </a:rPr>
                        <a:t>Intuicja może być rozumiana jako wiedza bazująca na doświadczeniu. Czasem nasze instynkty są lepsze niż rozum!</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mn-lt"/>
                        </a:rPr>
                        <a:t>Uwaga: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31"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Strach</a:t>
            </a:r>
            <a:endParaRPr lang="en-US" altLang="de-DE" sz="1400" dirty="0">
              <a:latin typeface="Calibri Light"/>
            </a:endParaRPr>
          </a:p>
        </p:txBody>
      </p:sp>
      <p:sp>
        <p:nvSpPr>
          <p:cNvPr id="35"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Przyjemność</a:t>
            </a:r>
            <a:endParaRPr lang="en-US" altLang="de-DE" sz="1400" dirty="0">
              <a:latin typeface="Calibri Light"/>
            </a:endParaRPr>
          </a:p>
        </p:txBody>
      </p:sp>
      <p:sp>
        <p:nvSpPr>
          <p:cNvPr id="36" name="Caption_24"/>
          <p:cNvSpPr txBox="1">
            <a:spLocks noChangeArrowheads="1"/>
          </p:cNvSpPr>
          <p:nvPr/>
        </p:nvSpPr>
        <p:spPr bwMode="auto">
          <a:xfrm>
            <a:off x="552971" y="6272784"/>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horror</a:t>
            </a:r>
            <a:endParaRPr lang="en-US" altLang="de-DE" sz="1200" dirty="0">
              <a:latin typeface="Calibri Light"/>
            </a:endParaRPr>
          </a:p>
        </p:txBody>
      </p:sp>
      <p:sp>
        <p:nvSpPr>
          <p:cNvPr id="37"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Wspomnienie cyrku</a:t>
            </a:r>
            <a:endParaRPr lang="en-US" altLang="de-DE" sz="1200" dirty="0">
              <a:latin typeface="Calibri Light"/>
            </a:endParaRPr>
          </a:p>
        </p:txBody>
      </p:sp>
      <p:sp>
        <p:nvSpPr>
          <p:cNvPr id="38"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pl-PL" altLang="de-DE" sz="1400" b="1" dirty="0">
                <a:latin typeface="Calibri Light"/>
              </a:rPr>
              <a:t>Zabawny, Przerażający?</a:t>
            </a:r>
          </a:p>
          <a:p>
            <a:pPr lvl="0" algn="ctr" eaLnBrk="1" hangingPunct="1">
              <a:spcBef>
                <a:spcPts val="0"/>
              </a:spcBef>
              <a:spcAft>
                <a:spcPts val="0"/>
              </a:spcAft>
              <a:buNone/>
            </a:pPr>
            <a:r>
              <a:rPr lang="pl-PL" altLang="de-DE" sz="1400" dirty="0">
                <a:latin typeface="Calibri Light"/>
              </a:rPr>
              <a:t>Zależy od twojego nastroju!</a:t>
            </a:r>
            <a:endParaRPr lang="en-GB" altLang="de-DE" sz="1400" dirty="0">
              <a:solidFill>
                <a:srgbClr val="333333"/>
              </a:solidFill>
              <a:latin typeface="Calibri Light"/>
            </a:endParaRPr>
          </a:p>
        </p:txBody>
      </p:sp>
      <p:sp>
        <p:nvSpPr>
          <p:cNvPr id="39"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l-PL" sz="3600">
                <a:solidFill>
                  <a:srgbClr val="004992"/>
                </a:solidFill>
                <a:latin typeface="+mn-lt"/>
                <a:ea typeface="+mn-ea"/>
                <a:cs typeface="+mn-cs"/>
              </a:rPr>
              <a:t>Proszę przedyskutujcie zalety i wady niektórych cech i ich przydatność w formułowania ocen innych osób</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15</a:t>
            </a:fld>
            <a:endParaRPr lang="de-DE" altLang="de-DE">
              <a:latin typeface="+mn-lt"/>
            </a:endParaRPr>
          </a:p>
        </p:txBody>
      </p:sp>
      <p:graphicFrame>
        <p:nvGraphicFramePr>
          <p:cNvPr id="30" name="Group 2"/>
          <p:cNvGraphicFramePr>
            <a:graphicFrameLocks noGrp="1"/>
          </p:cNvGraphicFramePr>
          <p:nvPr>
            <p:extLst>
              <p:ext uri="{D42A27DB-BD31-4B8C-83A1-F6EECF244321}">
                <p14:modId xmlns:p14="http://schemas.microsoft.com/office/powerpoint/2010/main" val="135498118"/>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Intuicja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1800" b="0" i="0" u="none" strike="noStrike" cap="none" normalizeH="0" baseline="0" dirty="0">
                          <a:ln>
                            <a:noFill/>
                          </a:ln>
                          <a:solidFill>
                            <a:srgbClr val="004992"/>
                          </a:solidFill>
                          <a:effectLst/>
                          <a:latin typeface="+mn-lt"/>
                          <a:ea typeface="+mn-ea"/>
                          <a:cs typeface="+mn-cs"/>
                        </a:rPr>
                        <a:t>Ważna wskazówka: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1800" b="0" i="0" u="none" strike="noStrike" cap="none" normalizeH="0" baseline="0" dirty="0">
                          <a:ln>
                            <a:noFill/>
                          </a:ln>
                          <a:solidFill>
                            <a:srgbClr val="333333"/>
                          </a:solidFill>
                          <a:effectLst/>
                          <a:latin typeface="+mn-lt"/>
                          <a:ea typeface="+mn-ea"/>
                          <a:cs typeface="+mn-cs"/>
                        </a:rPr>
                        <a:t>Intuicja może być rozumiana jako wiedza bazująca na doświadczeniu. Czasem nasze instynkty są lepsze niż rozum!</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pl-PL" sz="1800" b="0" i="0" u="none" strike="noStrike" cap="none" normalizeH="0" baseline="0" dirty="0">
                          <a:ln>
                            <a:noFill/>
                          </a:ln>
                          <a:solidFill>
                            <a:srgbClr val="004992"/>
                          </a:solidFill>
                          <a:effectLst/>
                          <a:latin typeface="+mn-lt"/>
                          <a:ea typeface="+mn-ea"/>
                          <a:cs typeface="+mn-cs"/>
                        </a:rPr>
                        <a:t>Uwaga: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1800" b="0" i="0" u="none" strike="noStrike" cap="none" normalizeH="0" baseline="0" dirty="0">
                          <a:ln>
                            <a:noFill/>
                          </a:ln>
                          <a:solidFill>
                            <a:srgbClr val="333333"/>
                          </a:solidFill>
                          <a:effectLst/>
                          <a:latin typeface="+mn-lt"/>
                          <a:ea typeface="+mn-ea"/>
                          <a:cs typeface="+mn-cs"/>
                        </a:rPr>
                        <a:t>Nasze obecne emocje mogą wpływać na spostrzeganą rzeczywistość i myśli; np.:</a:t>
                      </a:r>
                      <a:endParaRPr kumimoji="0" lang="en-US" sz="1800" b="0" i="0" u="none" strike="noStrike" cap="none" normalizeH="0" baseline="0" dirty="0">
                        <a:ln>
                          <a:noFill/>
                        </a:ln>
                        <a:solidFill>
                          <a:srgbClr val="333333"/>
                        </a:solidFill>
                        <a:effectLst/>
                        <a:latin typeface="+mn-lt"/>
                        <a:ea typeface="+mn-ea"/>
                        <a:cs typeface="+mn-cs"/>
                      </a:endParaRPr>
                    </a:p>
                    <a:p>
                      <a:pPr marL="914323" marR="0" lvl="1" indent="-457200" algn="l" defTabSz="914400" rtl="0" eaLnBrk="1" fontAlgn="base" latinLnBrk="0" hangingPunct="1">
                        <a:lnSpc>
                          <a:spcPct val="100000"/>
                        </a:lnSpc>
                        <a:spcBef>
                          <a:spcPts val="1200"/>
                        </a:spcBef>
                        <a:spcAft>
                          <a:spcPts val="0"/>
                        </a:spcAft>
                        <a:buClr>
                          <a:srgbClr val="004992"/>
                        </a:buClr>
                        <a:buSzTx/>
                        <a:buFontTx/>
                        <a:buAutoNum type="arabicPeriod"/>
                        <a:tabLst/>
                      </a:pPr>
                      <a:r>
                        <a:rPr kumimoji="0" lang="pl-PL" sz="1800" b="0" i="0" u="none" strike="noStrike" cap="none" normalizeH="0" baseline="0" dirty="0">
                          <a:ln>
                            <a:noFill/>
                          </a:ln>
                          <a:solidFill>
                            <a:srgbClr val="004992"/>
                          </a:solidFill>
                          <a:effectLst/>
                          <a:latin typeface="+mn-lt"/>
                          <a:ea typeface="+mn-ea"/>
                          <a:cs typeface="+mn-cs"/>
                        </a:rPr>
                        <a:t>Gniew:</a:t>
                      </a:r>
                      <a:r>
                        <a:rPr kumimoji="0" lang="pl-PL" sz="1800" b="0" i="0" u="none" strike="noStrike" cap="none" normalizeH="0" baseline="0" dirty="0">
                          <a:ln>
                            <a:noFill/>
                          </a:ln>
                          <a:solidFill>
                            <a:srgbClr val="333333"/>
                          </a:solidFill>
                          <a:effectLst/>
                          <a:latin typeface="+mn-lt"/>
                          <a:ea typeface="+mn-ea"/>
                          <a:cs typeface="+mn-cs"/>
                        </a:rPr>
                        <a:t> tendencja do bycia nierozumianym; podejrzliwość/brak zaufania</a:t>
                      </a:r>
                      <a:endParaRPr kumimoji="0" lang="en-US" sz="1800" b="0" i="0" u="none" strike="noStrike" cap="none" normalizeH="0" baseline="0" dirty="0">
                        <a:ln>
                          <a:noFill/>
                        </a:ln>
                        <a:solidFill>
                          <a:srgbClr val="333333"/>
                        </a:solidFill>
                        <a:effectLst/>
                        <a:latin typeface="+mn-lt"/>
                        <a:ea typeface="+mn-ea"/>
                        <a:cs typeface="+mn-cs"/>
                      </a:endParaRPr>
                    </a:p>
                    <a:p>
                      <a:pPr marL="914323" marR="0" lvl="1" indent="-457200" algn="l" defTabSz="914400" rtl="0" eaLnBrk="1" fontAlgn="base" latinLnBrk="0" hangingPunct="1">
                        <a:lnSpc>
                          <a:spcPct val="100000"/>
                        </a:lnSpc>
                        <a:spcBef>
                          <a:spcPts val="1200"/>
                        </a:spcBef>
                        <a:spcAft>
                          <a:spcPts val="0"/>
                        </a:spcAft>
                        <a:buClr>
                          <a:srgbClr val="004992"/>
                        </a:buClr>
                        <a:buSzTx/>
                        <a:buFontTx/>
                        <a:buAutoNum type="arabicPeriod"/>
                        <a:tabLst/>
                      </a:pPr>
                      <a:r>
                        <a:rPr kumimoji="0" lang="pl-PL" sz="1800" b="0" i="0" u="none" strike="noStrike" cap="none" normalizeH="0" baseline="0" dirty="0">
                          <a:ln>
                            <a:noFill/>
                          </a:ln>
                          <a:solidFill>
                            <a:srgbClr val="004992"/>
                          </a:solidFill>
                          <a:effectLst/>
                          <a:latin typeface="+mn-lt"/>
                          <a:ea typeface="+mn-ea"/>
                          <a:cs typeface="+mn-cs"/>
                        </a:rPr>
                        <a:t>Depresja:</a:t>
                      </a:r>
                      <a:r>
                        <a:rPr kumimoji="0" lang="pl-PL" sz="1800" b="0" i="0" u="none" strike="noStrike" cap="none" normalizeH="0" baseline="0" dirty="0">
                          <a:ln>
                            <a:noFill/>
                          </a:ln>
                          <a:solidFill>
                            <a:srgbClr val="333333"/>
                          </a:solidFill>
                          <a:effectLst/>
                          <a:latin typeface="+mn-lt"/>
                          <a:ea typeface="+mn-ea"/>
                          <a:cs typeface="+mn-cs"/>
                        </a:rPr>
                        <a:t> wszystko wydaje </a:t>
                      </a:r>
                      <a:r>
                        <a:rPr kumimoji="0" lang="pl-PL" sz="1800" b="0" i="0" u="none" strike="noStrike" cap="none" normalizeH="0" baseline="0">
                          <a:ln>
                            <a:noFill/>
                          </a:ln>
                          <a:solidFill>
                            <a:srgbClr val="333333"/>
                          </a:solidFill>
                          <a:effectLst/>
                          <a:latin typeface="+mn-lt"/>
                          <a:ea typeface="+mn-ea"/>
                          <a:cs typeface="+mn-cs"/>
                        </a:rPr>
                        <a:t>się “ciemniejsze” </a:t>
                      </a:r>
                      <a:r>
                        <a:rPr kumimoji="0" lang="pl-PL" sz="1800" b="0" i="0" u="none" strike="noStrike" cap="none" normalizeH="0" baseline="0" dirty="0">
                          <a:ln>
                            <a:noFill/>
                          </a:ln>
                          <a:solidFill>
                            <a:srgbClr val="333333"/>
                          </a:solidFill>
                          <a:effectLst/>
                          <a:latin typeface="+mn-lt"/>
                          <a:ea typeface="+mn-ea"/>
                          <a:cs typeface="+mn-cs"/>
                        </a:rPr>
                        <a:t>niż rzeczywiście jest.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31"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Strach</a:t>
            </a:r>
            <a:endParaRPr lang="en-US" altLang="de-DE" sz="1400" dirty="0">
              <a:latin typeface="Calibri Light"/>
            </a:endParaRPr>
          </a:p>
        </p:txBody>
      </p:sp>
      <p:sp>
        <p:nvSpPr>
          <p:cNvPr id="35"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Przyjemność</a:t>
            </a:r>
            <a:endParaRPr lang="en-US" altLang="de-DE" sz="1400" dirty="0">
              <a:latin typeface="Calibri Light"/>
            </a:endParaRPr>
          </a:p>
        </p:txBody>
      </p:sp>
      <p:sp>
        <p:nvSpPr>
          <p:cNvPr id="36" name="Caption_24"/>
          <p:cNvSpPr txBox="1">
            <a:spLocks noChangeArrowheads="1"/>
          </p:cNvSpPr>
          <p:nvPr/>
        </p:nvSpPr>
        <p:spPr bwMode="auto">
          <a:xfrm>
            <a:off x="552971" y="6272784"/>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horror</a:t>
            </a:r>
            <a:endParaRPr lang="en-US" altLang="de-DE" sz="1200" dirty="0">
              <a:latin typeface="Calibri Light"/>
            </a:endParaRPr>
          </a:p>
        </p:txBody>
      </p:sp>
      <p:sp>
        <p:nvSpPr>
          <p:cNvPr id="37"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Wspomnienie cyrku</a:t>
            </a:r>
            <a:endParaRPr lang="en-US" altLang="de-DE" sz="1200" dirty="0">
              <a:latin typeface="Calibri Light"/>
            </a:endParaRPr>
          </a:p>
        </p:txBody>
      </p:sp>
      <p:sp>
        <p:nvSpPr>
          <p:cNvPr id="38"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pl-PL" altLang="de-DE" sz="1400" b="1" dirty="0">
                <a:latin typeface="Calibri Light"/>
              </a:rPr>
              <a:t>Zabawny, Przerażający?</a:t>
            </a:r>
          </a:p>
          <a:p>
            <a:pPr lvl="0" algn="ctr" eaLnBrk="1" hangingPunct="1">
              <a:spcBef>
                <a:spcPts val="0"/>
              </a:spcBef>
              <a:spcAft>
                <a:spcPts val="0"/>
              </a:spcAft>
              <a:buNone/>
            </a:pPr>
            <a:r>
              <a:rPr lang="pl-PL" altLang="de-DE" sz="1400" dirty="0">
                <a:latin typeface="Calibri Light"/>
              </a:rPr>
              <a:t>Zależy od twojego nastroju!</a:t>
            </a:r>
            <a:endParaRPr lang="en-GB" altLang="de-DE" sz="1400" dirty="0">
              <a:solidFill>
                <a:srgbClr val="333333"/>
              </a:solidFill>
              <a:latin typeface="Calibri Light"/>
            </a:endParaRPr>
          </a:p>
        </p:txBody>
      </p:sp>
      <p:sp>
        <p:nvSpPr>
          <p:cNvPr id="39"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6056913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l-PL" sz="3600">
                <a:solidFill>
                  <a:srgbClr val="004992"/>
                </a:solidFill>
                <a:latin typeface="+mn-lt"/>
                <a:ea typeface="+mn-ea"/>
                <a:cs typeface="+mn-cs"/>
              </a:rPr>
              <a:t>Proszę przedyskutujcie zalety i wady niektórych cech i ich przydatność w formułowania ocen innych osób</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16</a:t>
            </a:fld>
            <a:endParaRPr lang="de-DE" altLang="de-DE">
              <a:latin typeface="+mn-lt"/>
            </a:endParaRPr>
          </a:p>
        </p:txBody>
      </p:sp>
      <p:graphicFrame>
        <p:nvGraphicFramePr>
          <p:cNvPr id="30" name="Group 2"/>
          <p:cNvGraphicFramePr>
            <a:graphicFrameLocks noGrp="1"/>
          </p:cNvGraphicFramePr>
          <p:nvPr>
            <p:extLst>
              <p:ext uri="{D42A27DB-BD31-4B8C-83A1-F6EECF244321}">
                <p14:modId xmlns:p14="http://schemas.microsoft.com/office/powerpoint/2010/main" val="216931406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Intuicja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1800" b="0" i="0" u="none" strike="noStrike" cap="none" normalizeH="0" baseline="0" dirty="0">
                          <a:ln>
                            <a:noFill/>
                          </a:ln>
                          <a:solidFill>
                            <a:srgbClr val="004992"/>
                          </a:solidFill>
                          <a:effectLst/>
                          <a:latin typeface="+mn-lt"/>
                          <a:ea typeface="+mn-ea"/>
                          <a:cs typeface="+mn-cs"/>
                        </a:rPr>
                        <a:t>Ważna wskazówka: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1800" b="0" i="0" u="none" strike="noStrike" cap="none" normalizeH="0" baseline="0" dirty="0">
                          <a:ln>
                            <a:noFill/>
                          </a:ln>
                          <a:solidFill>
                            <a:srgbClr val="333333"/>
                          </a:solidFill>
                          <a:effectLst/>
                          <a:latin typeface="+mn-lt"/>
                          <a:ea typeface="+mn-ea"/>
                          <a:cs typeface="+mn-cs"/>
                        </a:rPr>
                        <a:t>Intuicja może być rozumiana jako wiedza bazująca na doświadczeniu. Czasem nasze instynkty są lepsze niż rozum!</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pl-PL" sz="1800" b="0" i="0" u="none" strike="noStrike" cap="none" normalizeH="0" baseline="0" dirty="0">
                          <a:ln>
                            <a:noFill/>
                          </a:ln>
                          <a:solidFill>
                            <a:srgbClr val="004992"/>
                          </a:solidFill>
                          <a:effectLst/>
                          <a:latin typeface="+mn-lt"/>
                          <a:ea typeface="+mn-ea"/>
                          <a:cs typeface="+mn-cs"/>
                        </a:rPr>
                        <a:t>Uwaga: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1800" b="0" i="0" u="none" strike="noStrike" cap="none" normalizeH="0" baseline="0" dirty="0">
                          <a:ln>
                            <a:noFill/>
                          </a:ln>
                          <a:solidFill>
                            <a:srgbClr val="333333"/>
                          </a:solidFill>
                          <a:effectLst/>
                          <a:latin typeface="+mn-lt"/>
                          <a:ea typeface="+mn-ea"/>
                          <a:cs typeface="+mn-cs"/>
                        </a:rPr>
                        <a:t>Nasze obecne emocje mogą wpływać na spostrzeganą rzeczywistość i myśli; np.:</a:t>
                      </a:r>
                      <a:endParaRPr kumimoji="0" lang="en-US" sz="1800" b="0" i="0" u="none" strike="noStrike" cap="none" normalizeH="0" baseline="0" dirty="0">
                        <a:ln>
                          <a:noFill/>
                        </a:ln>
                        <a:solidFill>
                          <a:srgbClr val="333333"/>
                        </a:solidFill>
                        <a:effectLst/>
                        <a:latin typeface="+mn-lt"/>
                        <a:ea typeface="+mn-ea"/>
                        <a:cs typeface="+mn-cs"/>
                      </a:endParaRPr>
                    </a:p>
                    <a:p>
                      <a:pPr marL="914323" marR="0" lvl="1" indent="-457200" algn="l" defTabSz="914400" rtl="0" eaLnBrk="1" fontAlgn="base" latinLnBrk="0" hangingPunct="1">
                        <a:lnSpc>
                          <a:spcPct val="100000"/>
                        </a:lnSpc>
                        <a:spcBef>
                          <a:spcPts val="1200"/>
                        </a:spcBef>
                        <a:spcAft>
                          <a:spcPts val="0"/>
                        </a:spcAft>
                        <a:buClr>
                          <a:srgbClr val="004992"/>
                        </a:buClr>
                        <a:buSzTx/>
                        <a:buFontTx/>
                        <a:buAutoNum type="arabicPeriod"/>
                        <a:tabLst/>
                      </a:pPr>
                      <a:r>
                        <a:rPr kumimoji="0" lang="pl-PL" sz="1800" b="0" i="0" u="none" strike="noStrike" cap="none" normalizeH="0" baseline="0" dirty="0">
                          <a:ln>
                            <a:noFill/>
                          </a:ln>
                          <a:solidFill>
                            <a:srgbClr val="004992"/>
                          </a:solidFill>
                          <a:effectLst/>
                          <a:latin typeface="+mn-lt"/>
                          <a:ea typeface="+mn-ea"/>
                          <a:cs typeface="+mn-cs"/>
                        </a:rPr>
                        <a:t>Gniew:</a:t>
                      </a:r>
                      <a:r>
                        <a:rPr kumimoji="0" lang="pl-PL" sz="1800" b="0" i="0" u="none" strike="noStrike" cap="none" normalizeH="0" baseline="0" dirty="0">
                          <a:ln>
                            <a:noFill/>
                          </a:ln>
                          <a:solidFill>
                            <a:srgbClr val="333333"/>
                          </a:solidFill>
                          <a:effectLst/>
                          <a:latin typeface="+mn-lt"/>
                          <a:ea typeface="+mn-ea"/>
                          <a:cs typeface="+mn-cs"/>
                        </a:rPr>
                        <a:t> tendencja do bycia nierozumianym; podejrzliwość/brak zaufania</a:t>
                      </a:r>
                      <a:endParaRPr kumimoji="0" lang="en-US" sz="1800" b="0" i="0" u="none" strike="noStrike" cap="none" normalizeH="0" baseline="0" dirty="0">
                        <a:ln>
                          <a:noFill/>
                        </a:ln>
                        <a:solidFill>
                          <a:srgbClr val="333333"/>
                        </a:solidFill>
                        <a:effectLst/>
                        <a:latin typeface="+mn-lt"/>
                        <a:ea typeface="+mn-ea"/>
                        <a:cs typeface="+mn-cs"/>
                      </a:endParaRPr>
                    </a:p>
                    <a:p>
                      <a:pPr marL="914323" marR="0" lvl="1" indent="-457200" algn="l" defTabSz="914400" rtl="0" eaLnBrk="1" fontAlgn="base" latinLnBrk="0" hangingPunct="1">
                        <a:lnSpc>
                          <a:spcPct val="100000"/>
                        </a:lnSpc>
                        <a:spcBef>
                          <a:spcPts val="1200"/>
                        </a:spcBef>
                        <a:spcAft>
                          <a:spcPts val="0"/>
                        </a:spcAft>
                        <a:buClr>
                          <a:srgbClr val="004992"/>
                        </a:buClr>
                        <a:buSzTx/>
                        <a:buFontTx/>
                        <a:buAutoNum type="arabicPeriod"/>
                        <a:tabLst/>
                      </a:pPr>
                      <a:r>
                        <a:rPr kumimoji="0" lang="pl-PL" sz="1800" b="0" i="0" u="none" strike="noStrike" cap="none" normalizeH="0" baseline="0" dirty="0">
                          <a:ln>
                            <a:noFill/>
                          </a:ln>
                          <a:solidFill>
                            <a:srgbClr val="004992"/>
                          </a:solidFill>
                          <a:effectLst/>
                          <a:latin typeface="+mn-lt"/>
                          <a:ea typeface="+mn-ea"/>
                          <a:cs typeface="+mn-cs"/>
                        </a:rPr>
                        <a:t>Depresja:</a:t>
                      </a:r>
                      <a:r>
                        <a:rPr kumimoji="0" lang="pl-PL" sz="1800" b="0" i="0" u="none" strike="noStrike" cap="none" normalizeH="0" baseline="0" dirty="0">
                          <a:ln>
                            <a:noFill/>
                          </a:ln>
                          <a:solidFill>
                            <a:srgbClr val="333333"/>
                          </a:solidFill>
                          <a:effectLst/>
                          <a:latin typeface="+mn-lt"/>
                          <a:ea typeface="+mn-ea"/>
                          <a:cs typeface="+mn-cs"/>
                        </a:rPr>
                        <a:t> wszystko wydaje </a:t>
                      </a:r>
                      <a:r>
                        <a:rPr kumimoji="0" lang="pl-PL" sz="1800" b="0" i="0" u="none" strike="noStrike" cap="none" normalizeH="0" baseline="0">
                          <a:ln>
                            <a:noFill/>
                          </a:ln>
                          <a:solidFill>
                            <a:srgbClr val="333333"/>
                          </a:solidFill>
                          <a:effectLst/>
                          <a:latin typeface="+mn-lt"/>
                          <a:ea typeface="+mn-ea"/>
                          <a:cs typeface="+mn-cs"/>
                        </a:rPr>
                        <a:t>się “ciemniejsze” </a:t>
                      </a:r>
                      <a:r>
                        <a:rPr kumimoji="0" lang="pl-PL" sz="1800" b="0" i="0" u="none" strike="noStrike" cap="none" normalizeH="0" baseline="0" dirty="0">
                          <a:ln>
                            <a:noFill/>
                          </a:ln>
                          <a:solidFill>
                            <a:srgbClr val="333333"/>
                          </a:solidFill>
                          <a:effectLst/>
                          <a:latin typeface="+mn-lt"/>
                          <a:ea typeface="+mn-ea"/>
                          <a:cs typeface="+mn-cs"/>
                        </a:rPr>
                        <a:t>niż rzeczywiście jest.</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1800" b="0" i="0" u="none" strike="noStrike" cap="none" normalizeH="0" baseline="0" dirty="0">
                          <a:ln>
                            <a:noFill/>
                          </a:ln>
                          <a:solidFill>
                            <a:srgbClr val="333333"/>
                          </a:solidFill>
                          <a:effectLst/>
                          <a:latin typeface="+mn-lt"/>
                          <a:ea typeface="+mn-ea"/>
                          <a:cs typeface="+mn-cs"/>
                        </a:rPr>
                        <a:t>Dobrze jest słuchać swoich </a:t>
                      </a:r>
                      <a:r>
                        <a:rPr kumimoji="0" lang="pl-PL" sz="1800" b="0" i="0" u="none" strike="noStrike" cap="none" normalizeH="0" baseline="0">
                          <a:ln>
                            <a:noFill/>
                          </a:ln>
                          <a:solidFill>
                            <a:srgbClr val="333333"/>
                          </a:solidFill>
                          <a:effectLst/>
                          <a:latin typeface="+mn-lt"/>
                          <a:ea typeface="+mn-ea"/>
                          <a:cs typeface="+mn-cs"/>
                        </a:rPr>
                        <a:t>instynktów (“głosu serca”), </a:t>
                      </a:r>
                      <a:r>
                        <a:rPr kumimoji="0" lang="pl-PL" sz="1800" b="0" i="0" u="none" strike="noStrike" cap="none" normalizeH="0" baseline="0" dirty="0">
                          <a:ln>
                            <a:noFill/>
                          </a:ln>
                          <a:solidFill>
                            <a:srgbClr val="333333"/>
                          </a:solidFill>
                          <a:effectLst/>
                          <a:latin typeface="+mn-lt"/>
                          <a:ea typeface="+mn-ea"/>
                          <a:cs typeface="+mn-cs"/>
                        </a:rPr>
                        <a:t>ale nie zawierzać im ślepo.</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31"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Strach</a:t>
            </a:r>
            <a:endParaRPr lang="en-US" altLang="de-DE" sz="1400" dirty="0">
              <a:latin typeface="Calibri Light"/>
            </a:endParaRPr>
          </a:p>
        </p:txBody>
      </p:sp>
      <p:sp>
        <p:nvSpPr>
          <p:cNvPr id="35"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Przyjemność</a:t>
            </a:r>
            <a:endParaRPr lang="en-US" altLang="de-DE" sz="1400" dirty="0">
              <a:latin typeface="Calibri Light"/>
            </a:endParaRPr>
          </a:p>
        </p:txBody>
      </p:sp>
      <p:sp>
        <p:nvSpPr>
          <p:cNvPr id="36" name="Caption_24"/>
          <p:cNvSpPr txBox="1">
            <a:spLocks noChangeArrowheads="1"/>
          </p:cNvSpPr>
          <p:nvPr/>
        </p:nvSpPr>
        <p:spPr bwMode="auto">
          <a:xfrm>
            <a:off x="552971" y="6272784"/>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horror</a:t>
            </a:r>
            <a:endParaRPr lang="en-US" altLang="de-DE" sz="1200" dirty="0">
              <a:latin typeface="Calibri Light"/>
            </a:endParaRPr>
          </a:p>
        </p:txBody>
      </p:sp>
      <p:sp>
        <p:nvSpPr>
          <p:cNvPr id="37"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Wspomnienie cyrku</a:t>
            </a:r>
            <a:endParaRPr lang="en-US" altLang="de-DE" sz="1200" dirty="0">
              <a:latin typeface="Calibri Light"/>
            </a:endParaRPr>
          </a:p>
        </p:txBody>
      </p:sp>
      <p:sp>
        <p:nvSpPr>
          <p:cNvPr id="38"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pl-PL" altLang="de-DE" sz="1400" b="1" dirty="0">
                <a:latin typeface="Calibri Light"/>
              </a:rPr>
              <a:t>Zabawny, Przerażający?</a:t>
            </a:r>
          </a:p>
          <a:p>
            <a:pPr lvl="0" algn="ctr" eaLnBrk="1" hangingPunct="1">
              <a:spcBef>
                <a:spcPts val="0"/>
              </a:spcBef>
              <a:spcAft>
                <a:spcPts val="0"/>
              </a:spcAft>
              <a:buNone/>
            </a:pPr>
            <a:r>
              <a:rPr lang="pl-PL" altLang="de-DE" sz="1400" dirty="0">
                <a:latin typeface="Calibri Light"/>
              </a:rPr>
              <a:t>Zależy od twojego nastroju!</a:t>
            </a:r>
            <a:endParaRPr lang="en-GB" altLang="de-DE" sz="1400" dirty="0">
              <a:solidFill>
                <a:srgbClr val="333333"/>
              </a:solidFill>
              <a:latin typeface="Calibri Light"/>
            </a:endParaRPr>
          </a:p>
        </p:txBody>
      </p:sp>
      <p:sp>
        <p:nvSpPr>
          <p:cNvPr id="39"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27995004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Pozory i rzeczywistość!</a:t>
            </a:r>
          </a:p>
        </p:txBody>
      </p:sp>
      <p:sp>
        <p:nvSpPr>
          <p:cNvPr id="6" name="Content Placeholder 5"/>
          <p:cNvSpPr>
            <a:spLocks noGrp="1"/>
          </p:cNvSpPr>
          <p:nvPr>
            <p:ph idx="1"/>
          </p:nvPr>
        </p:nvSpPr>
        <p:spPr/>
        <p:txBody>
          <a:bodyPr/>
          <a:lstStyle/>
          <a:p>
            <a:r>
              <a:rPr lang="pl-PL" sz="2400" dirty="0">
                <a:solidFill>
                  <a:srgbClr val="004992"/>
                </a:solidFill>
              </a:rPr>
              <a:t>… Nie możemy 100% ufać jednemu tylko z wcześniej przedyskutowanych aspektów (np. tylko język), bez odniesienia do innych źródeł informacji!</a:t>
            </a:r>
          </a:p>
          <a:p>
            <a:r>
              <a:rPr lang="pl-PL" sz="2400" i="1" dirty="0">
                <a:solidFill>
                  <a:srgbClr val="333333"/>
                </a:solidFill>
              </a:rPr>
              <a:t>Powinniśmy rozważać wszystkie aspekty!</a:t>
            </a:r>
            <a:br>
              <a:rPr lang="en-US" sz="2400" i="1" dirty="0">
                <a:solidFill>
                  <a:srgbClr val="333333"/>
                </a:solidFill>
              </a:rPr>
            </a:br>
            <a:r>
              <a:rPr lang="pl-PL" sz="2400" dirty="0">
                <a:solidFill>
                  <a:srgbClr val="333333"/>
                </a:solidFill>
              </a:rPr>
              <a:t>Dopiero bowiem w zestawieniu/kombinacji są pomocne w ocenie intencji innych osób…</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17</a:t>
            </a:fld>
            <a:endParaRPr lang="de-DE" altLang="de-DE">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Dlaczego to robimy?</a:t>
            </a:r>
          </a:p>
        </p:txBody>
      </p:sp>
      <p:sp>
        <p:nvSpPr>
          <p:cNvPr id="6" name="Content Placeholder 5"/>
          <p:cNvSpPr>
            <a:spLocks noGrp="1"/>
          </p:cNvSpPr>
          <p:nvPr>
            <p:ph idx="1"/>
          </p:nvPr>
        </p:nvSpPr>
        <p:spPr/>
        <p:txBody>
          <a:bodyPr/>
          <a:lstStyle/>
          <a:p>
            <a:pPr lvl="0" defTabSz="914400" fontAlgn="base">
              <a:defRPr/>
            </a:pPr>
            <a:r>
              <a:rPr lang="pl-PL" sz="2400" dirty="0">
                <a:solidFill>
                  <a:srgbClr val="333333"/>
                </a:solidFill>
              </a:rPr>
              <a:t>Badania pokazują, że wiele </a:t>
            </a:r>
            <a:r>
              <a:rPr lang="en-US" sz="2400" dirty="0">
                <a:solidFill>
                  <a:srgbClr val="333333"/>
                </a:solidFill>
              </a:rPr>
              <a:t>(</a:t>
            </a:r>
            <a:r>
              <a:rPr lang="pl-PL" sz="2400" dirty="0">
                <a:solidFill>
                  <a:srgbClr val="333333"/>
                </a:solidFill>
              </a:rPr>
              <a:t>ale nie wszystkie</a:t>
            </a:r>
            <a:r>
              <a:rPr lang="en-US" sz="2400" dirty="0">
                <a:solidFill>
                  <a:srgbClr val="333333"/>
                </a:solidFill>
              </a:rPr>
              <a:t>!) </a:t>
            </a:r>
            <a:r>
              <a:rPr lang="pl-PL" sz="2400" dirty="0">
                <a:solidFill>
                  <a:srgbClr val="333333"/>
                </a:solidFill>
              </a:rPr>
              <a:t>osoby z problemami zdrowia psychicznego </a:t>
            </a:r>
            <a:r>
              <a:rPr lang="en-US" sz="2400" dirty="0">
                <a:solidFill>
                  <a:srgbClr val="333333"/>
                </a:solidFill>
              </a:rPr>
              <a:t>(</a:t>
            </a:r>
            <a:r>
              <a:rPr lang="pl-PL" sz="2400" dirty="0">
                <a:solidFill>
                  <a:srgbClr val="333333"/>
                </a:solidFill>
              </a:rPr>
              <a:t>szczególnie z psychozą</a:t>
            </a:r>
            <a:r>
              <a:rPr lang="en-US" sz="2400" dirty="0">
                <a:solidFill>
                  <a:srgbClr val="333333"/>
                </a:solidFill>
              </a:rPr>
              <a:t>) </a:t>
            </a:r>
            <a:r>
              <a:rPr lang="pl-PL" sz="2400" dirty="0">
                <a:solidFill>
                  <a:srgbClr val="333333"/>
                </a:solidFill>
              </a:rPr>
              <a:t>mają problemy w</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defRPr/>
            </a:pPr>
            <a:r>
              <a:rPr lang="pl-PL" sz="2400" dirty="0">
                <a:solidFill>
                  <a:srgbClr val="004992"/>
                </a:solidFill>
              </a:rPr>
              <a:t>Rozpoznawaniu i ocenie wyrazu mimicznego innych osób </a:t>
            </a:r>
            <a:r>
              <a:rPr lang="de-DE" sz="2400" dirty="0">
                <a:solidFill>
                  <a:srgbClr val="004992"/>
                </a:solidFill>
              </a:rPr>
              <a:t>(</a:t>
            </a:r>
            <a:r>
              <a:rPr lang="pl-PL" sz="2400" dirty="0">
                <a:solidFill>
                  <a:srgbClr val="004992"/>
                </a:solidFill>
              </a:rPr>
              <a:t>np</a:t>
            </a:r>
            <a:r>
              <a:rPr lang="de-DE" sz="2400" dirty="0">
                <a:solidFill>
                  <a:srgbClr val="004992"/>
                </a:solidFill>
              </a:rPr>
              <a:t>. </a:t>
            </a:r>
            <a:r>
              <a:rPr lang="pl-PL" sz="2400" dirty="0">
                <a:solidFill>
                  <a:srgbClr val="004992"/>
                </a:solidFill>
              </a:rPr>
              <a:t>zadowolenia</a:t>
            </a:r>
            <a:r>
              <a:rPr lang="de-DE" sz="2400" dirty="0">
                <a:solidFill>
                  <a:srgbClr val="004992"/>
                </a:solidFill>
              </a:rPr>
              <a:t>, </a:t>
            </a:r>
            <a:r>
              <a:rPr lang="pl-PL" sz="2400" dirty="0">
                <a:solidFill>
                  <a:srgbClr val="004992"/>
                </a:solidFill>
              </a:rPr>
              <a:t>smutku</a:t>
            </a:r>
            <a:r>
              <a:rPr lang="de-DE" sz="2400" dirty="0">
                <a:solidFill>
                  <a:srgbClr val="004992"/>
                </a:solidFill>
              </a:rPr>
              <a:t>)</a:t>
            </a:r>
            <a:r>
              <a:rPr lang="en-US" sz="2400" dirty="0">
                <a:solidFill>
                  <a:srgbClr val="004992"/>
                </a:solidFill>
              </a:rPr>
              <a:t>.</a:t>
            </a: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18</a:t>
            </a:fld>
            <a:endParaRPr lang="de-DE" altLang="de-DE">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Dlaczego to robimy?</a:t>
            </a:r>
          </a:p>
        </p:txBody>
      </p:sp>
      <p:sp>
        <p:nvSpPr>
          <p:cNvPr id="6" name="Content Placeholder 5"/>
          <p:cNvSpPr>
            <a:spLocks noGrp="1"/>
          </p:cNvSpPr>
          <p:nvPr>
            <p:ph idx="1"/>
          </p:nvPr>
        </p:nvSpPr>
        <p:spPr/>
        <p:txBody>
          <a:bodyPr/>
          <a:lstStyle/>
          <a:p>
            <a:pPr lvl="0" defTabSz="914400" fontAlgn="base">
              <a:defRPr/>
            </a:pPr>
            <a:r>
              <a:rPr lang="pl-PL" sz="2400" dirty="0">
                <a:solidFill>
                  <a:srgbClr val="333333"/>
                </a:solidFill>
              </a:rPr>
              <a:t>Badania pokazują, że wiele </a:t>
            </a:r>
            <a:r>
              <a:rPr lang="en-US" sz="2400" dirty="0">
                <a:solidFill>
                  <a:srgbClr val="333333"/>
                </a:solidFill>
              </a:rPr>
              <a:t>(</a:t>
            </a:r>
            <a:r>
              <a:rPr lang="pl-PL" sz="2400" dirty="0">
                <a:solidFill>
                  <a:srgbClr val="333333"/>
                </a:solidFill>
              </a:rPr>
              <a:t>ale nie wszystkie</a:t>
            </a:r>
            <a:r>
              <a:rPr lang="en-US" sz="2400" dirty="0">
                <a:solidFill>
                  <a:srgbClr val="333333"/>
                </a:solidFill>
              </a:rPr>
              <a:t>!) </a:t>
            </a:r>
            <a:r>
              <a:rPr lang="pl-PL" sz="2400" dirty="0">
                <a:solidFill>
                  <a:srgbClr val="333333"/>
                </a:solidFill>
              </a:rPr>
              <a:t>osoby z problemami zdrowia psychicznego </a:t>
            </a:r>
            <a:r>
              <a:rPr lang="en-US" sz="2400" dirty="0">
                <a:solidFill>
                  <a:srgbClr val="333333"/>
                </a:solidFill>
              </a:rPr>
              <a:t>(</a:t>
            </a:r>
            <a:r>
              <a:rPr lang="pl-PL" sz="2400" dirty="0">
                <a:solidFill>
                  <a:srgbClr val="333333"/>
                </a:solidFill>
              </a:rPr>
              <a:t>szczególnie z psychozą</a:t>
            </a:r>
            <a:r>
              <a:rPr lang="en-US" sz="2400" dirty="0">
                <a:solidFill>
                  <a:srgbClr val="333333"/>
                </a:solidFill>
              </a:rPr>
              <a:t>) </a:t>
            </a:r>
            <a:r>
              <a:rPr lang="pl-PL" sz="2400" dirty="0">
                <a:solidFill>
                  <a:srgbClr val="333333"/>
                </a:solidFill>
              </a:rPr>
              <a:t>mają problemy w</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defRPr/>
            </a:pPr>
            <a:r>
              <a:rPr lang="pl-PL" sz="2400" dirty="0">
                <a:solidFill>
                  <a:srgbClr val="004992"/>
                </a:solidFill>
              </a:rPr>
              <a:t>Rozpoznawaniu i ocenie wyrazu mimicznego innych osób </a:t>
            </a:r>
            <a:r>
              <a:rPr lang="de-DE" sz="2400" dirty="0">
                <a:solidFill>
                  <a:srgbClr val="004992"/>
                </a:solidFill>
              </a:rPr>
              <a:t>(</a:t>
            </a:r>
            <a:r>
              <a:rPr lang="pl-PL" sz="2400" dirty="0">
                <a:solidFill>
                  <a:srgbClr val="004992"/>
                </a:solidFill>
              </a:rPr>
              <a:t>np</a:t>
            </a:r>
            <a:r>
              <a:rPr lang="de-DE" sz="2400" dirty="0">
                <a:solidFill>
                  <a:srgbClr val="004992"/>
                </a:solidFill>
              </a:rPr>
              <a:t>. </a:t>
            </a:r>
            <a:r>
              <a:rPr lang="pl-PL" sz="2400" dirty="0">
                <a:solidFill>
                  <a:srgbClr val="004992"/>
                </a:solidFill>
              </a:rPr>
              <a:t>zadowolenia</a:t>
            </a:r>
            <a:r>
              <a:rPr lang="de-DE" sz="2400" dirty="0">
                <a:solidFill>
                  <a:srgbClr val="004992"/>
                </a:solidFill>
              </a:rPr>
              <a:t>, </a:t>
            </a:r>
            <a:r>
              <a:rPr lang="pl-PL" sz="2400" dirty="0">
                <a:solidFill>
                  <a:srgbClr val="004992"/>
                </a:solidFill>
              </a:rPr>
              <a:t>smutku</a:t>
            </a:r>
            <a:r>
              <a:rPr lang="de-DE" sz="2400" dirty="0">
                <a:solidFill>
                  <a:srgbClr val="004992"/>
                </a:solidFill>
              </a:rPr>
              <a:t>)</a:t>
            </a:r>
            <a:r>
              <a:rPr lang="en-US" sz="2400" dirty="0">
                <a:solidFill>
                  <a:srgbClr val="004992"/>
                </a:solidFill>
              </a:rPr>
              <a:t>.</a:t>
            </a:r>
          </a:p>
          <a:p>
            <a:pPr marL="342900" lvl="0" indent="-342900" defTabSz="914400" fontAlgn="base">
              <a:buClr>
                <a:srgbClr val="333333"/>
              </a:buClr>
              <a:buFont typeface="WingDings"/>
              <a:buChar char=""/>
              <a:defRPr/>
            </a:pPr>
            <a:r>
              <a:rPr lang="pl-PL" sz="2400" dirty="0">
                <a:solidFill>
                  <a:srgbClr val="004992"/>
                </a:solidFill>
              </a:rPr>
              <a:t>Odgadywaniu motywów oraz przewidywaniu zachować innych ludzi na podstawie obecnego zachowania.</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19</a:t>
            </a:fld>
            <a:endParaRPr lang="de-DE" altLang="de-DE">
              <a:latin typeface="+mn-lt"/>
            </a:endParaRPr>
          </a:p>
        </p:txBody>
      </p:sp>
    </p:spTree>
    <p:extLst>
      <p:ext uri="{BB962C8B-B14F-4D97-AF65-F5344CB8AC3E}">
        <p14:creationId xmlns:p14="http://schemas.microsoft.com/office/powerpoint/2010/main" val="27584800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dirty="0">
                <a:latin typeface="+mn-lt"/>
                <a:ea typeface="+mn-ea"/>
                <a:cs typeface="+mn-cs"/>
              </a:rPr>
              <a:t>Jak brak empatii może prowadzić do nieporozumień w trakcie psychozy – przykłady</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20</a:t>
            </a:fld>
            <a:endParaRPr lang="de-DE" altLang="de-DE">
              <a:latin typeface="+mn-lt"/>
            </a:endParaRPr>
          </a:p>
        </p:txBody>
      </p:sp>
      <p:sp>
        <p:nvSpPr>
          <p:cNvPr id="44058" name="Rechteck 1"/>
          <p:cNvSpPr>
            <a:spLocks noChangeArrowheads="1"/>
          </p:cNvSpPr>
          <p:nvPr/>
        </p:nvSpPr>
        <p:spPr bwMode="auto">
          <a:xfrm>
            <a:off x="408955" y="6207398"/>
            <a:ext cx="11376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pl-PL" altLang="de-DE" sz="2000" dirty="0">
                <a:solidFill>
                  <a:srgbClr val="004992"/>
                </a:solidFill>
                <a:latin typeface="+mn-lt"/>
              </a:rPr>
              <a:t>Czy ktoś zechciałby podzieli</a:t>
            </a:r>
            <a:r>
              <a:rPr lang="de-DE" altLang="de-DE" sz="2000" dirty="0">
                <a:solidFill>
                  <a:srgbClr val="004992"/>
                </a:solidFill>
                <a:latin typeface="+mn-lt"/>
              </a:rPr>
              <a:t>ć</a:t>
            </a:r>
            <a:r>
              <a:rPr lang="pl-PL" altLang="de-DE" sz="2000" dirty="0">
                <a:solidFill>
                  <a:srgbClr val="004992"/>
                </a:solidFill>
                <a:latin typeface="+mn-lt"/>
              </a:rPr>
              <a:t> się swoim własny</a:t>
            </a:r>
            <a:r>
              <a:rPr lang="de-DE" altLang="de-DE" sz="2000" dirty="0">
                <a:solidFill>
                  <a:srgbClr val="004992"/>
                </a:solidFill>
                <a:latin typeface="+mn-lt"/>
              </a:rPr>
              <a:t>m</a:t>
            </a:r>
            <a:r>
              <a:rPr lang="pl-PL" altLang="de-DE" sz="2000" dirty="0">
                <a:solidFill>
                  <a:srgbClr val="004992"/>
                </a:solidFill>
                <a:latin typeface="+mn-lt"/>
              </a:rPr>
              <a:t> doświadczeniem? </a:t>
            </a:r>
            <a:endParaRPr lang="de-DE" altLang="de-DE" sz="2000" dirty="0">
              <a:solidFill>
                <a:srgbClr val="004992"/>
              </a:solidFill>
              <a:latin typeface="+mn-lt"/>
            </a:endParaRPr>
          </a:p>
        </p:txBody>
      </p:sp>
      <p:graphicFrame>
        <p:nvGraphicFramePr>
          <p:cNvPr id="8" name="Table 7"/>
          <p:cNvGraphicFramePr>
            <a:graphicFrameLocks noGrp="1"/>
          </p:cNvGraphicFramePr>
          <p:nvPr>
            <p:extLst>
              <p:ext uri="{D42A27DB-BD31-4B8C-83A1-F6EECF244321}">
                <p14:modId xmlns:p14="http://schemas.microsoft.com/office/powerpoint/2010/main" val="2391500730"/>
              </p:ext>
            </p:extLst>
          </p:nvPr>
        </p:nvGraphicFramePr>
        <p:xfrm>
          <a:off x="408954" y="2203705"/>
          <a:ext cx="11376000" cy="3779534"/>
        </p:xfrm>
        <a:graphic>
          <a:graphicData uri="http://schemas.openxmlformats.org/drawingml/2006/table">
            <a:tbl>
              <a:tblPr firstRow="1" bandRow="1">
                <a:tableStyleId>{21E4AEA4-8DFA-4A89-87EB-49C32662AFE0}</a:tableStyleId>
              </a:tblPr>
              <a:tblGrid>
                <a:gridCol w="3024337">
                  <a:extLst>
                    <a:ext uri="{9D8B030D-6E8A-4147-A177-3AD203B41FA5}">
                      <a16:colId xmlns:a16="http://schemas.microsoft.com/office/drawing/2014/main" val="20000"/>
                    </a:ext>
                  </a:extLst>
                </a:gridCol>
                <a:gridCol w="3528392">
                  <a:extLst>
                    <a:ext uri="{9D8B030D-6E8A-4147-A177-3AD203B41FA5}">
                      <a16:colId xmlns:a16="http://schemas.microsoft.com/office/drawing/2014/main" val="20001"/>
                    </a:ext>
                  </a:extLst>
                </a:gridCol>
                <a:gridCol w="482327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Wydarzenie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Wyjaśnienie podczas psychozy</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Inne wyjaśnienia</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Mężczyzna w autobusie patrzy przez dłuży czas na ciebie.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rPr>
                        <a:t>W </a:t>
                      </a:r>
                      <a:r>
                        <a:rPr kumimoji="0" lang="es-ES" sz="2000" b="0" i="0" u="none" strike="noStrike" cap="none" normalizeH="0" baseline="0" dirty="0" err="1">
                          <a:ln>
                            <a:noFill/>
                          </a:ln>
                          <a:solidFill>
                            <a:srgbClr val="333333"/>
                          </a:solidFill>
                          <a:effectLst/>
                          <a:latin typeface="Calibri Light"/>
                        </a:rPr>
                        <a:t>końcu</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rozpoznałeś</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prześladowcę</a:t>
                      </a:r>
                      <a:r>
                        <a:rPr kumimoji="0" lang="es-ES" sz="2000" b="0" i="0" u="none" strike="noStrike" cap="none" normalizeH="0" baseline="0" dirty="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Calibri Light"/>
                        </a:rPr>
                        <a:t>Ponieważ zachowujesz się osobliwie (np. nosisz okulary słoneczne, również w zimie), prowokujesz to, że inni zwracają na ciebie uwagę.</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Calibri Light"/>
                        </a:rPr>
                        <a:t>Szef krytykuje twoją pomyłkę.</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Jesteś pewien, że zostaniesz w końcu zwolniony.</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Szefa trochę poniosło, ale nie planuje cię zwolnić – ogólnie jest nieco zrzędliwy.</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Calibri Light"/>
                        </a:rPr>
                        <a:t>Znajomy czyta artykuł o słabych osiągnięciach w szkole.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Calibri Light"/>
                        </a:rPr>
                        <a:t>Jest to aluzja do twoich gorszych ocen w czasie, kiedy chodziłeś do szkoły.</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Czysty przypadek – znajomy chciał poczytać wiadomości i nie miał pojęcia o twoich problemach w szkole.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Ćwiczenie</a:t>
            </a: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defRPr/>
            </a:pPr>
            <a:r>
              <a:rPr lang="pl-PL" sz="2400" dirty="0">
                <a:solidFill>
                  <a:srgbClr val="333333"/>
                </a:solidFill>
              </a:rPr>
              <a:t>Zaraz zobaczysz historyjki </a:t>
            </a:r>
            <a:r>
              <a:rPr lang="pl-PL" sz="2400">
                <a:solidFill>
                  <a:srgbClr val="333333"/>
                </a:solidFill>
              </a:rPr>
              <a:t>komiksowe</a:t>
            </a:r>
            <a:r>
              <a:rPr 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21</a:t>
            </a:fld>
            <a:endParaRPr lang="de-DE" altLang="de-DE">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Ćwiczenie</a:t>
            </a: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defRPr/>
            </a:pPr>
            <a:r>
              <a:rPr lang="pl-PL" sz="2400" dirty="0">
                <a:solidFill>
                  <a:srgbClr val="333333"/>
                </a:solidFill>
              </a:rPr>
              <a:t>Zaraz zobaczysz historyjki komiksowe</a:t>
            </a:r>
            <a:r>
              <a:rPr lang="de-DE" sz="2400" dirty="0">
                <a:solidFill>
                  <a:srgbClr val="333333"/>
                </a:solidFill>
              </a:rPr>
              <a:t>.</a:t>
            </a:r>
          </a:p>
          <a:p>
            <a:pPr marL="342900" lvl="0" indent="-342900" defTabSz="914400" fontAlgn="base">
              <a:buClr>
                <a:srgbClr val="333333"/>
              </a:buClr>
              <a:buFont typeface="WingDings"/>
              <a:buChar char=""/>
              <a:defRPr/>
            </a:pPr>
            <a:r>
              <a:rPr lang="pl-PL" sz="2400" dirty="0">
                <a:solidFill>
                  <a:srgbClr val="333333"/>
                </a:solidFill>
              </a:rPr>
              <a:t>Podyskutujcie proszę, co bohaterowie historyjek mogą myśleć o sobie </a:t>
            </a:r>
            <a:r>
              <a:rPr lang="pl-PL" sz="2400">
                <a:solidFill>
                  <a:srgbClr val="333333"/>
                </a:solidFill>
              </a:rPr>
              <a:t>nawzajem.</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22</a:t>
            </a:fld>
            <a:endParaRPr lang="de-DE" altLang="de-DE">
              <a:latin typeface="+mn-lt"/>
            </a:endParaRPr>
          </a:p>
        </p:txBody>
      </p:sp>
    </p:spTree>
    <p:extLst>
      <p:ext uri="{BB962C8B-B14F-4D97-AF65-F5344CB8AC3E}">
        <p14:creationId xmlns:p14="http://schemas.microsoft.com/office/powerpoint/2010/main" val="42858421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Ćwiczenie</a:t>
            </a: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defRPr/>
            </a:pPr>
            <a:r>
              <a:rPr lang="pl-PL" sz="2400" dirty="0">
                <a:solidFill>
                  <a:srgbClr val="333333"/>
                </a:solidFill>
              </a:rPr>
              <a:t>Zaraz zobaczysz historyjki komiksowe</a:t>
            </a:r>
            <a:r>
              <a:rPr lang="de-DE" sz="2400" dirty="0">
                <a:solidFill>
                  <a:srgbClr val="333333"/>
                </a:solidFill>
              </a:rPr>
              <a:t>.</a:t>
            </a:r>
          </a:p>
          <a:p>
            <a:pPr marL="342900" lvl="0" indent="-342900" defTabSz="914400" fontAlgn="base">
              <a:buClr>
                <a:srgbClr val="333333"/>
              </a:buClr>
              <a:buFont typeface="WingDings"/>
              <a:buChar char=""/>
              <a:defRPr/>
            </a:pPr>
            <a:r>
              <a:rPr lang="pl-PL" sz="2400" dirty="0">
                <a:solidFill>
                  <a:srgbClr val="333333"/>
                </a:solidFill>
              </a:rPr>
              <a:t>Podyskutujcie proszę, co bohaterowie historyjek mogą myśleć o sobie nawzajem.</a:t>
            </a:r>
            <a:endParaRPr lang="en-US" sz="2400" dirty="0">
              <a:solidFill>
                <a:srgbClr val="333333"/>
              </a:solidFill>
            </a:endParaRPr>
          </a:p>
          <a:p>
            <a:pPr lvl="0" defTabSz="914400" fontAlgn="base">
              <a:buClr>
                <a:srgbClr val="333333"/>
              </a:buClr>
              <a:defRPr/>
            </a:pPr>
            <a:endParaRPr lang="de-DE" sz="2400" dirty="0">
              <a:solidFill>
                <a:srgbClr val="333333"/>
              </a:solidFill>
            </a:endParaRPr>
          </a:p>
          <a:p>
            <a:pPr lvl="0" defTabSz="914400" fontAlgn="base">
              <a:buClr>
                <a:srgbClr val="000000"/>
              </a:buClr>
              <a:defRPr/>
            </a:pPr>
            <a:r>
              <a:rPr lang="pl-PL" sz="2400" b="1" dirty="0">
                <a:solidFill>
                  <a:srgbClr val="004992"/>
                </a:solidFill>
              </a:rPr>
              <a:t>Ważne</a:t>
            </a:r>
            <a:endParaRPr lang="en-US" sz="2400" b="1" dirty="0">
              <a:solidFill>
                <a:srgbClr val="004992"/>
              </a:solidFill>
            </a:endParaRPr>
          </a:p>
          <a:p>
            <a:pPr marL="342900" lvl="0" indent="-342900" defTabSz="914400" fontAlgn="base">
              <a:buClr>
                <a:srgbClr val="000000"/>
              </a:buClr>
              <a:buFont typeface="WingDings"/>
              <a:buChar char=""/>
              <a:defRPr/>
            </a:pPr>
            <a:r>
              <a:rPr lang="pl-PL" sz="2400" dirty="0">
                <a:solidFill>
                  <a:srgbClr val="333333"/>
                </a:solidFill>
              </a:rPr>
              <a:t>Musisz rozróżnić między informacjami, które ty posiadasz na temat bohaterów oraz informacjami, które posiadają bohaterowie historyjek o sobie na wzajem</a:t>
            </a:r>
            <a:r>
              <a:rPr 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23</a:t>
            </a:fld>
            <a:endParaRPr lang="de-DE" altLang="de-DE">
              <a:latin typeface="+mn-lt"/>
            </a:endParaRPr>
          </a:p>
        </p:txBody>
      </p:sp>
    </p:spTree>
    <p:extLst>
      <p:ext uri="{BB962C8B-B14F-4D97-AF65-F5344CB8AC3E}">
        <p14:creationId xmlns:p14="http://schemas.microsoft.com/office/powerpoint/2010/main" val="3169741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Ćwiczenie</a:t>
            </a: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defRPr/>
            </a:pPr>
            <a:r>
              <a:rPr lang="pl-PL" sz="2400" dirty="0">
                <a:solidFill>
                  <a:srgbClr val="333333"/>
                </a:solidFill>
              </a:rPr>
              <a:t>Zaraz zobaczysz historyjki komiksowe</a:t>
            </a:r>
            <a:r>
              <a:rPr lang="de-DE" sz="2400" dirty="0">
                <a:solidFill>
                  <a:srgbClr val="333333"/>
                </a:solidFill>
              </a:rPr>
              <a:t>.</a:t>
            </a:r>
          </a:p>
          <a:p>
            <a:pPr marL="342900" lvl="0" indent="-342900" defTabSz="914400" fontAlgn="base">
              <a:buClr>
                <a:srgbClr val="333333"/>
              </a:buClr>
              <a:buFont typeface="WingDings"/>
              <a:buChar char=""/>
              <a:defRPr/>
            </a:pPr>
            <a:r>
              <a:rPr lang="pl-PL" sz="2400" dirty="0">
                <a:solidFill>
                  <a:srgbClr val="333333"/>
                </a:solidFill>
              </a:rPr>
              <a:t>Podyskutujcie proszę, co bohaterowie historyjek mogą myśleć o sobie nawzajem.</a:t>
            </a:r>
            <a:endParaRPr lang="en-US" sz="2400" dirty="0">
              <a:solidFill>
                <a:srgbClr val="333333"/>
              </a:solidFill>
            </a:endParaRPr>
          </a:p>
          <a:p>
            <a:pPr lvl="0" defTabSz="914400" fontAlgn="base">
              <a:buClr>
                <a:srgbClr val="333333"/>
              </a:buClr>
              <a:defRPr/>
            </a:pPr>
            <a:endParaRPr lang="de-DE" sz="2400" dirty="0">
              <a:solidFill>
                <a:srgbClr val="333333"/>
              </a:solidFill>
            </a:endParaRPr>
          </a:p>
          <a:p>
            <a:pPr lvl="0" defTabSz="914400" fontAlgn="base">
              <a:buClr>
                <a:srgbClr val="000000"/>
              </a:buClr>
              <a:defRPr/>
            </a:pPr>
            <a:r>
              <a:rPr lang="pl-PL" sz="2400" b="1" dirty="0">
                <a:solidFill>
                  <a:srgbClr val="004992"/>
                </a:solidFill>
              </a:rPr>
              <a:t>Ważne</a:t>
            </a:r>
            <a:endParaRPr lang="en-US" sz="2400" b="1" dirty="0">
              <a:solidFill>
                <a:srgbClr val="004992"/>
              </a:solidFill>
            </a:endParaRPr>
          </a:p>
          <a:p>
            <a:pPr marL="342900" lvl="0" indent="-342900" defTabSz="914400" fontAlgn="base">
              <a:buClr>
                <a:srgbClr val="000000"/>
              </a:buClr>
              <a:buFont typeface="WingDings"/>
              <a:buChar char=""/>
              <a:defRPr/>
            </a:pPr>
            <a:r>
              <a:rPr lang="pl-PL" sz="2400" dirty="0">
                <a:solidFill>
                  <a:srgbClr val="333333"/>
                </a:solidFill>
              </a:rPr>
              <a:t>Musisz rozróżnić między informacjami, które ty posiadasz na temat bohaterów oraz informacjami, które posiadają bohaterowie historyjek o sobie na wzajem</a:t>
            </a:r>
            <a:r>
              <a:rPr lang="de-DE" sz="2400" dirty="0">
                <a:solidFill>
                  <a:srgbClr val="333333"/>
                </a:solidFill>
              </a:rPr>
              <a:t>!</a:t>
            </a:r>
          </a:p>
          <a:p>
            <a:pPr marL="342900" lvl="0" indent="-342900" defTabSz="914400" fontAlgn="base">
              <a:buClr>
                <a:srgbClr val="333333"/>
              </a:buClr>
              <a:buFont typeface="WingDings"/>
              <a:buChar char=""/>
              <a:defRPr/>
            </a:pPr>
            <a:r>
              <a:rPr lang="pl-PL" sz="2400" dirty="0">
                <a:solidFill>
                  <a:srgbClr val="333333"/>
                </a:solidFill>
              </a:rPr>
              <a:t>Jakie dodatkowe informacje są potrzebne aby udzielić pełnej odpowiedzi i prawdziwej</a:t>
            </a:r>
            <a:r>
              <a:rPr 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24</a:t>
            </a:fld>
            <a:endParaRPr lang="de-DE" altLang="de-DE">
              <a:latin typeface="+mn-lt"/>
            </a:endParaRPr>
          </a:p>
        </p:txBody>
      </p:sp>
    </p:spTree>
    <p:extLst>
      <p:ext uri="{BB962C8B-B14F-4D97-AF65-F5344CB8AC3E}">
        <p14:creationId xmlns:p14="http://schemas.microsoft.com/office/powerpoint/2010/main" val="27766602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25</a:t>
            </a:fld>
            <a:endParaRPr lang="de-DE" altLang="de-DE">
              <a:latin typeface="+mn-lt"/>
            </a:endParaRPr>
          </a:p>
        </p:txBody>
      </p:sp>
      <p:sp>
        <p:nvSpPr>
          <p:cNvPr id="23"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pl-PL" altLang="de-DE" sz="2400" dirty="0">
                <a:solidFill>
                  <a:srgbClr val="004992"/>
                </a:solidFill>
                <a:latin typeface="Calibri Light"/>
              </a:rPr>
              <a:t>Jaki prezent prawdopodobnie wnuczka da babci na urodziny w następnym roku?</a:t>
            </a:r>
            <a:r>
              <a:rPr lang="en-US" altLang="de-DE" sz="2400" dirty="0">
                <a:solidFill>
                  <a:srgbClr val="004992"/>
                </a:solidFill>
                <a:latin typeface="Calibri Light"/>
              </a:rPr>
              <a:t> </a:t>
            </a:r>
            <a:r>
              <a:rPr lang="pl-PL" altLang="de-DE" sz="2400" dirty="0">
                <a:solidFill>
                  <a:srgbClr val="004992"/>
                </a:solidFill>
                <a:latin typeface="Calibri Light"/>
              </a:rPr>
              <a:t>Czy babcia będzie zadowolona?</a:t>
            </a:r>
            <a:endParaRPr lang="de-DE" altLang="de-DE" sz="2400" dirty="0">
              <a:solidFill>
                <a:srgbClr val="004992"/>
              </a:solidFill>
              <a:latin typeface="Calibri Light"/>
            </a:endParaRPr>
          </a:p>
        </p:txBody>
      </p:sp>
      <p:pic>
        <p:nvPicPr>
          <p:cNvPr id="28"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Toffi! Wspaniale, </a:t>
            </a:r>
          </a:p>
          <a:p>
            <a:pPr algn="ctr" eaLnBrk="1" hangingPunct="1">
              <a:spcBef>
                <a:spcPct val="0"/>
              </a:spcBef>
              <a:buFontTx/>
              <a:buNone/>
            </a:pPr>
            <a:r>
              <a:rPr lang="de-DE" altLang="de-DE" sz="1400" b="1">
                <a:solidFill>
                  <a:srgbClr val="000000"/>
                </a:solidFill>
                <a:latin typeface="Calibri Light"/>
              </a:rPr>
              <a:t>dziękuję!</a:t>
            </a:r>
            <a:endParaRPr lang="de-DE" altLang="de-DE" sz="1400" b="1" dirty="0">
              <a:solidFill>
                <a:srgbClr val="000000"/>
              </a:solidFill>
              <a:latin typeface="Calibri Light"/>
            </a:endParaRPr>
          </a:p>
        </p:txBody>
      </p:sp>
      <p:pic>
        <p:nvPicPr>
          <p:cNvPr id="32"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 name="Caption_16"/>
          <p:cNvSpPr txBox="1">
            <a:spLocks noChangeArrowheads="1"/>
          </p:cNvSpPr>
          <p:nvPr/>
        </p:nvSpPr>
        <p:spPr bwMode="auto">
          <a:xfrm>
            <a:off x="6493942"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Nie znoszę </a:t>
            </a:r>
          </a:p>
          <a:p>
            <a:pPr algn="ctr" eaLnBrk="1" hangingPunct="1">
              <a:spcBef>
                <a:spcPct val="0"/>
              </a:spcBef>
              <a:buFontTx/>
              <a:buNone/>
            </a:pPr>
            <a:r>
              <a:rPr lang="de-DE" altLang="de-DE" sz="1400" b="1">
                <a:solidFill>
                  <a:srgbClr val="000000"/>
                </a:solidFill>
                <a:latin typeface="Calibri Light"/>
              </a:rPr>
              <a:t>Toffie....</a:t>
            </a:r>
            <a:endParaRPr lang="de-DE" altLang="de-DE" sz="1400" b="1" dirty="0">
              <a:solidFill>
                <a:srgbClr val="000000"/>
              </a:solidFill>
              <a:latin typeface="Calibri Light"/>
            </a:endParaRPr>
          </a:p>
        </p:txBody>
      </p:sp>
    </p:spTree>
    <p:extLst>
      <p:ext uri="{BB962C8B-B14F-4D97-AF65-F5344CB8AC3E}">
        <p14:creationId xmlns:p14="http://schemas.microsoft.com/office/powerpoint/2010/main" val="33534802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Urodziny babci</a:t>
            </a:r>
            <a:br>
              <a:rPr lang="pl-PL" sz="3600" dirty="0">
                <a:solidFill>
                  <a:srgbClr val="004992"/>
                </a:solidFill>
                <a:latin typeface="+mn-lt"/>
                <a:ea typeface="+mn-ea"/>
                <a:cs typeface="+mn-cs"/>
              </a:rPr>
            </a:br>
            <a:r>
              <a:rPr lang="pl-PL" dirty="0">
                <a:solidFill>
                  <a:srgbClr val="004992"/>
                </a:solidFill>
                <a:latin typeface="+mn-lt"/>
                <a:ea typeface="+mn-ea"/>
                <a:cs typeface="+mn-cs"/>
              </a:rPr>
              <a:t>Co dziewczynka podaruje babci na następne urodziny?</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26</a:t>
            </a:fld>
            <a:endParaRPr lang="de-DE" altLang="de-DE">
              <a:latin typeface="+mn-lt"/>
            </a:endParaRPr>
          </a:p>
        </p:txBody>
      </p:sp>
      <p:pic>
        <p:nvPicPr>
          <p:cNvPr id="22"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Caption_17"/>
          <p:cNvSpPr txBox="1">
            <a:spLocks noChangeArrowheads="1"/>
          </p:cNvSpPr>
          <p:nvPr/>
        </p:nvSpPr>
        <p:spPr bwMode="auto">
          <a:xfrm>
            <a:off x="1571617" y="5251280"/>
            <a:ext cx="9051941"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pl-PL" altLang="de-DE" sz="2000" b="1" dirty="0">
                <a:solidFill>
                  <a:srgbClr val="004992"/>
                </a:solidFill>
                <a:latin typeface="Calibri Light"/>
              </a:rPr>
              <a:t>Prawdopodobnie: </a:t>
            </a:r>
            <a:r>
              <a:rPr lang="pl-PL" altLang="de-DE" sz="2000" dirty="0">
                <a:solidFill>
                  <a:srgbClr val="333333"/>
                </a:solidFill>
                <a:latin typeface="Calibri Light"/>
              </a:rPr>
              <a:t>Znowu podaruje pudełko Toffie, ponieważ</a:t>
            </a:r>
            <a:r>
              <a:rPr lang="en-US" altLang="de-DE" sz="2000" dirty="0">
                <a:solidFill>
                  <a:srgbClr val="333333"/>
                </a:solidFill>
                <a:latin typeface="Calibri Light"/>
              </a:rPr>
              <a:t> </a:t>
            </a:r>
            <a:r>
              <a:rPr lang="pl-PL" altLang="de-DE" sz="2000" dirty="0">
                <a:solidFill>
                  <a:srgbClr val="333333"/>
                </a:solidFill>
                <a:latin typeface="Calibri Light"/>
              </a:rPr>
              <a:t>babcia była bardzo zadowolona z prezentu.</a:t>
            </a:r>
          </a:p>
          <a:p>
            <a:pPr eaLnBrk="1" hangingPunct="1">
              <a:spcBef>
                <a:spcPts val="1200"/>
              </a:spcBef>
              <a:spcAft>
                <a:spcPts val="0"/>
              </a:spcAft>
              <a:buNone/>
            </a:pPr>
            <a:r>
              <a:rPr lang="pl-PL" altLang="de-DE" sz="2000" b="1" dirty="0">
                <a:solidFill>
                  <a:srgbClr val="004992"/>
                </a:solidFill>
                <a:latin typeface="Calibri Light"/>
              </a:rPr>
              <a:t>Mało prawdopodobne: </a:t>
            </a:r>
            <a:r>
              <a:rPr lang="pl-PL" altLang="de-DE" sz="2000" dirty="0">
                <a:solidFill>
                  <a:srgbClr val="333333"/>
                </a:solidFill>
                <a:latin typeface="Calibri Light"/>
              </a:rPr>
              <a:t>dziewczynka zauważayła, że babcia</a:t>
            </a:r>
            <a:r>
              <a:rPr lang="en-US" altLang="de-DE" sz="2000" dirty="0">
                <a:solidFill>
                  <a:srgbClr val="333333"/>
                </a:solidFill>
                <a:latin typeface="Calibri Light"/>
              </a:rPr>
              <a:t> </a:t>
            </a:r>
            <a:r>
              <a:rPr lang="pl-PL" altLang="de-DE" sz="2000" dirty="0">
                <a:solidFill>
                  <a:srgbClr val="333333"/>
                </a:solidFill>
                <a:latin typeface="Calibri Light"/>
              </a:rPr>
              <a:t>nie lubi Toffie i podaruje jej inny prezent</a:t>
            </a:r>
            <a:endParaRPr lang="de-DE" altLang="de-DE" sz="2000" dirty="0">
              <a:solidFill>
                <a:srgbClr val="333333"/>
              </a:solidFill>
              <a:latin typeface="Calibri Light"/>
            </a:endParaRPr>
          </a:p>
        </p:txBody>
      </p:sp>
      <p:sp>
        <p:nvSpPr>
          <p:cNvPr id="26"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Toffi! Wspaniale, </a:t>
            </a:r>
          </a:p>
          <a:p>
            <a:pPr algn="ctr" eaLnBrk="1" hangingPunct="1">
              <a:spcBef>
                <a:spcPct val="0"/>
              </a:spcBef>
              <a:buFontTx/>
              <a:buNone/>
            </a:pPr>
            <a:r>
              <a:rPr lang="de-DE" altLang="de-DE" sz="1400" b="1">
                <a:solidFill>
                  <a:srgbClr val="000000"/>
                </a:solidFill>
                <a:latin typeface="Calibri Light"/>
              </a:rPr>
              <a:t>dziękuję!</a:t>
            </a:r>
            <a:endParaRPr lang="de-DE" altLang="de-DE" sz="1400" b="1" dirty="0">
              <a:solidFill>
                <a:srgbClr val="000000"/>
              </a:solidFill>
              <a:latin typeface="Calibri Light"/>
            </a:endParaRPr>
          </a:p>
        </p:txBody>
      </p:sp>
      <p:pic>
        <p:nvPicPr>
          <p:cNvPr id="29"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Caption_16"/>
          <p:cNvSpPr txBox="1">
            <a:spLocks noChangeArrowheads="1"/>
          </p:cNvSpPr>
          <p:nvPr/>
        </p:nvSpPr>
        <p:spPr bwMode="auto">
          <a:xfrm>
            <a:off x="6493942"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Nie znoszę </a:t>
            </a:r>
          </a:p>
          <a:p>
            <a:pPr algn="ctr" eaLnBrk="1" hangingPunct="1">
              <a:spcBef>
                <a:spcPct val="0"/>
              </a:spcBef>
              <a:buFontTx/>
              <a:buNone/>
            </a:pPr>
            <a:r>
              <a:rPr lang="de-DE" altLang="de-DE" sz="1400" b="1">
                <a:solidFill>
                  <a:srgbClr val="000000"/>
                </a:solidFill>
                <a:latin typeface="Calibri Light"/>
              </a:rPr>
              <a:t>Toffie....</a:t>
            </a:r>
            <a:endParaRPr lang="de-DE" altLang="de-DE" sz="1400" b="1" dirty="0">
              <a:solidFill>
                <a:srgbClr val="000000"/>
              </a:solidFill>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Jedziemy</a:t>
            </a:r>
            <a:r>
              <a:rPr lang="en-US" sz="3600" dirty="0">
                <a:latin typeface="+mn-lt"/>
                <a:ea typeface="+mn-ea"/>
                <a:cs typeface="+mn-cs"/>
              </a:rPr>
              <a:t> </a:t>
            </a:r>
            <a:r>
              <a:rPr lang="en-US" sz="3600" dirty="0" err="1">
                <a:latin typeface="+mn-lt"/>
                <a:ea typeface="+mn-ea"/>
                <a:cs typeface="+mn-cs"/>
              </a:rPr>
              <a:t>dalej</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27</a:t>
            </a:fld>
            <a:endParaRPr lang="de-DE" altLang="de-DE">
              <a:latin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28</a:t>
            </a:fld>
            <a:endParaRPr lang="de-DE" altLang="de-DE">
              <a:latin typeface="+mn-lt"/>
            </a:endParaRPr>
          </a:p>
        </p:txBody>
      </p:sp>
      <p:pic>
        <p:nvPicPr>
          <p:cNvPr id="16"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pl-PL" sz="2400" spc="-10">
                <a:solidFill>
                  <a:srgbClr val="004992"/>
                </a:solidFill>
                <a:latin typeface="Calibri Light"/>
                <a:cs typeface="Verdana"/>
              </a:rPr>
              <a:t>Czy szef ma zimne serce? Potrzebujemy innych informacji, aby zdecydować?</a:t>
            </a:r>
            <a:endParaRPr sz="2400" dirty="0">
              <a:solidFill>
                <a:srgbClr val="004992"/>
              </a:solidFill>
              <a:latin typeface="Calibri Light"/>
              <a:cs typeface="Verdana"/>
            </a:endParaRPr>
          </a:p>
        </p:txBody>
      </p:sp>
      <p:sp>
        <p:nvSpPr>
          <p:cNvPr id="18" name="Caption_14"/>
          <p:cNvSpPr txBox="1"/>
          <p:nvPr/>
        </p:nvSpPr>
        <p:spPr>
          <a:xfrm>
            <a:off x="3354387" y="1295400"/>
            <a:ext cx="1005840" cy="556318"/>
          </a:xfrm>
          <a:prstGeom prst="ellipse">
            <a:avLst/>
          </a:prstGeom>
          <a:solidFill>
            <a:schemeClr val="bg1"/>
          </a:solidFill>
        </p:spPr>
        <p:txBody>
          <a:bodyPr wrap="square" lIns="0" tIns="13335" rIns="0" bIns="0">
            <a:noAutofit/>
          </a:bodyPr>
          <a:lstStyle/>
          <a:p>
            <a:pPr algn="ctr" eaLnBrk="1" fontAlgn="auto" hangingPunct="1">
              <a:spcBef>
                <a:spcPts val="105"/>
              </a:spcBef>
              <a:spcAft>
                <a:spcPts val="0"/>
              </a:spcAft>
              <a:defRPr/>
            </a:pPr>
            <a:r>
              <a:rPr lang="en-US" sz="1200">
                <a:latin typeface="Calibri Light"/>
                <a:cs typeface="Verdana"/>
              </a:rPr>
              <a:t>…Tak mi przykro!</a:t>
            </a:r>
            <a:endParaRPr sz="1200" dirty="0">
              <a:latin typeface="Calibri Light"/>
              <a:cs typeface="Verdana"/>
            </a:endParaRPr>
          </a:p>
        </p:txBody>
      </p:sp>
      <p:sp>
        <p:nvSpPr>
          <p:cNvPr id="19"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pl-PL" altLang="de-DE" sz="1200">
                <a:latin typeface="Calibri Light"/>
                <a:ea typeface="Verdana" panose="020B0604030504040204" pitchFamily="34" charset="0"/>
                <a:cs typeface="Verdana" panose="020B0604030504040204" pitchFamily="34" charset="0"/>
              </a:rPr>
              <a:t>Jak mam teraz wrócić do pracy?</a:t>
            </a:r>
            <a:endParaRPr lang="de-DE" altLang="de-DE" sz="1200" dirty="0">
              <a:latin typeface="Calibri Light"/>
              <a:ea typeface="Verdana" panose="020B0604030504040204" pitchFamily="34" charset="0"/>
              <a:cs typeface="Verdana" panose="020B0604030504040204" pitchFamily="34" charset="0"/>
            </a:endParaRPr>
          </a:p>
        </p:txBody>
      </p:sp>
      <p:sp>
        <p:nvSpPr>
          <p:cNvPr id="20"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Calibri Light"/>
                <a:ea typeface="Verdana" panose="020B0604030504040204" pitchFamily="34" charset="0"/>
                <a:cs typeface="Verdana" panose="020B0604030504040204" pitchFamily="34" charset="0"/>
              </a:rPr>
              <a:t>To niedopuszczalne!!!</a:t>
            </a:r>
            <a:endParaRPr lang="de-DE" altLang="de-DE" sz="1200" dirty="0">
              <a:latin typeface="Calibri Light"/>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2565124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29</a:t>
            </a:fld>
            <a:endParaRPr lang="de-DE" altLang="de-DE">
              <a:latin typeface="+mn-lt"/>
            </a:endParaRPr>
          </a:p>
        </p:txBody>
      </p:sp>
      <p:pic>
        <p:nvPicPr>
          <p:cNvPr id="9"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pl-PL" altLang="de-DE" sz="2400">
                <a:solidFill>
                  <a:srgbClr val="004992"/>
                </a:solidFill>
                <a:latin typeface="Calibri Light"/>
              </a:rPr>
              <a:t>Co może myśleć policjant...czy ma całkowitą rację czy tylko częściową?</a:t>
            </a:r>
            <a:endParaRPr lang="de-DE" altLang="de-DE" sz="2400" dirty="0">
              <a:solidFill>
                <a:srgbClr val="004992"/>
              </a:solidFill>
              <a:latin typeface="Calibri Light"/>
            </a:endParaRPr>
          </a:p>
        </p:txBody>
      </p:sp>
    </p:spTree>
    <p:extLst>
      <p:ext uri="{BB962C8B-B14F-4D97-AF65-F5344CB8AC3E}">
        <p14:creationId xmlns:p14="http://schemas.microsoft.com/office/powerpoint/2010/main" val="17915653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30</a:t>
            </a:fld>
            <a:endParaRPr lang="de-DE" altLang="de-DE">
              <a:latin typeface="+mn-lt"/>
            </a:endParaRPr>
          </a:p>
        </p:txBody>
      </p:sp>
      <p:pic>
        <p:nvPicPr>
          <p:cNvPr id="29"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Picture 1030" descr="0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chorCtr="0"/>
          <a:lstStyle/>
          <a:p>
            <a:pPr algn="ctr"/>
            <a:r>
              <a:rPr lang="de-DE" altLang="de-DE" sz="1100" b="1" dirty="0">
                <a:solidFill>
                  <a:sysClr val="windowText" lastClr="000000"/>
                </a:solidFill>
                <a:latin typeface="Calibri Light"/>
              </a:rPr>
              <a:t>Miłej zabawy chłopaku.</a:t>
            </a:r>
            <a:endParaRPr lang="en-GB" altLang="de-DE" sz="1100" b="1" dirty="0">
              <a:solidFill>
                <a:sysClr val="windowText" lastClr="000000"/>
              </a:solidFill>
              <a:latin typeface="Calibri Light"/>
            </a:endParaRPr>
          </a:p>
        </p:txBody>
      </p:sp>
      <p:sp>
        <p:nvSpPr>
          <p:cNvPr id="34"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dirty="0">
              <a:latin typeface="Calibri Light"/>
            </a:endParaRPr>
          </a:p>
          <a:p>
            <a:pPr algn="ctr" eaLnBrk="1" hangingPunct="1">
              <a:spcBef>
                <a:spcPct val="0"/>
              </a:spcBef>
              <a:buFontTx/>
              <a:buNone/>
            </a:pPr>
            <a:r>
              <a:rPr lang="en-US" altLang="de-DE" sz="900" b="1" dirty="0">
                <a:latin typeface="Calibri Light"/>
              </a:rPr>
              <a:t>B</a:t>
            </a:r>
          </a:p>
          <a:p>
            <a:pPr algn="ctr" eaLnBrk="1" hangingPunct="1">
              <a:spcBef>
                <a:spcPct val="0"/>
              </a:spcBef>
              <a:buFontTx/>
              <a:buNone/>
            </a:pPr>
            <a:r>
              <a:rPr lang="en-US" altLang="de-DE" sz="900" b="1" dirty="0">
                <a:latin typeface="Calibri Light"/>
              </a:rPr>
              <a:t>A</a:t>
            </a:r>
          </a:p>
          <a:p>
            <a:pPr algn="ctr" eaLnBrk="1" hangingPunct="1">
              <a:spcBef>
                <a:spcPct val="0"/>
              </a:spcBef>
              <a:buFontTx/>
              <a:buNone/>
            </a:pPr>
            <a:r>
              <a:rPr lang="en-US" altLang="de-DE" sz="900" b="1" dirty="0">
                <a:latin typeface="Calibri Light"/>
              </a:rPr>
              <a:t>N</a:t>
            </a:r>
          </a:p>
          <a:p>
            <a:pPr algn="ctr" eaLnBrk="1" hangingPunct="1">
              <a:spcBef>
                <a:spcPct val="0"/>
              </a:spcBef>
              <a:buFontTx/>
              <a:buNone/>
            </a:pPr>
            <a:r>
              <a:rPr lang="en-US" altLang="de-DE" sz="1100" b="1" dirty="0">
                <a:latin typeface="Calibri Light"/>
              </a:rPr>
              <a:t>K</a:t>
            </a:r>
          </a:p>
        </p:txBody>
      </p:sp>
      <p:sp>
        <p:nvSpPr>
          <p:cNvPr id="36" name="Caption_23"/>
          <p:cNvSpPr>
            <a:spLocks/>
          </p:cNvSpPr>
          <p:nvPr/>
        </p:nvSpPr>
        <p:spPr bwMode="auto">
          <a:xfrm>
            <a:off x="6478587" y="3886200"/>
            <a:ext cx="1188720" cy="734150"/>
          </a:xfrm>
          <a:prstGeom prst="wedgeEllipseCallout">
            <a:avLst>
              <a:gd name="adj1" fmla="val -8424"/>
              <a:gd name="adj2" fmla="val 77774"/>
            </a:avLst>
          </a:prstGeom>
          <a:solidFill>
            <a:schemeClr val="bg1"/>
          </a:solidFill>
          <a:ln w="9144">
            <a:solidFill>
              <a:srgbClr val="000000"/>
            </a:solidFill>
            <a:round/>
            <a:headEnd/>
            <a:tailEnd/>
          </a:ln>
        </p:spPr>
        <p:txBody>
          <a:bodyPr lIns="0" tIns="0" rIns="0" bIns="0" anchor="ctr" anchorCtr="0"/>
          <a:lstStyle/>
          <a:p>
            <a:pPr algn="ctr"/>
            <a:r>
              <a:rPr lang="pl-PL" altLang="de-DE" sz="1100" b="1" dirty="0">
                <a:latin typeface="Calibri Light"/>
                <a:cs typeface="Arial" panose="020B0604020202020204" pitchFamily="34" charset="0"/>
              </a:rPr>
              <a:t>Dawaj pieniądze albo cię zastrzelę...</a:t>
            </a:r>
            <a:endParaRPr lang="de-DE" altLang="de-DE" sz="1100" dirty="0">
              <a:latin typeface="Calibri Light"/>
              <a:cs typeface="Arial" panose="020B0604020202020204" pitchFamily="34" charset="0"/>
            </a:endParaRPr>
          </a:p>
        </p:txBody>
      </p:sp>
      <p:sp>
        <p:nvSpPr>
          <p:cNvPr id="38"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pl-PL" sz="2400" spc="-10">
                <a:solidFill>
                  <a:srgbClr val="004992"/>
                </a:solidFill>
                <a:latin typeface="Calibri Light"/>
                <a:cs typeface="Verdana"/>
              </a:rPr>
              <a:t>Czy pracownica banku jest przerażona?</a:t>
            </a:r>
            <a:endParaRPr sz="2400" dirty="0">
              <a:solidFill>
                <a:srgbClr val="004992"/>
              </a:solidFill>
              <a:latin typeface="Calibri Light"/>
              <a:cs typeface="Verdana"/>
            </a:endParaRPr>
          </a:p>
        </p:txBody>
      </p:sp>
      <p:sp>
        <p:nvSpPr>
          <p:cNvPr id="39"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35"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32"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a:t>Wow!</a:t>
            </a:r>
            <a:endParaRPr lang="en-US" sz="1000" b="1" dirty="0"/>
          </a:p>
        </p:txBody>
      </p:sp>
      <p:sp>
        <p:nvSpPr>
          <p:cNvPr id="31"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a:ln w="19050">
                  <a:solidFill>
                    <a:srgbClr val="000000"/>
                  </a:solidFill>
                </a:ln>
                <a:solidFill>
                  <a:schemeClr val="tx1"/>
                </a:solidFill>
                <a:latin typeface="+mj-lt"/>
              </a:rPr>
              <a:t>ZABAWKI</a:t>
            </a:r>
            <a:endParaRPr lang="en-US" sz="1600" b="1" spc="600" dirty="0">
              <a:ln w="19050">
                <a:solidFill>
                  <a:srgbClr val="000000"/>
                </a:solidFill>
              </a:ln>
              <a:solidFill>
                <a:schemeClr val="tx1"/>
              </a:solidFill>
              <a:latin typeface="+mj-lt"/>
            </a:endParaRPr>
          </a:p>
        </p:txBody>
      </p:sp>
      <p:sp>
        <p:nvSpPr>
          <p:cNvPr id="18" name="Textfeld 17">
            <a:extLst>
              <a:ext uri="{FF2B5EF4-FFF2-40B4-BE49-F238E27FC236}">
                <a16:creationId xmlns:a16="http://schemas.microsoft.com/office/drawing/2014/main" id="{B093C091-8877-4F9B-8576-8F02E53F581F}"/>
              </a:ext>
            </a:extLst>
          </p:cNvPr>
          <p:cNvSpPr txBox="1"/>
          <p:nvPr/>
        </p:nvSpPr>
        <p:spPr bwMode="gray">
          <a:xfrm>
            <a:off x="6823278" y="2114092"/>
            <a:ext cx="295174" cy="88328"/>
          </a:xfrm>
          <a:prstGeom prst="rect">
            <a:avLst/>
          </a:prstGeom>
          <a:solidFill>
            <a:srgbClr val="FFFF00"/>
          </a:solidFill>
        </p:spPr>
        <p:txBody>
          <a:bodyPr wrap="square" lIns="0" tIns="0" rIns="0" bIns="0" rtlCol="0">
            <a:noAutofit/>
          </a:bodyPr>
          <a:lstStyle/>
          <a:p>
            <a:pPr>
              <a:lnSpc>
                <a:spcPct val="105000"/>
              </a:lnSpc>
            </a:pPr>
            <a:r>
              <a:rPr lang="de-DE" sz="900" b="1" dirty="0">
                <a:latin typeface="+mj-lt"/>
              </a:rPr>
              <a:t>23,-</a:t>
            </a:r>
          </a:p>
        </p:txBody>
      </p:sp>
    </p:spTree>
    <p:extLst>
      <p:ext uri="{BB962C8B-B14F-4D97-AF65-F5344CB8AC3E}">
        <p14:creationId xmlns:p14="http://schemas.microsoft.com/office/powerpoint/2010/main" val="35236738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5" name="Text Box 4"/>
          <p:cNvSpPr txBox="1">
            <a:spLocks noChangeArrowheads="1"/>
          </p:cNvSpPr>
          <p:nvPr/>
        </p:nvSpPr>
        <p:spPr bwMode="auto">
          <a:xfrm>
            <a:off x="3048794" y="5334001"/>
            <a:ext cx="2642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de-DE" altLang="de-DE" sz="1200" b="1">
                <a:solidFill>
                  <a:srgbClr val="333333"/>
                </a:solidFill>
                <a:latin typeface="+mn-lt"/>
              </a:rPr>
              <a:t>Warning! A storm front is approaching the coast! Leave the beach</a:t>
            </a:r>
            <a:endParaRPr lang="en-GB" altLang="de-DE" sz="1800" b="1">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31</a:t>
            </a:fld>
            <a:endParaRPr lang="de-DE" altLang="de-DE">
              <a:latin typeface="+mn-lt"/>
            </a:endParaRPr>
          </a:p>
        </p:txBody>
      </p:sp>
      <p:pic>
        <p:nvPicPr>
          <p:cNvPr id="15"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pl-PL" sz="2400" spc="-5">
                <a:solidFill>
                  <a:srgbClr val="004992"/>
                </a:solidFill>
                <a:latin typeface="Calibri Light"/>
                <a:cs typeface="Verdana"/>
              </a:rPr>
              <a:t>Czy ojciec i syn popłyną pontonem? </a:t>
            </a:r>
            <a:endParaRPr sz="2400" dirty="0">
              <a:solidFill>
                <a:srgbClr val="004992"/>
              </a:solidFill>
              <a:latin typeface="Calibri Light"/>
              <a:cs typeface="Verdana"/>
            </a:endParaRPr>
          </a:p>
        </p:txBody>
      </p:sp>
      <p:sp>
        <p:nvSpPr>
          <p:cNvPr id="19"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8"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6"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pl-PL" sz="1100" b="1" spc="-5">
                <a:solidFill>
                  <a:srgbClr val="333333"/>
                </a:solidFill>
                <a:latin typeface="Calibri Light"/>
                <a:cs typeface="Arial"/>
              </a:rPr>
              <a:t>Uwaga! W kierunku wybrzeża nadciąga sztorm, proszę opuścić plażę!</a:t>
            </a:r>
            <a:endParaRPr lang="en-US" sz="1100" b="1" spc="-5" dirty="0">
              <a:solidFill>
                <a:srgbClr val="333333"/>
              </a:solidFill>
              <a:latin typeface="Calibri Light"/>
              <a:cs typeface="Arial"/>
            </a:endParaRPr>
          </a:p>
        </p:txBody>
      </p:sp>
    </p:spTree>
    <p:extLst>
      <p:ext uri="{BB962C8B-B14F-4D97-AF65-F5344CB8AC3E}">
        <p14:creationId xmlns:p14="http://schemas.microsoft.com/office/powerpoint/2010/main" val="22801654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opcjonalnie</a:t>
            </a:r>
            <a:r>
              <a:rPr lang="en-US" altLang="ko-KR" sz="3600" spc="-5" dirty="0">
                <a:latin typeface="+mn-lt"/>
                <a:ea typeface="+mn-ea"/>
                <a:cs typeface="+mn-cs"/>
              </a:rPr>
              <a:t>: Film </a:t>
            </a:r>
            <a:r>
              <a:rPr lang="en-US" altLang="ko-KR" sz="3600" spc="-5" dirty="0" err="1">
                <a:latin typeface="+mn-lt"/>
                <a:ea typeface="+mn-ea"/>
                <a:cs typeface="+mn-cs"/>
              </a:rPr>
              <a:t>Wideo</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pl-PL" altLang="ko-KR" sz="2400" dirty="0">
                <a:solidFill>
                  <a:srgbClr val="004992"/>
                </a:solidFill>
              </a:rPr>
              <a:t>Opcjonalnie: Filmy wideo, które prezentują dzisiejszy temat są dostępne na stronie internetowej</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pl-PL" altLang="ko-KR" sz="2400" dirty="0">
                <a:solidFill>
                  <a:srgbClr val="333333"/>
                </a:solidFill>
              </a:rPr>
              <a:t>Po obejrzeniu filmu, możesz przedyskutować, w jaki sposób jest on powiązany z dzisiejszym tematem</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32</a:t>
            </a:fld>
            <a:endParaRPr lang="de-DE" alt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rPr>
              <a:t>[</a:t>
            </a:r>
            <a:r>
              <a:rPr lang="en-US" altLang="ko-KR" i="1" spc="-5" dirty="0" err="1">
                <a:solidFill>
                  <a:srgbClr val="333333"/>
                </a:solidFill>
              </a:rPr>
              <a:t>dla</a:t>
            </a:r>
            <a:r>
              <a:rPr lang="en-US" altLang="ko-KR" i="1" spc="-5" dirty="0">
                <a:solidFill>
                  <a:srgbClr val="333333"/>
                </a:solidFill>
              </a:rPr>
              <a:t> </a:t>
            </a:r>
            <a:r>
              <a:rPr lang="en-US" altLang="ko-KR" i="1" spc="-5" dirty="0" err="1">
                <a:solidFill>
                  <a:srgbClr val="333333"/>
                </a:solidFill>
              </a:rPr>
              <a:t>prowadzących</a:t>
            </a:r>
            <a:r>
              <a:rPr lang="en-US" altLang="ko-KR" i="1" spc="-5" dirty="0">
                <a:solidFill>
                  <a:srgbClr val="333333"/>
                </a:solidFill>
              </a:rPr>
              <a:t>:</a:t>
            </a:r>
            <a:endParaRPr dirty="0">
              <a:solidFill>
                <a:srgbClr val="333333"/>
              </a:solidFill>
            </a:endParaRPr>
          </a:p>
          <a:p>
            <a:pPr marL="12700" marR="5080" defTabSz="914400" eaLnBrk="0" fontAlgn="base" hangingPunct="0">
              <a:spcBef>
                <a:spcPts val="800"/>
              </a:spcBef>
              <a:spcAft>
                <a:spcPct val="0"/>
              </a:spcAft>
            </a:pPr>
            <a:r>
              <a:rPr lang="pl-PL" altLang="ko-KR" dirty="0">
                <a:solidFill>
                  <a:srgbClr val="333333"/>
                </a:solidFill>
              </a:rPr>
              <a:t>Niektóre filmy zawierają sformułowania językowe, które mogą nie być odpowiednie dla określonej grupy odbiorców lub mogą być nieodpowiednie kulturowo. Proszę uważnie obejżeć filmy przed prezentacją ich uczestnikom</a:t>
            </a:r>
            <a:r>
              <a:rPr lang="de-DE" dirty="0">
                <a:solidFill>
                  <a:srgbClr val="333333"/>
                </a:solidFill>
              </a:rPr>
              <a:t>]</a:t>
            </a:r>
          </a:p>
        </p:txBody>
      </p:sp>
    </p:spTree>
    <p:extLst>
      <p:ext uri="{BB962C8B-B14F-4D97-AF65-F5344CB8AC3E}">
        <p14:creationId xmlns:p14="http://schemas.microsoft.com/office/powerpoint/2010/main" val="6481068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33</a:t>
            </a:fld>
            <a:endParaRPr lang="de-DE" altLang="de-DE">
              <a:latin typeface="+mn-lt"/>
            </a:endParaRPr>
          </a:p>
        </p:txBody>
      </p:sp>
      <p:pic>
        <p:nvPicPr>
          <p:cNvPr id="9"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9"/>
          <p:cNvSpPr txBox="1"/>
          <p:nvPr/>
        </p:nvSpPr>
        <p:spPr>
          <a:xfrm>
            <a:off x="2577147" y="5918513"/>
            <a:ext cx="70408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pl-PL" sz="2400" spc="-5">
                <a:solidFill>
                  <a:srgbClr val="004992"/>
                </a:solidFill>
                <a:latin typeface="Calibri Light"/>
                <a:cs typeface="Verdana"/>
              </a:rPr>
              <a:t>Gdzie Maria widziała ostatnim razem Johna przy samochodzie z lodami? Przy parku czy przy kościele?</a:t>
            </a:r>
            <a:endParaRPr sz="2400" dirty="0">
              <a:solidFill>
                <a:srgbClr val="004992"/>
              </a:solidFill>
              <a:latin typeface="Calibri Light"/>
              <a:cs typeface="Verdana"/>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34</a:t>
            </a:fld>
            <a:endParaRPr lang="de-DE" altLang="de-DE">
              <a:latin typeface="+mn-lt"/>
            </a:endParaRPr>
          </a:p>
        </p:txBody>
      </p:sp>
      <p:pic>
        <p:nvPicPr>
          <p:cNvPr id="11"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0"/>
          <p:cNvSpPr txBox="1">
            <a:spLocks noChangeArrowheads="1"/>
          </p:cNvSpPr>
          <p:nvPr/>
        </p:nvSpPr>
        <p:spPr bwMode="auto">
          <a:xfrm>
            <a:off x="2647766" y="5884164"/>
            <a:ext cx="6865989"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pl-PL" altLang="de-DE" sz="2400">
                <a:solidFill>
                  <a:srgbClr val="004992"/>
                </a:solidFill>
                <a:latin typeface="Calibri Light"/>
              </a:rPr>
              <a:t>Co myśli mama… czy ma rację?</a:t>
            </a:r>
            <a:endParaRPr lang="de-DE" altLang="de-DE" sz="2400" dirty="0">
              <a:solidFill>
                <a:srgbClr val="004992"/>
              </a:solidFill>
              <a:latin typeface="Calibri Light"/>
            </a:endParaRPr>
          </a:p>
        </p:txBody>
      </p:sp>
      <p:sp>
        <p:nvSpPr>
          <p:cNvPr id="13"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pl-PL" altLang="de-DE" sz="1200" b="1">
                <a:latin typeface="Calibri Light"/>
                <a:cs typeface="Arial" panose="020B0604020202020204" pitchFamily="34" charset="0"/>
              </a:rPr>
              <a:t>Możemy już jeść Mamo… umieram z głodu!</a:t>
            </a:r>
            <a:endParaRPr lang="de-DE" altLang="de-DE" sz="1200" dirty="0">
              <a:latin typeface="Calibri Light"/>
              <a:cs typeface="Arial" panose="020B0604020202020204"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35</a:t>
            </a:fld>
            <a:endParaRPr lang="de-DE" altLang="de-DE">
              <a:latin typeface="+mn-lt"/>
            </a:endParaRPr>
          </a:p>
        </p:txBody>
      </p:sp>
      <p:pic>
        <p:nvPicPr>
          <p:cNvPr id="25"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Caption_22"/>
          <p:cNvSpPr txBox="1"/>
          <p:nvPr/>
        </p:nvSpPr>
        <p:spPr>
          <a:xfrm rot="-60000">
            <a:off x="6080919" y="3520440"/>
            <a:ext cx="320040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Calibri Light"/>
                <a:cs typeface="Arial"/>
              </a:rPr>
              <a:t> </a:t>
            </a:r>
            <a:endParaRPr sz="1000" dirty="0">
              <a:latin typeface="Calibri Light"/>
              <a:cs typeface="Arial"/>
            </a:endParaRPr>
          </a:p>
        </p:txBody>
      </p:sp>
      <p:sp>
        <p:nvSpPr>
          <p:cNvPr id="29"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pl-PL" altLang="de-DE" sz="2400">
                <a:solidFill>
                  <a:srgbClr val="004992"/>
                </a:solidFill>
                <a:latin typeface="Calibri Light"/>
                <a:ea typeface="Verdana" panose="020B0604030504040204" pitchFamily="34" charset="0"/>
                <a:cs typeface="Verdana" panose="020B0604030504040204" pitchFamily="34" charset="0"/>
              </a:rPr>
              <a:t>Dlaczego akumulator “padł” za pierwszym razem, a dlaczego za drugim? Jak właściciel może interpretować te zdarzenia? </a:t>
            </a:r>
            <a:endParaRPr lang="de-DE" alt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30" name="Caption_17"/>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en-US" sz="1000" b="1" spc="-5">
                <a:latin typeface="Calibri Light"/>
                <a:cs typeface="Arial"/>
              </a:rPr>
              <a:t>Akumulator</a:t>
            </a:r>
            <a:endParaRPr sz="1000" dirty="0">
              <a:latin typeface="Calibri Light"/>
              <a:cs typeface="Arial"/>
            </a:endParaRPr>
          </a:p>
        </p:txBody>
      </p:sp>
      <p:sp>
        <p:nvSpPr>
          <p:cNvPr id="31" name="Caption_18"/>
          <p:cNvSpPr txBox="1"/>
          <p:nvPr/>
        </p:nvSpPr>
        <p:spPr>
          <a:xfrm>
            <a:off x="6396115" y="4218560"/>
            <a:ext cx="731520"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en-US" sz="1000" b="1" spc="-5">
                <a:latin typeface="Calibri Light"/>
                <a:cs typeface="Arial"/>
              </a:rPr>
              <a:t>Akumulator</a:t>
            </a:r>
            <a:endParaRPr sz="1000" dirty="0">
              <a:latin typeface="Calibri Light"/>
              <a:cs typeface="Arial"/>
            </a:endParaRPr>
          </a:p>
        </p:txBody>
      </p:sp>
      <p:sp>
        <p:nvSpPr>
          <p:cNvPr id="32" name="Caption_19"/>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pt-BR" altLang="de-DE" sz="1000" b="1">
                <a:solidFill>
                  <a:srgbClr val="333333"/>
                </a:solidFill>
                <a:latin typeface="Calibri Light"/>
                <a:ea typeface="Verdana" panose="020B0604030504040204" pitchFamily="34" charset="0"/>
                <a:cs typeface="Verdana" panose="020B0604030504040204" pitchFamily="34" charset="0"/>
              </a:rPr>
              <a:t>Skarga</a:t>
            </a:r>
          </a:p>
          <a:p>
            <a:r>
              <a:rPr lang="pt-BR" altLang="de-DE" sz="1000" b="1">
                <a:solidFill>
                  <a:srgbClr val="333333"/>
                </a:solidFill>
                <a:latin typeface="Calibri Light"/>
                <a:ea typeface="Verdana" panose="020B0604030504040204" pitchFamily="34" charset="0"/>
                <a:cs typeface="Verdana" panose="020B0604030504040204" pitchFamily="34" charset="0"/>
              </a:rPr>
              <a:t>Sąsiad nademną</a:t>
            </a:r>
            <a:endParaRPr lang="en-US" sz="1000" b="1" dirty="0">
              <a:solidFill>
                <a:srgbClr val="333333"/>
              </a:solidFill>
            </a:endParaRPr>
          </a:p>
        </p:txBody>
      </p:sp>
      <p:sp>
        <p:nvSpPr>
          <p:cNvPr id="27" name="Caption_23"/>
          <p:cNvSpPr txBox="1"/>
          <p:nvPr/>
        </p:nvSpPr>
        <p:spPr>
          <a:xfrm rot="-60000">
            <a:off x="6097601" y="3502604"/>
            <a:ext cx="310896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pl-PL" sz="900" b="1" dirty="0">
                <a:latin typeface="Calibri Light"/>
                <a:cs typeface="Arial"/>
              </a:rPr>
              <a:t>Dwa tygodnie później, po przeprowadzce do innego</a:t>
            </a:r>
            <a:r>
              <a:rPr lang="en-US" sz="900" b="1" dirty="0">
                <a:latin typeface="Calibri Light"/>
                <a:cs typeface="Arial"/>
              </a:rPr>
              <a:t> </a:t>
            </a:r>
            <a:r>
              <a:rPr lang="pl-PL" sz="900" b="1" dirty="0">
                <a:latin typeface="Calibri Light"/>
                <a:cs typeface="Arial"/>
              </a:rPr>
              <a:t>mieszkania</a:t>
            </a:r>
            <a:endParaRPr sz="900" b="1" dirty="0">
              <a:latin typeface="Calibri Light"/>
              <a:cs typeface="Arial"/>
            </a:endParaRPr>
          </a:p>
        </p:txBody>
      </p:sp>
      <p:sp>
        <p:nvSpPr>
          <p:cNvPr id="26" name="Caption_20"/>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pt-BR" altLang="de-DE" sz="1100" b="1" spc="-30">
                <a:solidFill>
                  <a:srgbClr val="333333"/>
                </a:solidFill>
                <a:latin typeface="Calibri Light"/>
                <a:ea typeface="Verdana" panose="020B0604030504040204" pitchFamily="34" charset="0"/>
                <a:cs typeface="Verdana" panose="020B0604030504040204" pitchFamily="34" charset="0"/>
              </a:rPr>
              <a:t>Do najemcy</a:t>
            </a:r>
            <a:endParaRPr lang="en-US" sz="1100" b="1" spc="-30" dirty="0">
              <a:solidFill>
                <a:srgbClr val="333333"/>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400" fontAlgn="base"/>
            <a:r>
              <a:rPr lang="pl-PL" altLang="de-DE" sz="2400" b="1" dirty="0">
                <a:solidFill>
                  <a:srgbClr val="333333"/>
                </a:solidFill>
              </a:rPr>
              <a:t>Wnioski</a:t>
            </a:r>
            <a:r>
              <a:rPr lang="de-DE" altLang="de-DE" sz="2400" b="1" dirty="0">
                <a:solidFill>
                  <a:srgbClr val="333333"/>
                </a:solidFill>
              </a:rPr>
              <a:t>:</a:t>
            </a:r>
          </a:p>
          <a:p>
            <a:pPr marL="342900" lvl="0" indent="-342900" defTabSz="914400" fontAlgn="base">
              <a:buClr>
                <a:srgbClr val="000000"/>
              </a:buClr>
              <a:buFont typeface="WingDings"/>
              <a:buChar char=""/>
            </a:pPr>
            <a:r>
              <a:rPr lang="pl-PL" altLang="de-DE" sz="2400" dirty="0">
                <a:solidFill>
                  <a:srgbClr val="004992"/>
                </a:solidFill>
              </a:rPr>
              <a:t>Wiele nieporozumień i konfliktów jest powodowanych błędnym odgadywaniem i rozumieniem intencji innych osób</a:t>
            </a:r>
            <a:r>
              <a:rPr lang="de-DE" altLang="de-DE" sz="2400" dirty="0">
                <a:solidFill>
                  <a:srgbClr val="333333"/>
                </a:solidFill>
              </a:rPr>
              <a:t> (</a:t>
            </a:r>
            <a:r>
              <a:rPr lang="pl-PL" altLang="de-DE" sz="2400" dirty="0">
                <a:solidFill>
                  <a:srgbClr val="333333"/>
                </a:solidFill>
              </a:rPr>
              <a:t>np</a:t>
            </a:r>
            <a:r>
              <a:rPr lang="de-DE" altLang="de-DE" sz="2400" dirty="0">
                <a:solidFill>
                  <a:srgbClr val="333333"/>
                </a:solidFill>
              </a:rPr>
              <a:t>. </a:t>
            </a:r>
            <a:r>
              <a:rPr lang="pl-PL" altLang="de-DE" sz="2400" dirty="0">
                <a:solidFill>
                  <a:srgbClr val="333333"/>
                </a:solidFill>
              </a:rPr>
              <a:t>jeśli nie powiesz swojemu przyjacielowi, że źle się czujesz w danej chwili, nie spodziewaj się, że będzie troskliwy i bardziej wyrozumiały)</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36</a:t>
            </a:fld>
            <a:endParaRPr lang="de-DE" altLang="de-DE">
              <a:latin typeface="+mn-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400" fontAlgn="base"/>
            <a:r>
              <a:rPr lang="pl-PL" altLang="de-DE" sz="2400" b="1" dirty="0">
                <a:solidFill>
                  <a:srgbClr val="333333"/>
                </a:solidFill>
              </a:rPr>
              <a:t>Wnioski</a:t>
            </a:r>
            <a:r>
              <a:rPr lang="de-DE" altLang="de-DE" sz="2400" b="1" dirty="0">
                <a:solidFill>
                  <a:srgbClr val="333333"/>
                </a:solidFill>
              </a:rPr>
              <a:t>:</a:t>
            </a:r>
          </a:p>
          <a:p>
            <a:pPr marL="342900" lvl="0" indent="-342900" defTabSz="914400" fontAlgn="base">
              <a:buClr>
                <a:srgbClr val="000000"/>
              </a:buClr>
              <a:buFont typeface="WingDings"/>
              <a:buChar char=""/>
            </a:pPr>
            <a:r>
              <a:rPr lang="pl-PL" altLang="de-DE" sz="2400" dirty="0">
                <a:solidFill>
                  <a:srgbClr val="004992"/>
                </a:solidFill>
              </a:rPr>
              <a:t>Wiele nieporozumień i konfliktów jest powodowanych błędnym odgadywaniem i rozumieniem intencji innych osób</a:t>
            </a:r>
            <a:r>
              <a:rPr lang="de-DE" altLang="de-DE" sz="2400" dirty="0">
                <a:solidFill>
                  <a:srgbClr val="333333"/>
                </a:solidFill>
              </a:rPr>
              <a:t> (</a:t>
            </a:r>
            <a:r>
              <a:rPr lang="pl-PL" altLang="de-DE" sz="2400" dirty="0">
                <a:solidFill>
                  <a:srgbClr val="333333"/>
                </a:solidFill>
              </a:rPr>
              <a:t>np</a:t>
            </a:r>
            <a:r>
              <a:rPr lang="de-DE" altLang="de-DE" sz="2400" dirty="0">
                <a:solidFill>
                  <a:srgbClr val="333333"/>
                </a:solidFill>
              </a:rPr>
              <a:t>. </a:t>
            </a:r>
            <a:r>
              <a:rPr lang="pl-PL" altLang="de-DE" sz="2400" dirty="0">
                <a:solidFill>
                  <a:srgbClr val="333333"/>
                </a:solidFill>
              </a:rPr>
              <a:t>jeśli nie powiesz swojemu przyjacielowi, że źle się czujesz w danej chwili, nie spodziewaj się, że będzie troskliwy i bardziej wyrozumiały)</a:t>
            </a:r>
            <a:endParaRPr lang="de-DE"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Próbuj oceniać złożone sytuacje społecznie z różnych punktów widzenia i rozważ wszystkie dostępne informacje. Im więcej informacji weźmiesz pod uwagę, twoje sądy i oceny będą bardziej odpowiadać </a:t>
            </a:r>
            <a:r>
              <a:rPr lang="pl-PL" altLang="de-DE" sz="2400">
                <a:solidFill>
                  <a:srgbClr val="333333"/>
                </a:solidFill>
              </a:rPr>
              <a:t>rzeczywistości</a:t>
            </a:r>
            <a:r>
              <a:rPr lang="de-DE"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37</a:t>
            </a:fld>
            <a:endParaRPr lang="de-DE" altLang="de-DE">
              <a:latin typeface="+mn-lt"/>
            </a:endParaRPr>
          </a:p>
        </p:txBody>
      </p:sp>
    </p:spTree>
    <p:extLst>
      <p:ext uri="{BB962C8B-B14F-4D97-AF65-F5344CB8AC3E}">
        <p14:creationId xmlns:p14="http://schemas.microsoft.com/office/powerpoint/2010/main" val="12932923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400" fontAlgn="base"/>
            <a:r>
              <a:rPr lang="pl-PL" altLang="de-DE" sz="2400" b="1" dirty="0">
                <a:solidFill>
                  <a:srgbClr val="333333"/>
                </a:solidFill>
              </a:rPr>
              <a:t>Wnioski</a:t>
            </a:r>
            <a:r>
              <a:rPr lang="de-DE" altLang="de-DE" sz="2400" b="1" dirty="0">
                <a:solidFill>
                  <a:srgbClr val="333333"/>
                </a:solidFill>
              </a:rPr>
              <a:t>:</a:t>
            </a:r>
          </a:p>
          <a:p>
            <a:pPr marL="342900" lvl="0" indent="-342900" defTabSz="914400" fontAlgn="base">
              <a:buClr>
                <a:srgbClr val="000000"/>
              </a:buClr>
              <a:buFont typeface="WingDings"/>
              <a:buChar char=""/>
            </a:pPr>
            <a:r>
              <a:rPr lang="pl-PL" altLang="de-DE" sz="2400" dirty="0">
                <a:solidFill>
                  <a:srgbClr val="004992"/>
                </a:solidFill>
              </a:rPr>
              <a:t>Wiele nieporozumień i konfliktów jest powodowanych błędnym odgadywaniem i rozumieniem intencji innych osób</a:t>
            </a:r>
            <a:r>
              <a:rPr lang="de-DE" altLang="de-DE" sz="2400" dirty="0">
                <a:solidFill>
                  <a:srgbClr val="333333"/>
                </a:solidFill>
              </a:rPr>
              <a:t> (</a:t>
            </a:r>
            <a:r>
              <a:rPr lang="pl-PL" altLang="de-DE" sz="2400" dirty="0">
                <a:solidFill>
                  <a:srgbClr val="333333"/>
                </a:solidFill>
              </a:rPr>
              <a:t>np</a:t>
            </a:r>
            <a:r>
              <a:rPr lang="de-DE" altLang="de-DE" sz="2400" dirty="0">
                <a:solidFill>
                  <a:srgbClr val="333333"/>
                </a:solidFill>
              </a:rPr>
              <a:t>. </a:t>
            </a:r>
            <a:r>
              <a:rPr lang="pl-PL" altLang="de-DE" sz="2400" dirty="0">
                <a:solidFill>
                  <a:srgbClr val="333333"/>
                </a:solidFill>
              </a:rPr>
              <a:t>jeśli nie powiesz swojemu przyjacielowi, że źle się czujesz w danej chwili, nie spodziewaj się, że będzie troskliwy i bardziej wyrozumiały)</a:t>
            </a:r>
            <a:endParaRPr lang="de-DE"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Próbuj oceniać złożone sytuacje społecznie z różnych punktów widzenia i rozważ wszystkie dostępne informacje. Im więcej informacji weźmiesz pod uwagę, twoje sądy i oceny będą bardziej odpowiadać rzeczywistości</a:t>
            </a:r>
            <a:r>
              <a:rPr lang="de-DE"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Uwaga</a:t>
            </a:r>
            <a:r>
              <a:rPr lang="de-DE" altLang="de-DE" sz="2400" dirty="0">
                <a:solidFill>
                  <a:srgbClr val="333333"/>
                </a:solidFill>
              </a:rPr>
              <a:t>: </a:t>
            </a:r>
            <a:r>
              <a:rPr lang="pl-PL" altLang="de-DE" sz="2400" dirty="0">
                <a:solidFill>
                  <a:srgbClr val="333333"/>
                </a:solidFill>
              </a:rPr>
              <a:t>Nasz stan nastroju wpływa na to jak postrzegamy otoczenie (np. jak oceniasz osoby).</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38</a:t>
            </a:fld>
            <a:endParaRPr lang="de-DE" altLang="de-DE">
              <a:latin typeface="+mn-lt"/>
            </a:endParaRPr>
          </a:p>
        </p:txBody>
      </p:sp>
    </p:spTree>
    <p:extLst>
      <p:ext uri="{BB962C8B-B14F-4D97-AF65-F5344CB8AC3E}">
        <p14:creationId xmlns:p14="http://schemas.microsoft.com/office/powerpoint/2010/main" val="30794348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latin typeface="+mn-lt"/>
                <a:ea typeface="+mn-ea"/>
                <a:cs typeface="+mn-cs"/>
              </a:rPr>
              <a:t>Co to ma wspólnego z psychozą?</a:t>
            </a:r>
            <a:endParaRPr lang="en-US" sz="3600" dirty="0">
              <a:latin typeface="+mn-lt"/>
              <a:ea typeface="+mn-ea"/>
              <a:cs typeface="+mn-cs"/>
            </a:endParaRPr>
          </a:p>
        </p:txBody>
      </p:sp>
      <p:sp>
        <p:nvSpPr>
          <p:cNvPr id="6" name="Content Placeholder 5"/>
          <p:cNvSpPr>
            <a:spLocks noGrp="1"/>
          </p:cNvSpPr>
          <p:nvPr>
            <p:ph idx="1"/>
          </p:nvPr>
        </p:nvSpPr>
        <p:spPr/>
        <p:txBody>
          <a:bodyPr/>
          <a:lstStyle/>
          <a:p>
            <a:pPr lvl="0" defTabSz="914400" fontAlgn="base"/>
            <a:r>
              <a:rPr lang="pl-PL" altLang="de-DE" sz="2000" dirty="0">
                <a:solidFill>
                  <a:srgbClr val="333333"/>
                </a:solidFill>
              </a:rPr>
              <a:t>Podczas psychozy istnieje ryzyko, iż ludzie błędnie będą interpretować lub też będą nadinterpretowywać wyraz mimiczny innych osób lub też przebieg rożnych sytuacji</a:t>
            </a:r>
            <a:endParaRPr lang="en-AU"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39</a:t>
            </a:fld>
            <a:endParaRPr lang="de-DE" altLang="de-DE">
              <a:latin typeface="+mn-lt"/>
            </a:endParaRPr>
          </a:p>
        </p:txBody>
      </p:sp>
    </p:spTree>
    <p:extLst>
      <p:ext uri="{BB962C8B-B14F-4D97-AF65-F5344CB8AC3E}">
        <p14:creationId xmlns:p14="http://schemas.microsoft.com/office/powerpoint/2010/main" val="25199223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latin typeface="+mn-lt"/>
                <a:ea typeface="+mn-ea"/>
                <a:cs typeface="+mn-cs"/>
              </a:rPr>
              <a:t>Co to ma wspólnego z psychozą?</a:t>
            </a:r>
            <a:endParaRPr lang="en-US" sz="3600" dirty="0">
              <a:latin typeface="+mn-lt"/>
              <a:ea typeface="+mn-ea"/>
              <a:cs typeface="+mn-cs"/>
            </a:endParaRPr>
          </a:p>
        </p:txBody>
      </p:sp>
      <p:sp>
        <p:nvSpPr>
          <p:cNvPr id="6" name="Content Placeholder 5"/>
          <p:cNvSpPr>
            <a:spLocks noGrp="1"/>
          </p:cNvSpPr>
          <p:nvPr>
            <p:ph idx="1"/>
          </p:nvPr>
        </p:nvSpPr>
        <p:spPr/>
        <p:txBody>
          <a:bodyPr/>
          <a:lstStyle/>
          <a:p>
            <a:pPr lvl="0" defTabSz="914400" fontAlgn="base"/>
            <a:r>
              <a:rPr lang="pl-PL" altLang="de-DE" sz="2000" dirty="0">
                <a:solidFill>
                  <a:srgbClr val="333333"/>
                </a:solidFill>
              </a:rPr>
              <a:t>Podczas psychozy istnieje ryzyko, iż ludzie błędnie będą interpretować lub też będą nadinterpretowywać wyraz mimiczny innych osób lub też przebieg rożnych sytuacji</a:t>
            </a:r>
            <a:endParaRPr lang="en-AU" altLang="de-DE" sz="2000" dirty="0">
              <a:solidFill>
                <a:srgbClr val="333333"/>
              </a:solidFill>
            </a:endParaRPr>
          </a:p>
          <a:p>
            <a:pPr lvl="0" defTabSz="914400" fontAlgn="base"/>
            <a:r>
              <a:rPr lang="pl-PL" altLang="de-DE" sz="2000" dirty="0">
                <a:solidFill>
                  <a:srgbClr val="004992"/>
                </a:solidFill>
              </a:rPr>
              <a:t>Przykład</a:t>
            </a:r>
            <a:r>
              <a:rPr lang="en-AU" altLang="de-DE" sz="2000" dirty="0">
                <a:solidFill>
                  <a:srgbClr val="004992"/>
                </a:solidFill>
              </a:rPr>
              <a:t>: </a:t>
            </a:r>
            <a:r>
              <a:rPr lang="pl-PL" altLang="de-DE" sz="2000" dirty="0">
                <a:solidFill>
                  <a:srgbClr val="333333"/>
                </a:solidFill>
              </a:rPr>
              <a:t>Marcin czuje się wyśmiewany</a:t>
            </a:r>
            <a:r>
              <a:rPr lang="en-AU" altLang="de-DE" sz="2000" dirty="0">
                <a:solidFill>
                  <a:srgbClr val="333333"/>
                </a:solidFill>
              </a:rPr>
              <a:t>!</a:t>
            </a:r>
          </a:p>
          <a:p>
            <a:pPr lvl="0" defTabSz="914400" fontAlgn="base"/>
            <a:r>
              <a:rPr lang="pl-PL" altLang="de-DE" sz="2000" dirty="0">
                <a:solidFill>
                  <a:srgbClr val="004992"/>
                </a:solidFill>
              </a:rPr>
              <a:t>Podłoże</a:t>
            </a:r>
            <a:r>
              <a:rPr lang="en-AU" altLang="de-DE" sz="2000" dirty="0">
                <a:solidFill>
                  <a:srgbClr val="004992"/>
                </a:solidFill>
              </a:rPr>
              <a:t>:</a:t>
            </a:r>
            <a:r>
              <a:rPr lang="pl-PL" altLang="de-DE" sz="2000" dirty="0">
                <a:solidFill>
                  <a:srgbClr val="004992"/>
                </a:solidFill>
              </a:rPr>
              <a:t> </a:t>
            </a:r>
            <a:r>
              <a:rPr lang="en-AU" altLang="de-DE" sz="2000" dirty="0">
                <a:solidFill>
                  <a:srgbClr val="333333"/>
                </a:solidFill>
              </a:rPr>
              <a:t>Mar</a:t>
            </a:r>
            <a:r>
              <a:rPr lang="pl-PL" altLang="de-DE" sz="2000" dirty="0">
                <a:solidFill>
                  <a:srgbClr val="333333"/>
                </a:solidFill>
              </a:rPr>
              <a:t>cin wszedł do hallu lotniska po odprawie celnej, gdzie wszyscy ludzie czekali i patrzyli w jego stronę. Dwóch z nich zaczęło głośno śmiać się.</a:t>
            </a:r>
            <a:endParaRPr lang="en-AU" altLang="de-DE" sz="2000" dirty="0">
              <a:solidFill>
                <a:srgbClr val="333333"/>
              </a:solidFill>
            </a:endParaRPr>
          </a:p>
          <a:p>
            <a:pPr lvl="0" defTabSz="914400" fontAlgn="base"/>
            <a:r>
              <a:rPr lang="pl-PL" altLang="de-DE" sz="2000" dirty="0">
                <a:solidFill>
                  <a:srgbClr val="004992"/>
                </a:solidFill>
              </a:rPr>
              <a:t>Ale</a:t>
            </a:r>
            <a:r>
              <a:rPr lang="en-AU" altLang="de-DE" sz="2000" dirty="0">
                <a:solidFill>
                  <a:srgbClr val="004992"/>
                </a:solidFill>
              </a:rPr>
              <a:t>: </a:t>
            </a:r>
            <a:r>
              <a:rPr lang="pl-PL" altLang="de-DE" sz="2000" dirty="0">
                <a:solidFill>
                  <a:srgbClr val="333333"/>
                </a:solidFill>
              </a:rPr>
              <a:t>oczekujący na lotnisku ludzie, oczywiście, rozglądają się po lotnisku w poszukiwaniu swoich rodzin, przyjaciół czy klientów.</a:t>
            </a:r>
            <a:r>
              <a:rPr lang="en-AU" altLang="de-DE" sz="2000" dirty="0">
                <a:solidFill>
                  <a:srgbClr val="333333"/>
                </a:solidFill>
              </a:rPr>
              <a:t> </a:t>
            </a:r>
            <a:r>
              <a:rPr lang="pl-PL" altLang="de-DE" sz="2000" dirty="0">
                <a:solidFill>
                  <a:srgbClr val="333333"/>
                </a:solidFill>
              </a:rPr>
              <a:t>Dwóch ludzi prawdopodobnie śmiało się ponieważ długo się nie widzieli i wymieniali wakacyjne wspomnienia. Albo Marcin ciągle nosi zabawne sombrerro, które kupił w Meksyku.</a:t>
            </a:r>
            <a:endParaRPr lang="en-AU"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40</a:t>
            </a:fld>
            <a:endParaRPr lang="de-DE" altLang="de-DE">
              <a:latin typeface="+mn-lt"/>
            </a:endParaRPr>
          </a:p>
        </p:txBody>
      </p:sp>
    </p:spTree>
    <p:extLst>
      <p:ext uri="{BB962C8B-B14F-4D97-AF65-F5344CB8AC3E}">
        <p14:creationId xmlns:p14="http://schemas.microsoft.com/office/powerpoint/2010/main" val="30312075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latin typeface="+mn-lt"/>
                <a:ea typeface="+mn-ea"/>
                <a:cs typeface="+mn-cs"/>
              </a:rPr>
              <a:t>Co to ma wspólnego z psychozą?</a:t>
            </a:r>
            <a:endParaRPr lang="en-US" sz="3600" dirty="0">
              <a:latin typeface="+mn-lt"/>
              <a:ea typeface="+mn-ea"/>
              <a:cs typeface="+mn-cs"/>
            </a:endParaRPr>
          </a:p>
        </p:txBody>
      </p:sp>
      <p:sp>
        <p:nvSpPr>
          <p:cNvPr id="6" name="Content Placeholder 5"/>
          <p:cNvSpPr>
            <a:spLocks noGrp="1"/>
          </p:cNvSpPr>
          <p:nvPr>
            <p:ph idx="1"/>
          </p:nvPr>
        </p:nvSpPr>
        <p:spPr/>
        <p:txBody>
          <a:bodyPr/>
          <a:lstStyle/>
          <a:p>
            <a:pPr lvl="0" defTabSz="914400" fontAlgn="base"/>
            <a:r>
              <a:rPr lang="pl-PL" altLang="de-DE" sz="2000" dirty="0">
                <a:solidFill>
                  <a:srgbClr val="333333"/>
                </a:solidFill>
              </a:rPr>
              <a:t>Podczas psychozy istnieje ryzyko, iż ludzie błędnie będą interpretować lub też będą nadinterpretowywać wyraz mimiczny innych osób lub też przebieg rożnych sytuacji</a:t>
            </a:r>
            <a:endParaRPr lang="en-AU" altLang="de-DE" sz="2000" dirty="0">
              <a:solidFill>
                <a:srgbClr val="333333"/>
              </a:solidFill>
            </a:endParaRPr>
          </a:p>
          <a:p>
            <a:pPr lvl="0" defTabSz="914400" fontAlgn="base"/>
            <a:r>
              <a:rPr lang="pl-PL" altLang="de-DE" sz="2000" dirty="0">
                <a:solidFill>
                  <a:srgbClr val="004992"/>
                </a:solidFill>
              </a:rPr>
              <a:t>Przykład</a:t>
            </a:r>
            <a:r>
              <a:rPr lang="en-AU" altLang="de-DE" sz="2000" dirty="0">
                <a:solidFill>
                  <a:srgbClr val="004992"/>
                </a:solidFill>
              </a:rPr>
              <a:t>: </a:t>
            </a:r>
            <a:r>
              <a:rPr lang="pl-PL" altLang="de-DE" sz="2000" dirty="0">
                <a:solidFill>
                  <a:srgbClr val="333333"/>
                </a:solidFill>
              </a:rPr>
              <a:t>Marcin czuje się wyśmiewany</a:t>
            </a:r>
            <a:r>
              <a:rPr lang="en-AU" altLang="de-DE" sz="2000" dirty="0">
                <a:solidFill>
                  <a:srgbClr val="333333"/>
                </a:solidFill>
              </a:rPr>
              <a:t>!</a:t>
            </a:r>
          </a:p>
          <a:p>
            <a:pPr lvl="0" defTabSz="914400" fontAlgn="base"/>
            <a:r>
              <a:rPr lang="pl-PL" altLang="de-DE" sz="2000" dirty="0">
                <a:solidFill>
                  <a:srgbClr val="004992"/>
                </a:solidFill>
              </a:rPr>
              <a:t>Podłoże</a:t>
            </a:r>
            <a:r>
              <a:rPr lang="en-AU" altLang="de-DE" sz="2000" dirty="0">
                <a:solidFill>
                  <a:srgbClr val="004992"/>
                </a:solidFill>
              </a:rPr>
              <a:t>:</a:t>
            </a:r>
            <a:r>
              <a:rPr lang="pl-PL" altLang="de-DE" sz="2000" dirty="0">
                <a:solidFill>
                  <a:srgbClr val="004992"/>
                </a:solidFill>
              </a:rPr>
              <a:t> </a:t>
            </a:r>
            <a:r>
              <a:rPr lang="en-AU" altLang="de-DE" sz="2000" dirty="0">
                <a:solidFill>
                  <a:srgbClr val="333333"/>
                </a:solidFill>
              </a:rPr>
              <a:t>Mar</a:t>
            </a:r>
            <a:r>
              <a:rPr lang="pl-PL" altLang="de-DE" sz="2000" dirty="0">
                <a:solidFill>
                  <a:srgbClr val="333333"/>
                </a:solidFill>
              </a:rPr>
              <a:t>cin wszedł do hallu lotniska po odprawie celnej, gdzie wszyscy ludzie czekali i patrzyli w jego stronę. Dwóch z nich zaczęło głośno śmiać się.</a:t>
            </a:r>
            <a:endParaRPr lang="en-AU" altLang="de-DE" sz="2000" dirty="0">
              <a:solidFill>
                <a:srgbClr val="333333"/>
              </a:solidFill>
            </a:endParaRPr>
          </a:p>
          <a:p>
            <a:pPr lvl="0" defTabSz="914400" fontAlgn="base"/>
            <a:r>
              <a:rPr lang="pl-PL" altLang="de-DE" sz="2000" dirty="0">
                <a:solidFill>
                  <a:srgbClr val="004992"/>
                </a:solidFill>
              </a:rPr>
              <a:t>Ale</a:t>
            </a:r>
            <a:r>
              <a:rPr lang="en-AU" altLang="de-DE" sz="2000" dirty="0">
                <a:solidFill>
                  <a:srgbClr val="004992"/>
                </a:solidFill>
              </a:rPr>
              <a:t>: </a:t>
            </a:r>
            <a:r>
              <a:rPr lang="pl-PL" altLang="de-DE" sz="2000" dirty="0">
                <a:solidFill>
                  <a:srgbClr val="333333"/>
                </a:solidFill>
              </a:rPr>
              <a:t>oczekujący na lotnisku ludzie, oczywiście, rozglądają się po lotnisku w poszukiwaniu swoich rodzin, przyjaciół czy klientów.</a:t>
            </a:r>
            <a:r>
              <a:rPr lang="en-AU" altLang="de-DE" sz="2000" dirty="0">
                <a:solidFill>
                  <a:srgbClr val="333333"/>
                </a:solidFill>
              </a:rPr>
              <a:t> </a:t>
            </a:r>
            <a:r>
              <a:rPr lang="pl-PL" altLang="de-DE" sz="2000" dirty="0">
                <a:solidFill>
                  <a:srgbClr val="333333"/>
                </a:solidFill>
              </a:rPr>
              <a:t>Dwóch ludzi prawdopodobnie śmiało się ponieważ długo się nie widzieli i wymieniali wakacyjne wspomnienia. Albo Marcin ciągle nosi zabawne sombrerro, które kupił w Meksyku.</a:t>
            </a:r>
            <a:endParaRPr lang="en-AU" altLang="de-DE" sz="2000" dirty="0">
              <a:solidFill>
                <a:srgbClr val="333333"/>
              </a:solidFill>
            </a:endParaRPr>
          </a:p>
          <a:p>
            <a:pPr lvl="0" defTabSz="914400" fontAlgn="base"/>
            <a:r>
              <a:rPr lang="en-AU" altLang="de-DE" sz="2000">
                <a:solidFill>
                  <a:srgbClr val="333333"/>
                </a:solidFill>
              </a:rPr>
              <a:t>“</a:t>
            </a:r>
            <a:r>
              <a:rPr lang="pl-PL" altLang="de-DE" sz="2000">
                <a:solidFill>
                  <a:srgbClr val="333333"/>
                </a:solidFill>
              </a:rPr>
              <a:t>Wszyscy popełniamy błędy</a:t>
            </a:r>
            <a:r>
              <a:rPr lang="en-AU" altLang="de-DE" sz="2000">
                <a:solidFill>
                  <a:srgbClr val="333333"/>
                </a:solidFill>
              </a:rPr>
              <a:t>” </a:t>
            </a:r>
            <a:r>
              <a:rPr lang="en-AU" altLang="de-DE" sz="2000" dirty="0">
                <a:solidFill>
                  <a:srgbClr val="333333"/>
                </a:solidFill>
              </a:rPr>
              <a:t>– </a:t>
            </a:r>
            <a:r>
              <a:rPr lang="pl-PL" altLang="de-DE" sz="2000" dirty="0">
                <a:solidFill>
                  <a:srgbClr val="333333"/>
                </a:solidFill>
              </a:rPr>
              <a:t>staraj się brać pod uwagę inne punkty widzenie, niż ten, który wydaje się jedyny słuszny</a:t>
            </a:r>
            <a:r>
              <a:rPr lang="en-AU" altLang="de-DE"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41</a:t>
            </a:fld>
            <a:endParaRPr lang="de-DE" altLang="de-DE">
              <a:latin typeface="+mn-lt"/>
            </a:endParaRPr>
          </a:p>
        </p:txBody>
      </p:sp>
    </p:spTree>
    <p:extLst>
      <p:ext uri="{BB962C8B-B14F-4D97-AF65-F5344CB8AC3E}">
        <p14:creationId xmlns:p14="http://schemas.microsoft.com/office/powerpoint/2010/main" val="33879074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Dziękujemy</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uwagę</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dla</a:t>
            </a:r>
            <a:r>
              <a:rPr lang="en-US" altLang="ko-KR" i="1" dirty="0">
                <a:solidFill>
                  <a:srgbClr val="004992"/>
                </a:solidFill>
              </a:rPr>
              <a:t> </a:t>
            </a:r>
            <a:r>
              <a:rPr lang="en-US" altLang="ko-KR" i="1" dirty="0" err="1">
                <a:solidFill>
                  <a:srgbClr val="004992"/>
                </a:solidFill>
              </a:rPr>
              <a:t>prowadzących</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pl-PL" altLang="ko-KR" dirty="0">
                <a:solidFill>
                  <a:srgbClr val="004992"/>
                </a:solidFill>
              </a:rPr>
              <a:t>Proszę rozdać arkusze ćwiczeń. Zaprezentuj naszą aplikację COGITO (pobierz bezpłatnie)</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42</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rPr>
              <a:t>www.uke.de/mct_app</a:t>
            </a:r>
            <a:endParaRPr lang="de-DE" dirty="0">
              <a:solidFill>
                <a:srgbClr val="333333"/>
              </a:solidFill>
            </a:endParaRPr>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6"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5773410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43</a:t>
            </a:fld>
            <a:endParaRPr lang="de-DE" altLang="de-DE">
              <a:latin typeface="+mn-lt"/>
            </a:endParaRPr>
          </a:p>
        </p:txBody>
      </p:sp>
      <p:graphicFrame>
        <p:nvGraphicFramePr>
          <p:cNvPr id="7" name="Group 2"/>
          <p:cNvGraphicFramePr>
            <a:graphicFrameLocks noGrp="1"/>
          </p:cNvGraphicFramePr>
          <p:nvPr>
            <p:extLst>
              <p:ext uri="{D42A27DB-BD31-4B8C-83A1-F6EECF244321}">
                <p14:modId xmlns:p14="http://schemas.microsoft.com/office/powerpoint/2010/main" val="4210480616"/>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Red lips/Rote 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Volker Henkel</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fotomoment.de</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emotionen</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US"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Wolf Dog </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Evil clown/Böser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def110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Zirkus - circus </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Circus/Zirkus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Marina Ruiz-Villarreal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Comic strip: John &amp; Mary/ Bildergeschichte John &amp; Mary</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M.A./Christin 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Comic strips: bank, boating, sausage/Bildergeschichten Bank, Bootfahren, 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3049</Words>
  <Application>Microsoft Office PowerPoint</Application>
  <PresentationFormat>Benutzerdefiniert</PresentationFormat>
  <Paragraphs>426</Paragraphs>
  <Slides>43</Slides>
  <Notes>43</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43</vt:i4>
      </vt:variant>
    </vt:vector>
  </HeadingPairs>
  <TitlesOfParts>
    <vt:vector size="50" baseType="lpstr">
      <vt:lpstr>Times New Roman</vt:lpstr>
      <vt:lpstr>Arial</vt:lpstr>
      <vt:lpstr>Symbol</vt:lpstr>
      <vt:lpstr>Calibri</vt:lpstr>
      <vt:lpstr>Calibri Light</vt:lpstr>
      <vt:lpstr>WingDings</vt:lpstr>
      <vt:lpstr>UKE_PPT-Vorlage_16zu9</vt:lpstr>
      <vt:lpstr>MCT 6 A – Empatia… II</vt:lpstr>
      <vt:lpstr>Poznajesz kogoś. Gdzie patrzysz najpierw? Jak dobre są to wskazówki?</vt:lpstr>
      <vt:lpstr>Poznajesz kogoś. Gdzie patrzysz najpierw? Jak dobre są to wskazówki?</vt:lpstr>
      <vt:lpstr>Jakie inne źródła informacji można wziąć pod uwagę? Jak bardzo są one miarodajne?</vt:lpstr>
      <vt:lpstr>Jakie inne źródła informacji można wziąć pod uwagę? Jak bardzo są one miarodajne?</vt:lpstr>
      <vt:lpstr>Zalety i wady niektórych</vt:lpstr>
      <vt:lpstr>Proszę przedyskutujcie zalety i wady niektórych cech i ich przydatność w formułowania ocen innych osób</vt:lpstr>
      <vt:lpstr>Proszę przedyskutujcie zalety i wady niektórych cech i ich przydatność w formułowania ocen innych osób</vt:lpstr>
      <vt:lpstr>Proszę przedyskutujcie zalety i wady niektórych cech i ich przydatność w formułowania ocen innych osób</vt:lpstr>
      <vt:lpstr>Proszę przedyskutujcie zalety i wady niektórych cech i ich przydatność w formułowania ocen innych osób</vt:lpstr>
      <vt:lpstr>Proszę przedyskutujcie zalety i wady niektórych cech i ich przydatność w formułowania ocen innych osób</vt:lpstr>
      <vt:lpstr>Proszę przedyskutujcie zalety i wady niektórych cech i ich przydatność w formułowania ocen innych osób</vt:lpstr>
      <vt:lpstr>Proszę przedyskutujcie zalety i wady niektórych cech i ich przydatność w formułowania ocen innych osób</vt:lpstr>
      <vt:lpstr>Proszę przedyskutujcie zalety i wady niektórych cech i ich przydatność w formułowania ocen innych osób</vt:lpstr>
      <vt:lpstr>Proszę przedyskutujcie zalety i wady niektórych cech i ich przydatność w formułowania ocen innych osób</vt:lpstr>
      <vt:lpstr>Proszę przedyskutujcie zalety i wady niektórych cech i ich przydatność w formułowania ocen innych osób</vt:lpstr>
      <vt:lpstr>Pozory i rzeczywistość!</vt:lpstr>
      <vt:lpstr>Dlaczego to robimy?</vt:lpstr>
      <vt:lpstr>Dlaczego to robimy?</vt:lpstr>
      <vt:lpstr>Jak brak empatii może prowadzić do nieporozumień w trakcie psychozy – przykłady</vt:lpstr>
      <vt:lpstr>Ćwiczenie</vt:lpstr>
      <vt:lpstr>Ćwiczenie</vt:lpstr>
      <vt:lpstr>Ćwiczenie</vt:lpstr>
      <vt:lpstr>Ćwiczenie</vt:lpstr>
      <vt:lpstr>PowerPoint-Präsentation</vt:lpstr>
      <vt:lpstr>Urodziny babci Co dziewczynka podaruje babci na następne urodziny?</vt:lpstr>
      <vt:lpstr>Jedziemy dalej!</vt:lpstr>
      <vt:lpstr>PowerPoint-Präsentation</vt:lpstr>
      <vt:lpstr>PowerPoint-Präsentation</vt:lpstr>
      <vt:lpstr>PowerPoint-Präsentation</vt:lpstr>
      <vt:lpstr>PowerPoint-Präsentation</vt:lpstr>
      <vt:lpstr>opcjonalnie: Film Wideo</vt:lpstr>
      <vt:lpstr>PowerPoint-Präsentation</vt:lpstr>
      <vt:lpstr>PowerPoint-Präsentation</vt:lpstr>
      <vt:lpstr>PowerPoint-Präsentation</vt:lpstr>
      <vt:lpstr>Zastosowanie w życiu codziennym</vt:lpstr>
      <vt:lpstr>Zastosowanie w życiu codziennym</vt:lpstr>
      <vt:lpstr>Zastosowanie w życiu codziennym</vt:lpstr>
      <vt:lpstr>Co to ma wspólnego z psychozą?</vt:lpstr>
      <vt:lpstr>Co to ma wspólnego z psychozą?</vt:lpstr>
      <vt:lpstr>Co to ma wspólnego z psychozą?</vt:lpstr>
      <vt:lpstr>Dziękujemy za uwagę!</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255</cp:revision>
  <dcterms:created xsi:type="dcterms:W3CDTF">2004-06-30T16:15:23Z</dcterms:created>
  <dcterms:modified xsi:type="dcterms:W3CDTF">2022-07-29T09:34:11Z</dcterms:modified>
</cp:coreProperties>
</file>