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0" r:id="rId1"/>
  </p:sldMasterIdLst>
  <p:notesMasterIdLst>
    <p:notesMasterId r:id="rId53"/>
  </p:notesMasterIdLst>
  <p:handoutMasterIdLst>
    <p:handoutMasterId r:id="rId54"/>
  </p:handoutMasterIdLst>
  <p:sldIdLst>
    <p:sldId id="450" r:id="rId2"/>
    <p:sldId id="390" r:id="rId3"/>
    <p:sldId id="391" r:id="rId4"/>
    <p:sldId id="392" r:id="rId5"/>
    <p:sldId id="393" r:id="rId6"/>
    <p:sldId id="410" r:id="rId7"/>
    <p:sldId id="360" r:id="rId8"/>
    <p:sldId id="426" r:id="rId9"/>
    <p:sldId id="425" r:id="rId10"/>
    <p:sldId id="404" r:id="rId11"/>
    <p:sldId id="428" r:id="rId12"/>
    <p:sldId id="427" r:id="rId13"/>
    <p:sldId id="330" r:id="rId14"/>
    <p:sldId id="398" r:id="rId15"/>
    <p:sldId id="430" r:id="rId16"/>
    <p:sldId id="429" r:id="rId17"/>
    <p:sldId id="332" r:id="rId18"/>
    <p:sldId id="399" r:id="rId19"/>
    <p:sldId id="431" r:id="rId20"/>
    <p:sldId id="386" r:id="rId21"/>
    <p:sldId id="401" r:id="rId22"/>
    <p:sldId id="434" r:id="rId23"/>
    <p:sldId id="432" r:id="rId24"/>
    <p:sldId id="435" r:id="rId25"/>
    <p:sldId id="344" r:id="rId26"/>
    <p:sldId id="436" r:id="rId27"/>
    <p:sldId id="367" r:id="rId28"/>
    <p:sldId id="340" r:id="rId29"/>
    <p:sldId id="415" r:id="rId30"/>
    <p:sldId id="438" r:id="rId31"/>
    <p:sldId id="437" r:id="rId32"/>
    <p:sldId id="341" r:id="rId33"/>
    <p:sldId id="441" r:id="rId34"/>
    <p:sldId id="440" r:id="rId35"/>
    <p:sldId id="439" r:id="rId36"/>
    <p:sldId id="373" r:id="rId37"/>
    <p:sldId id="442" r:id="rId38"/>
    <p:sldId id="421" r:id="rId39"/>
    <p:sldId id="443" r:id="rId40"/>
    <p:sldId id="423" r:id="rId41"/>
    <p:sldId id="376" r:id="rId42"/>
    <p:sldId id="352" r:id="rId43"/>
    <p:sldId id="389" r:id="rId44"/>
    <p:sldId id="402" r:id="rId45"/>
    <p:sldId id="445" r:id="rId46"/>
    <p:sldId id="444" r:id="rId47"/>
    <p:sldId id="446" r:id="rId48"/>
    <p:sldId id="449" r:id="rId49"/>
    <p:sldId id="448" r:id="rId50"/>
    <p:sldId id="424" r:id="rId51"/>
    <p:sldId id="409" r:id="rId52"/>
  </p:sldIdLst>
  <p:sldSz cx="12195175" cy="6858000"/>
  <p:notesSz cx="7099300" cy="10234613"/>
  <p:embeddedFontLst>
    <p:embeddedFont>
      <p:font typeface="Calibri" panose="020F0502020204030204" pitchFamily="34" charset="0"/>
      <p:regular r:id="rId55"/>
      <p:bold r:id="rId56"/>
      <p:italic r:id="rId57"/>
      <p:boldItalic r:id="rId58"/>
    </p:embeddedFont>
    <p:embeddedFont>
      <p:font typeface="Calibri Light" panose="020F0302020204030204" pitchFamily="34" charset="0"/>
      <p:regular r:id="rId59"/>
      <p:italic r:id="rId60"/>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16" autoAdjust="0"/>
    <p:restoredTop sz="94664" autoAdjust="0"/>
  </p:normalViewPr>
  <p:slideViewPr>
    <p:cSldViewPr>
      <p:cViewPr varScale="1">
        <p:scale>
          <a:sx n="67" d="100"/>
          <a:sy n="67" d="100"/>
        </p:scale>
        <p:origin x="72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2F0A7AC-14A2-4E4C-852B-6E10A58F3C3C}" type="slidenum">
              <a:rPr lang="en-US" altLang="de-DE"/>
              <a:pPr>
                <a:defRPr/>
              </a:pPr>
              <a:t>‹Nr.›</a:t>
            </a:fld>
            <a:endParaRPr lang="en-US" altLang="de-DE"/>
          </a:p>
        </p:txBody>
      </p:sp>
    </p:spTree>
    <p:extLst>
      <p:ext uri="{BB962C8B-B14F-4D97-AF65-F5344CB8AC3E}">
        <p14:creationId xmlns:p14="http://schemas.microsoft.com/office/powerpoint/2010/main" val="76393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CF5EE26-1868-4B79-A650-AA8C8CB64F98}" type="slidenum">
              <a:rPr lang="en-US" altLang="de-DE"/>
              <a:pPr>
                <a:defRPr/>
              </a:pPr>
              <a:t>‹Nr.›</a:t>
            </a:fld>
            <a:endParaRPr lang="en-US" altLang="de-DE"/>
          </a:p>
        </p:txBody>
      </p:sp>
    </p:spTree>
    <p:extLst>
      <p:ext uri="{BB962C8B-B14F-4D97-AF65-F5344CB8AC3E}">
        <p14:creationId xmlns:p14="http://schemas.microsoft.com/office/powerpoint/2010/main" val="9121906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5586C0-3D78-4317-8545-9BBEEDE08974}"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75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6ACC5D-9B92-49F7-A731-0BC6B1875133}"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8524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FF8A5A-26AA-44C9-8401-067A194D33F9}"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63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441273-43F2-4661-9CBD-4729A37B7600}"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123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39718E8-1103-4C5A-9C86-1F52D202E880}" type="slidenum">
              <a:rPr lang="en-US" altLang="de-DE" sz="1300" b="1"/>
              <a:pPr algn="r" eaLnBrk="1" hangingPunct="1">
                <a:spcBef>
                  <a:spcPct val="0"/>
                </a:spcBef>
              </a:pPr>
              <a:t>6</a:t>
            </a:fld>
            <a:endParaRPr lang="en-US" altLang="de-DE" sz="1300" b="1"/>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519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20457D-0C2A-460D-8DC4-C879D8FD43FF}"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44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10</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11</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63A28D4-1298-467A-A6B5-3F7DA5E3DC6A}" type="slidenum">
              <a:rPr lang="en-US" altLang="de-DE" sz="1300" b="1"/>
              <a:pPr algn="r" eaLnBrk="1" hangingPunct="1">
                <a:spcBef>
                  <a:spcPct val="0"/>
                </a:spcBef>
              </a:pPr>
              <a:t>12</a:t>
            </a:fld>
            <a:endParaRPr lang="en-US" altLang="de-DE" sz="1300" b="1"/>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34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E401C9-CED6-40E2-9E1C-93CC7643D454}"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0322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EC088E-B822-4CE9-9C48-897F59E7B481}"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03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74754B-740E-4E3C-AADD-02BF0E7FC5AA}"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706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B76B4D-F8B4-49F0-A409-8EB6C9CEA747}"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5184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B76B4D-F8B4-49F0-A409-8EB6C9CEA747}"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518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157145-2783-4F61-BD61-0B5A73AA5DEB}"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957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21</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22</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23</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42580-567B-478A-866A-F6830D191F97}"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059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C67E59-E726-4C24-8D92-73AB79FA76EC}" type="slidenum">
              <a:rPr lang="en-US" altLang="de-DE" sz="1300" smtClean="0"/>
              <a:pPr>
                <a:spcBef>
                  <a:spcPct val="0"/>
                </a:spcBef>
              </a:pPr>
              <a:t>25</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06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C67E59-E726-4C24-8D92-73AB79FA76EC}"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4064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208EF4-BE0C-4E75-A16E-7934FC8F5419}"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3083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F193E6-CF36-4085-9DE0-9717DB097BE4}" type="slidenum">
              <a:rPr lang="en-US" altLang="de-DE" sz="1300" smtClean="0"/>
              <a:pPr>
                <a:spcBef>
                  <a:spcPct val="0"/>
                </a:spcBef>
              </a:pPr>
              <a:t>28</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41396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914B9-B1C2-4DD3-838D-B20C8394820C}" type="slidenum">
              <a:rPr lang="en-US" altLang="de-DE" sz="1300" smtClean="0"/>
              <a:pPr>
                <a:spcBef>
                  <a:spcPct val="0"/>
                </a:spcBef>
              </a:pPr>
              <a:t>29</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647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914B9-B1C2-4DD3-838D-B20C8394820C}" type="slidenum">
              <a:rPr lang="en-US" altLang="de-DE" sz="1300" smtClean="0"/>
              <a:pPr>
                <a:spcBef>
                  <a:spcPct val="0"/>
                </a:spcBef>
              </a:pPr>
              <a:t>30</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647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914B9-B1C2-4DD3-838D-B20C8394820C}"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6476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2FEC65-6788-4B49-B402-F440F91EA66D}" type="slidenum">
              <a:rPr lang="en-US" altLang="de-DE" sz="1300" smtClean="0"/>
              <a:pPr>
                <a:spcBef>
                  <a:spcPct val="0"/>
                </a:spcBef>
              </a:pPr>
              <a:t>32</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7523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2FEC65-6788-4B49-B402-F440F91EA66D}" type="slidenum">
              <a:rPr lang="en-US" altLang="de-DE" sz="1300" smtClean="0"/>
              <a:pPr>
                <a:spcBef>
                  <a:spcPct val="0"/>
                </a:spcBef>
              </a:pPr>
              <a:t>33</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75233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2FEC65-6788-4B49-B402-F440F91EA66D}" type="slidenum">
              <a:rPr lang="en-US" altLang="de-DE" sz="1300" smtClean="0"/>
              <a:pPr>
                <a:spcBef>
                  <a:spcPct val="0"/>
                </a:spcBef>
              </a:pPr>
              <a:t>34</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75233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2FEC65-6788-4B49-B402-F440F91EA66D}" type="slidenum">
              <a:rPr lang="en-US" altLang="de-DE" sz="1300" smtClean="0"/>
              <a:pPr>
                <a:spcBef>
                  <a:spcPct val="0"/>
                </a:spcBef>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75233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3FFBC5-435A-458E-B39A-1AAF8E156418}" type="slidenum">
              <a:rPr lang="en-US" altLang="de-DE" sz="1300" smtClean="0"/>
              <a:pPr>
                <a:spcBef>
                  <a:spcPct val="0"/>
                </a:spcBef>
              </a:pPr>
              <a:t>36</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03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3FFBC5-435A-458E-B39A-1AAF8E156418}" type="slidenum">
              <a:rPr lang="en-US" altLang="de-DE" sz="1300" smtClean="0"/>
              <a:pPr>
                <a:spcBef>
                  <a:spcPct val="0"/>
                </a:spcBef>
              </a:pPr>
              <a:t>37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03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6150EE-4BBB-4FAF-B1E0-4343867C3CF7}" type="slidenum">
              <a:rPr lang="en-US" altLang="de-DE" sz="1300" smtClean="0"/>
              <a:pPr>
                <a:spcBef>
                  <a:spcPct val="0"/>
                </a:spcBef>
              </a:pPr>
              <a:t>38</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4608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6150EE-4BBB-4FAF-B1E0-4343867C3CF7}" type="slidenum">
              <a:rPr lang="en-US" altLang="de-DE" sz="1300" smtClean="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4608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433EED-D343-45DB-8EB7-2D63E2BCB28B}" type="slidenum">
              <a:rPr lang="en-US" altLang="de-DE" sz="1300" smtClean="0"/>
              <a:pPr>
                <a:spcBef>
                  <a:spcPct val="0"/>
                </a:spcBef>
              </a:pPr>
              <a:t>41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51853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27B068-12B5-4C60-816D-C38DB140B1A8}" type="slidenum">
              <a:rPr lang="en-US" altLang="de-DE" sz="1300" smtClean="0"/>
              <a:pPr>
                <a:spcBef>
                  <a:spcPct val="0"/>
                </a:spcBef>
              </a:pPr>
              <a:t>42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4973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B7C698-0D5E-46F2-BC2B-1C34AC68481F}" type="slidenum">
              <a:rPr lang="en-US" altLang="de-DE" sz="1300" smtClean="0"/>
              <a:pPr>
                <a:spcBef>
                  <a:spcPct val="0"/>
                </a:spcBef>
              </a:pPr>
              <a:t>43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74324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44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C32945-B3DD-4334-98C5-644902B7D074}" type="slidenum">
              <a:rPr lang="en-US" altLang="de-DE" sz="1300" smtClean="0"/>
              <a:pPr>
                <a:spcBef>
                  <a:spcPct val="0"/>
                </a:spcBef>
              </a:pPr>
              <a:t>46</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1210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47</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48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B59659-01A8-4E5A-B357-69F32749C714}" type="slidenum">
              <a:rPr lang="en-US" altLang="de-DE" sz="1300" smtClean="0"/>
              <a:pPr>
                <a:spcBef>
                  <a:spcPct val="0"/>
                </a:spcBef>
              </a:pPr>
              <a:t>49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0224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38113" y="768350"/>
            <a:ext cx="6823075" cy="3836988"/>
          </a:xfrm>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764826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6 – Empatia…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7" name="Slide Number Placeholder 6"/>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5" name="Slide Number Placeholder 4"/>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p>
        </p:txBody>
      </p:sp>
      <p:sp>
        <p:nvSpPr>
          <p:cNvPr id="4" name="Slide Number Placeholder 3"/>
          <p:cNvSpPr>
            <a:spLocks noGrp="1"/>
          </p:cNvSpPr>
          <p:nvPr>
            <p:ph type="sldNum" sz="quarter" idx="12"/>
          </p:nvPr>
        </p:nvSpPr>
        <p:spPr bwMode="gray"/>
        <p:txBody>
          <a:bodyPr/>
          <a:lstStyle>
            <a:lvl1pPr>
              <a:defRPr b="0"/>
            </a:lvl1pPr>
          </a:lstStyle>
          <a:p>
            <a:pPr>
              <a:defRPr/>
            </a:pPr>
            <a:fld id="{138C36BA-D8ED-4EE3-A122-0814ED2735D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6 – Empatia…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38C36BA-D8ED-4EE3-A122-0814ED2735D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BADE – </a:t>
            </a:r>
            <a:r>
              <a:rPr lang="en-US" altLang="ko-KR" dirty="0" err="1">
                <a:latin typeface="+mn-lt"/>
                <a:ea typeface="+mn-ea"/>
                <a:cs typeface="+mn-cs"/>
              </a:rPr>
              <a:t>Empatia</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55113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a:t>
            </a:fld>
            <a:endParaRPr lang="de-DE" altLang="de-DE">
              <a:latin typeface="+mn-lt"/>
            </a:endParaRPr>
          </a:p>
        </p:txBody>
      </p:sp>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ręce?</a:t>
            </a:r>
          </a:p>
        </p:txBody>
      </p:sp>
      <p:sp>
        <p:nvSpPr>
          <p:cNvPr id="3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inne?...</a:t>
            </a:r>
            <a:endParaRPr dirty="0">
              <a:latin typeface="Calibri Light"/>
              <a:cs typeface="Verdana"/>
            </a:endParaRPr>
          </a:p>
        </p:txBody>
      </p:sp>
      <p:sp>
        <p:nvSpPr>
          <p:cNvPr id="3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Język ciała/</a:t>
            </a:r>
            <a:br>
              <a:rPr lang="de-DE" altLang="de-DE" sz="2000" dirty="0">
                <a:latin typeface="Calibri Light"/>
              </a:rPr>
            </a:br>
            <a:r>
              <a:rPr lang="de-DE" altLang="de-DE" sz="2000" dirty="0">
                <a:latin typeface="Calibri Light"/>
              </a:rPr>
              <a:t>postawa?</a:t>
            </a:r>
          </a:p>
        </p:txBody>
      </p:sp>
      <p:sp>
        <p:nvSpPr>
          <p:cNvPr id="3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oczy?</a:t>
            </a:r>
            <a:endParaRPr lang="de-DE" altLang="de-DE" sz="2000" dirty="0">
              <a:latin typeface="Calibri Light"/>
            </a:endParaRPr>
          </a:p>
        </p:txBody>
      </p:sp>
      <p:sp>
        <p:nvSpPr>
          <p:cNvPr id="38"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język?</a:t>
            </a:r>
            <a:endParaRPr lang="de-DE" altLang="de-DE" sz="2000" dirty="0">
              <a:solidFill>
                <a:srgbClr val="333333"/>
              </a:solidFill>
              <a:latin typeface="Calibri Light"/>
            </a:endParaRPr>
          </a:p>
        </p:txBody>
      </p:sp>
      <p:sp>
        <p:nvSpPr>
          <p:cNvPr id="39"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ubrania?</a:t>
            </a:r>
            <a:endParaRPr lang="de-DE" altLang="de-DE" sz="2000" dirty="0">
              <a:solidFill>
                <a:srgbClr val="333333"/>
              </a:solidFill>
              <a:latin typeface="Calibri Light"/>
            </a:endParaRPr>
          </a:p>
        </p:txBody>
      </p:sp>
      <p:sp>
        <p:nvSpPr>
          <p:cNvPr id="4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pl-PL" altLang="de-DE" sz="2400" dirty="0">
                <a:solidFill>
                  <a:srgbClr val="333333"/>
                </a:solidFill>
              </a:rPr>
              <a:t>wcześniejsza wiedza na temat osoby </a:t>
            </a:r>
            <a:r>
              <a:rPr lang="en-US" altLang="de-DE" sz="2400" dirty="0">
                <a:solidFill>
                  <a:srgbClr val="333333"/>
                </a:solidFill>
              </a:rPr>
              <a:t>(</a:t>
            </a:r>
            <a:r>
              <a:rPr lang="pl-PL" altLang="de-DE" sz="2400" dirty="0">
                <a:solidFill>
                  <a:srgbClr val="333333"/>
                </a:solidFill>
              </a:rPr>
              <a:t>inf. zasłyszane</a:t>
            </a:r>
            <a:r>
              <a:rPr lang="en-US" altLang="de-DE" sz="2400" dirty="0">
                <a:solidFill>
                  <a:srgbClr val="333333"/>
                </a:solidFill>
              </a:rPr>
              <a:t>): </a:t>
            </a:r>
            <a:r>
              <a:rPr lang="pl-PL" altLang="de-DE" sz="2400" dirty="0">
                <a:solidFill>
                  <a:srgbClr val="333333"/>
                </a:solidFill>
              </a:rPr>
              <a:t>komentarz znajomego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wcześniejsza wiedza na temat podobnych ludzi/grup</a:t>
            </a:r>
            <a:r>
              <a:rPr lang="en-US" altLang="de-DE" sz="2400" dirty="0">
                <a:solidFill>
                  <a:srgbClr val="333333"/>
                </a:solidFill>
              </a:rPr>
              <a:t>prior </a:t>
            </a:r>
            <a:r>
              <a:rPr lang="pl-PL" altLang="de-DE" sz="2400" dirty="0">
                <a:solidFill>
                  <a:srgbClr val="333333"/>
                </a:solidFill>
              </a:rPr>
              <a:t>np. raperzy</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pl-PL" altLang="de-DE" sz="2400">
                <a:solidFill>
                  <a:srgbClr val="333333"/>
                </a:solidFill>
              </a:rPr>
              <a:t>ciepło osoby</a:t>
            </a:r>
            <a:r>
              <a:rPr lang="en-US" altLang="de-DE" sz="2400">
                <a:solidFill>
                  <a:srgbClr val="333333"/>
                </a:solidFill>
              </a:rPr>
              <a:t>”/</a:t>
            </a:r>
            <a:r>
              <a:rPr lang="pl-PL" altLang="de-DE" sz="2400" dirty="0">
                <a:solidFill>
                  <a:srgbClr val="333333"/>
                </a:solidFill>
              </a:rPr>
              <a:t>intuicja</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źródło pisane</a:t>
            </a:r>
            <a:r>
              <a:rPr lang="en-US" altLang="de-DE" sz="2400" dirty="0">
                <a:solidFill>
                  <a:srgbClr val="333333"/>
                </a:solidFill>
              </a:rPr>
              <a:t>: </a:t>
            </a:r>
            <a:r>
              <a:rPr lang="pl-PL" altLang="de-DE" sz="2400" dirty="0">
                <a:solidFill>
                  <a:srgbClr val="333333"/>
                </a:solidFill>
              </a:rPr>
              <a:t>na przykład z e-maili</a:t>
            </a:r>
            <a:r>
              <a:rPr lang="de-DE" altLang="de-DE" sz="2400" dirty="0">
                <a:solidFill>
                  <a:srgbClr val="333333"/>
                </a:solidFill>
              </a:rPr>
              <a:t> </a:t>
            </a:r>
            <a:r>
              <a:rPr lang="pl-PL" altLang="de-DE" sz="2400" dirty="0">
                <a:solidFill>
                  <a:srgbClr val="333333"/>
                </a:solidFill>
              </a:rPr>
              <a:t>czy czatów internetowych</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5</a:t>
            </a:fld>
            <a:endParaRPr lang="de-DE" altLang="de-DE">
              <a:latin typeface="+mn-lt"/>
            </a:endParaRPr>
          </a:p>
        </p:txBody>
      </p:sp>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Zalety i wady niektórych</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pl-PL" sz="2400">
                <a:solidFill>
                  <a:srgbClr val="333333"/>
                </a:solidFill>
              </a:rPr>
              <a:t>Po tym, jak przedyskutowaliśmy różne czynniki, które pozwalają nam poznać i ocenić intencje innych osób, chcielibyśmy teraz skupić się na silnych i słabych stronach tych wskazówek społecznych.</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7</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1187713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8</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8566709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Język jest bardzo ważny w komunikacji bezpośredniej.</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a:t>
                      </a:r>
                      <a:r>
                        <a:rPr kumimoji="0" lang="pl-PL" sz="2000" b="0" i="0" u="none" strike="noStrike" cap="none" normalizeH="0" baseline="0" dirty="0">
                          <a:ln>
                            <a:noFill/>
                          </a:ln>
                          <a:solidFill>
                            <a:srgbClr val="333333"/>
                          </a:solidFill>
                          <a:effectLst/>
                          <a:latin typeface="Calibri Light"/>
                        </a:rPr>
                        <a:t> Intonacja (sarkazm, smug), sposób ekspresji werbalnej (arogancki, rzeczowy itp.) może powiedzieć wiele o drugiej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19499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9</a:t>
            </a:fld>
            <a:endParaRPr lang="de-DE" altLang="de-DE">
              <a:latin typeface="+mn-lt"/>
            </a:endParaRPr>
          </a:p>
        </p:txBody>
      </p:sp>
      <p:graphicFrame>
        <p:nvGraphicFramePr>
          <p:cNvPr id="17" name="Group 2"/>
          <p:cNvGraphicFramePr>
            <a:graphicFrameLocks noGrp="1"/>
          </p:cNvGraphicFramePr>
          <p:nvPr>
            <p:extLst>
              <p:ext uri="{D42A27DB-BD31-4B8C-83A1-F6EECF244321}">
                <p14:modId xmlns:p14="http://schemas.microsoft.com/office/powerpoint/2010/main" val="210858649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Język: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ktoś mówi i sposób w jaki mówi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Język jest bardzo ważny w komunikacji bezpośredniej.</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a:t>
                      </a:r>
                      <a:r>
                        <a:rPr kumimoji="0" lang="pl-PL" sz="2000" b="0" i="0" u="none" strike="noStrike" cap="none" normalizeH="0" baseline="0" dirty="0">
                          <a:ln>
                            <a:noFill/>
                          </a:ln>
                          <a:solidFill>
                            <a:srgbClr val="333333"/>
                          </a:solidFill>
                          <a:effectLst/>
                          <a:latin typeface="Calibri Light"/>
                        </a:rPr>
                        <a:t> Intonacja (sarkazm, smug), sposób ekspresji werbalnej (arogancki, rzeczowy itp.) może powiedzieć wiele o drugiej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eaLnBrk="1" hangingPunct="1">
                        <a:spcBef>
                          <a:spcPct val="50000"/>
                        </a:spcBef>
                        <a:buFontTx/>
                        <a:buNone/>
                      </a:pPr>
                      <a:r>
                        <a:rPr lang="pl-PL" altLang="de-DE" sz="2000" b="1" dirty="0">
                          <a:solidFill>
                            <a:srgbClr val="333333"/>
                          </a:solidFill>
                          <a:latin typeface="+mn-lt"/>
                        </a:rPr>
                        <a:t>Przykład</a:t>
                      </a:r>
                      <a:r>
                        <a:rPr lang="en-US" altLang="de-DE" sz="2000" b="1" dirty="0">
                          <a:solidFill>
                            <a:srgbClr val="333333"/>
                          </a:solidFill>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Treść:</a:t>
                      </a:r>
                      <a:r>
                        <a:rPr kumimoji="0" lang="pl-PL" sz="2000" b="0" i="0" u="none" strike="noStrike" cap="none" normalizeH="0" baseline="0" dirty="0">
                          <a:ln>
                            <a:noFill/>
                          </a:ln>
                          <a:solidFill>
                            <a:srgbClr val="333333"/>
                          </a:solidFill>
                          <a:effectLst/>
                          <a:latin typeface="Calibri Light"/>
                        </a:rPr>
                        <a:t> Z powodu przyzwoitości lub nieporozumienia, często istnieje rozbieżność pomiędzy tym, co powiedziane , a tym co pomyślane.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1" i="0" u="none" strike="noStrike" cap="none" normalizeH="0" baseline="0" dirty="0">
                          <a:ln>
                            <a:noFill/>
                          </a:ln>
                          <a:solidFill>
                            <a:srgbClr val="333333"/>
                          </a:solidFill>
                          <a:effectLst/>
                          <a:latin typeface="Calibri Light"/>
                        </a:rPr>
                        <a:t>Tone:</a:t>
                      </a:r>
                      <a:r>
                        <a:rPr kumimoji="0" lang="pl-PL" sz="2000" b="0" i="0" u="none" strike="noStrike" cap="none" normalizeH="0" baseline="0" dirty="0">
                          <a:ln>
                            <a:noFill/>
                          </a:ln>
                          <a:solidFill>
                            <a:srgbClr val="333333"/>
                          </a:solidFill>
                          <a:effectLst/>
                          <a:latin typeface="Calibri Light"/>
                        </a:rPr>
                        <a:t> Wypowiedzi niektórych osób są mało emocjonalne –</a:t>
                      </a:r>
                      <a:r>
                        <a:rPr kumimoji="0" lang="pl-PL" sz="2000" b="0" i="0" u="none" strike="noStrike" cap="none" normalizeH="0" baseline="0">
                          <a:ln>
                            <a:noFill/>
                          </a:ln>
                          <a:solidFill>
                            <a:srgbClr val="333333"/>
                          </a:solidFill>
                          <a:effectLst/>
                          <a:latin typeface="Calibri Light"/>
                        </a:rPr>
                        <a:t>jednak “pod spodem” </a:t>
                      </a:r>
                      <a:r>
                        <a:rPr kumimoji="0" lang="pl-PL" sz="2000" b="0" i="0" u="none" strike="noStrike" cap="none" normalizeH="0" baseline="0" dirty="0">
                          <a:ln>
                            <a:noFill/>
                          </a:ln>
                          <a:solidFill>
                            <a:srgbClr val="333333"/>
                          </a:solidFill>
                          <a:effectLst/>
                          <a:latin typeface="Calibri Light"/>
                        </a:rPr>
                        <a:t>mogą pozostawać pod wpływem emocjo (poważni ludzie; ludzie chorujący na Parkinsona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1800">
                <a:solidFill>
                  <a:srgbClr val="333333"/>
                </a:solidFill>
                <a:latin typeface="+mj-lt"/>
                <a:ea typeface="+mn-ea"/>
              </a:rPr>
              <a:t>Cytat Marii Antoniny (1755-1793); sarkazm, naiwności, nieświadomość warunków życia ludzi ubogich?</a:t>
            </a:r>
            <a:endParaRPr lang="en-US" altLang="de-DE" sz="1800" dirty="0">
              <a:solidFill>
                <a:srgbClr val="333333"/>
              </a:solidFill>
              <a:latin typeface="+mj-lt"/>
              <a:ea typeface="+mn-ea"/>
            </a:endParaRPr>
          </a:p>
        </p:txBody>
      </p:sp>
      <p:sp>
        <p:nvSpPr>
          <p:cNvPr id="20"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Ludzie, którzy nie mają na chleb… czemu w zamian nie jedzą ciastek?</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791256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10</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11661771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11</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335476658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Wcześniejsza widza i doświadczenie może być pomocne w formułowaniu ocen i sądów na temat osoby, szczególnie, kiedy spotykasz tę osobę w tej samej sytuacji, co poprzednio.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07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12</a:t>
            </a:fld>
            <a:endParaRPr lang="de-DE" alt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36061296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Wcześniejsza wiedza o konkretnej osobie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Wcześniejsza widza i doświadczenie może być pomocne w formułowaniu ocen i sądów na temat osoby, szczególnie, kiedy spotykasz tę osobę w tej samej sytuacji, co poprzednio.</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Ludzie mogą zachowywać się zależnie od sytuacji, ich obecnego nastroju lub zależnie od innych czynników. Nikt nie jest zawsze szczęśliwy lub smutny, zły lub dobry w każdej sytuacji. Ktoś może być np. bardzo towarzyski dla rodziny, a wśród przyjaciół być nieśmiałym i odwrotnie. Czasem możesz być zaskoczony nawet samym sobą.</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387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13</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84506912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Ważna wskazówka: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pl-PL" altLang="de-DE" sz="2000">
                <a:solidFill>
                  <a:srgbClr val="333333"/>
                </a:solidFill>
                <a:latin typeface="+mj-lt"/>
                <a:ea typeface="+mn-ea"/>
              </a:rPr>
              <a:t>Mówi się, że psy potrafią wyczuwać czy człowiek się boi czy też nie.</a:t>
            </a:r>
            <a:endParaRPr lang="en-US" altLang="de-DE" sz="20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przedyskutujcie zalety i wady niektórych cech i ich przydatność w formułowania ocen innych osób</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14</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5053072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Uwaga: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15</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13549811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Uwaga: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Nasze obecne emocje mogą wpływać na spostrzeganą rzeczywistość i myśli; np.:</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Gniew:</a:t>
                      </a:r>
                      <a:r>
                        <a:rPr kumimoji="0" lang="pl-PL" sz="1800" b="0" i="0" u="none" strike="noStrike" cap="none" normalizeH="0" baseline="0" dirty="0">
                          <a:ln>
                            <a:noFill/>
                          </a:ln>
                          <a:solidFill>
                            <a:srgbClr val="333333"/>
                          </a:solidFill>
                          <a:effectLst/>
                          <a:latin typeface="+mn-lt"/>
                          <a:ea typeface="+mn-ea"/>
                          <a:cs typeface="+mn-cs"/>
                        </a:rPr>
                        <a:t> tendencja do bycia nierozumianym; podejrzliwość/brak zaufania</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Depresja:</a:t>
                      </a:r>
                      <a:r>
                        <a:rPr kumimoji="0" lang="pl-PL" sz="1800" b="0" i="0" u="none" strike="noStrike" cap="none" normalizeH="0" baseline="0" dirty="0">
                          <a:ln>
                            <a:noFill/>
                          </a:ln>
                          <a:solidFill>
                            <a:srgbClr val="333333"/>
                          </a:solidFill>
                          <a:effectLst/>
                          <a:latin typeface="+mn-lt"/>
                          <a:ea typeface="+mn-ea"/>
                          <a:cs typeface="+mn-cs"/>
                        </a:rPr>
                        <a:t> wszystko wydaje </a:t>
                      </a:r>
                      <a:r>
                        <a:rPr kumimoji="0" lang="pl-PL" sz="1800" b="0" i="0" u="none" strike="noStrike" cap="none" normalizeH="0" baseline="0">
                          <a:ln>
                            <a:noFill/>
                          </a:ln>
                          <a:solidFill>
                            <a:srgbClr val="333333"/>
                          </a:solidFill>
                          <a:effectLst/>
                          <a:latin typeface="+mn-lt"/>
                          <a:ea typeface="+mn-ea"/>
                          <a:cs typeface="+mn-cs"/>
                        </a:rPr>
                        <a:t>się “ciemniejsze” </a:t>
                      </a:r>
                      <a:r>
                        <a:rPr kumimoji="0" lang="pl-PL" sz="1800" b="0" i="0" u="none" strike="noStrike" cap="none" normalizeH="0" baseline="0" dirty="0">
                          <a:ln>
                            <a:noFill/>
                          </a:ln>
                          <a:solidFill>
                            <a:srgbClr val="333333"/>
                          </a:solidFill>
                          <a:effectLst/>
                          <a:latin typeface="+mn-lt"/>
                          <a:ea typeface="+mn-ea"/>
                          <a:cs typeface="+mn-cs"/>
                        </a:rPr>
                        <a:t>niż rzeczywiście jest.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605691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Proszę przedyskutujcie zalety i wady niektórych cech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16</a:t>
            </a:fld>
            <a:endParaRPr lang="de-DE" altLang="de-DE">
              <a:latin typeface="+mn-lt"/>
            </a:endParaRPr>
          </a:p>
        </p:txBody>
      </p:sp>
      <p:graphicFrame>
        <p:nvGraphicFramePr>
          <p:cNvPr id="30" name="Group 2"/>
          <p:cNvGraphicFramePr>
            <a:graphicFrameLocks noGrp="1"/>
          </p:cNvGraphicFramePr>
          <p:nvPr>
            <p:extLst>
              <p:ext uri="{D42A27DB-BD31-4B8C-83A1-F6EECF244321}">
                <p14:modId xmlns:p14="http://schemas.microsoft.com/office/powerpoint/2010/main" val="216931406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Ważna wskazówka: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Intuicja może być rozumiana jako wiedza bazująca na doświadczeniu. Czasem nasze instynkty są lepsze niż rozum!</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pl-PL" sz="1800" b="0" i="0" u="none" strike="noStrike" cap="none" normalizeH="0" baseline="0" dirty="0">
                          <a:ln>
                            <a:noFill/>
                          </a:ln>
                          <a:solidFill>
                            <a:srgbClr val="004992"/>
                          </a:solidFill>
                          <a:effectLst/>
                          <a:latin typeface="+mn-lt"/>
                          <a:ea typeface="+mn-ea"/>
                          <a:cs typeface="+mn-cs"/>
                        </a:rPr>
                        <a:t>Uwaga: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Nasze obecne emocje mogą wpływać na spostrzeganą rzeczywistość i myśli; np.:</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Gniew:</a:t>
                      </a:r>
                      <a:r>
                        <a:rPr kumimoji="0" lang="pl-PL" sz="1800" b="0" i="0" u="none" strike="noStrike" cap="none" normalizeH="0" baseline="0" dirty="0">
                          <a:ln>
                            <a:noFill/>
                          </a:ln>
                          <a:solidFill>
                            <a:srgbClr val="333333"/>
                          </a:solidFill>
                          <a:effectLst/>
                          <a:latin typeface="+mn-lt"/>
                          <a:ea typeface="+mn-ea"/>
                          <a:cs typeface="+mn-cs"/>
                        </a:rPr>
                        <a:t> tendencja do bycia nierozumianym; podejrzliwość/brak zaufania</a:t>
                      </a:r>
                      <a:endParaRPr kumimoji="0" lang="en-US" sz="1800" b="0" i="0" u="none" strike="noStrike" cap="none" normalizeH="0" baseline="0" dirty="0">
                        <a:ln>
                          <a:noFill/>
                        </a:ln>
                        <a:solidFill>
                          <a:srgbClr val="333333"/>
                        </a:solidFill>
                        <a:effectLst/>
                        <a:latin typeface="+mn-lt"/>
                        <a:ea typeface="+mn-ea"/>
                        <a:cs typeface="+mn-cs"/>
                      </a:endParaRPr>
                    </a:p>
                    <a:p>
                      <a:pPr marL="914323" marR="0" lvl="1" indent="-457200" algn="l" defTabSz="914400" rtl="0" eaLnBrk="1" fontAlgn="base" latinLnBrk="0" hangingPunct="1">
                        <a:lnSpc>
                          <a:spcPct val="100000"/>
                        </a:lnSpc>
                        <a:spcBef>
                          <a:spcPts val="1200"/>
                        </a:spcBef>
                        <a:spcAft>
                          <a:spcPts val="0"/>
                        </a:spcAft>
                        <a:buClr>
                          <a:srgbClr val="004992"/>
                        </a:buClr>
                        <a:buSzTx/>
                        <a:buFontTx/>
                        <a:buAutoNum type="arabicPeriod"/>
                        <a:tabLst/>
                      </a:pPr>
                      <a:r>
                        <a:rPr kumimoji="0" lang="pl-PL" sz="1800" b="0" i="0" u="none" strike="noStrike" cap="none" normalizeH="0" baseline="0" dirty="0">
                          <a:ln>
                            <a:noFill/>
                          </a:ln>
                          <a:solidFill>
                            <a:srgbClr val="004992"/>
                          </a:solidFill>
                          <a:effectLst/>
                          <a:latin typeface="+mn-lt"/>
                          <a:ea typeface="+mn-ea"/>
                          <a:cs typeface="+mn-cs"/>
                        </a:rPr>
                        <a:t>Depresja:</a:t>
                      </a:r>
                      <a:r>
                        <a:rPr kumimoji="0" lang="pl-PL" sz="1800" b="0" i="0" u="none" strike="noStrike" cap="none" normalizeH="0" baseline="0" dirty="0">
                          <a:ln>
                            <a:noFill/>
                          </a:ln>
                          <a:solidFill>
                            <a:srgbClr val="333333"/>
                          </a:solidFill>
                          <a:effectLst/>
                          <a:latin typeface="+mn-lt"/>
                          <a:ea typeface="+mn-ea"/>
                          <a:cs typeface="+mn-cs"/>
                        </a:rPr>
                        <a:t> wszystko wydaje </a:t>
                      </a:r>
                      <a:r>
                        <a:rPr kumimoji="0" lang="pl-PL" sz="1800" b="0" i="0" u="none" strike="noStrike" cap="none" normalizeH="0" baseline="0">
                          <a:ln>
                            <a:noFill/>
                          </a:ln>
                          <a:solidFill>
                            <a:srgbClr val="333333"/>
                          </a:solidFill>
                          <a:effectLst/>
                          <a:latin typeface="+mn-lt"/>
                          <a:ea typeface="+mn-ea"/>
                          <a:cs typeface="+mn-cs"/>
                        </a:rPr>
                        <a:t>się “ciemniejsze” </a:t>
                      </a:r>
                      <a:r>
                        <a:rPr kumimoji="0" lang="pl-PL" sz="1800" b="0" i="0" u="none" strike="noStrike" cap="none" normalizeH="0" baseline="0" dirty="0">
                          <a:ln>
                            <a:noFill/>
                          </a:ln>
                          <a:solidFill>
                            <a:srgbClr val="333333"/>
                          </a:solidFill>
                          <a:effectLst/>
                          <a:latin typeface="+mn-lt"/>
                          <a:ea typeface="+mn-ea"/>
                          <a:cs typeface="+mn-cs"/>
                        </a:rPr>
                        <a:t>niż rzeczywiście jest.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mn-lt"/>
                          <a:ea typeface="+mn-ea"/>
                          <a:cs typeface="+mn-cs"/>
                        </a:rPr>
                        <a:t>Dobrze jest słuchać swoich </a:t>
                      </a:r>
                      <a:r>
                        <a:rPr kumimoji="0" lang="pl-PL" sz="1800" b="0" i="0" u="none" strike="noStrike" cap="none" normalizeH="0" baseline="0">
                          <a:ln>
                            <a:noFill/>
                          </a:ln>
                          <a:solidFill>
                            <a:srgbClr val="333333"/>
                          </a:solidFill>
                          <a:effectLst/>
                          <a:latin typeface="+mn-lt"/>
                          <a:ea typeface="+mn-ea"/>
                          <a:cs typeface="+mn-cs"/>
                        </a:rPr>
                        <a:t>instynktów (“głosu serca”), </a:t>
                      </a:r>
                      <a:r>
                        <a:rPr kumimoji="0" lang="pl-PL" sz="1800" b="0" i="0" u="none" strike="noStrike" cap="none" normalizeH="0" baseline="0" dirty="0">
                          <a:ln>
                            <a:noFill/>
                          </a:ln>
                          <a:solidFill>
                            <a:srgbClr val="333333"/>
                          </a:solidFill>
                          <a:effectLst/>
                          <a:latin typeface="+mn-lt"/>
                          <a:ea typeface="+mn-ea"/>
                          <a:cs typeface="+mn-cs"/>
                        </a:rPr>
                        <a:t>ale nie zawierzać im ślepo.</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31"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35"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Przyjemność</a:t>
            </a:r>
            <a:endParaRPr lang="en-US" altLang="de-DE" sz="1400" dirty="0">
              <a:latin typeface="Calibri Light"/>
            </a:endParaRPr>
          </a:p>
        </p:txBody>
      </p:sp>
      <p:sp>
        <p:nvSpPr>
          <p:cNvPr id="36"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horror</a:t>
            </a:r>
            <a:endParaRPr lang="en-US" altLang="de-DE" sz="1200" dirty="0">
              <a:latin typeface="Calibri Light"/>
            </a:endParaRPr>
          </a:p>
        </p:txBody>
      </p:sp>
      <p:sp>
        <p:nvSpPr>
          <p:cNvPr id="37"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Wspomnienie cyrku</a:t>
            </a:r>
            <a:endParaRPr lang="en-US" altLang="de-DE" sz="1200" dirty="0">
              <a:latin typeface="Calibri Light"/>
            </a:endParaRPr>
          </a:p>
        </p:txBody>
      </p:sp>
      <p:sp>
        <p:nvSpPr>
          <p:cNvPr id="38"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pl-PL" altLang="de-DE" sz="1400" b="1" dirty="0">
                <a:latin typeface="Calibri Light"/>
              </a:rPr>
              <a:t>Zabawny, Przerażający?</a:t>
            </a:r>
          </a:p>
          <a:p>
            <a:pPr lvl="0" algn="ctr" eaLnBrk="1" hangingPunct="1">
              <a:spcBef>
                <a:spcPts val="0"/>
              </a:spcBef>
              <a:spcAft>
                <a:spcPts val="0"/>
              </a:spcAft>
              <a:buNone/>
            </a:pPr>
            <a:r>
              <a:rPr lang="pl-PL" altLang="de-DE" sz="1400" dirty="0">
                <a:latin typeface="Calibri Light"/>
              </a:rPr>
              <a:t>Zależy od twojego nastroju!</a:t>
            </a:r>
            <a:endParaRPr lang="en-GB" altLang="de-DE" sz="1400" dirty="0">
              <a:solidFill>
                <a:srgbClr val="333333"/>
              </a:solidFill>
              <a:latin typeface="Calibri Light"/>
            </a:endParaRPr>
          </a:p>
        </p:txBody>
      </p:sp>
      <p:sp>
        <p:nvSpPr>
          <p:cNvPr id="39"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799500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Pozory i rzeczywistość!</a:t>
            </a:r>
          </a:p>
        </p:txBody>
      </p:sp>
      <p:sp>
        <p:nvSpPr>
          <p:cNvPr id="6" name="Content Placeholder 5"/>
          <p:cNvSpPr>
            <a:spLocks noGrp="1"/>
          </p:cNvSpPr>
          <p:nvPr>
            <p:ph idx="1"/>
          </p:nvPr>
        </p:nvSpPr>
        <p:spPr/>
        <p:txBody>
          <a:bodyPr/>
          <a:lstStyle/>
          <a:p>
            <a:r>
              <a:rPr lang="pl-PL" sz="2400" dirty="0">
                <a:solidFill>
                  <a:srgbClr val="004992"/>
                </a:solidFill>
              </a:rPr>
              <a:t>… Nie możemy 100% ufać jednemu tylko z wcześniej przedyskutowanych aspektów (np. tylko język), bez odniesienia do innych źródeł informacji!</a:t>
            </a:r>
          </a:p>
          <a:p>
            <a:r>
              <a:rPr lang="pl-PL" sz="2400" i="1" dirty="0">
                <a:solidFill>
                  <a:srgbClr val="333333"/>
                </a:solidFill>
              </a:rPr>
              <a:t>Powinniśmy rozważać wszystkie aspekty!</a:t>
            </a:r>
            <a:br>
              <a:rPr lang="en-US" sz="2400" i="1" dirty="0">
                <a:solidFill>
                  <a:srgbClr val="333333"/>
                </a:solidFill>
              </a:rPr>
            </a:br>
            <a:r>
              <a:rPr lang="pl-PL" sz="2400" dirty="0">
                <a:solidFill>
                  <a:srgbClr val="333333"/>
                </a:solidFill>
              </a:rPr>
              <a:t>Dopiero bowiem w zestawieniu/kombinacji są pomocne w ocenie intencji innych osób…</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6" name="Content Placeholder 5"/>
          <p:cNvSpPr>
            <a:spLocks noGrp="1"/>
          </p:cNvSpPr>
          <p:nvPr>
            <p:ph idx="1"/>
          </p:nvPr>
        </p:nvSpPr>
        <p:spPr/>
        <p:txBody>
          <a:bodyPr/>
          <a:lstStyle/>
          <a:p>
            <a:pPr lvl="0" defTabSz="914400" fontAlgn="base">
              <a:defRPr/>
            </a:pPr>
            <a:r>
              <a:rPr lang="pl-PL" sz="2400" dirty="0">
                <a:solidFill>
                  <a:srgbClr val="333333"/>
                </a:solidFill>
              </a:rPr>
              <a:t>Badania pokazują, że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zdrowia psychicznego </a:t>
            </a:r>
            <a:r>
              <a:rPr lang="en-US" sz="2400" dirty="0">
                <a:solidFill>
                  <a:srgbClr val="333333"/>
                </a:solidFill>
              </a:rPr>
              <a:t>(</a:t>
            </a:r>
            <a:r>
              <a:rPr lang="pl-PL" sz="2400" dirty="0">
                <a:solidFill>
                  <a:srgbClr val="333333"/>
                </a:solidFill>
              </a:rPr>
              <a:t>szczególnie z psychozą</a:t>
            </a:r>
            <a:r>
              <a:rPr lang="en-US" sz="2400" dirty="0">
                <a:solidFill>
                  <a:srgbClr val="333333"/>
                </a:solidFill>
              </a:rPr>
              <a:t>) </a:t>
            </a:r>
            <a:r>
              <a:rPr lang="pl-PL" sz="2400" dirty="0">
                <a:solidFill>
                  <a:srgbClr val="333333"/>
                </a:solidFill>
              </a:rPr>
              <a:t>mają problemy w</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a:t>
            </a:r>
            <a:r>
              <a:rPr lang="de-DE" sz="2400" dirty="0">
                <a:solidFill>
                  <a:srgbClr val="004992"/>
                </a:solidFill>
              </a:rPr>
              <a:t>(</a:t>
            </a:r>
            <a:r>
              <a:rPr lang="pl-PL" sz="2400" dirty="0">
                <a:solidFill>
                  <a:srgbClr val="004992"/>
                </a:solidFill>
              </a:rPr>
              <a:t>np</a:t>
            </a:r>
            <a:r>
              <a:rPr lang="de-DE" sz="2400" dirty="0">
                <a:solidFill>
                  <a:srgbClr val="004992"/>
                </a:solidFill>
              </a:rPr>
              <a:t>. </a:t>
            </a:r>
            <a:r>
              <a:rPr lang="pl-PL" sz="2400" dirty="0">
                <a:solidFill>
                  <a:srgbClr val="004992"/>
                </a:solidFill>
              </a:rPr>
              <a:t>zadowolenia</a:t>
            </a:r>
            <a:r>
              <a:rPr lang="de-DE" sz="2400" dirty="0">
                <a:solidFill>
                  <a:srgbClr val="004992"/>
                </a:solidFill>
              </a:rPr>
              <a:t>, </a:t>
            </a:r>
            <a:r>
              <a:rPr lang="pl-PL" sz="2400" dirty="0">
                <a:solidFill>
                  <a:srgbClr val="004992"/>
                </a:solidFill>
              </a:rPr>
              <a:t>smutku</a:t>
            </a:r>
            <a:r>
              <a:rPr lang="de-DE" sz="2400" dirty="0">
                <a:solidFill>
                  <a:srgbClr val="004992"/>
                </a:solidFill>
              </a:rPr>
              <a:t>)</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6" name="Content Placeholder 5"/>
          <p:cNvSpPr>
            <a:spLocks noGrp="1"/>
          </p:cNvSpPr>
          <p:nvPr>
            <p:ph idx="1"/>
          </p:nvPr>
        </p:nvSpPr>
        <p:spPr/>
        <p:txBody>
          <a:bodyPr/>
          <a:lstStyle/>
          <a:p>
            <a:pPr lvl="0" defTabSz="914400" fontAlgn="base">
              <a:defRPr/>
            </a:pPr>
            <a:r>
              <a:rPr lang="pl-PL" sz="2400" dirty="0">
                <a:solidFill>
                  <a:srgbClr val="333333"/>
                </a:solidFill>
              </a:rPr>
              <a:t>Badania pokazują, że wiele </a:t>
            </a:r>
            <a:r>
              <a:rPr lang="en-US" sz="2400" dirty="0">
                <a:solidFill>
                  <a:srgbClr val="333333"/>
                </a:solidFill>
              </a:rPr>
              <a:t>(</a:t>
            </a:r>
            <a:r>
              <a:rPr lang="pl-PL" sz="2400" dirty="0">
                <a:solidFill>
                  <a:srgbClr val="333333"/>
                </a:solidFill>
              </a:rPr>
              <a:t>ale nie wszystkie</a:t>
            </a:r>
            <a:r>
              <a:rPr lang="en-US" sz="2400" dirty="0">
                <a:solidFill>
                  <a:srgbClr val="333333"/>
                </a:solidFill>
              </a:rPr>
              <a:t>!) </a:t>
            </a:r>
            <a:r>
              <a:rPr lang="pl-PL" sz="2400" dirty="0">
                <a:solidFill>
                  <a:srgbClr val="333333"/>
                </a:solidFill>
              </a:rPr>
              <a:t>osoby z problemami zdrowia psychicznego </a:t>
            </a:r>
            <a:r>
              <a:rPr lang="en-US" sz="2400" dirty="0">
                <a:solidFill>
                  <a:srgbClr val="333333"/>
                </a:solidFill>
              </a:rPr>
              <a:t>(</a:t>
            </a:r>
            <a:r>
              <a:rPr lang="pl-PL" sz="2400" dirty="0">
                <a:solidFill>
                  <a:srgbClr val="333333"/>
                </a:solidFill>
              </a:rPr>
              <a:t>szczególnie z psychozą</a:t>
            </a:r>
            <a:r>
              <a:rPr lang="en-US" sz="2400" dirty="0">
                <a:solidFill>
                  <a:srgbClr val="333333"/>
                </a:solidFill>
              </a:rPr>
              <a:t>) </a:t>
            </a:r>
            <a:r>
              <a:rPr lang="pl-PL" sz="2400" dirty="0">
                <a:solidFill>
                  <a:srgbClr val="333333"/>
                </a:solidFill>
              </a:rPr>
              <a:t>mają problemy w</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a:t>
            </a:r>
            <a:r>
              <a:rPr lang="de-DE" sz="2400" dirty="0">
                <a:solidFill>
                  <a:srgbClr val="004992"/>
                </a:solidFill>
              </a:rPr>
              <a:t>(</a:t>
            </a:r>
            <a:r>
              <a:rPr lang="pl-PL" sz="2400" dirty="0">
                <a:solidFill>
                  <a:srgbClr val="004992"/>
                </a:solidFill>
              </a:rPr>
              <a:t>np</a:t>
            </a:r>
            <a:r>
              <a:rPr lang="de-DE" sz="2400" dirty="0">
                <a:solidFill>
                  <a:srgbClr val="004992"/>
                </a:solidFill>
              </a:rPr>
              <a:t>. </a:t>
            </a:r>
            <a:r>
              <a:rPr lang="pl-PL" sz="2400" dirty="0">
                <a:solidFill>
                  <a:srgbClr val="004992"/>
                </a:solidFill>
              </a:rPr>
              <a:t>zadowolenia</a:t>
            </a:r>
            <a:r>
              <a:rPr lang="de-DE" sz="2400" dirty="0">
                <a:solidFill>
                  <a:srgbClr val="004992"/>
                </a:solidFill>
              </a:rPr>
              <a:t>, </a:t>
            </a:r>
            <a:r>
              <a:rPr lang="pl-PL" sz="2400" dirty="0">
                <a:solidFill>
                  <a:srgbClr val="004992"/>
                </a:solidFill>
              </a:rPr>
              <a:t>smutku</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pl-PL" sz="2400" dirty="0">
                <a:solidFill>
                  <a:srgbClr val="004992"/>
                </a:solidFill>
              </a:rPr>
              <a:t>Odgadywaniu motywów oraz przewidywaniu zachować innych ludzi na podstawie obecnego zachowania.</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2758480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brak empatii może prowadzić do nieporozumień w trakcie psychozy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20</a:t>
            </a:fld>
            <a:endParaRPr lang="de-DE" altLang="de-DE">
              <a:latin typeface="+mn-lt"/>
            </a:endParaRPr>
          </a:p>
        </p:txBody>
      </p:sp>
      <p:sp>
        <p:nvSpPr>
          <p:cNvPr id="44058" name="Rechteck 1"/>
          <p:cNvSpPr>
            <a:spLocks noChangeArrowheads="1"/>
          </p:cNvSpPr>
          <p:nvPr/>
        </p:nvSpPr>
        <p:spPr bwMode="auto">
          <a:xfrm>
            <a:off x="408955" y="620739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endParaRPr lang="de-DE" altLang="de-DE" sz="2000" dirty="0">
              <a:solidFill>
                <a:srgbClr val="004992"/>
              </a:solidFill>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2391500730"/>
              </p:ext>
            </p:extLst>
          </p:nvPr>
        </p:nvGraphicFramePr>
        <p:xfrm>
          <a:off x="408954" y="2203705"/>
          <a:ext cx="11376000" cy="3779534"/>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Wyjaśnienie podczas psychozy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Inne wyjaśnienia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Mężczyzna w autobusie patrzy przez dłuży czas na ciebie.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W </a:t>
                      </a:r>
                      <a:r>
                        <a:rPr kumimoji="0" lang="es-ES" sz="2000" b="0" i="0" u="none" strike="noStrike" cap="none" normalizeH="0" baseline="0" dirty="0" err="1">
                          <a:ln>
                            <a:noFill/>
                          </a:ln>
                          <a:solidFill>
                            <a:srgbClr val="333333"/>
                          </a:solidFill>
                          <a:effectLst/>
                          <a:latin typeface="Calibri Light"/>
                        </a:rPr>
                        <a:t>końcu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rozpoznałeś</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prześladowcę</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Ponieważ zachowujesz się osobliwie (np. nosisz okulary słoneczne, również w zimie), prowokujesz to, że inni zwracają na ciebie uwagę.</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Szef krytykuje twoją pomyłkę.</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Jesteś pewien, że zostaniesz w końcu zwolniony.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Szefa trochę poniosło, ale nie planuje cię zwolnić – ogólnie jest nieco zrzędliwy.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Znajomy czyta artykuł o słabych osiągnięciach w szkole.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Jest to aluzja do twoich gorszych ocen w czasie, kiedy chodziłeś do szkoły.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Czysty przypadek – znajomy chciał poczytać wiadomości i nie miał pojęcia o twoich problemach w szkole.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a:t>
            </a:r>
            <a:r>
              <a:rPr lang="pl-PL" sz="2400">
                <a:solidFill>
                  <a:srgbClr val="333333"/>
                </a:solidFill>
              </a:rPr>
              <a:t>komiksowe</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a:t>
            </a:r>
            <a:r>
              <a:rPr lang="pl-PL" sz="2400">
                <a:solidFill>
                  <a:srgbClr val="333333"/>
                </a:solidFill>
              </a:rPr>
              <a:t>nawzajem.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22</a:t>
            </a:fld>
            <a:endParaRPr lang="de-DE" altLang="de-DE">
              <a:latin typeface="+mn-lt"/>
            </a:endParaRPr>
          </a:p>
        </p:txBody>
      </p:sp>
    </p:spTree>
    <p:extLst>
      <p:ext uri="{BB962C8B-B14F-4D97-AF65-F5344CB8AC3E}">
        <p14:creationId xmlns:p14="http://schemas.microsoft.com/office/powerpoint/2010/main" val="4285842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endParaRPr lang="en-US" sz="2400" dirty="0">
              <a:solidFill>
                <a:srgbClr val="333333"/>
              </a:solidFill>
            </a:endParaRPr>
          </a:p>
          <a:p>
            <a:pPr lvl="0" defTabSz="914400" fontAlgn="base">
              <a:buClr>
                <a:srgbClr val="333333"/>
              </a:buClr>
              <a:defRPr/>
            </a:pPr>
            <a:endParaRPr lang="de-DE" sz="2400" dirty="0">
              <a:solidFill>
                <a:srgbClr val="333333"/>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000000"/>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 wzajem</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23</a:t>
            </a:fld>
            <a:endParaRPr lang="de-DE" altLang="de-DE">
              <a:latin typeface="+mn-lt"/>
            </a:endParaRPr>
          </a:p>
        </p:txBody>
      </p:sp>
    </p:spTree>
    <p:extLst>
      <p:ext uri="{BB962C8B-B14F-4D97-AF65-F5344CB8AC3E}">
        <p14:creationId xmlns:p14="http://schemas.microsoft.com/office/powerpoint/2010/main" val="31697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endParaRPr lang="en-US" sz="2400" dirty="0">
              <a:solidFill>
                <a:srgbClr val="333333"/>
              </a:solidFill>
            </a:endParaRPr>
          </a:p>
          <a:p>
            <a:pPr lvl="0" defTabSz="914400" fontAlgn="base">
              <a:buClr>
                <a:srgbClr val="333333"/>
              </a:buClr>
              <a:defRPr/>
            </a:pPr>
            <a:endParaRPr lang="de-DE" sz="2400" dirty="0">
              <a:solidFill>
                <a:srgbClr val="333333"/>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000000"/>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 wzajem</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Jakie dodatkowe informacje są potrzebne aby udzielić pełnej odpowiedzi i prawdziwej</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24</a:t>
            </a:fld>
            <a:endParaRPr lang="de-DE" altLang="de-DE">
              <a:latin typeface="+mn-lt"/>
            </a:endParaRPr>
          </a:p>
        </p:txBody>
      </p:sp>
    </p:spTree>
    <p:extLst>
      <p:ext uri="{BB962C8B-B14F-4D97-AF65-F5344CB8AC3E}">
        <p14:creationId xmlns:p14="http://schemas.microsoft.com/office/powerpoint/2010/main" val="277666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25</a:t>
            </a:fld>
            <a:endParaRPr lang="de-DE" altLang="de-DE">
              <a:latin typeface="+mn-lt"/>
            </a:endParaRPr>
          </a:p>
        </p:txBody>
      </p:sp>
      <p:sp>
        <p:nvSpPr>
          <p:cNvPr id="23"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dirty="0">
                <a:solidFill>
                  <a:srgbClr val="004992"/>
                </a:solidFill>
                <a:latin typeface="Calibri Light"/>
              </a:rPr>
              <a:t>Jaki prezent prawdopodobnie wnuczka da babci na urodziny w następnym roku?</a:t>
            </a:r>
            <a:r>
              <a:rPr lang="en-US" altLang="de-DE" sz="2400" dirty="0">
                <a:solidFill>
                  <a:srgbClr val="004992"/>
                </a:solidFill>
                <a:latin typeface="Calibri Light"/>
              </a:rPr>
              <a:t> </a:t>
            </a:r>
            <a:r>
              <a:rPr lang="pl-PL" altLang="de-DE" sz="2400" dirty="0">
                <a:solidFill>
                  <a:srgbClr val="004992"/>
                </a:solidFill>
                <a:latin typeface="Calibri Light"/>
              </a:rPr>
              <a:t>Czy babcia będzie zadowolona?</a:t>
            </a:r>
            <a:endParaRPr lang="de-DE" altLang="de-DE" sz="2400" dirty="0">
              <a:solidFill>
                <a:srgbClr val="004992"/>
              </a:solidFill>
              <a:latin typeface="Calibri Light"/>
            </a:endParaRPr>
          </a:p>
        </p:txBody>
      </p:sp>
      <p:pic>
        <p:nvPicPr>
          <p:cNvPr id="2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Toffi! Wspaniale, </a:t>
            </a:r>
          </a:p>
          <a:p>
            <a:pPr algn="ctr" eaLnBrk="1" hangingPunct="1">
              <a:spcBef>
                <a:spcPct val="0"/>
              </a:spcBef>
              <a:buFontTx/>
              <a:buNone/>
            </a:pPr>
            <a:r>
              <a:rPr lang="de-DE" altLang="de-DE" sz="1400" b="1">
                <a:solidFill>
                  <a:srgbClr val="000000"/>
                </a:solidFill>
                <a:latin typeface="Calibri Light"/>
              </a:rPr>
              <a:t>dziękuję!</a:t>
            </a:r>
            <a:endParaRPr lang="de-DE" altLang="de-DE" sz="1400" b="1" dirty="0">
              <a:solidFill>
                <a:srgbClr val="000000"/>
              </a:solidFill>
              <a:latin typeface="Calibri Light"/>
            </a:endParaRPr>
          </a:p>
        </p:txBody>
      </p:sp>
      <p:pic>
        <p:nvPicPr>
          <p:cNvPr id="3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Nie znoszę </a:t>
            </a:r>
          </a:p>
          <a:p>
            <a:pPr algn="ctr" eaLnBrk="1" hangingPunct="1">
              <a:spcBef>
                <a:spcPct val="0"/>
              </a:spcBef>
              <a:buFontTx/>
              <a:buNone/>
            </a:pPr>
            <a:r>
              <a:rPr lang="de-DE" altLang="de-DE" sz="1400" b="1">
                <a:solidFill>
                  <a:srgbClr val="000000"/>
                </a:solidFill>
                <a:latin typeface="Calibri Light"/>
              </a:rPr>
              <a:t>Toffie....</a:t>
            </a:r>
            <a:endParaRPr lang="de-DE" altLang="de-DE" sz="1400" b="1" dirty="0">
              <a:solidFill>
                <a:srgbClr val="000000"/>
              </a:solidFill>
              <a:latin typeface="Calibri Light"/>
            </a:endParaRPr>
          </a:p>
        </p:txBody>
      </p:sp>
      <p:sp>
        <p:nvSpPr>
          <p:cNvPr id="34"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26</a:t>
            </a:fld>
            <a:endParaRPr lang="de-DE" altLang="de-DE">
              <a:latin typeface="+mn-lt"/>
            </a:endParaRPr>
          </a:p>
        </p:txBody>
      </p:sp>
      <p:sp>
        <p:nvSpPr>
          <p:cNvPr id="23"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dirty="0">
                <a:solidFill>
                  <a:srgbClr val="004992"/>
                </a:solidFill>
                <a:latin typeface="Calibri Light"/>
              </a:rPr>
              <a:t>Jaki prezent prawdopodobnie wnuczka da babci na urodziny w następnym roku?</a:t>
            </a:r>
            <a:r>
              <a:rPr lang="en-US" altLang="de-DE" sz="2400" dirty="0">
                <a:solidFill>
                  <a:srgbClr val="004992"/>
                </a:solidFill>
                <a:latin typeface="Calibri Light"/>
              </a:rPr>
              <a:t> </a:t>
            </a:r>
            <a:r>
              <a:rPr lang="pl-PL" altLang="de-DE" sz="2400" dirty="0">
                <a:solidFill>
                  <a:srgbClr val="004992"/>
                </a:solidFill>
                <a:latin typeface="Calibri Light"/>
              </a:rPr>
              <a:t>Czy babcia będzie zadowolona?</a:t>
            </a:r>
            <a:endParaRPr lang="de-DE" altLang="de-DE" sz="2400" dirty="0">
              <a:solidFill>
                <a:srgbClr val="004992"/>
              </a:solidFill>
              <a:latin typeface="Calibri Light"/>
            </a:endParaRPr>
          </a:p>
        </p:txBody>
      </p:sp>
      <p:pic>
        <p:nvPicPr>
          <p:cNvPr id="2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Toffi! Wspaniale, </a:t>
            </a:r>
          </a:p>
          <a:p>
            <a:pPr algn="ctr" eaLnBrk="1" hangingPunct="1">
              <a:spcBef>
                <a:spcPct val="0"/>
              </a:spcBef>
              <a:buFontTx/>
              <a:buNone/>
            </a:pPr>
            <a:r>
              <a:rPr lang="de-DE" altLang="de-DE" sz="1400" b="1">
                <a:solidFill>
                  <a:srgbClr val="000000"/>
                </a:solidFill>
                <a:latin typeface="Calibri Light"/>
              </a:rPr>
              <a:t>dziękuję!</a:t>
            </a:r>
            <a:endParaRPr lang="de-DE" altLang="de-DE" sz="1400" b="1" dirty="0">
              <a:solidFill>
                <a:srgbClr val="000000"/>
              </a:solidFill>
              <a:latin typeface="Calibri Light"/>
            </a:endParaRPr>
          </a:p>
        </p:txBody>
      </p:sp>
      <p:pic>
        <p:nvPicPr>
          <p:cNvPr id="3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Nie znoszę </a:t>
            </a:r>
          </a:p>
          <a:p>
            <a:pPr algn="ctr" eaLnBrk="1" hangingPunct="1">
              <a:spcBef>
                <a:spcPct val="0"/>
              </a:spcBef>
              <a:buFontTx/>
              <a:buNone/>
            </a:pPr>
            <a:r>
              <a:rPr lang="de-DE" altLang="de-DE" sz="1400" b="1">
                <a:solidFill>
                  <a:srgbClr val="000000"/>
                </a:solidFill>
                <a:latin typeface="Calibri Light"/>
              </a:rPr>
              <a:t>Toffie....</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353480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Urodziny babci</a:t>
            </a:r>
            <a:br>
              <a:rPr lang="pl-PL" sz="3600" dirty="0">
                <a:solidFill>
                  <a:srgbClr val="004992"/>
                </a:solidFill>
                <a:latin typeface="+mn-lt"/>
                <a:ea typeface="+mn-ea"/>
                <a:cs typeface="+mn-cs"/>
              </a:rPr>
            </a:br>
            <a:r>
              <a:rPr lang="pl-PL" dirty="0">
                <a:solidFill>
                  <a:srgbClr val="004992"/>
                </a:solidFill>
                <a:latin typeface="+mn-lt"/>
                <a:ea typeface="+mn-ea"/>
                <a:cs typeface="+mn-cs"/>
              </a:rPr>
              <a:t>Co dziewczynka podaruje babci na następne urodziny?</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27</a:t>
            </a:fld>
            <a:endParaRPr lang="de-DE" altLang="de-DE">
              <a:latin typeface="+mn-lt"/>
            </a:endParaRPr>
          </a:p>
        </p:txBody>
      </p:sp>
      <p:pic>
        <p:nvPicPr>
          <p:cNvPr id="2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pl-PL" altLang="de-DE" sz="2000" b="1" dirty="0">
                <a:solidFill>
                  <a:srgbClr val="004992"/>
                </a:solidFill>
                <a:latin typeface="Calibri Light"/>
              </a:rPr>
              <a:t>Prawdopodobnie: </a:t>
            </a:r>
            <a:r>
              <a:rPr lang="pl-PL" altLang="de-DE" sz="2000" dirty="0">
                <a:solidFill>
                  <a:srgbClr val="333333"/>
                </a:solidFill>
                <a:latin typeface="Calibri Light"/>
              </a:rPr>
              <a:t>Znowu podaruje pudełko Toffie, ponieważ</a:t>
            </a:r>
            <a:r>
              <a:rPr lang="en-US" altLang="de-DE" sz="2000" dirty="0">
                <a:solidFill>
                  <a:srgbClr val="333333"/>
                </a:solidFill>
                <a:latin typeface="Calibri Light"/>
              </a:rPr>
              <a:t> </a:t>
            </a:r>
            <a:r>
              <a:rPr lang="pl-PL" altLang="de-DE" sz="2000" dirty="0">
                <a:solidFill>
                  <a:srgbClr val="333333"/>
                </a:solidFill>
                <a:latin typeface="Calibri Light"/>
              </a:rPr>
              <a:t>babcia była bardzo zadowolona z prezentu.</a:t>
            </a:r>
          </a:p>
          <a:p>
            <a:pPr eaLnBrk="1" hangingPunct="1">
              <a:spcBef>
                <a:spcPts val="1200"/>
              </a:spcBef>
              <a:spcAft>
                <a:spcPts val="0"/>
              </a:spcAft>
              <a:buNone/>
            </a:pPr>
            <a:r>
              <a:rPr lang="pl-PL" altLang="de-DE" sz="2000" b="1" dirty="0">
                <a:solidFill>
                  <a:srgbClr val="004992"/>
                </a:solidFill>
                <a:latin typeface="Calibri Light"/>
              </a:rPr>
              <a:t>Mało prawdopodobne: </a:t>
            </a:r>
            <a:r>
              <a:rPr lang="pl-PL" altLang="de-DE" sz="2000" dirty="0">
                <a:solidFill>
                  <a:srgbClr val="333333"/>
                </a:solidFill>
                <a:latin typeface="Calibri Light"/>
              </a:rPr>
              <a:t>dziewczynka zauważayła, że babcia</a:t>
            </a:r>
            <a:r>
              <a:rPr lang="en-US" altLang="de-DE" sz="2000" dirty="0">
                <a:solidFill>
                  <a:srgbClr val="333333"/>
                </a:solidFill>
                <a:latin typeface="Calibri Light"/>
              </a:rPr>
              <a:t> </a:t>
            </a:r>
            <a:r>
              <a:rPr lang="pl-PL" altLang="de-DE" sz="2000" dirty="0">
                <a:solidFill>
                  <a:srgbClr val="333333"/>
                </a:solidFill>
                <a:latin typeface="Calibri Light"/>
              </a:rPr>
              <a:t>nie lubi Toffie i podaruje jej inny prezent</a:t>
            </a:r>
            <a:endParaRPr lang="de-DE" altLang="de-DE" sz="2000" dirty="0">
              <a:solidFill>
                <a:srgbClr val="333333"/>
              </a:solidFill>
              <a:latin typeface="Calibri Light"/>
            </a:endParaRPr>
          </a:p>
        </p:txBody>
      </p:sp>
      <p:sp>
        <p:nvSpPr>
          <p:cNvPr id="2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Toffi! Wspaniale, </a:t>
            </a:r>
          </a:p>
          <a:p>
            <a:pPr algn="ctr" eaLnBrk="1" hangingPunct="1">
              <a:spcBef>
                <a:spcPct val="0"/>
              </a:spcBef>
              <a:buFontTx/>
              <a:buNone/>
            </a:pPr>
            <a:r>
              <a:rPr lang="de-DE" altLang="de-DE" sz="1400" b="1">
                <a:solidFill>
                  <a:srgbClr val="000000"/>
                </a:solidFill>
                <a:latin typeface="Calibri Light"/>
              </a:rPr>
              <a:t>dziękuję!</a:t>
            </a:r>
            <a:endParaRPr lang="de-DE" altLang="de-DE" sz="1400" b="1" dirty="0">
              <a:solidFill>
                <a:srgbClr val="000000"/>
              </a:solidFill>
              <a:latin typeface="Calibri Light"/>
            </a:endParaRPr>
          </a:p>
        </p:txBody>
      </p:sp>
      <p:pic>
        <p:nvPicPr>
          <p:cNvPr id="29"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Nie znoszę </a:t>
            </a:r>
          </a:p>
          <a:p>
            <a:pPr algn="ctr" eaLnBrk="1" hangingPunct="1">
              <a:spcBef>
                <a:spcPct val="0"/>
              </a:spcBef>
              <a:buFontTx/>
              <a:buNone/>
            </a:pPr>
            <a:r>
              <a:rPr lang="de-DE" altLang="de-DE" sz="1400" b="1">
                <a:solidFill>
                  <a:srgbClr val="000000"/>
                </a:solidFill>
                <a:latin typeface="Calibri Light"/>
              </a:rPr>
              <a:t>Toffie....</a:t>
            </a:r>
            <a:endParaRPr lang="de-DE" altLang="de-DE" sz="1400" b="1" dirty="0">
              <a:solidFill>
                <a:srgbClr val="000000"/>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Jedziemy</a:t>
            </a:r>
            <a:r>
              <a:rPr lang="en-US" sz="3600" dirty="0">
                <a:latin typeface="+mn-lt"/>
                <a:ea typeface="+mn-ea"/>
                <a:cs typeface="+mn-cs"/>
              </a:rPr>
              <a:t> </a:t>
            </a:r>
            <a:r>
              <a:rPr lang="en-US" sz="3600" dirty="0" err="1">
                <a:latin typeface="+mn-lt"/>
                <a:ea typeface="+mn-ea"/>
                <a:cs typeface="+mn-cs"/>
              </a:rPr>
              <a:t>dalej</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29</a:t>
            </a:fld>
            <a:endParaRPr lang="de-DE" altLang="de-DE">
              <a:latin typeface="+mn-lt"/>
            </a:endParaRPr>
          </a:p>
        </p:txBody>
      </p:sp>
      <p:pic>
        <p:nvPicPr>
          <p:cNvPr id="16"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Czy szef ma zimne serce? Potrzebujemy innych informacji, aby zdecydować?</a:t>
            </a:r>
            <a:endParaRPr sz="2400" dirty="0">
              <a:solidFill>
                <a:srgbClr val="004992"/>
              </a:solidFill>
              <a:latin typeface="Calibri Light"/>
              <a:cs typeface="Verdana"/>
            </a:endParaRPr>
          </a:p>
        </p:txBody>
      </p:sp>
      <p:sp>
        <p:nvSpPr>
          <p:cNvPr id="18"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…Tak mi przykro!</a:t>
            </a:r>
            <a:endParaRPr sz="1200" dirty="0">
              <a:latin typeface="Calibri Light"/>
              <a:cs typeface="Verdana"/>
            </a:endParaRPr>
          </a:p>
        </p:txBody>
      </p:sp>
      <p:sp>
        <p:nvSpPr>
          <p:cNvPr id="19"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mam teraz wrócić do pracy?</a:t>
            </a:r>
            <a:endParaRPr lang="de-DE" altLang="de-DE" sz="1200" dirty="0">
              <a:latin typeface="Calibri Light"/>
              <a:ea typeface="Verdana" panose="020B0604030504040204" pitchFamily="34" charset="0"/>
              <a:cs typeface="Verdana" panose="020B0604030504040204" pitchFamily="34" charset="0"/>
            </a:endParaRPr>
          </a:p>
        </p:txBody>
      </p:sp>
      <p:sp>
        <p:nvSpPr>
          <p:cNvPr id="20"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To niedopuszczalne!!!</a:t>
            </a:r>
            <a:endParaRPr lang="de-DE" altLang="de-DE" sz="1200" dirty="0">
              <a:latin typeface="Calibri Light"/>
              <a:ea typeface="Verdana" panose="020B0604030504040204" pitchFamily="34" charset="0"/>
              <a:cs typeface="Verdana" panose="020B0604030504040204" pitchFamily="34" charset="0"/>
            </a:endParaRPr>
          </a:p>
        </p:txBody>
      </p:sp>
      <p:sp>
        <p:nvSpPr>
          <p:cNvPr id="21"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30</a:t>
            </a:fld>
            <a:endParaRPr lang="de-DE" altLang="de-DE">
              <a:latin typeface="+mn-lt"/>
            </a:endParaRPr>
          </a:p>
        </p:txBody>
      </p:sp>
      <p:pic>
        <p:nvPicPr>
          <p:cNvPr id="16"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Czy szef ma zimne serce? Potrzebujemy innych informacji, aby zdecydować?</a:t>
            </a:r>
            <a:endParaRPr sz="2400" dirty="0">
              <a:solidFill>
                <a:srgbClr val="004992"/>
              </a:solidFill>
              <a:latin typeface="Calibri Light"/>
              <a:cs typeface="Verdana"/>
            </a:endParaRPr>
          </a:p>
        </p:txBody>
      </p:sp>
      <p:sp>
        <p:nvSpPr>
          <p:cNvPr id="18"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…Tak mi przykro!</a:t>
            </a:r>
            <a:endParaRPr sz="1200" dirty="0">
              <a:latin typeface="Calibri Light"/>
              <a:cs typeface="Verdana"/>
            </a:endParaRPr>
          </a:p>
        </p:txBody>
      </p:sp>
      <p:sp>
        <p:nvSpPr>
          <p:cNvPr id="19"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mam teraz wrócić do pracy?</a:t>
            </a:r>
            <a:endParaRPr lang="de-DE" altLang="de-DE" sz="1200" dirty="0">
              <a:latin typeface="Calibri Light"/>
              <a:ea typeface="Verdana" panose="020B0604030504040204" pitchFamily="34" charset="0"/>
              <a:cs typeface="Verdana" panose="020B0604030504040204" pitchFamily="34" charset="0"/>
            </a:endParaRPr>
          </a:p>
        </p:txBody>
      </p:sp>
      <p:sp>
        <p:nvSpPr>
          <p:cNvPr id="20"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To niedopuszczalne!!!</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955788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31</a:t>
            </a:fld>
            <a:endParaRPr lang="de-DE" altLang="de-DE">
              <a:latin typeface="+mn-lt"/>
            </a:endParaRPr>
          </a:p>
        </p:txBody>
      </p:sp>
      <p:pic>
        <p:nvPicPr>
          <p:cNvPr id="16"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l-PL" sz="2400" spc="-10">
                <a:solidFill>
                  <a:srgbClr val="004992"/>
                </a:solidFill>
                <a:latin typeface="Calibri Light"/>
                <a:cs typeface="Verdana"/>
              </a:rPr>
              <a:t>Czy szef ma zimne serce? Potrzebujemy innych informacji, aby zdecydować?</a:t>
            </a:r>
            <a:endParaRPr sz="2400" dirty="0">
              <a:solidFill>
                <a:srgbClr val="004992"/>
              </a:solidFill>
              <a:latin typeface="Calibri Light"/>
              <a:cs typeface="Verdana"/>
            </a:endParaRPr>
          </a:p>
        </p:txBody>
      </p:sp>
      <p:sp>
        <p:nvSpPr>
          <p:cNvPr id="18"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…Tak mi przykro!</a:t>
            </a:r>
            <a:endParaRPr sz="1200" dirty="0">
              <a:latin typeface="Calibri Light"/>
              <a:cs typeface="Verdana"/>
            </a:endParaRPr>
          </a:p>
        </p:txBody>
      </p:sp>
      <p:sp>
        <p:nvSpPr>
          <p:cNvPr id="19"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mam teraz wrócić do pracy?</a:t>
            </a:r>
            <a:endParaRPr lang="de-DE" altLang="de-DE" sz="1200" dirty="0">
              <a:latin typeface="Calibri Light"/>
              <a:ea typeface="Verdana" panose="020B0604030504040204" pitchFamily="34" charset="0"/>
              <a:cs typeface="Verdana" panose="020B0604030504040204" pitchFamily="34" charset="0"/>
            </a:endParaRPr>
          </a:p>
        </p:txBody>
      </p:sp>
      <p:sp>
        <p:nvSpPr>
          <p:cNvPr id="20"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To niedopuszczalne!!!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56512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32</a:t>
            </a:fld>
            <a:endParaRPr lang="de-DE" altLang="de-DE">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Co może myśleć policjant...czy ma całkowitą rację czy tylko częściową?</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33</a:t>
            </a:fld>
            <a:endParaRPr lang="de-DE" altLang="de-DE">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Co może myśleć policjant...czy ma całkowitą rację czy tylko częściową?</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689275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34</a:t>
            </a:fld>
            <a:endParaRPr lang="de-DE" altLang="de-DE">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Co może myśleć policjant...czy ma całkowitą rację czy tylko częściową?</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900798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35</a:t>
            </a:fld>
            <a:endParaRPr lang="de-DE" altLang="de-DE">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Co może myśleć policjant...czy ma całkowitą rację czy tylko częściową?</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791565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36</a:t>
            </a:fld>
            <a:endParaRPr lang="de-DE" altLang="de-DE">
              <a:latin typeface="+mn-l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chorCtr="0"/>
          <a:lstStyle/>
          <a:p>
            <a:pPr algn="ctr"/>
            <a:r>
              <a:rPr lang="de-DE" altLang="de-DE" sz="1100" b="1" dirty="0">
                <a:solidFill>
                  <a:sysClr val="windowText" lastClr="000000"/>
                </a:solidFill>
                <a:latin typeface="Calibri Light"/>
              </a:rPr>
              <a:t>Miłej zabawy chłopaku.</a:t>
            </a:r>
            <a:endParaRPr lang="en-GB" altLang="de-DE" sz="1100" b="1" dirty="0">
              <a:solidFill>
                <a:sysClr val="windowText" lastClr="000000"/>
              </a:solidFill>
              <a:latin typeface="Calibri Light"/>
            </a:endParaRPr>
          </a:p>
        </p:txBody>
      </p:sp>
      <p:sp>
        <p:nvSpPr>
          <p:cNvPr id="3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Czy pracownica banku jest przerażona?</a:t>
            </a:r>
            <a:endParaRPr sz="2400" dirty="0">
              <a:solidFill>
                <a:srgbClr val="004992"/>
              </a:solidFill>
              <a:latin typeface="Calibri Light"/>
              <a:cs typeface="Verdana"/>
            </a:endParaRPr>
          </a:p>
        </p:txBody>
      </p:sp>
      <p:sp>
        <p:nvSpPr>
          <p:cNvPr id="3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ZABAWKI</a:t>
            </a:r>
            <a:endParaRPr lang="en-US" sz="1600" b="1" spc="600" dirty="0">
              <a:ln w="19050">
                <a:solidFill>
                  <a:srgbClr val="000000"/>
                </a:solidFill>
              </a:ln>
              <a:solidFill>
                <a:schemeClr val="tx1"/>
              </a:solidFill>
              <a:latin typeface="+mj-lt"/>
            </a:endParaRPr>
          </a:p>
        </p:txBody>
      </p:sp>
      <p:sp>
        <p:nvSpPr>
          <p:cNvPr id="43"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4"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45"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Caption_23">
            <a:extLst>
              <a:ext uri="{FF2B5EF4-FFF2-40B4-BE49-F238E27FC236}">
                <a16:creationId xmlns:a16="http://schemas.microsoft.com/office/drawing/2014/main" id="{860CFE29-F278-4045-95BB-C825CD74A436}"/>
              </a:ext>
            </a:extLst>
          </p:cNvPr>
          <p:cNvSpPr>
            <a:spLocks/>
          </p:cNvSpPr>
          <p:nvPr/>
        </p:nvSpPr>
        <p:spPr bwMode="auto">
          <a:xfrm>
            <a:off x="6478587" y="3886200"/>
            <a:ext cx="1188720" cy="734150"/>
          </a:xfrm>
          <a:prstGeom prst="wedgeEllipseCallout">
            <a:avLst>
              <a:gd name="adj1" fmla="val -8424"/>
              <a:gd name="adj2" fmla="val 77774"/>
            </a:avLst>
          </a:prstGeom>
          <a:solidFill>
            <a:schemeClr val="bg1"/>
          </a:solidFill>
          <a:ln w="9144">
            <a:solidFill>
              <a:srgbClr val="000000"/>
            </a:solidFill>
            <a:round/>
            <a:headEnd/>
            <a:tailEnd/>
          </a:ln>
        </p:spPr>
        <p:txBody>
          <a:bodyPr lIns="0" tIns="0" rIns="0" bIns="0" anchor="ctr" anchorCtr="0"/>
          <a:lstStyle/>
          <a:p>
            <a:pPr algn="ctr"/>
            <a:r>
              <a:rPr lang="pl-PL" altLang="de-DE" sz="1100" b="1" dirty="0">
                <a:latin typeface="Calibri Light"/>
                <a:cs typeface="Arial" panose="020B0604020202020204" pitchFamily="34" charset="0"/>
              </a:rPr>
              <a:t>Dawaj pieniądze albo cię zastrzelę...</a:t>
            </a:r>
            <a:endParaRPr lang="de-DE" altLang="de-DE" sz="1100" dirty="0">
              <a:latin typeface="Calibri Light"/>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37</a:t>
            </a:fld>
            <a:endParaRPr lang="de-DE" altLang="de-DE">
              <a:latin typeface="+mn-l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chorCtr="0"/>
          <a:lstStyle/>
          <a:p>
            <a:pPr algn="ctr"/>
            <a:r>
              <a:rPr lang="de-DE" altLang="de-DE" sz="1100" b="1" dirty="0">
                <a:solidFill>
                  <a:sysClr val="windowText" lastClr="000000"/>
                </a:solidFill>
                <a:latin typeface="Calibri Light"/>
              </a:rPr>
              <a:t>Miłej zabawy chłopaku.</a:t>
            </a:r>
            <a:endParaRPr lang="en-GB" altLang="de-DE" sz="1100" b="1" dirty="0">
              <a:solidFill>
                <a:sysClr val="windowText" lastClr="000000"/>
              </a:solidFill>
              <a:latin typeface="Calibri Light"/>
            </a:endParaRPr>
          </a:p>
        </p:txBody>
      </p:sp>
      <p:sp>
        <p:nvSpPr>
          <p:cNvPr id="3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6" name="Caption_23"/>
          <p:cNvSpPr>
            <a:spLocks/>
          </p:cNvSpPr>
          <p:nvPr/>
        </p:nvSpPr>
        <p:spPr bwMode="auto">
          <a:xfrm>
            <a:off x="6478587" y="3886200"/>
            <a:ext cx="1188720" cy="734150"/>
          </a:xfrm>
          <a:prstGeom prst="wedgeEllipseCallout">
            <a:avLst>
              <a:gd name="adj1" fmla="val -8424"/>
              <a:gd name="adj2" fmla="val 77774"/>
            </a:avLst>
          </a:prstGeom>
          <a:solidFill>
            <a:schemeClr val="bg1"/>
          </a:solidFill>
          <a:ln w="9144">
            <a:solidFill>
              <a:srgbClr val="000000"/>
            </a:solidFill>
            <a:round/>
            <a:headEnd/>
            <a:tailEnd/>
          </a:ln>
        </p:spPr>
        <p:txBody>
          <a:bodyPr lIns="0" tIns="0" rIns="0" bIns="0" anchor="ctr" anchorCtr="0"/>
          <a:lstStyle/>
          <a:p>
            <a:pPr algn="ctr"/>
            <a:r>
              <a:rPr lang="pl-PL" altLang="de-DE" sz="1100" b="1" dirty="0">
                <a:latin typeface="Calibri Light"/>
                <a:cs typeface="Arial" panose="020B0604020202020204" pitchFamily="34" charset="0"/>
              </a:rPr>
              <a:t>Dawaj pieniądze albo cię zastrzelę...</a:t>
            </a:r>
            <a:endParaRPr lang="de-DE" altLang="de-DE" sz="1100" dirty="0">
              <a:latin typeface="Calibri Light"/>
              <a:cs typeface="Arial" panose="020B0604020202020204" pitchFamily="34" charset="0"/>
            </a:endParaRPr>
          </a:p>
        </p:txBody>
      </p:sp>
      <p:sp>
        <p:nvSpPr>
          <p:cNvPr id="3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Czy pracownica banku jest przerażona?</a:t>
            </a:r>
            <a:endParaRPr sz="2400" dirty="0">
              <a:solidFill>
                <a:srgbClr val="004992"/>
              </a:solidFill>
              <a:latin typeface="Calibri Light"/>
              <a:cs typeface="Verdana"/>
            </a:endParaRPr>
          </a:p>
        </p:txBody>
      </p:sp>
      <p:sp>
        <p:nvSpPr>
          <p:cNvPr id="3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3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2"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ZABAWKI</a:t>
            </a:r>
            <a:endParaRPr lang="en-US" sz="1600" b="1" spc="600" dirty="0">
              <a:ln w="19050">
                <a:solidFill>
                  <a:srgbClr val="000000"/>
                </a:solidFill>
              </a:ln>
              <a:solidFill>
                <a:schemeClr val="tx1"/>
              </a:solidFill>
              <a:latin typeface="+mj-lt"/>
            </a:endParaRPr>
          </a:p>
        </p:txBody>
      </p:sp>
      <p:sp>
        <p:nvSpPr>
          <p:cNvPr id="18" name="Textfeld 17">
            <a:extLst>
              <a:ext uri="{FF2B5EF4-FFF2-40B4-BE49-F238E27FC236}">
                <a16:creationId xmlns:a16="http://schemas.microsoft.com/office/drawing/2014/main" id="{B093C091-8877-4F9B-8576-8F02E53F581F}"/>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23,-</a:t>
            </a:r>
          </a:p>
        </p:txBody>
      </p:sp>
    </p:spTree>
    <p:extLst>
      <p:ext uri="{BB962C8B-B14F-4D97-AF65-F5344CB8AC3E}">
        <p14:creationId xmlns:p14="http://schemas.microsoft.com/office/powerpoint/2010/main" val="3523673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4"/>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38</a:t>
            </a:fld>
            <a:endParaRPr lang="de-DE" altLang="de-DE">
              <a:latin typeface="+mn-lt"/>
            </a:endParaRPr>
          </a:p>
        </p:txBody>
      </p:sp>
      <p:pic>
        <p:nvPicPr>
          <p:cNvPr id="15"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Czy ojciec i syn popłyną pontonem? </a:t>
            </a:r>
            <a:endParaRPr sz="2400" dirty="0">
              <a:solidFill>
                <a:srgbClr val="004992"/>
              </a:solidFill>
              <a:latin typeface="Calibri Light"/>
              <a:cs typeface="Verdana"/>
            </a:endParaRPr>
          </a:p>
        </p:txBody>
      </p:sp>
      <p:sp>
        <p:nvSpPr>
          <p:cNvPr id="19"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8"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l-PL" sz="1100" b="1" spc="-5">
                <a:solidFill>
                  <a:srgbClr val="333333"/>
                </a:solidFill>
                <a:latin typeface="Calibri Light"/>
                <a:cs typeface="Arial"/>
              </a:rPr>
              <a:t>Uwaga! W kierunku wybrzeża nadciąga sztorm, proszę opuścić plażę!</a:t>
            </a:r>
            <a:endParaRPr lang="en-US" sz="1100" b="1" spc="-5" dirty="0">
              <a:solidFill>
                <a:srgbClr val="333333"/>
              </a:solidFill>
              <a:latin typeface="Calibri Light"/>
              <a:cs typeface="Arial"/>
            </a:endParaRPr>
          </a:p>
        </p:txBody>
      </p:sp>
      <p:sp>
        <p:nvSpPr>
          <p:cNvPr id="20"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4"/>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39</a:t>
            </a:fld>
            <a:endParaRPr lang="de-DE" altLang="de-DE">
              <a:latin typeface="+mn-lt"/>
            </a:endParaRPr>
          </a:p>
        </p:txBody>
      </p:sp>
      <p:pic>
        <p:nvPicPr>
          <p:cNvPr id="15"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l-PL" sz="2400" spc="-5">
                <a:solidFill>
                  <a:srgbClr val="004992"/>
                </a:solidFill>
                <a:latin typeface="Calibri Light"/>
                <a:cs typeface="Verdana"/>
              </a:rPr>
              <a:t>Czy ojciec i syn popłyną pontonem? </a:t>
            </a:r>
            <a:endParaRPr sz="2400" dirty="0">
              <a:solidFill>
                <a:srgbClr val="004992"/>
              </a:solidFill>
              <a:latin typeface="Calibri Light"/>
              <a:cs typeface="Verdana"/>
            </a:endParaRPr>
          </a:p>
        </p:txBody>
      </p:sp>
      <p:sp>
        <p:nvSpPr>
          <p:cNvPr id="19"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8"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6"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l-PL" sz="1100" b="1" spc="-5">
                <a:solidFill>
                  <a:srgbClr val="333333"/>
                </a:solidFill>
                <a:latin typeface="Calibri Light"/>
                <a:cs typeface="Arial"/>
              </a:rPr>
              <a:t>Uwaga! W kierunku wybrzeża nadciąga sztorm, proszę opuścić plażę!</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280165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dla</a:t>
            </a:r>
            <a:r>
              <a:rPr lang="en-US" altLang="ko-KR" i="1" spc="-5" dirty="0">
                <a:solidFill>
                  <a:srgbClr val="333333"/>
                </a:solidFill>
              </a:rPr>
              <a:t> </a:t>
            </a:r>
            <a:r>
              <a:rPr lang="en-US" altLang="ko-KR" i="1" spc="-5" dirty="0" err="1">
                <a:solidFill>
                  <a:srgbClr val="333333"/>
                </a:solidFill>
              </a:rPr>
              <a:t>prowadzących</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pl-PL" altLang="ko-KR"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dirty="0">
                <a:solidFill>
                  <a:srgbClr val="333333"/>
                </a:solidFill>
              </a:rPr>
              <a:t>]</a:t>
            </a:r>
          </a:p>
        </p:txBody>
      </p:sp>
    </p:spTree>
    <p:extLst>
      <p:ext uri="{BB962C8B-B14F-4D97-AF65-F5344CB8AC3E}">
        <p14:creationId xmlns:p14="http://schemas.microsoft.com/office/powerpoint/2010/main" val="648106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41</a:t>
            </a:fld>
            <a:endParaRPr lang="de-DE" altLang="de-DE">
              <a:latin typeface="+mn-lt"/>
            </a:endParaRPr>
          </a:p>
        </p:txBody>
      </p:sp>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pl-PL" sz="2400" spc="-5">
                <a:solidFill>
                  <a:srgbClr val="004992"/>
                </a:solidFill>
                <a:latin typeface="Calibri Light"/>
                <a:cs typeface="Verdana"/>
              </a:rPr>
              <a:t>Gdzie Maria widziała ostatnim razem Johna przy samochodzie z lodami? Przy parku czy przy kościele?</a:t>
            </a:r>
            <a:endParaRPr sz="2400" dirty="0">
              <a:solidFill>
                <a:srgbClr val="004992"/>
              </a:solidFill>
              <a:latin typeface="Calibri Light"/>
              <a:cs typeface="Verda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42</a:t>
            </a:fld>
            <a:endParaRPr lang="de-DE" altLang="de-DE">
              <a:latin typeface="+mn-lt"/>
            </a:endParaRPr>
          </a:p>
        </p:txBody>
      </p:sp>
      <p:pic>
        <p:nvPicPr>
          <p:cNvPr id="11"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Co myśli mama… czy ma rację?</a:t>
            </a:r>
            <a:endParaRPr lang="de-DE" altLang="de-DE" sz="2400" dirty="0">
              <a:solidFill>
                <a:srgbClr val="004992"/>
              </a:solidFill>
              <a:latin typeface="Calibri Light"/>
            </a:endParaRPr>
          </a:p>
        </p:txBody>
      </p:sp>
      <p:sp>
        <p:nvSpPr>
          <p:cNvPr id="13"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Możemy już jeść Mamo… umieram z głodu!</a:t>
            </a:r>
            <a:endParaRPr lang="de-DE" altLang="de-DE" sz="1200" dirty="0">
              <a:latin typeface="Calibri Light"/>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43</a:t>
            </a:fld>
            <a:endParaRPr lang="de-DE" altLang="de-DE">
              <a:latin typeface="+mn-lt"/>
            </a:endParaRPr>
          </a:p>
        </p:txBody>
      </p:sp>
      <p:pic>
        <p:nvPicPr>
          <p:cNvPr id="25"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9"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pl-PL" altLang="de-DE" sz="2400">
                <a:solidFill>
                  <a:srgbClr val="004992"/>
                </a:solidFill>
                <a:latin typeface="Calibri Light"/>
                <a:ea typeface="Verdana" panose="020B0604030504040204" pitchFamily="34" charset="0"/>
                <a:cs typeface="Verdana" panose="020B0604030504040204" pitchFamily="34" charset="0"/>
              </a:rPr>
              <a:t>Dlaczego akumulator “padł” za pierwszym razem, a dlaczego za drugim? Jak właściciel może interpretować te zdarzenia?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30"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31" name="Caption_18"/>
          <p:cNvSpPr txBox="1"/>
          <p:nvPr/>
        </p:nvSpPr>
        <p:spPr>
          <a:xfrm>
            <a:off x="6396115" y="4218560"/>
            <a:ext cx="731520"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32"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Skarga</a:t>
            </a:r>
          </a:p>
          <a:p>
            <a:r>
              <a:rPr lang="pt-BR" altLang="de-DE" sz="1000" b="1">
                <a:solidFill>
                  <a:srgbClr val="333333"/>
                </a:solidFill>
                <a:latin typeface="Calibri Light"/>
                <a:ea typeface="Verdana" panose="020B0604030504040204" pitchFamily="34" charset="0"/>
                <a:cs typeface="Verdana" panose="020B0604030504040204" pitchFamily="34" charset="0"/>
              </a:rPr>
              <a:t>Sąsiad nademną</a:t>
            </a:r>
            <a:endParaRPr lang="en-US" sz="1000" b="1" dirty="0">
              <a:solidFill>
                <a:srgbClr val="333333"/>
              </a:solidFill>
            </a:endParaRPr>
          </a:p>
        </p:txBody>
      </p:sp>
      <p:sp>
        <p:nvSpPr>
          <p:cNvPr id="27" name="Caption_23"/>
          <p:cNvSpPr txBox="1"/>
          <p:nvPr/>
        </p:nvSpPr>
        <p:spPr>
          <a:xfrm rot="-60000">
            <a:off x="6097601" y="3502604"/>
            <a:ext cx="310896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l-PL" sz="900" b="1" dirty="0">
                <a:latin typeface="Calibri Light"/>
                <a:cs typeface="Arial"/>
              </a:rPr>
              <a:t>Dwa tygodnie później, po przeprowadzce do innego</a:t>
            </a:r>
            <a:r>
              <a:rPr lang="en-US" sz="900" b="1" dirty="0">
                <a:latin typeface="Calibri Light"/>
                <a:cs typeface="Arial"/>
              </a:rPr>
              <a:t> </a:t>
            </a:r>
            <a:r>
              <a:rPr lang="pl-PL" sz="900" b="1" dirty="0">
                <a:latin typeface="Calibri Light"/>
                <a:cs typeface="Arial"/>
              </a:rPr>
              <a:t>mieszkania</a:t>
            </a:r>
            <a:endParaRPr sz="900" b="1" dirty="0">
              <a:latin typeface="Calibri Light"/>
              <a:cs typeface="Arial"/>
            </a:endParaRPr>
          </a:p>
        </p:txBody>
      </p:sp>
      <p:sp>
        <p:nvSpPr>
          <p:cNvPr id="26"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 najemcy</a:t>
            </a:r>
            <a:endParaRPr lang="en-US" sz="1100" b="1" spc="-30" dirty="0">
              <a:solidFill>
                <a:srgbClr val="333333"/>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twoje sądy i oceny będą bardziej odpowiadać </a:t>
            </a:r>
            <a:r>
              <a:rPr lang="pl-PL" altLang="de-DE" sz="2400">
                <a:solidFill>
                  <a:srgbClr val="333333"/>
                </a:solidFill>
              </a:rPr>
              <a:t>rzeczywistości</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45</a:t>
            </a:fld>
            <a:endParaRPr lang="de-DE" altLang="de-DE">
              <a:latin typeface="+mn-lt"/>
            </a:endParaRPr>
          </a:p>
        </p:txBody>
      </p:sp>
    </p:spTree>
    <p:extLst>
      <p:ext uri="{BB962C8B-B14F-4D97-AF65-F5344CB8AC3E}">
        <p14:creationId xmlns:p14="http://schemas.microsoft.com/office/powerpoint/2010/main" val="1293292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000000"/>
              </a:buClr>
              <a:buFont typeface="WingDings"/>
              <a:buChar char=""/>
            </a:pPr>
            <a:r>
              <a:rPr lang="pl-PL" altLang="de-DE" sz="2400" dirty="0">
                <a:solidFill>
                  <a:srgbClr val="004992"/>
                </a:solidFill>
              </a:rPr>
              <a:t>Wiele nieporozumień i konfliktów jest powodowanych błędnym odgadywaniem i rozumieniem intencji innych osób</a:t>
            </a:r>
            <a:r>
              <a:rPr lang="de-DE" altLang="de-DE" sz="2400" dirty="0">
                <a:solidFill>
                  <a:srgbClr val="333333"/>
                </a:solidFill>
              </a:rPr>
              <a:t> (</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jeśli nie powiesz swojemu przyjacielowi, że źle się czujesz w danej chwili, nie spodziewaj się, że będzie troskliwy i bardziej wyrozumiały)</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twoje sądy i oceny będą bardziej odpowiadać rzeczywistości</a:t>
            </a:r>
            <a:r>
              <a:rPr lang="de-DE"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Uwaga</a:t>
            </a:r>
            <a:r>
              <a:rPr lang="de-DE" altLang="de-DE" sz="2400" dirty="0">
                <a:solidFill>
                  <a:srgbClr val="333333"/>
                </a:solidFill>
              </a:rPr>
              <a:t>: </a:t>
            </a:r>
            <a:r>
              <a:rPr lang="pl-PL" altLang="de-DE" sz="2400" dirty="0">
                <a:solidFill>
                  <a:srgbClr val="333333"/>
                </a:solidFill>
              </a:rPr>
              <a:t>Nasz stan nastroju wpływa na to jak postrzegamy otoczenie (np. jak oceniasz osoby).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46</a:t>
            </a:fld>
            <a:endParaRPr lang="de-DE" altLang="de-DE">
              <a:latin typeface="+mn-lt"/>
            </a:endParaRPr>
          </a:p>
        </p:txBody>
      </p:sp>
    </p:spTree>
    <p:extLst>
      <p:ext uri="{BB962C8B-B14F-4D97-AF65-F5344CB8AC3E}">
        <p14:creationId xmlns:p14="http://schemas.microsoft.com/office/powerpoint/2010/main" val="3079434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47</a:t>
            </a:fld>
            <a:endParaRPr lang="de-DE" altLang="de-DE">
              <a:latin typeface="+mn-lt"/>
            </a:endParaRPr>
          </a:p>
        </p:txBody>
      </p:sp>
    </p:spTree>
    <p:extLst>
      <p:ext uri="{BB962C8B-B14F-4D97-AF65-F5344CB8AC3E}">
        <p14:creationId xmlns:p14="http://schemas.microsoft.com/office/powerpoint/2010/main" val="2519922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Marcin czuje się wyśmiewany</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a:t>
            </a:r>
            <a:r>
              <a:rPr lang="pl-PL" altLang="de-DE" sz="2000" dirty="0">
                <a:solidFill>
                  <a:srgbClr val="004992"/>
                </a:solidFill>
              </a:rPr>
              <a:t> </a:t>
            </a:r>
            <a:r>
              <a:rPr lang="en-AU" altLang="de-DE" sz="2000" dirty="0">
                <a:solidFill>
                  <a:srgbClr val="333333"/>
                </a:solidFill>
              </a:rPr>
              <a:t>Mar</a:t>
            </a:r>
            <a:r>
              <a:rPr lang="pl-PL" altLang="de-DE" sz="2000" dirty="0">
                <a:solidFill>
                  <a:srgbClr val="333333"/>
                </a:solidFill>
              </a:rPr>
              <a:t>cin wszedł do hallu lotniska po odprawie celnej, gdzie wszyscy ludzie czekali i patrzyli w jego stronę. Dwóch z nich zaczęło głośno śmiać się.</a:t>
            </a:r>
            <a:endParaRPr lang="en-AU" altLang="de-DE" sz="2000" dirty="0">
              <a:solidFill>
                <a:srgbClr val="333333"/>
              </a:solidFill>
            </a:endParaRP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oczekujący na lotnisku ludzie, oczywiście, rozglądają się po lotnisku w poszukiwaniu swoich rodzin, przyjaciół czy klientów.</a:t>
            </a:r>
            <a:r>
              <a:rPr lang="en-AU" altLang="de-DE" sz="2000" dirty="0">
                <a:solidFill>
                  <a:srgbClr val="333333"/>
                </a:solidFill>
              </a:rPr>
              <a:t> </a:t>
            </a:r>
            <a:r>
              <a:rPr lang="pl-PL" altLang="de-DE" sz="2000" dirty="0">
                <a:solidFill>
                  <a:srgbClr val="333333"/>
                </a:solidFill>
              </a:rPr>
              <a:t>Dwóch ludzi prawdopodobnie śmiało się ponieważ długo się nie widzieli i wymieniali wakacyjne wspomnienia. Albo Marcin ciągle nosi zabawne sombrerro, które kupił w Meksyku.</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48</a:t>
            </a:fld>
            <a:endParaRPr lang="de-DE" altLang="de-DE">
              <a:latin typeface="+mn-lt"/>
            </a:endParaRPr>
          </a:p>
        </p:txBody>
      </p:sp>
    </p:spTree>
    <p:extLst>
      <p:ext uri="{BB962C8B-B14F-4D97-AF65-F5344CB8AC3E}">
        <p14:creationId xmlns:p14="http://schemas.microsoft.com/office/powerpoint/2010/main" val="3031207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to ma wspólnego z psychozą?</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pl-PL" altLang="de-DE" sz="2000" dirty="0">
                <a:solidFill>
                  <a:srgbClr val="333333"/>
                </a:solidFill>
              </a:rPr>
              <a:t>Podczas psychozy istnieje ryzyko, iż ludzie błędnie będą interpretować lub też będą nadinterpretowywać wyraz mimiczny innych osób lub też przebieg rożnych sytuacji</a:t>
            </a:r>
            <a:endParaRPr lang="en-AU" altLang="de-DE" sz="2000" dirty="0">
              <a:solidFill>
                <a:srgbClr val="333333"/>
              </a:solidFill>
            </a:endParaRPr>
          </a:p>
          <a:p>
            <a:pPr lvl="0" defTabSz="914400" fontAlgn="base"/>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Marcin czuje się wyśmiewany</a:t>
            </a:r>
            <a:r>
              <a:rPr lang="en-AU" altLang="de-DE" sz="2000" dirty="0">
                <a:solidFill>
                  <a:srgbClr val="333333"/>
                </a:solidFill>
              </a:rPr>
              <a:t>!</a:t>
            </a:r>
          </a:p>
          <a:p>
            <a:pPr lvl="0" defTabSz="914400" fontAlgn="base"/>
            <a:r>
              <a:rPr lang="pl-PL" altLang="de-DE" sz="2000" dirty="0">
                <a:solidFill>
                  <a:srgbClr val="004992"/>
                </a:solidFill>
              </a:rPr>
              <a:t>Podłoże</a:t>
            </a:r>
            <a:r>
              <a:rPr lang="en-AU" altLang="de-DE" sz="2000" dirty="0">
                <a:solidFill>
                  <a:srgbClr val="004992"/>
                </a:solidFill>
              </a:rPr>
              <a:t>:</a:t>
            </a:r>
            <a:r>
              <a:rPr lang="pl-PL" altLang="de-DE" sz="2000" dirty="0">
                <a:solidFill>
                  <a:srgbClr val="004992"/>
                </a:solidFill>
              </a:rPr>
              <a:t> </a:t>
            </a:r>
            <a:r>
              <a:rPr lang="en-AU" altLang="de-DE" sz="2000" dirty="0">
                <a:solidFill>
                  <a:srgbClr val="333333"/>
                </a:solidFill>
              </a:rPr>
              <a:t>Mar</a:t>
            </a:r>
            <a:r>
              <a:rPr lang="pl-PL" altLang="de-DE" sz="2000" dirty="0">
                <a:solidFill>
                  <a:srgbClr val="333333"/>
                </a:solidFill>
              </a:rPr>
              <a:t>cin wszedł do hallu lotniska po odprawie celnej, gdzie wszyscy ludzie czekali i patrzyli w jego stronę. Dwóch z nich zaczęło głośno śmiać się.</a:t>
            </a:r>
            <a:endParaRPr lang="en-AU" altLang="de-DE" sz="2000" dirty="0">
              <a:solidFill>
                <a:srgbClr val="333333"/>
              </a:solidFill>
            </a:endParaRPr>
          </a:p>
          <a:p>
            <a:pPr lvl="0" defTabSz="914400" fontAlgn="base"/>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oczekujący na lotnisku ludzie, oczywiście, rozglądają się po lotnisku w poszukiwaniu swoich rodzin, przyjaciół czy klientów.</a:t>
            </a:r>
            <a:r>
              <a:rPr lang="en-AU" altLang="de-DE" sz="2000" dirty="0">
                <a:solidFill>
                  <a:srgbClr val="333333"/>
                </a:solidFill>
              </a:rPr>
              <a:t> </a:t>
            </a:r>
            <a:r>
              <a:rPr lang="pl-PL" altLang="de-DE" sz="2000" dirty="0">
                <a:solidFill>
                  <a:srgbClr val="333333"/>
                </a:solidFill>
              </a:rPr>
              <a:t>Dwóch ludzi prawdopodobnie śmiało się ponieważ długo się nie widzieli i wymieniali wakacyjne wspomnienia. Albo Marcin ciągle nosi zabawne sombrerro, które kupił w Meksyku.</a:t>
            </a:r>
            <a:endParaRPr lang="en-AU" altLang="de-DE" sz="2000" dirty="0">
              <a:solidFill>
                <a:srgbClr val="333333"/>
              </a:solidFill>
            </a:endParaRPr>
          </a:p>
          <a:p>
            <a:pPr lvl="0" defTabSz="914400" fontAlgn="base"/>
            <a:r>
              <a:rPr lang="en-AU" altLang="de-DE" sz="2000">
                <a:solidFill>
                  <a:srgbClr val="333333"/>
                </a:solidFill>
              </a:rPr>
              <a:t>“</a:t>
            </a:r>
            <a:r>
              <a:rPr lang="pl-PL" altLang="de-DE" sz="2000">
                <a:solidFill>
                  <a:srgbClr val="333333"/>
                </a:solidFill>
              </a:rPr>
              <a:t>Wszyscy popełniamy błędy</a:t>
            </a:r>
            <a:r>
              <a:rPr lang="en-AU" altLang="de-DE" sz="2000">
                <a:solidFill>
                  <a:srgbClr val="333333"/>
                </a:solidFill>
              </a:rPr>
              <a:t>” </a:t>
            </a:r>
            <a:r>
              <a:rPr lang="en-AU" altLang="de-DE" sz="2000" dirty="0">
                <a:solidFill>
                  <a:srgbClr val="333333"/>
                </a:solidFill>
              </a:rPr>
              <a:t>– </a:t>
            </a:r>
            <a:r>
              <a:rPr lang="pl-PL" altLang="de-DE" sz="2000" dirty="0">
                <a:solidFill>
                  <a:srgbClr val="333333"/>
                </a:solidFill>
              </a:rPr>
              <a:t>staraj się brać pod uwagę inne punkty widzenie, niż ten, który wydaje się jedyny słuszny</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49</a:t>
            </a:fld>
            <a:endParaRPr lang="de-DE" altLang="de-DE">
              <a:latin typeface="+mn-lt"/>
            </a:endParaRPr>
          </a:p>
        </p:txBody>
      </p:sp>
    </p:spTree>
    <p:extLst>
      <p:ext uri="{BB962C8B-B14F-4D97-AF65-F5344CB8AC3E}">
        <p14:creationId xmlns:p14="http://schemas.microsoft.com/office/powerpoint/2010/main" val="3387907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50</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577341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p>
        </p:txBody>
      </p:sp>
      <p:sp>
        <p:nvSpPr>
          <p:cNvPr id="4" name="Slide Number Placeholder 3"/>
          <p:cNvSpPr>
            <a:spLocks noGrp="1"/>
          </p:cNvSpPr>
          <p:nvPr>
            <p:ph type="sldNum" sz="quarter" idx="12"/>
          </p:nvPr>
        </p:nvSpPr>
        <p:spPr/>
        <p:txBody>
          <a:bodyPr/>
          <a:lstStyle/>
          <a:p>
            <a:pPr>
              <a:defRPr/>
            </a:pPr>
            <a:fld id="{138C36BA-D8ED-4EE3-A122-0814ED2735D5}" type="slidenum">
              <a:rPr lang="de-DE" altLang="de-DE" smtClean="0">
                <a:latin typeface="+mn-lt"/>
              </a:rPr>
              <a:pPr>
                <a:defRPr/>
              </a:pPr>
              <a:t>51</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4210480616"/>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3322</Words>
  <Application>Microsoft Office PowerPoint</Application>
  <PresentationFormat>Benutzerdefiniert</PresentationFormat>
  <Paragraphs>502</Paragraphs>
  <Slides>51</Slides>
  <Notes>51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51</vt:i4>
      </vt:variant>
    </vt:vector>
  </HeadingPairs>
  <TitlesOfParts>
    <vt:vector size="58" baseType="lpstr">
      <vt:lpstr>Times New Roman</vt:lpstr>
      <vt:lpstr>Arial</vt:lpstr>
      <vt:lpstr>Symbol</vt:lpstr>
      <vt:lpstr>Calibri</vt:lpstr>
      <vt:lpstr>Calibri Light</vt:lpstr>
      <vt:lpstr>WingDings</vt:lpstr>
      <vt:lpstr>UKE_PPT-Vorlage_16zu9</vt:lpstr>
      <vt:lpstr>MCT 6 A BADE – Empatia… II</vt:lpstr>
      <vt:lpstr>Poznajesz kogoś. Gdzie patrzysz najpierw? Jak dobre są to wskazówki?</vt:lpstr>
      <vt:lpstr>Poznajesz kogoś. Gdzie patrzysz najpierw? Jak dobre są to wskazówki?</vt:lpstr>
      <vt:lpstr>Jakie inne źródła informacji można wziąć pod uwagę? Jak bardzo są one miarodajne?</vt:lpstr>
      <vt:lpstr>Jakie inne źródła informacji można wziąć pod uwagę? Jak bardzo są one miarodajne?</vt:lpstr>
      <vt:lpstr>Zalety i wady niektórych</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Proszę przedyskutujcie zalety i wady niektórych cech i ich przydatność w formułowania ocen innych osób</vt:lpstr>
      <vt:lpstr>Pozory i rzeczywistość!</vt:lpstr>
      <vt:lpstr>Dlaczego to robimy?</vt:lpstr>
      <vt:lpstr>Dlaczego to robimy?</vt:lpstr>
      <vt:lpstr>Jak brak empatii może prowadzić do nieporozumień w trakcie psychozy – przykłady</vt:lpstr>
      <vt:lpstr>Ćwiczenie</vt:lpstr>
      <vt:lpstr>Ćwiczenie</vt:lpstr>
      <vt:lpstr>Ćwiczenie</vt:lpstr>
      <vt:lpstr>Ćwiczenie</vt:lpstr>
      <vt:lpstr>PowerPoint-Präsentation</vt:lpstr>
      <vt:lpstr>PowerPoint-Präsentation</vt:lpstr>
      <vt:lpstr>Urodziny babci Co dziewczynka podaruje babci na następne urodziny?</vt:lpstr>
      <vt:lpstr>Jedziemy dalej!</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opcjonalnie: Film Wideo</vt:lpstr>
      <vt:lpstr>PowerPoint-Präsentation</vt:lpstr>
      <vt:lpstr>PowerPoint-Präsentation</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254</cp:revision>
  <dcterms:created xsi:type="dcterms:W3CDTF">2004-06-30T16:15:23Z</dcterms:created>
  <dcterms:modified xsi:type="dcterms:W3CDTF">2022-07-29T09:33:28Z</dcterms:modified>
</cp:coreProperties>
</file>