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1" r:id="rId1"/>
  </p:sldMasterIdLst>
  <p:notesMasterIdLst>
    <p:notesMasterId r:id="rId60"/>
  </p:notesMasterIdLst>
  <p:handoutMasterIdLst>
    <p:handoutMasterId r:id="rId61"/>
  </p:handoutMasterIdLst>
  <p:sldIdLst>
    <p:sldId id="486" r:id="rId2"/>
    <p:sldId id="311" r:id="rId3"/>
    <p:sldId id="312" r:id="rId4"/>
    <p:sldId id="374" r:id="rId5"/>
    <p:sldId id="408" r:id="rId6"/>
    <p:sldId id="455" r:id="rId7"/>
    <p:sldId id="321" r:id="rId8"/>
    <p:sldId id="412" r:id="rId9"/>
    <p:sldId id="457" r:id="rId10"/>
    <p:sldId id="456" r:id="rId11"/>
    <p:sldId id="450" r:id="rId12"/>
    <p:sldId id="458" r:id="rId13"/>
    <p:sldId id="459" r:id="rId14"/>
    <p:sldId id="464" r:id="rId15"/>
    <p:sldId id="463" r:id="rId16"/>
    <p:sldId id="462" r:id="rId17"/>
    <p:sldId id="355" r:id="rId18"/>
    <p:sldId id="379" r:id="rId19"/>
    <p:sldId id="466" r:id="rId20"/>
    <p:sldId id="465" r:id="rId21"/>
    <p:sldId id="328" r:id="rId22"/>
    <p:sldId id="358" r:id="rId23"/>
    <p:sldId id="468" r:id="rId24"/>
    <p:sldId id="467" r:id="rId25"/>
    <p:sldId id="394" r:id="rId26"/>
    <p:sldId id="469" r:id="rId27"/>
    <p:sldId id="423" r:id="rId28"/>
    <p:sldId id="436" r:id="rId29"/>
    <p:sldId id="425" r:id="rId30"/>
    <p:sldId id="470" r:id="rId31"/>
    <p:sldId id="427" r:id="rId32"/>
    <p:sldId id="471" r:id="rId33"/>
    <p:sldId id="429" r:id="rId34"/>
    <p:sldId id="472" r:id="rId35"/>
    <p:sldId id="359" r:id="rId36"/>
    <p:sldId id="473" r:id="rId37"/>
    <p:sldId id="453" r:id="rId38"/>
    <p:sldId id="360" r:id="rId39"/>
    <p:sldId id="362" r:id="rId40"/>
    <p:sldId id="475" r:id="rId41"/>
    <p:sldId id="474" r:id="rId42"/>
    <p:sldId id="398" r:id="rId43"/>
    <p:sldId id="477" r:id="rId44"/>
    <p:sldId id="476" r:id="rId45"/>
    <p:sldId id="440" r:id="rId46"/>
    <p:sldId id="480" r:id="rId47"/>
    <p:sldId id="479" r:id="rId48"/>
    <p:sldId id="478" r:id="rId49"/>
    <p:sldId id="417" r:id="rId50"/>
    <p:sldId id="483" r:id="rId51"/>
    <p:sldId id="482" r:id="rId52"/>
    <p:sldId id="481" r:id="rId53"/>
    <p:sldId id="444" r:id="rId54"/>
    <p:sldId id="485" r:id="rId55"/>
    <p:sldId id="484" r:id="rId56"/>
    <p:sldId id="454" r:id="rId57"/>
    <p:sldId id="430" r:id="rId58"/>
    <p:sldId id="431"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92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60"/>
  </p:normalViewPr>
  <p:slideViewPr>
    <p:cSldViewPr>
      <p:cViewPr varScale="1">
        <p:scale>
          <a:sx n="67" d="100"/>
          <a:sy n="67" d="100"/>
        </p:scale>
        <p:origin x="620" y="44"/>
      </p:cViewPr>
      <p:guideLst>
        <p:guide orient="horz" pos="292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0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60C645C-13A2-4B85-B6AE-BF605F5C69E1}" type="slidenum">
              <a:rPr lang="en-GB" altLang="de-DE"/>
              <a:pPr/>
              <a:t>‹Nr.›</a:t>
            </a:fld>
            <a:endParaRPr lang="en-GB" altLang="de-DE"/>
          </a:p>
        </p:txBody>
      </p:sp>
    </p:spTree>
    <p:extLst>
      <p:ext uri="{BB962C8B-B14F-4D97-AF65-F5344CB8AC3E}">
        <p14:creationId xmlns:p14="http://schemas.microsoft.com/office/powerpoint/2010/main" val="2492918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de-DE"/>
          </a:p>
        </p:txBody>
      </p:sp>
      <p:sp>
        <p:nvSpPr>
          <p:cNvPr id="7475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8698337-AB17-4E7B-825B-240DD0524738}" type="slidenum">
              <a:rPr lang="de-DE" altLang="de-DE"/>
              <a:pPr/>
              <a:t>‹Nr.›</a:t>
            </a:fld>
            <a:endParaRPr lang="de-DE" altLang="de-DE"/>
          </a:p>
        </p:txBody>
      </p:sp>
    </p:spTree>
    <p:extLst>
      <p:ext uri="{BB962C8B-B14F-4D97-AF65-F5344CB8AC3E}">
        <p14:creationId xmlns:p14="http://schemas.microsoft.com/office/powerpoint/2010/main" val="30899011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0E775F-2869-4B2A-BFB6-8DF0BC2E5EDF}" type="slidenum">
              <a:rPr lang="de-DE" altLang="de-DE" sz="1300"/>
              <a:pPr eaLnBrk="1" hangingPunct="1">
                <a:spcBef>
                  <a:spcPct val="0"/>
                </a:spcBef>
              </a:pPr>
              <a:t>2</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213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30DB6C-B8D9-4E10-AEA3-05F700E5C05F}" type="slidenum">
              <a:rPr lang="de-DE" altLang="de-DE" sz="1300"/>
              <a:pPr eaLnBrk="1" hangingPunct="1">
                <a:spcBef>
                  <a:spcPct val="0"/>
                </a:spcBef>
              </a:pPr>
              <a:t>3</a:t>
            </a:fld>
            <a:endParaRPr lang="de-DE" altLang="de-DE" sz="1300"/>
          </a:p>
        </p:txBody>
      </p:sp>
      <p:sp>
        <p:nvSpPr>
          <p:cNvPr id="77827" name="Rectangle 1026"/>
          <p:cNvSpPr>
            <a:spLocks noGrp="1" noRot="1" noChangeAspect="1" noChangeArrowheads="1" noTextEdit="1"/>
          </p:cNvSpPr>
          <p:nvPr>
            <p:ph type="sldImg"/>
          </p:nvPr>
        </p:nvSpPr>
        <p:spPr>
          <a:xfrm>
            <a:off x="138113" y="768350"/>
            <a:ext cx="6823075" cy="3836988"/>
          </a:xfrm>
          <a:ln/>
        </p:spPr>
      </p:sp>
      <p:sp>
        <p:nvSpPr>
          <p:cNvPr id="778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5562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6866E0-998F-4C60-9365-92365FCECDD2}" type="slidenum">
              <a:rPr lang="de-DE" altLang="de-DE" sz="1300"/>
              <a:pPr eaLnBrk="1" hangingPunct="1">
                <a:spcBef>
                  <a:spcPct val="0"/>
                </a:spcBef>
              </a:pPr>
              <a:t>4</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1222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E531C2-BA9B-441F-AB99-101CB13F3CFE}" type="slidenum">
              <a:rPr lang="de-DE" altLang="de-DE" sz="1300"/>
              <a:pPr algn="r" eaLnBrk="1" hangingPunct="1">
                <a:spcBef>
                  <a:spcPct val="0"/>
                </a:spcBef>
              </a:pPr>
              <a:t>5</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8722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E531C2-BA9B-441F-AB99-101CB13F3CFE}" type="slidenum">
              <a:rPr lang="de-DE" altLang="de-DE" sz="1300"/>
              <a:pPr algn="r" eaLnBrk="1" hangingPunct="1">
                <a:spcBef>
                  <a:spcPct val="0"/>
                </a:spcBef>
              </a:pPr>
              <a:t>6</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8722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0A5260-4FAB-4E65-AE97-5A7984B2F197}" type="slidenum">
              <a:rPr lang="de-DE" altLang="de-DE" sz="1300"/>
              <a:pPr eaLnBrk="1" hangingPunct="1">
                <a:spcBef>
                  <a:spcPct val="0"/>
                </a:spcBef>
              </a:pPr>
              <a:t>7</a:t>
            </a:fld>
            <a:endParaRPr lang="de-DE" altLang="de-DE" sz="1300"/>
          </a:p>
        </p:txBody>
      </p:sp>
      <p:sp>
        <p:nvSpPr>
          <p:cNvPr id="81923" name="Rectangle 1026"/>
          <p:cNvSpPr>
            <a:spLocks noGrp="1" noRot="1" noChangeAspect="1" noChangeArrowheads="1" noTextEdit="1"/>
          </p:cNvSpPr>
          <p:nvPr>
            <p:ph type="sldImg"/>
          </p:nvPr>
        </p:nvSpPr>
        <p:spPr>
          <a:xfrm>
            <a:off x="138113" y="768350"/>
            <a:ext cx="6823075" cy="3836988"/>
          </a:xfrm>
          <a:ln/>
        </p:spPr>
      </p:sp>
      <p:sp>
        <p:nvSpPr>
          <p:cNvPr id="819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739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9760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9760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38113" y="768350"/>
            <a:ext cx="6823075" cy="3836988"/>
          </a:xfrm>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9760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38113" y="768350"/>
            <a:ext cx="6823075" cy="3836988"/>
          </a:xfrm>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403461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1ED9B0-BE41-49DC-A161-792DF9D35B06}" type="slidenum">
              <a:rPr lang="de-DE" altLang="de-DE" sz="1300"/>
              <a:pPr eaLnBrk="1" hangingPunct="1">
                <a:spcBef>
                  <a:spcPct val="0"/>
                </a:spcBef>
              </a:pPr>
              <a:t>13</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9093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1ED9B0-BE41-49DC-A161-792DF9D35B06}" type="slidenum">
              <a:rPr lang="de-DE" altLang="de-DE" sz="1300"/>
              <a:pPr eaLnBrk="1" hangingPunct="1">
                <a:spcBef>
                  <a:spcPct val="0"/>
                </a:spcBef>
              </a:pPr>
              <a:t>14</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9093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1ED9B0-BE41-49DC-A161-792DF9D35B06}" type="slidenum">
              <a:rPr lang="de-DE" altLang="de-DE" sz="1300"/>
              <a:pPr eaLnBrk="1" hangingPunct="1">
                <a:spcBef>
                  <a:spcPct val="0"/>
                </a:spcBef>
              </a:pPr>
              <a:t>15</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9093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1ED9B0-BE41-49DC-A161-792DF9D35B06}" type="slidenum">
              <a:rPr lang="de-DE" altLang="de-DE" sz="1300"/>
              <a:pPr eaLnBrk="1" hangingPunct="1">
                <a:spcBef>
                  <a:spcPct val="0"/>
                </a:spcBef>
              </a:pPr>
              <a:t>16</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9093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657E3A-A42A-440D-A8F9-AE5810549214}" type="slidenum">
              <a:rPr lang="de-DE" altLang="de-DE" sz="1300"/>
              <a:pPr eaLnBrk="1" hangingPunct="1">
                <a:spcBef>
                  <a:spcPct val="0"/>
                </a:spcBef>
              </a:pPr>
              <a:t>17</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9739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F8ADB8-55F3-4C8D-A3F3-FA2E51D06FE2}" type="slidenum">
              <a:rPr lang="de-DE" altLang="de-DE" sz="1300"/>
              <a:pPr eaLnBrk="1" hangingPunct="1">
                <a:spcBef>
                  <a:spcPct val="0"/>
                </a:spcBef>
              </a:pPr>
              <a:t>18</a:t>
            </a:fld>
            <a:endParaRPr lang="de-DE" altLang="de-DE" sz="1300"/>
          </a:p>
        </p:txBody>
      </p:sp>
      <p:sp>
        <p:nvSpPr>
          <p:cNvPr id="95235" name="Rectangle 2050"/>
          <p:cNvSpPr>
            <a:spLocks noGrp="1" noRot="1" noChangeAspect="1" noChangeArrowheads="1" noTextEdit="1"/>
          </p:cNvSpPr>
          <p:nvPr>
            <p:ph type="sldImg"/>
          </p:nvPr>
        </p:nvSpPr>
        <p:spPr>
          <a:xfrm>
            <a:off x="138113" y="768350"/>
            <a:ext cx="6823075" cy="3836988"/>
          </a:xfrm>
          <a:ln/>
        </p:spPr>
      </p:sp>
      <p:sp>
        <p:nvSpPr>
          <p:cNvPr id="952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5224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F8ADB8-55F3-4C8D-A3F3-FA2E51D06FE2}" type="slidenum">
              <a:rPr lang="de-DE" altLang="de-DE" sz="1300"/>
              <a:pPr eaLnBrk="1" hangingPunct="1">
                <a:spcBef>
                  <a:spcPct val="0"/>
                </a:spcBef>
              </a:pPr>
              <a:t>19</a:t>
            </a:fld>
            <a:endParaRPr lang="de-DE" altLang="de-DE" sz="1300"/>
          </a:p>
        </p:txBody>
      </p:sp>
      <p:sp>
        <p:nvSpPr>
          <p:cNvPr id="95235" name="Rectangle 2050"/>
          <p:cNvSpPr>
            <a:spLocks noGrp="1" noRot="1" noChangeAspect="1" noChangeArrowheads="1" noTextEdit="1"/>
          </p:cNvSpPr>
          <p:nvPr>
            <p:ph type="sldImg"/>
          </p:nvPr>
        </p:nvSpPr>
        <p:spPr>
          <a:xfrm>
            <a:off x="138113" y="768350"/>
            <a:ext cx="6823075" cy="3836988"/>
          </a:xfrm>
          <a:ln/>
        </p:spPr>
      </p:sp>
      <p:sp>
        <p:nvSpPr>
          <p:cNvPr id="952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5224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F8ADB8-55F3-4C8D-A3F3-FA2E51D06FE2}" type="slidenum">
              <a:rPr lang="de-DE" altLang="de-DE" sz="1300"/>
              <a:pPr eaLnBrk="1" hangingPunct="1">
                <a:spcBef>
                  <a:spcPct val="0"/>
                </a:spcBef>
              </a:pPr>
              <a:t>20</a:t>
            </a:fld>
            <a:endParaRPr lang="de-DE" altLang="de-DE" sz="1300"/>
          </a:p>
        </p:txBody>
      </p:sp>
      <p:sp>
        <p:nvSpPr>
          <p:cNvPr id="95235" name="Rectangle 2050"/>
          <p:cNvSpPr>
            <a:spLocks noGrp="1" noRot="1" noChangeAspect="1" noChangeArrowheads="1" noTextEdit="1"/>
          </p:cNvSpPr>
          <p:nvPr>
            <p:ph type="sldImg"/>
          </p:nvPr>
        </p:nvSpPr>
        <p:spPr>
          <a:xfrm>
            <a:off x="138113" y="768350"/>
            <a:ext cx="6823075" cy="3836988"/>
          </a:xfrm>
          <a:ln/>
        </p:spPr>
      </p:sp>
      <p:sp>
        <p:nvSpPr>
          <p:cNvPr id="9523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5224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011DBA-7101-4FBC-91BA-94737459BF7F}" type="slidenum">
              <a:rPr lang="de-DE" altLang="de-DE" sz="1300"/>
              <a:pPr eaLnBrk="1" hangingPunct="1">
                <a:spcBef>
                  <a:spcPct val="0"/>
                </a:spcBef>
              </a:pPr>
              <a:t>21</a:t>
            </a:fld>
            <a:endParaRPr lang="de-DE"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8707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7F30D4-30B3-4DD7-8F0B-61300C4932DC}" type="slidenum">
              <a:rPr lang="de-DE" altLang="de-DE" sz="1300"/>
              <a:pPr eaLnBrk="1" hangingPunct="1">
                <a:spcBef>
                  <a:spcPct val="0"/>
                </a:spcBef>
              </a:pPr>
              <a:t>22</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6039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7F30D4-30B3-4DD7-8F0B-61300C4932DC}" type="slidenum">
              <a:rPr lang="de-DE" altLang="de-DE" sz="1300"/>
              <a:pPr eaLnBrk="1" hangingPunct="1">
                <a:spcBef>
                  <a:spcPct val="0"/>
                </a:spcBef>
              </a:pPr>
              <a:t>23</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6039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7F30D4-30B3-4DD7-8F0B-61300C4932DC}" type="slidenum">
              <a:rPr lang="de-DE" altLang="de-DE" sz="1300"/>
              <a:pPr eaLnBrk="1" hangingPunct="1">
                <a:spcBef>
                  <a:spcPct val="0"/>
                </a:spcBef>
              </a:pPr>
              <a:t>24</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6039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56E0F6-D887-4365-A249-B377A3440D51}" type="slidenum">
              <a:rPr lang="de-DE" altLang="de-DE" sz="1300"/>
              <a:pPr eaLnBrk="1" hangingPunct="1">
                <a:spcBef>
                  <a:spcPct val="0"/>
                </a:spcBef>
              </a:pPr>
              <a:t>25</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9172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56E0F6-D887-4365-A249-B377A3440D51}" type="slidenum">
              <a:rPr lang="de-DE" altLang="de-DE" sz="1300"/>
              <a:pPr eaLnBrk="1" hangingPunct="1">
                <a:spcBef>
                  <a:spcPct val="0"/>
                </a:spcBef>
              </a:pPr>
              <a:t>26</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9172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38113" y="768350"/>
            <a:ext cx="6823075" cy="3836988"/>
          </a:xfrm>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2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99441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138113" y="768350"/>
            <a:ext cx="6823075"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652320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138113" y="768350"/>
            <a:ext cx="6823075"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6523205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138113" y="768350"/>
            <a:ext cx="6823075" cy="3836988"/>
          </a:xfrm>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976979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138113" y="768350"/>
            <a:ext cx="6823075" cy="3836988"/>
          </a:xfrm>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97697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38113" y="768350"/>
            <a:ext cx="6823075" cy="3836988"/>
          </a:xfrm>
          <a:ln/>
        </p:spPr>
      </p:sp>
      <p:sp>
        <p:nvSpPr>
          <p:cNvPr id="109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22160172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38113" y="768350"/>
            <a:ext cx="6823075" cy="3836988"/>
          </a:xfrm>
          <a:ln/>
        </p:spPr>
      </p:sp>
      <p:sp>
        <p:nvSpPr>
          <p:cNvPr id="109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latin typeface="Arial" panose="020B0604020202020204" pitchFamily="34" charset="0"/>
            </a:endParaRPr>
          </a:p>
        </p:txBody>
      </p:sp>
    </p:spTree>
    <p:extLst>
      <p:ext uri="{BB962C8B-B14F-4D97-AF65-F5344CB8AC3E}">
        <p14:creationId xmlns:p14="http://schemas.microsoft.com/office/powerpoint/2010/main" val="22160172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B2C104-E968-497A-AF08-090FF7C1A488}" type="slidenum">
              <a:rPr lang="de-DE" altLang="de-DE" sz="1300"/>
              <a:pPr eaLnBrk="1" hangingPunct="1">
                <a:spcBef>
                  <a:spcPct val="0"/>
                </a:spcBef>
              </a:pPr>
              <a:t>35</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75030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B2C104-E968-497A-AF08-090FF7C1A488}" type="slidenum">
              <a:rPr lang="de-DE" altLang="de-DE" sz="1300"/>
              <a:pPr eaLnBrk="1" hangingPunct="1">
                <a:spcBef>
                  <a:spcPct val="0"/>
                </a:spcBef>
              </a:pPr>
              <a:t>36</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75030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863B01-FED9-42D3-8D24-9384EF917F4B}" type="slidenum">
              <a:rPr lang="de-DE" altLang="de-DE" sz="1300"/>
              <a:pPr eaLnBrk="1" hangingPunct="1">
                <a:spcBef>
                  <a:spcPct val="0"/>
                </a:spcBef>
              </a:pPr>
              <a:t>38</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25168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5994EA-5A3A-4D2E-BEF5-BBC3A910A775}" type="slidenum">
              <a:rPr lang="de-DE" altLang="de-DE" sz="1300"/>
              <a:pPr eaLnBrk="1" hangingPunct="1">
                <a:spcBef>
                  <a:spcPct val="0"/>
                </a:spcBef>
              </a:pPr>
              <a:t>39</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4367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5994EA-5A3A-4D2E-BEF5-BBC3A910A775}" type="slidenum">
              <a:rPr lang="de-DE" altLang="de-DE" sz="1300"/>
              <a:pPr eaLnBrk="1" hangingPunct="1">
                <a:spcBef>
                  <a:spcPct val="0"/>
                </a:spcBef>
              </a:pPr>
              <a:t>40</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43670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5994EA-5A3A-4D2E-BEF5-BBC3A910A775}" type="slidenum">
              <a:rPr lang="de-DE" altLang="de-DE" sz="1300"/>
              <a:pPr eaLnBrk="1" hangingPunct="1">
                <a:spcBef>
                  <a:spcPct val="0"/>
                </a:spcBef>
              </a:pPr>
              <a:t>41</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43670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3CD6BB-7380-4572-AD83-A7ADFB32F11B}" type="slidenum">
              <a:rPr lang="de-DE" altLang="de-DE" sz="1300"/>
              <a:pPr eaLnBrk="1" hangingPunct="1">
                <a:spcBef>
                  <a:spcPct val="0"/>
                </a:spcBef>
              </a:pPr>
              <a:t>42</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7908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3CD6BB-7380-4572-AD83-A7ADFB32F11B}" type="slidenum">
              <a:rPr lang="de-DE" altLang="de-DE" sz="1300"/>
              <a:pPr eaLnBrk="1" hangingPunct="1">
                <a:spcBef>
                  <a:spcPct val="0"/>
                </a:spcBef>
              </a:pPr>
              <a:t>43</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7908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3CD6BB-7380-4572-AD83-A7ADFB32F11B}" type="slidenum">
              <a:rPr lang="de-DE" altLang="de-DE" sz="1300"/>
              <a:pPr eaLnBrk="1" hangingPunct="1">
                <a:spcBef>
                  <a:spcPct val="0"/>
                </a:spcBef>
              </a:pPr>
              <a:t>44</a:t>
            </a:fld>
            <a:endParaRPr lang="de-DE"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7908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36B71D-DD73-4C95-B4B5-0A6D74AD6F1C}" type="slidenum">
              <a:rPr lang="de-DE" altLang="de-DE" sz="1300"/>
              <a:pPr algn="r" eaLnBrk="1" hangingPunct="1">
                <a:spcBef>
                  <a:spcPct val="0"/>
                </a:spcBef>
              </a:pPr>
              <a:t>45</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3157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36B71D-DD73-4C95-B4B5-0A6D74AD6F1C}" type="slidenum">
              <a:rPr lang="de-DE" altLang="de-DE" sz="1300"/>
              <a:pPr algn="r" eaLnBrk="1" hangingPunct="1">
                <a:spcBef>
                  <a:spcPct val="0"/>
                </a:spcBef>
              </a:pPr>
              <a:t>46</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3157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36B71D-DD73-4C95-B4B5-0A6D74AD6F1C}" type="slidenum">
              <a:rPr lang="de-DE" altLang="de-DE" sz="1300"/>
              <a:pPr algn="r" eaLnBrk="1" hangingPunct="1">
                <a:spcBef>
                  <a:spcPct val="0"/>
                </a:spcBef>
              </a:pPr>
              <a:t>47</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3157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936B71D-DD73-4C95-B4B5-0A6D74AD6F1C}" type="slidenum">
              <a:rPr lang="de-DE" altLang="de-DE" sz="1300"/>
              <a:pPr algn="r" eaLnBrk="1" hangingPunct="1">
                <a:spcBef>
                  <a:spcPct val="0"/>
                </a:spcBef>
              </a:pPr>
              <a:t>48</a:t>
            </a:fld>
            <a:endParaRPr lang="de-DE"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3157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00D7CC-46F4-4A86-AD3C-6616A3506FFE}" type="slidenum">
              <a:rPr lang="de-DE" altLang="de-DE" sz="1300"/>
              <a:pPr algn="r" eaLnBrk="1" hangingPunct="1">
                <a:spcBef>
                  <a:spcPct val="0"/>
                </a:spcBef>
              </a:pPr>
              <a:t>49</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7495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00D7CC-46F4-4A86-AD3C-6616A3506FFE}" type="slidenum">
              <a:rPr lang="de-DE" altLang="de-DE" sz="1300"/>
              <a:pPr algn="r" eaLnBrk="1" hangingPunct="1">
                <a:spcBef>
                  <a:spcPct val="0"/>
                </a:spcBef>
              </a:pPr>
              <a:t>50</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7495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00D7CC-46F4-4A86-AD3C-6616A3506FFE}" type="slidenum">
              <a:rPr lang="de-DE" altLang="de-DE" sz="1300"/>
              <a:pPr algn="r" eaLnBrk="1" hangingPunct="1">
                <a:spcBef>
                  <a:spcPct val="0"/>
                </a:spcBef>
              </a:pPr>
              <a:t>51</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7495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00D7CC-46F4-4A86-AD3C-6616A3506FFE}" type="slidenum">
              <a:rPr lang="de-DE" altLang="de-DE" sz="1300"/>
              <a:pPr algn="r" eaLnBrk="1" hangingPunct="1">
                <a:spcBef>
                  <a:spcPct val="0"/>
                </a:spcBef>
              </a:pPr>
              <a:t>52</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7495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42B00BE-209E-4926-8017-E7DBD044672E}" type="slidenum">
              <a:rPr lang="de-DE" altLang="de-DE" sz="1300"/>
              <a:pPr algn="r" eaLnBrk="1" hangingPunct="1">
                <a:spcBef>
                  <a:spcPct val="0"/>
                </a:spcBef>
              </a:pPr>
              <a:t>53</a:t>
            </a:fld>
            <a:endParaRPr lang="de-DE"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28299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42B00BE-209E-4926-8017-E7DBD044672E}" type="slidenum">
              <a:rPr lang="de-DE" altLang="de-DE" sz="1300"/>
              <a:pPr algn="r" eaLnBrk="1" hangingPunct="1">
                <a:spcBef>
                  <a:spcPct val="0"/>
                </a:spcBef>
              </a:pPr>
              <a:t>54</a:t>
            </a:fld>
            <a:endParaRPr lang="de-DE"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28299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42B00BE-209E-4926-8017-E7DBD044672E}" type="slidenum">
              <a:rPr lang="de-DE" altLang="de-DE" sz="1300"/>
              <a:pPr algn="r" eaLnBrk="1" hangingPunct="1">
                <a:spcBef>
                  <a:spcPct val="0"/>
                </a:spcBef>
              </a:pPr>
              <a:t>55</a:t>
            </a:fld>
            <a:endParaRPr lang="de-DE"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28299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xfrm>
            <a:off x="138113" y="768350"/>
            <a:ext cx="6823075" cy="3836988"/>
          </a:xfrm>
          <a:ln/>
        </p:spPr>
      </p:sp>
      <p:sp>
        <p:nvSpPr>
          <p:cNvPr id="132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97659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xfrm>
            <a:off x="138113" y="768350"/>
            <a:ext cx="6823075" cy="3836988"/>
          </a:xfrm>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7480213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b="0" dirty="0">
                <a:latin typeface="+mj-lt"/>
              </a:rPr>
              <a:t>Wykorzystane w treningu ilustracje użyto za zgodą autorów i właścicieli praw autorskich. Szczegóły znaleźć można na ostatnim slajdzie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4" name="Slide Number Placeholder 3"/>
          <p:cNvSpPr>
            <a:spLocks noGrp="1"/>
          </p:cNvSpPr>
          <p:nvPr>
            <p:ph type="sldNum" sz="quarter" idx="12"/>
          </p:nvPr>
        </p:nvSpPr>
        <p:spPr bwMode="gray"/>
        <p:txBody>
          <a:bodyPr/>
          <a:lstStyle>
            <a:lvl1pPr>
              <a:defRPr b="0"/>
            </a:lvl1pPr>
          </a:lstStyle>
          <a:p>
            <a:fld id="{5DF5237E-E9A2-4585-B800-6FCF2279E6E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DF5237E-E9A2-4585-B800-6FCF2279E6E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bwMode="gray"/>
        <p:txBody>
          <a:bodyPr/>
          <a:lstStyle>
            <a:lvl1pPr>
              <a:defRPr b="0"/>
            </a:lvl1pPr>
          </a:lstStyle>
          <a:p>
            <a:fld id="{5DF5237E-E9A2-4585-B800-6FCF2279E6E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bwMode="gray"/>
        <p:txBody>
          <a:bodyPr/>
          <a:lstStyle>
            <a:lvl1pPr>
              <a:defRPr b="0"/>
            </a:lvl1pPr>
          </a:lstStyle>
          <a:p>
            <a:fld id="{5DF5237E-E9A2-4585-B800-6FCF2279E6E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bwMode="gray"/>
        <p:txBody>
          <a:bodyPr/>
          <a:lstStyle>
            <a:lvl1pPr>
              <a:defRPr b="0"/>
            </a:lvl1pPr>
          </a:lstStyle>
          <a:p>
            <a:fld id="{5DF5237E-E9A2-4585-B800-6FCF2279E6E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bwMode="gray"/>
        <p:txBody>
          <a:bodyPr/>
          <a:lstStyle>
            <a:lvl1pPr>
              <a:defRPr b="0"/>
            </a:lvl1pPr>
          </a:lstStyle>
          <a:p>
            <a:fld id="{5DF5237E-E9A2-4585-B800-6FCF2279E6E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8 – Poczucie wartości i nastrój</a:t>
            </a:r>
            <a:endParaRPr lang="de-DE"/>
          </a:p>
        </p:txBody>
      </p:sp>
      <p:sp>
        <p:nvSpPr>
          <p:cNvPr id="4" name="Slide Number Placeholder 3"/>
          <p:cNvSpPr>
            <a:spLocks noGrp="1"/>
          </p:cNvSpPr>
          <p:nvPr>
            <p:ph type="sldNum" sz="quarter" idx="12"/>
          </p:nvPr>
        </p:nvSpPr>
        <p:spPr bwMode="gray"/>
        <p:txBody>
          <a:bodyPr/>
          <a:lstStyle>
            <a:lvl1pPr>
              <a:defRPr b="0"/>
            </a:lvl1pPr>
          </a:lstStyle>
          <a:p>
            <a:fld id="{5DF5237E-E9A2-4585-B800-6FCF2279E6E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8 – Poczucie wartości i nastrój</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DF5237E-E9A2-4585-B800-6FCF2279E6E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8 B </a:t>
            </a:r>
            <a:r>
              <a:rPr lang="en-US" altLang="ja-JP" dirty="0">
                <a:latin typeface="+mn-lt"/>
                <a:ea typeface="+mn-ea"/>
                <a:cs typeface="+mn-cs"/>
              </a:rPr>
              <a:t>– </a:t>
            </a:r>
            <a:r>
              <a:rPr lang="en-US" altLang="ko-KR" dirty="0" err="1">
                <a:latin typeface="+mn-lt"/>
                <a:ea typeface="+mn-ea"/>
                <a:cs typeface="+mn-cs"/>
              </a:rPr>
              <a:t>Poczucie</a:t>
            </a:r>
            <a:r>
              <a:rPr lang="en-US" altLang="ko-KR" dirty="0">
                <a:latin typeface="+mn-lt"/>
                <a:ea typeface="+mn-ea"/>
                <a:cs typeface="+mn-cs"/>
              </a:rPr>
              <a:t> </a:t>
            </a:r>
            <a:r>
              <a:rPr lang="en-US" altLang="ko-KR" dirty="0" err="1">
                <a:latin typeface="+mn-lt"/>
                <a:ea typeface="+mn-ea"/>
                <a:cs typeface="+mn-cs"/>
              </a:rPr>
              <a:t>wartości</a:t>
            </a:r>
            <a:r>
              <a:rPr lang="en-US" altLang="ko-KR" dirty="0">
                <a:latin typeface="+mn-lt"/>
                <a:ea typeface="+mn-ea"/>
                <a:cs typeface="+mn-cs"/>
              </a:rPr>
              <a:t> </a:t>
            </a:r>
            <a:r>
              <a:rPr lang="en-US" altLang="ko-KR" dirty="0" err="1">
                <a:latin typeface="+mn-lt"/>
                <a:ea typeface="+mn-ea"/>
                <a:cs typeface="+mn-cs"/>
              </a:rPr>
              <a:t>i</a:t>
            </a:r>
            <a:r>
              <a:rPr lang="en-US" altLang="ko-KR" dirty="0">
                <a:latin typeface="+mn-lt"/>
                <a:ea typeface="+mn-ea"/>
                <a:cs typeface="+mn-cs"/>
              </a:rPr>
              <a:t> </a:t>
            </a:r>
            <a:r>
              <a:rPr lang="en-US" altLang="ko-KR" dirty="0" err="1">
                <a:latin typeface="+mn-lt"/>
                <a:ea typeface="+mn-ea"/>
                <a:cs typeface="+mn-cs"/>
              </a:rPr>
              <a:t>nastrój</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16711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Objawy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depresji</a:t>
            </a:r>
            <a:r>
              <a:rPr lang="en-US" sz="3600" dirty="0">
                <a:solidFill>
                  <a:srgbClr val="004992"/>
                </a:solidFill>
                <a:latin typeface="+mn-lt"/>
                <a:ea typeface="+mn-ea"/>
                <a:cs typeface="+mn-cs"/>
              </a:rPr>
              <a:t>?</a:t>
            </a: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Objawy depresji?</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pl-PL" altLang="de-DE" sz="2400" dirty="0">
                <a:solidFill>
                  <a:srgbClr val="333333"/>
                </a:solidFill>
              </a:rPr>
              <a:t>smutek, nastrój depresyjny</a:t>
            </a:r>
            <a:endParaRPr lang="de-DE" altLang="de-DE" sz="2400" dirty="0">
              <a:solidFill>
                <a:srgbClr val="333333"/>
              </a:solidFill>
            </a:endParaRPr>
          </a:p>
          <a:p>
            <a:pPr marL="457200" lvl="0" indent="-457200" defTabSz="914400" fontAlgn="base">
              <a:buFont typeface="+mj-lt"/>
              <a:buAutoNum type="arabicPeriod"/>
            </a:pPr>
            <a:r>
              <a:rPr lang="pl-PL" altLang="de-DE" sz="2400" dirty="0">
                <a:solidFill>
                  <a:srgbClr val="333333"/>
                </a:solidFill>
              </a:rPr>
              <a:t>spadek energii/motywacji</a:t>
            </a:r>
            <a:endParaRPr lang="de-DE" altLang="de-DE" sz="2400" dirty="0">
              <a:solidFill>
                <a:srgbClr val="333333"/>
              </a:solidFill>
            </a:endParaRPr>
          </a:p>
          <a:p>
            <a:pPr marL="457200" lvl="0" indent="-457200" defTabSz="914400" fontAlgn="base">
              <a:buFont typeface="+mj-lt"/>
              <a:buAutoNum type="arabicPeriod"/>
            </a:pPr>
            <a:r>
              <a:rPr lang="pl-PL" altLang="de-DE" sz="2400" dirty="0">
                <a:solidFill>
                  <a:srgbClr val="333333"/>
                </a:solidFill>
              </a:rPr>
              <a:t>niskie poczucie własnej wartości</a:t>
            </a:r>
            <a:r>
              <a:rPr lang="de-DE" altLang="de-DE" sz="2400" dirty="0">
                <a:solidFill>
                  <a:srgbClr val="333333"/>
                </a:solidFill>
              </a:rPr>
              <a:t>, </a:t>
            </a:r>
            <a:r>
              <a:rPr lang="pl-PL" altLang="de-DE" sz="2400" dirty="0">
                <a:solidFill>
                  <a:srgbClr val="333333"/>
                </a:solidFill>
              </a:rPr>
              <a:t>strach przed odrzuceniem</a:t>
            </a:r>
            <a:endParaRPr lang="de-DE" altLang="de-DE" sz="2400" dirty="0">
              <a:solidFill>
                <a:srgbClr val="333333"/>
              </a:solidFill>
            </a:endParaRPr>
          </a:p>
          <a:p>
            <a:pPr marL="457200" lvl="0" indent="-457200" defTabSz="914400" fontAlgn="base">
              <a:buFont typeface="+mj-lt"/>
              <a:buAutoNum type="arabicPeriod"/>
            </a:pPr>
            <a:r>
              <a:rPr lang="pl-PL" altLang="de-DE" sz="2400" dirty="0">
                <a:solidFill>
                  <a:srgbClr val="333333"/>
                </a:solidFill>
              </a:rPr>
              <a:t>lęki </a:t>
            </a:r>
            <a:r>
              <a:rPr lang="de-DE" altLang="de-DE" sz="2400" dirty="0">
                <a:solidFill>
                  <a:srgbClr val="333333"/>
                </a:solidFill>
              </a:rPr>
              <a:t>(</a:t>
            </a:r>
            <a:r>
              <a:rPr lang="pl-PL" altLang="de-DE" sz="2400" dirty="0">
                <a:solidFill>
                  <a:srgbClr val="333333"/>
                </a:solidFill>
              </a:rPr>
              <a:t>np. dotyczące przyszłości</a:t>
            </a:r>
            <a:r>
              <a:rPr lang="de-DE" altLang="de-DE" sz="2400" dirty="0">
                <a:solidFill>
                  <a:srgbClr val="333333"/>
                </a:solidFill>
              </a:rPr>
              <a:t>)</a:t>
            </a:r>
          </a:p>
          <a:p>
            <a:pPr marL="457200" lvl="0" indent="-457200" defTabSz="914400" fontAlgn="base">
              <a:buFont typeface="+mj-lt"/>
              <a:buAutoNum type="arabicPeriod"/>
            </a:pPr>
            <a:r>
              <a:rPr lang="pl-PL" altLang="de-DE" sz="2400" dirty="0">
                <a:solidFill>
                  <a:srgbClr val="333333"/>
                </a:solidFill>
              </a:rPr>
              <a:t>problemy ze snem</a:t>
            </a:r>
            <a:r>
              <a:rPr lang="de-DE" altLang="de-DE" sz="2400" dirty="0">
                <a:solidFill>
                  <a:srgbClr val="333333"/>
                </a:solidFill>
              </a:rPr>
              <a:t>, </a:t>
            </a:r>
            <a:r>
              <a:rPr lang="pl-PL" altLang="de-DE" sz="2400" dirty="0">
                <a:solidFill>
                  <a:srgbClr val="333333"/>
                </a:solidFill>
              </a:rPr>
              <a:t>ból</a:t>
            </a:r>
            <a:endParaRPr lang="de-DE" altLang="de-DE" sz="2400" dirty="0">
              <a:solidFill>
                <a:srgbClr val="333333"/>
              </a:solidFill>
            </a:endParaRPr>
          </a:p>
          <a:p>
            <a:pPr marL="457200" lvl="0" indent="-457200" defTabSz="914400" fontAlgn="base">
              <a:buFont typeface="+mj-lt"/>
              <a:buAutoNum type="arabicPeriod"/>
            </a:pPr>
            <a:r>
              <a:rPr lang="pl-PL" altLang="de-DE" sz="2400" dirty="0">
                <a:solidFill>
                  <a:srgbClr val="333333"/>
                </a:solidFill>
              </a:rPr>
              <a:t>problemy poznawcze </a:t>
            </a:r>
            <a:r>
              <a:rPr lang="de-DE" altLang="de-DE" sz="2400" dirty="0">
                <a:solidFill>
                  <a:srgbClr val="333333"/>
                </a:solidFill>
              </a:rPr>
              <a:t>(</a:t>
            </a:r>
            <a:r>
              <a:rPr lang="pl-PL" altLang="de-DE" sz="2400" dirty="0">
                <a:solidFill>
                  <a:srgbClr val="333333"/>
                </a:solidFill>
              </a:rPr>
              <a:t>słaba koncentracja i pamięć</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Sposoby leczenia depresji?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pl-PL"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11"/>
          <p:cNvSpPr>
            <a:spLocks noGrp="1" noChangeArrowheads="1"/>
          </p:cNvSpPr>
          <p:nvPr>
            <p:ph type="title"/>
          </p:nvPr>
        </p:nvSpPr>
        <p:spPr>
          <a:noFill/>
        </p:spPr>
        <p:txBody>
          <a:bodyPr/>
          <a:lstStyle/>
          <a:p>
            <a:pPr eaLnBrk="1" hangingPunct="1"/>
            <a:r>
              <a:rPr lang="pl-PL" altLang="de-DE" sz="3600">
                <a:solidFill>
                  <a:srgbClr val="004992"/>
                </a:solidFill>
                <a:latin typeface="+mn-lt"/>
                <a:ea typeface="+mn-ea"/>
                <a:cs typeface="+mn-cs"/>
              </a:rPr>
              <a:t>Sposoby leczenia depresji?</a:t>
            </a:r>
            <a:endParaRPr lang="de-DE" altLang="de-DE" sz="3600">
              <a:solidFill>
                <a:srgbClr val="004992"/>
              </a:solidFill>
              <a:latin typeface="+mn-lt"/>
              <a:ea typeface="+mn-ea"/>
              <a:cs typeface="+mn-cs"/>
            </a:endParaRPr>
          </a:p>
        </p:txBody>
      </p:sp>
      <p:sp>
        <p:nvSpPr>
          <p:cNvPr id="20482" name="Rectangle 2"/>
          <p:cNvSpPr>
            <a:spLocks noGrp="1" noChangeArrowheads="1"/>
          </p:cNvSpPr>
          <p:nvPr>
            <p:ph idx="1"/>
          </p:nvPr>
        </p:nvSpPr>
        <p:spPr>
          <a:xfrm>
            <a:off x="408955" y="2204864"/>
            <a:ext cx="8229600" cy="4248000"/>
          </a:xfrm>
        </p:spPr>
        <p:txBody>
          <a:bodyPr>
            <a:noAutofit/>
          </a:bodyPr>
          <a:lstStyle/>
          <a:p>
            <a:pPr marL="342900" indent="-342900" eaLnBrk="1" hangingPunct="1">
              <a:buClr>
                <a:srgbClr val="000000"/>
              </a:buClr>
              <a:buFont typeface="WingDings"/>
              <a:buChar char=""/>
            </a:pPr>
            <a:r>
              <a:rPr lang="pl-PL" altLang="de-DE" sz="2400" dirty="0">
                <a:solidFill>
                  <a:srgbClr val="004992"/>
                </a:solidFill>
              </a:rPr>
              <a:t>Psychoterapia/samopomoc</a:t>
            </a:r>
            <a:r>
              <a:rPr lang="de-DE" altLang="de-DE" sz="2400" dirty="0">
                <a:solidFill>
                  <a:srgbClr val="004992"/>
                </a:solidFill>
              </a:rPr>
              <a:t>: </a:t>
            </a:r>
            <a:r>
              <a:rPr lang="pl-PL" altLang="de-DE" sz="2400" dirty="0">
                <a:solidFill>
                  <a:srgbClr val="333333"/>
                </a:solidFill>
              </a:rPr>
              <a:t>np. interwencje poznawczo-behawioralne.</a:t>
            </a:r>
            <a:r>
              <a:rPr lang="de-DE" altLang="de-DE" sz="2400" dirty="0">
                <a:solidFill>
                  <a:srgbClr val="333333"/>
                </a:solidFill>
              </a:rPr>
              <a:t> </a:t>
            </a:r>
            <a:r>
              <a:rPr lang="pl-PL" altLang="de-DE" sz="2400" dirty="0">
                <a:solidFill>
                  <a:srgbClr val="333333"/>
                </a:solidFill>
              </a:rPr>
              <a:t>Problemy i dysfunkcyjne schematy myślowe </a:t>
            </a:r>
            <a:r>
              <a:rPr lang="de-DE" altLang="de-DE" sz="2400" dirty="0">
                <a:solidFill>
                  <a:srgbClr val="333333"/>
                </a:solidFill>
              </a:rPr>
              <a:t>(</a:t>
            </a:r>
            <a:r>
              <a:rPr lang="pl-PL" altLang="de-DE" sz="2400" dirty="0">
                <a:solidFill>
                  <a:srgbClr val="333333"/>
                </a:solidFill>
              </a:rPr>
              <a:t>np</a:t>
            </a:r>
            <a:r>
              <a:rPr lang="pl-PL" altLang="de-DE" sz="2400">
                <a:solidFill>
                  <a:srgbClr val="333333"/>
                </a:solidFill>
              </a:rPr>
              <a:t>. “Jestem bezwartościowy”</a:t>
            </a:r>
            <a:r>
              <a:rPr lang="de-DE" altLang="de-DE" sz="2400">
                <a:solidFill>
                  <a:srgbClr val="333333"/>
                </a:solidFill>
              </a:rPr>
              <a:t>) </a:t>
            </a:r>
            <a:r>
              <a:rPr lang="pl-PL" altLang="de-DE" sz="2400" dirty="0">
                <a:solidFill>
                  <a:srgbClr val="333333"/>
                </a:solidFill>
              </a:rPr>
              <a:t>są celem</a:t>
            </a:r>
            <a:r>
              <a:rPr lang="de-DE" altLang="de-DE" sz="2400" dirty="0">
                <a:solidFill>
                  <a:srgbClr val="333333"/>
                </a:solidFill>
              </a:rPr>
              <a:t>. </a:t>
            </a:r>
            <a:r>
              <a:rPr lang="pl-PL" altLang="de-DE" sz="2400" dirty="0">
                <a:solidFill>
                  <a:srgbClr val="333333"/>
                </a:solidFill>
              </a:rPr>
              <a:t>Te schematy wywołują inne </a:t>
            </a:r>
            <a:r>
              <a:rPr lang="pl-PL" altLang="de-DE" sz="2400">
                <a:solidFill>
                  <a:srgbClr val="333333"/>
                </a:solidFill>
              </a:rPr>
              <a:t>myśli (“Nikt </a:t>
            </a:r>
            <a:r>
              <a:rPr lang="pl-PL" altLang="de-DE" sz="2400" dirty="0">
                <a:solidFill>
                  <a:srgbClr val="333333"/>
                </a:solidFill>
              </a:rPr>
              <a:t>mnie </a:t>
            </a:r>
            <a:r>
              <a:rPr lang="pl-PL" altLang="de-DE" sz="2400">
                <a:solidFill>
                  <a:srgbClr val="333333"/>
                </a:solidFill>
              </a:rPr>
              <a:t>nie lubi”</a:t>
            </a:r>
            <a:r>
              <a:rPr lang="de-DE" altLang="de-DE" sz="2400">
                <a:solidFill>
                  <a:srgbClr val="333333"/>
                </a:solidFill>
              </a:rPr>
              <a:t>) </a:t>
            </a:r>
            <a:r>
              <a:rPr lang="pl-PL" altLang="de-DE" sz="2400" dirty="0">
                <a:solidFill>
                  <a:srgbClr val="333333"/>
                </a:solidFill>
              </a:rPr>
              <a:t>co prowadzi do spiętrzenia negatywnych myśli. Rekonstrukcja tego sposobu myślenia przynosi</a:t>
            </a:r>
            <a:r>
              <a:rPr lang="de-DE" altLang="de-DE" sz="2400" dirty="0">
                <a:solidFill>
                  <a:srgbClr val="333333"/>
                </a:solidFill>
              </a:rPr>
              <a:t> </a:t>
            </a:r>
            <a:r>
              <a:rPr lang="pl-PL" altLang="de-DE" sz="2400" dirty="0">
                <a:solidFill>
                  <a:srgbClr val="004992"/>
                </a:solidFill>
              </a:rPr>
              <a:t>długoterminowy </a:t>
            </a:r>
            <a:r>
              <a:rPr lang="pl-PL" altLang="de-DE" sz="2400">
                <a:solidFill>
                  <a:srgbClr val="004992"/>
                </a:solidFill>
              </a:rPr>
              <a:t>wpływ</a:t>
            </a:r>
            <a:r>
              <a:rPr lang="de-DE" altLang="de-DE" sz="2400">
                <a:solidFill>
                  <a:srgbClr val="333333"/>
                </a:solidFill>
              </a:rPr>
              <a:t>.</a:t>
            </a:r>
            <a:endParaRPr lang="de-DE" altLang="de-DE" sz="2400" dirty="0">
              <a:solidFill>
                <a:srgbClr val="333333"/>
              </a:solidFill>
            </a:endParaRP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11"/>
          <p:cNvSpPr>
            <a:spLocks noGrp="1" noChangeArrowheads="1"/>
          </p:cNvSpPr>
          <p:nvPr>
            <p:ph type="title"/>
          </p:nvPr>
        </p:nvSpPr>
        <p:spPr>
          <a:noFill/>
        </p:spPr>
        <p:txBody>
          <a:bodyPr/>
          <a:lstStyle/>
          <a:p>
            <a:pPr eaLnBrk="1" hangingPunct="1"/>
            <a:r>
              <a:rPr lang="pl-PL" altLang="de-DE" sz="3600">
                <a:solidFill>
                  <a:srgbClr val="004992"/>
                </a:solidFill>
                <a:latin typeface="+mn-lt"/>
                <a:ea typeface="+mn-ea"/>
                <a:cs typeface="+mn-cs"/>
              </a:rPr>
              <a:t>Sposoby leczenia depresji?</a:t>
            </a:r>
            <a:endParaRPr lang="de-DE" altLang="de-DE" sz="3600">
              <a:solidFill>
                <a:srgbClr val="004992"/>
              </a:solidFill>
              <a:latin typeface="+mn-lt"/>
              <a:ea typeface="+mn-ea"/>
              <a:cs typeface="+mn-cs"/>
            </a:endParaRPr>
          </a:p>
        </p:txBody>
      </p:sp>
      <p:sp>
        <p:nvSpPr>
          <p:cNvPr id="20482" name="Rectangle 2"/>
          <p:cNvSpPr>
            <a:spLocks noGrp="1" noChangeArrowheads="1"/>
          </p:cNvSpPr>
          <p:nvPr>
            <p:ph idx="1"/>
          </p:nvPr>
        </p:nvSpPr>
        <p:spPr>
          <a:xfrm>
            <a:off x="408955" y="2204864"/>
            <a:ext cx="8229600" cy="4248000"/>
          </a:xfrm>
        </p:spPr>
        <p:txBody>
          <a:bodyPr>
            <a:noAutofit/>
          </a:bodyPr>
          <a:lstStyle/>
          <a:p>
            <a:pPr marL="342900" indent="-342900" eaLnBrk="1" hangingPunct="1">
              <a:buClr>
                <a:srgbClr val="000000"/>
              </a:buClr>
              <a:buFont typeface="WingDings"/>
              <a:buChar char=""/>
            </a:pPr>
            <a:r>
              <a:rPr lang="pl-PL" altLang="de-DE" sz="2400" dirty="0">
                <a:solidFill>
                  <a:srgbClr val="004992"/>
                </a:solidFill>
              </a:rPr>
              <a:t>Psychoterapia/samopomoc</a:t>
            </a:r>
            <a:r>
              <a:rPr lang="de-DE" altLang="de-DE" sz="2400" dirty="0">
                <a:solidFill>
                  <a:srgbClr val="004992"/>
                </a:solidFill>
              </a:rPr>
              <a:t>: </a:t>
            </a:r>
            <a:r>
              <a:rPr lang="pl-PL" altLang="de-DE" sz="2400" dirty="0">
                <a:solidFill>
                  <a:srgbClr val="333333"/>
                </a:solidFill>
              </a:rPr>
              <a:t>np. interwencje poznawczo-behawioralne.</a:t>
            </a:r>
            <a:r>
              <a:rPr lang="de-DE" altLang="de-DE" sz="2400" dirty="0">
                <a:solidFill>
                  <a:srgbClr val="333333"/>
                </a:solidFill>
              </a:rPr>
              <a:t> </a:t>
            </a:r>
            <a:r>
              <a:rPr lang="pl-PL" altLang="de-DE" sz="2400" dirty="0">
                <a:solidFill>
                  <a:srgbClr val="333333"/>
                </a:solidFill>
              </a:rPr>
              <a:t>Problemy i dysfunkcyjne schematy myślowe </a:t>
            </a:r>
            <a:r>
              <a:rPr lang="de-DE" altLang="de-DE" sz="2400" dirty="0">
                <a:solidFill>
                  <a:srgbClr val="333333"/>
                </a:solidFill>
              </a:rPr>
              <a:t>(</a:t>
            </a:r>
            <a:r>
              <a:rPr lang="pl-PL" altLang="de-DE" sz="2400" dirty="0">
                <a:solidFill>
                  <a:srgbClr val="333333"/>
                </a:solidFill>
              </a:rPr>
              <a:t>np</a:t>
            </a:r>
            <a:r>
              <a:rPr lang="pl-PL" altLang="de-DE" sz="2400">
                <a:solidFill>
                  <a:srgbClr val="333333"/>
                </a:solidFill>
              </a:rPr>
              <a:t>. “Jestem bezwartościowy”</a:t>
            </a:r>
            <a:r>
              <a:rPr lang="de-DE" altLang="de-DE" sz="2400">
                <a:solidFill>
                  <a:srgbClr val="333333"/>
                </a:solidFill>
              </a:rPr>
              <a:t>) </a:t>
            </a:r>
            <a:r>
              <a:rPr lang="pl-PL" altLang="de-DE" sz="2400" dirty="0">
                <a:solidFill>
                  <a:srgbClr val="333333"/>
                </a:solidFill>
              </a:rPr>
              <a:t>są celem</a:t>
            </a:r>
            <a:r>
              <a:rPr lang="de-DE" altLang="de-DE" sz="2400" dirty="0">
                <a:solidFill>
                  <a:srgbClr val="333333"/>
                </a:solidFill>
              </a:rPr>
              <a:t>. </a:t>
            </a:r>
            <a:r>
              <a:rPr lang="pl-PL" altLang="de-DE" sz="2400" dirty="0">
                <a:solidFill>
                  <a:srgbClr val="333333"/>
                </a:solidFill>
              </a:rPr>
              <a:t>Te schematy wywołują inne </a:t>
            </a:r>
            <a:r>
              <a:rPr lang="pl-PL" altLang="de-DE" sz="2400">
                <a:solidFill>
                  <a:srgbClr val="333333"/>
                </a:solidFill>
              </a:rPr>
              <a:t>myśli (“Nikt </a:t>
            </a:r>
            <a:r>
              <a:rPr lang="pl-PL" altLang="de-DE" sz="2400" dirty="0">
                <a:solidFill>
                  <a:srgbClr val="333333"/>
                </a:solidFill>
              </a:rPr>
              <a:t>mnie </a:t>
            </a:r>
            <a:r>
              <a:rPr lang="pl-PL" altLang="de-DE" sz="2400">
                <a:solidFill>
                  <a:srgbClr val="333333"/>
                </a:solidFill>
              </a:rPr>
              <a:t>nie lubi”</a:t>
            </a:r>
            <a:r>
              <a:rPr lang="de-DE" altLang="de-DE" sz="2400">
                <a:solidFill>
                  <a:srgbClr val="333333"/>
                </a:solidFill>
              </a:rPr>
              <a:t>) </a:t>
            </a:r>
            <a:r>
              <a:rPr lang="pl-PL" altLang="de-DE" sz="2400" dirty="0">
                <a:solidFill>
                  <a:srgbClr val="333333"/>
                </a:solidFill>
              </a:rPr>
              <a:t>co prowadzi do spiętrzenia negatywnych myśli. Rekonstrukcja tego sposobu myślenia przynosi</a:t>
            </a:r>
            <a:r>
              <a:rPr lang="de-DE" altLang="de-DE" sz="2400" dirty="0">
                <a:solidFill>
                  <a:srgbClr val="333333"/>
                </a:solidFill>
              </a:rPr>
              <a:t> </a:t>
            </a:r>
            <a:r>
              <a:rPr lang="pl-PL" altLang="de-DE" sz="2400" dirty="0">
                <a:solidFill>
                  <a:srgbClr val="004992"/>
                </a:solidFill>
              </a:rPr>
              <a:t>długoterminowy wpływ</a:t>
            </a:r>
            <a:r>
              <a:rPr lang="de-DE" altLang="de-DE" sz="2400" dirty="0">
                <a:solidFill>
                  <a:srgbClr val="333333"/>
                </a:solidFill>
              </a:rPr>
              <a:t>.</a:t>
            </a:r>
          </a:p>
          <a:p>
            <a:pPr marL="342900" indent="-342900" eaLnBrk="1" hangingPunct="1">
              <a:buClr>
                <a:srgbClr val="000000"/>
              </a:buClr>
              <a:buFont typeface="WingDings"/>
              <a:buChar char=""/>
            </a:pPr>
            <a:r>
              <a:rPr lang="pl-PL" altLang="de-DE" sz="2400" dirty="0">
                <a:solidFill>
                  <a:srgbClr val="004992"/>
                </a:solidFill>
              </a:rPr>
              <a:t>Farmakologia </a:t>
            </a:r>
            <a:r>
              <a:rPr lang="de-DE" altLang="de-DE" sz="2400" dirty="0">
                <a:solidFill>
                  <a:srgbClr val="004992"/>
                </a:solidFill>
              </a:rPr>
              <a:t>(</a:t>
            </a:r>
            <a:r>
              <a:rPr lang="pl-PL" altLang="de-DE" sz="2400" dirty="0">
                <a:solidFill>
                  <a:srgbClr val="004992"/>
                </a:solidFill>
              </a:rPr>
              <a:t>środki antydepresyjne</a:t>
            </a:r>
            <a:r>
              <a:rPr lang="de-DE" altLang="de-DE" sz="2400" dirty="0">
                <a:solidFill>
                  <a:srgbClr val="004992"/>
                </a:solidFill>
              </a:rPr>
              <a:t>): </a:t>
            </a:r>
            <a:r>
              <a:rPr lang="pl-PL" altLang="de-DE" sz="2400" dirty="0">
                <a:solidFill>
                  <a:srgbClr val="333333"/>
                </a:solidFill>
              </a:rPr>
              <a:t>ważne zwłaszcza przy</a:t>
            </a:r>
            <a:r>
              <a:rPr lang="en-US" altLang="de-DE" sz="2400" dirty="0">
                <a:solidFill>
                  <a:srgbClr val="333333"/>
                </a:solidFill>
              </a:rPr>
              <a:t> </a:t>
            </a:r>
            <a:r>
              <a:rPr lang="pl-PL" altLang="de-DE" sz="2400" dirty="0">
                <a:solidFill>
                  <a:srgbClr val="333333"/>
                </a:solidFill>
              </a:rPr>
              <a:t>ciężkiejdepresji i jako wsparcie interwencji psychoterapeutycznych</a:t>
            </a:r>
            <a:r>
              <a:rPr lang="de-DE" altLang="de-DE" sz="2400" dirty="0">
                <a:solidFill>
                  <a:srgbClr val="333333"/>
                </a:solidFill>
              </a:rPr>
              <a:t>. </a:t>
            </a:r>
            <a:r>
              <a:rPr lang="pl-PL" altLang="de-DE" sz="2400" dirty="0">
                <a:solidFill>
                  <a:srgbClr val="333333"/>
                </a:solidFill>
              </a:rPr>
              <a:t>Jednak</a:t>
            </a:r>
            <a:r>
              <a:rPr lang="de-DE" altLang="de-DE" sz="2400" dirty="0">
                <a:solidFill>
                  <a:srgbClr val="333333"/>
                </a:solidFill>
              </a:rPr>
              <a:t>, </a:t>
            </a:r>
            <a:r>
              <a:rPr lang="pl-PL" altLang="de-DE" sz="2400" dirty="0">
                <a:solidFill>
                  <a:srgbClr val="333333"/>
                </a:solidFill>
              </a:rPr>
              <a:t>leki pomagają tylko wtedy, gdy są stosowane regularnie</a:t>
            </a:r>
            <a:r>
              <a:rPr lang="de-DE" altLang="de-DE" sz="2400" dirty="0">
                <a:solidFill>
                  <a:srgbClr val="333333"/>
                </a:solidFill>
              </a:rPr>
              <a:t>.</a:t>
            </a:r>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6</a:t>
            </a:fld>
            <a:endParaRPr lang="de-DE" altLang="de-DE"/>
          </a:p>
        </p:txBody>
      </p:sp>
    </p:spTree>
    <p:extLst>
      <p:ext uri="{BB962C8B-B14F-4D97-AF65-F5344CB8AC3E}">
        <p14:creationId xmlns:p14="http://schemas.microsoft.com/office/powerpoint/2010/main" val="3690203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o tym mówimy?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pl-PL" altLang="de-DE" sz="2400">
                <a:solidFill>
                  <a:srgbClr val="333333"/>
                </a:solidFill>
              </a:rPr>
              <a:t>Wiele osób mających problemy ze zdrowiem psychicznym przejawiają zniekształcenia myślenia </a:t>
            </a:r>
            <a:r>
              <a:rPr lang="pl-PL" altLang="de-DE" sz="2400">
                <a:solidFill>
                  <a:srgbClr val="004992"/>
                </a:solidFill>
              </a:rPr>
              <a:t>prowadzące do depresji</a:t>
            </a:r>
            <a:r>
              <a:rPr lang="en-US" altLang="de-DE" sz="2400" dirty="0">
                <a:solidFill>
                  <a:srgbClr val="333333"/>
                </a:solidFill>
              </a:rPr>
              <a:t>.</a:t>
            </a:r>
          </a:p>
          <a:p>
            <a:pPr lvl="0" defTabSz="914400" fontAlgn="base"/>
            <a:r>
              <a:rPr lang="pl-PL" altLang="de-DE" sz="2400" dirty="0">
                <a:solidFill>
                  <a:srgbClr val="333333"/>
                </a:solidFill>
              </a:rPr>
              <a:t>Te zniekształcenia myślenia mogą zostać zmienione przez intensywny i ciągły trening</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Psychoza i Depresja</a:t>
            </a:r>
            <a:br>
              <a:rPr lang="pl-PL" sz="3600">
                <a:solidFill>
                  <a:srgbClr val="004992"/>
                </a:solidFill>
                <a:latin typeface="+mn-lt"/>
                <a:ea typeface="+mn-ea"/>
                <a:cs typeface="+mn-cs"/>
              </a:rPr>
            </a:br>
            <a:r>
              <a:rPr lang="pl-PL">
                <a:solidFill>
                  <a:srgbClr val="004992"/>
                </a:solidFill>
                <a:latin typeface="+mn-lt"/>
                <a:ea typeface="+mn-ea"/>
                <a:cs typeface="+mn-cs"/>
              </a:rPr>
              <a:t>Wpływ urojeń na poczucie własnej wartości</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742199624"/>
              </p:ext>
            </p:extLst>
          </p:nvPr>
        </p:nvGraphicFramePr>
        <p:xfrm>
          <a:off x="408955" y="2708920"/>
          <a:ext cx="8686800" cy="38099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Negatywny wpływ urojeń na nastrój</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Krótkoterminowe pozytywne skutki urojeń na nastrój</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Psychoza i Depresja</a:t>
            </a:r>
            <a:br>
              <a:rPr lang="pl-PL" sz="3600">
                <a:solidFill>
                  <a:srgbClr val="004992"/>
                </a:solidFill>
                <a:latin typeface="+mn-lt"/>
                <a:ea typeface="+mn-ea"/>
                <a:cs typeface="+mn-cs"/>
              </a:rPr>
            </a:br>
            <a:r>
              <a:rPr lang="pl-PL">
                <a:solidFill>
                  <a:srgbClr val="004992"/>
                </a:solidFill>
                <a:latin typeface="+mn-lt"/>
                <a:ea typeface="+mn-ea"/>
                <a:cs typeface="+mn-cs"/>
              </a:rPr>
              <a:t>Wpływ urojeń na poczucie własnej wartości</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717522600"/>
              </p:ext>
            </p:extLst>
          </p:nvPr>
        </p:nvGraphicFramePr>
        <p:xfrm>
          <a:off x="408955" y="2708920"/>
          <a:ext cx="8686800" cy="38099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Negatywny wpływ urojeń na nastrój</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Krótkoterminowe pozytywne skutki urojeń na nastrój</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Podczas psychozy: doświadczanie ciągłego zagrożenia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Podczas psychozy: słyszenie niepokojących i obraźliwych głosów</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 psychozie: poczucie wstydu, przyszłość wydaje się beznadziejna</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9</a:t>
            </a:fld>
            <a:endParaRPr lang="de-DE" altLang="de-DE"/>
          </a:p>
        </p:txBody>
      </p:sp>
    </p:spTree>
    <p:extLst>
      <p:ext uri="{BB962C8B-B14F-4D97-AF65-F5344CB8AC3E}">
        <p14:creationId xmlns:p14="http://schemas.microsoft.com/office/powerpoint/2010/main" val="1089831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Psychoza i Depresja</a:t>
            </a:r>
            <a:br>
              <a:rPr lang="pl-PL" sz="3600">
                <a:solidFill>
                  <a:srgbClr val="004992"/>
                </a:solidFill>
                <a:latin typeface="+mn-lt"/>
                <a:ea typeface="+mn-ea"/>
                <a:cs typeface="+mn-cs"/>
              </a:rPr>
            </a:br>
            <a:r>
              <a:rPr lang="pl-PL">
                <a:solidFill>
                  <a:srgbClr val="004992"/>
                </a:solidFill>
                <a:latin typeface="+mn-lt"/>
                <a:ea typeface="+mn-ea"/>
                <a:cs typeface="+mn-cs"/>
              </a:rPr>
              <a:t>Wpływ urojeń na poczucie własnej wartości</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06058198"/>
              </p:ext>
            </p:extLst>
          </p:nvPr>
        </p:nvGraphicFramePr>
        <p:xfrm>
          <a:off x="408955" y="2708920"/>
          <a:ext cx="8686800" cy="38099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Negatywny wpływ urojeń na nastrój</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Krótkoterminowe pozytywne skutki urojeń na nastrój</a:t>
                      </a:r>
                      <a:endParaRPr kumimoji="0" lang="fr-FR"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Podczas psychozy: doświadczanie ciągłego zagrożenia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Podczas psychozy: pobudzenie, ekscytacja</a:t>
                      </a:r>
                      <a:r>
                        <a:rPr kumimoji="0" lang="pl-PL" sz="2000" b="0" i="0" u="none" strike="noStrike" cap="none" normalizeH="0" baseline="0">
                          <a:ln>
                            <a:noFill/>
                          </a:ln>
                          <a:solidFill>
                            <a:srgbClr val="333333"/>
                          </a:solidFill>
                          <a:effectLst/>
                          <a:latin typeface="Calibri Light"/>
                        </a:rPr>
                        <a:t>, “działamy</a:t>
                      </a:r>
                      <a:r>
                        <a:rPr kumimoji="0" lang="pl-PL" sz="2000" b="0" i="0" u="none" strike="noStrike" cap="none" normalizeH="0" baseline="0" dirty="0">
                          <a:ln>
                            <a:noFill/>
                          </a:ln>
                          <a:solidFill>
                            <a:srgbClr val="333333"/>
                          </a:solidFill>
                          <a:effectLst/>
                          <a:latin typeface="Calibri Light"/>
                        </a:rPr>
                        <a:t>, jakby wszystko działo się po </a:t>
                      </a:r>
                      <a:r>
                        <a:rPr kumimoji="0" lang="pl-PL" sz="2000" b="0" i="0" u="none" strike="noStrike" cap="none" normalizeH="0" baseline="0">
                          <a:ln>
                            <a:noFill/>
                          </a:ln>
                          <a:solidFill>
                            <a:srgbClr val="333333"/>
                          </a:solidFill>
                          <a:effectLst/>
                          <a:latin typeface="Calibri Light"/>
                        </a:rPr>
                        <a:t>raz ostatni”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Podczas psychozy: słyszenie niepokojących i obraźliwych głosów</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Podczas psychozy: słyszenie przychylnych, miłych głosów</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Po psychozie: poczucie wstydu, przyszłość wydaje się beznadziejna</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Podczas urojeń (wielkość): poczucie posiadania siły, talentu, specjalnego znaczenia oraz przeznaczenia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10</a:t>
            </a:fld>
            <a:endParaRPr lang="de-DE" altLang="de-DE"/>
          </a:p>
        </p:txBody>
      </p:sp>
    </p:spTree>
    <p:extLst>
      <p:ext uri="{BB962C8B-B14F-4D97-AF65-F5344CB8AC3E}">
        <p14:creationId xmlns:p14="http://schemas.microsoft.com/office/powerpoint/2010/main" val="822203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Psychoza i Depresja</a:t>
            </a:r>
            <a:br>
              <a:rPr lang="pl-PL" sz="3600">
                <a:solidFill>
                  <a:srgbClr val="004992"/>
                </a:solidFill>
                <a:latin typeface="+mn-lt"/>
                <a:ea typeface="+mn-ea"/>
                <a:cs typeface="+mn-cs"/>
              </a:rPr>
            </a:br>
            <a:r>
              <a:rPr lang="pl-PL">
                <a:solidFill>
                  <a:srgbClr val="004992"/>
                </a:solidFill>
                <a:latin typeface="+mn-lt"/>
                <a:ea typeface="+mn-ea"/>
                <a:cs typeface="+mn-cs"/>
              </a:rPr>
              <a:t>Wpływ urojeń na poczucie własnej wartości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686800" cy="4248000"/>
          </a:xfrm>
        </p:spPr>
        <p:txBody>
          <a:bodyPr/>
          <a:lstStyle/>
          <a:p>
            <a:pPr lvl="0" defTabSz="914400" fontAlgn="base">
              <a:lnSpc>
                <a:spcPct val="100000"/>
              </a:lnSpc>
              <a:spcBef>
                <a:spcPts val="1200"/>
              </a:spcBef>
            </a:pPr>
            <a:r>
              <a:rPr lang="pl-PL" altLang="de-DE" sz="2400" b="1" dirty="0">
                <a:solidFill>
                  <a:srgbClr val="333333"/>
                </a:solidFill>
              </a:rPr>
              <a:t>Krótkoterminowe pozytywne skutki</a:t>
            </a:r>
            <a:r>
              <a:rPr lang="pl-PL" altLang="de-DE" sz="2400" dirty="0">
                <a:solidFill>
                  <a:srgbClr val="333333"/>
                </a:solidFill>
              </a:rPr>
              <a:t> psychozy na poczucie własnej wartości są </a:t>
            </a:r>
            <a:r>
              <a:rPr lang="pl-PL" altLang="de-DE" sz="2400" b="1" dirty="0">
                <a:solidFill>
                  <a:srgbClr val="333333"/>
                </a:solidFill>
              </a:rPr>
              <a:t>niweczone przez odległe konsekwencje psychozy.</a:t>
            </a:r>
            <a:endParaRPr lang="de-DE" altLang="de-DE" sz="2400" b="1" dirty="0">
              <a:solidFill>
                <a:srgbClr val="333333"/>
              </a:solidFill>
            </a:endParaRPr>
          </a:p>
          <a:p>
            <a:pPr marL="342900" lvl="1" indent="-342900" defTabSz="914400" fontAlgn="base">
              <a:lnSpc>
                <a:spcPct val="100000"/>
              </a:lnSpc>
              <a:spcBef>
                <a:spcPts val="1200"/>
              </a:spcBef>
              <a:spcAft>
                <a:spcPts val="0"/>
              </a:spcAft>
              <a:buClr>
                <a:srgbClr val="333333"/>
              </a:buClr>
              <a:buFont typeface="WingDings"/>
              <a:buChar char=""/>
            </a:pPr>
            <a:r>
              <a:rPr lang="pl-PL" altLang="de-DE" sz="2400" dirty="0">
                <a:solidFill>
                  <a:srgbClr val="333333"/>
                </a:solidFill>
              </a:rPr>
              <a:t>debet: kiedy pacjent ma przekonanie, że jest bardzo bogaty lub sławny</a:t>
            </a:r>
            <a:endParaRPr lang="de-DE" altLang="de-DE" sz="2400" dirty="0">
              <a:solidFill>
                <a:srgbClr val="333333"/>
              </a:solidFill>
            </a:endParaRPr>
          </a:p>
          <a:p>
            <a:pPr marL="342900" lvl="1" indent="-342900" defTabSz="914400" fontAlgn="base">
              <a:lnSpc>
                <a:spcPct val="100000"/>
              </a:lnSpc>
              <a:spcBef>
                <a:spcPts val="1200"/>
              </a:spcBef>
              <a:spcAft>
                <a:spcPts val="0"/>
              </a:spcAft>
              <a:buClr>
                <a:srgbClr val="333333"/>
              </a:buClr>
              <a:buFont typeface="WingDings"/>
              <a:buChar char=""/>
            </a:pPr>
            <a:r>
              <a:rPr lang="pl-PL" altLang="de-DE" sz="2400" dirty="0">
                <a:solidFill>
                  <a:srgbClr val="333333"/>
                </a:solidFill>
              </a:rPr>
              <a:t>samotność: niektórzy mogą się odwrócić od pacjenta</a:t>
            </a:r>
            <a:endParaRPr lang="de-DE" altLang="de-DE" sz="2400" dirty="0">
              <a:solidFill>
                <a:srgbClr val="333333"/>
              </a:solidFill>
            </a:endParaRPr>
          </a:p>
          <a:p>
            <a:pPr marL="342900" lvl="1" indent="-342900" defTabSz="914400" fontAlgn="base">
              <a:lnSpc>
                <a:spcPct val="100000"/>
              </a:lnSpc>
              <a:spcBef>
                <a:spcPts val="1200"/>
              </a:spcBef>
              <a:spcAft>
                <a:spcPts val="0"/>
              </a:spcAft>
              <a:buClr>
                <a:srgbClr val="333333"/>
              </a:buClr>
              <a:buFont typeface="WingDings"/>
              <a:buChar char=""/>
            </a:pPr>
            <a:r>
              <a:rPr lang="pl-PL" altLang="de-DE" sz="2400" dirty="0">
                <a:solidFill>
                  <a:srgbClr val="333333"/>
                </a:solidFill>
              </a:rPr>
              <a:t>Sytuacja w pracy: utrata pracy z przyczyny nieodpowiedniego zachowania w biurze</a:t>
            </a:r>
            <a:endParaRPr lang="pl-PL" altLang="de-DE" sz="2400" b="1" dirty="0">
              <a:solidFill>
                <a:srgbClr val="333333"/>
              </a:solidFill>
            </a:endParaRPr>
          </a:p>
          <a:p>
            <a:pPr lvl="0" defTabSz="914400" fontAlgn="base">
              <a:lnSpc>
                <a:spcPct val="100000"/>
              </a:lnSpc>
              <a:spcBef>
                <a:spcPts val="1200"/>
              </a:spcBef>
            </a:pPr>
            <a:r>
              <a:rPr lang="pl-PL" altLang="de-DE" sz="2400" dirty="0">
                <a:solidFill>
                  <a:srgbClr val="333333"/>
                </a:solidFill>
              </a:rPr>
              <a:t>Niebezpieczne jest przerywanie przyjmowania leków bez zaleceń lekarskich, tylko dlatego aby powrócić w zagrażający świat psychozy, w psychozie bowiem właśnie lęk jest bardzo silnym i częstym uczuciem?</a:t>
            </a:r>
            <a:endParaRPr lang="en-US" sz="24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defRPr/>
            </a:pPr>
            <a:r>
              <a:rPr lang="pl-PL" sz="3600" dirty="0">
                <a:solidFill>
                  <a:srgbClr val="333333"/>
                </a:solidFill>
              </a:rPr>
              <a:t>Jakie są charakterystyczne myśli i style myślenia ludzi z </a:t>
            </a:r>
            <a:r>
              <a:rPr lang="pl-PL" sz="3600" dirty="0">
                <a:solidFill>
                  <a:srgbClr val="004992"/>
                </a:solidFill>
              </a:rPr>
              <a:t>depresją</a:t>
            </a:r>
            <a:r>
              <a:rPr lang="pl-PL" sz="3600" dirty="0">
                <a:solidFill>
                  <a:srgbClr val="333333"/>
                </a:solidFill>
              </a:rPr>
              <a:t> i </a:t>
            </a:r>
            <a:r>
              <a:rPr lang="pl-PL" sz="3600" dirty="0">
                <a:solidFill>
                  <a:srgbClr val="004992"/>
                </a:solidFill>
              </a:rPr>
              <a:t>niskim poczuciem własnej wartości</a:t>
            </a:r>
            <a:r>
              <a:rPr lang="pl-PL" sz="3600" dirty="0">
                <a:solidFill>
                  <a:srgbClr val="333333"/>
                </a:solidFill>
              </a:rPr>
              <a:t>?</a:t>
            </a:r>
            <a:endParaRPr lang="de-DE" dirty="0" err="1">
              <a:solidFill>
                <a:srgbClr val="333333"/>
              </a:solidFill>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12</a:t>
            </a:fld>
            <a:endParaRPr lang="de-DE" altLang="de-DE"/>
          </a:p>
        </p:txBody>
      </p:sp>
    </p:spTree>
    <p:extLst>
      <p:ext uri="{BB962C8B-B14F-4D97-AF65-F5344CB8AC3E}">
        <p14:creationId xmlns:p14="http://schemas.microsoft.com/office/powerpoint/2010/main" val="3970186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1. Nadmierna Generalizacja</a:t>
            </a:r>
            <a:br>
              <a:rPr lang="pl-PL" sz="3600">
                <a:solidFill>
                  <a:srgbClr val="004992"/>
                </a:solidFill>
                <a:latin typeface="+mn-lt"/>
                <a:ea typeface="+mn-ea"/>
                <a:cs typeface="+mn-cs"/>
              </a:rPr>
            </a:br>
            <a:r>
              <a:rPr lang="pl-PL">
                <a:solidFill>
                  <a:srgbClr val="004992"/>
                </a:solidFill>
                <a:latin typeface="+mn-lt"/>
                <a:ea typeface="+mn-ea"/>
                <a:cs typeface="+mn-cs"/>
              </a:rPr>
              <a:t>Jaka ocena byłaby bardziej realistyczna i pomocna?</a:t>
            </a:r>
            <a:endParaRPr lang="en-US">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903181912"/>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Wydarzenie </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Fałszywe</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uogólnianie</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Pozytywna</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konstruktywna</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ocena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Za dużo ważę”,</a:t>
                      </a:r>
                      <a:endParaRPr kumimoji="0" lang="pl-PL"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Mój </a:t>
                      </a:r>
                      <a:r>
                        <a:rPr kumimoji="0" lang="pl-PL" sz="2000" b="0" i="0" u="none" strike="noStrike" cap="none" normalizeH="0" baseline="0" dirty="0">
                          <a:ln>
                            <a:noFill/>
                          </a:ln>
                          <a:solidFill>
                            <a:srgbClr val="333333"/>
                          </a:solidFill>
                          <a:effectLst/>
                          <a:latin typeface="Calibri Light"/>
                          <a:ea typeface="ＭＳ Ｐゴシック" pitchFamily="34" charset="-128"/>
                        </a:rPr>
                        <a:t>nos </a:t>
                      </a:r>
                      <a:r>
                        <a:rPr kumimoji="0" lang="pl-PL" sz="2000" b="0" i="0" u="none" strike="noStrike" cap="none" normalizeH="0" baseline="0">
                          <a:ln>
                            <a:noFill/>
                          </a:ln>
                          <a:solidFill>
                            <a:srgbClr val="333333"/>
                          </a:solidFill>
                          <a:effectLst/>
                          <a:latin typeface="Calibri Light"/>
                          <a:ea typeface="ＭＳ Ｐゴシック" pitchFamily="34" charset="-128"/>
                        </a:rPr>
                        <a:t>jest krzywy”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t>
                      </a:r>
                      <a:r>
                        <a:rPr kumimoji="0" lang="pl-PL" sz="2000" b="1" i="1" u="none" strike="noStrike" cap="none" normalizeH="0" baseline="0">
                          <a:ln>
                            <a:noFill/>
                          </a:ln>
                          <a:solidFill>
                            <a:srgbClr val="333333"/>
                          </a:solidFill>
                          <a:effectLst/>
                          <a:latin typeface="Calibri Light"/>
                          <a:ea typeface="ＭＳ Ｐゴシック" pitchFamily="34" charset="-128"/>
                        </a:rPr>
                        <a:t>Jestem brzydki”</a:t>
                      </a:r>
                      <a:endParaRPr kumimoji="0" lang="pl-P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Rozmowa o pracę nie poszła tak, jak oczekiwałeś.</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t>
                      </a:r>
                      <a:r>
                        <a:rPr kumimoji="0" lang="pl-PL" sz="2000" b="1" i="1" u="none" strike="noStrike" cap="none" normalizeH="0" baseline="0">
                          <a:ln>
                            <a:noFill/>
                          </a:ln>
                          <a:solidFill>
                            <a:srgbClr val="333333"/>
                          </a:solidFill>
                          <a:effectLst/>
                          <a:latin typeface="Calibri Light"/>
                          <a:ea typeface="ＭＳ Ｐゴシック" pitchFamily="34" charset="-128"/>
                        </a:rPr>
                        <a:t>Nigdy </a:t>
                      </a:r>
                      <a:r>
                        <a:rPr kumimoji="0" lang="pl-PL" sz="2000" b="1" i="1" u="none" strike="noStrike" cap="none" normalizeH="0" baseline="0" dirty="0">
                          <a:ln>
                            <a:noFill/>
                          </a:ln>
                          <a:solidFill>
                            <a:srgbClr val="333333"/>
                          </a:solidFill>
                          <a:effectLst/>
                          <a:latin typeface="Calibri Light"/>
                          <a:ea typeface="ＭＳ Ｐゴシック" pitchFamily="34" charset="-128"/>
                        </a:rPr>
                        <a:t>nie </a:t>
                      </a:r>
                      <a:r>
                        <a:rPr kumimoji="0" lang="pl-PL" sz="2000" b="1" i="1" u="none" strike="noStrike" cap="none" normalizeH="0" baseline="0">
                          <a:ln>
                            <a:noFill/>
                          </a:ln>
                          <a:solidFill>
                            <a:srgbClr val="333333"/>
                          </a:solidFill>
                          <a:effectLst/>
                          <a:latin typeface="Calibri Light"/>
                          <a:ea typeface="ＭＳ Ｐゴシック" pitchFamily="34" charset="-128"/>
                        </a:rPr>
                        <a:t>znajdę pracy”</a:t>
                      </a:r>
                      <a:endParaRPr kumimoji="0" lang="pl-P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13</a:t>
            </a:fld>
            <a:endParaRPr lang="de-DE" altLang="de-DE"/>
          </a:p>
        </p:txBody>
      </p:sp>
    </p:spTree>
    <p:extLst>
      <p:ext uri="{BB962C8B-B14F-4D97-AF65-F5344CB8AC3E}">
        <p14:creationId xmlns:p14="http://schemas.microsoft.com/office/powerpoint/2010/main" val="3201989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1. Nadmierna Generalizacja</a:t>
            </a:r>
            <a:br>
              <a:rPr lang="pl-PL" sz="3600">
                <a:solidFill>
                  <a:srgbClr val="004992"/>
                </a:solidFill>
                <a:latin typeface="+mn-lt"/>
                <a:ea typeface="+mn-ea"/>
                <a:cs typeface="+mn-cs"/>
              </a:rPr>
            </a:br>
            <a:r>
              <a:rPr lang="pl-PL">
                <a:solidFill>
                  <a:srgbClr val="004992"/>
                </a:solidFill>
                <a:latin typeface="+mn-lt"/>
                <a:ea typeface="+mn-ea"/>
                <a:cs typeface="+mn-cs"/>
              </a:rPr>
              <a:t>Jaka ocena byłaby bardziej realistyczna i pomocna?</a:t>
            </a:r>
            <a:endParaRPr lang="en-US">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93844061"/>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Wydarzenie </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Fałszywe</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uogólnianie</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Pozytywna</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konstruktywna</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ocena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Za dużo ważę”,</a:t>
                      </a:r>
                      <a:endParaRPr kumimoji="0" lang="pl-PL"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Mój </a:t>
                      </a:r>
                      <a:r>
                        <a:rPr kumimoji="0" lang="pl-PL" sz="2000" b="0" i="0" u="none" strike="noStrike" cap="none" normalizeH="0" baseline="0" dirty="0">
                          <a:ln>
                            <a:noFill/>
                          </a:ln>
                          <a:solidFill>
                            <a:srgbClr val="333333"/>
                          </a:solidFill>
                          <a:effectLst/>
                          <a:latin typeface="Calibri Light"/>
                          <a:ea typeface="ＭＳ Ｐゴシック" pitchFamily="34" charset="-128"/>
                        </a:rPr>
                        <a:t>nos </a:t>
                      </a:r>
                      <a:r>
                        <a:rPr kumimoji="0" lang="pl-PL" sz="2000" b="0" i="0" u="none" strike="noStrike" cap="none" normalizeH="0" baseline="0">
                          <a:ln>
                            <a:noFill/>
                          </a:ln>
                          <a:solidFill>
                            <a:srgbClr val="333333"/>
                          </a:solidFill>
                          <a:effectLst/>
                          <a:latin typeface="Calibri Light"/>
                          <a:ea typeface="ＭＳ Ｐゴシック" pitchFamily="34" charset="-128"/>
                        </a:rPr>
                        <a:t>jest krzywy”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t>
                      </a:r>
                      <a:r>
                        <a:rPr kumimoji="0" lang="pl-PL" sz="2000" b="1" i="1" u="none" strike="noStrike" cap="none" normalizeH="0" baseline="0">
                          <a:ln>
                            <a:noFill/>
                          </a:ln>
                          <a:solidFill>
                            <a:srgbClr val="333333"/>
                          </a:solidFill>
                          <a:effectLst/>
                          <a:latin typeface="Calibri Light"/>
                          <a:ea typeface="ＭＳ Ｐゴシック" pitchFamily="34" charset="-128"/>
                        </a:rPr>
                        <a:t>Jestem brzydki”</a:t>
                      </a:r>
                      <a:endParaRPr kumimoji="0" lang="pl-P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Nie </a:t>
                      </a:r>
                      <a:r>
                        <a:rPr kumimoji="0" lang="pl-PL" sz="2000" b="0" i="0" u="none" strike="noStrike" cap="none" normalizeH="0" baseline="0" dirty="0">
                          <a:ln>
                            <a:noFill/>
                          </a:ln>
                          <a:solidFill>
                            <a:srgbClr val="333333"/>
                          </a:solidFill>
                          <a:effectLst/>
                          <a:latin typeface="Calibri Light"/>
                          <a:ea typeface="ＭＳ Ｐゴシック" pitchFamily="34" charset="-128"/>
                        </a:rPr>
                        <a:t>jestem brzydki z powodu pojedynczej niedoskonałości; jest wiele rzeczy, które lubię w sobie, na przykład </a:t>
                      </a:r>
                      <a:r>
                        <a:rPr kumimoji="0" lang="pl-PL" sz="2000" b="0" i="0" u="none" strike="noStrike" cap="none" normalizeH="0" baseline="0">
                          <a:ln>
                            <a:noFill/>
                          </a:ln>
                          <a:solidFill>
                            <a:srgbClr val="333333"/>
                          </a:solidFill>
                          <a:effectLst/>
                          <a:latin typeface="Calibri Light"/>
                          <a:ea typeface="ＭＳ Ｐゴシック" pitchFamily="34" charset="-128"/>
                        </a:rPr>
                        <a:t>moje oczy”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Rozmowa o pracę nie poszła tak, jak oczekiwałeś.</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mn-lt"/>
                          <a:ea typeface="ＭＳ Ｐゴシック" pitchFamily="34" charset="-128"/>
                        </a:rPr>
                        <a:t>“</a:t>
                      </a:r>
                      <a:r>
                        <a:rPr kumimoji="0" lang="pl-PL" sz="2000" b="1" i="1" u="none" strike="noStrike" cap="none" normalizeH="0" baseline="0">
                          <a:ln>
                            <a:noFill/>
                          </a:ln>
                          <a:solidFill>
                            <a:srgbClr val="333333"/>
                          </a:solidFill>
                          <a:effectLst/>
                          <a:latin typeface="+mn-lt"/>
                          <a:ea typeface="ＭＳ Ｐゴシック" pitchFamily="34" charset="-128"/>
                        </a:rPr>
                        <a:t>Nigdy </a:t>
                      </a:r>
                      <a:r>
                        <a:rPr kumimoji="0" lang="pl-PL" sz="2000" b="1" i="1" u="none" strike="noStrike" cap="none" normalizeH="0" baseline="0" dirty="0">
                          <a:ln>
                            <a:noFill/>
                          </a:ln>
                          <a:solidFill>
                            <a:srgbClr val="333333"/>
                          </a:solidFill>
                          <a:effectLst/>
                          <a:latin typeface="+mn-lt"/>
                          <a:ea typeface="ＭＳ Ｐゴシック" pitchFamily="34" charset="-128"/>
                        </a:rPr>
                        <a:t>nie </a:t>
                      </a:r>
                      <a:r>
                        <a:rPr kumimoji="0" lang="pl-PL" sz="2000" b="1" i="1" u="none" strike="noStrike" cap="none" normalizeH="0" baseline="0">
                          <a:ln>
                            <a:noFill/>
                          </a:ln>
                          <a:solidFill>
                            <a:srgbClr val="333333"/>
                          </a:solidFill>
                          <a:effectLst/>
                          <a:latin typeface="+mn-lt"/>
                          <a:ea typeface="ＭＳ Ｐゴシック" pitchFamily="34" charset="-128"/>
                        </a:rPr>
                        <a:t>znajdę pracy”</a:t>
                      </a:r>
                      <a:endParaRPr kumimoji="0" lang="pl-PL" sz="2000" b="1" i="1" u="none" strike="noStrike" cap="none" normalizeH="0" baseline="0" dirty="0">
                        <a:ln>
                          <a:noFill/>
                        </a:ln>
                        <a:solidFill>
                          <a:srgbClr val="333333"/>
                        </a:solidFill>
                        <a:effectLst/>
                        <a:latin typeface="+mn-l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ea typeface="ＭＳ Ｐゴシック" pitchFamily="34" charset="-128"/>
                        </a:rPr>
                        <a:t>???</a:t>
                      </a:r>
                      <a:endParaRPr kumimoji="0" lang="de-DE" sz="2000" b="0" i="0" u="none" strike="noStrike" cap="none" normalizeH="0" baseline="0" dirty="0">
                        <a:ln>
                          <a:noFill/>
                        </a:ln>
                        <a:solidFill>
                          <a:srgbClr val="004992"/>
                        </a:solidFill>
                        <a:effectLst/>
                        <a:latin typeface="+mn-l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14</a:t>
            </a:fld>
            <a:endParaRPr lang="de-DE" altLang="de-DE"/>
          </a:p>
        </p:txBody>
      </p:sp>
    </p:spTree>
    <p:extLst>
      <p:ext uri="{BB962C8B-B14F-4D97-AF65-F5344CB8AC3E}">
        <p14:creationId xmlns:p14="http://schemas.microsoft.com/office/powerpoint/2010/main" val="4245772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1. Nadmierna Generalizacja</a:t>
            </a:r>
            <a:br>
              <a:rPr lang="pl-PL" sz="3600">
                <a:solidFill>
                  <a:srgbClr val="004992"/>
                </a:solidFill>
                <a:latin typeface="+mn-lt"/>
                <a:ea typeface="+mn-ea"/>
                <a:cs typeface="+mn-cs"/>
              </a:rPr>
            </a:br>
            <a:r>
              <a:rPr lang="pl-PL">
                <a:solidFill>
                  <a:srgbClr val="004992"/>
                </a:solidFill>
                <a:latin typeface="+mn-lt"/>
                <a:ea typeface="+mn-ea"/>
                <a:cs typeface="+mn-cs"/>
              </a:rPr>
              <a:t>Jaka ocena byłaby bardziej realistyczna i pomocna?</a:t>
            </a:r>
            <a:endParaRPr lang="en-US">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539031401"/>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Wydarzenie </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Fałszywe</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uogólnianie</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Pozytywna</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konstruktywna</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ocena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Za dużo ważę”,</a:t>
                      </a:r>
                      <a:endParaRPr kumimoji="0" lang="pl-PL"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Mój </a:t>
                      </a:r>
                      <a:r>
                        <a:rPr kumimoji="0" lang="pl-PL" sz="2000" b="0" i="0" u="none" strike="noStrike" cap="none" normalizeH="0" baseline="0" dirty="0">
                          <a:ln>
                            <a:noFill/>
                          </a:ln>
                          <a:solidFill>
                            <a:srgbClr val="333333"/>
                          </a:solidFill>
                          <a:effectLst/>
                          <a:latin typeface="Calibri Light"/>
                          <a:ea typeface="ＭＳ Ｐゴシック" pitchFamily="34" charset="-128"/>
                        </a:rPr>
                        <a:t>nos </a:t>
                      </a:r>
                      <a:r>
                        <a:rPr kumimoji="0" lang="pl-PL" sz="2000" b="0" i="0" u="none" strike="noStrike" cap="none" normalizeH="0" baseline="0">
                          <a:ln>
                            <a:noFill/>
                          </a:ln>
                          <a:solidFill>
                            <a:srgbClr val="333333"/>
                          </a:solidFill>
                          <a:effectLst/>
                          <a:latin typeface="Calibri Light"/>
                          <a:ea typeface="ＭＳ Ｐゴシック" pitchFamily="34" charset="-128"/>
                        </a:rPr>
                        <a:t>jest krzywy”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t>
                      </a:r>
                      <a:r>
                        <a:rPr kumimoji="0" lang="pl-PL" sz="2000" b="1" i="1" u="none" strike="noStrike" cap="none" normalizeH="0" baseline="0">
                          <a:ln>
                            <a:noFill/>
                          </a:ln>
                          <a:solidFill>
                            <a:srgbClr val="333333"/>
                          </a:solidFill>
                          <a:effectLst/>
                          <a:latin typeface="Calibri Light"/>
                          <a:ea typeface="ＭＳ Ｐゴシック" pitchFamily="34" charset="-128"/>
                        </a:rPr>
                        <a:t>Jestem brzydki”</a:t>
                      </a:r>
                      <a:endParaRPr kumimoji="0" lang="pl-P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Nie </a:t>
                      </a:r>
                      <a:r>
                        <a:rPr kumimoji="0" lang="pl-PL" sz="2000" b="0" i="0" u="none" strike="noStrike" cap="none" normalizeH="0" baseline="0" dirty="0">
                          <a:ln>
                            <a:noFill/>
                          </a:ln>
                          <a:solidFill>
                            <a:srgbClr val="333333"/>
                          </a:solidFill>
                          <a:effectLst/>
                          <a:latin typeface="Calibri Light"/>
                          <a:ea typeface="ＭＳ Ｐゴシック" pitchFamily="34" charset="-128"/>
                        </a:rPr>
                        <a:t>jestem brzydki z powodu pojedynczej niedoskonałości; jest wiele rzeczy, które lubię w sobie, na przykład </a:t>
                      </a:r>
                      <a:r>
                        <a:rPr kumimoji="0" lang="pl-PL" sz="2000" b="0" i="0" u="none" strike="noStrike" cap="none" normalizeH="0" baseline="0">
                          <a:ln>
                            <a:noFill/>
                          </a:ln>
                          <a:solidFill>
                            <a:srgbClr val="333333"/>
                          </a:solidFill>
                          <a:effectLst/>
                          <a:latin typeface="Calibri Light"/>
                          <a:ea typeface="ＭＳ Ｐゴシック" pitchFamily="34" charset="-128"/>
                        </a:rPr>
                        <a:t>moje oczy”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Rozmowa o pracę nie poszła tak, jak oczekiwałeś.</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t>
                      </a:r>
                      <a:r>
                        <a:rPr kumimoji="0" lang="pl-PL" sz="2000" b="1" i="1" u="none" strike="noStrike" cap="none" normalizeH="0" baseline="0">
                          <a:ln>
                            <a:noFill/>
                          </a:ln>
                          <a:solidFill>
                            <a:srgbClr val="333333"/>
                          </a:solidFill>
                          <a:effectLst/>
                          <a:latin typeface="Calibri Light"/>
                          <a:ea typeface="ＭＳ Ｐゴシック" pitchFamily="34" charset="-128"/>
                        </a:rPr>
                        <a:t>Nigdy </a:t>
                      </a:r>
                      <a:r>
                        <a:rPr kumimoji="0" lang="pl-PL" sz="2000" b="1" i="1" u="none" strike="noStrike" cap="none" normalizeH="0" baseline="0" dirty="0">
                          <a:ln>
                            <a:noFill/>
                          </a:ln>
                          <a:solidFill>
                            <a:srgbClr val="333333"/>
                          </a:solidFill>
                          <a:effectLst/>
                          <a:latin typeface="Calibri Light"/>
                          <a:ea typeface="ＭＳ Ｐゴシック" pitchFamily="34" charset="-128"/>
                        </a:rPr>
                        <a:t>nie </a:t>
                      </a:r>
                      <a:r>
                        <a:rPr kumimoji="0" lang="pl-PL" sz="2000" b="1" i="1" u="none" strike="noStrike" cap="none" normalizeH="0" baseline="0">
                          <a:ln>
                            <a:noFill/>
                          </a:ln>
                          <a:solidFill>
                            <a:srgbClr val="333333"/>
                          </a:solidFill>
                          <a:effectLst/>
                          <a:latin typeface="Calibri Light"/>
                          <a:ea typeface="ＭＳ Ｐゴシック" pitchFamily="34" charset="-128"/>
                        </a:rPr>
                        <a:t>znajdę pracy”</a:t>
                      </a:r>
                      <a:endParaRPr kumimoji="0" lang="pl-P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Co </a:t>
                      </a:r>
                      <a:r>
                        <a:rPr kumimoji="0" lang="pl-PL" sz="2000" b="0" i="0" u="none" strike="noStrike" cap="none" normalizeH="0" baseline="0" dirty="0">
                          <a:ln>
                            <a:noFill/>
                          </a:ln>
                          <a:solidFill>
                            <a:srgbClr val="333333"/>
                          </a:solidFill>
                          <a:effectLst/>
                          <a:latin typeface="Calibri Light"/>
                          <a:ea typeface="ＭＳ Ｐゴシック" pitchFamily="34" charset="-128"/>
                        </a:rPr>
                        <a:t>mogę poprawić na kolejną </a:t>
                      </a:r>
                      <a:r>
                        <a:rPr kumimoji="0" lang="pl-PL" sz="2000" b="0" i="0" u="none" strike="noStrike" cap="none" normalizeH="0" baseline="0">
                          <a:ln>
                            <a:noFill/>
                          </a:ln>
                          <a:solidFill>
                            <a:srgbClr val="333333"/>
                          </a:solidFill>
                          <a:effectLst/>
                          <a:latin typeface="Calibri Light"/>
                          <a:ea typeface="ＭＳ Ｐゴシック" pitchFamily="34" charset="-128"/>
                        </a:rPr>
                        <a:t>rozmowę?”</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15</a:t>
            </a:fld>
            <a:endParaRPr lang="de-DE" altLang="de-DE"/>
          </a:p>
        </p:txBody>
      </p:sp>
    </p:spTree>
    <p:extLst>
      <p:ext uri="{BB962C8B-B14F-4D97-AF65-F5344CB8AC3E}">
        <p14:creationId xmlns:p14="http://schemas.microsoft.com/office/powerpoint/2010/main" val="24080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36" name="Rectangle 19"/>
          <p:cNvSpPr>
            <a:spLocks noChangeArrowheads="1"/>
          </p:cNvSpPr>
          <p:nvPr/>
        </p:nvSpPr>
        <p:spPr bwMode="auto">
          <a:xfrm>
            <a:off x="408955" y="5601434"/>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66700" indent="-266700"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spcBef>
                <a:spcPts val="0"/>
              </a:spcBef>
              <a:spcAft>
                <a:spcPts val="0"/>
              </a:spcAft>
              <a:buNone/>
            </a:pPr>
            <a:r>
              <a:rPr lang="pl-PL" altLang="de-DE" sz="2000" b="0" dirty="0">
                <a:solidFill>
                  <a:srgbClr val="004992"/>
                </a:solidFill>
                <a:latin typeface="+mn-lt"/>
              </a:rPr>
              <a:t>Pozwalaj na błędy</a:t>
            </a:r>
            <a:r>
              <a:rPr lang="en-US" altLang="de-DE" sz="2000" b="0" dirty="0">
                <a:solidFill>
                  <a:srgbClr val="004992"/>
                </a:solidFill>
                <a:latin typeface="+mn-lt"/>
              </a:rPr>
              <a:t>: </a:t>
            </a:r>
            <a:r>
              <a:rPr lang="pl-PL" altLang="de-DE" sz="2000" b="0" dirty="0">
                <a:solidFill>
                  <a:srgbClr val="333333"/>
                </a:solidFill>
                <a:latin typeface="+mn-lt"/>
              </a:rPr>
              <a:t>Nikt nie jest doskonały</a:t>
            </a:r>
            <a:r>
              <a:rPr lang="en-US" altLang="de-DE" sz="2000" b="0" dirty="0">
                <a:solidFill>
                  <a:srgbClr val="333333"/>
                </a:solidFill>
                <a:latin typeface="+mn-lt"/>
              </a:rPr>
              <a:t>! </a:t>
            </a:r>
            <a:r>
              <a:rPr lang="pl-PL" altLang="de-DE" sz="2000" b="0" dirty="0">
                <a:solidFill>
                  <a:srgbClr val="333333"/>
                </a:solidFill>
                <a:latin typeface="+mn-lt"/>
              </a:rPr>
              <a:t>Jeśli jąkasz się od czasu do czasu</a:t>
            </a:r>
            <a:r>
              <a:rPr lang="en-US" altLang="de-DE" sz="2000" b="0" dirty="0">
                <a:solidFill>
                  <a:srgbClr val="333333"/>
                </a:solidFill>
                <a:latin typeface="+mn-lt"/>
              </a:rPr>
              <a:t>, </a:t>
            </a:r>
            <a:r>
              <a:rPr lang="pl-PL" altLang="de-DE" sz="2000" b="0" dirty="0">
                <a:solidFill>
                  <a:srgbClr val="333333"/>
                </a:solidFill>
                <a:latin typeface="+mn-lt"/>
              </a:rPr>
              <a:t>nie oznacza to, że nie możesz siebie wyrażać</a:t>
            </a:r>
            <a:r>
              <a:rPr lang="en-US" altLang="de-DE" sz="2000" b="0" dirty="0">
                <a:solidFill>
                  <a:srgbClr val="333333"/>
                </a:solidFill>
                <a:latin typeface="+mn-lt"/>
              </a:rPr>
              <a:t>. </a:t>
            </a:r>
            <a:r>
              <a:rPr lang="pl-PL" altLang="de-DE" sz="2000" b="0" dirty="0">
                <a:solidFill>
                  <a:srgbClr val="333333"/>
                </a:solidFill>
                <a:latin typeface="+mn-lt"/>
              </a:rPr>
              <a:t>Jeśli czasami zdarza ci się pomylić, nie znaczy to, że jesteś niezdarny</a:t>
            </a:r>
            <a:r>
              <a:rPr lang="en-US" altLang="de-DE" sz="2000" b="0" dirty="0">
                <a:solidFill>
                  <a:srgbClr val="333333"/>
                </a:solidFill>
                <a:latin typeface="+mn-lt"/>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1. Nadmierna Generalizacja</a:t>
            </a:r>
            <a:br>
              <a:rPr lang="pl-PL" sz="3600">
                <a:solidFill>
                  <a:srgbClr val="004992"/>
                </a:solidFill>
                <a:latin typeface="+mn-lt"/>
                <a:ea typeface="+mn-ea"/>
                <a:cs typeface="+mn-cs"/>
              </a:rPr>
            </a:br>
            <a:r>
              <a:rPr lang="pl-PL">
                <a:solidFill>
                  <a:srgbClr val="004992"/>
                </a:solidFill>
                <a:latin typeface="+mn-lt"/>
                <a:ea typeface="+mn-ea"/>
                <a:cs typeface="+mn-cs"/>
              </a:rPr>
              <a:t>Jaka ocena byłaby bardziej realistyczna i pomocna?</a:t>
            </a:r>
            <a:endParaRPr lang="en-US">
              <a:solidFill>
                <a:srgbClr val="004992"/>
              </a:solidFill>
              <a:latin typeface="+mn-lt"/>
              <a:ea typeface="+mn-ea"/>
              <a:cs typeface="+mn-cs"/>
            </a:endParaRP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77520238"/>
              </p:ext>
            </p:extLst>
          </p:nvPr>
        </p:nvGraphicFramePr>
        <p:xfrm>
          <a:off x="408955" y="2203704"/>
          <a:ext cx="11338560" cy="3154680"/>
        </p:xfrm>
        <a:graphic>
          <a:graphicData uri="http://schemas.openxmlformats.org/drawingml/2006/table">
            <a:tbl>
              <a:tblPr>
                <a:tableStyleId>{21E4AEA4-8DFA-4A89-87EB-49C32662AFE0}</a:tableStyleId>
              </a:tblPr>
              <a:tblGrid>
                <a:gridCol w="4598416">
                  <a:extLst>
                    <a:ext uri="{9D8B030D-6E8A-4147-A177-3AD203B41FA5}">
                      <a16:colId xmlns:a16="http://schemas.microsoft.com/office/drawing/2014/main" val="20000"/>
                    </a:ext>
                  </a:extLst>
                </a:gridCol>
                <a:gridCol w="674014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Wydarzenie </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ea typeface="ＭＳ Ｐゴシック" pitchFamily="34" charset="-128"/>
                        </a:rPr>
                        <a:t>Fałszywe</a:t>
                      </a:r>
                      <a:r>
                        <a:rPr kumimoji="0" lang="fr-FR" sz="2000" b="1" i="1" u="none" strike="noStrike" cap="none" normalizeH="0" baseline="0" dirty="0">
                          <a:ln>
                            <a:noFill/>
                          </a:ln>
                          <a:solidFill>
                            <a:srgbClr val="333333"/>
                          </a:solidFill>
                          <a:effectLst/>
                          <a:latin typeface="Calibri Light"/>
                          <a:ea typeface="ＭＳ Ｐゴシック" pitchFamily="34" charset="-128"/>
                        </a:rPr>
                        <a:t> </a:t>
                      </a:r>
                      <a:r>
                        <a:rPr kumimoji="0" lang="fr-FR" sz="2000" b="1" i="1" u="none" strike="noStrike" cap="none" normalizeH="0" baseline="0" dirty="0" err="1">
                          <a:ln>
                            <a:noFill/>
                          </a:ln>
                          <a:solidFill>
                            <a:srgbClr val="333333"/>
                          </a:solidFill>
                          <a:effectLst/>
                          <a:latin typeface="Calibri Light"/>
                          <a:ea typeface="ＭＳ Ｐゴシック" pitchFamily="34" charset="-128"/>
                        </a:rPr>
                        <a:t>uogólnianie</a:t>
                      </a:r>
                      <a:endParaRPr kumimoji="0" lang="fr-FR"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rPr>
                        <a:t>Pozytywna</a:t>
                      </a:r>
                      <a:r>
                        <a:rPr kumimoji="0" lang="fr-FR" sz="2000" b="0" i="0" u="none" strike="noStrike" cap="none" normalizeH="0" baseline="0" dirty="0">
                          <a:ln>
                            <a:noFill/>
                          </a:ln>
                          <a:solidFill>
                            <a:srgbClr val="333333"/>
                          </a:solidFill>
                          <a:effectLst/>
                          <a:latin typeface="Calibri Light"/>
                          <a:ea typeface="ＭＳ Ｐゴシック" pitchFamily="34" charset="-128"/>
                        </a:rPr>
                        <a:t>/</a:t>
                      </a:r>
                      <a:r>
                        <a:rPr kumimoji="0" lang="fr-FR" sz="2000" b="0" i="0" u="none" strike="noStrike" cap="none" normalizeH="0" baseline="0" dirty="0" err="1">
                          <a:ln>
                            <a:noFill/>
                          </a:ln>
                          <a:solidFill>
                            <a:srgbClr val="333333"/>
                          </a:solidFill>
                          <a:effectLst/>
                          <a:latin typeface="Calibri Light"/>
                          <a:ea typeface="ＭＳ Ｐゴシック" pitchFamily="34" charset="-128"/>
                        </a:rPr>
                        <a:t>konstruktywna</a:t>
                      </a:r>
                      <a:r>
                        <a:rPr kumimoji="0" lang="fr-FR" sz="2000" b="0" i="0" u="none" strike="noStrike" cap="none" normalizeH="0" baseline="0" dirty="0">
                          <a:ln>
                            <a:noFill/>
                          </a:ln>
                          <a:solidFill>
                            <a:srgbClr val="333333"/>
                          </a:solidFill>
                          <a:effectLst/>
                          <a:latin typeface="Calibri Light"/>
                          <a:ea typeface="ＭＳ Ｐゴシック" pitchFamily="34" charset="-128"/>
                        </a:rPr>
                        <a:t> </a:t>
                      </a:r>
                      <a:r>
                        <a:rPr kumimoji="0" lang="fr-FR" sz="2000" b="0" i="0" u="none" strike="noStrike" cap="none" normalizeH="0" baseline="0" dirty="0" err="1">
                          <a:ln>
                            <a:noFill/>
                          </a:ln>
                          <a:solidFill>
                            <a:srgbClr val="333333"/>
                          </a:solidFill>
                          <a:effectLst/>
                          <a:latin typeface="Calibri Light"/>
                          <a:ea typeface="ＭＳ Ｐゴシック" pitchFamily="34" charset="-128"/>
                        </a:rPr>
                        <a:t>ocena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Za dużo ważę”,</a:t>
                      </a:r>
                      <a:endParaRPr kumimoji="0" lang="pl-PL"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Mój </a:t>
                      </a:r>
                      <a:r>
                        <a:rPr kumimoji="0" lang="pl-PL" sz="2000" b="0" i="0" u="none" strike="noStrike" cap="none" normalizeH="0" baseline="0" dirty="0">
                          <a:ln>
                            <a:noFill/>
                          </a:ln>
                          <a:solidFill>
                            <a:srgbClr val="333333"/>
                          </a:solidFill>
                          <a:effectLst/>
                          <a:latin typeface="Calibri Light"/>
                          <a:ea typeface="ＭＳ Ｐゴシック" pitchFamily="34" charset="-128"/>
                        </a:rPr>
                        <a:t>nos </a:t>
                      </a:r>
                      <a:r>
                        <a:rPr kumimoji="0" lang="pl-PL" sz="2000" b="0" i="0" u="none" strike="noStrike" cap="none" normalizeH="0" baseline="0">
                          <a:ln>
                            <a:noFill/>
                          </a:ln>
                          <a:solidFill>
                            <a:srgbClr val="333333"/>
                          </a:solidFill>
                          <a:effectLst/>
                          <a:latin typeface="Calibri Light"/>
                          <a:ea typeface="ＭＳ Ｐゴシック" pitchFamily="34" charset="-128"/>
                        </a:rPr>
                        <a:t>jest krzywy”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t>
                      </a:r>
                      <a:r>
                        <a:rPr kumimoji="0" lang="pl-PL" sz="2000" b="1" i="1" u="none" strike="noStrike" cap="none" normalizeH="0" baseline="0">
                          <a:ln>
                            <a:noFill/>
                          </a:ln>
                          <a:solidFill>
                            <a:srgbClr val="333333"/>
                          </a:solidFill>
                          <a:effectLst/>
                          <a:latin typeface="Calibri Light"/>
                          <a:ea typeface="ＭＳ Ｐゴシック" pitchFamily="34" charset="-128"/>
                        </a:rPr>
                        <a:t>Jestem brzydki”</a:t>
                      </a:r>
                      <a:endParaRPr kumimoji="0" lang="pl-P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Nie </a:t>
                      </a:r>
                      <a:r>
                        <a:rPr kumimoji="0" lang="pl-PL" sz="2000" b="0" i="0" u="none" strike="noStrike" cap="none" normalizeH="0" baseline="0" dirty="0">
                          <a:ln>
                            <a:noFill/>
                          </a:ln>
                          <a:solidFill>
                            <a:srgbClr val="333333"/>
                          </a:solidFill>
                          <a:effectLst/>
                          <a:latin typeface="Calibri Light"/>
                          <a:ea typeface="ＭＳ Ｐゴシック" pitchFamily="34" charset="-128"/>
                        </a:rPr>
                        <a:t>jestem brzydki z powodu pojedynczej niedoskonałości; jest wiele rzeczy, które lubię w sobie, na przykład </a:t>
                      </a:r>
                      <a:r>
                        <a:rPr kumimoji="0" lang="pl-PL" sz="2000" b="0" i="0" u="none" strike="noStrike" cap="none" normalizeH="0" baseline="0">
                          <a:ln>
                            <a:noFill/>
                          </a:ln>
                          <a:solidFill>
                            <a:srgbClr val="333333"/>
                          </a:solidFill>
                          <a:effectLst/>
                          <a:latin typeface="Calibri Light"/>
                          <a:ea typeface="ＭＳ Ｐゴシック" pitchFamily="34" charset="-128"/>
                        </a:rPr>
                        <a:t>moje oczy”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Rozmowa o pracę nie poszła tak, jak oczekiwałeś.</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t>
                      </a:r>
                      <a:r>
                        <a:rPr kumimoji="0" lang="pl-PL" sz="2000" b="1" i="1" u="none" strike="noStrike" cap="none" normalizeH="0" baseline="0">
                          <a:ln>
                            <a:noFill/>
                          </a:ln>
                          <a:solidFill>
                            <a:srgbClr val="333333"/>
                          </a:solidFill>
                          <a:effectLst/>
                          <a:latin typeface="Calibri Light"/>
                          <a:ea typeface="ＭＳ Ｐゴシック" pitchFamily="34" charset="-128"/>
                        </a:rPr>
                        <a:t>Nigdy </a:t>
                      </a:r>
                      <a:r>
                        <a:rPr kumimoji="0" lang="pl-PL" sz="2000" b="1" i="1" u="none" strike="noStrike" cap="none" normalizeH="0" baseline="0" dirty="0">
                          <a:ln>
                            <a:noFill/>
                          </a:ln>
                          <a:solidFill>
                            <a:srgbClr val="333333"/>
                          </a:solidFill>
                          <a:effectLst/>
                          <a:latin typeface="Calibri Light"/>
                          <a:ea typeface="ＭＳ Ｐゴシック" pitchFamily="34" charset="-128"/>
                        </a:rPr>
                        <a:t>nie </a:t>
                      </a:r>
                      <a:r>
                        <a:rPr kumimoji="0" lang="pl-PL" sz="2000" b="1" i="1" u="none" strike="noStrike" cap="none" normalizeH="0" baseline="0">
                          <a:ln>
                            <a:noFill/>
                          </a:ln>
                          <a:solidFill>
                            <a:srgbClr val="333333"/>
                          </a:solidFill>
                          <a:effectLst/>
                          <a:latin typeface="Calibri Light"/>
                          <a:ea typeface="ＭＳ Ｐゴシック" pitchFamily="34" charset="-128"/>
                        </a:rPr>
                        <a:t>znajdę pracy”</a:t>
                      </a:r>
                      <a:endParaRPr kumimoji="0" lang="pl-P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Co </a:t>
                      </a:r>
                      <a:r>
                        <a:rPr kumimoji="0" lang="pl-PL" sz="2000" b="0" i="0" u="none" strike="noStrike" cap="none" normalizeH="0" baseline="0" dirty="0">
                          <a:ln>
                            <a:noFill/>
                          </a:ln>
                          <a:solidFill>
                            <a:srgbClr val="333333"/>
                          </a:solidFill>
                          <a:effectLst/>
                          <a:latin typeface="Calibri Light"/>
                          <a:ea typeface="ＭＳ Ｐゴシック" pitchFamily="34" charset="-128"/>
                        </a:rPr>
                        <a:t>mogę poprawić na kolejną </a:t>
                      </a:r>
                      <a:r>
                        <a:rPr kumimoji="0" lang="pl-PL" sz="2000" b="0" i="0" u="none" strike="noStrike" cap="none" normalizeH="0" baseline="0">
                          <a:ln>
                            <a:noFill/>
                          </a:ln>
                          <a:solidFill>
                            <a:srgbClr val="333333"/>
                          </a:solidFill>
                          <a:effectLst/>
                          <a:latin typeface="Calibri Light"/>
                          <a:ea typeface="ＭＳ Ｐゴシック" pitchFamily="34" charset="-128"/>
                        </a:rPr>
                        <a:t>rozmowę?”</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16</a:t>
            </a:fld>
            <a:endParaRPr lang="de-DE" altLang="de-DE"/>
          </a:p>
        </p:txBody>
      </p:sp>
    </p:spTree>
    <p:extLst>
      <p:ext uri="{BB962C8B-B14F-4D97-AF65-F5344CB8AC3E}">
        <p14:creationId xmlns:p14="http://schemas.microsoft.com/office/powerpoint/2010/main" val="2689821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Nie generalizuj na podstawie jednego niepowodzenia wszystkich następnych…</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dirty="0">
                <a:solidFill>
                  <a:srgbClr val="333333"/>
                </a:solidFill>
              </a:rPr>
              <a:t>Każdy człowiek jest złożony</a:t>
            </a:r>
            <a:r>
              <a:rPr lang="en-US" altLang="de-DE" sz="2400" dirty="0">
                <a:solidFill>
                  <a:srgbClr val="333333"/>
                </a:solidFill>
              </a:rPr>
              <a:t> </a:t>
            </a:r>
            <a:r>
              <a:rPr lang="en-GB" altLang="de-DE" sz="2400" dirty="0">
                <a:solidFill>
                  <a:srgbClr val="333333"/>
                </a:solidFill>
              </a:rPr>
              <a:t>– </a:t>
            </a:r>
            <a:r>
              <a:rPr lang="pl-PL" altLang="de-DE" sz="2400" dirty="0">
                <a:solidFill>
                  <a:srgbClr val="333333"/>
                </a:solidFill>
              </a:rPr>
              <a:t>jak mozaika</a:t>
            </a:r>
            <a:r>
              <a:rPr lang="en-GB" altLang="de-DE" sz="2400" dirty="0">
                <a:solidFill>
                  <a:srgbClr val="333333"/>
                </a:solidFill>
              </a:rPr>
              <a:t>: </a:t>
            </a:r>
            <a:r>
              <a:rPr lang="pl-PL" altLang="de-DE" sz="2400" dirty="0">
                <a:solidFill>
                  <a:srgbClr val="333333"/>
                </a:solidFill>
              </a:rPr>
              <a:t>składamy się z wielu małych części, zarówno tych złych, jak i tych dobrych.</a:t>
            </a:r>
            <a:r>
              <a:rPr lang="en-US" altLang="de-DE" sz="2400" dirty="0">
                <a:solidFill>
                  <a:srgbClr val="333333"/>
                </a:solidFill>
              </a:rPr>
              <a:t> </a:t>
            </a:r>
            <a:r>
              <a:rPr lang="pl-PL" altLang="de-DE" sz="2400" dirty="0">
                <a:solidFill>
                  <a:srgbClr val="333333"/>
                </a:solidFill>
              </a:rPr>
              <a:t>Ponadto, jest wiele różnych sposobów na zdefiniowanie ludzkich cech</a:t>
            </a:r>
            <a:r>
              <a:rPr lang="de-DE" altLang="de-DE" sz="2400" dirty="0">
                <a:solidFill>
                  <a:srgbClr val="333333"/>
                </a:solidFill>
              </a:rPr>
              <a:t>:</a:t>
            </a:r>
          </a:p>
          <a:p>
            <a:pPr lvl="0" defTabSz="914400" fontAlgn="base"/>
            <a:r>
              <a:rPr lang="pl-PL" altLang="de-DE" sz="2400" dirty="0">
                <a:solidFill>
                  <a:srgbClr val="004992"/>
                </a:solidFill>
              </a:rPr>
              <a:t>Czym jest szczęście</a:t>
            </a:r>
            <a:r>
              <a:rPr lang="en-GB" altLang="de-DE" sz="2400" dirty="0">
                <a:solidFill>
                  <a:srgbClr val="004992"/>
                </a:solidFill>
              </a:rPr>
              <a:t>? </a:t>
            </a:r>
            <a:r>
              <a:rPr lang="pl-PL" altLang="de-DE" sz="2400" dirty="0">
                <a:solidFill>
                  <a:srgbClr val="333333"/>
                </a:solidFill>
              </a:rPr>
              <a:t>Bycie bogatym</a:t>
            </a:r>
            <a:r>
              <a:rPr lang="en-GB" altLang="de-DE" sz="2400" dirty="0">
                <a:solidFill>
                  <a:srgbClr val="333333"/>
                </a:solidFill>
              </a:rPr>
              <a:t>, </a:t>
            </a:r>
            <a:r>
              <a:rPr lang="pl-PL" altLang="de-DE" sz="2400" dirty="0">
                <a:solidFill>
                  <a:srgbClr val="333333"/>
                </a:solidFill>
              </a:rPr>
              <a:t>posiadanie wielu przyjaciół</a:t>
            </a:r>
            <a:r>
              <a:rPr lang="en-GB" altLang="de-DE" sz="2400" dirty="0">
                <a:solidFill>
                  <a:srgbClr val="333333"/>
                </a:solidFill>
              </a:rPr>
              <a:t>, </a:t>
            </a:r>
            <a:r>
              <a:rPr lang="pl-PL" altLang="de-DE" sz="2400" dirty="0">
                <a:solidFill>
                  <a:srgbClr val="333333"/>
                </a:solidFill>
              </a:rPr>
              <a:t>zdrowie</a:t>
            </a:r>
            <a:r>
              <a:rPr lang="en-GB" altLang="de-DE" sz="2400" dirty="0">
                <a:solidFill>
                  <a:srgbClr val="333333"/>
                </a:solidFill>
              </a:rPr>
              <a:t>, </a:t>
            </a:r>
            <a:r>
              <a:rPr lang="pl-PL" altLang="de-DE" sz="2400" dirty="0">
                <a:solidFill>
                  <a:srgbClr val="333333"/>
                </a:solidFill>
              </a:rPr>
              <a:t>sukces</a:t>
            </a:r>
            <a:r>
              <a:rPr lang="en-GB" altLang="de-DE" sz="2400" dirty="0">
                <a:solidFill>
                  <a:srgbClr val="333333"/>
                </a:solidFill>
              </a:rPr>
              <a:t>, </a:t>
            </a:r>
            <a:r>
              <a:rPr lang="pl-PL" altLang="de-DE" sz="2400" dirty="0">
                <a:solidFill>
                  <a:srgbClr val="333333"/>
                </a:solidFill>
              </a:rPr>
              <a:t>zadowolenie</a:t>
            </a:r>
            <a:r>
              <a:rPr lang="en-GB" altLang="de-DE" sz="2400" dirty="0">
                <a:solidFill>
                  <a:srgbClr val="333333"/>
                </a:solidFill>
              </a:rPr>
              <a:t>???</a:t>
            </a:r>
          </a:p>
          <a:p>
            <a:pPr lvl="0" defTabSz="914400" fontAlgn="base"/>
            <a:r>
              <a:rPr lang="pl-PL" altLang="de-DE" sz="2400" dirty="0">
                <a:solidFill>
                  <a:srgbClr val="004992"/>
                </a:solidFill>
              </a:rPr>
              <a:t>Czym jest inteligencja</a:t>
            </a:r>
            <a:r>
              <a:rPr lang="en-GB" altLang="de-DE" sz="2400" dirty="0">
                <a:solidFill>
                  <a:srgbClr val="004992"/>
                </a:solidFill>
              </a:rPr>
              <a:t>? </a:t>
            </a:r>
            <a:r>
              <a:rPr lang="pl-PL" altLang="de-DE" sz="2400" dirty="0">
                <a:solidFill>
                  <a:srgbClr val="333333"/>
                </a:solidFill>
              </a:rPr>
              <a:t>Wspaniałe osiągnięcia szkolne</a:t>
            </a:r>
            <a:r>
              <a:rPr lang="en-GB" altLang="de-DE" sz="2400" dirty="0">
                <a:solidFill>
                  <a:srgbClr val="333333"/>
                </a:solidFill>
              </a:rPr>
              <a:t>, </a:t>
            </a:r>
            <a:r>
              <a:rPr lang="pl-PL" altLang="de-DE" sz="2400" dirty="0">
                <a:solidFill>
                  <a:srgbClr val="333333"/>
                </a:solidFill>
              </a:rPr>
              <a:t>wyższe</a:t>
            </a:r>
            <a:br>
              <a:rPr lang="en-US" altLang="de-DE" sz="2400" dirty="0">
                <a:solidFill>
                  <a:srgbClr val="333333"/>
                </a:solidFill>
              </a:rPr>
            </a:br>
            <a:r>
              <a:rPr lang="pl-PL" altLang="de-DE" sz="2400" dirty="0">
                <a:solidFill>
                  <a:srgbClr val="333333"/>
                </a:solidFill>
              </a:rPr>
              <a:t>wykształcenie</a:t>
            </a:r>
            <a:r>
              <a:rPr lang="en-GB" altLang="de-DE" sz="2400" dirty="0">
                <a:solidFill>
                  <a:srgbClr val="333333"/>
                </a:solidFill>
              </a:rPr>
              <a:t>, </a:t>
            </a:r>
            <a:r>
              <a:rPr lang="pl-PL" altLang="de-DE" sz="2400" dirty="0">
                <a:solidFill>
                  <a:srgbClr val="333333"/>
                </a:solidFill>
              </a:rPr>
              <a:t>dogadywanie się z innymi</a:t>
            </a:r>
            <a:r>
              <a:rPr lang="en-GB" altLang="de-DE" sz="2400" dirty="0">
                <a:solidFill>
                  <a:srgbClr val="333333"/>
                </a:solidFill>
              </a:rPr>
              <a:t>???</a:t>
            </a:r>
            <a:endParaRPr lang="en-US" sz="2400" dirty="0">
              <a:solidFill>
                <a:srgbClr val="333333"/>
              </a:solidFill>
            </a:endParaRPr>
          </a:p>
        </p:txBody>
      </p:sp>
      <p:pic>
        <p:nvPicPr>
          <p:cNvPr id="8" name="Picture 7"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2. Wybiórcza percepcja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ocena byłaby bardziej realistyczna i pomocna?</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99675847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Wybiórcza ocena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Ocena ogólna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Jąkasz się podczas dyskusji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Jesteś zły na siebie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Przygotwałeś deser, który nie smakował dobrze.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“To mogło się przytrafić tylko mnie!”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2. Wybiórcza percepcja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ocena byłaby bardziej realistyczna i pomocna?</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68668305"/>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Wybiórcza ocena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Ocena ogólna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Jąkasz się podczas dyskusji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Jesteś zły na siebie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“Zdarza się to także innym i mimo jąkania się mój wkład został doceniony.”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Przygotwałeś deser, który nie smakował dobrze.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“To mogło się przytrafić tylko mnie!”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19</a:t>
            </a:fld>
            <a:endParaRPr lang="de-DE" altLang="de-DE"/>
          </a:p>
        </p:txBody>
      </p:sp>
    </p:spTree>
    <p:extLst>
      <p:ext uri="{BB962C8B-B14F-4D97-AF65-F5344CB8AC3E}">
        <p14:creationId xmlns:p14="http://schemas.microsoft.com/office/powerpoint/2010/main" val="3481895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2. Wybiórcza percepcja</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ocena byłaby bardziej realistyczna i pomocna?</a:t>
            </a:r>
            <a:endParaRPr lang="de-DE" altLang="de-DE">
              <a:solidFill>
                <a:srgbClr val="004992"/>
              </a:solidFill>
              <a:latin typeface="+mn-lt"/>
              <a:ea typeface="+mn-ea"/>
              <a:cs typeface="+mn-cs"/>
            </a:endParaRPr>
          </a:p>
        </p:txBody>
      </p:sp>
      <p:sp>
        <p:nvSpPr>
          <p:cNvPr id="34837" name="Rectangle 31"/>
          <p:cNvSpPr>
            <a:spLocks noChangeArrowheads="1"/>
          </p:cNvSpPr>
          <p:nvPr/>
        </p:nvSpPr>
        <p:spPr bwMode="auto">
          <a:xfrm>
            <a:off x="408955" y="5535637"/>
            <a:ext cx="11376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66700" indent="-266700"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indent="0" eaLnBrk="1" hangingPunct="1">
              <a:spcBef>
                <a:spcPts val="0"/>
              </a:spcBef>
              <a:spcAft>
                <a:spcPts val="0"/>
              </a:spcAft>
              <a:buNone/>
            </a:pPr>
            <a:r>
              <a:rPr lang="en-US" altLang="de-DE" sz="2000" b="0">
                <a:solidFill>
                  <a:srgbClr val="004992"/>
                </a:solidFill>
                <a:latin typeface="+mn-lt"/>
              </a:rPr>
              <a:t>“</a:t>
            </a:r>
            <a:r>
              <a:rPr lang="pl-PL" altLang="de-DE" sz="2000" b="0">
                <a:solidFill>
                  <a:srgbClr val="004992"/>
                </a:solidFill>
                <a:latin typeface="+mn-lt"/>
              </a:rPr>
              <a:t>Czytanie w myślach</a:t>
            </a:r>
            <a:r>
              <a:rPr lang="en-US" altLang="de-DE" sz="2000" b="0">
                <a:solidFill>
                  <a:srgbClr val="004992"/>
                </a:solidFill>
                <a:latin typeface="+mn-lt"/>
              </a:rPr>
              <a:t>”: </a:t>
            </a:r>
            <a:r>
              <a:rPr lang="pl-PL" altLang="de-DE" sz="2000" b="0" dirty="0">
                <a:solidFill>
                  <a:srgbClr val="333333"/>
                </a:solidFill>
                <a:latin typeface="+mn-lt"/>
              </a:rPr>
              <a:t>Unikaj nadinterpretacji zachowań innych ludzi.</a:t>
            </a:r>
            <a:r>
              <a:rPr lang="de-DE" altLang="de-DE" sz="2000" b="0" dirty="0">
                <a:solidFill>
                  <a:srgbClr val="333333"/>
                </a:solidFill>
                <a:latin typeface="+mn-lt"/>
              </a:rPr>
              <a:t> </a:t>
            </a:r>
            <a:r>
              <a:rPr lang="pl-PL" altLang="de-DE" sz="2000" b="0" dirty="0">
                <a:solidFill>
                  <a:srgbClr val="333333"/>
                </a:solidFill>
                <a:latin typeface="+mn-lt"/>
              </a:rPr>
              <a:t>Może być wiele możliwości wyjaśniających daną sytuację</a:t>
            </a:r>
            <a:r>
              <a:rPr lang="de-DE" altLang="de-DE" sz="2000" b="0" dirty="0">
                <a:solidFill>
                  <a:srgbClr val="333333"/>
                </a:solidFill>
                <a:latin typeface="+mn-lt"/>
              </a:rPr>
              <a:t>!</a:t>
            </a:r>
            <a:endParaRPr lang="en-US" altLang="de-DE" sz="2000" b="0" dirty="0">
              <a:solidFill>
                <a:srgbClr val="333333"/>
              </a:solidFill>
              <a:latin typeface="+mn-lt"/>
            </a:endParaRPr>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97427411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Wybiórcza ocena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Ocena ogólna</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Jąkasz się podczas dyskusji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Jesteś zły na siebie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“Zdarza się to także innym i mimo jąkania się mój wkład został doceniony.”</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Przygotwałeś deser, który nie smakował dobrze.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“To mogło się przytrafić tylko mnie!”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ea typeface="ＭＳ Ｐゴシック" pitchFamily="34" charset="-128"/>
                        </a:rPr>
                        <a:t>Danie główne smakowało bardzo dobrze, odbyła się miła rozmowa podczas posiłku.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20</a:t>
            </a:fld>
            <a:endParaRPr lang="de-DE" altLang="de-DE"/>
          </a:p>
        </p:txBody>
      </p:sp>
    </p:spTree>
    <p:extLst>
      <p:ext uri="{BB962C8B-B14F-4D97-AF65-F5344CB8AC3E}">
        <p14:creationId xmlns:p14="http://schemas.microsoft.com/office/powerpoint/2010/main" val="4031473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3. Stosowanie własnych standardów jako ostatecznej miary</a:t>
            </a:r>
            <a:endParaRPr lang="de-DE" altLang="de-DE" sz="3600">
              <a:latin typeface="+mn-lt"/>
              <a:ea typeface="+mn-ea"/>
              <a:cs typeface="+mn-cs"/>
            </a:endParaRPr>
          </a:p>
        </p:txBody>
      </p:sp>
      <p:sp>
        <p:nvSpPr>
          <p:cNvPr id="35843" name="Rectangle 3"/>
          <p:cNvSpPr>
            <a:spLocks noGrp="1" noChangeArrowheads="1"/>
          </p:cNvSpPr>
          <p:nvPr>
            <p:ph idx="1"/>
          </p:nvPr>
        </p:nvSpPr>
        <p:spPr/>
        <p:txBody>
          <a:bodyPr>
            <a:noAutofit/>
          </a:bodyPr>
          <a:lstStyle/>
          <a:p>
            <a:pPr eaLnBrk="1" hangingPunct="1"/>
            <a:r>
              <a:rPr lang="pl-PL" altLang="de-DE" sz="2400" dirty="0">
                <a:solidFill>
                  <a:srgbClr val="004992"/>
                </a:solidFill>
              </a:rPr>
              <a:t>Istnieje różnica między tym jak ja oceniam siebie a tym jak inni mnie oceniają!</a:t>
            </a:r>
            <a:endParaRPr lang="de-DE" altLang="de-DE" sz="2400" dirty="0">
              <a:solidFill>
                <a:srgbClr val="004992"/>
              </a:solidFill>
            </a:endParaRPr>
          </a:p>
          <a:p>
            <a:pPr marL="342900" lvl="1" indent="-342900" eaLnBrk="1" hangingPunct="1">
              <a:spcBef>
                <a:spcPts val="1999"/>
              </a:spcBef>
              <a:spcAft>
                <a:spcPts val="0"/>
              </a:spcAft>
              <a:buClr>
                <a:srgbClr val="333333"/>
              </a:buClr>
              <a:buFont typeface="WingDings"/>
              <a:buChar char=""/>
            </a:pPr>
            <a:r>
              <a:rPr lang="pl-PL" altLang="de-DE" sz="2400" dirty="0">
                <a:solidFill>
                  <a:srgbClr val="333333"/>
                </a:solidFill>
              </a:rPr>
              <a:t>Jeśli postrzegam siebie jako bezwartościowego, brzydkiego, itd</a:t>
            </a:r>
            <a:r>
              <a:rPr lang="de-DE" altLang="de-DE" sz="2400" dirty="0">
                <a:solidFill>
                  <a:srgbClr val="333333"/>
                </a:solidFill>
              </a:rPr>
              <a:t>., </a:t>
            </a:r>
            <a:r>
              <a:rPr lang="pl-PL" altLang="de-DE" sz="2400" dirty="0">
                <a:solidFill>
                  <a:srgbClr val="333333"/>
                </a:solidFill>
              </a:rPr>
              <a:t>inni nie koniecznie nie muszą podzielać tego poglądu</a:t>
            </a:r>
          </a:p>
          <a:p>
            <a:pPr marL="342900" lvl="1" indent="-342900" eaLnBrk="1" hangingPunct="1">
              <a:spcBef>
                <a:spcPts val="1999"/>
              </a:spcBef>
              <a:spcAft>
                <a:spcPts val="0"/>
              </a:spcAft>
              <a:buClr>
                <a:srgbClr val="333333"/>
              </a:buClr>
              <a:buFont typeface="WingDings"/>
              <a:buChar char=""/>
            </a:pPr>
            <a:r>
              <a:rPr lang="pl-PL" altLang="de-DE" sz="2400" dirty="0">
                <a:solidFill>
                  <a:srgbClr val="333333"/>
                </a:solidFill>
              </a:rPr>
              <a:t>Istnieje różnorodność opcji</a:t>
            </a:r>
            <a:r>
              <a:rPr lang="de-DE" altLang="de-DE" sz="2400" dirty="0">
                <a:solidFill>
                  <a:srgbClr val="333333"/>
                </a:solidFill>
              </a:rPr>
              <a:t>/</a:t>
            </a:r>
            <a:r>
              <a:rPr lang="pl-PL" altLang="de-DE" sz="2400" dirty="0">
                <a:solidFill>
                  <a:srgbClr val="333333"/>
                </a:solidFill>
              </a:rPr>
              <a:t> sądów/ preferencji</a:t>
            </a:r>
            <a:r>
              <a:rPr lang="de-DE" altLang="de-DE" sz="2400" dirty="0">
                <a:solidFill>
                  <a:srgbClr val="333333"/>
                </a:solidFill>
              </a:rPr>
              <a:t>. </a:t>
            </a:r>
            <a:r>
              <a:rPr lang="pl-PL" altLang="de-DE" sz="2400" dirty="0">
                <a:solidFill>
                  <a:srgbClr val="333333"/>
                </a:solidFill>
              </a:rPr>
              <a:t>Inni mogą się nie zgadzać z moim rozumieniem</a:t>
            </a:r>
            <a:r>
              <a:rPr lang="de-DE" altLang="de-DE" sz="2400" dirty="0">
                <a:solidFill>
                  <a:srgbClr val="333333"/>
                </a:solidFill>
              </a:rPr>
              <a:t> </a:t>
            </a:r>
            <a:r>
              <a:rPr lang="pl-PL" altLang="de-DE" sz="2400" dirty="0">
                <a:solidFill>
                  <a:srgbClr val="333333"/>
                </a:solidFill>
              </a:rPr>
              <a:t>inteligencji czy wyglądu, itd.</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4. Zaprzeczanie pozytywnym informacjom zwrotnym, jednocześnie bezkrytycznie akceptując informacje negatywne!</a:t>
            </a:r>
            <a:br>
              <a:rPr lang="pl-PL" sz="3600">
                <a:solidFill>
                  <a:srgbClr val="004992"/>
                </a:solidFill>
                <a:latin typeface="+mn-lt"/>
                <a:ea typeface="+mn-ea"/>
                <a:cs typeface="+mn-cs"/>
              </a:rPr>
            </a:br>
            <a:r>
              <a:rPr lang="pl-PL">
                <a:solidFill>
                  <a:srgbClr val="004992"/>
                </a:solidFill>
                <a:latin typeface="+mn-lt"/>
                <a:ea typeface="+mn-ea"/>
                <a:cs typeface="+mn-cs"/>
              </a:rPr>
              <a:t>Jaka ocena byłaby bardziej realistyczna i pomocna?</a:t>
            </a:r>
            <a:endParaRPr lang="en-US">
              <a:solidFill>
                <a:srgbClr val="004992"/>
              </a:solidFill>
              <a:latin typeface="+mn-lt"/>
              <a:ea typeface="+mn-ea"/>
              <a:cs typeface="+mn-cs"/>
            </a:endParaRP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78995966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 </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Ocena depresyjna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Pozytywna/ konstruktywna ocena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Otrzymujesz</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komplementy</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za swoje</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wystąpienie.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pl-PL" sz="2000" b="1" i="1" u="none" strike="noStrike" cap="none" normalizeH="0" baseline="0" dirty="0">
                          <a:ln>
                            <a:noFill/>
                          </a:ln>
                          <a:solidFill>
                            <a:srgbClr val="333333"/>
                          </a:solidFill>
                          <a:effectLst/>
                          <a:latin typeface="Calibri Light"/>
                        </a:rPr>
                        <a:t>Inni starają się mi schlebiać, to nieuczciwe, tylko on/ona myśli w ten sposób...”</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Zostałeś</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skrytykowany!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pl-PL" sz="2000" b="1" i="1" u="none" strike="noStrike" cap="none" normalizeH="0" baseline="0" dirty="0">
                          <a:ln>
                            <a:noFill/>
                          </a:ln>
                          <a:solidFill>
                            <a:srgbClr val="333333"/>
                          </a:solidFill>
                          <a:effectLst/>
                          <a:latin typeface="Calibri Light"/>
                        </a:rPr>
                        <a:t>Zostałem zdemaskowany,</a:t>
                      </a:r>
                      <a:r>
                        <a:rPr kumimoji="0" lang="en-US" sz="2000" b="1" i="1" u="none" strike="noStrike" cap="none" normalizeH="0" baseline="0" dirty="0">
                          <a:ln>
                            <a:noFill/>
                          </a:ln>
                          <a:solidFill>
                            <a:srgbClr val="333333"/>
                          </a:solidFill>
                          <a:effectLst/>
                          <a:latin typeface="Calibri Light"/>
                        </a:rPr>
                        <a:t> </a:t>
                      </a:r>
                      <a:r>
                        <a:rPr kumimoji="0" lang="pl-PL" sz="2000" b="1" i="1" u="none" strike="noStrike" cap="none" normalizeH="0" baseline="0" dirty="0">
                          <a:ln>
                            <a:noFill/>
                          </a:ln>
                          <a:solidFill>
                            <a:srgbClr val="333333"/>
                          </a:solidFill>
                          <a:effectLst/>
                          <a:latin typeface="Calibri Light"/>
                        </a:rPr>
                        <a:t>jestem bezwartościowy...”</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 ???</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4. Zaprzeczanie pozytywnym informacjom zwrotnym, jednocześnie bezkrytycznie akceptując informacje negatywne!</a:t>
            </a:r>
            <a:br>
              <a:rPr lang="pl-PL" sz="3600">
                <a:solidFill>
                  <a:srgbClr val="004992"/>
                </a:solidFill>
                <a:latin typeface="+mn-lt"/>
                <a:ea typeface="+mn-ea"/>
                <a:cs typeface="+mn-cs"/>
              </a:rPr>
            </a:br>
            <a:r>
              <a:rPr lang="pl-PL">
                <a:solidFill>
                  <a:srgbClr val="004992"/>
                </a:solidFill>
                <a:latin typeface="+mn-lt"/>
                <a:ea typeface="+mn-ea"/>
                <a:cs typeface="+mn-cs"/>
              </a:rPr>
              <a:t>Jaka ocena byłaby bardziej realistyczna i pomocna?</a:t>
            </a:r>
            <a:endParaRPr lang="en-US">
              <a:solidFill>
                <a:srgbClr val="004992"/>
              </a:solidFill>
              <a:latin typeface="+mn-lt"/>
              <a:ea typeface="+mn-ea"/>
              <a:cs typeface="+mn-cs"/>
            </a:endParaRP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09578078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 </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Ocena depresyjna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Pozytywna/ konstruktywna ocena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Otrzymujesz</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komplementy</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za swoje</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wystąpienie.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pl-PL" sz="2000" b="1" i="1" u="none" strike="noStrike" cap="none" normalizeH="0" baseline="0">
                          <a:ln>
                            <a:noFill/>
                          </a:ln>
                          <a:solidFill>
                            <a:srgbClr val="333333"/>
                          </a:solidFill>
                          <a:effectLst/>
                          <a:latin typeface="Calibri Light"/>
                        </a:rPr>
                        <a:t>Inni </a:t>
                      </a:r>
                      <a:r>
                        <a:rPr kumimoji="0" lang="pl-PL" sz="2000" b="1" i="1" u="none" strike="noStrike" cap="none" normalizeH="0" baseline="0" dirty="0">
                          <a:ln>
                            <a:noFill/>
                          </a:ln>
                          <a:solidFill>
                            <a:srgbClr val="333333"/>
                          </a:solidFill>
                          <a:effectLst/>
                          <a:latin typeface="Calibri Light"/>
                        </a:rPr>
                        <a:t>starają się mi schlebiać, to nieuczciwe, tylko on/ona myśli w ten </a:t>
                      </a:r>
                      <a:r>
                        <a:rPr kumimoji="0" lang="pl-PL" sz="2000" b="1" i="1" u="none" strike="noStrike" cap="none" normalizeH="0" baseline="0">
                          <a:ln>
                            <a:noFill/>
                          </a:ln>
                          <a:solidFill>
                            <a:srgbClr val="333333"/>
                          </a:solidFill>
                          <a:effectLst/>
                          <a:latin typeface="Calibri Light"/>
                        </a:rPr>
                        <a:t>sposób...”</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r>
                        <a:rPr kumimoji="0" lang="pl-PL" sz="2000" b="0" i="0" u="none" strike="noStrike" cap="none" normalizeH="0" baseline="0">
                          <a:ln>
                            <a:noFill/>
                          </a:ln>
                          <a:solidFill>
                            <a:srgbClr val="333333"/>
                          </a:solidFill>
                          <a:effectLst/>
                          <a:latin typeface="Calibri Light"/>
                        </a:rPr>
                        <a:t>Świetnie</a:t>
                      </a:r>
                      <a:r>
                        <a:rPr kumimoji="0" lang="pl-PL" sz="2000" b="0" i="0" u="none" strike="noStrike" cap="none" normalizeH="0" baseline="0" dirty="0">
                          <a:ln>
                            <a:noFill/>
                          </a:ln>
                          <a:solidFill>
                            <a:srgbClr val="333333"/>
                          </a:solidFill>
                          <a:effectLst/>
                          <a:latin typeface="Calibri Light"/>
                        </a:rPr>
                        <a:t>, że inni doceniają moje </a:t>
                      </a:r>
                      <a:r>
                        <a:rPr kumimoji="0" lang="pl-PL" sz="2000" b="0" i="0" u="none" strike="noStrike" cap="none" normalizeH="0" baseline="0">
                          <a:ln>
                            <a:noFill/>
                          </a:ln>
                          <a:solidFill>
                            <a:srgbClr val="333333"/>
                          </a:solidFill>
                          <a:effectLst/>
                          <a:latin typeface="Calibri Light"/>
                        </a:rPr>
                        <a:t>osiągnięcia!”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Zostałeś</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skrytykowany!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mn-lt"/>
                        </a:rPr>
                        <a:t>“</a:t>
                      </a:r>
                      <a:r>
                        <a:rPr kumimoji="0" lang="pl-PL" sz="2000" b="1" i="1" u="none" strike="noStrike" cap="none" normalizeH="0" baseline="0" dirty="0">
                          <a:ln>
                            <a:noFill/>
                          </a:ln>
                          <a:solidFill>
                            <a:srgbClr val="333333"/>
                          </a:solidFill>
                          <a:effectLst/>
                          <a:latin typeface="+mn-lt"/>
                        </a:rPr>
                        <a:t>Zostałem zdemaskowany,</a:t>
                      </a:r>
                      <a:r>
                        <a:rPr kumimoji="0" lang="en-US" sz="2000" b="1" i="1" u="none" strike="noStrike" cap="none" normalizeH="0" baseline="0" dirty="0">
                          <a:ln>
                            <a:noFill/>
                          </a:ln>
                          <a:solidFill>
                            <a:srgbClr val="333333"/>
                          </a:solidFill>
                          <a:effectLst/>
                          <a:latin typeface="+mn-lt"/>
                        </a:rPr>
                        <a:t> </a:t>
                      </a:r>
                      <a:r>
                        <a:rPr kumimoji="0" lang="pl-PL" sz="2000" b="1" i="1" u="none" strike="noStrike" cap="none" normalizeH="0" baseline="0" dirty="0">
                          <a:ln>
                            <a:noFill/>
                          </a:ln>
                          <a:solidFill>
                            <a:srgbClr val="333333"/>
                          </a:solidFill>
                          <a:effectLst/>
                          <a:latin typeface="+mn-lt"/>
                        </a:rPr>
                        <a:t>jestem bezwartościowy...”</a:t>
                      </a:r>
                      <a:endParaRPr kumimoji="0" lang="en-US"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 ???</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23</a:t>
            </a:fld>
            <a:endParaRPr lang="de-DE" altLang="de-DE"/>
          </a:p>
        </p:txBody>
      </p:sp>
    </p:spTree>
    <p:extLst>
      <p:ext uri="{BB962C8B-B14F-4D97-AF65-F5344CB8AC3E}">
        <p14:creationId xmlns:p14="http://schemas.microsoft.com/office/powerpoint/2010/main" val="3710742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4. Zaprzeczanie pozytywnym informacjom zwrotnym, jednocześnie bezkrytycznie akceptując informacje negatywne!</a:t>
            </a:r>
            <a:br>
              <a:rPr lang="pl-PL" sz="3600">
                <a:solidFill>
                  <a:srgbClr val="004992"/>
                </a:solidFill>
                <a:latin typeface="+mn-lt"/>
                <a:ea typeface="+mn-ea"/>
                <a:cs typeface="+mn-cs"/>
              </a:rPr>
            </a:br>
            <a:r>
              <a:rPr lang="pl-PL">
                <a:solidFill>
                  <a:srgbClr val="004992"/>
                </a:solidFill>
                <a:latin typeface="+mn-lt"/>
                <a:ea typeface="+mn-ea"/>
                <a:cs typeface="+mn-cs"/>
              </a:rPr>
              <a:t>Jaka ocena byłaby bardziej realistyczna i pomocna?</a:t>
            </a:r>
            <a:endParaRPr lang="en-US">
              <a:solidFill>
                <a:srgbClr val="004992"/>
              </a:solidFill>
              <a:latin typeface="+mn-lt"/>
              <a:ea typeface="+mn-ea"/>
              <a:cs typeface="+mn-cs"/>
            </a:endParaRPr>
          </a:p>
        </p:txBody>
      </p:sp>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559248036"/>
              </p:ext>
            </p:extLst>
          </p:nvPr>
        </p:nvGraphicFramePr>
        <p:xfrm>
          <a:off x="411480" y="2612383"/>
          <a:ext cx="11375136" cy="3886200"/>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 </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Ocena depresyjna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Pozytywna/ konstruktywna ocena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Otrzymujesz</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komplementy</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za swoje</a:t>
                      </a:r>
                      <a:br>
                        <a:rPr kumimoji="0" lang="en-US" sz="2000" b="0" i="0" u="none" strike="noStrike" cap="none" normalizeH="0" baseline="0" dirty="0">
                          <a:ln>
                            <a:noFill/>
                          </a:ln>
                          <a:solidFill>
                            <a:srgbClr val="333333"/>
                          </a:solidFill>
                          <a:effectLst/>
                          <a:latin typeface="Calibri Light"/>
                        </a:rPr>
                      </a:br>
                      <a:r>
                        <a:rPr kumimoji="0" lang="pl-PL" sz="2000" b="0" i="0" u="none" strike="noStrike" cap="none" normalizeH="0" baseline="0" dirty="0">
                          <a:ln>
                            <a:noFill/>
                          </a:ln>
                          <a:solidFill>
                            <a:srgbClr val="333333"/>
                          </a:solidFill>
                          <a:effectLst/>
                          <a:latin typeface="Calibri Light"/>
                        </a:rPr>
                        <a:t>wystąpienie.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pl-PL" sz="2000" b="1" i="1" u="none" strike="noStrike" cap="none" normalizeH="0" baseline="0">
                          <a:ln>
                            <a:noFill/>
                          </a:ln>
                          <a:solidFill>
                            <a:srgbClr val="333333"/>
                          </a:solidFill>
                          <a:effectLst/>
                          <a:latin typeface="Calibri Light"/>
                        </a:rPr>
                        <a:t>Inni </a:t>
                      </a:r>
                      <a:r>
                        <a:rPr kumimoji="0" lang="pl-PL" sz="2000" b="1" i="1" u="none" strike="noStrike" cap="none" normalizeH="0" baseline="0" dirty="0">
                          <a:ln>
                            <a:noFill/>
                          </a:ln>
                          <a:solidFill>
                            <a:srgbClr val="333333"/>
                          </a:solidFill>
                          <a:effectLst/>
                          <a:latin typeface="Calibri Light"/>
                        </a:rPr>
                        <a:t>starają się mi schlebiać, to nieuczciwe, tylko on/ona myśli w ten </a:t>
                      </a:r>
                      <a:r>
                        <a:rPr kumimoji="0" lang="pl-PL" sz="2000" b="1" i="1" u="none" strike="noStrike" cap="none" normalizeH="0" baseline="0">
                          <a:ln>
                            <a:noFill/>
                          </a:ln>
                          <a:solidFill>
                            <a:srgbClr val="333333"/>
                          </a:solidFill>
                          <a:effectLst/>
                          <a:latin typeface="Calibri Light"/>
                        </a:rPr>
                        <a:t>sposób...”</a:t>
                      </a:r>
                      <a:endParaRPr kumimoji="0" lang="pl-P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r>
                        <a:rPr kumimoji="0" lang="pl-PL" sz="2000" b="0" i="0" u="none" strike="noStrike" cap="none" normalizeH="0" baseline="0">
                          <a:ln>
                            <a:noFill/>
                          </a:ln>
                          <a:solidFill>
                            <a:srgbClr val="333333"/>
                          </a:solidFill>
                          <a:effectLst/>
                          <a:latin typeface="Calibri Light"/>
                        </a:rPr>
                        <a:t>Świetnie</a:t>
                      </a:r>
                      <a:r>
                        <a:rPr kumimoji="0" lang="pl-PL" sz="2000" b="0" i="0" u="none" strike="noStrike" cap="none" normalizeH="0" baseline="0" dirty="0">
                          <a:ln>
                            <a:noFill/>
                          </a:ln>
                          <a:solidFill>
                            <a:srgbClr val="333333"/>
                          </a:solidFill>
                          <a:effectLst/>
                          <a:latin typeface="Calibri Light"/>
                        </a:rPr>
                        <a:t>, że inni doceniają moje </a:t>
                      </a:r>
                      <a:r>
                        <a:rPr kumimoji="0" lang="pl-PL" sz="2000" b="0" i="0" u="none" strike="noStrike" cap="none" normalizeH="0" baseline="0">
                          <a:ln>
                            <a:noFill/>
                          </a:ln>
                          <a:solidFill>
                            <a:srgbClr val="333333"/>
                          </a:solidFill>
                          <a:effectLst/>
                          <a:latin typeface="Calibri Light"/>
                        </a:rPr>
                        <a:t>osiągnięcia!”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Zostałeś</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skrytykowany!</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rPr>
                        <a:t>“</a:t>
                      </a:r>
                      <a:r>
                        <a:rPr kumimoji="0" lang="pl-PL" sz="2000" b="1" i="1" u="none" strike="noStrike" cap="none" normalizeH="0" baseline="0">
                          <a:ln>
                            <a:noFill/>
                          </a:ln>
                          <a:solidFill>
                            <a:srgbClr val="333333"/>
                          </a:solidFill>
                          <a:effectLst/>
                          <a:latin typeface="Calibri Light"/>
                        </a:rPr>
                        <a:t>Zostałem zdemaskowany,</a:t>
                      </a:r>
                      <a:r>
                        <a:rPr kumimoji="0" lang="en-US" sz="2000" b="1" i="1" u="none" strike="noStrike" cap="none" normalizeH="0" baseline="0">
                          <a:ln>
                            <a:noFill/>
                          </a:ln>
                          <a:solidFill>
                            <a:srgbClr val="333333"/>
                          </a:solidFill>
                          <a:effectLst/>
                          <a:latin typeface="Calibri Light"/>
                        </a:rPr>
                        <a:t> </a:t>
                      </a:r>
                      <a:r>
                        <a:rPr kumimoji="0" lang="pl-PL" sz="2000" b="1" i="1" u="none" strike="noStrike" cap="none" normalizeH="0" baseline="0">
                          <a:ln>
                            <a:noFill/>
                          </a:ln>
                          <a:solidFill>
                            <a:srgbClr val="333333"/>
                          </a:solidFill>
                          <a:effectLst/>
                          <a:latin typeface="Calibri Light"/>
                        </a:rPr>
                        <a:t>jestem bezwartościowy...”</a:t>
                      </a:r>
                      <a:endParaRPr kumimoji="0" lang="en-U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t>
                      </a:r>
                      <a:r>
                        <a:rPr kumimoji="0" lang="pl-PL" sz="2000" b="0" i="0" u="none" strike="noStrike" cap="none" normalizeH="0" baseline="0">
                          <a:ln>
                            <a:noFill/>
                          </a:ln>
                          <a:solidFill>
                            <a:srgbClr val="333333"/>
                          </a:solidFill>
                          <a:effectLst/>
                          <a:latin typeface="Calibri Light"/>
                        </a:rPr>
                        <a:t>Ta </a:t>
                      </a:r>
                      <a:r>
                        <a:rPr kumimoji="0" lang="pl-PL" sz="2000" b="0" i="0" u="none" strike="noStrike" cap="none" normalizeH="0" baseline="0" dirty="0">
                          <a:ln>
                            <a:noFill/>
                          </a:ln>
                          <a:solidFill>
                            <a:srgbClr val="333333"/>
                          </a:solidFill>
                          <a:effectLst/>
                          <a:latin typeface="Calibri Light"/>
                        </a:rPr>
                        <a:t>osoba może mieć dziś </a:t>
                      </a:r>
                      <a:r>
                        <a:rPr kumimoji="0" lang="pl-PL" sz="2000" b="0" i="0" u="none" strike="noStrike" cap="none" normalizeH="0" baseline="0">
                          <a:ln>
                            <a:noFill/>
                          </a:ln>
                          <a:solidFill>
                            <a:srgbClr val="333333"/>
                          </a:solidFill>
                          <a:effectLst/>
                          <a:latin typeface="Calibri Light"/>
                        </a:rPr>
                        <a:t>zły dzień”; “Czy </a:t>
                      </a:r>
                      <a:r>
                        <a:rPr kumimoji="0" lang="pl-PL" sz="2000" b="0" i="0" u="none" strike="noStrike" cap="none" normalizeH="0" baseline="0" dirty="0">
                          <a:ln>
                            <a:noFill/>
                          </a:ln>
                          <a:solidFill>
                            <a:srgbClr val="333333"/>
                          </a:solidFill>
                          <a:effectLst/>
                          <a:latin typeface="Calibri Light"/>
                        </a:rPr>
                        <a:t>mogę coś zyskać z takiej informacji </a:t>
                      </a:r>
                      <a:r>
                        <a:rPr kumimoji="0" lang="pl-PL" sz="2000" b="0" i="0" u="none" strike="noStrike" cap="none" normalizeH="0" baseline="0">
                          <a:ln>
                            <a:noFill/>
                          </a:ln>
                          <a:solidFill>
                            <a:srgbClr val="333333"/>
                          </a:solidFill>
                          <a:effectLst/>
                          <a:latin typeface="Calibri Light"/>
                        </a:rPr>
                        <a:t>zwrotnej?”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24</a:t>
            </a:fld>
            <a:endParaRPr lang="de-DE" altLang="de-DE"/>
          </a:p>
        </p:txBody>
      </p:sp>
    </p:spTree>
    <p:extLst>
      <p:ext uri="{BB962C8B-B14F-4D97-AF65-F5344CB8AC3E}">
        <p14:creationId xmlns:p14="http://schemas.microsoft.com/office/powerpoint/2010/main" val="832098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5</a:t>
            </a:r>
            <a:r>
              <a:rPr lang="pl-PL" altLang="de-DE" sz="3600">
                <a:solidFill>
                  <a:srgbClr val="004992"/>
                </a:solidFill>
                <a:latin typeface="+mn-lt"/>
                <a:ea typeface="+mn-ea"/>
                <a:cs typeface="+mn-cs"/>
              </a:rPr>
              <a:t>. “Myślenie </a:t>
            </a:r>
            <a:r>
              <a:rPr lang="pl-PL" altLang="de-DE" sz="3600" dirty="0">
                <a:solidFill>
                  <a:srgbClr val="004992"/>
                </a:solidFill>
                <a:latin typeface="+mn-lt"/>
                <a:ea typeface="+mn-ea"/>
                <a:cs typeface="+mn-cs"/>
              </a:rPr>
              <a:t>Wszystko </a:t>
            </a:r>
            <a:r>
              <a:rPr lang="pl-PL" altLang="de-DE" sz="3600">
                <a:solidFill>
                  <a:srgbClr val="004992"/>
                </a:solidFill>
                <a:latin typeface="+mn-lt"/>
                <a:ea typeface="+mn-ea"/>
                <a:cs typeface="+mn-cs"/>
              </a:rPr>
              <a:t>Albo Nic”/ </a:t>
            </a:r>
            <a:r>
              <a:rPr lang="pl-PL" altLang="de-DE" sz="3600" dirty="0">
                <a:solidFill>
                  <a:srgbClr val="004992"/>
                </a:solidFill>
                <a:latin typeface="+mn-lt"/>
                <a:ea typeface="+mn-ea"/>
                <a:cs typeface="+mn-cs"/>
              </a:rPr>
              <a:t>Myślenie katastroficzne</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Jaka ocena byłaby bardziej realistyczna i pomocna?</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171014587"/>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Wydarzenie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Ocena depresyjna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Pozytywna/ konstruktywna ocena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Twój szef nie wita się z tobą.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t>
                      </a:r>
                      <a:r>
                        <a:rPr kumimoji="0" lang="pl-PL" sz="2000" b="1" i="1" u="none" strike="noStrike" cap="none" normalizeH="0" baseline="0">
                          <a:ln>
                            <a:noFill/>
                          </a:ln>
                          <a:solidFill>
                            <a:srgbClr val="333333"/>
                          </a:solidFill>
                          <a:effectLst/>
                          <a:latin typeface="Calibri Light"/>
                          <a:ea typeface="ＭＳ Ｐゴシック" pitchFamily="34" charset="-128"/>
                        </a:rPr>
                        <a:t>Zostanę zwolniony”</a:t>
                      </a:r>
                      <a:endParaRPr kumimoji="0" lang="pl-P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5</a:t>
            </a:r>
            <a:r>
              <a:rPr lang="pl-PL" altLang="de-DE" sz="3600">
                <a:solidFill>
                  <a:srgbClr val="004992"/>
                </a:solidFill>
                <a:latin typeface="+mn-lt"/>
                <a:ea typeface="+mn-ea"/>
                <a:cs typeface="+mn-cs"/>
              </a:rPr>
              <a:t>. “Myślenie </a:t>
            </a:r>
            <a:r>
              <a:rPr lang="pl-PL" altLang="de-DE" sz="3600" dirty="0">
                <a:solidFill>
                  <a:srgbClr val="004992"/>
                </a:solidFill>
                <a:latin typeface="+mn-lt"/>
                <a:ea typeface="+mn-ea"/>
                <a:cs typeface="+mn-cs"/>
              </a:rPr>
              <a:t>Wszystko </a:t>
            </a:r>
            <a:r>
              <a:rPr lang="pl-PL" altLang="de-DE" sz="3600">
                <a:solidFill>
                  <a:srgbClr val="004992"/>
                </a:solidFill>
                <a:latin typeface="+mn-lt"/>
                <a:ea typeface="+mn-ea"/>
                <a:cs typeface="+mn-cs"/>
              </a:rPr>
              <a:t>Albo Nic”/ </a:t>
            </a:r>
            <a:r>
              <a:rPr lang="pl-PL" altLang="de-DE" sz="3600" dirty="0">
                <a:solidFill>
                  <a:srgbClr val="004992"/>
                </a:solidFill>
                <a:latin typeface="+mn-lt"/>
                <a:ea typeface="+mn-ea"/>
                <a:cs typeface="+mn-cs"/>
              </a:rPr>
              <a:t>Myślenie katastroficzne</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Jaka ocena byłaby bardziej realistyczna i pomocna?</a:t>
            </a:r>
            <a:endParaRPr lang="de-DE" altLang="de-DE" dirty="0">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264604300"/>
              </p:ext>
            </p:extLst>
          </p:nvPr>
        </p:nvGraphicFramePr>
        <p:xfrm>
          <a:off x="408955" y="2204864"/>
          <a:ext cx="11376000" cy="17830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Wydarzenie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Ocena depresyjna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Pozytywna/ konstruktywna ocena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ea typeface="ＭＳ Ｐゴシック" pitchFamily="34" charset="-128"/>
                        </a:rPr>
                        <a:t>Twój szef nie wita się z tobą.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a:ln>
                            <a:noFill/>
                          </a:ln>
                          <a:solidFill>
                            <a:srgbClr val="333333"/>
                          </a:solidFill>
                          <a:effectLst/>
                          <a:latin typeface="Calibri Light"/>
                          <a:ea typeface="ＭＳ Ｐゴシック" pitchFamily="34" charset="-128"/>
                        </a:rPr>
                        <a:t>“</a:t>
                      </a:r>
                      <a:r>
                        <a:rPr kumimoji="0" lang="pl-PL" sz="2000" b="1" i="1" u="none" strike="noStrike" cap="none" normalizeH="0" baseline="0">
                          <a:ln>
                            <a:noFill/>
                          </a:ln>
                          <a:solidFill>
                            <a:srgbClr val="333333"/>
                          </a:solidFill>
                          <a:effectLst/>
                          <a:latin typeface="Calibri Light"/>
                          <a:ea typeface="ＭＳ Ｐゴシック" pitchFamily="34" charset="-128"/>
                        </a:rPr>
                        <a:t>Zostanę zwolniony”</a:t>
                      </a:r>
                      <a:endParaRPr kumimoji="0" lang="pl-P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a:t>
                      </a:r>
                      <a:r>
                        <a:rPr kumimoji="0" lang="pl-PL" sz="2000" b="0" i="0" u="none" strike="noStrike" cap="none" normalizeH="0" baseline="0">
                          <a:ln>
                            <a:noFill/>
                          </a:ln>
                          <a:solidFill>
                            <a:srgbClr val="333333"/>
                          </a:solidFill>
                          <a:effectLst/>
                          <a:latin typeface="Calibri Light"/>
                          <a:ea typeface="ＭＳ Ｐゴシック" pitchFamily="34" charset="-128"/>
                        </a:rPr>
                        <a:t>Czy </a:t>
                      </a:r>
                      <a:r>
                        <a:rPr kumimoji="0" lang="pl-PL" sz="2000" b="0" i="0" u="none" strike="noStrike" cap="none" normalizeH="0" baseline="0" dirty="0">
                          <a:ln>
                            <a:noFill/>
                          </a:ln>
                          <a:solidFill>
                            <a:srgbClr val="333333"/>
                          </a:solidFill>
                          <a:effectLst/>
                          <a:latin typeface="Calibri Light"/>
                          <a:ea typeface="ＭＳ Ｐゴシック" pitchFamily="34" charset="-128"/>
                        </a:rPr>
                        <a:t>on mnie w ogóle widział; może miał zły </a:t>
                      </a:r>
                      <a:r>
                        <a:rPr kumimoji="0" lang="pl-PL" sz="2000" b="0" i="0" u="none" strike="noStrike" cap="none" normalizeH="0" baseline="0">
                          <a:ln>
                            <a:noFill/>
                          </a:ln>
                          <a:solidFill>
                            <a:srgbClr val="333333"/>
                          </a:solidFill>
                          <a:effectLst/>
                          <a:latin typeface="Calibri Light"/>
                          <a:ea typeface="ＭＳ Ｐゴシック" pitchFamily="34" charset="-128"/>
                        </a:rPr>
                        <a:t>dzień?”</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26</a:t>
            </a:fld>
            <a:endParaRPr lang="de-DE" altLang="de-DE"/>
          </a:p>
        </p:txBody>
      </p:sp>
    </p:spTree>
    <p:extLst>
      <p:ext uri="{BB962C8B-B14F-4D97-AF65-F5344CB8AC3E}">
        <p14:creationId xmlns:p14="http://schemas.microsoft.com/office/powerpoint/2010/main" val="1771952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6. Tłumienie negatywnych myśli</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mogła by być bardziej realistyczna ocena?</a:t>
            </a:r>
            <a:endParaRPr lang="de-DE" altLang="de-DE">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548749268"/>
              </p:ext>
            </p:extLst>
          </p:nvPr>
        </p:nvGraphicFramePr>
        <p:xfrm>
          <a:off x="408955" y="2204864"/>
          <a:ext cx="11376000" cy="2423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Wydarzenie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Problematyczna ocena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Pozytywna/ konstruktywna ocena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Doświadczasz powtarzających się negatywnych, przykrych myśli (np. jesteś bezwartościowy“, ”nieudacznik“, ”jesteś głupi“.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“nie </a:t>
                      </a:r>
                      <a:r>
                        <a:rPr kumimoji="0" lang="pl-PL" sz="2000" b="1" i="1" u="none" strike="noStrike" cap="none" normalizeH="0" baseline="0" dirty="0">
                          <a:ln>
                            <a:noFill/>
                          </a:ln>
                          <a:solidFill>
                            <a:srgbClr val="333333"/>
                          </a:solidFill>
                          <a:effectLst/>
                          <a:latin typeface="Calibri Light"/>
                        </a:rPr>
                        <a:t>muszę myśleć tych </a:t>
                      </a:r>
                      <a:r>
                        <a:rPr kumimoji="0" lang="pl-PL" sz="2000" b="1" i="1" u="none" strike="noStrike" cap="none" normalizeH="0" baseline="0">
                          <a:ln>
                            <a:noFill/>
                          </a:ln>
                          <a:solidFill>
                            <a:srgbClr val="333333"/>
                          </a:solidFill>
                          <a:effectLst/>
                          <a:latin typeface="Calibri Light"/>
                        </a:rPr>
                        <a:t>przykrych myśli” </a:t>
                      </a:r>
                      <a:r>
                        <a:rPr kumimoji="0" lang="pl-PL" sz="2000" b="1" i="1" u="none" strike="noStrike" cap="none" normalizeH="0" baseline="0" dirty="0">
                          <a:ln>
                            <a:noFill/>
                          </a:ln>
                          <a:solidFill>
                            <a:srgbClr val="333333"/>
                          </a:solidFill>
                          <a:effectLst/>
                          <a:latin typeface="Calibri Light"/>
                        </a:rPr>
                        <a:t>…ale to nie </a:t>
                      </a:r>
                      <a:r>
                        <a:rPr kumimoji="0" lang="pl-PL" sz="2000" b="1" i="1" u="none" strike="noStrike" cap="none" normalizeH="0" baseline="0">
                          <a:ln>
                            <a:noFill/>
                          </a:ln>
                          <a:solidFill>
                            <a:srgbClr val="333333"/>
                          </a:solidFill>
                          <a:effectLst/>
                          <a:latin typeface="Calibri Light"/>
                        </a:rPr>
                        <a:t>pomaga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pl-PL" sz="2000" b="1" i="1" u="none" strike="noStrike" cap="none" normalizeH="0" baseline="0">
                          <a:ln>
                            <a:noFill/>
                          </a:ln>
                          <a:solidFill>
                            <a:srgbClr val="333333"/>
                          </a:solidFill>
                          <a:effectLst/>
                          <a:latin typeface="Calibri Light"/>
                        </a:rPr>
                        <a:t> </a:t>
                      </a:r>
                      <a:r>
                        <a:rPr kumimoji="0" lang="pl-PL" sz="2000" b="1" i="1" u="none" strike="noStrike" cap="none" normalizeH="0" baseline="0" dirty="0">
                          <a:ln>
                            <a:noFill/>
                          </a:ln>
                          <a:solidFill>
                            <a:srgbClr val="333333"/>
                          </a:solidFill>
                          <a:effectLst/>
                          <a:latin typeface="Calibri Light"/>
                        </a:rPr>
                        <a:t>zobaczymy na następnym ćwiczeniu).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6. Tłumienie negatywnych myśli</a:t>
            </a:r>
            <a:br>
              <a:rPr lang="pl-PL" altLang="de-DE" sz="3600">
                <a:solidFill>
                  <a:srgbClr val="004992"/>
                </a:solidFill>
                <a:latin typeface="+mn-lt"/>
                <a:ea typeface="+mn-ea"/>
                <a:cs typeface="+mn-cs"/>
              </a:rPr>
            </a:br>
            <a:r>
              <a:rPr lang="pl-PL" altLang="de-DE">
                <a:solidFill>
                  <a:srgbClr val="004992"/>
                </a:solidFill>
                <a:latin typeface="+mn-lt"/>
                <a:ea typeface="+mn-ea"/>
                <a:cs typeface="+mn-cs"/>
              </a:rPr>
              <a:t>Jaka mogła by być bardziej realistyczna ocena?</a:t>
            </a:r>
            <a:endParaRPr lang="de-DE"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617984463"/>
              </p:ext>
            </p:extLst>
          </p:nvPr>
        </p:nvGraphicFramePr>
        <p:xfrm>
          <a:off x="408955" y="2204864"/>
          <a:ext cx="11376000" cy="26060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77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Wydarzenie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dirty="0">
                          <a:ln>
                            <a:noFill/>
                          </a:ln>
                          <a:solidFill>
                            <a:srgbClr val="333333"/>
                          </a:solidFill>
                          <a:effectLst/>
                          <a:latin typeface="Calibri Light"/>
                        </a:rPr>
                        <a:t>Problematyczna ocena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Pozytywna/ konstruktywna ocena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a:ln>
                            <a:noFill/>
                          </a:ln>
                          <a:solidFill>
                            <a:srgbClr val="333333"/>
                          </a:solidFill>
                          <a:effectLst/>
                          <a:latin typeface="Calibri Light"/>
                        </a:rPr>
                        <a:t>Doświadczasz powtarzających się negatywnych, przykrych myśli (np. jesteś bezwartościowy“, ”nieudacznik“, ”jesteś głupi“.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1" i="1" u="none" strike="noStrike" cap="none" normalizeH="0" baseline="0">
                          <a:ln>
                            <a:noFill/>
                          </a:ln>
                          <a:solidFill>
                            <a:srgbClr val="333333"/>
                          </a:solidFill>
                          <a:effectLst/>
                          <a:latin typeface="Calibri Light"/>
                        </a:rPr>
                        <a:t>“nie </a:t>
                      </a:r>
                      <a:r>
                        <a:rPr kumimoji="0" lang="pl-PL" sz="2000" b="1" i="1" u="none" strike="noStrike" cap="none" normalizeH="0" baseline="0" dirty="0">
                          <a:ln>
                            <a:noFill/>
                          </a:ln>
                          <a:solidFill>
                            <a:srgbClr val="333333"/>
                          </a:solidFill>
                          <a:effectLst/>
                          <a:latin typeface="Calibri Light"/>
                        </a:rPr>
                        <a:t>muszę myśleć tych </a:t>
                      </a:r>
                      <a:r>
                        <a:rPr kumimoji="0" lang="pl-PL" sz="2000" b="1" i="1" u="none" strike="noStrike" cap="none" normalizeH="0" baseline="0">
                          <a:ln>
                            <a:noFill/>
                          </a:ln>
                          <a:solidFill>
                            <a:srgbClr val="333333"/>
                          </a:solidFill>
                          <a:effectLst/>
                          <a:latin typeface="Calibri Light"/>
                        </a:rPr>
                        <a:t>przykrych myśli” </a:t>
                      </a:r>
                      <a:r>
                        <a:rPr kumimoji="0" lang="pl-PL" sz="2000" b="1" i="1" u="none" strike="noStrike" cap="none" normalizeH="0" baseline="0" dirty="0">
                          <a:ln>
                            <a:noFill/>
                          </a:ln>
                          <a:solidFill>
                            <a:srgbClr val="333333"/>
                          </a:solidFill>
                          <a:effectLst/>
                          <a:latin typeface="Calibri Light"/>
                        </a:rPr>
                        <a:t>…ale to nie </a:t>
                      </a:r>
                      <a:r>
                        <a:rPr kumimoji="0" lang="pl-PL" sz="2000" b="1" i="1" u="none" strike="noStrike" cap="none" normalizeH="0" baseline="0">
                          <a:ln>
                            <a:noFill/>
                          </a:ln>
                          <a:solidFill>
                            <a:srgbClr val="333333"/>
                          </a:solidFill>
                          <a:effectLst/>
                          <a:latin typeface="Calibri Light"/>
                        </a:rPr>
                        <a:t>pomaga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pl-PL" sz="2000" b="1" i="1" u="none" strike="noStrike" cap="none" normalizeH="0" baseline="0">
                          <a:ln>
                            <a:noFill/>
                          </a:ln>
                          <a:solidFill>
                            <a:srgbClr val="333333"/>
                          </a:solidFill>
                          <a:effectLst/>
                          <a:latin typeface="Calibri Light"/>
                        </a:rPr>
                        <a:t> </a:t>
                      </a:r>
                      <a:r>
                        <a:rPr kumimoji="0" lang="pl-PL" sz="2000" b="1" i="1" u="none" strike="noStrike" cap="none" normalizeH="0" baseline="0" dirty="0">
                          <a:ln>
                            <a:noFill/>
                          </a:ln>
                          <a:solidFill>
                            <a:srgbClr val="333333"/>
                          </a:solidFill>
                          <a:effectLst/>
                          <a:latin typeface="Calibri Light"/>
                        </a:rPr>
                        <a:t>zobaczymy na następnym ćwiczeniu).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Zastanów się czy te myśli są usprawiedliwione. Co przemawia przeciw tym myślom?</a:t>
                      </a:r>
                      <a:endParaRPr kumimoji="0" lang="en-US"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000" b="0" i="0" u="none" strike="noStrike" cap="none" normalizeH="0" baseline="0" dirty="0">
                          <a:ln>
                            <a:noFill/>
                          </a:ln>
                          <a:solidFill>
                            <a:srgbClr val="333333"/>
                          </a:solidFill>
                          <a:effectLst/>
                          <a:latin typeface="Calibri Light"/>
                        </a:rPr>
                        <a:t>Rozprosz swoją uwagę wykonując przyjemne czynności..</a:t>
                      </a:r>
                      <a:endParaRPr kumimoji="0" lang="fr-F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6. Tłumienie negatywnych myśli</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Ćwiczenie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pl-PL" altLang="de-DE" sz="2400" dirty="0">
                <a:solidFill>
                  <a:srgbClr val="333333"/>
                </a:solidFill>
              </a:rPr>
              <a:t>Nie jest to możliwe, aby w sposób dowolny, zamierzony stłumić nieprzyjemne myśli.</a:t>
            </a:r>
            <a:r>
              <a:rPr lang="en-US" altLang="de-DE" sz="2400" dirty="0">
                <a:solidFill>
                  <a:srgbClr val="333333"/>
                </a:solidFill>
              </a:rPr>
              <a:t> </a:t>
            </a:r>
            <a:r>
              <a:rPr lang="pl-PL" altLang="de-DE" sz="2400" dirty="0">
                <a:solidFill>
                  <a:srgbClr val="333333"/>
                </a:solidFill>
              </a:rPr>
              <a:t>Usiłowanie nie myślenia o czymś powoduje, że te myśli powracają ze zdwojoną siłą.</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6. Tłumienie negatywnych myśli</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Ćwiczenie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pl-PL" altLang="de-DE" sz="2400" dirty="0">
                <a:solidFill>
                  <a:srgbClr val="333333"/>
                </a:solidFill>
              </a:rPr>
              <a:t>Nie jest to możliwe, aby w sposób dowolny, zamierzony stłumić nieprzyjemne myśli.</a:t>
            </a:r>
            <a:r>
              <a:rPr lang="en-US" altLang="de-DE" sz="2400" dirty="0">
                <a:solidFill>
                  <a:srgbClr val="333333"/>
                </a:solidFill>
              </a:rPr>
              <a:t> </a:t>
            </a:r>
            <a:r>
              <a:rPr lang="pl-PL" altLang="de-DE" sz="2400" dirty="0">
                <a:solidFill>
                  <a:srgbClr val="333333"/>
                </a:solidFill>
              </a:rPr>
              <a:t>Usiłowanie nie myślenia o czymś powoduje, że te myśli powracają ze zdwojoną siłą.</a:t>
            </a:r>
            <a:endParaRPr lang="en-US" altLang="de-DE" sz="2400" dirty="0">
              <a:solidFill>
                <a:srgbClr val="333333"/>
              </a:solidFill>
            </a:endParaRPr>
          </a:p>
          <a:p>
            <a:r>
              <a:rPr lang="pl-PL" altLang="de-DE" sz="2400" dirty="0">
                <a:solidFill>
                  <a:srgbClr val="333333"/>
                </a:solidFill>
              </a:rPr>
              <a:t>Spróbuj!</a:t>
            </a:r>
            <a:br>
              <a:rPr lang="pl-PL" altLang="de-DE" sz="2400" dirty="0">
                <a:solidFill>
                  <a:srgbClr val="333333"/>
                </a:solidFill>
              </a:rPr>
            </a:br>
            <a:r>
              <a:rPr lang="pl-PL" altLang="de-DE" sz="2400" dirty="0">
                <a:solidFill>
                  <a:srgbClr val="004992"/>
                </a:solidFill>
              </a:rPr>
              <a:t>Staraj się nie myśleć o polarnym niedźwiedziu przez jedną minutę!</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30</a:t>
            </a:fld>
            <a:endParaRPr lang="de-DE" altLang="de-DE"/>
          </a:p>
        </p:txBody>
      </p:sp>
    </p:spTree>
    <p:extLst>
      <p:ext uri="{BB962C8B-B14F-4D97-AF65-F5344CB8AC3E}">
        <p14:creationId xmlns:p14="http://schemas.microsoft.com/office/powerpoint/2010/main" val="175786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6. Tłumienie negatywnych myśli</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Czy to działa? 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pl-PL" altLang="de-DE" sz="2400" dirty="0">
                <a:solidFill>
                  <a:srgbClr val="333333"/>
                </a:solidFill>
              </a:rPr>
              <a:t>Większość z was zapewne pomyślała o słoniu lub/i o czymś co ma coś wspólnego ze słoniem (np. zoo, safari, Afryka itp.)</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8" name="Slide Number Placeholder 7"/>
          <p:cNvSpPr>
            <a:spLocks noGrp="1"/>
          </p:cNvSpPr>
          <p:nvPr>
            <p:ph type="sldNum" sz="quarter" idx="12"/>
          </p:nvPr>
        </p:nvSpPr>
        <p:spPr/>
        <p:txBody>
          <a:bodyPr/>
          <a:lstStyle/>
          <a:p>
            <a:fld id="{5DF5237E-E9A2-4585-B800-6FCF2279E6E9}"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6. Tłumienie negatywnych myśli</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Czy to działa? Nie!</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pl-PL" altLang="de-DE" sz="2400" dirty="0">
                <a:solidFill>
                  <a:srgbClr val="333333"/>
                </a:solidFill>
              </a:rPr>
              <a:t>Większość z was zapewne pomyślała o słoniu lub/i o czymś co ma coś wspólnego ze słoniem (np. zoo, safari, Afryka itp.)</a:t>
            </a:r>
            <a:endParaRPr lang="en-US" altLang="de-DE" sz="2400">
              <a:solidFill>
                <a:srgbClr val="333333"/>
              </a:solidFill>
            </a:endParaRPr>
          </a:p>
          <a:p>
            <a:r>
              <a:rPr lang="pl-PL" altLang="de-DE" sz="2400">
                <a:solidFill>
                  <a:srgbClr val="333333"/>
                </a:solidFill>
              </a:rPr>
              <a:t>Ten </a:t>
            </a:r>
            <a:r>
              <a:rPr lang="pl-PL" altLang="de-DE" sz="2400" dirty="0">
                <a:solidFill>
                  <a:srgbClr val="333333"/>
                </a:solidFill>
              </a:rPr>
              <a:t>efekt wzrasta, kiedy próbujemy w sposób zamierzony, skupiając się na tłumieniu myśli, usunąć nieprzyjemną myśl z głowy (np</a:t>
            </a:r>
            <a:r>
              <a:rPr lang="pl-PL" altLang="de-DE" sz="2400">
                <a:solidFill>
                  <a:srgbClr val="333333"/>
                </a:solidFill>
              </a:rPr>
              <a:t>. “jestem do niczego”). </a:t>
            </a:r>
            <a:r>
              <a:rPr lang="pl-PL" altLang="de-DE" sz="2400" dirty="0">
                <a:solidFill>
                  <a:srgbClr val="333333"/>
                </a:solidFill>
              </a:rPr>
              <a:t>Takie myśli mogą powrócić ze zdwojoną siłą i wydawać się dziwne, nieswoje lub nawet poza naszą kontrolą!</a:t>
            </a:r>
            <a:endParaRPr lang="en-US" sz="2400" dirty="0">
              <a:solidFill>
                <a:srgbClr val="333333"/>
              </a:solidFill>
            </a:endParaRPr>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8" name="Slide Number Placeholder 7"/>
          <p:cNvSpPr>
            <a:spLocks noGrp="1"/>
          </p:cNvSpPr>
          <p:nvPr>
            <p:ph type="sldNum" sz="quarter" idx="12"/>
          </p:nvPr>
        </p:nvSpPr>
        <p:spPr/>
        <p:txBody>
          <a:bodyPr/>
          <a:lstStyle/>
          <a:p>
            <a:fld id="{5DF5237E-E9A2-4585-B800-6FCF2279E6E9}" type="slidenum">
              <a:rPr lang="de-DE" altLang="de-DE" smtClean="0"/>
              <a:pPr/>
              <a:t>32</a:t>
            </a:fld>
            <a:endParaRPr lang="de-DE" altLang="de-DE"/>
          </a:p>
        </p:txBody>
      </p:sp>
    </p:spTree>
    <p:extLst>
      <p:ext uri="{BB962C8B-B14F-4D97-AF65-F5344CB8AC3E}">
        <p14:creationId xmlns:p14="http://schemas.microsoft.com/office/powerpoint/2010/main" val="2236824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11"/>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Zamiast tego: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a:r>
              <a:rPr lang="pl-PL" altLang="de-DE" sz="2400" dirty="0">
                <a:solidFill>
                  <a:srgbClr val="333333"/>
                </a:solidFill>
              </a:rPr>
              <a:t>Jeśli negatywne myśli są dla Ciebie kłopotliwe, nie staraj się ich za wszelką cenę tłumić (to je tylko wzmacnia). Staraj się obserwować swoje wewnętrzne doświadczenia (myśli) bez ingerowania w nie </a:t>
            </a:r>
            <a:r>
              <a:rPr lang="de-DE" altLang="de-DE" sz="2400" dirty="0">
                <a:solidFill>
                  <a:srgbClr val="333333"/>
                </a:solidFill>
              </a:rPr>
              <a:t>– </a:t>
            </a:r>
            <a:r>
              <a:rPr lang="pl-PL" altLang="de-DE" sz="2400" dirty="0">
                <a:solidFill>
                  <a:srgbClr val="333333"/>
                </a:solidFill>
              </a:rPr>
              <a:t>tak jak burza na zewnątrz, kiedy możesz obserwować ją bezpiecznie przez okno.</a:t>
            </a:r>
            <a:endParaRPr lang="en-US" sz="2400" dirty="0">
              <a:solidFill>
                <a:srgbClr val="004992"/>
              </a:solidFill>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11"/>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Zamiast tego: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a:r>
              <a:rPr lang="pl-PL" altLang="de-DE" sz="2400" dirty="0">
                <a:solidFill>
                  <a:srgbClr val="333333"/>
                </a:solidFill>
              </a:rPr>
              <a:t>Jeśli negatywne myśli są dla Ciebie kłopotliwe, nie staraj się ich za wszelką cenę tłumić (to je tylko wzmacnia). Staraj się obserwować swoje wewnętrzne doświadczenia (myśli) bez ingerowania w nie </a:t>
            </a:r>
            <a:r>
              <a:rPr lang="de-DE" altLang="de-DE" sz="2400" dirty="0">
                <a:solidFill>
                  <a:srgbClr val="333333"/>
                </a:solidFill>
              </a:rPr>
              <a:t>– </a:t>
            </a:r>
            <a:r>
              <a:rPr lang="pl-PL" altLang="de-DE" sz="2400" dirty="0">
                <a:solidFill>
                  <a:srgbClr val="333333"/>
                </a:solidFill>
              </a:rPr>
              <a:t>tak jak burza na zewnątrz, kiedy możesz obserwować ją bezpiecznie przez okno.</a:t>
            </a:r>
          </a:p>
          <a:p>
            <a:pPr lvl="0" defTabSz="914400"/>
            <a:r>
              <a:rPr lang="pl-PL" altLang="de-DE" sz="2400" dirty="0">
                <a:solidFill>
                  <a:srgbClr val="004992"/>
                </a:solidFill>
              </a:rPr>
              <a:t>Nieprzyjemne myśli przeminą, jak ciemne burzowe chmury!</a:t>
            </a:r>
            <a:endParaRPr lang="en-US" sz="2400" dirty="0">
              <a:solidFill>
                <a:srgbClr val="004992"/>
              </a:solidFill>
            </a:endParaRPr>
          </a:p>
        </p:txBody>
      </p:sp>
      <p:pic>
        <p:nvPicPr>
          <p:cNvPr id="9"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34</a:t>
            </a:fld>
            <a:endParaRPr lang="de-DE" altLang="de-DE"/>
          </a:p>
        </p:txBody>
      </p:sp>
    </p:spTree>
    <p:extLst>
      <p:ext uri="{BB962C8B-B14F-4D97-AF65-F5344CB8AC3E}">
        <p14:creationId xmlns:p14="http://schemas.microsoft.com/office/powerpoint/2010/main" val="3240641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Inne zniekształcenia myślenia</a:t>
            </a:r>
          </a:p>
        </p:txBody>
      </p:sp>
      <p:sp>
        <p:nvSpPr>
          <p:cNvPr id="51202" name="Rectangle 2"/>
          <p:cNvSpPr>
            <a:spLocks noGrp="1" noChangeArrowheads="1"/>
          </p:cNvSpPr>
          <p:nvPr>
            <p:ph idx="1"/>
          </p:nvPr>
        </p:nvSpPr>
        <p:spPr/>
        <p:txBody>
          <a:bodyPr>
            <a:noAutofit/>
          </a:bodyPr>
          <a:lstStyle/>
          <a:p>
            <a:pPr eaLnBrk="1" hangingPunct="1">
              <a:lnSpc>
                <a:spcPct val="100000"/>
              </a:lnSpc>
              <a:spcBef>
                <a:spcPts val="1200"/>
              </a:spcBef>
            </a:pPr>
            <a:r>
              <a:rPr lang="pl-PL" altLang="de-DE" sz="2000" b="1" dirty="0">
                <a:solidFill>
                  <a:srgbClr val="004992"/>
                </a:solidFill>
              </a:rPr>
              <a:t>Porównania z innymi ludźmi</a:t>
            </a:r>
            <a:r>
              <a:rPr lang="en-US" altLang="de-DE" sz="2000" b="1" dirty="0">
                <a:solidFill>
                  <a:srgbClr val="004992"/>
                </a:solidFill>
              </a:rPr>
              <a:t>:</a:t>
            </a:r>
            <a:endParaRPr lang="de-DE" altLang="de-DE"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pl-PL" altLang="de-DE" sz="2000" dirty="0">
                <a:solidFill>
                  <a:srgbClr val="333333"/>
                </a:solidFill>
              </a:rPr>
              <a:t>Nie porównuj siebie zbyt często z innymi</a:t>
            </a:r>
            <a:r>
              <a:rPr lang="en-US" altLang="de-DE" sz="2000" dirty="0">
                <a:solidFill>
                  <a:srgbClr val="333333"/>
                </a:solidFill>
              </a:rPr>
              <a:t>!</a:t>
            </a:r>
          </a:p>
          <a:p>
            <a:pPr marL="342900" lvl="1" indent="-342900" eaLnBrk="1" hangingPunct="1">
              <a:lnSpc>
                <a:spcPct val="100000"/>
              </a:lnSpc>
              <a:spcBef>
                <a:spcPts val="1200"/>
              </a:spcBef>
              <a:spcAft>
                <a:spcPts val="0"/>
              </a:spcAft>
              <a:buClr>
                <a:srgbClr val="333333"/>
              </a:buClr>
              <a:buFont typeface="WingDings"/>
              <a:buChar char=""/>
            </a:pPr>
            <a:r>
              <a:rPr lang="pl-PL" altLang="de-DE" sz="2000" dirty="0">
                <a:solidFill>
                  <a:srgbClr val="333333"/>
                </a:solidFill>
              </a:rPr>
              <a:t>Zawsze znajdą się osoby</a:t>
            </a:r>
            <a:r>
              <a:rPr lang="en-US" altLang="de-DE" sz="2000" dirty="0">
                <a:solidFill>
                  <a:srgbClr val="333333"/>
                </a:solidFill>
              </a:rPr>
              <a:t>, </a:t>
            </a:r>
            <a:r>
              <a:rPr lang="pl-PL" altLang="de-DE" sz="2000" dirty="0">
                <a:solidFill>
                  <a:srgbClr val="333333"/>
                </a:solidFill>
              </a:rPr>
              <a:t>które są bardziej atrakcyjne</a:t>
            </a:r>
            <a:r>
              <a:rPr lang="en-US" altLang="de-DE" sz="2000" dirty="0">
                <a:solidFill>
                  <a:srgbClr val="333333"/>
                </a:solidFill>
              </a:rPr>
              <a:t>, </a:t>
            </a:r>
            <a:r>
              <a:rPr lang="pl-PL" altLang="de-DE" sz="2000" dirty="0">
                <a:solidFill>
                  <a:srgbClr val="333333"/>
                </a:solidFill>
              </a:rPr>
              <a:t>którym bardziej się powodzi</a:t>
            </a:r>
            <a:r>
              <a:rPr lang="en-US" altLang="de-DE" sz="2000" dirty="0">
                <a:solidFill>
                  <a:srgbClr val="333333"/>
                </a:solidFill>
              </a:rPr>
              <a:t>, </a:t>
            </a:r>
            <a:r>
              <a:rPr lang="pl-PL" altLang="de-DE" sz="2000" dirty="0">
                <a:solidFill>
                  <a:srgbClr val="333333"/>
                </a:solidFill>
              </a:rPr>
              <a:t>i które są bardziej popularne</a:t>
            </a:r>
            <a:r>
              <a:rPr lang="en-US" altLang="de-DE" sz="2000" dirty="0">
                <a:solidFill>
                  <a:srgbClr val="333333"/>
                </a:solidFill>
              </a:rPr>
              <a:t>. </a:t>
            </a:r>
            <a:r>
              <a:rPr lang="pl-PL" altLang="de-DE" sz="2000" dirty="0">
                <a:solidFill>
                  <a:srgbClr val="333333"/>
                </a:solidFill>
              </a:rPr>
              <a:t>Jednakże, gdy przyjrzysz się bliżej </a:t>
            </a:r>
            <a:r>
              <a:rPr lang="pl-PL" altLang="de-DE" sz="2000">
                <a:solidFill>
                  <a:srgbClr val="333333"/>
                </a:solidFill>
              </a:rPr>
              <a:t>tym “farciarzom</a:t>
            </a:r>
            <a:r>
              <a:rPr lang="en-US" altLang="de-DE" sz="2000">
                <a:solidFill>
                  <a:srgbClr val="333333"/>
                </a:solidFill>
              </a:rPr>
              <a:t>”, </a:t>
            </a:r>
            <a:r>
              <a:rPr lang="pl-PL" altLang="de-DE" sz="2000" dirty="0">
                <a:solidFill>
                  <a:srgbClr val="333333"/>
                </a:solidFill>
              </a:rPr>
              <a:t>dostrzeżesz, że nawet tacy ludzie mają swoje słabości i problemy.</a:t>
            </a:r>
            <a:endParaRPr lang="en-US" altLang="de-DE" sz="2000" dirty="0">
              <a:solidFill>
                <a:srgbClr val="333333"/>
              </a:solidFill>
            </a:endParaRP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7. Inne zniekształcenia myślenia</a:t>
            </a:r>
          </a:p>
        </p:txBody>
      </p:sp>
      <p:sp>
        <p:nvSpPr>
          <p:cNvPr id="51202" name="Rectangle 2"/>
          <p:cNvSpPr>
            <a:spLocks noGrp="1" noChangeArrowheads="1"/>
          </p:cNvSpPr>
          <p:nvPr>
            <p:ph idx="1"/>
          </p:nvPr>
        </p:nvSpPr>
        <p:spPr/>
        <p:txBody>
          <a:bodyPr>
            <a:noAutofit/>
          </a:bodyPr>
          <a:lstStyle/>
          <a:p>
            <a:pPr eaLnBrk="1" hangingPunct="1">
              <a:lnSpc>
                <a:spcPct val="100000"/>
              </a:lnSpc>
              <a:spcBef>
                <a:spcPts val="1200"/>
              </a:spcBef>
            </a:pPr>
            <a:r>
              <a:rPr lang="pl-PL" altLang="de-DE" sz="2000" b="1" dirty="0">
                <a:solidFill>
                  <a:srgbClr val="004992"/>
                </a:solidFill>
              </a:rPr>
              <a:t>Porównania z innymi ludźmi</a:t>
            </a:r>
            <a:r>
              <a:rPr lang="en-US" altLang="de-DE" sz="2000" b="1" dirty="0">
                <a:solidFill>
                  <a:srgbClr val="004992"/>
                </a:solidFill>
              </a:rPr>
              <a:t>:</a:t>
            </a:r>
            <a:endParaRPr lang="de-DE" altLang="de-DE" sz="2000" b="1" dirty="0">
              <a:solidFill>
                <a:srgbClr val="004992"/>
              </a:solidFill>
            </a:endParaRPr>
          </a:p>
          <a:p>
            <a:pPr marL="342900" lvl="1" indent="-342900" eaLnBrk="1" hangingPunct="1">
              <a:lnSpc>
                <a:spcPct val="100000"/>
              </a:lnSpc>
              <a:spcBef>
                <a:spcPts val="1200"/>
              </a:spcBef>
              <a:spcAft>
                <a:spcPts val="0"/>
              </a:spcAft>
              <a:buClr>
                <a:srgbClr val="333333"/>
              </a:buClr>
              <a:buFont typeface="WingDings"/>
              <a:buChar char=""/>
            </a:pPr>
            <a:r>
              <a:rPr lang="pl-PL" altLang="de-DE" sz="2000" dirty="0">
                <a:solidFill>
                  <a:srgbClr val="333333"/>
                </a:solidFill>
              </a:rPr>
              <a:t>Nie porównuj siebie zbyt często z innymi</a:t>
            </a:r>
            <a:r>
              <a:rPr lang="en-US" altLang="de-DE" sz="2000" dirty="0">
                <a:solidFill>
                  <a:srgbClr val="333333"/>
                </a:solidFill>
              </a:rPr>
              <a:t>!</a:t>
            </a:r>
          </a:p>
          <a:p>
            <a:pPr marL="342900" lvl="1" indent="-342900" eaLnBrk="1" hangingPunct="1">
              <a:lnSpc>
                <a:spcPct val="100000"/>
              </a:lnSpc>
              <a:spcBef>
                <a:spcPts val="1200"/>
              </a:spcBef>
              <a:spcAft>
                <a:spcPts val="0"/>
              </a:spcAft>
              <a:buClr>
                <a:srgbClr val="333333"/>
              </a:buClr>
              <a:buFont typeface="WingDings"/>
              <a:buChar char=""/>
            </a:pPr>
            <a:r>
              <a:rPr lang="pl-PL" altLang="de-DE" sz="2000" dirty="0">
                <a:solidFill>
                  <a:srgbClr val="333333"/>
                </a:solidFill>
              </a:rPr>
              <a:t>Zawsze znajdą się osoby</a:t>
            </a:r>
            <a:r>
              <a:rPr lang="en-US" altLang="de-DE" sz="2000" dirty="0">
                <a:solidFill>
                  <a:srgbClr val="333333"/>
                </a:solidFill>
              </a:rPr>
              <a:t>, </a:t>
            </a:r>
            <a:r>
              <a:rPr lang="pl-PL" altLang="de-DE" sz="2000" dirty="0">
                <a:solidFill>
                  <a:srgbClr val="333333"/>
                </a:solidFill>
              </a:rPr>
              <a:t>które są bardziej atrakcyjne</a:t>
            </a:r>
            <a:r>
              <a:rPr lang="en-US" altLang="de-DE" sz="2000" dirty="0">
                <a:solidFill>
                  <a:srgbClr val="333333"/>
                </a:solidFill>
              </a:rPr>
              <a:t>, </a:t>
            </a:r>
            <a:r>
              <a:rPr lang="pl-PL" altLang="de-DE" sz="2000" dirty="0">
                <a:solidFill>
                  <a:srgbClr val="333333"/>
                </a:solidFill>
              </a:rPr>
              <a:t>którym bardziej się powodzi</a:t>
            </a:r>
            <a:r>
              <a:rPr lang="en-US" altLang="de-DE" sz="2000" dirty="0">
                <a:solidFill>
                  <a:srgbClr val="333333"/>
                </a:solidFill>
              </a:rPr>
              <a:t>, </a:t>
            </a:r>
            <a:r>
              <a:rPr lang="pl-PL" altLang="de-DE" sz="2000" dirty="0">
                <a:solidFill>
                  <a:srgbClr val="333333"/>
                </a:solidFill>
              </a:rPr>
              <a:t>i które są bardziej popularne</a:t>
            </a:r>
            <a:r>
              <a:rPr lang="en-US" altLang="de-DE" sz="2000" dirty="0">
                <a:solidFill>
                  <a:srgbClr val="333333"/>
                </a:solidFill>
              </a:rPr>
              <a:t>. </a:t>
            </a:r>
            <a:r>
              <a:rPr lang="pl-PL" altLang="de-DE" sz="2000" dirty="0">
                <a:solidFill>
                  <a:srgbClr val="333333"/>
                </a:solidFill>
              </a:rPr>
              <a:t>Jednakże, gdy przyjrzysz się bliżej </a:t>
            </a:r>
            <a:r>
              <a:rPr lang="pl-PL" altLang="de-DE" sz="2000">
                <a:solidFill>
                  <a:srgbClr val="333333"/>
                </a:solidFill>
              </a:rPr>
              <a:t>tym “farciarzom</a:t>
            </a:r>
            <a:r>
              <a:rPr lang="en-US" altLang="de-DE" sz="2000">
                <a:solidFill>
                  <a:srgbClr val="333333"/>
                </a:solidFill>
              </a:rPr>
              <a:t>”, </a:t>
            </a:r>
            <a:r>
              <a:rPr lang="pl-PL" altLang="de-DE" sz="2000" dirty="0">
                <a:solidFill>
                  <a:srgbClr val="333333"/>
                </a:solidFill>
              </a:rPr>
              <a:t>dostrzeżesz, że nawet tacy ludzie mają swoje słabości i problemy.</a:t>
            </a:r>
            <a:endParaRPr lang="en-US" altLang="de-DE" sz="2000" dirty="0">
              <a:solidFill>
                <a:srgbClr val="333333"/>
              </a:solidFill>
            </a:endParaRPr>
          </a:p>
          <a:p>
            <a:pPr eaLnBrk="1" hangingPunct="1"/>
            <a:r>
              <a:rPr lang="pl-PL" altLang="de-DE" sz="2000" b="1" dirty="0">
                <a:solidFill>
                  <a:srgbClr val="004992"/>
                </a:solidFill>
              </a:rPr>
              <a:t>Nieograniczone wymagania</a:t>
            </a:r>
            <a:r>
              <a:rPr lang="en-US" altLang="de-DE" sz="2000" b="1" dirty="0">
                <a:solidFill>
                  <a:srgbClr val="004992"/>
                </a:solidFill>
              </a:rPr>
              <a:t>:</a:t>
            </a:r>
          </a:p>
          <a:p>
            <a:pPr marL="342900" lvl="1" indent="-342900" eaLnBrk="1" hangingPunct="1">
              <a:lnSpc>
                <a:spcPct val="100000"/>
              </a:lnSpc>
              <a:spcBef>
                <a:spcPts val="1200"/>
              </a:spcBef>
              <a:spcAft>
                <a:spcPts val="0"/>
              </a:spcAft>
              <a:buClr>
                <a:srgbClr val="333333"/>
              </a:buClr>
              <a:buFont typeface="WingDings"/>
              <a:buChar char=""/>
            </a:pPr>
            <a:r>
              <a:rPr lang="pl-PL" altLang="de-DE" sz="2000" b="1" dirty="0">
                <a:solidFill>
                  <a:srgbClr val="333333"/>
                </a:solidFill>
              </a:rPr>
              <a:t>Nie miej </a:t>
            </a:r>
            <a:r>
              <a:rPr lang="pl-PL" altLang="de-DE" sz="2000" dirty="0">
                <a:solidFill>
                  <a:srgbClr val="333333"/>
                </a:solidFill>
              </a:rPr>
              <a:t>wobec siebie zbyt wysokich wymagań, jak:</a:t>
            </a:r>
            <a:endParaRPr lang="de-DE"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en-US" altLang="de-DE" sz="2000">
                <a:solidFill>
                  <a:srgbClr val="333333"/>
                </a:solidFill>
              </a:rPr>
              <a:t>“</a:t>
            </a:r>
            <a:r>
              <a:rPr lang="pl-PL" altLang="de-DE" sz="2000">
                <a:solidFill>
                  <a:srgbClr val="333333"/>
                </a:solidFill>
              </a:rPr>
              <a:t>Muszę </a:t>
            </a:r>
            <a:r>
              <a:rPr lang="pl-PL" altLang="de-DE" sz="2000" dirty="0">
                <a:solidFill>
                  <a:srgbClr val="333333"/>
                </a:solidFill>
              </a:rPr>
              <a:t>zawsze </a:t>
            </a:r>
            <a:r>
              <a:rPr lang="pl-PL" altLang="de-DE" sz="2000">
                <a:solidFill>
                  <a:srgbClr val="333333"/>
                </a:solidFill>
              </a:rPr>
              <a:t>wyglądać dobrze</a:t>
            </a:r>
            <a:r>
              <a:rPr lang="en-US" altLang="de-DE" sz="2000">
                <a:solidFill>
                  <a:srgbClr val="333333"/>
                </a:solidFill>
              </a:rPr>
              <a:t>”</a:t>
            </a:r>
            <a:endParaRPr lang="en-US"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en-US" altLang="de-DE" sz="2000">
                <a:solidFill>
                  <a:srgbClr val="333333"/>
                </a:solidFill>
              </a:rPr>
              <a:t>“</a:t>
            </a:r>
            <a:r>
              <a:rPr lang="pl-PL" altLang="de-DE" sz="2000">
                <a:solidFill>
                  <a:srgbClr val="333333"/>
                </a:solidFill>
              </a:rPr>
              <a:t>Muszę </a:t>
            </a:r>
            <a:r>
              <a:rPr lang="pl-PL" altLang="de-DE" sz="2000" dirty="0">
                <a:solidFill>
                  <a:srgbClr val="333333"/>
                </a:solidFill>
              </a:rPr>
              <a:t>zawsze sprawiać </a:t>
            </a:r>
            <a:r>
              <a:rPr lang="pl-PL" altLang="de-DE" sz="2000">
                <a:solidFill>
                  <a:srgbClr val="333333"/>
                </a:solidFill>
              </a:rPr>
              <a:t>wrażenie mądrego</a:t>
            </a:r>
            <a:r>
              <a:rPr lang="en-US" altLang="de-DE" sz="2000">
                <a:solidFill>
                  <a:srgbClr val="333333"/>
                </a:solidFill>
              </a:rPr>
              <a:t>”</a:t>
            </a:r>
            <a:endParaRPr lang="de-DE" altLang="de-DE" sz="2000" dirty="0">
              <a:solidFill>
                <a:srgbClr val="333333"/>
              </a:solidFill>
            </a:endParaRPr>
          </a:p>
          <a:p>
            <a:pPr lvl="2" eaLnBrk="1" hangingPunct="1">
              <a:lnSpc>
                <a:spcPct val="100000"/>
              </a:lnSpc>
              <a:spcBef>
                <a:spcPts val="1200"/>
              </a:spcBef>
              <a:spcAft>
                <a:spcPts val="0"/>
              </a:spcAft>
              <a:buClr>
                <a:srgbClr val="FFFFFF"/>
              </a:buClr>
              <a:buFont typeface="WingDings"/>
              <a:buChar char=""/>
            </a:pPr>
            <a:r>
              <a:rPr lang="en-US" altLang="de-DE" sz="2000">
                <a:solidFill>
                  <a:srgbClr val="333333"/>
                </a:solidFill>
              </a:rPr>
              <a:t>“</a:t>
            </a:r>
            <a:r>
              <a:rPr lang="pl-PL" altLang="de-DE" sz="2000">
                <a:solidFill>
                  <a:srgbClr val="333333"/>
                </a:solidFill>
              </a:rPr>
              <a:t>Muszę </a:t>
            </a:r>
            <a:r>
              <a:rPr lang="pl-PL" altLang="de-DE" sz="2000" dirty="0">
                <a:solidFill>
                  <a:srgbClr val="333333"/>
                </a:solidFill>
              </a:rPr>
              <a:t>zawsze </a:t>
            </a:r>
            <a:r>
              <a:rPr lang="pl-PL" altLang="de-DE" sz="2000">
                <a:solidFill>
                  <a:srgbClr val="333333"/>
                </a:solidFill>
              </a:rPr>
              <a:t>być najzabawnieszy</a:t>
            </a:r>
            <a:r>
              <a:rPr lang="en-US" altLang="de-DE" sz="2000">
                <a:solidFill>
                  <a:srgbClr val="333333"/>
                </a:solidFill>
              </a:rPr>
              <a:t>”</a:t>
            </a:r>
            <a:endParaRPr lang="en-US" altLang="de-DE" sz="2000" dirty="0">
              <a:solidFill>
                <a:srgbClr val="333333"/>
              </a:solidFill>
            </a:endParaRPr>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36</a:t>
            </a:fld>
            <a:endParaRPr lang="de-DE" altLang="de-DE"/>
          </a:p>
        </p:txBody>
      </p:sp>
    </p:spTree>
    <p:extLst>
      <p:ext uri="{BB962C8B-B14F-4D97-AF65-F5344CB8AC3E}">
        <p14:creationId xmlns:p14="http://schemas.microsoft.com/office/powerpoint/2010/main" val="129454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dla</a:t>
            </a:r>
            <a:r>
              <a:rPr lang="en-US" altLang="ko-KR" b="0" i="1" spc="-5" dirty="0">
                <a:solidFill>
                  <a:srgbClr val="333333"/>
                </a:solidFill>
                <a:latin typeface="+mn-lt"/>
              </a:rPr>
              <a:t> </a:t>
            </a:r>
            <a:r>
              <a:rPr lang="en-US" altLang="ko-KR" b="0" i="1" spc="-5" dirty="0" err="1">
                <a:solidFill>
                  <a:srgbClr val="333333"/>
                </a:solidFill>
                <a:latin typeface="+mn-lt"/>
              </a:rPr>
              <a:t>prowadzących</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pl-PL" altLang="ko-KR" b="0" dirty="0">
                <a:solidFill>
                  <a:srgbClr val="333333"/>
                </a:solidFill>
                <a:latin typeface="+mn-lt"/>
              </a:rPr>
              <a:t>Niektóre filmy zawierają sformułowania językowe, które mogą nie być odpowiednie dla określonej grupy odbiorców lub mogą być nieodpowiednie kulturowo. Proszę uważnie obejżeć filmy przed prezentacją ich uczestnikom</a:t>
            </a:r>
            <a:r>
              <a:rPr lang="de-DE" b="0" dirty="0">
                <a:solidFill>
                  <a:srgbClr val="333333"/>
                </a:solidFill>
                <a:latin typeface="+mn-lt"/>
              </a:rPr>
              <a:t>]</a:t>
            </a:r>
          </a:p>
        </p:txBody>
      </p:sp>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37</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959856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latin typeface="+mn-lt"/>
                <a:ea typeface="+mn-ea"/>
                <a:cs typeface="+mn-cs"/>
              </a:rPr>
              <a:t>Bądź świadom swoich</a:t>
            </a:r>
            <a:r>
              <a:rPr lang="en-US" altLang="de-DE" sz="3600" dirty="0">
                <a:latin typeface="+mn-lt"/>
                <a:ea typeface="+mn-ea"/>
                <a:cs typeface="+mn-cs"/>
              </a:rPr>
              <a:t> </a:t>
            </a:r>
            <a:r>
              <a:rPr lang="pl-PL" altLang="de-DE" sz="3600" dirty="0">
                <a:latin typeface="+mn-lt"/>
                <a:ea typeface="+mn-ea"/>
                <a:cs typeface="+mn-cs"/>
              </a:rPr>
              <a:t>mocnych stron</a:t>
            </a:r>
            <a:endParaRPr lang="en-US" altLang="de-DE" sz="3600" dirty="0">
              <a:latin typeface="+mn-lt"/>
              <a:ea typeface="+mn-ea"/>
              <a:cs typeface="+mn-cs"/>
            </a:endParaRPr>
          </a:p>
        </p:txBody>
      </p:sp>
      <p:sp>
        <p:nvSpPr>
          <p:cNvPr id="532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pl-PL" altLang="de-DE" sz="2400" dirty="0">
                <a:solidFill>
                  <a:srgbClr val="333333"/>
                </a:solidFill>
              </a:rPr>
              <a:t>Zamiast koncentrować się na swoich słabościach, podkreślaj</a:t>
            </a:r>
            <a:br>
              <a:rPr lang="en-US" altLang="de-DE" sz="2400" dirty="0">
                <a:solidFill>
                  <a:srgbClr val="333333"/>
                </a:solidFill>
              </a:rPr>
            </a:br>
            <a:r>
              <a:rPr lang="pl-PL" altLang="de-DE" sz="2400" dirty="0">
                <a:solidFill>
                  <a:srgbClr val="333333"/>
                </a:solidFill>
              </a:rPr>
              <a:t>swoje mocne strony.</a:t>
            </a:r>
          </a:p>
          <a:p>
            <a:pPr marL="342900" indent="-342900" eaLnBrk="1" hangingPunct="1">
              <a:buClr>
                <a:srgbClr val="000000"/>
              </a:buClr>
              <a:buFont typeface="WingDings"/>
              <a:buChar char=""/>
            </a:pPr>
            <a:r>
              <a:rPr lang="pl-PL" altLang="de-DE" sz="2400" dirty="0">
                <a:solidFill>
                  <a:srgbClr val="333333"/>
                </a:solidFill>
              </a:rPr>
              <a:t>Każda istota ludzka ma mocne strony, z których jest dumna, i których nie mają inni</a:t>
            </a:r>
            <a:br>
              <a:rPr lang="en-US" altLang="de-DE" sz="2400" dirty="0">
                <a:solidFill>
                  <a:srgbClr val="333333"/>
                </a:solidFill>
              </a:rPr>
            </a:br>
            <a:r>
              <a:rPr lang="en-US" altLang="de-DE" sz="2400" i="1" dirty="0">
                <a:solidFill>
                  <a:srgbClr val="004992"/>
                </a:solidFill>
              </a:rPr>
              <a:t>…</a:t>
            </a:r>
            <a:r>
              <a:rPr lang="pl-PL" altLang="de-DE" sz="2400" i="1" dirty="0">
                <a:solidFill>
                  <a:srgbClr val="004992"/>
                </a:solidFill>
              </a:rPr>
              <a:t>nie muszą to być światowe rekordy czy popularne wynalazki</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pl-PL"/>
              <a:t>Trening Meta-poznawczy 8 – Poczucie wartości i nastrój</a:t>
            </a:r>
            <a:endParaRPr lang="de-DE"/>
          </a:p>
        </p:txBody>
      </p:sp>
      <p:sp>
        <p:nvSpPr>
          <p:cNvPr id="5" name="Slide Number Placeholder 4"/>
          <p:cNvSpPr>
            <a:spLocks noGrp="1"/>
          </p:cNvSpPr>
          <p:nvPr>
            <p:ph type="sldNum" sz="quarter" idx="12"/>
          </p:nvPr>
        </p:nvSpPr>
        <p:spPr/>
        <p:txBody>
          <a:bodyPr/>
          <a:lstStyle/>
          <a:p>
            <a:fld id="{5DF5237E-E9A2-4585-B800-6FCF2279E6E9}"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Bądź świadom swoich mocnych stron</a:t>
            </a:r>
            <a:endParaRPr lang="en-US" sz="3600" dirty="0">
              <a:latin typeface="+mn-lt"/>
              <a:ea typeface="+mn-ea"/>
              <a:cs typeface="+mn-cs"/>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39</a:t>
            </a:fld>
            <a:endParaRPr lang="de-DE" altLang="de-DE"/>
          </a:p>
        </p:txBody>
      </p:sp>
      <p:sp>
        <p:nvSpPr>
          <p:cNvPr id="56322" name="Rectangle 1026"/>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pl-PL" altLang="de-DE" sz="2400" dirty="0">
                <a:solidFill>
                  <a:srgbClr val="004992"/>
                </a:solidFill>
              </a:rPr>
              <a:t>Myśl o swoich mocnych stronach</a:t>
            </a:r>
            <a:r>
              <a:rPr lang="en-US" altLang="de-DE" sz="2400" dirty="0">
                <a:solidFill>
                  <a:srgbClr val="004992"/>
                </a:solidFill>
              </a:rPr>
              <a:t>. </a:t>
            </a:r>
            <a:br>
              <a:rPr lang="en-US" altLang="de-DE" sz="2400" dirty="0">
                <a:solidFill>
                  <a:srgbClr val="004992"/>
                </a:solidFill>
              </a:rPr>
            </a:br>
            <a:r>
              <a:rPr lang="pl-PL" altLang="de-DE" sz="2400" i="1" dirty="0">
                <a:solidFill>
                  <a:srgbClr val="333333"/>
                </a:solidFill>
              </a:rPr>
              <a:t>Jakie zdolności posiadam</a:t>
            </a:r>
            <a:r>
              <a:rPr lang="en-US" altLang="de-DE" sz="2400" i="1" dirty="0">
                <a:solidFill>
                  <a:srgbClr val="333333"/>
                </a:solidFill>
              </a:rPr>
              <a:t>? </a:t>
            </a:r>
            <a:r>
              <a:rPr lang="pl-PL" altLang="de-DE" sz="2400" i="1" dirty="0">
                <a:solidFill>
                  <a:srgbClr val="333333"/>
                </a:solidFill>
              </a:rPr>
              <a:t>Za co w przeszłości otrzymywałem</a:t>
            </a:r>
            <a:br>
              <a:rPr lang="en-US" altLang="de-DE" sz="2400" i="1" dirty="0">
                <a:solidFill>
                  <a:srgbClr val="333333"/>
                </a:solidFill>
              </a:rPr>
            </a:br>
            <a:r>
              <a:rPr lang="pl-PL" altLang="de-DE" sz="2400" i="1" dirty="0">
                <a:solidFill>
                  <a:srgbClr val="333333"/>
                </a:solidFill>
              </a:rPr>
              <a:t>komplementy</a:t>
            </a:r>
            <a:r>
              <a:rPr lang="en-US" altLang="de-DE" sz="2400" i="1" dirty="0">
                <a:solidFill>
                  <a:srgbClr val="333333"/>
                </a:solidFill>
              </a:rPr>
              <a:t>?</a:t>
            </a:r>
            <a:br>
              <a:rPr lang="en-US" altLang="de-DE" sz="2400" i="1" dirty="0">
                <a:solidFill>
                  <a:srgbClr val="333333"/>
                </a:solidFill>
              </a:rPr>
            </a:br>
            <a:r>
              <a:rPr lang="pl-PL" altLang="de-DE" sz="1600" i="1" dirty="0">
                <a:solidFill>
                  <a:srgbClr val="333333"/>
                </a:solidFill>
              </a:rPr>
              <a:t>Np. jestem bardzo </a:t>
            </a:r>
            <a:r>
              <a:rPr lang="pl-PL" altLang="de-DE" sz="1600" i="1">
                <a:solidFill>
                  <a:srgbClr val="333333"/>
                </a:solidFill>
              </a:rPr>
              <a:t>cierpliwy</a:t>
            </a:r>
            <a:r>
              <a:rPr lang="en-US" altLang="de-DE" sz="1600" i="1">
                <a:solidFill>
                  <a:srgbClr val="333333"/>
                </a:solidFill>
              </a:rPr>
              <a:t>…</a:t>
            </a:r>
            <a:endParaRPr lang="en-US" altLang="de-DE" i="1" dirty="0">
              <a:solidFill>
                <a:srgbClr val="333333"/>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Bądź świadom swoich mocnych stron</a:t>
            </a:r>
            <a:endParaRPr lang="en-US" sz="3600" dirty="0">
              <a:latin typeface="+mn-lt"/>
              <a:ea typeface="+mn-ea"/>
              <a:cs typeface="+mn-cs"/>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40</a:t>
            </a:fld>
            <a:endParaRPr lang="de-DE" altLang="de-DE"/>
          </a:p>
        </p:txBody>
      </p:sp>
      <p:sp>
        <p:nvSpPr>
          <p:cNvPr id="56322" name="Rectangle 1026"/>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pl-PL" altLang="de-DE" sz="2400" dirty="0">
                <a:solidFill>
                  <a:srgbClr val="004992"/>
                </a:solidFill>
              </a:rPr>
              <a:t>Myśl o swoich mocnych stronach</a:t>
            </a:r>
            <a:r>
              <a:rPr lang="en-US" altLang="de-DE" sz="2400" dirty="0">
                <a:solidFill>
                  <a:srgbClr val="004992"/>
                </a:solidFill>
              </a:rPr>
              <a:t>. </a:t>
            </a:r>
            <a:br>
              <a:rPr lang="en-US" altLang="de-DE" sz="2400" dirty="0">
                <a:solidFill>
                  <a:srgbClr val="004992"/>
                </a:solidFill>
              </a:rPr>
            </a:br>
            <a:r>
              <a:rPr lang="pl-PL" altLang="de-DE" sz="2400" i="1" dirty="0">
                <a:solidFill>
                  <a:srgbClr val="333333"/>
                </a:solidFill>
              </a:rPr>
              <a:t>Jakie zdolności posiadam</a:t>
            </a:r>
            <a:r>
              <a:rPr lang="en-US" altLang="de-DE" sz="2400" i="1" dirty="0">
                <a:solidFill>
                  <a:srgbClr val="333333"/>
                </a:solidFill>
              </a:rPr>
              <a:t>? </a:t>
            </a:r>
            <a:r>
              <a:rPr lang="pl-PL" altLang="de-DE" sz="2400" i="1" dirty="0">
                <a:solidFill>
                  <a:srgbClr val="333333"/>
                </a:solidFill>
              </a:rPr>
              <a:t>Za co w przeszłości otrzymywałem</a:t>
            </a:r>
            <a:br>
              <a:rPr lang="en-US" altLang="de-DE" sz="2400" i="1" dirty="0">
                <a:solidFill>
                  <a:srgbClr val="333333"/>
                </a:solidFill>
              </a:rPr>
            </a:br>
            <a:r>
              <a:rPr lang="pl-PL" altLang="de-DE" sz="2400" i="1" dirty="0">
                <a:solidFill>
                  <a:srgbClr val="333333"/>
                </a:solidFill>
              </a:rPr>
              <a:t>komplementy</a:t>
            </a:r>
            <a:r>
              <a:rPr lang="en-US" altLang="de-DE" sz="2400" i="1" dirty="0">
                <a:solidFill>
                  <a:srgbClr val="333333"/>
                </a:solidFill>
              </a:rPr>
              <a:t>?</a:t>
            </a:r>
            <a:br>
              <a:rPr lang="en-US" altLang="de-DE" sz="2400" i="1" dirty="0">
                <a:solidFill>
                  <a:srgbClr val="333333"/>
                </a:solidFill>
              </a:rPr>
            </a:br>
            <a:r>
              <a:rPr lang="pl-PL" altLang="de-DE" sz="1600" i="1" dirty="0">
                <a:solidFill>
                  <a:srgbClr val="333333"/>
                </a:solidFill>
              </a:rPr>
              <a:t>Np. jestem bardzo cierpliwy</a:t>
            </a:r>
            <a:r>
              <a:rPr lang="en-US" altLang="de-DE" sz="1600" i="1" dirty="0">
                <a:solidFill>
                  <a:srgbClr val="333333"/>
                </a:solidFill>
              </a:rPr>
              <a:t>…</a:t>
            </a:r>
          </a:p>
          <a:p>
            <a:pPr marL="457200" indent="-457200" eaLnBrk="1" hangingPunct="1">
              <a:buFont typeface="+mj-lt"/>
              <a:buAutoNum type="arabicPeriod"/>
            </a:pPr>
            <a:r>
              <a:rPr lang="pl-PL" altLang="de-DE" sz="2400" dirty="0">
                <a:solidFill>
                  <a:srgbClr val="004992"/>
                </a:solidFill>
              </a:rPr>
              <a:t>Wyobraź sobie konkretne sytuacje</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pl-PL" altLang="de-DE" sz="2400" i="1" dirty="0">
                <a:solidFill>
                  <a:srgbClr val="333333"/>
                </a:solidFill>
              </a:rPr>
              <a:t>Kiedy i gdzie</a:t>
            </a:r>
            <a:r>
              <a:rPr lang="en-US" altLang="de-DE" sz="2400" i="1" dirty="0">
                <a:solidFill>
                  <a:srgbClr val="333333"/>
                </a:solidFill>
              </a:rPr>
              <a:t>? </a:t>
            </a:r>
            <a:r>
              <a:rPr lang="pl-PL" altLang="de-DE" sz="2400" i="1" dirty="0">
                <a:solidFill>
                  <a:srgbClr val="333333"/>
                </a:solidFill>
              </a:rPr>
              <a:t>Co zrobiłem i kto dostarczył mi informacji zwrotnych</a:t>
            </a:r>
            <a:r>
              <a:rPr lang="en-US" altLang="de-DE" sz="2400" i="1" dirty="0">
                <a:solidFill>
                  <a:srgbClr val="333333"/>
                </a:solidFill>
              </a:rPr>
              <a:t>?</a:t>
            </a:r>
            <a:br>
              <a:rPr lang="en-US" altLang="de-DE" sz="2400" i="1" dirty="0">
                <a:solidFill>
                  <a:srgbClr val="333333"/>
                </a:solidFill>
              </a:rPr>
            </a:br>
            <a:r>
              <a:rPr lang="pl-PL" altLang="de-DE" sz="1600" i="1" dirty="0">
                <a:solidFill>
                  <a:srgbClr val="333333"/>
                </a:solidFill>
              </a:rPr>
              <a:t>Np. ostatnio pomogłem swojej siostrzenicy w matematyce, za którą teraz dostała dobrą </a:t>
            </a:r>
            <a:r>
              <a:rPr lang="pl-PL" altLang="de-DE" sz="1600" i="1">
                <a:solidFill>
                  <a:srgbClr val="333333"/>
                </a:solidFill>
              </a:rPr>
              <a:t>ocenę…</a:t>
            </a:r>
            <a:endParaRPr lang="en-US" altLang="de-DE" i="1" dirty="0">
              <a:solidFill>
                <a:srgbClr val="333333"/>
              </a:solidFill>
            </a:endParaRPr>
          </a:p>
        </p:txBody>
      </p:sp>
    </p:spTree>
    <p:extLst>
      <p:ext uri="{BB962C8B-B14F-4D97-AF65-F5344CB8AC3E}">
        <p14:creationId xmlns:p14="http://schemas.microsoft.com/office/powerpoint/2010/main" val="556345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Bądź świadom swoich mocnych stron</a:t>
            </a:r>
            <a:endParaRPr lang="en-US" sz="3600" dirty="0">
              <a:latin typeface="+mn-lt"/>
              <a:ea typeface="+mn-ea"/>
              <a:cs typeface="+mn-cs"/>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6" name="Slide Number Placeholder 5"/>
          <p:cNvSpPr>
            <a:spLocks noGrp="1"/>
          </p:cNvSpPr>
          <p:nvPr>
            <p:ph type="sldNum" sz="quarter" idx="12"/>
          </p:nvPr>
        </p:nvSpPr>
        <p:spPr/>
        <p:txBody>
          <a:bodyPr/>
          <a:lstStyle/>
          <a:p>
            <a:fld id="{5DF5237E-E9A2-4585-B800-6FCF2279E6E9}" type="slidenum">
              <a:rPr lang="de-DE" altLang="de-DE" smtClean="0"/>
              <a:pPr/>
              <a:t>41</a:t>
            </a:fld>
            <a:endParaRPr lang="de-DE" altLang="de-DE"/>
          </a:p>
        </p:txBody>
      </p:sp>
      <p:sp>
        <p:nvSpPr>
          <p:cNvPr id="56322" name="Rectangle 1026"/>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pl-PL" altLang="de-DE" sz="2400" dirty="0">
                <a:solidFill>
                  <a:srgbClr val="004992"/>
                </a:solidFill>
              </a:rPr>
              <a:t>Myśl o swoich mocnych stronach</a:t>
            </a:r>
            <a:r>
              <a:rPr lang="en-US" altLang="de-DE" sz="2400" dirty="0">
                <a:solidFill>
                  <a:srgbClr val="004992"/>
                </a:solidFill>
              </a:rPr>
              <a:t>. </a:t>
            </a:r>
            <a:br>
              <a:rPr lang="en-US" altLang="de-DE" sz="2400" dirty="0">
                <a:solidFill>
                  <a:srgbClr val="004992"/>
                </a:solidFill>
              </a:rPr>
            </a:br>
            <a:r>
              <a:rPr lang="pl-PL" altLang="de-DE" sz="2400" i="1" dirty="0">
                <a:solidFill>
                  <a:srgbClr val="333333"/>
                </a:solidFill>
              </a:rPr>
              <a:t>Jakie zdolności posiadam</a:t>
            </a:r>
            <a:r>
              <a:rPr lang="en-US" altLang="de-DE" sz="2400" i="1" dirty="0">
                <a:solidFill>
                  <a:srgbClr val="333333"/>
                </a:solidFill>
              </a:rPr>
              <a:t>? </a:t>
            </a:r>
            <a:r>
              <a:rPr lang="pl-PL" altLang="de-DE" sz="2400" i="1" dirty="0">
                <a:solidFill>
                  <a:srgbClr val="333333"/>
                </a:solidFill>
              </a:rPr>
              <a:t>Za co w przeszłości otrzymywałem</a:t>
            </a:r>
            <a:br>
              <a:rPr lang="en-US" altLang="de-DE" sz="2400" i="1" dirty="0">
                <a:solidFill>
                  <a:srgbClr val="333333"/>
                </a:solidFill>
              </a:rPr>
            </a:br>
            <a:r>
              <a:rPr lang="pl-PL" altLang="de-DE" sz="2400" i="1" dirty="0">
                <a:solidFill>
                  <a:srgbClr val="333333"/>
                </a:solidFill>
              </a:rPr>
              <a:t>komplementy</a:t>
            </a:r>
            <a:r>
              <a:rPr lang="en-US" altLang="de-DE" sz="2400" i="1" dirty="0">
                <a:solidFill>
                  <a:srgbClr val="333333"/>
                </a:solidFill>
              </a:rPr>
              <a:t>?</a:t>
            </a:r>
            <a:br>
              <a:rPr lang="en-US" altLang="de-DE" sz="2400" i="1" dirty="0">
                <a:solidFill>
                  <a:srgbClr val="333333"/>
                </a:solidFill>
              </a:rPr>
            </a:br>
            <a:r>
              <a:rPr lang="pl-PL" altLang="de-DE" sz="1600" i="1" dirty="0">
                <a:solidFill>
                  <a:srgbClr val="333333"/>
                </a:solidFill>
              </a:rPr>
              <a:t>Np. jestem bardzo cierpliwy</a:t>
            </a:r>
            <a:r>
              <a:rPr lang="en-US" altLang="de-DE" sz="1600" i="1" dirty="0">
                <a:solidFill>
                  <a:srgbClr val="333333"/>
                </a:solidFill>
              </a:rPr>
              <a:t>…</a:t>
            </a:r>
          </a:p>
          <a:p>
            <a:pPr marL="457200" indent="-457200" eaLnBrk="1" hangingPunct="1">
              <a:buFont typeface="+mj-lt"/>
              <a:buAutoNum type="arabicPeriod"/>
            </a:pPr>
            <a:r>
              <a:rPr lang="pl-PL" altLang="de-DE" sz="2400" dirty="0">
                <a:solidFill>
                  <a:srgbClr val="004992"/>
                </a:solidFill>
              </a:rPr>
              <a:t>Wyobraź sobie konkretne sytuacje</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pl-PL" altLang="de-DE" sz="2400" i="1" dirty="0">
                <a:solidFill>
                  <a:srgbClr val="333333"/>
                </a:solidFill>
              </a:rPr>
              <a:t>Kiedy i gdzie</a:t>
            </a:r>
            <a:r>
              <a:rPr lang="en-US" altLang="de-DE" sz="2400" i="1" dirty="0">
                <a:solidFill>
                  <a:srgbClr val="333333"/>
                </a:solidFill>
              </a:rPr>
              <a:t>? </a:t>
            </a:r>
            <a:r>
              <a:rPr lang="pl-PL" altLang="de-DE" sz="2400" i="1" dirty="0">
                <a:solidFill>
                  <a:srgbClr val="333333"/>
                </a:solidFill>
              </a:rPr>
              <a:t>Co zrobiłem i kto dostarczył mi informacji zwrotnych</a:t>
            </a:r>
            <a:r>
              <a:rPr lang="en-US" altLang="de-DE" sz="2400" i="1" dirty="0">
                <a:solidFill>
                  <a:srgbClr val="333333"/>
                </a:solidFill>
              </a:rPr>
              <a:t>?</a:t>
            </a:r>
            <a:br>
              <a:rPr lang="en-US" altLang="de-DE" sz="2400" i="1" dirty="0">
                <a:solidFill>
                  <a:srgbClr val="333333"/>
                </a:solidFill>
              </a:rPr>
            </a:br>
            <a:r>
              <a:rPr lang="pl-PL" altLang="de-DE" sz="1600" i="1" dirty="0">
                <a:solidFill>
                  <a:srgbClr val="333333"/>
                </a:solidFill>
              </a:rPr>
              <a:t>Np. ostatnio pomogłem swojej siostrzenicy w matematyce, za którą teraz dostała dobrą ocenę…</a:t>
            </a:r>
            <a:endParaRPr lang="en-US" altLang="de-DE" i="1" dirty="0">
              <a:solidFill>
                <a:srgbClr val="333333"/>
              </a:solidFill>
            </a:endParaRPr>
          </a:p>
          <a:p>
            <a:pPr marL="457200" indent="-457200" eaLnBrk="1" hangingPunct="1">
              <a:buFont typeface="+mj-lt"/>
              <a:buAutoNum type="arabicPeriod"/>
            </a:pPr>
            <a:r>
              <a:rPr lang="pl-PL" altLang="de-DE" sz="2400" dirty="0">
                <a:solidFill>
                  <a:srgbClr val="004992"/>
                </a:solidFill>
              </a:rPr>
              <a:t>Spisz je</a:t>
            </a:r>
            <a:r>
              <a:rPr lang="en-US" altLang="de-DE" sz="2400" dirty="0">
                <a:solidFill>
                  <a:srgbClr val="004992"/>
                </a:solidFill>
              </a:rPr>
              <a:t>!</a:t>
            </a:r>
            <a:br>
              <a:rPr lang="en-US" altLang="de-DE" sz="2400" dirty="0">
                <a:solidFill>
                  <a:srgbClr val="004992"/>
                </a:solidFill>
              </a:rPr>
            </a:br>
            <a:r>
              <a:rPr lang="pl-PL" altLang="de-DE" sz="2400" i="1" dirty="0">
                <a:solidFill>
                  <a:srgbClr val="333333"/>
                </a:solidFill>
              </a:rPr>
              <a:t>Czytaj regularnie i poszerzaj tę listę</a:t>
            </a:r>
            <a:r>
              <a:rPr lang="en-US" altLang="de-DE" sz="2400" i="1" dirty="0">
                <a:solidFill>
                  <a:srgbClr val="333333"/>
                </a:solidFill>
              </a:rPr>
              <a:t>. </a:t>
            </a:r>
            <a:r>
              <a:rPr lang="pl-PL" altLang="de-DE" sz="2400" i="1" dirty="0">
                <a:solidFill>
                  <a:srgbClr val="333333"/>
                </a:solidFill>
              </a:rPr>
              <a:t>W sytuacji kryzysu, wróć do tych wspomnień </a:t>
            </a:r>
            <a:r>
              <a:rPr lang="en-US" altLang="de-DE" sz="2400" i="1" dirty="0">
                <a:solidFill>
                  <a:srgbClr val="333333"/>
                </a:solidFill>
              </a:rPr>
              <a:t>(</a:t>
            </a:r>
            <a:r>
              <a:rPr lang="pl-PL" altLang="de-DE" sz="2400" i="1" dirty="0">
                <a:solidFill>
                  <a:srgbClr val="333333"/>
                </a:solidFill>
              </a:rPr>
              <a:t>np. kiedy myślisz, że jesteś bezwartościowy</a:t>
            </a:r>
            <a:r>
              <a:rPr lang="en-US" altLang="de-DE" sz="2400" i="1" dirty="0">
                <a:solidFill>
                  <a:srgbClr val="333333"/>
                </a:solidFill>
              </a:rPr>
              <a:t>).</a:t>
            </a:r>
            <a:br>
              <a:rPr lang="en-US" altLang="de-DE" sz="2400" i="1" dirty="0">
                <a:solidFill>
                  <a:srgbClr val="333333"/>
                </a:solidFill>
              </a:rPr>
            </a:br>
            <a:r>
              <a:rPr lang="pl-PL" altLang="de-DE" sz="1600" i="1" dirty="0">
                <a:solidFill>
                  <a:srgbClr val="333333"/>
                </a:solidFill>
              </a:rPr>
              <a:t>Np. spisz rzeczy, które poszły pomyślnie</a:t>
            </a:r>
            <a:r>
              <a:rPr lang="en-US" altLang="de-DE" sz="1600" i="1" dirty="0">
                <a:solidFill>
                  <a:srgbClr val="333333"/>
                </a:solidFill>
              </a:rPr>
              <a:t>, </a:t>
            </a:r>
            <a:r>
              <a:rPr lang="pl-PL" altLang="de-DE" sz="1600" i="1" dirty="0">
                <a:solidFill>
                  <a:srgbClr val="333333"/>
                </a:solidFill>
              </a:rPr>
              <a:t>albo rzeczy, za które otrzymałeś komplementy</a:t>
            </a:r>
            <a:r>
              <a:rPr lang="en-US" altLang="de-DE" sz="1600" i="1" dirty="0">
                <a:solidFill>
                  <a:srgbClr val="333333"/>
                </a:solidFill>
              </a:rPr>
              <a:t>…</a:t>
            </a:r>
            <a:endParaRPr lang="en-US" altLang="de-DE" i="1" dirty="0">
              <a:solidFill>
                <a:srgbClr val="333333"/>
              </a:solidFill>
            </a:endParaRPr>
          </a:p>
        </p:txBody>
      </p:sp>
    </p:spTree>
    <p:extLst>
      <p:ext uri="{BB962C8B-B14F-4D97-AF65-F5344CB8AC3E}">
        <p14:creationId xmlns:p14="http://schemas.microsoft.com/office/powerpoint/2010/main" val="28765712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Wskazówki na polepszenie depresyjnego nastroju/</a:t>
            </a:r>
            <a:br>
              <a:rPr lang="en-US" sz="3600" dirty="0">
                <a:latin typeface="+mn-lt"/>
                <a:ea typeface="+mn-ea"/>
                <a:cs typeface="+mn-cs"/>
              </a:rPr>
            </a:br>
            <a:r>
              <a:rPr lang="pl-PL" sz="3600" dirty="0">
                <a:latin typeface="+mn-lt"/>
                <a:ea typeface="+mn-ea"/>
                <a:cs typeface="+mn-cs"/>
              </a:rPr>
              <a:t>niskiego poczucia własnej wartości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Spisz kilka rzeczy </a:t>
            </a:r>
            <a:r>
              <a:rPr lang="en-US" altLang="de-DE" sz="2400" dirty="0">
                <a:solidFill>
                  <a:srgbClr val="333333"/>
                </a:solidFill>
              </a:rPr>
              <a:t>(</a:t>
            </a:r>
            <a:r>
              <a:rPr lang="pl-PL" altLang="de-DE" sz="2400" dirty="0">
                <a:solidFill>
                  <a:srgbClr val="333333"/>
                </a:solidFill>
              </a:rPr>
              <a:t>ok.</a:t>
            </a:r>
            <a:r>
              <a:rPr lang="en-US" altLang="de-DE" sz="2400" dirty="0">
                <a:solidFill>
                  <a:srgbClr val="333333"/>
                </a:solidFill>
              </a:rPr>
              <a:t> 5) </a:t>
            </a:r>
            <a:r>
              <a:rPr lang="pl-PL" altLang="de-DE" sz="2400" dirty="0">
                <a:solidFill>
                  <a:srgbClr val="333333"/>
                </a:solidFill>
              </a:rPr>
              <a:t>każdego wieczora</a:t>
            </a:r>
            <a:r>
              <a:rPr lang="en-US" altLang="de-DE" sz="2400" dirty="0">
                <a:solidFill>
                  <a:srgbClr val="333333"/>
                </a:solidFill>
              </a:rPr>
              <a:t>, </a:t>
            </a:r>
            <a:r>
              <a:rPr lang="pl-PL" altLang="de-DE" sz="2400" dirty="0">
                <a:solidFill>
                  <a:srgbClr val="333333"/>
                </a:solidFill>
              </a:rPr>
              <a:t>które były pozytywne w ciągu dnia</a:t>
            </a:r>
            <a:r>
              <a:rPr lang="en-US" altLang="de-DE" sz="2400" dirty="0">
                <a:solidFill>
                  <a:srgbClr val="333333"/>
                </a:solidFill>
              </a:rPr>
              <a:t>. </a:t>
            </a:r>
            <a:r>
              <a:rPr lang="pl-PL" altLang="de-DE" sz="2400" dirty="0">
                <a:solidFill>
                  <a:srgbClr val="333333"/>
                </a:solidFill>
              </a:rPr>
              <a:t>Następnie prześledź te rzeczy w swoim </a:t>
            </a:r>
            <a:r>
              <a:rPr lang="pl-PL" altLang="de-DE" sz="2400">
                <a:solidFill>
                  <a:srgbClr val="333333"/>
                </a:solidFill>
              </a:rPr>
              <a:t>umyśle.</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Wskazówki na polepszenie depresyjnego nastroju/</a:t>
            </a:r>
            <a:br>
              <a:rPr lang="en-US" sz="3600" dirty="0">
                <a:latin typeface="+mn-lt"/>
                <a:ea typeface="+mn-ea"/>
                <a:cs typeface="+mn-cs"/>
              </a:rPr>
            </a:br>
            <a:r>
              <a:rPr lang="pl-PL" sz="3600" dirty="0">
                <a:latin typeface="+mn-lt"/>
                <a:ea typeface="+mn-ea"/>
                <a:cs typeface="+mn-cs"/>
              </a:rPr>
              <a:t>niskiego poczucia własnej wartości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Spisz kilka rzeczy </a:t>
            </a:r>
            <a:r>
              <a:rPr lang="en-US" altLang="de-DE" sz="2400" dirty="0">
                <a:solidFill>
                  <a:srgbClr val="333333"/>
                </a:solidFill>
              </a:rPr>
              <a:t>(</a:t>
            </a:r>
            <a:r>
              <a:rPr lang="pl-PL" altLang="de-DE" sz="2400" dirty="0">
                <a:solidFill>
                  <a:srgbClr val="333333"/>
                </a:solidFill>
              </a:rPr>
              <a:t>ok.</a:t>
            </a:r>
            <a:r>
              <a:rPr lang="en-US" altLang="de-DE" sz="2400" dirty="0">
                <a:solidFill>
                  <a:srgbClr val="333333"/>
                </a:solidFill>
              </a:rPr>
              <a:t> 5) </a:t>
            </a:r>
            <a:r>
              <a:rPr lang="pl-PL" altLang="de-DE" sz="2400" dirty="0">
                <a:solidFill>
                  <a:srgbClr val="333333"/>
                </a:solidFill>
              </a:rPr>
              <a:t>każdego wieczora</a:t>
            </a:r>
            <a:r>
              <a:rPr lang="en-US" altLang="de-DE" sz="2400" dirty="0">
                <a:solidFill>
                  <a:srgbClr val="333333"/>
                </a:solidFill>
              </a:rPr>
              <a:t>, </a:t>
            </a:r>
            <a:r>
              <a:rPr lang="pl-PL" altLang="de-DE" sz="2400" dirty="0">
                <a:solidFill>
                  <a:srgbClr val="333333"/>
                </a:solidFill>
              </a:rPr>
              <a:t>które były pozytywne w ciągu dnia</a:t>
            </a:r>
            <a:r>
              <a:rPr lang="en-US" altLang="de-DE" sz="2400" dirty="0">
                <a:solidFill>
                  <a:srgbClr val="333333"/>
                </a:solidFill>
              </a:rPr>
              <a:t>. </a:t>
            </a:r>
            <a:r>
              <a:rPr lang="pl-PL" altLang="de-DE" sz="2400" dirty="0">
                <a:solidFill>
                  <a:srgbClr val="333333"/>
                </a:solidFill>
              </a:rPr>
              <a:t>Następnie prześledź te rzeczy w swoim umyśle.</a:t>
            </a:r>
          </a:p>
          <a:p>
            <a:pPr marL="342900" lvl="0" indent="-342900" defTabSz="914400" fontAlgn="base">
              <a:buClr>
                <a:srgbClr val="333333"/>
              </a:buClr>
              <a:buFont typeface="WingDings"/>
              <a:buChar char=""/>
            </a:pPr>
            <a:r>
              <a:rPr lang="pl-PL" altLang="de-DE" sz="2400" dirty="0">
                <a:solidFill>
                  <a:srgbClr val="333333"/>
                </a:solidFill>
              </a:rPr>
              <a:t>Powiedz do siebie przed lustrem</a:t>
            </a:r>
            <a:r>
              <a:rPr lang="en-US" altLang="de-DE" sz="2400">
                <a:solidFill>
                  <a:srgbClr val="333333"/>
                </a:solidFill>
              </a:rPr>
              <a:t>: </a:t>
            </a:r>
            <a:r>
              <a:rPr lang="pl-PL" altLang="de-DE" sz="2400">
                <a:solidFill>
                  <a:srgbClr val="333333"/>
                </a:solidFill>
              </a:rPr>
              <a:t>“Lubię siebie”</a:t>
            </a:r>
            <a:r>
              <a:rPr lang="en-US" altLang="de-DE" sz="2400">
                <a:solidFill>
                  <a:srgbClr val="333333"/>
                </a:solidFill>
              </a:rPr>
              <a:t> </a:t>
            </a:r>
            <a:r>
              <a:rPr lang="pl-PL" altLang="de-DE" sz="2400">
                <a:solidFill>
                  <a:srgbClr val="333333"/>
                </a:solidFill>
              </a:rPr>
              <a:t>lub “Lubię ciebie”</a:t>
            </a:r>
            <a:r>
              <a:rPr lang="en-US" altLang="de-DE" sz="2400">
                <a:solidFill>
                  <a:srgbClr val="333333"/>
                </a:solidFill>
              </a:rPr>
              <a:t>! </a:t>
            </a:r>
            <a:r>
              <a:rPr lang="en-US" altLang="de-DE" sz="2400" dirty="0">
                <a:solidFill>
                  <a:srgbClr val="333333"/>
                </a:solidFill>
              </a:rPr>
              <a:t>(</a:t>
            </a:r>
            <a:r>
              <a:rPr lang="pl-PL" altLang="de-DE" sz="2400" dirty="0">
                <a:solidFill>
                  <a:srgbClr val="333333"/>
                </a:solidFill>
              </a:rPr>
              <a:t>uwaga</a:t>
            </a:r>
            <a:r>
              <a:rPr lang="en-US" altLang="de-DE" sz="2400" dirty="0">
                <a:solidFill>
                  <a:srgbClr val="333333"/>
                </a:solidFill>
              </a:rPr>
              <a:t>: </a:t>
            </a:r>
            <a:r>
              <a:rPr lang="pl-PL" altLang="de-DE" sz="2400" dirty="0">
                <a:solidFill>
                  <a:srgbClr val="333333"/>
                </a:solidFill>
              </a:rPr>
              <a:t>Na początku możesz czuć się głupio robiąc </a:t>
            </a:r>
            <a:r>
              <a:rPr lang="pl-PL" altLang="de-DE" sz="2400">
                <a:solidFill>
                  <a:srgbClr val="333333"/>
                </a:solidFill>
              </a:rPr>
              <a:t>tak</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43</a:t>
            </a:fld>
            <a:endParaRPr lang="de-DE" altLang="de-DE"/>
          </a:p>
        </p:txBody>
      </p:sp>
    </p:spTree>
    <p:extLst>
      <p:ext uri="{BB962C8B-B14F-4D97-AF65-F5344CB8AC3E}">
        <p14:creationId xmlns:p14="http://schemas.microsoft.com/office/powerpoint/2010/main" val="8411504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Wskazówki na polepszenie depresyjnego nastroju/</a:t>
            </a:r>
            <a:br>
              <a:rPr lang="en-US" sz="3600" dirty="0">
                <a:latin typeface="+mn-lt"/>
                <a:ea typeface="+mn-ea"/>
                <a:cs typeface="+mn-cs"/>
              </a:rPr>
            </a:br>
            <a:r>
              <a:rPr lang="pl-PL" sz="3600" dirty="0">
                <a:latin typeface="+mn-lt"/>
                <a:ea typeface="+mn-ea"/>
                <a:cs typeface="+mn-cs"/>
              </a:rPr>
              <a:t>niskiego poczucia własnej wartości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Spisz kilka rzeczy </a:t>
            </a:r>
            <a:r>
              <a:rPr lang="en-US" altLang="de-DE" sz="2400" dirty="0">
                <a:solidFill>
                  <a:srgbClr val="333333"/>
                </a:solidFill>
              </a:rPr>
              <a:t>(</a:t>
            </a:r>
            <a:r>
              <a:rPr lang="pl-PL" altLang="de-DE" sz="2400" dirty="0">
                <a:solidFill>
                  <a:srgbClr val="333333"/>
                </a:solidFill>
              </a:rPr>
              <a:t>ok.</a:t>
            </a:r>
            <a:r>
              <a:rPr lang="en-US" altLang="de-DE" sz="2400" dirty="0">
                <a:solidFill>
                  <a:srgbClr val="333333"/>
                </a:solidFill>
              </a:rPr>
              <a:t> 5) </a:t>
            </a:r>
            <a:r>
              <a:rPr lang="pl-PL" altLang="de-DE" sz="2400" dirty="0">
                <a:solidFill>
                  <a:srgbClr val="333333"/>
                </a:solidFill>
              </a:rPr>
              <a:t>każdego wieczora</a:t>
            </a:r>
            <a:r>
              <a:rPr lang="en-US" altLang="de-DE" sz="2400" dirty="0">
                <a:solidFill>
                  <a:srgbClr val="333333"/>
                </a:solidFill>
              </a:rPr>
              <a:t>, </a:t>
            </a:r>
            <a:r>
              <a:rPr lang="pl-PL" altLang="de-DE" sz="2400" dirty="0">
                <a:solidFill>
                  <a:srgbClr val="333333"/>
                </a:solidFill>
              </a:rPr>
              <a:t>które były pozytywne w ciągu dnia</a:t>
            </a:r>
            <a:r>
              <a:rPr lang="en-US" altLang="de-DE" sz="2400" dirty="0">
                <a:solidFill>
                  <a:srgbClr val="333333"/>
                </a:solidFill>
              </a:rPr>
              <a:t>. </a:t>
            </a:r>
            <a:r>
              <a:rPr lang="pl-PL" altLang="de-DE" sz="2400" dirty="0">
                <a:solidFill>
                  <a:srgbClr val="333333"/>
                </a:solidFill>
              </a:rPr>
              <a:t>Następnie prześledź te rzeczy w swoim umyśle.</a:t>
            </a:r>
          </a:p>
          <a:p>
            <a:pPr marL="342900" lvl="0" indent="-342900" defTabSz="914400" fontAlgn="base">
              <a:buClr>
                <a:srgbClr val="333333"/>
              </a:buClr>
              <a:buFont typeface="WingDings"/>
              <a:buChar char=""/>
            </a:pPr>
            <a:r>
              <a:rPr lang="pl-PL" altLang="de-DE" sz="2400" dirty="0">
                <a:solidFill>
                  <a:srgbClr val="333333"/>
                </a:solidFill>
              </a:rPr>
              <a:t>Powiedz do siebie przed lustrem</a:t>
            </a:r>
            <a:r>
              <a:rPr lang="en-US" altLang="de-DE" sz="2400">
                <a:solidFill>
                  <a:srgbClr val="333333"/>
                </a:solidFill>
              </a:rPr>
              <a:t>: </a:t>
            </a:r>
            <a:r>
              <a:rPr lang="pl-PL" altLang="de-DE" sz="2400">
                <a:solidFill>
                  <a:srgbClr val="333333"/>
                </a:solidFill>
              </a:rPr>
              <a:t>“Lubię siebie”</a:t>
            </a:r>
            <a:r>
              <a:rPr lang="en-US" altLang="de-DE" sz="2400">
                <a:solidFill>
                  <a:srgbClr val="333333"/>
                </a:solidFill>
              </a:rPr>
              <a:t> </a:t>
            </a:r>
            <a:r>
              <a:rPr lang="pl-PL" altLang="de-DE" sz="2400">
                <a:solidFill>
                  <a:srgbClr val="333333"/>
                </a:solidFill>
              </a:rPr>
              <a:t>lub “Lubię ciebie”</a:t>
            </a:r>
            <a:r>
              <a:rPr lang="en-US" altLang="de-DE" sz="2400">
                <a:solidFill>
                  <a:srgbClr val="333333"/>
                </a:solidFill>
              </a:rPr>
              <a:t>! </a:t>
            </a:r>
            <a:r>
              <a:rPr lang="en-US" altLang="de-DE" sz="2400" dirty="0">
                <a:solidFill>
                  <a:srgbClr val="333333"/>
                </a:solidFill>
              </a:rPr>
              <a:t>(</a:t>
            </a:r>
            <a:r>
              <a:rPr lang="pl-PL" altLang="de-DE" sz="2400" dirty="0">
                <a:solidFill>
                  <a:srgbClr val="333333"/>
                </a:solidFill>
              </a:rPr>
              <a:t>uwaga</a:t>
            </a:r>
            <a:r>
              <a:rPr lang="en-US" altLang="de-DE" sz="2400" dirty="0">
                <a:solidFill>
                  <a:srgbClr val="333333"/>
                </a:solidFill>
              </a:rPr>
              <a:t>: </a:t>
            </a:r>
            <a:r>
              <a:rPr lang="pl-PL" altLang="de-DE" sz="2400" dirty="0">
                <a:solidFill>
                  <a:srgbClr val="333333"/>
                </a:solidFill>
              </a:rPr>
              <a:t>Na początku możesz czuć się głupio robiąc tak</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Przyjmuj komplementy i zapisuj je by wykorzystać to źródło w ciężkich chwilach</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44</a:t>
            </a:fld>
            <a:endParaRPr lang="de-DE" altLang="de-DE"/>
          </a:p>
        </p:txBody>
      </p:sp>
    </p:spTree>
    <p:extLst>
      <p:ext uri="{BB962C8B-B14F-4D97-AF65-F5344CB8AC3E}">
        <p14:creationId xmlns:p14="http://schemas.microsoft.com/office/powerpoint/2010/main" val="6055436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Wskazówki na polepszenie depresyjnego nastroju/</a:t>
            </a:r>
            <a:br>
              <a:rPr lang="en-US" sz="3600" dirty="0">
                <a:latin typeface="+mn-lt"/>
                <a:ea typeface="+mn-ea"/>
                <a:cs typeface="+mn-cs"/>
              </a:rPr>
            </a:br>
            <a:r>
              <a:rPr lang="pl-PL" sz="3600" dirty="0">
                <a:latin typeface="+mn-lt"/>
                <a:ea typeface="+mn-ea"/>
                <a:cs typeface="+mn-cs"/>
              </a:rPr>
              <a:t>niskiego poczucia własnej wartości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Staraj się zapamiętać sytuacje</a:t>
            </a:r>
            <a:r>
              <a:rPr lang="en-US" altLang="de-DE" sz="2400" dirty="0">
                <a:solidFill>
                  <a:srgbClr val="333333"/>
                </a:solidFill>
              </a:rPr>
              <a:t>, </a:t>
            </a:r>
            <a:r>
              <a:rPr lang="pl-PL" altLang="de-DE" sz="2400" dirty="0">
                <a:solidFill>
                  <a:srgbClr val="333333"/>
                </a:solidFill>
              </a:rPr>
              <a:t>w których czułeś się naprawdę dobrze</a:t>
            </a:r>
            <a:r>
              <a:rPr lang="en-US" altLang="de-DE" sz="2400" dirty="0">
                <a:solidFill>
                  <a:srgbClr val="333333"/>
                </a:solidFill>
              </a:rPr>
              <a:t>, </a:t>
            </a:r>
            <a:r>
              <a:rPr lang="pl-PL" altLang="de-DE" sz="2400" dirty="0">
                <a:solidFill>
                  <a:srgbClr val="333333"/>
                </a:solidFill>
              </a:rPr>
              <a:t>staraj się je pamiętać wszystkimi zmysłami </a:t>
            </a:r>
            <a:r>
              <a:rPr lang="en-US" altLang="de-DE" sz="2400" dirty="0">
                <a:solidFill>
                  <a:srgbClr val="333333"/>
                </a:solidFill>
              </a:rPr>
              <a:t>(</a:t>
            </a:r>
            <a:r>
              <a:rPr lang="pl-PL" altLang="de-DE" sz="2400" dirty="0">
                <a:solidFill>
                  <a:srgbClr val="333333"/>
                </a:solidFill>
              </a:rPr>
              <a:t>wizualnie</a:t>
            </a:r>
            <a:r>
              <a:rPr lang="en-US" altLang="de-DE" sz="2400" dirty="0">
                <a:solidFill>
                  <a:srgbClr val="333333"/>
                </a:solidFill>
              </a:rPr>
              <a:t>, </a:t>
            </a:r>
            <a:r>
              <a:rPr lang="pl-PL" altLang="de-DE" sz="2400" dirty="0">
                <a:solidFill>
                  <a:srgbClr val="333333"/>
                </a:solidFill>
              </a:rPr>
              <a:t>dotykowo</a:t>
            </a:r>
            <a:r>
              <a:rPr lang="en-US" altLang="de-DE" sz="2400" dirty="0">
                <a:solidFill>
                  <a:srgbClr val="333333"/>
                </a:solidFill>
              </a:rPr>
              <a:t>, </a:t>
            </a:r>
            <a:r>
              <a:rPr lang="pl-PL" altLang="de-DE" sz="2400" dirty="0">
                <a:solidFill>
                  <a:srgbClr val="333333"/>
                </a:solidFill>
              </a:rPr>
              <a:t>węchowo</a:t>
            </a:r>
            <a:r>
              <a:rPr lang="en-US" altLang="de-DE" sz="2400" dirty="0">
                <a:solidFill>
                  <a:srgbClr val="333333"/>
                </a:solidFill>
              </a:rPr>
              <a:t>...), </a:t>
            </a:r>
            <a:r>
              <a:rPr lang="pl-PL" altLang="de-DE" sz="2400" dirty="0">
                <a:solidFill>
                  <a:srgbClr val="333333"/>
                </a:solidFill>
              </a:rPr>
              <a:t>może z pomocą albumu ze </a:t>
            </a:r>
            <a:r>
              <a:rPr lang="pl-PL" altLang="de-DE" sz="2400">
                <a:solidFill>
                  <a:srgbClr val="333333"/>
                </a:solidFill>
              </a:rPr>
              <a:t>zdjęciami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Wskazówki na polepszenie depresyjnego nastroju/</a:t>
            </a:r>
            <a:br>
              <a:rPr lang="en-US" sz="3600" dirty="0">
                <a:latin typeface="+mn-lt"/>
                <a:ea typeface="+mn-ea"/>
                <a:cs typeface="+mn-cs"/>
              </a:rPr>
            </a:br>
            <a:r>
              <a:rPr lang="pl-PL" sz="3600" dirty="0">
                <a:latin typeface="+mn-lt"/>
                <a:ea typeface="+mn-ea"/>
                <a:cs typeface="+mn-cs"/>
              </a:rPr>
              <a:t>niskiego poczucia własnej wartości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Staraj się zapamiętać sytuacje</a:t>
            </a:r>
            <a:r>
              <a:rPr lang="en-US" altLang="de-DE" sz="2400" dirty="0">
                <a:solidFill>
                  <a:srgbClr val="333333"/>
                </a:solidFill>
              </a:rPr>
              <a:t>, </a:t>
            </a:r>
            <a:r>
              <a:rPr lang="pl-PL" altLang="de-DE" sz="2400" dirty="0">
                <a:solidFill>
                  <a:srgbClr val="333333"/>
                </a:solidFill>
              </a:rPr>
              <a:t>w których czułeś się naprawdę dobrze</a:t>
            </a:r>
            <a:r>
              <a:rPr lang="en-US" altLang="de-DE" sz="2400" dirty="0">
                <a:solidFill>
                  <a:srgbClr val="333333"/>
                </a:solidFill>
              </a:rPr>
              <a:t>, </a:t>
            </a:r>
            <a:r>
              <a:rPr lang="pl-PL" altLang="de-DE" sz="2400" dirty="0">
                <a:solidFill>
                  <a:srgbClr val="333333"/>
                </a:solidFill>
              </a:rPr>
              <a:t>staraj się je pamiętać wszystkimi zmysłami </a:t>
            </a:r>
            <a:r>
              <a:rPr lang="en-US" altLang="de-DE" sz="2400" dirty="0">
                <a:solidFill>
                  <a:srgbClr val="333333"/>
                </a:solidFill>
              </a:rPr>
              <a:t>(</a:t>
            </a:r>
            <a:r>
              <a:rPr lang="pl-PL" altLang="de-DE" sz="2400" dirty="0">
                <a:solidFill>
                  <a:srgbClr val="333333"/>
                </a:solidFill>
              </a:rPr>
              <a:t>wizualnie</a:t>
            </a:r>
            <a:r>
              <a:rPr lang="en-US" altLang="de-DE" sz="2400" dirty="0">
                <a:solidFill>
                  <a:srgbClr val="333333"/>
                </a:solidFill>
              </a:rPr>
              <a:t>, </a:t>
            </a:r>
            <a:r>
              <a:rPr lang="pl-PL" altLang="de-DE" sz="2400" dirty="0">
                <a:solidFill>
                  <a:srgbClr val="333333"/>
                </a:solidFill>
              </a:rPr>
              <a:t>dotykowo</a:t>
            </a:r>
            <a:r>
              <a:rPr lang="en-US" altLang="de-DE" sz="2400" dirty="0">
                <a:solidFill>
                  <a:srgbClr val="333333"/>
                </a:solidFill>
              </a:rPr>
              <a:t>, </a:t>
            </a:r>
            <a:r>
              <a:rPr lang="pl-PL" altLang="de-DE" sz="2400" dirty="0">
                <a:solidFill>
                  <a:srgbClr val="333333"/>
                </a:solidFill>
              </a:rPr>
              <a:t>węchowo</a:t>
            </a:r>
            <a:r>
              <a:rPr lang="en-US" altLang="de-DE" sz="2400" dirty="0">
                <a:solidFill>
                  <a:srgbClr val="333333"/>
                </a:solidFill>
              </a:rPr>
              <a:t>...), </a:t>
            </a:r>
            <a:r>
              <a:rPr lang="pl-PL" altLang="de-DE" sz="2400" dirty="0">
                <a:solidFill>
                  <a:srgbClr val="333333"/>
                </a:solidFill>
              </a:rPr>
              <a:t>może z pomocą albumu ze zdjęciami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Rób rzeczy, które naprawdę lubisz</a:t>
            </a:r>
            <a:r>
              <a:rPr lang="en-US" altLang="de-DE" sz="2400" dirty="0">
                <a:solidFill>
                  <a:srgbClr val="333333"/>
                </a:solidFill>
              </a:rPr>
              <a:t>– </a:t>
            </a:r>
            <a:r>
              <a:rPr lang="pl-PL" altLang="de-DE" sz="2400" dirty="0">
                <a:solidFill>
                  <a:srgbClr val="333333"/>
                </a:solidFill>
              </a:rPr>
              <a:t>najlepiej z innymi </a:t>
            </a:r>
            <a:r>
              <a:rPr lang="en-US" altLang="de-DE" sz="2400" dirty="0">
                <a:solidFill>
                  <a:srgbClr val="333333"/>
                </a:solidFill>
              </a:rPr>
              <a:t>(</a:t>
            </a:r>
            <a:r>
              <a:rPr lang="pl-PL" altLang="de-DE" sz="2400" dirty="0">
                <a:solidFill>
                  <a:srgbClr val="333333"/>
                </a:solidFill>
              </a:rPr>
              <a:t>np. kino, wyjście do </a:t>
            </a:r>
            <a:r>
              <a:rPr lang="pl-PL" altLang="de-DE" sz="2400">
                <a:solidFill>
                  <a:srgbClr val="333333"/>
                </a:solidFill>
              </a:rPr>
              <a:t>kawiarni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46</a:t>
            </a:fld>
            <a:endParaRPr lang="de-DE" altLang="de-DE"/>
          </a:p>
        </p:txBody>
      </p:sp>
    </p:spTree>
    <p:extLst>
      <p:ext uri="{BB962C8B-B14F-4D97-AF65-F5344CB8AC3E}">
        <p14:creationId xmlns:p14="http://schemas.microsoft.com/office/powerpoint/2010/main" val="3263328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Wskazówki na polepszenie depresyjnego nastroju/</a:t>
            </a:r>
            <a:br>
              <a:rPr lang="en-US" sz="3600" dirty="0">
                <a:latin typeface="+mn-lt"/>
                <a:ea typeface="+mn-ea"/>
                <a:cs typeface="+mn-cs"/>
              </a:rPr>
            </a:br>
            <a:r>
              <a:rPr lang="pl-PL" sz="3600" dirty="0">
                <a:latin typeface="+mn-lt"/>
                <a:ea typeface="+mn-ea"/>
                <a:cs typeface="+mn-cs"/>
              </a:rPr>
              <a:t>niskiego poczucia własnej wartości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Staraj się zapamiętać sytuacje</a:t>
            </a:r>
            <a:r>
              <a:rPr lang="en-US" altLang="de-DE" sz="2400" dirty="0">
                <a:solidFill>
                  <a:srgbClr val="333333"/>
                </a:solidFill>
              </a:rPr>
              <a:t>, </a:t>
            </a:r>
            <a:r>
              <a:rPr lang="pl-PL" altLang="de-DE" sz="2400" dirty="0">
                <a:solidFill>
                  <a:srgbClr val="333333"/>
                </a:solidFill>
              </a:rPr>
              <a:t>w których czułeś się naprawdę dobrze</a:t>
            </a:r>
            <a:r>
              <a:rPr lang="en-US" altLang="de-DE" sz="2400" dirty="0">
                <a:solidFill>
                  <a:srgbClr val="333333"/>
                </a:solidFill>
              </a:rPr>
              <a:t>, </a:t>
            </a:r>
            <a:r>
              <a:rPr lang="pl-PL" altLang="de-DE" sz="2400" dirty="0">
                <a:solidFill>
                  <a:srgbClr val="333333"/>
                </a:solidFill>
              </a:rPr>
              <a:t>staraj się je pamiętać wszystkimi zmysłami </a:t>
            </a:r>
            <a:r>
              <a:rPr lang="en-US" altLang="de-DE" sz="2400" dirty="0">
                <a:solidFill>
                  <a:srgbClr val="333333"/>
                </a:solidFill>
              </a:rPr>
              <a:t>(</a:t>
            </a:r>
            <a:r>
              <a:rPr lang="pl-PL" altLang="de-DE" sz="2400" dirty="0">
                <a:solidFill>
                  <a:srgbClr val="333333"/>
                </a:solidFill>
              </a:rPr>
              <a:t>wizualnie</a:t>
            </a:r>
            <a:r>
              <a:rPr lang="en-US" altLang="de-DE" sz="2400" dirty="0">
                <a:solidFill>
                  <a:srgbClr val="333333"/>
                </a:solidFill>
              </a:rPr>
              <a:t>, </a:t>
            </a:r>
            <a:r>
              <a:rPr lang="pl-PL" altLang="de-DE" sz="2400" dirty="0">
                <a:solidFill>
                  <a:srgbClr val="333333"/>
                </a:solidFill>
              </a:rPr>
              <a:t>dotykowo</a:t>
            </a:r>
            <a:r>
              <a:rPr lang="en-US" altLang="de-DE" sz="2400" dirty="0">
                <a:solidFill>
                  <a:srgbClr val="333333"/>
                </a:solidFill>
              </a:rPr>
              <a:t>, </a:t>
            </a:r>
            <a:r>
              <a:rPr lang="pl-PL" altLang="de-DE" sz="2400" dirty="0">
                <a:solidFill>
                  <a:srgbClr val="333333"/>
                </a:solidFill>
              </a:rPr>
              <a:t>węchowo</a:t>
            </a:r>
            <a:r>
              <a:rPr lang="en-US" altLang="de-DE" sz="2400" dirty="0">
                <a:solidFill>
                  <a:srgbClr val="333333"/>
                </a:solidFill>
              </a:rPr>
              <a:t>...), </a:t>
            </a:r>
            <a:r>
              <a:rPr lang="pl-PL" altLang="de-DE" sz="2400" dirty="0">
                <a:solidFill>
                  <a:srgbClr val="333333"/>
                </a:solidFill>
              </a:rPr>
              <a:t>może z pomocą albumu ze zdjęciami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Rób rzeczy, które naprawdę lubisz</a:t>
            </a:r>
            <a:r>
              <a:rPr lang="en-US" altLang="de-DE" sz="2400" dirty="0">
                <a:solidFill>
                  <a:srgbClr val="333333"/>
                </a:solidFill>
              </a:rPr>
              <a:t>– </a:t>
            </a:r>
            <a:r>
              <a:rPr lang="pl-PL" altLang="de-DE" sz="2400" dirty="0">
                <a:solidFill>
                  <a:srgbClr val="333333"/>
                </a:solidFill>
              </a:rPr>
              <a:t>najlepiej z innymi </a:t>
            </a:r>
            <a:r>
              <a:rPr lang="en-US" altLang="de-DE" sz="2400" dirty="0">
                <a:solidFill>
                  <a:srgbClr val="333333"/>
                </a:solidFill>
              </a:rPr>
              <a:t>(</a:t>
            </a:r>
            <a:r>
              <a:rPr lang="pl-PL" altLang="de-DE" sz="2400" dirty="0">
                <a:solidFill>
                  <a:srgbClr val="333333"/>
                </a:solidFill>
              </a:rPr>
              <a:t>np. kino, wyjście do kawiarni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Ćwicz </a:t>
            </a:r>
            <a:r>
              <a:rPr lang="en-US" altLang="de-DE" sz="2400" dirty="0">
                <a:solidFill>
                  <a:srgbClr val="333333"/>
                </a:solidFill>
              </a:rPr>
              <a:t>(</a:t>
            </a:r>
            <a:r>
              <a:rPr lang="pl-PL" altLang="de-DE" sz="2400" dirty="0">
                <a:solidFill>
                  <a:srgbClr val="333333"/>
                </a:solidFill>
              </a:rPr>
              <a:t>przynajmniej 20 minut</a:t>
            </a:r>
            <a:r>
              <a:rPr lang="en-US" altLang="de-DE" sz="2400" dirty="0">
                <a:solidFill>
                  <a:srgbClr val="333333"/>
                </a:solidFill>
              </a:rPr>
              <a:t>) – </a:t>
            </a:r>
            <a:r>
              <a:rPr lang="pl-PL" altLang="de-DE" sz="2400" dirty="0">
                <a:solidFill>
                  <a:srgbClr val="333333"/>
                </a:solidFill>
              </a:rPr>
              <a:t>ale bez przeforsowania się</a:t>
            </a:r>
            <a:r>
              <a:rPr lang="en-US" altLang="de-DE" sz="2400" dirty="0">
                <a:solidFill>
                  <a:srgbClr val="333333"/>
                </a:solidFill>
              </a:rPr>
              <a:t>– </a:t>
            </a:r>
            <a:r>
              <a:rPr lang="pl-PL" altLang="de-DE" sz="2400" dirty="0">
                <a:solidFill>
                  <a:srgbClr val="333333"/>
                </a:solidFill>
              </a:rPr>
              <a:t>jeśli to możliwe, trening dla wigoru</a:t>
            </a:r>
            <a:r>
              <a:rPr lang="en-US" altLang="de-DE" sz="2400" dirty="0">
                <a:solidFill>
                  <a:srgbClr val="333333"/>
                </a:solidFill>
              </a:rPr>
              <a:t>, </a:t>
            </a:r>
            <a:r>
              <a:rPr lang="pl-PL" altLang="de-DE" sz="2400" dirty="0">
                <a:solidFill>
                  <a:srgbClr val="333333"/>
                </a:solidFill>
              </a:rPr>
              <a:t>np. długi spacer lub </a:t>
            </a:r>
            <a:r>
              <a:rPr lang="pl-PL" altLang="de-DE" sz="2400">
                <a:solidFill>
                  <a:srgbClr val="333333"/>
                </a:solidFill>
              </a:rPr>
              <a:t>jogging.</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47</a:t>
            </a:fld>
            <a:endParaRPr lang="de-DE" altLang="de-DE"/>
          </a:p>
        </p:txBody>
      </p:sp>
    </p:spTree>
    <p:extLst>
      <p:ext uri="{BB962C8B-B14F-4D97-AF65-F5344CB8AC3E}">
        <p14:creationId xmlns:p14="http://schemas.microsoft.com/office/powerpoint/2010/main" val="3064345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dirty="0">
                <a:latin typeface="+mn-lt"/>
                <a:ea typeface="+mn-ea"/>
                <a:cs typeface="+mn-cs"/>
              </a:rPr>
              <a:t>Wskazówki na polepszenie depresyjnego nastroju/</a:t>
            </a:r>
            <a:br>
              <a:rPr lang="en-US" sz="3600" dirty="0">
                <a:latin typeface="+mn-lt"/>
                <a:ea typeface="+mn-ea"/>
                <a:cs typeface="+mn-cs"/>
              </a:rPr>
            </a:br>
            <a:r>
              <a:rPr lang="pl-PL" sz="3600" dirty="0">
                <a:latin typeface="+mn-lt"/>
                <a:ea typeface="+mn-ea"/>
                <a:cs typeface="+mn-cs"/>
              </a:rPr>
              <a:t>niskiego poczucia własnej wartości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pl-PL" altLang="de-DE" sz="2400">
                <a:solidFill>
                  <a:srgbClr val="333333"/>
                </a:solidFill>
              </a:rPr>
              <a:t>Staraj się zapamiętać sytuacje</a:t>
            </a:r>
            <a:r>
              <a:rPr lang="en-US" altLang="de-DE" sz="2400" dirty="0">
                <a:solidFill>
                  <a:srgbClr val="333333"/>
                </a:solidFill>
              </a:rPr>
              <a:t>, </a:t>
            </a:r>
            <a:r>
              <a:rPr lang="pl-PL" altLang="de-DE" sz="2400" dirty="0">
                <a:solidFill>
                  <a:srgbClr val="333333"/>
                </a:solidFill>
              </a:rPr>
              <a:t>w których czułeś się naprawdę dobrze</a:t>
            </a:r>
            <a:r>
              <a:rPr lang="en-US" altLang="de-DE" sz="2400" dirty="0">
                <a:solidFill>
                  <a:srgbClr val="333333"/>
                </a:solidFill>
              </a:rPr>
              <a:t>, </a:t>
            </a:r>
            <a:r>
              <a:rPr lang="pl-PL" altLang="de-DE" sz="2400" dirty="0">
                <a:solidFill>
                  <a:srgbClr val="333333"/>
                </a:solidFill>
              </a:rPr>
              <a:t>staraj się je pamiętać wszystkimi zmysłami </a:t>
            </a:r>
            <a:r>
              <a:rPr lang="en-US" altLang="de-DE" sz="2400" dirty="0">
                <a:solidFill>
                  <a:srgbClr val="333333"/>
                </a:solidFill>
              </a:rPr>
              <a:t>(</a:t>
            </a:r>
            <a:r>
              <a:rPr lang="pl-PL" altLang="de-DE" sz="2400" dirty="0">
                <a:solidFill>
                  <a:srgbClr val="333333"/>
                </a:solidFill>
              </a:rPr>
              <a:t>wizualnie</a:t>
            </a:r>
            <a:r>
              <a:rPr lang="en-US" altLang="de-DE" sz="2400" dirty="0">
                <a:solidFill>
                  <a:srgbClr val="333333"/>
                </a:solidFill>
              </a:rPr>
              <a:t>, </a:t>
            </a:r>
            <a:r>
              <a:rPr lang="pl-PL" altLang="de-DE" sz="2400" dirty="0">
                <a:solidFill>
                  <a:srgbClr val="333333"/>
                </a:solidFill>
              </a:rPr>
              <a:t>dotykowo</a:t>
            </a:r>
            <a:r>
              <a:rPr lang="en-US" altLang="de-DE" sz="2400" dirty="0">
                <a:solidFill>
                  <a:srgbClr val="333333"/>
                </a:solidFill>
              </a:rPr>
              <a:t>, </a:t>
            </a:r>
            <a:r>
              <a:rPr lang="pl-PL" altLang="de-DE" sz="2400" dirty="0">
                <a:solidFill>
                  <a:srgbClr val="333333"/>
                </a:solidFill>
              </a:rPr>
              <a:t>węchowo</a:t>
            </a:r>
            <a:r>
              <a:rPr lang="en-US" altLang="de-DE" sz="2400" dirty="0">
                <a:solidFill>
                  <a:srgbClr val="333333"/>
                </a:solidFill>
              </a:rPr>
              <a:t>...), </a:t>
            </a:r>
            <a:r>
              <a:rPr lang="pl-PL" altLang="de-DE" sz="2400" dirty="0">
                <a:solidFill>
                  <a:srgbClr val="333333"/>
                </a:solidFill>
              </a:rPr>
              <a:t>może z pomocą albumu ze zdjęciami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Rób rzeczy, które naprawdę lubisz</a:t>
            </a:r>
            <a:r>
              <a:rPr lang="en-US" altLang="de-DE" sz="2400" dirty="0">
                <a:solidFill>
                  <a:srgbClr val="333333"/>
                </a:solidFill>
              </a:rPr>
              <a:t>– </a:t>
            </a:r>
            <a:r>
              <a:rPr lang="pl-PL" altLang="de-DE" sz="2400" dirty="0">
                <a:solidFill>
                  <a:srgbClr val="333333"/>
                </a:solidFill>
              </a:rPr>
              <a:t>najlepiej z innymi </a:t>
            </a:r>
            <a:r>
              <a:rPr lang="en-US" altLang="de-DE" sz="2400" dirty="0">
                <a:solidFill>
                  <a:srgbClr val="333333"/>
                </a:solidFill>
              </a:rPr>
              <a:t>(</a:t>
            </a:r>
            <a:r>
              <a:rPr lang="pl-PL" altLang="de-DE" sz="2400" dirty="0">
                <a:solidFill>
                  <a:srgbClr val="333333"/>
                </a:solidFill>
              </a:rPr>
              <a:t>np. kino, wyjście do kawiarni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Ćwicz </a:t>
            </a:r>
            <a:r>
              <a:rPr lang="en-US" altLang="de-DE" sz="2400" dirty="0">
                <a:solidFill>
                  <a:srgbClr val="333333"/>
                </a:solidFill>
              </a:rPr>
              <a:t>(</a:t>
            </a:r>
            <a:r>
              <a:rPr lang="pl-PL" altLang="de-DE" sz="2400" dirty="0">
                <a:solidFill>
                  <a:srgbClr val="333333"/>
                </a:solidFill>
              </a:rPr>
              <a:t>przynajmniej 20 minut</a:t>
            </a:r>
            <a:r>
              <a:rPr lang="en-US" altLang="de-DE" sz="2400" dirty="0">
                <a:solidFill>
                  <a:srgbClr val="333333"/>
                </a:solidFill>
              </a:rPr>
              <a:t>) – </a:t>
            </a:r>
            <a:r>
              <a:rPr lang="pl-PL" altLang="de-DE" sz="2400" dirty="0">
                <a:solidFill>
                  <a:srgbClr val="333333"/>
                </a:solidFill>
              </a:rPr>
              <a:t>ale bez przeforsowania się</a:t>
            </a:r>
            <a:r>
              <a:rPr lang="en-US" altLang="de-DE" sz="2400" dirty="0">
                <a:solidFill>
                  <a:srgbClr val="333333"/>
                </a:solidFill>
              </a:rPr>
              <a:t>– </a:t>
            </a:r>
            <a:r>
              <a:rPr lang="pl-PL" altLang="de-DE" sz="2400" dirty="0">
                <a:solidFill>
                  <a:srgbClr val="333333"/>
                </a:solidFill>
              </a:rPr>
              <a:t>jeśli to możliwe, trening dla wigoru</a:t>
            </a:r>
            <a:r>
              <a:rPr lang="en-US" altLang="de-DE" sz="2400" dirty="0">
                <a:solidFill>
                  <a:srgbClr val="333333"/>
                </a:solidFill>
              </a:rPr>
              <a:t>, </a:t>
            </a:r>
            <a:r>
              <a:rPr lang="pl-PL" altLang="de-DE" sz="2400" dirty="0">
                <a:solidFill>
                  <a:srgbClr val="333333"/>
                </a:solidFill>
              </a:rPr>
              <a:t>np. długi spacer lub jogging.</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Słuchaj swojej ulubionej muzyki</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9" name="Slide Number Placeholder 8"/>
          <p:cNvSpPr>
            <a:spLocks noGrp="1"/>
          </p:cNvSpPr>
          <p:nvPr>
            <p:ph type="sldNum" sz="quarter" idx="12"/>
          </p:nvPr>
        </p:nvSpPr>
        <p:spPr/>
        <p:txBody>
          <a:bodyPr/>
          <a:lstStyle/>
          <a:p>
            <a:fld id="{5DF5237E-E9A2-4585-B800-6FCF2279E6E9}" type="slidenum">
              <a:rPr lang="de-DE" altLang="de-DE" smtClean="0"/>
              <a:pPr/>
              <a:t>48</a:t>
            </a:fld>
            <a:endParaRPr lang="de-DE" altLang="de-DE"/>
          </a:p>
        </p:txBody>
      </p:sp>
    </p:spTree>
    <p:extLst>
      <p:ext uri="{BB962C8B-B14F-4D97-AF65-F5344CB8AC3E}">
        <p14:creationId xmlns:p14="http://schemas.microsoft.com/office/powerpoint/2010/main" val="9969514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Przenieś to na życie codzienne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buClr>
                <a:srgbClr val="333333"/>
              </a:buClr>
              <a:buFont typeface="WingDings"/>
              <a:buChar char=""/>
            </a:pPr>
            <a:r>
              <a:rPr lang="pl-PL" altLang="de-DE" sz="2400" dirty="0">
                <a:solidFill>
                  <a:srgbClr val="333333"/>
                </a:solidFill>
              </a:rPr>
              <a:t>Depresja nie jest nieuniknionym fatum</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Przenieś to na życie codzienne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buClr>
                <a:srgbClr val="333333"/>
              </a:buClr>
              <a:buFont typeface="WingDings"/>
              <a:buChar char=""/>
            </a:pPr>
            <a:r>
              <a:rPr lang="pl-PL" altLang="de-DE" sz="2400" dirty="0">
                <a:solidFill>
                  <a:srgbClr val="333333"/>
                </a:solidFill>
              </a:rPr>
              <a:t>Depresja nie jest nieuniknionym fatum</a:t>
            </a:r>
            <a:r>
              <a:rPr lang="en-GB"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Bądź świadom typowych zniekształceń depresyjnych dopiero przedyskutowanych i staraj się je zmieniać </a:t>
            </a:r>
            <a:r>
              <a:rPr lang="en-GB" altLang="de-DE" sz="2400" dirty="0">
                <a:solidFill>
                  <a:srgbClr val="333333"/>
                </a:solidFill>
              </a:rPr>
              <a:t>(</a:t>
            </a:r>
            <a:r>
              <a:rPr lang="pl-PL" altLang="de-DE" sz="2400" dirty="0">
                <a:solidFill>
                  <a:srgbClr val="333333"/>
                </a:solidFill>
              </a:rPr>
              <a:t>zobacz </a:t>
            </a:r>
            <a:r>
              <a:rPr lang="pl-PL" altLang="de-DE" sz="2400">
                <a:solidFill>
                  <a:srgbClr val="333333"/>
                </a:solidFill>
              </a:rPr>
              <a:t>ulotkę</a:t>
            </a:r>
            <a:r>
              <a:rPr lang="en-GB"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50</a:t>
            </a:fld>
            <a:endParaRPr lang="de-DE" altLang="de-DE"/>
          </a:p>
        </p:txBody>
      </p:sp>
    </p:spTree>
    <p:extLst>
      <p:ext uri="{BB962C8B-B14F-4D97-AF65-F5344CB8AC3E}">
        <p14:creationId xmlns:p14="http://schemas.microsoft.com/office/powerpoint/2010/main" val="41147946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Przenieś to na życie codzienne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buClr>
                <a:srgbClr val="333333"/>
              </a:buClr>
              <a:buFont typeface="WingDings"/>
              <a:buChar char=""/>
            </a:pPr>
            <a:r>
              <a:rPr lang="pl-PL" altLang="de-DE" sz="2400" dirty="0">
                <a:solidFill>
                  <a:srgbClr val="333333"/>
                </a:solidFill>
              </a:rPr>
              <a:t>Depresja nie jest nieuniknionym fatum</a:t>
            </a:r>
            <a:r>
              <a:rPr lang="en-GB"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Bądź świadom typowych zniekształceń depresyjnych dopiero przedyskutowanych i staraj się je zmieniać </a:t>
            </a:r>
            <a:r>
              <a:rPr lang="en-GB" altLang="de-DE" sz="2400" dirty="0">
                <a:solidFill>
                  <a:srgbClr val="333333"/>
                </a:solidFill>
              </a:rPr>
              <a:t>(</a:t>
            </a:r>
            <a:r>
              <a:rPr lang="pl-PL" altLang="de-DE" sz="2400" dirty="0">
                <a:solidFill>
                  <a:srgbClr val="333333"/>
                </a:solidFill>
              </a:rPr>
              <a:t>zobacz ulotkę</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Użyj przynajmniej kilku z wcześniej wspomnianych wskazówek by świadomie zredukować depresyjny nastój/niskie poczucie własnej </a:t>
            </a:r>
            <a:r>
              <a:rPr lang="pl-PL" altLang="de-DE" sz="2400">
                <a:solidFill>
                  <a:srgbClr val="333333"/>
                </a:solidFill>
              </a:rPr>
              <a:t>wartości</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51</a:t>
            </a:fld>
            <a:endParaRPr lang="de-DE" altLang="de-DE"/>
          </a:p>
        </p:txBody>
      </p:sp>
    </p:spTree>
    <p:extLst>
      <p:ext uri="{BB962C8B-B14F-4D97-AF65-F5344CB8AC3E}">
        <p14:creationId xmlns:p14="http://schemas.microsoft.com/office/powerpoint/2010/main" val="38821673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Przenieś to na życie codzienne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buClr>
                <a:srgbClr val="333333"/>
              </a:buClr>
              <a:buFont typeface="WingDings"/>
              <a:buChar char=""/>
            </a:pPr>
            <a:r>
              <a:rPr lang="pl-PL" altLang="de-DE" sz="2400" dirty="0">
                <a:solidFill>
                  <a:srgbClr val="333333"/>
                </a:solidFill>
              </a:rPr>
              <a:t>Depresja nie jest nieuniknionym fatum</a:t>
            </a:r>
            <a:r>
              <a:rPr lang="en-GB"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Bądź świadom typowych zniekształceń depresyjnych dopiero przedyskutowanych i staraj się je zmieniać </a:t>
            </a:r>
            <a:r>
              <a:rPr lang="en-GB" altLang="de-DE" sz="2400" dirty="0">
                <a:solidFill>
                  <a:srgbClr val="333333"/>
                </a:solidFill>
              </a:rPr>
              <a:t>(</a:t>
            </a:r>
            <a:r>
              <a:rPr lang="pl-PL" altLang="de-DE" sz="2400" dirty="0">
                <a:solidFill>
                  <a:srgbClr val="333333"/>
                </a:solidFill>
              </a:rPr>
              <a:t>zobacz ulotkę</a:t>
            </a:r>
            <a:r>
              <a:rPr lang="en-GB"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Użyj przynajmniej kilku z wcześniej wspomnianych wskazówek by świadomie zredukować depresyjny nastój/niskie poczucie własnej wartości</a:t>
            </a:r>
            <a:r>
              <a:rPr lang="en-US" altLang="de-DE" sz="2400" dirty="0">
                <a:solidFill>
                  <a:srgbClr val="333333"/>
                </a:solidFill>
              </a:rPr>
              <a:t>.</a:t>
            </a:r>
          </a:p>
          <a:p>
            <a:pPr marL="342900" lvl="0" indent="-342900" defTabSz="914400" fontAlgn="base">
              <a:buClr>
                <a:srgbClr val="333333"/>
              </a:buClr>
              <a:buFont typeface="WingDings"/>
              <a:buChar char=""/>
            </a:pPr>
            <a:r>
              <a:rPr lang="pl-PL" altLang="de-DE" sz="2400" dirty="0">
                <a:solidFill>
                  <a:srgbClr val="333333"/>
                </a:solidFill>
              </a:rPr>
              <a:t>W przypadku objawów ciężkiej depresji, skontaktuj się z psychologiem lub psychiatrą.</a:t>
            </a:r>
            <a:endParaRPr lang="en-US" sz="2400" dirty="0"/>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52</a:t>
            </a:fld>
            <a:endParaRPr lang="de-DE" altLang="de-DE"/>
          </a:p>
        </p:txBody>
      </p:sp>
    </p:spTree>
    <p:extLst>
      <p:ext uri="{BB962C8B-B14F-4D97-AF65-F5344CB8AC3E}">
        <p14:creationId xmlns:p14="http://schemas.microsoft.com/office/powerpoint/2010/main" val="41260226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2667000" algn="l"/>
              </a:tabLst>
              <a:defRPr/>
            </a:pPr>
            <a:r>
              <a:rPr lang="pl-PL" sz="2000" dirty="0">
                <a:solidFill>
                  <a:srgbClr val="333333"/>
                </a:solidFill>
              </a:rPr>
              <a:t>Wiele osób z psychozą ma niskie poczucie własnej wartości</a:t>
            </a:r>
            <a:r>
              <a:rPr lang="en-AU" sz="2000" dirty="0">
                <a:solidFill>
                  <a:srgbClr val="333333"/>
                </a:solidFill>
              </a:rPr>
              <a:t>, </a:t>
            </a:r>
            <a:r>
              <a:rPr lang="pl-PL" sz="2000" dirty="0">
                <a:solidFill>
                  <a:srgbClr val="333333"/>
                </a:solidFill>
              </a:rPr>
              <a:t>zazwyczaj</a:t>
            </a:r>
            <a:r>
              <a:rPr lang="en-AU" sz="2000" dirty="0">
                <a:solidFill>
                  <a:srgbClr val="333333"/>
                </a:solidFill>
              </a:rPr>
              <a:t> </a:t>
            </a:r>
            <a:r>
              <a:rPr lang="pl-PL" sz="2000" i="1" dirty="0">
                <a:solidFill>
                  <a:srgbClr val="333333"/>
                </a:solidFill>
              </a:rPr>
              <a:t>po </a:t>
            </a:r>
            <a:r>
              <a:rPr lang="pl-PL" sz="2000" dirty="0">
                <a:solidFill>
                  <a:srgbClr val="333333"/>
                </a:solidFill>
              </a:rPr>
              <a:t>epizodzie psychotycznym </a:t>
            </a:r>
            <a:r>
              <a:rPr lang="en-AU" sz="2000" dirty="0">
                <a:solidFill>
                  <a:srgbClr val="333333"/>
                </a:solidFill>
              </a:rPr>
              <a:t>(</a:t>
            </a:r>
            <a:r>
              <a:rPr lang="pl-PL" sz="2000" dirty="0">
                <a:solidFill>
                  <a:srgbClr val="333333"/>
                </a:solidFill>
              </a:rPr>
              <a:t>poczucie wstydu</a:t>
            </a:r>
            <a:r>
              <a:rPr lang="en-AU" sz="2000" dirty="0">
                <a:solidFill>
                  <a:srgbClr val="333333"/>
                </a:solidFill>
              </a:rPr>
              <a:t>; </a:t>
            </a:r>
            <a:r>
              <a:rPr lang="pl-PL" sz="2000" dirty="0">
                <a:solidFill>
                  <a:srgbClr val="333333"/>
                </a:solidFill>
              </a:rPr>
              <a:t>lęk przed odwróceniem się przyjaciół</a:t>
            </a:r>
            <a:r>
              <a:rPr lang="en-AU" sz="2000" dirty="0">
                <a:solidFill>
                  <a:srgbClr val="333333"/>
                </a:solidFill>
              </a:rPr>
              <a:t>).</a:t>
            </a:r>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2667000" algn="l"/>
              </a:tabLst>
              <a:defRPr/>
            </a:pPr>
            <a:r>
              <a:rPr lang="pl-PL" sz="2000" dirty="0">
                <a:solidFill>
                  <a:srgbClr val="333333"/>
                </a:solidFill>
              </a:rPr>
              <a:t>Wiele osób z psychozą ma niskie poczucie własnej wartości</a:t>
            </a:r>
            <a:r>
              <a:rPr lang="en-AU" sz="2000" dirty="0">
                <a:solidFill>
                  <a:srgbClr val="333333"/>
                </a:solidFill>
              </a:rPr>
              <a:t>, </a:t>
            </a:r>
            <a:r>
              <a:rPr lang="pl-PL" sz="2000" dirty="0">
                <a:solidFill>
                  <a:srgbClr val="333333"/>
                </a:solidFill>
              </a:rPr>
              <a:t>zazwyczaj</a:t>
            </a:r>
            <a:r>
              <a:rPr lang="en-AU" sz="2000" dirty="0">
                <a:solidFill>
                  <a:srgbClr val="333333"/>
                </a:solidFill>
              </a:rPr>
              <a:t> </a:t>
            </a:r>
            <a:r>
              <a:rPr lang="pl-PL" sz="2000" i="1" dirty="0">
                <a:solidFill>
                  <a:srgbClr val="333333"/>
                </a:solidFill>
              </a:rPr>
              <a:t>po </a:t>
            </a:r>
            <a:r>
              <a:rPr lang="pl-PL" sz="2000" dirty="0">
                <a:solidFill>
                  <a:srgbClr val="333333"/>
                </a:solidFill>
              </a:rPr>
              <a:t>epizodzie psychotycznym </a:t>
            </a:r>
            <a:r>
              <a:rPr lang="en-AU" sz="2000" dirty="0">
                <a:solidFill>
                  <a:srgbClr val="333333"/>
                </a:solidFill>
              </a:rPr>
              <a:t>(</a:t>
            </a:r>
            <a:r>
              <a:rPr lang="pl-PL" sz="2000" dirty="0">
                <a:solidFill>
                  <a:srgbClr val="333333"/>
                </a:solidFill>
              </a:rPr>
              <a:t>poczucie wstydu</a:t>
            </a:r>
            <a:r>
              <a:rPr lang="en-AU" sz="2000" dirty="0">
                <a:solidFill>
                  <a:srgbClr val="333333"/>
                </a:solidFill>
              </a:rPr>
              <a:t>; </a:t>
            </a:r>
            <a:r>
              <a:rPr lang="pl-PL" sz="2000" dirty="0">
                <a:solidFill>
                  <a:srgbClr val="333333"/>
                </a:solidFill>
              </a:rPr>
              <a:t>lęk przed odwróceniem się przyjaciół</a:t>
            </a:r>
            <a:r>
              <a:rPr lang="en-AU" sz="2000" dirty="0">
                <a:solidFill>
                  <a:srgbClr val="333333"/>
                </a:solidFill>
              </a:rPr>
              <a:t>).</a:t>
            </a:r>
          </a:p>
          <a:p>
            <a:pPr lvl="0" defTabSz="914400" fontAlgn="base">
              <a:tabLst>
                <a:tab pos="2667000" algn="l"/>
              </a:tabLst>
              <a:defRPr/>
            </a:pPr>
            <a:r>
              <a:rPr lang="pl-PL" sz="2000" dirty="0">
                <a:solidFill>
                  <a:srgbClr val="333333"/>
                </a:solidFill>
              </a:rPr>
              <a:t>Podczas ostrej psychozy</a:t>
            </a:r>
            <a:r>
              <a:rPr lang="en-AU" sz="2000" dirty="0">
                <a:solidFill>
                  <a:srgbClr val="333333"/>
                </a:solidFill>
              </a:rPr>
              <a:t>, </a:t>
            </a:r>
            <a:r>
              <a:rPr lang="pl-PL" sz="2000" dirty="0">
                <a:solidFill>
                  <a:srgbClr val="333333"/>
                </a:solidFill>
              </a:rPr>
              <a:t>wiele osób odczuwa lęk, ale także inne emocje</a:t>
            </a:r>
            <a:r>
              <a:rPr lang="en-AU" sz="2000" dirty="0">
                <a:solidFill>
                  <a:srgbClr val="333333"/>
                </a:solidFill>
              </a:rPr>
              <a:t>:</a:t>
            </a:r>
          </a:p>
          <a:p>
            <a:pPr marL="342900" lvl="0" indent="-342900" defTabSz="914400" fontAlgn="base">
              <a:lnSpc>
                <a:spcPct val="100000"/>
              </a:lnSpc>
              <a:spcBef>
                <a:spcPts val="1200"/>
              </a:spcBef>
              <a:buClr>
                <a:srgbClr val="333333"/>
              </a:buClr>
              <a:buFont typeface="WingDings"/>
              <a:buChar char=""/>
              <a:tabLst>
                <a:tab pos="2667000" algn="l"/>
              </a:tabLst>
              <a:defRPr/>
            </a:pPr>
            <a:r>
              <a:rPr lang="pl-PL" sz="2000">
                <a:solidFill>
                  <a:srgbClr val="004992"/>
                </a:solidFill>
              </a:rPr>
              <a:t>Podekscytowanie (“wreszcie </a:t>
            </a:r>
            <a:r>
              <a:rPr lang="pl-PL" sz="2000" dirty="0">
                <a:solidFill>
                  <a:srgbClr val="004992"/>
                </a:solidFill>
              </a:rPr>
              <a:t>coś </a:t>
            </a:r>
            <a:r>
              <a:rPr lang="pl-PL" sz="2000">
                <a:solidFill>
                  <a:srgbClr val="004992"/>
                </a:solidFill>
              </a:rPr>
              <a:t>się dzieje</a:t>
            </a:r>
            <a:r>
              <a:rPr lang="en-AU" sz="2000">
                <a:solidFill>
                  <a:srgbClr val="004992"/>
                </a:solidFill>
              </a:rPr>
              <a:t>”)</a:t>
            </a:r>
            <a:r>
              <a:rPr lang="en-AU" sz="2000" dirty="0">
                <a:solidFill>
                  <a:srgbClr val="004992"/>
                </a:solidFill>
              </a:rPr>
              <a:t>	</a:t>
            </a:r>
          </a:p>
          <a:p>
            <a:pPr marL="342900" lvl="1" indent="-342900" defTabSz="914400" fontAlgn="base">
              <a:lnSpc>
                <a:spcPct val="100000"/>
              </a:lnSpc>
              <a:spcBef>
                <a:spcPts val="1200"/>
              </a:spcBef>
              <a:spcAft>
                <a:spcPts val="0"/>
              </a:spcAft>
              <a:buClr>
                <a:srgbClr val="333333"/>
              </a:buClr>
              <a:buFont typeface="WingDings"/>
              <a:buChar char=""/>
              <a:tabLst>
                <a:tab pos="2667000" algn="l"/>
              </a:tabLst>
              <a:defRPr/>
            </a:pPr>
            <a:r>
              <a:rPr lang="pl-PL" sz="2000" dirty="0">
                <a:solidFill>
                  <a:srgbClr val="004992"/>
                </a:solidFill>
              </a:rPr>
              <a:t>Poczucie przeznaczenia </a:t>
            </a:r>
            <a:r>
              <a:rPr lang="en-AU" sz="2000" dirty="0">
                <a:solidFill>
                  <a:srgbClr val="004992"/>
                </a:solidFill>
              </a:rPr>
              <a:t>(</a:t>
            </a:r>
            <a:r>
              <a:rPr lang="pl-PL" sz="2000" dirty="0">
                <a:solidFill>
                  <a:srgbClr val="004992"/>
                </a:solidFill>
              </a:rPr>
              <a:t>by wypełnić misję</a:t>
            </a:r>
            <a:r>
              <a:rPr lang="en-AU" sz="2000" dirty="0">
                <a:solidFill>
                  <a:srgbClr val="004992"/>
                </a:solidFill>
              </a:rPr>
              <a:t>, </a:t>
            </a:r>
            <a:r>
              <a:rPr lang="pl-PL" sz="2000" dirty="0">
                <a:solidFill>
                  <a:srgbClr val="004992"/>
                </a:solidFill>
              </a:rPr>
              <a:t>by być ważnym</a:t>
            </a:r>
            <a:r>
              <a:rPr lang="en-AU" sz="2000" dirty="0">
                <a:solidFill>
                  <a:srgbClr val="004992"/>
                </a:solidFill>
              </a:rPr>
              <a:t>)</a:t>
            </a:r>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54</a:t>
            </a:fld>
            <a:endParaRPr lang="de-DE" altLang="de-DE"/>
          </a:p>
        </p:txBody>
      </p:sp>
    </p:spTree>
    <p:extLst>
      <p:ext uri="{BB962C8B-B14F-4D97-AF65-F5344CB8AC3E}">
        <p14:creationId xmlns:p14="http://schemas.microsoft.com/office/powerpoint/2010/main" val="3599874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tabLst>
                <a:tab pos="2667000" algn="l"/>
              </a:tabLst>
              <a:defRPr/>
            </a:pPr>
            <a:r>
              <a:rPr lang="pl-PL" sz="2000" dirty="0">
                <a:solidFill>
                  <a:srgbClr val="333333"/>
                </a:solidFill>
              </a:rPr>
              <a:t>Wiele osób z psychozą ma niskie poczucie własnej wartości</a:t>
            </a:r>
            <a:r>
              <a:rPr lang="en-AU" sz="2000" dirty="0">
                <a:solidFill>
                  <a:srgbClr val="333333"/>
                </a:solidFill>
              </a:rPr>
              <a:t>, </a:t>
            </a:r>
            <a:r>
              <a:rPr lang="pl-PL" sz="2000" dirty="0">
                <a:solidFill>
                  <a:srgbClr val="333333"/>
                </a:solidFill>
              </a:rPr>
              <a:t>zazwyczaj</a:t>
            </a:r>
            <a:r>
              <a:rPr lang="en-AU" sz="2000" dirty="0">
                <a:solidFill>
                  <a:srgbClr val="333333"/>
                </a:solidFill>
              </a:rPr>
              <a:t> </a:t>
            </a:r>
            <a:r>
              <a:rPr lang="pl-PL" sz="2000" i="1" dirty="0">
                <a:solidFill>
                  <a:srgbClr val="333333"/>
                </a:solidFill>
              </a:rPr>
              <a:t>po </a:t>
            </a:r>
            <a:r>
              <a:rPr lang="pl-PL" sz="2000" dirty="0">
                <a:solidFill>
                  <a:srgbClr val="333333"/>
                </a:solidFill>
              </a:rPr>
              <a:t>epizodzie psychotycznym </a:t>
            </a:r>
            <a:r>
              <a:rPr lang="en-AU" sz="2000" dirty="0">
                <a:solidFill>
                  <a:srgbClr val="333333"/>
                </a:solidFill>
              </a:rPr>
              <a:t>(</a:t>
            </a:r>
            <a:r>
              <a:rPr lang="pl-PL" sz="2000" dirty="0">
                <a:solidFill>
                  <a:srgbClr val="333333"/>
                </a:solidFill>
              </a:rPr>
              <a:t>poczucie wstydu</a:t>
            </a:r>
            <a:r>
              <a:rPr lang="en-AU" sz="2000" dirty="0">
                <a:solidFill>
                  <a:srgbClr val="333333"/>
                </a:solidFill>
              </a:rPr>
              <a:t>; </a:t>
            </a:r>
            <a:r>
              <a:rPr lang="pl-PL" sz="2000" dirty="0">
                <a:solidFill>
                  <a:srgbClr val="333333"/>
                </a:solidFill>
              </a:rPr>
              <a:t>lęk przed odwróceniem się przyjaciół</a:t>
            </a:r>
            <a:r>
              <a:rPr lang="en-AU" sz="2000" dirty="0">
                <a:solidFill>
                  <a:srgbClr val="333333"/>
                </a:solidFill>
              </a:rPr>
              <a:t>).</a:t>
            </a:r>
          </a:p>
          <a:p>
            <a:pPr lvl="0" defTabSz="914400" fontAlgn="base">
              <a:tabLst>
                <a:tab pos="2667000" algn="l"/>
              </a:tabLst>
              <a:defRPr/>
            </a:pPr>
            <a:r>
              <a:rPr lang="pl-PL" sz="2000" dirty="0">
                <a:solidFill>
                  <a:srgbClr val="333333"/>
                </a:solidFill>
              </a:rPr>
              <a:t>Podczas ostrej psychozy</a:t>
            </a:r>
            <a:r>
              <a:rPr lang="en-AU" sz="2000" dirty="0">
                <a:solidFill>
                  <a:srgbClr val="333333"/>
                </a:solidFill>
              </a:rPr>
              <a:t>, </a:t>
            </a:r>
            <a:r>
              <a:rPr lang="pl-PL" sz="2000" dirty="0">
                <a:solidFill>
                  <a:srgbClr val="333333"/>
                </a:solidFill>
              </a:rPr>
              <a:t>wiele osób odczuwa lęk, ale także inne emocje</a:t>
            </a:r>
            <a:r>
              <a:rPr lang="en-AU" sz="2000" dirty="0">
                <a:solidFill>
                  <a:srgbClr val="333333"/>
                </a:solidFill>
              </a:rPr>
              <a:t>:</a:t>
            </a:r>
          </a:p>
          <a:p>
            <a:pPr marL="342900" lvl="0" indent="-342900" defTabSz="914400" fontAlgn="base">
              <a:lnSpc>
                <a:spcPct val="100000"/>
              </a:lnSpc>
              <a:spcBef>
                <a:spcPts val="1200"/>
              </a:spcBef>
              <a:buClr>
                <a:srgbClr val="333333"/>
              </a:buClr>
              <a:buFont typeface="WingDings"/>
              <a:buChar char=""/>
              <a:tabLst>
                <a:tab pos="2667000" algn="l"/>
              </a:tabLst>
              <a:defRPr/>
            </a:pPr>
            <a:r>
              <a:rPr lang="pl-PL" sz="2000">
                <a:solidFill>
                  <a:srgbClr val="004992"/>
                </a:solidFill>
              </a:rPr>
              <a:t>Podekscytowanie (“wreszcie </a:t>
            </a:r>
            <a:r>
              <a:rPr lang="pl-PL" sz="2000" dirty="0">
                <a:solidFill>
                  <a:srgbClr val="004992"/>
                </a:solidFill>
              </a:rPr>
              <a:t>coś </a:t>
            </a:r>
            <a:r>
              <a:rPr lang="pl-PL" sz="2000">
                <a:solidFill>
                  <a:srgbClr val="004992"/>
                </a:solidFill>
              </a:rPr>
              <a:t>się dzieje</a:t>
            </a:r>
            <a:r>
              <a:rPr lang="en-AU" sz="2000">
                <a:solidFill>
                  <a:srgbClr val="004992"/>
                </a:solidFill>
              </a:rPr>
              <a:t>”)</a:t>
            </a:r>
            <a:r>
              <a:rPr lang="en-AU" sz="2000" dirty="0">
                <a:solidFill>
                  <a:srgbClr val="004992"/>
                </a:solidFill>
              </a:rPr>
              <a:t>	</a:t>
            </a:r>
          </a:p>
          <a:p>
            <a:pPr marL="342900" lvl="1" indent="-342900" defTabSz="914400" fontAlgn="base">
              <a:lnSpc>
                <a:spcPct val="100000"/>
              </a:lnSpc>
              <a:spcBef>
                <a:spcPts val="1200"/>
              </a:spcBef>
              <a:spcAft>
                <a:spcPts val="0"/>
              </a:spcAft>
              <a:buClr>
                <a:srgbClr val="333333"/>
              </a:buClr>
              <a:buFont typeface="WingDings"/>
              <a:buChar char=""/>
              <a:tabLst>
                <a:tab pos="2667000" algn="l"/>
              </a:tabLst>
              <a:defRPr/>
            </a:pPr>
            <a:r>
              <a:rPr lang="pl-PL" sz="2000" dirty="0">
                <a:solidFill>
                  <a:srgbClr val="004992"/>
                </a:solidFill>
              </a:rPr>
              <a:t>Poczucie przeznaczenia </a:t>
            </a:r>
            <a:r>
              <a:rPr lang="en-AU" sz="2000" dirty="0">
                <a:solidFill>
                  <a:srgbClr val="004992"/>
                </a:solidFill>
              </a:rPr>
              <a:t>(</a:t>
            </a:r>
            <a:r>
              <a:rPr lang="pl-PL" sz="2000" dirty="0">
                <a:solidFill>
                  <a:srgbClr val="004992"/>
                </a:solidFill>
              </a:rPr>
              <a:t>by wypełnić misję</a:t>
            </a:r>
            <a:r>
              <a:rPr lang="en-AU" sz="2000" dirty="0">
                <a:solidFill>
                  <a:srgbClr val="004992"/>
                </a:solidFill>
              </a:rPr>
              <a:t>, </a:t>
            </a:r>
            <a:r>
              <a:rPr lang="pl-PL" sz="2000" dirty="0">
                <a:solidFill>
                  <a:srgbClr val="004992"/>
                </a:solidFill>
              </a:rPr>
              <a:t>by być ważnym</a:t>
            </a:r>
            <a:r>
              <a:rPr lang="en-AU" sz="2000" dirty="0">
                <a:solidFill>
                  <a:srgbClr val="004992"/>
                </a:solidFill>
              </a:rPr>
              <a:t>)</a:t>
            </a:r>
          </a:p>
          <a:p>
            <a:pPr lvl="0" defTabSz="914400" fontAlgn="base">
              <a:tabLst>
                <a:tab pos="2667000" algn="l"/>
              </a:tabLst>
              <a:defRPr/>
            </a:pPr>
            <a:r>
              <a:rPr lang="pl-PL" sz="2000" dirty="0">
                <a:solidFill>
                  <a:srgbClr val="004992"/>
                </a:solidFill>
              </a:rPr>
              <a:t>Przykład</a:t>
            </a:r>
            <a:r>
              <a:rPr lang="en-US" sz="2000" dirty="0">
                <a:solidFill>
                  <a:srgbClr val="004992"/>
                </a:solidFill>
              </a:rPr>
              <a:t>: </a:t>
            </a:r>
            <a:r>
              <a:rPr lang="pl-PL" sz="2000" dirty="0">
                <a:solidFill>
                  <a:srgbClr val="333333"/>
                </a:solidFill>
              </a:rPr>
              <a:t>Haker komputerowy Karol Koch</a:t>
            </a:r>
            <a:r>
              <a:rPr lang="en-US" sz="2000" dirty="0">
                <a:solidFill>
                  <a:srgbClr val="333333"/>
                </a:solidFill>
              </a:rPr>
              <a:t> </a:t>
            </a:r>
            <a:r>
              <a:rPr lang="pl-PL" sz="2000" dirty="0">
                <a:solidFill>
                  <a:srgbClr val="333333"/>
                </a:solidFill>
              </a:rPr>
              <a:t>wierzył, że sekretna gwiezdna społeczność prześladuje go</a:t>
            </a:r>
            <a:r>
              <a:rPr lang="en-US" sz="2000" dirty="0">
                <a:solidFill>
                  <a:srgbClr val="333333"/>
                </a:solidFill>
              </a:rPr>
              <a:t>. </a:t>
            </a:r>
            <a:r>
              <a:rPr lang="pl-PL" sz="2000" dirty="0">
                <a:solidFill>
                  <a:srgbClr val="333333"/>
                </a:solidFill>
              </a:rPr>
              <a:t>Oto jeden </a:t>
            </a:r>
            <a:r>
              <a:rPr lang="pl-PL" sz="2000">
                <a:solidFill>
                  <a:srgbClr val="333333"/>
                </a:solidFill>
              </a:rPr>
              <a:t>z “dowodów” </a:t>
            </a:r>
            <a:r>
              <a:rPr lang="pl-PL" sz="2000" dirty="0">
                <a:solidFill>
                  <a:srgbClr val="333333"/>
                </a:solidFill>
              </a:rPr>
              <a:t>: często spotyka się z cyfrą </a:t>
            </a:r>
            <a:r>
              <a:rPr lang="en-US" sz="2000" dirty="0">
                <a:solidFill>
                  <a:srgbClr val="333333"/>
                </a:solidFill>
              </a:rPr>
              <a:t>23 – </a:t>
            </a:r>
            <a:r>
              <a:rPr lang="pl-PL" sz="2000" dirty="0">
                <a:solidFill>
                  <a:srgbClr val="333333"/>
                </a:solidFill>
              </a:rPr>
              <a:t>która dla niego oznacza cyfrę gwiezdną.</a:t>
            </a:r>
            <a:endParaRPr lang="en-US" sz="2000" dirty="0">
              <a:solidFill>
                <a:srgbClr val="333333"/>
              </a:solidFill>
            </a:endParaRPr>
          </a:p>
          <a:p>
            <a:pPr lvl="0" defTabSz="914400" fontAlgn="base">
              <a:lnSpc>
                <a:spcPct val="100000"/>
              </a:lnSpc>
              <a:spcBef>
                <a:spcPts val="1200"/>
              </a:spcBef>
              <a:tabLst>
                <a:tab pos="2667000" algn="l"/>
              </a:tabLst>
              <a:defRPr/>
            </a:pPr>
            <a:r>
              <a:rPr lang="pl-PL" sz="2000" dirty="0">
                <a:solidFill>
                  <a:srgbClr val="004992"/>
                </a:solidFill>
              </a:rPr>
              <a:t>Ocena</a:t>
            </a:r>
            <a:r>
              <a:rPr lang="en-US" sz="2000" dirty="0">
                <a:solidFill>
                  <a:srgbClr val="004992"/>
                </a:solidFill>
              </a:rPr>
              <a:t>: </a:t>
            </a:r>
            <a:r>
              <a:rPr lang="pl-PL" sz="2000" dirty="0">
                <a:solidFill>
                  <a:srgbClr val="333333"/>
                </a:solidFill>
              </a:rPr>
              <a:t>Lęk i zagrożenie</a:t>
            </a:r>
            <a:r>
              <a:rPr lang="en-US" sz="2000" dirty="0">
                <a:solidFill>
                  <a:srgbClr val="333333"/>
                </a:solidFill>
              </a:rPr>
              <a:t>. </a:t>
            </a:r>
            <a:r>
              <a:rPr lang="pl-PL" sz="2000" dirty="0">
                <a:solidFill>
                  <a:srgbClr val="333333"/>
                </a:solidFill>
              </a:rPr>
              <a:t>Ale także poczucie ważności i determinacji by zwalczyć konspiracyjny gwiezdny świat</a:t>
            </a:r>
            <a:r>
              <a:rPr lang="en-US" sz="2000" dirty="0">
                <a:solidFill>
                  <a:srgbClr val="333333"/>
                </a:solidFill>
              </a:rPr>
              <a:t>.</a:t>
            </a:r>
          </a:p>
          <a:p>
            <a:pPr lvl="0" defTabSz="914400" fontAlgn="base">
              <a:lnSpc>
                <a:spcPct val="100000"/>
              </a:lnSpc>
              <a:spcBef>
                <a:spcPts val="1200"/>
              </a:spcBef>
              <a:tabLst>
                <a:tab pos="2667000" algn="l"/>
              </a:tabLst>
              <a:defRPr/>
            </a:pPr>
            <a:r>
              <a:rPr lang="pl-PL" sz="2000" dirty="0">
                <a:solidFill>
                  <a:srgbClr val="004992"/>
                </a:solidFill>
              </a:rPr>
              <a:t>Ale</a:t>
            </a:r>
            <a:r>
              <a:rPr lang="en-US" sz="2000" dirty="0">
                <a:solidFill>
                  <a:srgbClr val="004992"/>
                </a:solidFill>
              </a:rPr>
              <a:t>: </a:t>
            </a:r>
            <a:r>
              <a:rPr lang="pl-PL" sz="2000" dirty="0">
                <a:solidFill>
                  <a:srgbClr val="333333"/>
                </a:solidFill>
              </a:rPr>
              <a:t>Karol</a:t>
            </a:r>
            <a:r>
              <a:rPr lang="en-US" sz="2000" dirty="0">
                <a:solidFill>
                  <a:srgbClr val="333333"/>
                </a:solidFill>
              </a:rPr>
              <a:t> </a:t>
            </a:r>
            <a:r>
              <a:rPr lang="pl-PL" sz="2000" dirty="0">
                <a:solidFill>
                  <a:srgbClr val="333333"/>
                </a:solidFill>
              </a:rPr>
              <a:t>coraz bardziej zagłębiał się w swoich konspiracyjnych teoriach</a:t>
            </a:r>
            <a:r>
              <a:rPr lang="en-US" sz="2000" dirty="0">
                <a:solidFill>
                  <a:srgbClr val="333333"/>
                </a:solidFill>
              </a:rPr>
              <a:t>. </a:t>
            </a:r>
            <a:r>
              <a:rPr lang="pl-PL" sz="2000" dirty="0">
                <a:solidFill>
                  <a:srgbClr val="333333"/>
                </a:solidFill>
              </a:rPr>
              <a:t>Przez swój ograniczony punkt widzenia świata</a:t>
            </a:r>
            <a:r>
              <a:rPr lang="en-US" sz="2000" dirty="0">
                <a:solidFill>
                  <a:srgbClr val="333333"/>
                </a:solidFill>
              </a:rPr>
              <a:t>, </a:t>
            </a:r>
            <a:r>
              <a:rPr lang="pl-PL" sz="2000" dirty="0">
                <a:solidFill>
                  <a:srgbClr val="333333"/>
                </a:solidFill>
              </a:rPr>
              <a:t>nie uświadamiał sobie, że cyfra </a:t>
            </a:r>
            <a:r>
              <a:rPr lang="en-US" sz="2000" dirty="0">
                <a:solidFill>
                  <a:srgbClr val="333333"/>
                </a:solidFill>
              </a:rPr>
              <a:t>23 </a:t>
            </a:r>
            <a:r>
              <a:rPr lang="pl-PL" sz="2000" dirty="0">
                <a:solidFill>
                  <a:srgbClr val="333333"/>
                </a:solidFill>
              </a:rPr>
              <a:t>nie występuje częściej niż inne cyfry i ma mało istotne znaczenie.</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55</a:t>
            </a:fld>
            <a:endParaRPr lang="de-DE" altLang="de-DE"/>
          </a:p>
        </p:txBody>
      </p:sp>
    </p:spTree>
    <p:extLst>
      <p:ext uri="{BB962C8B-B14F-4D97-AF65-F5344CB8AC3E}">
        <p14:creationId xmlns:p14="http://schemas.microsoft.com/office/powerpoint/2010/main" val="38902284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pl-PL"/>
              <a:t>Trening Meta-poznawczy 8 – Poczucie wartości i nastrój</a:t>
            </a:r>
            <a:endParaRPr lang="de-DE"/>
          </a:p>
        </p:txBody>
      </p:sp>
      <p:sp>
        <p:nvSpPr>
          <p:cNvPr id="8" name="Slide Number Placeholder 7"/>
          <p:cNvSpPr>
            <a:spLocks noGrp="1"/>
          </p:cNvSpPr>
          <p:nvPr>
            <p:ph type="sldNum" sz="quarter" idx="12"/>
          </p:nvPr>
        </p:nvSpPr>
        <p:spPr/>
        <p:txBody>
          <a:bodyPr/>
          <a:lstStyle/>
          <a:p>
            <a:fld id="{5DF5237E-E9A2-4585-B800-6FCF2279E6E9}" type="slidenum">
              <a:rPr lang="de-DE" altLang="de-DE" smtClean="0"/>
              <a:pPr/>
              <a:t>56</a:t>
            </a:fld>
            <a:endParaRPr lang="de-DE" altLang="de-DE"/>
          </a:p>
        </p:txBody>
      </p:sp>
    </p:spTree>
    <p:extLst>
      <p:ext uri="{BB962C8B-B14F-4D97-AF65-F5344CB8AC3E}">
        <p14:creationId xmlns:p14="http://schemas.microsoft.com/office/powerpoint/2010/main" val="12340325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3182069"/>
              </p:ext>
            </p:extLst>
          </p:nvPr>
        </p:nvGraphicFramePr>
        <p:xfrm>
          <a:off x="408954" y="2011680"/>
          <a:ext cx="11375999" cy="4297666"/>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Mosaic/</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 Keigan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57</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112764238"/>
              </p:ext>
            </p:extLst>
          </p:nvPr>
        </p:nvGraphicFramePr>
        <p:xfrm>
          <a:off x="408954" y="2011680"/>
          <a:ext cx="11375999" cy="3261334"/>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a:defRPr/>
            </a:pPr>
            <a:r>
              <a:rPr lang="pl-PL"/>
              <a:t>Trening Meta-poznawczy 8 – Poczucie wartości i nastrój</a:t>
            </a:r>
            <a:endParaRPr lang="de-DE"/>
          </a:p>
        </p:txBody>
      </p:sp>
      <p:sp>
        <p:nvSpPr>
          <p:cNvPr id="7" name="Slide Number Placeholder 6"/>
          <p:cNvSpPr>
            <a:spLocks noGrp="1"/>
          </p:cNvSpPr>
          <p:nvPr>
            <p:ph type="sldNum" sz="quarter" idx="12"/>
          </p:nvPr>
        </p:nvSpPr>
        <p:spPr/>
        <p:txBody>
          <a:bodyPr/>
          <a:lstStyle/>
          <a:p>
            <a:fld id="{5DF5237E-E9A2-4585-B800-6FCF2279E6E9}" type="slidenum">
              <a:rPr lang="de-DE" altLang="de-DE" smtClean="0"/>
              <a:pPr/>
              <a:t>58</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4580</Words>
  <Application>Microsoft Office PowerPoint</Application>
  <PresentationFormat>Benutzerdefiniert</PresentationFormat>
  <Paragraphs>559</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58</vt:i4>
      </vt:variant>
    </vt:vector>
  </HeadingPairs>
  <TitlesOfParts>
    <vt:vector size="66" baseType="lpstr">
      <vt:lpstr>Wingdings</vt:lpstr>
      <vt:lpstr>Wingdings</vt:lpstr>
      <vt:lpstr>Times New Roman</vt:lpstr>
      <vt:lpstr>Arial</vt:lpstr>
      <vt:lpstr>Symbol</vt:lpstr>
      <vt:lpstr>Calibri</vt:lpstr>
      <vt:lpstr>Calibri Light</vt:lpstr>
      <vt:lpstr>UKE_PPT-Vorlage_16zu9</vt:lpstr>
      <vt:lpstr>MCT 8 B – Poczucie wartości i nastrój</vt:lpstr>
      <vt:lpstr>Objawy depresji?</vt:lpstr>
      <vt:lpstr>Objawy depresji?</vt:lpstr>
      <vt:lpstr>Sposoby leczenia depresji?</vt:lpstr>
      <vt:lpstr>Sposoby leczenia depresji?</vt:lpstr>
      <vt:lpstr>Sposoby leczenia depresji?</vt:lpstr>
      <vt:lpstr>Dlaczego o tym mówimy?</vt:lpstr>
      <vt:lpstr>Psychoza i Depresja Wpływ urojeń na poczucie własnej wartości</vt:lpstr>
      <vt:lpstr>Psychoza i Depresja Wpływ urojeń na poczucie własnej wartości</vt:lpstr>
      <vt:lpstr>Psychoza i Depresja Wpływ urojeń na poczucie własnej wartości</vt:lpstr>
      <vt:lpstr>Psychoza i Depresja Wpływ urojeń na poczucie własnej wartości</vt:lpstr>
      <vt:lpstr>PowerPoint-Präsentation</vt:lpstr>
      <vt:lpstr>1. Nadmierna Generalizacja Jaka ocena byłaby bardziej realistyczna i pomocna?</vt:lpstr>
      <vt:lpstr>1. Nadmierna Generalizacja Jaka ocena byłaby bardziej realistyczna i pomocna?</vt:lpstr>
      <vt:lpstr>1. Nadmierna Generalizacja Jaka ocena byłaby bardziej realistyczna i pomocna?</vt:lpstr>
      <vt:lpstr>1. Nadmierna Generalizacja Jaka ocena byłaby bardziej realistyczna i pomocna?</vt:lpstr>
      <vt:lpstr>Nie generalizuj na podstawie jednego niepowodzenia wszystkich następnych…</vt:lpstr>
      <vt:lpstr>2. Wybiórcza percepcja Jaka ocena byłaby bardziej realistyczna i pomocna?</vt:lpstr>
      <vt:lpstr>2. Wybiórcza percepcja Jaka ocena byłaby bardziej realistyczna i pomocna?</vt:lpstr>
      <vt:lpstr>2. Wybiórcza percepcja Jaka ocena byłaby bardziej realistyczna i pomocna?</vt:lpstr>
      <vt:lpstr>3. Stosowanie własnych standardów jako ostatecznej miary</vt:lpstr>
      <vt:lpstr>4. Zaprzeczanie pozytywnym informacjom zwrotnym, jednocześnie bezkrytycznie akceptując informacje negatywne! Jaka ocena byłaby bardziej realistyczna i pomocna?</vt:lpstr>
      <vt:lpstr>4. Zaprzeczanie pozytywnym informacjom zwrotnym, jednocześnie bezkrytycznie akceptując informacje negatywne! Jaka ocena byłaby bardziej realistyczna i pomocna?</vt:lpstr>
      <vt:lpstr>4. Zaprzeczanie pozytywnym informacjom zwrotnym, jednocześnie bezkrytycznie akceptując informacje negatywne! Jaka ocena byłaby bardziej realistyczna i pomocna?</vt:lpstr>
      <vt:lpstr>5. “Myślenie Wszystko Albo Nic”/ Myślenie katastroficzne Jaka ocena byłaby bardziej realistyczna i pomocna?</vt:lpstr>
      <vt:lpstr>5. “Myślenie Wszystko Albo Nic”/ Myślenie katastroficzne Jaka ocena byłaby bardziej realistyczna i pomocna?</vt:lpstr>
      <vt:lpstr>6. Tłumienie negatywnych myśli Jaka mogła by być bardziej realistyczna ocena?</vt:lpstr>
      <vt:lpstr>6. Tłumienie negatywnych myśli Jaka mogła by być bardziej realistyczna ocena?</vt:lpstr>
      <vt:lpstr>6. Tłumienie negatywnych myśli Ćwiczenie</vt:lpstr>
      <vt:lpstr>6. Tłumienie negatywnych myśli Ćwiczenie</vt:lpstr>
      <vt:lpstr>6. Tłumienie negatywnych myśli Czy to działa? Nie!</vt:lpstr>
      <vt:lpstr>6. Tłumienie negatywnych myśli Czy to działa? Nie!</vt:lpstr>
      <vt:lpstr>Zamiast tego:</vt:lpstr>
      <vt:lpstr>Zamiast tego:</vt:lpstr>
      <vt:lpstr>7. Inne zniekształcenia myślenia</vt:lpstr>
      <vt:lpstr>7. Inne zniekształcenia myślenia</vt:lpstr>
      <vt:lpstr>opcjonalnie: Film Wideo</vt:lpstr>
      <vt:lpstr>Bądź świadom swoich mocnych stron</vt:lpstr>
      <vt:lpstr>Bądź świadom swoich mocnych stron</vt:lpstr>
      <vt:lpstr>Bądź świadom swoich mocnych stron</vt:lpstr>
      <vt:lpstr>Bądź świadom swoich mocnych stron</vt:lpstr>
      <vt:lpstr>Wskazówki na polepszenie depresyjnego nastroju/ niskiego poczucia własnej wartości</vt:lpstr>
      <vt:lpstr>Wskazówki na polepszenie depresyjnego nastroju/ niskiego poczucia własnej wartości</vt:lpstr>
      <vt:lpstr>Wskazówki na polepszenie depresyjnego nastroju/ niskiego poczucia własnej wartości</vt:lpstr>
      <vt:lpstr>Wskazówki na polepszenie depresyjnego nastroju/ niskiego poczucia własnej wartości II</vt:lpstr>
      <vt:lpstr>Wskazówki na polepszenie depresyjnego nastroju/ niskiego poczucia własnej wartości II</vt:lpstr>
      <vt:lpstr>Wskazówki na polepszenie depresyjnego nastroju/ niskiego poczucia własnej wartości II</vt:lpstr>
      <vt:lpstr>Wskazówki na polepszenie depresyjnego nastroju/ niskiego poczucia własnej wartości II</vt:lpstr>
      <vt:lpstr>Przenieś to na życie codzienne</vt:lpstr>
      <vt:lpstr>Przenieś to na życie codzienne</vt:lpstr>
      <vt:lpstr>Przenieś to na życie codzienne</vt:lpstr>
      <vt:lpstr>Przenieś to na życie codzienne</vt:lpstr>
      <vt:lpstr>Co to ma wspólnego z psychozą?</vt:lpstr>
      <vt:lpstr>Co to ma wspólnego z psychozą?</vt:lpstr>
      <vt:lpstr>Co to ma wspólnego z psychozą?</vt:lpstr>
      <vt:lpstr>Dziękujemy za uwagę!</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214</cp:revision>
  <dcterms:created xsi:type="dcterms:W3CDTF">2004-06-30T16:15:23Z</dcterms:created>
  <dcterms:modified xsi:type="dcterms:W3CDTF">2022-07-29T09:39:23Z</dcterms:modified>
</cp:coreProperties>
</file>