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Lst>
  <p:notesMasterIdLst>
    <p:notesMasterId r:id="rId59"/>
  </p:notesMasterIdLst>
  <p:handoutMasterIdLst>
    <p:handoutMasterId r:id="rId60"/>
  </p:handoutMasterIdLst>
  <p:sldIdLst>
    <p:sldId id="442" r:id="rId2"/>
    <p:sldId id="383" r:id="rId3"/>
    <p:sldId id="431" r:id="rId4"/>
    <p:sldId id="430" r:id="rId5"/>
    <p:sldId id="418" r:id="rId6"/>
    <p:sldId id="384" r:id="rId7"/>
    <p:sldId id="385" r:id="rId8"/>
    <p:sldId id="386" r:id="rId9"/>
    <p:sldId id="387" r:id="rId10"/>
    <p:sldId id="391" r:id="rId11"/>
    <p:sldId id="432" r:id="rId12"/>
    <p:sldId id="390" r:id="rId13"/>
    <p:sldId id="392" r:id="rId14"/>
    <p:sldId id="395" r:id="rId15"/>
    <p:sldId id="434" r:id="rId16"/>
    <p:sldId id="433" r:id="rId17"/>
    <p:sldId id="303" r:id="rId18"/>
    <p:sldId id="396" r:id="rId19"/>
    <p:sldId id="398" r:id="rId20"/>
    <p:sldId id="436" r:id="rId21"/>
    <p:sldId id="435" r:id="rId22"/>
    <p:sldId id="423" r:id="rId23"/>
    <p:sldId id="399" r:id="rId24"/>
    <p:sldId id="400" r:id="rId25"/>
    <p:sldId id="401" r:id="rId26"/>
    <p:sldId id="427" r:id="rId27"/>
    <p:sldId id="403" r:id="rId28"/>
    <p:sldId id="313" r:id="rId29"/>
    <p:sldId id="332" r:id="rId30"/>
    <p:sldId id="370" r:id="rId31"/>
    <p:sldId id="328" r:id="rId32"/>
    <p:sldId id="426" r:id="rId33"/>
    <p:sldId id="404" r:id="rId34"/>
    <p:sldId id="405" r:id="rId35"/>
    <p:sldId id="406" r:id="rId36"/>
    <p:sldId id="410" r:id="rId37"/>
    <p:sldId id="439" r:id="rId38"/>
    <p:sldId id="438" r:id="rId39"/>
    <p:sldId id="437" r:id="rId40"/>
    <p:sldId id="411" r:id="rId41"/>
    <p:sldId id="325" r:id="rId42"/>
    <p:sldId id="321" r:id="rId43"/>
    <p:sldId id="324" r:id="rId44"/>
    <p:sldId id="349" r:id="rId45"/>
    <p:sldId id="335" r:id="rId46"/>
    <p:sldId id="329" r:id="rId47"/>
    <p:sldId id="326" r:id="rId48"/>
    <p:sldId id="331" r:id="rId49"/>
    <p:sldId id="333" r:id="rId50"/>
    <p:sldId id="414" r:id="rId51"/>
    <p:sldId id="441" r:id="rId52"/>
    <p:sldId id="440" r:id="rId53"/>
    <p:sldId id="415" r:id="rId54"/>
    <p:sldId id="416" r:id="rId55"/>
    <p:sldId id="429" r:id="rId56"/>
    <p:sldId id="419" r:id="rId57"/>
    <p:sldId id="420" r:id="rId58"/>
  </p:sldIdLst>
  <p:sldSz cx="12195175" cy="6858000"/>
  <p:notesSz cx="7099300" cy="10234613"/>
  <p:embeddedFontLst>
    <p:embeddedFont>
      <p:font typeface="Calibri Light" panose="020F0302020204030204" pitchFamily="34" charset="0"/>
      <p:regular r:id="rId61"/>
      <p:italic r:id="rId62"/>
    </p:embeddedFont>
    <p:embeddedFont>
      <p:font typeface="Verdana" panose="020B0604030504040204" pitchFamily="34" charset="0"/>
      <p:regular r:id="rId63"/>
      <p:bold r:id="rId64"/>
      <p:italic r:id="rId65"/>
      <p:boldItalic r:id="rId66"/>
    </p:embeddedFont>
  </p:embeddedFontLst>
  <p:defaultTextStyle>
    <a:defPPr>
      <a:defRPr lang="en-US"/>
    </a:defPPr>
    <a:lvl1pPr algn="l" rtl="0" eaLnBrk="0" fontAlgn="base" hangingPunct="0">
      <a:spcBef>
        <a:spcPct val="0"/>
      </a:spcBef>
      <a:spcAft>
        <a:spcPct val="0"/>
      </a:spcAft>
      <a:defRPr lang="en-US" sz="2400" kern="1200">
        <a:solidFill>
          <a:schemeClr val="bg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sz="2400" kern="1200">
        <a:solidFill>
          <a:schemeClr val="bg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sz="2400" kern="1200">
        <a:solidFill>
          <a:schemeClr val="bg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sz="2400" kern="1200">
        <a:solidFill>
          <a:schemeClr val="bg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sz="2400" kern="1200">
        <a:solidFill>
          <a:schemeClr val="bg1"/>
        </a:solidFill>
        <a:latin typeface="+mn-lt"/>
        <a:ea typeface="+mn-ea"/>
        <a:cs typeface="Times New Roman" panose="02020603050405020304" pitchFamily="18" charset="0"/>
      </a:defRPr>
    </a:lvl5pPr>
    <a:lvl6pPr marL="2286000" algn="l" defTabSz="914400" rtl="0" eaLnBrk="1" latinLnBrk="0" hangingPunct="1">
      <a:defRPr sz="2400" kern="1200">
        <a:solidFill>
          <a:schemeClr val="bg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bg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bg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bg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53" autoAdjust="0"/>
    <p:restoredTop sz="94679" autoAdjust="0"/>
  </p:normalViewPr>
  <p:slideViewPr>
    <p:cSldViewPr>
      <p:cViewPr varScale="1">
        <p:scale>
          <a:sx n="67" d="100"/>
          <a:sy n="67" d="100"/>
        </p:scale>
        <p:origin x="724" y="44"/>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solidFill>
                  <a:schemeClr val="tx1"/>
                </a:solidFill>
                <a:latin typeface="Verdana" pitchFamily="34" charset="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solidFill>
                  <a:schemeClr val="tx1"/>
                </a:solidFill>
                <a:latin typeface="Verdana" pitchFamily="34" charset="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solidFill>
                  <a:schemeClr val="tx1"/>
                </a:solidFill>
                <a:latin typeface="Verdana" pitchFamily="34" charset="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solidFill>
                  <a:schemeClr val="tx1"/>
                </a:solidFill>
                <a:latin typeface="Verdana" panose="020B0604030504040204" pitchFamily="34" charset="0"/>
              </a:defRPr>
            </a:lvl1pPr>
          </a:lstStyle>
          <a:p>
            <a:pPr>
              <a:defRPr/>
            </a:pPr>
            <a:fld id="{66B31ED0-632C-4248-B7A5-F7B4EA8AFCD6}" type="slidenum">
              <a:rPr lang="en-GB" altLang="de-DE"/>
              <a:pPr>
                <a:defRPr/>
              </a:pPr>
              <a:t>‹Nr.›</a:t>
            </a:fld>
            <a:endParaRPr lang="en-GB" altLang="de-DE"/>
          </a:p>
        </p:txBody>
      </p:sp>
    </p:spTree>
    <p:extLst>
      <p:ext uri="{BB962C8B-B14F-4D97-AF65-F5344CB8AC3E}">
        <p14:creationId xmlns:p14="http://schemas.microsoft.com/office/powerpoint/2010/main" val="2663263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solidFill>
                  <a:schemeClr val="tx1"/>
                </a:solidFill>
                <a:latin typeface="Verdana" pitchFamily="34" charset="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solidFill>
                  <a:schemeClr val="tx1"/>
                </a:solidFill>
                <a:latin typeface="Verdana" pitchFamily="34" charset="0"/>
                <a:cs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solidFill>
                  <a:schemeClr val="tx1"/>
                </a:solidFill>
                <a:latin typeface="Verdana" pitchFamily="34" charset="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solidFill>
                  <a:schemeClr val="tx1"/>
                </a:solidFill>
                <a:latin typeface="Verdana" panose="020B0604030504040204" pitchFamily="34" charset="0"/>
              </a:defRPr>
            </a:lvl1pPr>
          </a:lstStyle>
          <a:p>
            <a:pPr>
              <a:defRPr/>
            </a:pPr>
            <a:fld id="{31AAAC84-A1EA-4053-8A07-25F4D7AFA9DE}" type="slidenum">
              <a:rPr lang="en-US" altLang="de-DE"/>
              <a:pPr>
                <a:defRPr/>
              </a:pPr>
              <a:t>‹Nr.›</a:t>
            </a:fld>
            <a:endParaRPr lang="en-US" altLang="de-DE"/>
          </a:p>
        </p:txBody>
      </p:sp>
    </p:spTree>
    <p:extLst>
      <p:ext uri="{BB962C8B-B14F-4D97-AF65-F5344CB8AC3E}">
        <p14:creationId xmlns:p14="http://schemas.microsoft.com/office/powerpoint/2010/main" val="17208009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D58BE2-FD8E-465A-A8E1-B35C5AE2696F}"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39591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D58BE2-FD8E-465A-A8E1-B35C5AE2696F}"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39591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D58BE2-FD8E-465A-A8E1-B35C5AE2696F}"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39591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63B7EFC-F7AA-49B9-B488-A80167EC8555}"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976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CC95A19-1DE3-4642-8619-C137D944FFFA}"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27729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FD3F4B1-BA9E-4403-8842-B73992173F0A}"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7876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7736B79-8E50-41A8-8DE7-2AF485ED3BAB}"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48373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B3EAE3-A0EF-4F7E-B47A-D5493C1B3828}" type="slidenum">
              <a:rPr lang="en-US" altLang="de-DE" sz="130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26609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25AC045-1FE4-4A52-9EDB-AF397DC34A51}" type="slidenum">
              <a:rPr lang="en-US" altLang="de-DE" sz="130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66738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25AC045-1FE4-4A52-9EDB-AF397DC34A51}" type="slidenum">
              <a:rPr lang="en-US" altLang="de-DE" sz="130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66738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BA5F4FE-83DB-4F26-ABEF-FAEC8F9FCCD4}"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1975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AD95054-40F2-4CFD-B1F5-6AA84FA09370}"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85632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054F4E-E5DB-4CA3-B493-B2BACB40F6FE}" type="slidenum">
              <a:rPr lang="en-US" altLang="de-DE" sz="130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0288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054F4E-E5DB-4CA3-B493-B2BACB40F6FE}" type="slidenum">
              <a:rPr lang="en-US" altLang="de-DE" sz="130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0288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054F4E-E5DB-4CA3-B493-B2BACB40F6FE}" type="slidenum">
              <a:rPr lang="en-US" altLang="de-DE" sz="130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0288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1CEBFD1-8D5E-4E5A-AEB6-1CFF2E3BDD53}" type="slidenum">
              <a:rPr lang="en-US" altLang="de-DE" sz="130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71438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449CB5D-5CFB-4688-972B-829C3707FCA9}" type="slidenum">
              <a:rPr lang="en-US" altLang="de-DE" sz="130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46718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76CC988-0605-4213-BADD-ABDC6A9493AA}" type="slidenum">
              <a:rPr lang="en-US" altLang="de-DE" sz="130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34321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76CC988-0605-4213-BADD-ABDC6A9493AA}" type="slidenum">
              <a:rPr lang="en-US" altLang="de-DE" sz="130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34321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76CC988-0605-4213-BADD-ABDC6A9493AA}" type="slidenum">
              <a:rPr lang="en-US" altLang="de-DE" sz="130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34321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6365560-8075-4126-8051-CE5B3B54584A}" type="slidenum">
              <a:rPr lang="en-US" altLang="de-DE" sz="130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07243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CA6552B-2723-4DBC-88DE-366903F7F341}" type="slidenum">
              <a:rPr lang="en-US" altLang="de-DE" sz="130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80045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A2CD9E8-1E6C-4FD1-87B2-7B4E43E255F1}" type="slidenum">
              <a:rPr lang="en-US" altLang="de-DE" sz="130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39151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D5619B4-54D3-40E2-8C45-879DD1BFE2C2}" type="slidenum">
              <a:rPr lang="en-US" altLang="de-DE" sz="130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74308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9C9E78B-5E90-4B3C-91B7-FB783193F13F}" type="slidenum">
              <a:rPr lang="en-US" altLang="de-DE" sz="130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33266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944E585-1D29-48E7-A5DA-A7984D454CD8}"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21341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4C8629D-B3C7-4C70-BA5A-46E93B75977D}" type="slidenum">
              <a:rPr lang="en-US" altLang="de-DE" sz="130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98526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9BB786E-4CD0-4F34-B53E-335F4030F28B}" type="slidenum">
              <a:rPr lang="en-US" altLang="de-DE" sz="130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94910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2B2EE6A-3619-42C2-8006-67F3CA839996}" type="slidenum">
              <a:rPr lang="en-US" altLang="de-DE" sz="130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23734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949A173-660C-472A-BF66-B00241CDB20B}" type="slidenum">
              <a:rPr lang="en-US" altLang="de-DE" sz="130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07981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20B9D5-8D0B-45B7-98F4-7B50801F131F}" type="slidenum">
              <a:rPr lang="en-US" altLang="de-DE" sz="1300">
                <a:solidFill>
                  <a:srgbClr val="000000"/>
                </a:solidFill>
              </a:rPr>
              <a:pPr>
                <a:spcBef>
                  <a:spcPct val="0"/>
                </a:spcBef>
              </a:pPr>
              <a:t>32</a:t>
            </a:fld>
            <a:endParaRPr lang="en-US" altLang="de-DE" sz="1300">
              <a:solidFill>
                <a:srgbClr val="000000"/>
              </a:solidFill>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20025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EBB8292-77C7-400A-87DA-02D6974B7A55}"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456118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F2B29C9-483E-4F7F-8B45-912149B1E109}"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033409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3E85CC7-ADD9-42A2-9AD3-6EF3B5EB778A}"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003514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0D46BB2-E61A-4C74-B3DD-C33756AB8B4B}"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1852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0D46BB2-E61A-4C74-B3DD-C33756AB8B4B}"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1852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0D46BB2-E61A-4C74-B3DD-C33756AB8B4B}"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1852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0D46BB2-E61A-4C74-B3DD-C33756AB8B4B}"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1852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37F62BE-26F7-4887-AF70-1A0ECE14A03C}"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32683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05F8E9-BB76-4F18-8948-F0F034E96B97}" type="slidenum">
              <a:rPr lang="en-US" altLang="de-DE" sz="130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974955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D0B3434-B342-4537-9875-E149C1D4E683}" type="slidenum">
              <a:rPr lang="en-US" altLang="de-DE" sz="130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350745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AB6BB2-A2BA-4612-B818-EE84FD61FB47}" type="slidenum">
              <a:rPr lang="en-US" altLang="de-DE" sz="130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77207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7AA9BE8-0307-4802-A136-EAC38590C0A1}" type="slidenum">
              <a:rPr lang="en-US" altLang="de-DE" sz="130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90182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F240C6-163E-4177-A1EE-9FCFF97981B4}" type="slidenum">
              <a:rPr lang="en-US" altLang="de-DE" sz="130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40827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4E4E108-5DD2-4920-BF8F-5CD3AF05AC60}" type="slidenum">
              <a:rPr lang="en-US" altLang="de-DE" sz="130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581619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D190930-7E65-4DC7-9633-562691FB6830}" type="slidenum">
              <a:rPr lang="en-US" altLang="de-DE" sz="130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4484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43F2E3B-8A21-4C89-9462-5FFBA08C80FB}" type="slidenum">
              <a:rPr lang="en-US" altLang="de-DE" sz="130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37344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471598A-3651-451F-BB12-735D7B2D5115}" type="slidenum">
              <a:rPr lang="en-US" altLang="de-DE" sz="130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95529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B3146A6-7A5B-4F21-9E3E-C17040F9E50A}"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859465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B3146A6-7A5B-4F21-9E3E-C17040F9E50A}"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859465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B3146A6-7A5B-4F21-9E3E-C17040F9E50A}"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859465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567D4D-24B4-4493-9E17-F61616FEF2CE}"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700096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E30310D-5DC1-4A02-858B-1C7A289FB60E}"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661683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76D790D-9AE1-421E-9A9E-1C098B5CE4CC}" type="slidenum">
              <a:rPr lang="en-US" altLang="de-DE" sz="130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142583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170BD9E-5869-476B-AF1B-A641B0903641}" type="slidenum">
              <a:rPr lang="en-US" altLang="de-DE" sz="130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79804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l-PL"/>
              <a:t>Trening Meta-poznawczy 1 – Atrybucje - Obwinianie i Uznanie</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pl-PL"/>
              <a:t>Trening Meta-poznawczy 1 – Atrybucje - Obwinianie i Uznanie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 </a:t>
            </a:r>
            <a:r>
              <a:rPr lang="pl-PL" altLang="ja-JP">
                <a:latin typeface="+mn-lt"/>
                <a:ea typeface="+mn-ea"/>
                <a:cs typeface="+mn-cs"/>
              </a:rPr>
              <a:t>B</a:t>
            </a:r>
            <a:r>
              <a:rPr lang="en-US" altLang="ja-JP">
                <a:latin typeface="+mn-lt"/>
                <a:ea typeface="+mn-ea"/>
                <a:cs typeface="+mn-cs"/>
              </a:rPr>
              <a:t> </a:t>
            </a:r>
            <a:r>
              <a:rPr lang="en-US" altLang="ja-JP" dirty="0">
                <a:latin typeface="+mn-lt"/>
                <a:ea typeface="+mn-ea"/>
                <a:cs typeface="+mn-cs"/>
              </a:rPr>
              <a:t>– </a:t>
            </a:r>
            <a:r>
              <a:rPr lang="en-US" altLang="ko-KR" dirty="0" err="1">
                <a:latin typeface="+mn-lt"/>
                <a:ea typeface="+mn-ea"/>
                <a:cs typeface="+mn-cs"/>
              </a:rPr>
              <a:t>Atrybucje</a:t>
            </a:r>
            <a:r>
              <a:rPr lang="en-US" altLang="ko-KR" dirty="0">
                <a:latin typeface="+mn-lt"/>
                <a:ea typeface="+mn-ea"/>
                <a:cs typeface="+mn-cs"/>
              </a:rPr>
              <a:t> - </a:t>
            </a:r>
            <a:r>
              <a:rPr lang="en-US" altLang="ko-KR" dirty="0" err="1">
                <a:latin typeface="+mn-lt"/>
                <a:ea typeface="+mn-ea"/>
                <a:cs typeface="+mn-cs"/>
              </a:rPr>
              <a:t>Obwinianie</a:t>
            </a:r>
            <a:r>
              <a:rPr lang="en-US" altLang="ko-KR" dirty="0">
                <a:latin typeface="+mn-lt"/>
                <a:ea typeface="+mn-ea"/>
                <a:cs typeface="+mn-cs"/>
              </a:rPr>
              <a:t> </a:t>
            </a:r>
            <a:r>
              <a:rPr lang="en-US" altLang="ko-KR" dirty="0" err="1">
                <a:latin typeface="+mn-lt"/>
                <a:ea typeface="+mn-ea"/>
                <a:cs typeface="+mn-cs"/>
              </a:rPr>
              <a:t>i</a:t>
            </a:r>
            <a:r>
              <a:rPr lang="en-US" altLang="ko-KR" dirty="0">
                <a:latin typeface="+mn-lt"/>
                <a:ea typeface="+mn-ea"/>
                <a:cs typeface="+mn-cs"/>
              </a:rPr>
              <a:t> </a:t>
            </a:r>
            <a:r>
              <a:rPr lang="en-US" altLang="ko-KR" dirty="0" err="1">
                <a:latin typeface="+mn-lt"/>
                <a:ea typeface="+mn-ea"/>
                <a:cs typeface="+mn-cs"/>
              </a:rPr>
              <a:t>Uznanie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40825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Atrybucje: Obwinianie i Uznanie</a:t>
            </a:r>
          </a:p>
        </p:txBody>
      </p:sp>
      <p:sp>
        <p:nvSpPr>
          <p:cNvPr id="11267" name="Rectangle 3"/>
          <p:cNvSpPr>
            <a:spLocks noGrp="1" noChangeArrowheads="1"/>
          </p:cNvSpPr>
          <p:nvPr>
            <p:ph idx="1"/>
          </p:nvPr>
        </p:nvSpPr>
        <p:spPr>
          <a:noFill/>
        </p:spPr>
        <p:txBody>
          <a:bodyPr>
            <a:noAutofit/>
          </a:bodyPr>
          <a:lstStyle/>
          <a:p>
            <a:pPr eaLnBrk="1" hangingPunct="1">
              <a:tabLst>
                <a:tab pos="0" algn="l"/>
              </a:tabLst>
            </a:pPr>
            <a:r>
              <a:rPr lang="pl-PL" altLang="de-DE" sz="2400" dirty="0">
                <a:solidFill>
                  <a:srgbClr val="333333"/>
                </a:solidFill>
              </a:rPr>
              <a:t>Atrybucje = wnioskowanie o przyczynach zdarzeń</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Atrybucje: Obwinianie i Uznanie</a:t>
            </a:r>
          </a:p>
        </p:txBody>
      </p:sp>
      <p:sp>
        <p:nvSpPr>
          <p:cNvPr id="11267" name="Rectangle 3"/>
          <p:cNvSpPr>
            <a:spLocks noGrp="1" noChangeArrowheads="1"/>
          </p:cNvSpPr>
          <p:nvPr>
            <p:ph idx="1"/>
          </p:nvPr>
        </p:nvSpPr>
        <p:spPr>
          <a:noFill/>
        </p:spPr>
        <p:txBody>
          <a:bodyPr>
            <a:noAutofit/>
          </a:bodyPr>
          <a:lstStyle/>
          <a:p>
            <a:pPr eaLnBrk="1" hangingPunct="1">
              <a:tabLst>
                <a:tab pos="0" algn="l"/>
              </a:tabLst>
            </a:pPr>
            <a:r>
              <a:rPr lang="pl-PL" altLang="de-DE" sz="2400" dirty="0">
                <a:solidFill>
                  <a:srgbClr val="333333"/>
                </a:solidFill>
              </a:rPr>
              <a:t>Atrybucje = wnioskowanie o przyczynach zdarzeń</a:t>
            </a:r>
          </a:p>
          <a:p>
            <a:pPr lvl="0" defTabSz="914377"/>
            <a:r>
              <a:rPr lang="pl-PL" altLang="de-DE" sz="2400" dirty="0">
                <a:solidFill>
                  <a:srgbClr val="333333"/>
                </a:solidFill>
              </a:rPr>
              <a:t>Często nie dostrzegamy, że jedno wydarzenie może mieć wiele różnych </a:t>
            </a:r>
            <a:r>
              <a:rPr lang="pl-PL" altLang="de-DE" sz="2400">
                <a:solidFill>
                  <a:srgbClr val="333333"/>
                </a:solidFill>
              </a:rPr>
              <a:t>przyczyn.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3406820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Atrybucje: Obwinianie i Uznanie</a:t>
            </a:r>
          </a:p>
        </p:txBody>
      </p:sp>
      <p:sp>
        <p:nvSpPr>
          <p:cNvPr id="11267" name="Rectangle 3"/>
          <p:cNvSpPr>
            <a:spLocks noGrp="1" noChangeArrowheads="1"/>
          </p:cNvSpPr>
          <p:nvPr>
            <p:ph idx="1"/>
          </p:nvPr>
        </p:nvSpPr>
        <p:spPr>
          <a:noFill/>
        </p:spPr>
        <p:txBody>
          <a:bodyPr>
            <a:noAutofit/>
          </a:bodyPr>
          <a:lstStyle/>
          <a:p>
            <a:pPr eaLnBrk="1" hangingPunct="1">
              <a:tabLst>
                <a:tab pos="0" algn="l"/>
              </a:tabLst>
            </a:pPr>
            <a:r>
              <a:rPr lang="pl-PL" altLang="de-DE" sz="2400" dirty="0">
                <a:solidFill>
                  <a:srgbClr val="333333"/>
                </a:solidFill>
              </a:rPr>
              <a:t>Atrybucje = wnioskowanie o przyczynach zdarzeń</a:t>
            </a:r>
          </a:p>
          <a:p>
            <a:pPr lvl="0" defTabSz="914377"/>
            <a:r>
              <a:rPr lang="pl-PL" altLang="de-DE" sz="2400" dirty="0">
                <a:solidFill>
                  <a:srgbClr val="333333"/>
                </a:solidFill>
              </a:rPr>
              <a:t>Często nie dostrzegamy, że jedno wydarzenie może mieć wiele różnych przyczyn.</a:t>
            </a:r>
          </a:p>
          <a:p>
            <a:pPr lvl="0" defTabSz="914400" fontAlgn="base"/>
            <a:endParaRPr lang="pl-PL" altLang="de-DE" sz="2400" b="1" dirty="0">
              <a:solidFill>
                <a:srgbClr val="004992"/>
              </a:solidFill>
            </a:endParaRPr>
          </a:p>
          <a:p>
            <a:pPr lvl="0" defTabSz="914400" fontAlgn="base"/>
            <a:r>
              <a:rPr lang="pl-PL" altLang="de-DE" sz="2400" b="1" dirty="0">
                <a:solidFill>
                  <a:srgbClr val="004992"/>
                </a:solidFill>
              </a:rPr>
              <a:t>Jakie mogą być powody następującej sytuacji</a:t>
            </a:r>
            <a:r>
              <a:rPr lang="de-DE" altLang="de-DE" sz="2400" b="1" dirty="0">
                <a:solidFill>
                  <a:srgbClr val="004992"/>
                </a:solidFill>
              </a:rPr>
              <a:t>?</a:t>
            </a:r>
            <a:endParaRPr lang="pl-PL" altLang="de-DE" sz="2400" b="1" dirty="0">
              <a:solidFill>
                <a:srgbClr val="004992"/>
              </a:solidFill>
            </a:endParaRPr>
          </a:p>
          <a:p>
            <a:pPr lvl="0" defTabSz="914400" fontAlgn="base"/>
            <a:r>
              <a:rPr lang="pl-PL" altLang="de-DE" sz="2400" dirty="0">
                <a:solidFill>
                  <a:srgbClr val="333333"/>
                </a:solidFill>
              </a:rPr>
              <a:t>Przyjaciel nie zadzwonił na Twoje urodziny</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3283475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Wyjaśnienia</a:t>
            </a:r>
          </a:p>
        </p:txBody>
      </p:sp>
      <p:sp>
        <p:nvSpPr>
          <p:cNvPr id="4" name="Content Placeholder 3"/>
          <p:cNvSpPr>
            <a:spLocks noGrp="1"/>
          </p:cNvSpPr>
          <p:nvPr>
            <p:ph idx="1"/>
          </p:nvPr>
        </p:nvSpPr>
        <p:spPr/>
        <p:txBody>
          <a:bodyPr/>
          <a:lstStyle/>
          <a:p>
            <a:pPr lvl="0" defTabSz="914377"/>
            <a:r>
              <a:rPr lang="pl-PL" altLang="de-DE" sz="2400" dirty="0">
                <a:solidFill>
                  <a:srgbClr val="333333"/>
                </a:solidFill>
              </a:rPr>
              <a:t>Dlaczego Twój przyjaciel nie zadzwonił do Ciebie…?</a:t>
            </a:r>
          </a:p>
          <a:p>
            <a:pPr lvl="0" defTabSz="914400" fontAlgn="base"/>
            <a:r>
              <a:rPr lang="pl-PL" altLang="de-DE" sz="2400" dirty="0">
                <a:solidFill>
                  <a:srgbClr val="004992"/>
                </a:solidFill>
              </a:rPr>
              <a:t>Możliwe atrybucje/wyjaśnienia dla tego zachowania…</a:t>
            </a:r>
          </a:p>
          <a:p>
            <a:pPr lvl="0" defTabSz="914400" fontAlgn="base"/>
            <a:r>
              <a:rPr lang="pl-PL"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Wyjaśnienia</a:t>
            </a:r>
          </a:p>
        </p:txBody>
      </p:sp>
      <p:sp>
        <p:nvSpPr>
          <p:cNvPr id="4" name="Content Placeholder 3"/>
          <p:cNvSpPr>
            <a:spLocks noGrp="1"/>
          </p:cNvSpPr>
          <p:nvPr>
            <p:ph idx="1"/>
          </p:nvPr>
        </p:nvSpPr>
        <p:spPr/>
        <p:txBody>
          <a:bodyPr/>
          <a:lstStyle/>
          <a:p>
            <a:pPr lvl="0" defTabSz="914377"/>
            <a:r>
              <a:rPr lang="pl-PL" altLang="de-DE" sz="2400" dirty="0">
                <a:solidFill>
                  <a:srgbClr val="333333"/>
                </a:solidFill>
              </a:rPr>
              <a:t>Dlaczego Twój przyjaciel nie zadzwonił do Ciebie…?</a:t>
            </a:r>
          </a:p>
          <a:p>
            <a:pPr lvl="0" defTabSz="914400" fontAlgn="base"/>
            <a:r>
              <a:rPr lang="pl-PL" altLang="de-DE" sz="2400" dirty="0">
                <a:solidFill>
                  <a:srgbClr val="004992"/>
                </a:solidFill>
              </a:rPr>
              <a:t>Możliwe atrybucje/wyjaśnienia dla tego zachowania…</a:t>
            </a:r>
          </a:p>
          <a:p>
            <a:pPr marL="342900" lvl="0" indent="-342900" defTabSz="914400" fontAlgn="base">
              <a:buClr>
                <a:srgbClr val="333333"/>
              </a:buClr>
              <a:buFont typeface="WingDings"/>
              <a:buChar char=""/>
            </a:pPr>
            <a:r>
              <a:rPr lang="pl-PL" altLang="de-DE" sz="2400" dirty="0">
                <a:solidFill>
                  <a:srgbClr val="333333"/>
                </a:solidFill>
              </a:rPr>
              <a:t>Nie jestem dla niego ważny</a:t>
            </a:r>
            <a:r>
              <a:rPr lang="en-CA" altLang="de-DE" sz="2400" dirty="0">
                <a:solidFill>
                  <a:srgbClr val="333333"/>
                </a:solidFill>
              </a:rPr>
              <a:t>. </a:t>
            </a:r>
            <a:r>
              <a:rPr lang="pl-PL" altLang="de-DE" sz="2400" dirty="0">
                <a:solidFill>
                  <a:srgbClr val="333333"/>
                </a:solidFill>
              </a:rPr>
              <a:t>Nie odważyłby się tego zrobić innym.</a:t>
            </a:r>
            <a:endParaRPr lang="en-CA"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Jest bardzo niezorganizowanym człowiekiem, mógłby zapomnieć nawet o własnych.</a:t>
            </a:r>
          </a:p>
          <a:p>
            <a:pPr marL="342900" lvl="0" indent="-342900" defTabSz="914400" fontAlgn="base">
              <a:buClr>
                <a:srgbClr val="333333"/>
              </a:buClr>
              <a:buFont typeface="WingDings"/>
              <a:buChar char=""/>
            </a:pPr>
            <a:r>
              <a:rPr lang="pl-PL" altLang="de-DE" sz="2400" dirty="0">
                <a:solidFill>
                  <a:srgbClr val="333333"/>
                </a:solidFill>
              </a:rPr>
              <a:t>Miał bardzo ważny egzamin do zdania i nie miał czasu na nić innego.</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Wyjaśnienia</a:t>
            </a:r>
          </a:p>
        </p:txBody>
      </p:sp>
      <p:sp>
        <p:nvSpPr>
          <p:cNvPr id="4" name="Content Placeholder 3"/>
          <p:cNvSpPr>
            <a:spLocks noGrp="1"/>
          </p:cNvSpPr>
          <p:nvPr>
            <p:ph idx="1"/>
          </p:nvPr>
        </p:nvSpPr>
        <p:spPr/>
        <p:txBody>
          <a:bodyPr/>
          <a:lstStyle/>
          <a:p>
            <a:pPr lvl="0" defTabSz="914377"/>
            <a:r>
              <a:rPr lang="pl-PL" altLang="de-DE" sz="2400" dirty="0">
                <a:solidFill>
                  <a:srgbClr val="333333"/>
                </a:solidFill>
              </a:rPr>
              <a:t>Dlaczego Twój przyjaciel nie zadzwonił do Ciebie…?</a:t>
            </a:r>
          </a:p>
          <a:p>
            <a:pPr lvl="0" defTabSz="914400" fontAlgn="base"/>
            <a:r>
              <a:rPr lang="pl-PL" altLang="de-DE" sz="2400" dirty="0">
                <a:solidFill>
                  <a:srgbClr val="333333"/>
                </a:solidFill>
              </a:rPr>
              <a:t>Możliwe atrybucje/wyjaśnienia dla tego zachowania…</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494136708"/>
              </p:ext>
            </p:extLst>
          </p:nvPr>
        </p:nvGraphicFramePr>
        <p:xfrm>
          <a:off x="408955" y="3471161"/>
          <a:ext cx="11376000" cy="1645920"/>
        </p:xfrm>
        <a:graphic>
          <a:graphicData uri="http://schemas.openxmlformats.org/drawingml/2006/table">
            <a:tbl>
              <a:tblPr/>
              <a:tblGrid>
                <a:gridCol w="3312368">
                  <a:extLst>
                    <a:ext uri="{9D8B030D-6E8A-4147-A177-3AD203B41FA5}">
                      <a16:colId xmlns:a16="http://schemas.microsoft.com/office/drawing/2014/main" val="20000"/>
                    </a:ext>
                  </a:extLst>
                </a:gridCol>
                <a:gridCol w="8063632">
                  <a:extLst>
                    <a:ext uri="{9D8B030D-6E8A-4147-A177-3AD203B41FA5}">
                      <a16:colId xmlns:a16="http://schemas.microsoft.com/office/drawing/2014/main" val="20001"/>
                    </a:ext>
                  </a:extLst>
                </a:gridCol>
              </a:tblGrid>
              <a:tr h="548640">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...odnoszące się do mnie </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j-lt"/>
                          <a:cs typeface="Times New Roman" pitchFamily="18" charset="0"/>
                        </a:rPr>
                        <a:t>Nie jestem dla niego ważny</a:t>
                      </a:r>
                      <a:r>
                        <a:rPr kumimoji="0" lang="de-DE" sz="2400" b="0" i="0" u="none" strike="noStrike" cap="none" normalizeH="0" baseline="0" dirty="0">
                          <a:ln>
                            <a:noFill/>
                          </a:ln>
                          <a:solidFill>
                            <a:srgbClr val="333333"/>
                          </a:solidFill>
                          <a:effectLst/>
                          <a:latin typeface="+mj-lt"/>
                          <a:cs typeface="Times New Roman" pitchFamily="18" charset="0"/>
                        </a:rPr>
                        <a:t>.</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48640">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...do innych</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Jest </a:t>
                      </a:r>
                      <a:r>
                        <a:rPr kumimoji="0" lang="en-US" sz="2400" b="0" i="0" u="none" strike="noStrike" cap="none" normalizeH="0" baseline="0" dirty="0" err="1">
                          <a:ln>
                            <a:noFill/>
                          </a:ln>
                          <a:solidFill>
                            <a:srgbClr val="333333"/>
                          </a:solidFill>
                          <a:effectLst/>
                          <a:latin typeface="+mj-lt"/>
                          <a:cs typeface="Times New Roman" pitchFamily="18" charset="0"/>
                        </a:rPr>
                        <a:t>niezorganizowany</a:t>
                      </a:r>
                      <a:r>
                        <a:rPr kumimoji="0" lang="en-US" sz="2400" b="0" i="0" u="none" strike="noStrike" cap="none" normalizeH="0" baseline="0" dirty="0">
                          <a:ln>
                            <a:noFill/>
                          </a:ln>
                          <a:solidFill>
                            <a:srgbClr val="333333"/>
                          </a:solidFill>
                          <a:effectLst/>
                          <a:latin typeface="+mj-lt"/>
                          <a:cs typeface="Times New Roman" pitchFamily="18" charset="0"/>
                        </a:rPr>
                        <a:t>.</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548640">
                <a:tc>
                  <a:txBody>
                    <a:bodyPr/>
                    <a:lstStyle/>
                    <a:p>
                      <a:pPr marL="228600" marR="0" lvl="0" indent="-274320"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a:ln>
                            <a:noFill/>
                          </a:ln>
                          <a:solidFill>
                            <a:srgbClr val="004992"/>
                          </a:solidFill>
                          <a:effectLst/>
                          <a:latin typeface="+mj-lt"/>
                          <a:cs typeface="Times New Roman" pitchFamily="18" charset="0"/>
                        </a:rPr>
                        <a:t>...</a:t>
                      </a:r>
                      <a:r>
                        <a:rPr kumimoji="0" lang="es-ES" sz="2400" b="0" i="0" u="none" strike="noStrike" cap="none" normalizeH="0" baseline="0" dirty="0" err="1">
                          <a:ln>
                            <a:noFill/>
                          </a:ln>
                          <a:solidFill>
                            <a:srgbClr val="004992"/>
                          </a:solidFill>
                          <a:effectLst/>
                          <a:latin typeface="+mj-lt"/>
                          <a:cs typeface="Times New Roman" pitchFamily="18" charset="0"/>
                        </a:rPr>
                        <a:t>sytuacja</a:t>
                      </a:r>
                      <a:r>
                        <a:rPr kumimoji="0" lang="es-ES" sz="2400" b="0" i="0" u="none" strike="noStrike" cap="none" normalizeH="0" baseline="0" dirty="0">
                          <a:ln>
                            <a:noFill/>
                          </a:ln>
                          <a:solidFill>
                            <a:srgbClr val="004992"/>
                          </a:solidFill>
                          <a:effectLst/>
                          <a:latin typeface="+mj-lt"/>
                          <a:cs typeface="Times New Roman" pitchFamily="18" charset="0"/>
                        </a:rPr>
                        <a:t> </a:t>
                      </a:r>
                      <a:r>
                        <a:rPr kumimoji="0" lang="es-ES" sz="2400" b="0" i="0" u="none" strike="noStrike" cap="none" normalizeH="0" baseline="0" dirty="0" err="1">
                          <a:ln>
                            <a:noFill/>
                          </a:ln>
                          <a:solidFill>
                            <a:srgbClr val="004992"/>
                          </a:solidFill>
                          <a:effectLst/>
                          <a:latin typeface="+mj-lt"/>
                          <a:cs typeface="Times New Roman" pitchFamily="18" charset="0"/>
                        </a:rPr>
                        <a:t>lub</a:t>
                      </a:r>
                      <a:r>
                        <a:rPr kumimoji="0" lang="es-ES" sz="2400" b="0" i="0" u="none" strike="noStrike" cap="none" normalizeH="0" baseline="0" dirty="0">
                          <a:ln>
                            <a:noFill/>
                          </a:ln>
                          <a:solidFill>
                            <a:srgbClr val="004992"/>
                          </a:solidFill>
                          <a:effectLst/>
                          <a:latin typeface="+mj-lt"/>
                          <a:cs typeface="Times New Roman" pitchFamily="18" charset="0"/>
                        </a:rPr>
                        <a:t> los</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j-lt"/>
                          <a:cs typeface="Times New Roman" pitchFamily="18" charset="0"/>
                        </a:rPr>
                        <a:t>Miał ważny egzamin i nie miał czasu</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Obwinianie i Kredyt Zaufania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pl-PL" altLang="de-DE" sz="2400">
                <a:solidFill>
                  <a:srgbClr val="333333"/>
                </a:solidFill>
              </a:rPr>
              <a:t>Na poprzednim przykładzie pokazaliśmy, że różne wydarzenia mogą mieć bardzo różne powody. </a:t>
            </a:r>
            <a:r>
              <a:rPr lang="pl-PL" altLang="de-DE" sz="2400" dirty="0">
                <a:solidFill>
                  <a:srgbClr val="333333"/>
                </a:solidFill>
              </a:rPr>
              <a:t>Ponadto, w większości przypadków kombinacja kilku czynników przyczynia się do powstania jakiegoś zdarzenia. Pomimo tego, spora część z nas preferuje wybór jednego czynnika, jako wytłumaczenia dla sytuacji (np. winienie innych zamiast siebie lub odwrotnie)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5"/>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Wypisałeś się ze szpitala bez niepokojących objawów.</a:t>
            </a:r>
            <a:endParaRPr lang="en-US" altLang="de-DE" sz="3600" dirty="0">
              <a:latin typeface="+mn-lt"/>
              <a:ea typeface="+mn-ea"/>
              <a:cs typeface="+mn-cs"/>
            </a:endParaRPr>
          </a:p>
        </p:txBody>
      </p:sp>
      <p:sp>
        <p:nvSpPr>
          <p:cNvPr id="21506" name="Rectangle 2"/>
          <p:cNvSpPr>
            <a:spLocks noGrp="1" noChangeArrowheads="1"/>
          </p:cNvSpPr>
          <p:nvPr>
            <p:ph idx="1"/>
          </p:nvPr>
        </p:nvSpPr>
        <p:spPr/>
        <p:txBody>
          <a:bodyPr>
            <a:noAutofit/>
          </a:bodyPr>
          <a:lstStyle/>
          <a:p>
            <a:pPr eaLnBrk="1" hangingPunct="1">
              <a:lnSpc>
                <a:spcPct val="90000"/>
              </a:lnSpc>
              <a:buFontTx/>
              <a:buNone/>
            </a:pPr>
            <a:r>
              <a:rPr lang="pl-PL" altLang="de-DE" sz="2400" dirty="0">
                <a:solidFill>
                  <a:srgbClr val="004992"/>
                </a:solidFill>
              </a:rPr>
              <a:t>Wyjaśnienia</a:t>
            </a:r>
            <a:r>
              <a:rPr lang="de-DE" altLang="de-DE" sz="2400" dirty="0">
                <a:solidFill>
                  <a:srgbClr val="004992"/>
                </a:solidFill>
              </a:rPr>
              <a:t>...</a:t>
            </a:r>
          </a:p>
          <a:p>
            <a:pPr eaLnBrk="1" hangingPunct="1">
              <a:lnSpc>
                <a:spcPct val="90000"/>
              </a:lnSpc>
              <a:buFontTx/>
              <a:buNone/>
            </a:pPr>
            <a:r>
              <a:rPr lang="de-DE" altLang="de-DE" sz="2400" dirty="0">
                <a:solidFill>
                  <a:srgbClr val="004992"/>
                </a:solidFill>
              </a:rPr>
              <a:t>.</a:t>
            </a:r>
            <a:r>
              <a:rPr lang="de-DE" altLang="de-DE" sz="2400" dirty="0">
                <a:solidFill>
                  <a:srgbClr val="333333"/>
                </a:solidFill>
              </a:rPr>
              <a:t>..</a:t>
            </a:r>
            <a:r>
              <a:rPr lang="pl-PL" altLang="de-DE" sz="2400" dirty="0">
                <a:solidFill>
                  <a:srgbClr val="333333"/>
                </a:solidFill>
              </a:rPr>
              <a:t>odnoszące się do mnie</a:t>
            </a:r>
            <a:endParaRPr lang="de-DE" altLang="de-DE" sz="2400" dirty="0">
              <a:solidFill>
                <a:srgbClr val="333333"/>
              </a:solidFill>
            </a:endParaRPr>
          </a:p>
          <a:p>
            <a:pPr eaLnBrk="1" hangingPunct="1">
              <a:lnSpc>
                <a:spcPct val="90000"/>
              </a:lnSpc>
              <a:buFontTx/>
              <a:buNone/>
            </a:pPr>
            <a:r>
              <a:rPr lang="de-DE" altLang="de-DE" sz="2400" dirty="0">
                <a:solidFill>
                  <a:srgbClr val="333333"/>
                </a:solidFill>
              </a:rPr>
              <a:t>...</a:t>
            </a:r>
            <a:r>
              <a:rPr lang="pl-PL" altLang="de-DE" sz="2400" dirty="0">
                <a:solidFill>
                  <a:srgbClr val="333333"/>
                </a:solidFill>
              </a:rPr>
              <a:t>do innych</a:t>
            </a:r>
            <a:r>
              <a:rPr lang="de-DE" altLang="de-DE" sz="2400" dirty="0">
                <a:solidFill>
                  <a:srgbClr val="333333"/>
                </a:solidFill>
              </a:rPr>
              <a:t>	</a:t>
            </a:r>
          </a:p>
          <a:p>
            <a:pPr eaLnBrk="1" hangingPunct="1">
              <a:lnSpc>
                <a:spcPct val="90000"/>
              </a:lnSpc>
              <a:buFontTx/>
              <a:buNone/>
            </a:pPr>
            <a:r>
              <a:rPr lang="de-DE" altLang="de-DE" sz="2400" dirty="0">
                <a:solidFill>
                  <a:srgbClr val="333333"/>
                </a:solidFill>
              </a:rPr>
              <a:t>...</a:t>
            </a:r>
            <a:r>
              <a:rPr lang="pl-PL" altLang="de-DE" sz="2400" dirty="0">
                <a:solidFill>
                  <a:srgbClr val="333333"/>
                </a:solidFill>
              </a:rPr>
              <a:t>sytuacyjne lub losowe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1600" b="1" dirty="0">
                <a:solidFill>
                  <a:srgbClr val="004992"/>
                </a:solidFill>
              </a:rPr>
              <a:t>Wyjaśnienia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pl-PL" altLang="de-DE" sz="1600" b="1" dirty="0">
                <a:solidFill>
                  <a:srgbClr val="004992"/>
                </a:solidFill>
              </a:rPr>
              <a:t>Odnoszące się do mnie</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pl-PL" altLang="de-DE" sz="1600" i="1" dirty="0">
                <a:solidFill>
                  <a:srgbClr val="333333"/>
                </a:solidFill>
              </a:rPr>
              <a:t>mające duży wpływ</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Proces powrotu do zdrowia udał się ponieważ byłem mocno zmotywowany do leczenia.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Korzystałem z pewnych form terapii, które odegrały dużą rolę w procesie zdrowienie.</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pl-PL" altLang="de-DE" sz="1600" i="1" dirty="0">
                <a:solidFill>
                  <a:srgbClr val="333333"/>
                </a:solidFill>
              </a:rPr>
              <a:t>mające mniejszy wpływ</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Moim zdaniem objawy minęłyby również bez leków i terapii.</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a:solidFill>
                  <a:srgbClr val="333333"/>
                </a:solidFill>
              </a:rPr>
              <a:t>Mam “doskonałe” </a:t>
            </a:r>
            <a:r>
              <a:rPr lang="pl-PL" altLang="de-DE" sz="1600" dirty="0">
                <a:solidFill>
                  <a:srgbClr val="333333"/>
                </a:solidFill>
              </a:rPr>
              <a:t>geny</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pl-PL" altLang="de-DE" sz="1600" b="1" dirty="0">
                <a:solidFill>
                  <a:srgbClr val="004992"/>
                </a:solidFill>
              </a:rPr>
              <a:t>Odnoszące się do innych</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Personel w szpitalu jest kompetentny</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Bez wsparcia rodziny to nie byłby taki sukces.</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pl-PL" altLang="de-DE" sz="1600" b="1" dirty="0">
                <a:solidFill>
                  <a:srgbClr val="004992"/>
                </a:solidFill>
              </a:rPr>
              <a:t>Odnoszące się do sytuacji lub losu</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Miałem szczęście, że personel nie był tak zajęty jak zwykle</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Powrót do zdrowia był spowodowany lekami</a:t>
            </a:r>
            <a:endParaRPr lang="de-DE" altLang="de-DE" sz="16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pl-PL" sz="3600">
                <a:solidFill>
                  <a:srgbClr val="004992"/>
                </a:solidFill>
                <a:latin typeface="+mn-lt"/>
                <a:ea typeface="+mn-ea"/>
                <a:cs typeface="+mn-cs"/>
              </a:rPr>
              <a:t>Wypisałeś się ze szpitala bez niepokojących objawów.</a:t>
            </a:r>
            <a:endParaRPr lang="en-US" sz="3600">
              <a:solidFill>
                <a:srgbClr val="004992"/>
              </a:solidFill>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1600" b="1" dirty="0">
                <a:solidFill>
                  <a:srgbClr val="004992"/>
                </a:solidFill>
              </a:rPr>
              <a:t>Wyjaśnienia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pl-PL" altLang="de-DE" sz="1600" b="1" dirty="0">
                <a:solidFill>
                  <a:srgbClr val="004992"/>
                </a:solidFill>
              </a:rPr>
              <a:t>Odnoszące się do mnie</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pl-PL" altLang="de-DE" sz="1600" i="1" dirty="0">
                <a:solidFill>
                  <a:srgbClr val="333333"/>
                </a:solidFill>
              </a:rPr>
              <a:t>mające duży wpływ</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Proces powrotu do zdrowia udał się ponieważ byłem mocno zmotywowany do leczenia.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Korzystałem z pewnych form terapii, które odegrały dużą rolę w procesie zdrowienie.</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pl-PL" altLang="de-DE" sz="1600" i="1" dirty="0">
                <a:solidFill>
                  <a:srgbClr val="333333"/>
                </a:solidFill>
              </a:rPr>
              <a:t>mające mniejszy wpływ</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Moim zdaniem objawy minęłyby również bez leków i terapii.</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Mam “doskonałe” geny</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pl-PL" altLang="de-DE" sz="1600" b="1" dirty="0">
                <a:solidFill>
                  <a:srgbClr val="004992"/>
                </a:solidFill>
              </a:rPr>
              <a:t>Odnoszące się do innych</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Personel w szpitalu jest kompetentny</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Bez wsparcia rodziny to nie byłby taki sukces.</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pl-PL" altLang="de-DE" sz="1600" b="1" dirty="0">
                <a:solidFill>
                  <a:srgbClr val="004992"/>
                </a:solidFill>
              </a:rPr>
              <a:t>Odnoszące się do sytuacji lub losu</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Miałem szczęście, że personel nie był tak zajęty jak zwykle</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Powrót do zdrowia był spowodowany lekami</a:t>
            </a:r>
            <a:endParaRPr lang="de-DE" altLang="de-DE" sz="16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rot="-1140598">
            <a:off x="2230288" y="3735054"/>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dirty="0">
                <a:solidFill>
                  <a:srgbClr val="FF0000"/>
                </a:solidFill>
                <a:latin typeface="Calibri Light"/>
              </a:rPr>
              <a:t>Uwaga: wyjaśnienia jednostronne!</a:t>
            </a:r>
            <a:endParaRPr lang="en-US" altLang="de-DE" sz="2800" b="1" dirty="0">
              <a:solidFill>
                <a:srgbClr val="FF0000"/>
              </a:solidFill>
              <a:latin typeface="Calibri Light"/>
            </a:endParaRPr>
          </a:p>
        </p:txBody>
      </p:sp>
      <p:sp>
        <p:nvSpPr>
          <p:cNvPr id="4" name="Title 3"/>
          <p:cNvSpPr>
            <a:spLocks noGrp="1"/>
          </p:cNvSpPr>
          <p:nvPr>
            <p:ph type="title"/>
          </p:nvPr>
        </p:nvSpPr>
        <p:spPr/>
        <p:txBody>
          <a:bodyPr/>
          <a:lstStyle/>
          <a:p>
            <a:r>
              <a:rPr lang="pl-PL" sz="3600">
                <a:solidFill>
                  <a:srgbClr val="004992"/>
                </a:solidFill>
                <a:latin typeface="+mn-lt"/>
                <a:ea typeface="+mn-ea"/>
                <a:cs typeface="+mn-cs"/>
              </a:rPr>
              <a:t>Wypisałeś się ze szpitala bez niepokojących objawów.</a:t>
            </a:r>
            <a:endParaRPr lang="en-US" sz="3600">
              <a:solidFill>
                <a:srgbClr val="004992"/>
              </a:solidFill>
              <a:latin typeface="+mn-lt"/>
              <a:ea typeface="+mn-ea"/>
              <a:cs typeface="+mn-cs"/>
            </a:endParaRPr>
          </a:p>
        </p:txBody>
      </p:sp>
    </p:spTree>
    <p:extLst>
      <p:ext uri="{BB962C8B-B14F-4D97-AF65-F5344CB8AC3E}">
        <p14:creationId xmlns:p14="http://schemas.microsoft.com/office/powerpoint/2010/main" val="2277281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Wypisałeś się ze szpitala bez niepokojących objawów.</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a:r>
              <a:rPr lang="pl-PL" altLang="de-DE" sz="2400">
                <a:solidFill>
                  <a:srgbClr val="333333"/>
                </a:solidFill>
              </a:rPr>
              <a:t>Teraz, postarajmy się zbudować wyjaśnienia bardziej zbalansowane, składające się z różnych możliwych wyjaśnień (np. </a:t>
            </a:r>
            <a:r>
              <a:rPr lang="pl-PL" altLang="de-DE" sz="2400" dirty="0">
                <a:solidFill>
                  <a:srgbClr val="333333"/>
                </a:solidFill>
              </a:rPr>
              <a:t>inni, sytuacja i ja)</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Wypisałeś się ze szpitala bez niepokojących objawów.</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a:r>
              <a:rPr lang="pl-PL" altLang="de-DE" sz="2400" dirty="0">
                <a:solidFill>
                  <a:srgbClr val="333333"/>
                </a:solidFill>
              </a:rPr>
              <a:t>Teraz, postarajmy się zbudować wyjaśnienia bardziej zbalansowane, składające się z różnych możliwych wyjaśnień (np. inni, sytuacja i ja)</a:t>
            </a:r>
          </a:p>
          <a:p>
            <a:pPr marL="342900" lvl="0" indent="-342900">
              <a:buClr>
                <a:srgbClr val="333333"/>
              </a:buClr>
              <a:buFont typeface="WingDings"/>
              <a:buChar char=""/>
            </a:pPr>
            <a:r>
              <a:rPr lang="en-US" altLang="de-DE" sz="2400">
                <a:solidFill>
                  <a:srgbClr val="333333"/>
                </a:solidFill>
              </a:rPr>
              <a:t>“</a:t>
            </a:r>
            <a:r>
              <a:rPr lang="pl-PL" altLang="de-DE" sz="2400">
                <a:solidFill>
                  <a:srgbClr val="333333"/>
                </a:solidFill>
              </a:rPr>
              <a:t>Wsparcie </a:t>
            </a:r>
            <a:r>
              <a:rPr lang="pl-PL" altLang="de-DE" sz="2400" dirty="0">
                <a:solidFill>
                  <a:srgbClr val="333333"/>
                </a:solidFill>
              </a:rPr>
              <a:t>rodziny, lekarzy i działanie leków przyczyniły się do mojego powrotu do zdrowia. Sukces to również moja zasługa, ale nie tylko, swoją dużą motywacją i aktywnym uczestnictwem w terapii przyczyniłem się do powrotu </a:t>
            </a:r>
            <a:r>
              <a:rPr lang="pl-PL" altLang="de-DE" sz="2400">
                <a:solidFill>
                  <a:srgbClr val="333333"/>
                </a:solidFill>
              </a:rPr>
              <a:t>do zdrowia”</a:t>
            </a:r>
            <a:endParaRPr lang="pl-PL" altLang="de-DE" sz="2400" dirty="0">
              <a:solidFill>
                <a:srgbClr val="333333"/>
              </a:solidFill>
            </a:endParaRPr>
          </a:p>
          <a:p>
            <a:pPr marL="342900" lvl="0" indent="-342900">
              <a:buClr>
                <a:srgbClr val="333333"/>
              </a:buClr>
              <a:buFont typeface="WingDings"/>
              <a:buChar char=""/>
            </a:pPr>
            <a:r>
              <a:rPr lang="en-US" altLang="de-DE" sz="2400">
                <a:solidFill>
                  <a:srgbClr val="333333"/>
                </a:solidFill>
              </a:rPr>
              <a:t>“</a:t>
            </a:r>
            <a:r>
              <a:rPr lang="pl-PL" altLang="de-DE" sz="2400">
                <a:solidFill>
                  <a:srgbClr val="333333"/>
                </a:solidFill>
              </a:rPr>
              <a:t>Byłem </a:t>
            </a:r>
            <a:r>
              <a:rPr lang="pl-PL" altLang="de-DE" sz="2400" dirty="0">
                <a:solidFill>
                  <a:srgbClr val="333333"/>
                </a:solidFill>
              </a:rPr>
              <a:t>zmotywowany do zmiany, chciałem brać aktywny</a:t>
            </a:r>
            <a:br>
              <a:rPr lang="pl-PL" altLang="de-DE" sz="2400" dirty="0">
                <a:solidFill>
                  <a:srgbClr val="333333"/>
                </a:solidFill>
              </a:rPr>
            </a:br>
            <a:r>
              <a:rPr lang="pl-PL" altLang="de-DE" sz="2400" dirty="0">
                <a:solidFill>
                  <a:srgbClr val="333333"/>
                </a:solidFill>
              </a:rPr>
              <a:t>udział w różnych terapiach grupowych dobrze</a:t>
            </a:r>
            <a:br>
              <a:rPr lang="pl-PL" altLang="de-DE" sz="2400" dirty="0">
                <a:solidFill>
                  <a:srgbClr val="333333"/>
                </a:solidFill>
              </a:rPr>
            </a:br>
            <a:r>
              <a:rPr lang="pl-PL" altLang="de-DE" sz="2400" dirty="0">
                <a:solidFill>
                  <a:srgbClr val="333333"/>
                </a:solidFill>
              </a:rPr>
              <a:t>prowadzonych </a:t>
            </a:r>
            <a:r>
              <a:rPr lang="pl-PL" altLang="de-DE" sz="2400">
                <a:solidFill>
                  <a:srgbClr val="333333"/>
                </a:solidFill>
              </a:rPr>
              <a:t>przez terapeutów”</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135109244"/>
              </p:ext>
            </p:extLst>
          </p:nvPr>
        </p:nvGraphicFramePr>
        <p:xfrm>
          <a:off x="408955" y="4317346"/>
          <a:ext cx="11376000" cy="237744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pl-PL" sz="2000" b="1" i="0" u="none" spc="-5" dirty="0">
                          <a:solidFill>
                            <a:srgbClr val="333333"/>
                          </a:solidFill>
                          <a:latin typeface="Calibri Light"/>
                          <a:cs typeface="Verdana"/>
                        </a:rPr>
                        <a:t>Atrybucje odnoszące się do mnie</a:t>
                      </a:r>
                    </a:p>
                    <a:p>
                      <a:pPr marL="90805">
                        <a:lnSpc>
                          <a:spcPct val="100000"/>
                        </a:lnSpc>
                        <a:spcBef>
                          <a:spcPts val="355"/>
                        </a:spcBef>
                      </a:pPr>
                      <a:r>
                        <a:rPr lang="pl-PL" sz="2000" b="0" i="0" u="none" spc="-5" dirty="0">
                          <a:solidFill>
                            <a:srgbClr val="333333"/>
                          </a:solidFill>
                          <a:latin typeface="Calibri Light"/>
                          <a:cs typeface="Verdana"/>
                        </a:rPr>
                        <a:t>(np</a:t>
                      </a:r>
                      <a:r>
                        <a:rPr lang="pl-PL" sz="2000" b="0" i="0" u="none" spc="-5">
                          <a:solidFill>
                            <a:srgbClr val="333333"/>
                          </a:solidFill>
                          <a:latin typeface="Calibri Light"/>
                          <a:cs typeface="Verdana"/>
                        </a:rPr>
                        <a:t>. “Powinienem </a:t>
                      </a:r>
                      <a:r>
                        <a:rPr lang="pl-PL" sz="2000" b="0" i="0" u="none" spc="-5" dirty="0">
                          <a:solidFill>
                            <a:srgbClr val="333333"/>
                          </a:solidFill>
                          <a:latin typeface="Calibri Light"/>
                          <a:cs typeface="Verdana"/>
                        </a:rPr>
                        <a:t>się lepiej </a:t>
                      </a:r>
                      <a:r>
                        <a:rPr lang="pl-PL" sz="2000" b="0" i="0" u="none" spc="-5">
                          <a:solidFill>
                            <a:srgbClr val="333333"/>
                          </a:solidFill>
                          <a:latin typeface="Calibri Light"/>
                          <a:cs typeface="Verdana"/>
                        </a:rPr>
                        <a:t>nauczyć!”) </a:t>
                      </a:r>
                      <a:r>
                        <a:rPr lang="pl-PL"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pl-PL" sz="2000" b="1" i="0" u="none" spc="-5">
                          <a:solidFill>
                            <a:srgbClr val="333333"/>
                          </a:solidFill>
                          <a:latin typeface="Calibri Light"/>
                          <a:cs typeface="Verdana"/>
                        </a:rPr>
                        <a:t>Wady:</a:t>
                      </a:r>
                      <a:r>
                        <a:rPr lang="pl-PL" sz="2000" b="0" i="0" u="none" spc="-5">
                          <a:solidFill>
                            <a:srgbClr val="333333"/>
                          </a:solidFill>
                          <a:latin typeface="Calibri Light"/>
                          <a:cs typeface="Verdana"/>
                        </a:rPr>
                        <a:t> </a:t>
                      </a:r>
                      <a:r>
                        <a:rPr lang="pl-PL" sz="2000" b="0" i="0" u="none" spc="-5">
                          <a:solidFill>
                            <a:srgbClr val="004992"/>
                          </a:solidFill>
                          <a:latin typeface="Calibri Light"/>
                          <a:cs typeface="Verdana"/>
                        </a:rPr>
                        <a:t>???</a:t>
                      </a:r>
                      <a:r>
                        <a:rPr lang="pl-PL" sz="2000" b="0" i="0" u="none" spc="-5">
                          <a:solidFill>
                            <a:srgbClr val="FFFFFF"/>
                          </a:solidFill>
                          <a:latin typeface="Calibri Light"/>
                          <a:cs typeface="Verdana"/>
                        </a:rPr>
                        <a:t> </a:t>
                      </a:r>
                      <a:r>
                        <a:rPr lang="pl-PL" sz="2000" b="0" i="0" u="none" spc="-5" dirty="0">
                          <a:solidFill>
                            <a:srgbClr val="FFFFFF"/>
                          </a:solidFill>
                          <a:latin typeface="Calibri Light"/>
                          <a:cs typeface="Verdana"/>
                        </a:rPr>
                        <a:t>obniża pewność samego siebie</a:t>
                      </a:r>
                    </a:p>
                    <a:p>
                      <a:pPr marL="92075">
                        <a:lnSpc>
                          <a:spcPct val="100000"/>
                        </a:lnSpc>
                        <a:spcBef>
                          <a:spcPts val="1200"/>
                        </a:spcBef>
                      </a:pPr>
                      <a:r>
                        <a:rPr lang="pl-PL" sz="2000" b="1" i="0" u="none" spc="-5">
                          <a:solidFill>
                            <a:srgbClr val="333333"/>
                          </a:solidFill>
                          <a:latin typeface="Calibri Light"/>
                          <a:cs typeface="Verdana"/>
                        </a:rPr>
                        <a:t>Zalety:</a:t>
                      </a:r>
                      <a:r>
                        <a:rPr lang="pl-PL" sz="2000" b="0" i="0" u="none" spc="-5">
                          <a:solidFill>
                            <a:srgbClr val="333333"/>
                          </a:solidFill>
                          <a:latin typeface="Calibri Light"/>
                          <a:cs typeface="Verdana"/>
                        </a:rPr>
                        <a:t> </a:t>
                      </a:r>
                      <a:r>
                        <a:rPr lang="pl-PL" sz="2000" b="0" i="0" u="none" spc="-5">
                          <a:solidFill>
                            <a:srgbClr val="004992"/>
                          </a:solidFill>
                          <a:latin typeface="Calibri Light"/>
                          <a:cs typeface="Verdana"/>
                        </a:rPr>
                        <a:t>???</a:t>
                      </a:r>
                      <a:r>
                        <a:rPr lang="pl-PL" sz="2000" b="0" i="0" u="none" spc="-5">
                          <a:solidFill>
                            <a:srgbClr val="FFFFFF"/>
                          </a:solidFill>
                          <a:latin typeface="Calibri Light"/>
                          <a:cs typeface="Verdana"/>
                        </a:rPr>
                        <a:t> </a:t>
                      </a:r>
                      <a:r>
                        <a:rPr lang="pl-PL" sz="2000" b="0" i="0" u="none" spc="-5" dirty="0">
                          <a:solidFill>
                            <a:srgbClr val="FFFFFF"/>
                          </a:solidFill>
                          <a:latin typeface="Calibri Light"/>
                          <a:cs typeface="Verdana"/>
                        </a:rPr>
                        <a:t>szlachetnym i odważnym jest przejąć odpowiedzialność </a:t>
                      </a:r>
                      <a:endParaRPr sz="2000" b="0" i="0" u="none"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pl-PL" sz="2000" b="1" i="0" u="none" spc="-5" dirty="0">
                          <a:solidFill>
                            <a:srgbClr val="333333"/>
                          </a:solidFill>
                          <a:latin typeface="Calibri Light"/>
                          <a:cs typeface="Verdana"/>
                        </a:rPr>
                        <a:t>Odnoszące się do innych/Sytuacji</a:t>
                      </a:r>
                    </a:p>
                    <a:p>
                      <a:pPr marL="90805" marR="203835">
                        <a:lnSpc>
                          <a:spcPct val="108800"/>
                        </a:lnSpc>
                        <a:spcBef>
                          <a:spcPts val="165"/>
                        </a:spcBef>
                      </a:pPr>
                      <a:r>
                        <a:rPr lang="pl-PL" sz="2000" b="0" i="0" u="none" spc="-5" dirty="0">
                          <a:solidFill>
                            <a:srgbClr val="333333"/>
                          </a:solidFill>
                          <a:latin typeface="Calibri Light"/>
                          <a:cs typeface="Verdana"/>
                        </a:rPr>
                        <a:t>(e.g</a:t>
                      </a:r>
                      <a:r>
                        <a:rPr lang="pl-PL" sz="2000" b="0" i="0" u="none" spc="-5">
                          <a:solidFill>
                            <a:srgbClr val="333333"/>
                          </a:solidFill>
                          <a:latin typeface="Calibri Light"/>
                          <a:cs typeface="Verdana"/>
                        </a:rPr>
                        <a:t>. “Nauczyciel </a:t>
                      </a:r>
                      <a:r>
                        <a:rPr lang="pl-PL" sz="2000" b="0" i="0" u="none" spc="-5" dirty="0">
                          <a:solidFill>
                            <a:srgbClr val="333333"/>
                          </a:solidFill>
                          <a:latin typeface="Calibri Light"/>
                          <a:cs typeface="Verdana"/>
                        </a:rPr>
                        <a:t>jest matołem i nienawidzi </a:t>
                      </a:r>
                      <a:r>
                        <a:rPr lang="pl-PL" sz="2000" b="0" i="0" u="none" spc="-5">
                          <a:solidFill>
                            <a:srgbClr val="333333"/>
                          </a:solidFill>
                          <a:latin typeface="Calibri Light"/>
                          <a:cs typeface="Verdana"/>
                        </a:rPr>
                        <a:t>mnie.”) </a:t>
                      </a:r>
                      <a:r>
                        <a:rPr lang="pl-PL"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pl-PL" sz="2000" b="1" i="0" u="none" spc="-5" dirty="0">
                          <a:solidFill>
                            <a:srgbClr val="333333"/>
                          </a:solidFill>
                          <a:latin typeface="Calibri Light"/>
                          <a:cs typeface="Verdana"/>
                        </a:rPr>
                        <a:t>Wady:</a:t>
                      </a:r>
                      <a:r>
                        <a:rPr lang="pl-PL" sz="2000" b="0" i="0" u="none" spc="-5" dirty="0">
                          <a:solidFill>
                            <a:srgbClr val="333333"/>
                          </a:solidFill>
                          <a:latin typeface="Calibri Light"/>
                          <a:cs typeface="Verdana"/>
                        </a:rPr>
                        <a:t> </a:t>
                      </a:r>
                      <a:r>
                        <a:rPr lang="pl-PL" sz="2000" b="0" i="0" u="none" spc="-5" dirty="0">
                          <a:solidFill>
                            <a:srgbClr val="004992"/>
                          </a:solidFill>
                          <a:latin typeface="Calibri Light"/>
                          <a:cs typeface="Verdana"/>
                        </a:rPr>
                        <a:t>???</a:t>
                      </a:r>
                      <a:r>
                        <a:rPr lang="pl-PL" sz="2000" b="0" i="0" u="none" spc="-5" dirty="0">
                          <a:solidFill>
                            <a:srgbClr val="E3EFF8"/>
                          </a:solidFill>
                          <a:latin typeface="Calibri Light"/>
                          <a:cs typeface="Verdana"/>
                        </a:rPr>
                        <a:t> odrzucenie odpowiedzialności widziane jest jako niegrzeczne (łatwe wytłumaczenie siebie) </a:t>
                      </a:r>
                    </a:p>
                    <a:p>
                      <a:pPr marL="92075" marR="147320">
                        <a:lnSpc>
                          <a:spcPct val="100000"/>
                        </a:lnSpc>
                        <a:spcBef>
                          <a:spcPts val="1200"/>
                        </a:spcBef>
                      </a:pPr>
                      <a:r>
                        <a:rPr lang="pl-PL" sz="2000" b="1" i="0" u="none" spc="-5" dirty="0">
                          <a:solidFill>
                            <a:srgbClr val="333333"/>
                          </a:solidFill>
                          <a:latin typeface="Calibri Light"/>
                          <a:cs typeface="Verdana"/>
                        </a:rPr>
                        <a:t>Zalety:</a:t>
                      </a:r>
                      <a:r>
                        <a:rPr lang="pl-PL" sz="2000" b="0" i="0" u="none" spc="-5" dirty="0">
                          <a:solidFill>
                            <a:srgbClr val="333333"/>
                          </a:solidFill>
                          <a:latin typeface="Calibri Light"/>
                          <a:cs typeface="Verdana"/>
                        </a:rPr>
                        <a:t> </a:t>
                      </a:r>
                      <a:r>
                        <a:rPr lang="pl-PL" sz="2000" b="0" i="0" u="none" spc="-5" dirty="0">
                          <a:solidFill>
                            <a:srgbClr val="004992"/>
                          </a:solidFill>
                          <a:latin typeface="Calibri Light"/>
                          <a:cs typeface="Verdana"/>
                        </a:rPr>
                        <a:t>???</a:t>
                      </a:r>
                      <a:r>
                        <a:rPr lang="pl-PL" sz="2000" b="0" i="0" u="none" spc="-5" dirty="0">
                          <a:solidFill>
                            <a:srgbClr val="E3EFF8"/>
                          </a:solidFill>
                          <a:latin typeface="Calibri Light"/>
                          <a:cs typeface="Verdana"/>
                        </a:rPr>
                        <a:t> niezagrożona pewność siebie </a:t>
                      </a:r>
                      <a:endParaRPr sz="20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5" name="Caption_9"/>
          <p:cNvSpPr>
            <a:spLocks noChangeArrowheads="1"/>
          </p:cNvSpPr>
          <p:nvPr/>
        </p:nvSpPr>
        <p:spPr bwMode="auto">
          <a:xfrm>
            <a:off x="7520358" y="2442592"/>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Kiepsko Ci poszło. Oblałeś egzamin z Angielskiego.</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2345057422"/>
              </p:ext>
            </p:extLst>
          </p:nvPr>
        </p:nvGraphicFramePr>
        <p:xfrm>
          <a:off x="408955" y="4317346"/>
          <a:ext cx="11376000" cy="237744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pl-PL" sz="2000" b="1" i="0" u="none" spc="-5" dirty="0">
                          <a:solidFill>
                            <a:srgbClr val="333333"/>
                          </a:solidFill>
                          <a:latin typeface="Calibri Light"/>
                          <a:cs typeface="Verdana"/>
                        </a:rPr>
                        <a:t>Atrybucje odnoszące się do mnie</a:t>
                      </a:r>
                    </a:p>
                    <a:p>
                      <a:pPr marL="90805">
                        <a:lnSpc>
                          <a:spcPct val="100000"/>
                        </a:lnSpc>
                        <a:spcBef>
                          <a:spcPts val="355"/>
                        </a:spcBef>
                      </a:pPr>
                      <a:r>
                        <a:rPr lang="pl-PL" sz="2000" b="0" i="0" u="none" spc="-5" dirty="0">
                          <a:solidFill>
                            <a:srgbClr val="333333"/>
                          </a:solidFill>
                          <a:latin typeface="Calibri Light"/>
                          <a:cs typeface="Verdana"/>
                        </a:rPr>
                        <a:t>(np</a:t>
                      </a:r>
                      <a:r>
                        <a:rPr lang="pl-PL" sz="2000" b="0" i="0" u="none" spc="-5">
                          <a:solidFill>
                            <a:srgbClr val="333333"/>
                          </a:solidFill>
                          <a:latin typeface="Calibri Light"/>
                          <a:cs typeface="Verdana"/>
                        </a:rPr>
                        <a:t>. “Powinienem </a:t>
                      </a:r>
                      <a:r>
                        <a:rPr lang="pl-PL" sz="2000" b="0" i="0" u="none" spc="-5" dirty="0">
                          <a:solidFill>
                            <a:srgbClr val="333333"/>
                          </a:solidFill>
                          <a:latin typeface="Calibri Light"/>
                          <a:cs typeface="Verdana"/>
                        </a:rPr>
                        <a:t>się lepiej </a:t>
                      </a:r>
                      <a:r>
                        <a:rPr lang="pl-PL" sz="2000" b="0" i="0" u="none" spc="-5">
                          <a:solidFill>
                            <a:srgbClr val="333333"/>
                          </a:solidFill>
                          <a:latin typeface="Calibri Light"/>
                          <a:cs typeface="Verdana"/>
                        </a:rPr>
                        <a:t>nauczyć!”) </a:t>
                      </a:r>
                      <a:r>
                        <a:rPr lang="pl-PL"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pl-PL" sz="2000" b="1" i="0" u="none" spc="-5" dirty="0">
                          <a:solidFill>
                            <a:srgbClr val="333333"/>
                          </a:solidFill>
                          <a:latin typeface="Calibri Light"/>
                          <a:cs typeface="Verdana"/>
                        </a:rPr>
                        <a:t>Wady:</a:t>
                      </a:r>
                      <a:r>
                        <a:rPr lang="pl-PL" sz="2000" b="0" i="0" u="none" spc="-5" dirty="0">
                          <a:solidFill>
                            <a:srgbClr val="333333"/>
                          </a:solidFill>
                          <a:latin typeface="Calibri Light"/>
                          <a:cs typeface="Verdana"/>
                        </a:rPr>
                        <a:t> obniża pewność samego siebie</a:t>
                      </a:r>
                    </a:p>
                    <a:p>
                      <a:pPr marL="92075">
                        <a:lnSpc>
                          <a:spcPct val="100000"/>
                        </a:lnSpc>
                        <a:spcBef>
                          <a:spcPts val="1200"/>
                        </a:spcBef>
                      </a:pPr>
                      <a:r>
                        <a:rPr lang="pl-PL" sz="2000" b="1" i="0" u="none" spc="-5" dirty="0">
                          <a:solidFill>
                            <a:srgbClr val="333333"/>
                          </a:solidFill>
                          <a:latin typeface="Calibri Light"/>
                          <a:cs typeface="Verdana"/>
                        </a:rPr>
                        <a:t>Zalety:</a:t>
                      </a:r>
                      <a:r>
                        <a:rPr lang="pl-PL" sz="2000" b="0" i="0" u="none" spc="-5" dirty="0">
                          <a:solidFill>
                            <a:srgbClr val="333333"/>
                          </a:solidFill>
                          <a:latin typeface="Calibri Light"/>
                          <a:cs typeface="Verdana"/>
                        </a:rPr>
                        <a:t> szlachetnym i odważnym jest przejąć odpowiedzialność </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pl-PL" sz="2000" b="1" i="0" u="none" spc="-5" dirty="0">
                          <a:solidFill>
                            <a:srgbClr val="333333"/>
                          </a:solidFill>
                          <a:latin typeface="Calibri Light"/>
                          <a:cs typeface="Verdana"/>
                        </a:rPr>
                        <a:t>Odnoszące się do innych/Sytuacji</a:t>
                      </a:r>
                    </a:p>
                    <a:p>
                      <a:pPr marL="90805" marR="203835">
                        <a:lnSpc>
                          <a:spcPct val="108800"/>
                        </a:lnSpc>
                        <a:spcBef>
                          <a:spcPts val="165"/>
                        </a:spcBef>
                      </a:pPr>
                      <a:r>
                        <a:rPr lang="pl-PL" sz="2000" b="0" i="0" u="none" spc="-5" dirty="0">
                          <a:solidFill>
                            <a:srgbClr val="333333"/>
                          </a:solidFill>
                          <a:latin typeface="Calibri Light"/>
                          <a:cs typeface="Verdana"/>
                        </a:rPr>
                        <a:t>(e.g</a:t>
                      </a:r>
                      <a:r>
                        <a:rPr lang="pl-PL" sz="2000" b="0" i="0" u="none" spc="-5">
                          <a:solidFill>
                            <a:srgbClr val="333333"/>
                          </a:solidFill>
                          <a:latin typeface="Calibri Light"/>
                          <a:cs typeface="Verdana"/>
                        </a:rPr>
                        <a:t>. “Nauczyciel </a:t>
                      </a:r>
                      <a:r>
                        <a:rPr lang="pl-PL" sz="2000" b="0" i="0" u="none" spc="-5" dirty="0">
                          <a:solidFill>
                            <a:srgbClr val="333333"/>
                          </a:solidFill>
                          <a:latin typeface="Calibri Light"/>
                          <a:cs typeface="Verdana"/>
                        </a:rPr>
                        <a:t>jest matołem i nienawidzi </a:t>
                      </a:r>
                      <a:r>
                        <a:rPr lang="pl-PL" sz="2000" b="0" i="0" u="none" spc="-5">
                          <a:solidFill>
                            <a:srgbClr val="333333"/>
                          </a:solidFill>
                          <a:latin typeface="Calibri Light"/>
                          <a:cs typeface="Verdana"/>
                        </a:rPr>
                        <a:t>mnie.”) </a:t>
                      </a:r>
                      <a:r>
                        <a:rPr lang="pl-PL"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pl-PL" sz="2000" b="1" i="0" u="none" spc="-5" dirty="0">
                          <a:solidFill>
                            <a:srgbClr val="333333"/>
                          </a:solidFill>
                          <a:latin typeface="Calibri Light"/>
                          <a:cs typeface="Verdana"/>
                        </a:rPr>
                        <a:t>Wady:</a:t>
                      </a:r>
                      <a:r>
                        <a:rPr lang="pl-PL" sz="2000" b="0" i="0" u="none" spc="-5" dirty="0">
                          <a:solidFill>
                            <a:srgbClr val="333333"/>
                          </a:solidFill>
                          <a:latin typeface="Calibri Light"/>
                          <a:cs typeface="Verdana"/>
                        </a:rPr>
                        <a:t> </a:t>
                      </a:r>
                      <a:r>
                        <a:rPr lang="pl-PL" sz="2000" b="0" i="0" u="none" spc="-5" dirty="0">
                          <a:solidFill>
                            <a:srgbClr val="004992"/>
                          </a:solidFill>
                          <a:latin typeface="Calibri Light"/>
                          <a:cs typeface="Verdana"/>
                        </a:rPr>
                        <a:t>???</a:t>
                      </a:r>
                      <a:r>
                        <a:rPr lang="pl-PL" sz="2000" b="0" i="0" u="none" spc="-5" dirty="0">
                          <a:solidFill>
                            <a:srgbClr val="E3EFF8"/>
                          </a:solidFill>
                          <a:latin typeface="Calibri Light"/>
                          <a:cs typeface="Verdana"/>
                        </a:rPr>
                        <a:t> odrzucenie odpowiedzialności widziane jest jako niegrzeczne (łatwe wytłumaczenie siebie) </a:t>
                      </a:r>
                    </a:p>
                    <a:p>
                      <a:pPr marL="92075" marR="147320">
                        <a:lnSpc>
                          <a:spcPct val="100000"/>
                        </a:lnSpc>
                        <a:spcBef>
                          <a:spcPts val="1200"/>
                        </a:spcBef>
                      </a:pPr>
                      <a:r>
                        <a:rPr lang="pl-PL" sz="2000" b="1" i="0" u="none" spc="-5" dirty="0">
                          <a:solidFill>
                            <a:srgbClr val="333333"/>
                          </a:solidFill>
                          <a:latin typeface="Calibri Light"/>
                          <a:cs typeface="Verdana"/>
                        </a:rPr>
                        <a:t>Zalety:</a:t>
                      </a:r>
                      <a:r>
                        <a:rPr lang="pl-PL" sz="2000" b="0" i="0" u="none" spc="-5" dirty="0">
                          <a:solidFill>
                            <a:srgbClr val="333333"/>
                          </a:solidFill>
                          <a:latin typeface="Calibri Light"/>
                          <a:cs typeface="Verdana"/>
                        </a:rPr>
                        <a:t> </a:t>
                      </a:r>
                      <a:r>
                        <a:rPr lang="pl-PL" sz="2000" b="0" i="0" u="none" spc="-5" dirty="0">
                          <a:solidFill>
                            <a:srgbClr val="004992"/>
                          </a:solidFill>
                          <a:latin typeface="Calibri Light"/>
                          <a:cs typeface="Verdana"/>
                        </a:rPr>
                        <a:t>???</a:t>
                      </a:r>
                      <a:r>
                        <a:rPr lang="pl-PL" sz="2000" b="0" i="0" u="none" spc="-5" dirty="0">
                          <a:solidFill>
                            <a:srgbClr val="E3EFF8"/>
                          </a:solidFill>
                          <a:latin typeface="Calibri Light"/>
                          <a:cs typeface="Verdana"/>
                        </a:rPr>
                        <a:t> niezagrożona pewność siebie </a:t>
                      </a:r>
                      <a:endParaRPr sz="20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5" name="Caption_9"/>
          <p:cNvSpPr>
            <a:spLocks noChangeArrowheads="1"/>
          </p:cNvSpPr>
          <p:nvPr/>
        </p:nvSpPr>
        <p:spPr bwMode="auto">
          <a:xfrm>
            <a:off x="7520358" y="2442592"/>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Kiepsko Ci poszło. Oblałeś egzamin z Angielskiego.</a:t>
            </a:r>
            <a:endParaRPr lang="en-CA" altLang="de-DE" sz="1600" dirty="0">
              <a:latin typeface="Calibri Light"/>
            </a:endParaRPr>
          </a:p>
        </p:txBody>
      </p:sp>
    </p:spTree>
    <p:extLst>
      <p:ext uri="{BB962C8B-B14F-4D97-AF65-F5344CB8AC3E}">
        <p14:creationId xmlns:p14="http://schemas.microsoft.com/office/powerpoint/2010/main" val="2204087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783731133"/>
              </p:ext>
            </p:extLst>
          </p:nvPr>
        </p:nvGraphicFramePr>
        <p:xfrm>
          <a:off x="408955" y="4317346"/>
          <a:ext cx="11376000" cy="237744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pl-PL" sz="2000" b="1" i="0" u="none" spc="-5" dirty="0">
                          <a:solidFill>
                            <a:srgbClr val="333333"/>
                          </a:solidFill>
                          <a:latin typeface="Calibri Light"/>
                          <a:cs typeface="Verdana"/>
                        </a:rPr>
                        <a:t>Atrybucje odnoszące się do mnie</a:t>
                      </a:r>
                    </a:p>
                    <a:p>
                      <a:pPr marL="90805">
                        <a:lnSpc>
                          <a:spcPct val="100000"/>
                        </a:lnSpc>
                        <a:spcBef>
                          <a:spcPts val="355"/>
                        </a:spcBef>
                      </a:pPr>
                      <a:r>
                        <a:rPr lang="pl-PL" sz="2000" b="0" i="0" u="none" spc="-5" dirty="0">
                          <a:solidFill>
                            <a:srgbClr val="333333"/>
                          </a:solidFill>
                          <a:latin typeface="Calibri Light"/>
                          <a:cs typeface="Verdana"/>
                        </a:rPr>
                        <a:t>(np</a:t>
                      </a:r>
                      <a:r>
                        <a:rPr lang="pl-PL" sz="2000" b="0" i="0" u="none" spc="-5">
                          <a:solidFill>
                            <a:srgbClr val="333333"/>
                          </a:solidFill>
                          <a:latin typeface="Calibri Light"/>
                          <a:cs typeface="Verdana"/>
                        </a:rPr>
                        <a:t>. “Powinienem </a:t>
                      </a:r>
                      <a:r>
                        <a:rPr lang="pl-PL" sz="2000" b="0" i="0" u="none" spc="-5" dirty="0">
                          <a:solidFill>
                            <a:srgbClr val="333333"/>
                          </a:solidFill>
                          <a:latin typeface="Calibri Light"/>
                          <a:cs typeface="Verdana"/>
                        </a:rPr>
                        <a:t>się lepiej </a:t>
                      </a:r>
                      <a:r>
                        <a:rPr lang="pl-PL" sz="2000" b="0" i="0" u="none" spc="-5">
                          <a:solidFill>
                            <a:srgbClr val="333333"/>
                          </a:solidFill>
                          <a:latin typeface="Calibri Light"/>
                          <a:cs typeface="Verdana"/>
                        </a:rPr>
                        <a:t>nauczyć!”) </a:t>
                      </a:r>
                      <a:r>
                        <a:rPr lang="pl-PL"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pl-PL" sz="2000" b="1" i="0" u="none" spc="-5" dirty="0">
                          <a:solidFill>
                            <a:srgbClr val="333333"/>
                          </a:solidFill>
                          <a:latin typeface="Calibri Light"/>
                          <a:cs typeface="Verdana"/>
                        </a:rPr>
                        <a:t>Wady:</a:t>
                      </a:r>
                      <a:r>
                        <a:rPr lang="pl-PL" sz="2000" b="0" i="0" u="none" spc="-5" dirty="0">
                          <a:solidFill>
                            <a:srgbClr val="333333"/>
                          </a:solidFill>
                          <a:latin typeface="Calibri Light"/>
                          <a:cs typeface="Verdana"/>
                        </a:rPr>
                        <a:t> obniża pewność samego siebie</a:t>
                      </a:r>
                    </a:p>
                    <a:p>
                      <a:pPr marL="92075">
                        <a:lnSpc>
                          <a:spcPct val="100000"/>
                        </a:lnSpc>
                        <a:spcBef>
                          <a:spcPts val="1200"/>
                        </a:spcBef>
                      </a:pPr>
                      <a:r>
                        <a:rPr lang="pl-PL" sz="2000" b="1" i="0" u="none" spc="-5" dirty="0">
                          <a:solidFill>
                            <a:srgbClr val="333333"/>
                          </a:solidFill>
                          <a:latin typeface="Calibri Light"/>
                          <a:cs typeface="Verdana"/>
                        </a:rPr>
                        <a:t>Zalety:</a:t>
                      </a:r>
                      <a:r>
                        <a:rPr lang="pl-PL" sz="2000" b="0" i="0" u="none" spc="-5" dirty="0">
                          <a:solidFill>
                            <a:srgbClr val="333333"/>
                          </a:solidFill>
                          <a:latin typeface="Calibri Light"/>
                          <a:cs typeface="Verdana"/>
                        </a:rPr>
                        <a:t> szlachetnym i odważnym jest przejąć odpowiedzialność </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pl-PL" sz="2000" b="1" i="0" u="none" spc="-5" dirty="0">
                          <a:solidFill>
                            <a:srgbClr val="333333"/>
                          </a:solidFill>
                          <a:latin typeface="Calibri Light"/>
                          <a:cs typeface="Verdana"/>
                        </a:rPr>
                        <a:t>Odnoszące się do innych/Sytuacji</a:t>
                      </a:r>
                    </a:p>
                    <a:p>
                      <a:pPr marL="90805" marR="203835">
                        <a:lnSpc>
                          <a:spcPct val="108800"/>
                        </a:lnSpc>
                        <a:spcBef>
                          <a:spcPts val="165"/>
                        </a:spcBef>
                      </a:pPr>
                      <a:r>
                        <a:rPr lang="pl-PL" sz="2000" b="0" i="0" u="none" spc="-5" dirty="0">
                          <a:solidFill>
                            <a:srgbClr val="333333"/>
                          </a:solidFill>
                          <a:latin typeface="Calibri Light"/>
                          <a:cs typeface="Verdana"/>
                        </a:rPr>
                        <a:t>(e.g</a:t>
                      </a:r>
                      <a:r>
                        <a:rPr lang="pl-PL" sz="2000" b="0" i="0" u="none" spc="-5">
                          <a:solidFill>
                            <a:srgbClr val="333333"/>
                          </a:solidFill>
                          <a:latin typeface="Calibri Light"/>
                          <a:cs typeface="Verdana"/>
                        </a:rPr>
                        <a:t>. “Nauczyciel </a:t>
                      </a:r>
                      <a:r>
                        <a:rPr lang="pl-PL" sz="2000" b="0" i="0" u="none" spc="-5" dirty="0">
                          <a:solidFill>
                            <a:srgbClr val="333333"/>
                          </a:solidFill>
                          <a:latin typeface="Calibri Light"/>
                          <a:cs typeface="Verdana"/>
                        </a:rPr>
                        <a:t>jest matołem i nienawidzi </a:t>
                      </a:r>
                      <a:r>
                        <a:rPr lang="pl-PL" sz="2000" b="0" i="0" u="none" spc="-5">
                          <a:solidFill>
                            <a:srgbClr val="333333"/>
                          </a:solidFill>
                          <a:latin typeface="Calibri Light"/>
                          <a:cs typeface="Verdana"/>
                        </a:rPr>
                        <a:t>mnie.”) </a:t>
                      </a:r>
                      <a:r>
                        <a:rPr lang="pl-PL"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pl-PL" sz="2000" b="1" i="0" u="none" spc="-5" dirty="0">
                          <a:solidFill>
                            <a:srgbClr val="333333"/>
                          </a:solidFill>
                          <a:latin typeface="Calibri Light"/>
                          <a:cs typeface="Verdana"/>
                        </a:rPr>
                        <a:t>Wady:</a:t>
                      </a:r>
                      <a:r>
                        <a:rPr lang="pl-PL" sz="2000" b="0" i="0" u="none" spc="-5" dirty="0">
                          <a:solidFill>
                            <a:srgbClr val="333333"/>
                          </a:solidFill>
                          <a:latin typeface="Calibri Light"/>
                          <a:cs typeface="Verdana"/>
                        </a:rPr>
                        <a:t> odrzucenie odpowiedzialności widziane jest jako niegrzeczne (łatwe wytłumaczenie siebie) </a:t>
                      </a:r>
                    </a:p>
                    <a:p>
                      <a:pPr marL="92075" marR="147320">
                        <a:lnSpc>
                          <a:spcPct val="100000"/>
                        </a:lnSpc>
                        <a:spcBef>
                          <a:spcPts val="1200"/>
                        </a:spcBef>
                      </a:pPr>
                      <a:r>
                        <a:rPr lang="pl-PL" sz="2000" b="1" i="0" u="none" spc="-5" dirty="0">
                          <a:solidFill>
                            <a:srgbClr val="333333"/>
                          </a:solidFill>
                          <a:latin typeface="Calibri Light"/>
                          <a:cs typeface="Verdana"/>
                        </a:rPr>
                        <a:t>Zalety:</a:t>
                      </a:r>
                      <a:r>
                        <a:rPr lang="pl-PL" sz="2000" b="0" i="0" u="none" spc="-5" dirty="0">
                          <a:solidFill>
                            <a:srgbClr val="333333"/>
                          </a:solidFill>
                          <a:latin typeface="Calibri Light"/>
                          <a:cs typeface="Verdana"/>
                        </a:rPr>
                        <a:t> niezagrożona pewność siebie </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5" name="Caption_9"/>
          <p:cNvSpPr>
            <a:spLocks noChangeArrowheads="1"/>
          </p:cNvSpPr>
          <p:nvPr/>
        </p:nvSpPr>
        <p:spPr bwMode="auto">
          <a:xfrm>
            <a:off x="7520358" y="2442592"/>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Kiepsko Ci poszło. Oblałeś egzamin z Angielskiego.</a:t>
            </a:r>
            <a:endParaRPr lang="en-CA" altLang="de-DE" sz="1600" dirty="0">
              <a:latin typeface="Calibri Light"/>
            </a:endParaRPr>
          </a:p>
        </p:txBody>
      </p:sp>
    </p:spTree>
    <p:extLst>
      <p:ext uri="{BB962C8B-B14F-4D97-AF65-F5344CB8AC3E}">
        <p14:creationId xmlns:p14="http://schemas.microsoft.com/office/powerpoint/2010/main" val="2090998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028687768"/>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Bardziej wyważone odpowiedzi (tzn. połączone atrybucje ja, inni/sytuacja; zaproponuj różne wyjaśnienia):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6" name="Caption_9"/>
          <p:cNvSpPr>
            <a:spLocks noChangeArrowheads="1"/>
          </p:cNvSpPr>
          <p:nvPr/>
        </p:nvSpPr>
        <p:spPr bwMode="auto">
          <a:xfrm>
            <a:off x="7520358" y="2442592"/>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Kiepsko Ci poszło. Oblałeś egzamin z Angielskiego.</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632270637"/>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Bardziej wyważone odpowiedzi (tzn. połączone atrybucje ja, inni/sytuacja; zaproponuj różne wyjaśnienia):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“Nie </a:t>
                      </a:r>
                      <a:r>
                        <a:rPr kumimoji="0" lang="pl-PL" sz="2000" b="0" i="0" u="none" strike="noStrike" cap="none" normalizeH="0" baseline="0" dirty="0">
                          <a:ln>
                            <a:noFill/>
                          </a:ln>
                          <a:solidFill>
                            <a:srgbClr val="333333"/>
                          </a:solidFill>
                          <a:effectLst/>
                          <a:latin typeface="Calibri Light"/>
                          <a:cs typeface="Times New Roman" pitchFamily="18" charset="0"/>
                        </a:rPr>
                        <a:t>jestem przyzwyczajony do tego rodzaju egzaminów; następnym razem lepiej się </a:t>
                      </a:r>
                      <a:r>
                        <a:rPr kumimoji="0" lang="pl-PL" sz="2000" b="0" i="0" u="none" strike="noStrike" cap="none" normalizeH="0" baseline="0">
                          <a:ln>
                            <a:noFill/>
                          </a:ln>
                          <a:solidFill>
                            <a:srgbClr val="333333"/>
                          </a:solidFill>
                          <a:effectLst/>
                          <a:latin typeface="Calibri Light"/>
                          <a:cs typeface="Times New Roman" pitchFamily="18" charset="0"/>
                        </a:rPr>
                        <a:t>przygotuję.”</a:t>
                      </a:r>
                      <a:endParaRPr kumimoji="0" lang="pl-PL"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“Powinienem </a:t>
                      </a:r>
                      <a:r>
                        <a:rPr kumimoji="0" lang="pl-PL" sz="2000" b="0" i="0" u="none" strike="noStrike" cap="none" normalizeH="0" baseline="0" dirty="0">
                          <a:ln>
                            <a:noFill/>
                          </a:ln>
                          <a:solidFill>
                            <a:srgbClr val="333333"/>
                          </a:solidFill>
                          <a:effectLst/>
                          <a:latin typeface="Calibri Light"/>
                          <a:cs typeface="Times New Roman" pitchFamily="18" charset="0"/>
                        </a:rPr>
                        <a:t>poprawić relacje z nauczycielem. Nie będzie mógł mnie oblać z powodu </a:t>
                      </a:r>
                      <a:r>
                        <a:rPr kumimoji="0" lang="pl-PL" sz="2000" b="0" i="0" u="none" strike="noStrike" cap="none" normalizeH="0" baseline="0">
                          <a:ln>
                            <a:noFill/>
                          </a:ln>
                          <a:solidFill>
                            <a:srgbClr val="333333"/>
                          </a:solidFill>
                          <a:effectLst/>
                          <a:latin typeface="Calibri Light"/>
                          <a:cs typeface="Times New Roman" pitchFamily="18" charset="0"/>
                        </a:rPr>
                        <a:t>urazy.”</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6" name="Caption_9"/>
          <p:cNvSpPr>
            <a:spLocks noChangeArrowheads="1"/>
          </p:cNvSpPr>
          <p:nvPr/>
        </p:nvSpPr>
        <p:spPr bwMode="auto">
          <a:xfrm>
            <a:off x="7520358" y="2442592"/>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Kiepsko Ci poszło. Oblałeś egzamin z Angielskiego.</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Świetnie! Twój gol doprowadził do wygranej!</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1357277178"/>
              </p:ext>
            </p:extLst>
          </p:nvPr>
        </p:nvGraphicFramePr>
        <p:xfrm>
          <a:off x="408955" y="4419600"/>
          <a:ext cx="11375136" cy="2255520"/>
        </p:xfrm>
        <a:graphic>
          <a:graphicData uri="http://schemas.openxmlformats.org/drawingml/2006/table">
            <a:tbl>
              <a:tblPr firstRow="1" bandRow="1">
                <a:tableStyleId>{21E4AEA4-8DFA-4A89-87EB-49C32662AFE0}</a:tableStyleId>
              </a:tblPr>
              <a:tblGrid>
                <a:gridCol w="4968552">
                  <a:extLst>
                    <a:ext uri="{9D8B030D-6E8A-4147-A177-3AD203B41FA5}">
                      <a16:colId xmlns:a16="http://schemas.microsoft.com/office/drawing/2014/main" val="20000"/>
                    </a:ext>
                  </a:extLst>
                </a:gridCol>
                <a:gridCol w="6406584">
                  <a:extLst>
                    <a:ext uri="{9D8B030D-6E8A-4147-A177-3AD203B41FA5}">
                      <a16:colId xmlns:a16="http://schemas.microsoft.com/office/drawing/2014/main" val="20001"/>
                    </a:ext>
                  </a:extLst>
                </a:gridCol>
              </a:tblGrid>
              <a:tr h="1097280">
                <a:tc>
                  <a:txBody>
                    <a:bodyPr/>
                    <a:lstStyle/>
                    <a:p>
                      <a:pPr algn="l" fontAlgn="b"/>
                      <a:r>
                        <a:rPr lang="pl-PL" sz="2000" b="1" i="0" u="none" strike="noStrike" dirty="0">
                          <a:solidFill>
                            <a:srgbClr val="333333"/>
                          </a:solidFill>
                          <a:effectLst/>
                          <a:latin typeface="+mj-lt"/>
                        </a:rPr>
                        <a:t>Atrybucje odnoszące się do mnie</a:t>
                      </a:r>
                    </a:p>
                    <a:p>
                      <a:pPr algn="l" fontAlgn="b"/>
                      <a:r>
                        <a:rPr lang="pl-PL" sz="2000" b="0" i="0" u="none" strike="noStrike" dirty="0">
                          <a:solidFill>
                            <a:srgbClr val="333333"/>
                          </a:solidFill>
                          <a:effectLst/>
                          <a:latin typeface="+mj-lt"/>
                        </a:rPr>
                        <a:t>(e.g</a:t>
                      </a:r>
                      <a:r>
                        <a:rPr lang="pl-PL" sz="2000" b="0" i="0" u="none" strike="noStrike">
                          <a:solidFill>
                            <a:srgbClr val="333333"/>
                          </a:solidFill>
                          <a:effectLst/>
                          <a:latin typeface="+mj-lt"/>
                        </a:rPr>
                        <a:t>. “To </a:t>
                      </a:r>
                      <a:r>
                        <a:rPr lang="pl-PL" sz="2000" b="0" i="0" u="none" strike="noStrike" dirty="0">
                          <a:solidFill>
                            <a:srgbClr val="333333"/>
                          </a:solidFill>
                          <a:effectLst/>
                          <a:latin typeface="+mj-lt"/>
                        </a:rPr>
                        <a:t>był świetny indywidualny kawał </a:t>
                      </a:r>
                      <a:r>
                        <a:rPr lang="pl-PL" sz="2000" b="0" i="0" u="none" strike="noStrike">
                          <a:solidFill>
                            <a:srgbClr val="333333"/>
                          </a:solidFill>
                          <a:effectLst/>
                          <a:latin typeface="+mj-lt"/>
                        </a:rPr>
                        <a:t>roboty.”)</a:t>
                      </a:r>
                      <a:r>
                        <a:rPr lang="pl-PL" sz="2000" b="0" i="0" u="none" strike="noStrike" dirty="0">
                          <a:solidFill>
                            <a:srgbClr val="333333"/>
                          </a:solidFill>
                          <a:effectLst/>
                          <a:latin typeface="+mj-lt"/>
                        </a:rPr>
                        <a:t>	</a:t>
                      </a:r>
                      <a:endParaRPr lang="en-US" sz="20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pl-PL" sz="2000" b="1" i="0" u="none" strike="noStrike">
                          <a:solidFill>
                            <a:srgbClr val="333333"/>
                          </a:solidFill>
                          <a:effectLst/>
                          <a:latin typeface="+mj-lt"/>
                        </a:rPr>
                        <a:t>Wady:</a:t>
                      </a:r>
                      <a:r>
                        <a:rPr lang="pl-PL" sz="2000" b="0" i="0" u="none" strike="noStrike">
                          <a:solidFill>
                            <a:srgbClr val="333333"/>
                          </a:solidFill>
                          <a:effectLst/>
                          <a:latin typeface="+mj-lt"/>
                        </a:rPr>
                        <a:t> </a:t>
                      </a:r>
                      <a:r>
                        <a:rPr lang="pl-PL" sz="2000" b="0" i="0" u="none" strike="noStrike">
                          <a:solidFill>
                            <a:srgbClr val="004992"/>
                          </a:solidFill>
                          <a:effectLst/>
                          <a:latin typeface="+mj-lt"/>
                        </a:rPr>
                        <a:t>???</a:t>
                      </a:r>
                      <a:r>
                        <a:rPr lang="pl-PL" sz="2000" b="0" i="0" u="none" strike="noStrike">
                          <a:solidFill>
                            <a:srgbClr val="FFFFFF"/>
                          </a:solidFill>
                          <a:effectLst/>
                          <a:latin typeface="+mj-lt"/>
                        </a:rPr>
                        <a:t> </a:t>
                      </a:r>
                      <a:r>
                        <a:rPr lang="pl-PL" sz="2000" b="0" i="0" u="none" strike="noStrike" dirty="0">
                          <a:solidFill>
                            <a:srgbClr val="FFFFFF"/>
                          </a:solidFill>
                          <a:effectLst/>
                          <a:latin typeface="+mj-lt"/>
                        </a:rPr>
                        <a:t>przechwalanie się może wydać się aroganckie </a:t>
                      </a:r>
                    </a:p>
                    <a:p>
                      <a:pPr algn="l" fontAlgn="b">
                        <a:lnSpc>
                          <a:spcPct val="100000"/>
                        </a:lnSpc>
                        <a:spcBef>
                          <a:spcPts val="1200"/>
                        </a:spcBef>
                      </a:pPr>
                      <a:r>
                        <a:rPr lang="pl-PL" sz="2000" b="1" i="0" u="none" strike="noStrike">
                          <a:solidFill>
                            <a:srgbClr val="333333"/>
                          </a:solidFill>
                          <a:effectLst/>
                          <a:latin typeface="+mj-lt"/>
                        </a:rPr>
                        <a:t>Zalety:</a:t>
                      </a:r>
                      <a:r>
                        <a:rPr lang="pl-PL" sz="2000" b="0" i="0" u="none" strike="noStrike">
                          <a:solidFill>
                            <a:srgbClr val="333333"/>
                          </a:solidFill>
                          <a:effectLst/>
                          <a:latin typeface="+mj-lt"/>
                        </a:rPr>
                        <a:t> </a:t>
                      </a:r>
                      <a:r>
                        <a:rPr lang="pl-PL" sz="2000" b="0" i="0" u="none" strike="noStrike">
                          <a:solidFill>
                            <a:srgbClr val="004992"/>
                          </a:solidFill>
                          <a:effectLst/>
                          <a:latin typeface="+mj-lt"/>
                        </a:rPr>
                        <a:t>???</a:t>
                      </a:r>
                      <a:r>
                        <a:rPr lang="pl-PL" sz="2000" b="0" i="0" u="none" strike="noStrike">
                          <a:solidFill>
                            <a:srgbClr val="FFFFFF"/>
                          </a:solidFill>
                          <a:effectLst/>
                          <a:latin typeface="+mj-lt"/>
                        </a:rPr>
                        <a:t> </a:t>
                      </a:r>
                      <a:r>
                        <a:rPr lang="pl-PL" sz="2000" b="0" i="0" u="none" strike="noStrike" dirty="0">
                          <a:solidFill>
                            <a:srgbClr val="FFFFFF"/>
                          </a:solidFill>
                          <a:effectLst/>
                          <a:latin typeface="+mj-lt"/>
                        </a:rPr>
                        <a:t>zwiększa pewność siebie </a:t>
                      </a:r>
                      <a:endParaRPr lang="en-US" sz="20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pl-PL" sz="2000" b="1" i="0" u="none" strike="noStrike" dirty="0">
                          <a:solidFill>
                            <a:srgbClr val="333333"/>
                          </a:solidFill>
                          <a:effectLst/>
                          <a:latin typeface="+mj-lt"/>
                        </a:rPr>
                        <a:t>Odnoszące się do innych/sytuacji</a:t>
                      </a:r>
                      <a:endParaRPr lang="en-US" sz="2000" b="1" i="0" u="none" strike="noStrike" dirty="0">
                        <a:solidFill>
                          <a:srgbClr val="333333"/>
                        </a:solidFill>
                        <a:effectLst/>
                        <a:latin typeface="+mj-lt"/>
                      </a:endParaRPr>
                    </a:p>
                    <a:p>
                      <a:pPr algn="l" fontAlgn="b"/>
                      <a:r>
                        <a:rPr lang="pl-PL" sz="2000" b="0" i="0" u="none" strike="noStrike" dirty="0">
                          <a:solidFill>
                            <a:srgbClr val="333333"/>
                          </a:solidFill>
                          <a:effectLst/>
                          <a:latin typeface="+mj-lt"/>
                        </a:rPr>
                        <a:t>(e.g</a:t>
                      </a:r>
                      <a:r>
                        <a:rPr lang="pl-PL" sz="2000" b="0" i="0" u="none" strike="noStrike">
                          <a:solidFill>
                            <a:srgbClr val="333333"/>
                          </a:solidFill>
                          <a:effectLst/>
                          <a:latin typeface="+mj-lt"/>
                        </a:rPr>
                        <a:t>. “Każdy </a:t>
                      </a:r>
                      <a:r>
                        <a:rPr lang="pl-PL" sz="2000" b="0" i="0" u="none" strike="noStrike" dirty="0">
                          <a:solidFill>
                            <a:srgbClr val="333333"/>
                          </a:solidFill>
                          <a:effectLst/>
                          <a:latin typeface="+mj-lt"/>
                        </a:rPr>
                        <a:t>mógł zdobyć gola z tamtej </a:t>
                      </a:r>
                      <a:r>
                        <a:rPr lang="pl-PL" sz="2000" b="0" i="0" u="none" strike="noStrike">
                          <a:solidFill>
                            <a:srgbClr val="333333"/>
                          </a:solidFill>
                          <a:effectLst/>
                          <a:latin typeface="+mj-lt"/>
                        </a:rPr>
                        <a:t>pozycji.”) </a:t>
                      </a:r>
                      <a:r>
                        <a:rPr lang="pl-PL" sz="2000" b="0" i="0" u="none" strike="noStrike" dirty="0">
                          <a:solidFill>
                            <a:srgbClr val="333333"/>
                          </a:solidFill>
                          <a:effectLst/>
                          <a:latin typeface="+mj-lt"/>
                        </a:rPr>
                        <a:t>	</a:t>
                      </a:r>
                      <a:endParaRPr lang="en-US" sz="20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pl-PL" sz="2000" b="1" i="0" u="none" strike="noStrike" dirty="0">
                          <a:solidFill>
                            <a:srgbClr val="333333"/>
                          </a:solidFill>
                          <a:effectLst/>
                          <a:latin typeface="+mj-lt"/>
                        </a:rPr>
                        <a:t>Wady:</a:t>
                      </a:r>
                      <a:r>
                        <a:rPr lang="pl-PL" sz="2000" b="0" i="0" u="none" strike="noStrike" dirty="0">
                          <a:solidFill>
                            <a:srgbClr val="333333"/>
                          </a:solidFill>
                          <a:effectLst/>
                          <a:latin typeface="+mj-lt"/>
                        </a:rPr>
                        <a:t> </a:t>
                      </a:r>
                      <a:r>
                        <a:rPr lang="pl-PL" sz="2000" b="0" i="0" u="none" strike="noStrike" dirty="0">
                          <a:solidFill>
                            <a:srgbClr val="004992"/>
                          </a:solidFill>
                          <a:effectLst/>
                          <a:latin typeface="+mj-lt"/>
                        </a:rPr>
                        <a:t>???</a:t>
                      </a:r>
                      <a:r>
                        <a:rPr lang="pl-PL" sz="2000" b="0" i="0" u="none" strike="noStrike" dirty="0">
                          <a:solidFill>
                            <a:srgbClr val="E3EFF8"/>
                          </a:solidFill>
                          <a:effectLst/>
                          <a:latin typeface="+mj-lt"/>
                        </a:rPr>
                        <a:t> pewność siebie nie jest uwydatniona/wzmocniona </a:t>
                      </a:r>
                    </a:p>
                    <a:p>
                      <a:pPr algn="l" fontAlgn="b">
                        <a:lnSpc>
                          <a:spcPct val="100000"/>
                        </a:lnSpc>
                        <a:spcBef>
                          <a:spcPts val="1200"/>
                        </a:spcBef>
                      </a:pPr>
                      <a:r>
                        <a:rPr lang="pl-PL" sz="2000" b="1" i="0" u="none" strike="noStrike" dirty="0">
                          <a:solidFill>
                            <a:srgbClr val="333333"/>
                          </a:solidFill>
                          <a:effectLst/>
                          <a:latin typeface="+mj-lt"/>
                        </a:rPr>
                        <a:t>Zalety:</a:t>
                      </a:r>
                      <a:r>
                        <a:rPr lang="pl-PL" sz="2000" b="0" i="0" u="none" strike="noStrike" dirty="0">
                          <a:solidFill>
                            <a:srgbClr val="333333"/>
                          </a:solidFill>
                          <a:effectLst/>
                          <a:latin typeface="+mj-lt"/>
                        </a:rPr>
                        <a:t> </a:t>
                      </a:r>
                      <a:r>
                        <a:rPr lang="pl-PL" sz="2000" b="0" i="0" u="none" strike="noStrike" dirty="0">
                          <a:solidFill>
                            <a:srgbClr val="004992"/>
                          </a:solidFill>
                          <a:effectLst/>
                          <a:latin typeface="+mj-lt"/>
                        </a:rPr>
                        <a:t>???</a:t>
                      </a:r>
                      <a:r>
                        <a:rPr lang="pl-PL" sz="2000" b="0" i="0" u="none" strike="noStrike" dirty="0">
                          <a:solidFill>
                            <a:srgbClr val="E3EFF8"/>
                          </a:solidFill>
                          <a:effectLst/>
                          <a:latin typeface="+mj-lt"/>
                        </a:rPr>
                        <a:t> możesz być uznany za osobę skromną, a prawdziwego zespołowego gracza</a:t>
                      </a:r>
                      <a:endParaRPr lang="en-US" sz="20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Świetnie! Twój gol doprowadził do wygranej!</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1345135998"/>
              </p:ext>
            </p:extLst>
          </p:nvPr>
        </p:nvGraphicFramePr>
        <p:xfrm>
          <a:off x="408955" y="4419600"/>
          <a:ext cx="11375136" cy="2255520"/>
        </p:xfrm>
        <a:graphic>
          <a:graphicData uri="http://schemas.openxmlformats.org/drawingml/2006/table">
            <a:tbl>
              <a:tblPr firstRow="1" bandRow="1">
                <a:tableStyleId>{21E4AEA4-8DFA-4A89-87EB-49C32662AFE0}</a:tableStyleId>
              </a:tblPr>
              <a:tblGrid>
                <a:gridCol w="4968552">
                  <a:extLst>
                    <a:ext uri="{9D8B030D-6E8A-4147-A177-3AD203B41FA5}">
                      <a16:colId xmlns:a16="http://schemas.microsoft.com/office/drawing/2014/main" val="20000"/>
                    </a:ext>
                  </a:extLst>
                </a:gridCol>
                <a:gridCol w="6406584">
                  <a:extLst>
                    <a:ext uri="{9D8B030D-6E8A-4147-A177-3AD203B41FA5}">
                      <a16:colId xmlns:a16="http://schemas.microsoft.com/office/drawing/2014/main" val="20001"/>
                    </a:ext>
                  </a:extLst>
                </a:gridCol>
              </a:tblGrid>
              <a:tr h="1097280">
                <a:tc>
                  <a:txBody>
                    <a:bodyPr/>
                    <a:lstStyle/>
                    <a:p>
                      <a:pPr algn="l" fontAlgn="b"/>
                      <a:r>
                        <a:rPr lang="pl-PL" sz="2000" b="1" i="0" u="none" strike="noStrike" dirty="0">
                          <a:solidFill>
                            <a:srgbClr val="333333"/>
                          </a:solidFill>
                          <a:effectLst/>
                          <a:latin typeface="+mj-lt"/>
                        </a:rPr>
                        <a:t>Atrybucje odnoszące się do mnie</a:t>
                      </a:r>
                    </a:p>
                    <a:p>
                      <a:pPr algn="l" fontAlgn="b"/>
                      <a:r>
                        <a:rPr lang="pl-PL" sz="2000" b="0" i="0" u="none" strike="noStrike" dirty="0">
                          <a:solidFill>
                            <a:srgbClr val="333333"/>
                          </a:solidFill>
                          <a:effectLst/>
                          <a:latin typeface="+mj-lt"/>
                        </a:rPr>
                        <a:t>(e.g</a:t>
                      </a:r>
                      <a:r>
                        <a:rPr lang="pl-PL" sz="2000" b="0" i="0" u="none" strike="noStrike">
                          <a:solidFill>
                            <a:srgbClr val="333333"/>
                          </a:solidFill>
                          <a:effectLst/>
                          <a:latin typeface="+mj-lt"/>
                        </a:rPr>
                        <a:t>. “To </a:t>
                      </a:r>
                      <a:r>
                        <a:rPr lang="pl-PL" sz="2000" b="0" i="0" u="none" strike="noStrike" dirty="0">
                          <a:solidFill>
                            <a:srgbClr val="333333"/>
                          </a:solidFill>
                          <a:effectLst/>
                          <a:latin typeface="+mj-lt"/>
                        </a:rPr>
                        <a:t>był świetny indywidualny kawał </a:t>
                      </a:r>
                      <a:r>
                        <a:rPr lang="pl-PL" sz="2000" b="0" i="0" u="none" strike="noStrike">
                          <a:solidFill>
                            <a:srgbClr val="333333"/>
                          </a:solidFill>
                          <a:effectLst/>
                          <a:latin typeface="+mj-lt"/>
                        </a:rPr>
                        <a:t>roboty.”)</a:t>
                      </a:r>
                      <a:r>
                        <a:rPr lang="pl-PL" sz="2000" b="0" i="0" u="none" strike="noStrike" dirty="0">
                          <a:solidFill>
                            <a:srgbClr val="333333"/>
                          </a:solidFill>
                          <a:effectLst/>
                          <a:latin typeface="+mj-lt"/>
                        </a:rPr>
                        <a:t>	</a:t>
                      </a:r>
                      <a:endParaRPr lang="en-US" sz="20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pl-PL" sz="2000" b="1" i="0" u="none" strike="noStrike" dirty="0">
                          <a:solidFill>
                            <a:srgbClr val="333333"/>
                          </a:solidFill>
                          <a:effectLst/>
                          <a:latin typeface="+mj-lt"/>
                        </a:rPr>
                        <a:t>Wady:</a:t>
                      </a:r>
                      <a:r>
                        <a:rPr lang="pl-PL" sz="2000" b="0" i="0" u="none" strike="noStrike" dirty="0">
                          <a:solidFill>
                            <a:srgbClr val="333333"/>
                          </a:solidFill>
                          <a:effectLst/>
                          <a:latin typeface="+mj-lt"/>
                        </a:rPr>
                        <a:t> przechwalanie się może wydać się aroganckie </a:t>
                      </a:r>
                    </a:p>
                    <a:p>
                      <a:pPr algn="l" fontAlgn="b">
                        <a:lnSpc>
                          <a:spcPct val="100000"/>
                        </a:lnSpc>
                        <a:spcBef>
                          <a:spcPts val="1200"/>
                        </a:spcBef>
                      </a:pPr>
                      <a:r>
                        <a:rPr lang="pl-PL" sz="2000" b="1" i="0" u="none" strike="noStrike" dirty="0">
                          <a:solidFill>
                            <a:srgbClr val="333333"/>
                          </a:solidFill>
                          <a:effectLst/>
                          <a:latin typeface="+mj-lt"/>
                        </a:rPr>
                        <a:t>Zalety:</a:t>
                      </a:r>
                      <a:r>
                        <a:rPr lang="pl-PL" sz="2000" b="0" i="0" u="none" strike="noStrike" dirty="0">
                          <a:solidFill>
                            <a:srgbClr val="333333"/>
                          </a:solidFill>
                          <a:effectLst/>
                          <a:latin typeface="+mj-lt"/>
                        </a:rPr>
                        <a:t> zwiększa pewność siebie </a:t>
                      </a:r>
                      <a:endParaRPr lang="en-US" sz="20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pl-PL" sz="2000" b="1" i="0" u="none" strike="noStrike" dirty="0">
                          <a:solidFill>
                            <a:srgbClr val="333333"/>
                          </a:solidFill>
                          <a:effectLst/>
                          <a:latin typeface="+mj-lt"/>
                        </a:rPr>
                        <a:t>Odnoszące się do innych/sytuacji</a:t>
                      </a:r>
                      <a:endParaRPr lang="en-US" sz="2000" b="1" i="0" u="none" strike="noStrike" dirty="0">
                        <a:solidFill>
                          <a:srgbClr val="333333"/>
                        </a:solidFill>
                        <a:effectLst/>
                        <a:latin typeface="+mj-lt"/>
                      </a:endParaRPr>
                    </a:p>
                    <a:p>
                      <a:pPr algn="l" fontAlgn="b"/>
                      <a:r>
                        <a:rPr lang="pl-PL" sz="2000" b="0" i="0" u="none" strike="noStrike" dirty="0">
                          <a:solidFill>
                            <a:srgbClr val="333333"/>
                          </a:solidFill>
                          <a:effectLst/>
                          <a:latin typeface="+mj-lt"/>
                        </a:rPr>
                        <a:t>(e.g</a:t>
                      </a:r>
                      <a:r>
                        <a:rPr lang="pl-PL" sz="2000" b="0" i="0" u="none" strike="noStrike">
                          <a:solidFill>
                            <a:srgbClr val="333333"/>
                          </a:solidFill>
                          <a:effectLst/>
                          <a:latin typeface="+mj-lt"/>
                        </a:rPr>
                        <a:t>. “Każdy </a:t>
                      </a:r>
                      <a:r>
                        <a:rPr lang="pl-PL" sz="2000" b="0" i="0" u="none" strike="noStrike" dirty="0">
                          <a:solidFill>
                            <a:srgbClr val="333333"/>
                          </a:solidFill>
                          <a:effectLst/>
                          <a:latin typeface="+mj-lt"/>
                        </a:rPr>
                        <a:t>mógł zdobyć gola z tamtej </a:t>
                      </a:r>
                      <a:r>
                        <a:rPr lang="pl-PL" sz="2000" b="0" i="0" u="none" strike="noStrike">
                          <a:solidFill>
                            <a:srgbClr val="333333"/>
                          </a:solidFill>
                          <a:effectLst/>
                          <a:latin typeface="+mj-lt"/>
                        </a:rPr>
                        <a:t>pozycji.”) </a:t>
                      </a:r>
                      <a:r>
                        <a:rPr lang="pl-PL" sz="2000" b="0" i="0" u="none" strike="noStrike" dirty="0">
                          <a:solidFill>
                            <a:srgbClr val="333333"/>
                          </a:solidFill>
                          <a:effectLst/>
                          <a:latin typeface="+mj-lt"/>
                        </a:rPr>
                        <a:t>	</a:t>
                      </a:r>
                      <a:endParaRPr lang="en-US" sz="20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pl-PL" sz="2000" b="1" i="0" u="none" strike="noStrike" kern="1200" dirty="0">
                          <a:solidFill>
                            <a:srgbClr val="333333"/>
                          </a:solidFill>
                          <a:effectLst/>
                          <a:latin typeface="+mn-lt"/>
                          <a:ea typeface="+mn-ea"/>
                          <a:cs typeface="+mn-cs"/>
                        </a:rPr>
                        <a:t>Wady:</a:t>
                      </a:r>
                      <a:r>
                        <a:rPr lang="pl-PL" sz="2000" b="0" i="0" u="none" strike="noStrike" kern="1200" dirty="0">
                          <a:solidFill>
                            <a:srgbClr val="333333"/>
                          </a:solidFill>
                          <a:effectLst/>
                          <a:latin typeface="+mn-lt"/>
                          <a:ea typeface="+mn-ea"/>
                          <a:cs typeface="+mn-cs"/>
                        </a:rPr>
                        <a:t> </a:t>
                      </a:r>
                      <a:r>
                        <a:rPr lang="pl-PL" sz="2000" b="0" i="0" u="none" strike="noStrike" kern="1200" dirty="0">
                          <a:solidFill>
                            <a:srgbClr val="004992"/>
                          </a:solidFill>
                          <a:effectLst/>
                          <a:latin typeface="+mn-lt"/>
                          <a:ea typeface="+mn-ea"/>
                          <a:cs typeface="+mn-cs"/>
                        </a:rPr>
                        <a:t>???</a:t>
                      </a:r>
                      <a:r>
                        <a:rPr lang="pl-PL" sz="2000" b="0" i="0" u="none" strike="noStrike" kern="1200" dirty="0">
                          <a:solidFill>
                            <a:srgbClr val="E3EFF8"/>
                          </a:solidFill>
                          <a:effectLst/>
                          <a:latin typeface="+mn-lt"/>
                          <a:ea typeface="+mn-ea"/>
                          <a:cs typeface="+mn-cs"/>
                        </a:rPr>
                        <a:t> pewność siebie nie jest uwydatniona/wzmocniona </a:t>
                      </a:r>
                    </a:p>
                    <a:p>
                      <a:pPr algn="l" fontAlgn="b">
                        <a:lnSpc>
                          <a:spcPct val="100000"/>
                        </a:lnSpc>
                        <a:spcBef>
                          <a:spcPts val="1200"/>
                        </a:spcBef>
                      </a:pPr>
                      <a:r>
                        <a:rPr lang="pl-PL" sz="2000" b="1" i="0" u="none" strike="noStrike" kern="1200" dirty="0">
                          <a:solidFill>
                            <a:srgbClr val="333333"/>
                          </a:solidFill>
                          <a:effectLst/>
                          <a:latin typeface="+mn-lt"/>
                          <a:ea typeface="+mn-ea"/>
                          <a:cs typeface="+mn-cs"/>
                        </a:rPr>
                        <a:t>Zalety:</a:t>
                      </a:r>
                      <a:r>
                        <a:rPr lang="pl-PL" sz="2000" b="0" i="0" u="none" strike="noStrike" kern="1200" dirty="0">
                          <a:solidFill>
                            <a:srgbClr val="333333"/>
                          </a:solidFill>
                          <a:effectLst/>
                          <a:latin typeface="+mn-lt"/>
                          <a:ea typeface="+mn-ea"/>
                          <a:cs typeface="+mn-cs"/>
                        </a:rPr>
                        <a:t> </a:t>
                      </a:r>
                      <a:r>
                        <a:rPr lang="pl-PL" sz="2000" b="0" i="0" u="none" strike="noStrike" kern="1200" dirty="0">
                          <a:solidFill>
                            <a:srgbClr val="004992"/>
                          </a:solidFill>
                          <a:effectLst/>
                          <a:latin typeface="+mn-lt"/>
                          <a:ea typeface="+mn-ea"/>
                          <a:cs typeface="+mn-cs"/>
                        </a:rPr>
                        <a:t>???</a:t>
                      </a:r>
                      <a:r>
                        <a:rPr lang="pl-PL" sz="2000" b="0" i="0" u="none" strike="noStrike" kern="1200" dirty="0">
                          <a:solidFill>
                            <a:srgbClr val="E3EFF8"/>
                          </a:solidFill>
                          <a:effectLst/>
                          <a:latin typeface="+mn-lt"/>
                          <a:ea typeface="+mn-ea"/>
                          <a:cs typeface="+mn-cs"/>
                        </a:rPr>
                        <a:t> możesz być uznany za osobę skromną, a prawdziwego zespołowego gracza</a:t>
                      </a:r>
                      <a:endParaRPr lang="en-US" sz="2000" b="0" i="0" u="none" strike="noStrike" kern="1200"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80052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Świetnie! Twój gol doprowadził do wygranej!</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2431838201"/>
              </p:ext>
            </p:extLst>
          </p:nvPr>
        </p:nvGraphicFramePr>
        <p:xfrm>
          <a:off x="408955" y="4419600"/>
          <a:ext cx="11375136" cy="2255520"/>
        </p:xfrm>
        <a:graphic>
          <a:graphicData uri="http://schemas.openxmlformats.org/drawingml/2006/table">
            <a:tbl>
              <a:tblPr firstRow="1" bandRow="1">
                <a:tableStyleId>{21E4AEA4-8DFA-4A89-87EB-49C32662AFE0}</a:tableStyleId>
              </a:tblPr>
              <a:tblGrid>
                <a:gridCol w="4968552">
                  <a:extLst>
                    <a:ext uri="{9D8B030D-6E8A-4147-A177-3AD203B41FA5}">
                      <a16:colId xmlns:a16="http://schemas.microsoft.com/office/drawing/2014/main" val="20000"/>
                    </a:ext>
                  </a:extLst>
                </a:gridCol>
                <a:gridCol w="6406584">
                  <a:extLst>
                    <a:ext uri="{9D8B030D-6E8A-4147-A177-3AD203B41FA5}">
                      <a16:colId xmlns:a16="http://schemas.microsoft.com/office/drawing/2014/main" val="20001"/>
                    </a:ext>
                  </a:extLst>
                </a:gridCol>
              </a:tblGrid>
              <a:tr h="1097280">
                <a:tc>
                  <a:txBody>
                    <a:bodyPr/>
                    <a:lstStyle/>
                    <a:p>
                      <a:pPr algn="l" fontAlgn="b"/>
                      <a:r>
                        <a:rPr lang="pl-PL" sz="2000" b="1" i="0" u="none" strike="noStrike" dirty="0">
                          <a:solidFill>
                            <a:srgbClr val="333333"/>
                          </a:solidFill>
                          <a:effectLst/>
                          <a:latin typeface="+mj-lt"/>
                        </a:rPr>
                        <a:t>Atrybucje odnoszące się do mnie</a:t>
                      </a:r>
                    </a:p>
                    <a:p>
                      <a:pPr algn="l" fontAlgn="b"/>
                      <a:r>
                        <a:rPr lang="pl-PL" sz="2000" b="0" i="0" u="none" strike="noStrike" dirty="0">
                          <a:solidFill>
                            <a:srgbClr val="333333"/>
                          </a:solidFill>
                          <a:effectLst/>
                          <a:latin typeface="+mj-lt"/>
                        </a:rPr>
                        <a:t>(e.g</a:t>
                      </a:r>
                      <a:r>
                        <a:rPr lang="pl-PL" sz="2000" b="0" i="0" u="none" strike="noStrike">
                          <a:solidFill>
                            <a:srgbClr val="333333"/>
                          </a:solidFill>
                          <a:effectLst/>
                          <a:latin typeface="+mj-lt"/>
                        </a:rPr>
                        <a:t>. “To </a:t>
                      </a:r>
                      <a:r>
                        <a:rPr lang="pl-PL" sz="2000" b="0" i="0" u="none" strike="noStrike" dirty="0">
                          <a:solidFill>
                            <a:srgbClr val="333333"/>
                          </a:solidFill>
                          <a:effectLst/>
                          <a:latin typeface="+mj-lt"/>
                        </a:rPr>
                        <a:t>był świetny indywidualny kawał </a:t>
                      </a:r>
                      <a:r>
                        <a:rPr lang="pl-PL" sz="2000" b="0" i="0" u="none" strike="noStrike">
                          <a:solidFill>
                            <a:srgbClr val="333333"/>
                          </a:solidFill>
                          <a:effectLst/>
                          <a:latin typeface="+mj-lt"/>
                        </a:rPr>
                        <a:t>roboty.”)</a:t>
                      </a:r>
                      <a:r>
                        <a:rPr lang="pl-PL" sz="2000" b="0" i="0" u="none" strike="noStrike" dirty="0">
                          <a:solidFill>
                            <a:srgbClr val="333333"/>
                          </a:solidFill>
                          <a:effectLst/>
                          <a:latin typeface="+mj-lt"/>
                        </a:rPr>
                        <a:t>	</a:t>
                      </a:r>
                      <a:endParaRPr lang="en-US" sz="20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pl-PL" sz="2000" b="1" i="0" u="none" strike="noStrike" dirty="0">
                          <a:solidFill>
                            <a:srgbClr val="333333"/>
                          </a:solidFill>
                          <a:effectLst/>
                          <a:latin typeface="+mj-lt"/>
                        </a:rPr>
                        <a:t>Wady:</a:t>
                      </a:r>
                      <a:r>
                        <a:rPr lang="pl-PL" sz="2000" b="0" i="0" u="none" strike="noStrike" dirty="0">
                          <a:solidFill>
                            <a:srgbClr val="333333"/>
                          </a:solidFill>
                          <a:effectLst/>
                          <a:latin typeface="+mj-lt"/>
                        </a:rPr>
                        <a:t> przechwalanie się może wydać się aroganckie </a:t>
                      </a:r>
                    </a:p>
                    <a:p>
                      <a:pPr algn="l" fontAlgn="b">
                        <a:lnSpc>
                          <a:spcPct val="100000"/>
                        </a:lnSpc>
                        <a:spcBef>
                          <a:spcPts val="1200"/>
                        </a:spcBef>
                      </a:pPr>
                      <a:r>
                        <a:rPr lang="pl-PL" sz="2000" b="1" i="0" u="none" strike="noStrike" dirty="0">
                          <a:solidFill>
                            <a:srgbClr val="333333"/>
                          </a:solidFill>
                          <a:effectLst/>
                          <a:latin typeface="+mj-lt"/>
                        </a:rPr>
                        <a:t>Zalety:</a:t>
                      </a:r>
                      <a:r>
                        <a:rPr lang="pl-PL" sz="2000" b="0" i="0" u="none" strike="noStrike" dirty="0">
                          <a:solidFill>
                            <a:srgbClr val="333333"/>
                          </a:solidFill>
                          <a:effectLst/>
                          <a:latin typeface="+mj-lt"/>
                        </a:rPr>
                        <a:t> zwiększa pewność siebie </a:t>
                      </a:r>
                      <a:endParaRPr lang="en-US" sz="20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pl-PL" sz="2000" b="1" i="0" u="none" strike="noStrike" dirty="0">
                          <a:solidFill>
                            <a:srgbClr val="333333"/>
                          </a:solidFill>
                          <a:effectLst/>
                          <a:latin typeface="+mj-lt"/>
                        </a:rPr>
                        <a:t>Odnoszące się do innych/sytuacji</a:t>
                      </a:r>
                      <a:endParaRPr lang="en-US" sz="2000" b="1" i="0" u="none" strike="noStrike" dirty="0">
                        <a:solidFill>
                          <a:srgbClr val="333333"/>
                        </a:solidFill>
                        <a:effectLst/>
                        <a:latin typeface="+mj-lt"/>
                      </a:endParaRPr>
                    </a:p>
                    <a:p>
                      <a:pPr algn="l" fontAlgn="b"/>
                      <a:r>
                        <a:rPr lang="pl-PL" sz="2000" b="0" i="0" u="none" strike="noStrike" dirty="0">
                          <a:solidFill>
                            <a:srgbClr val="333333"/>
                          </a:solidFill>
                          <a:effectLst/>
                          <a:latin typeface="+mj-lt"/>
                        </a:rPr>
                        <a:t>(e.g</a:t>
                      </a:r>
                      <a:r>
                        <a:rPr lang="pl-PL" sz="2000" b="0" i="0" u="none" strike="noStrike">
                          <a:solidFill>
                            <a:srgbClr val="333333"/>
                          </a:solidFill>
                          <a:effectLst/>
                          <a:latin typeface="+mj-lt"/>
                        </a:rPr>
                        <a:t>. “Każdy </a:t>
                      </a:r>
                      <a:r>
                        <a:rPr lang="pl-PL" sz="2000" b="0" i="0" u="none" strike="noStrike" dirty="0">
                          <a:solidFill>
                            <a:srgbClr val="333333"/>
                          </a:solidFill>
                          <a:effectLst/>
                          <a:latin typeface="+mj-lt"/>
                        </a:rPr>
                        <a:t>mógł zdobyć gola z tamtej </a:t>
                      </a:r>
                      <a:r>
                        <a:rPr lang="pl-PL" sz="2000" b="0" i="0" u="none" strike="noStrike">
                          <a:solidFill>
                            <a:srgbClr val="333333"/>
                          </a:solidFill>
                          <a:effectLst/>
                          <a:latin typeface="+mj-lt"/>
                        </a:rPr>
                        <a:t>pozycji.”) </a:t>
                      </a:r>
                      <a:r>
                        <a:rPr lang="pl-PL" sz="2000" b="0" i="0" u="none" strike="noStrike" dirty="0">
                          <a:solidFill>
                            <a:srgbClr val="333333"/>
                          </a:solidFill>
                          <a:effectLst/>
                          <a:latin typeface="+mj-lt"/>
                        </a:rPr>
                        <a:t>	</a:t>
                      </a:r>
                      <a:endParaRPr lang="en-US" sz="20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pl-PL" sz="2000" b="1" i="0" u="none" strike="noStrike" dirty="0">
                          <a:solidFill>
                            <a:srgbClr val="333333"/>
                          </a:solidFill>
                          <a:effectLst/>
                          <a:latin typeface="+mj-lt"/>
                        </a:rPr>
                        <a:t>Wady:</a:t>
                      </a:r>
                      <a:r>
                        <a:rPr lang="pl-PL" sz="2000" b="0" i="0" u="none" strike="noStrike" dirty="0">
                          <a:solidFill>
                            <a:srgbClr val="333333"/>
                          </a:solidFill>
                          <a:effectLst/>
                          <a:latin typeface="+mj-lt"/>
                        </a:rPr>
                        <a:t> pewność siebie nie jest uwydatniona/wzmocniona </a:t>
                      </a:r>
                    </a:p>
                    <a:p>
                      <a:pPr algn="l" fontAlgn="b">
                        <a:lnSpc>
                          <a:spcPct val="100000"/>
                        </a:lnSpc>
                        <a:spcBef>
                          <a:spcPts val="1200"/>
                        </a:spcBef>
                      </a:pPr>
                      <a:r>
                        <a:rPr lang="pl-PL" sz="2000" b="1" i="0" u="none" strike="noStrike" dirty="0">
                          <a:solidFill>
                            <a:srgbClr val="333333"/>
                          </a:solidFill>
                          <a:effectLst/>
                          <a:latin typeface="+mj-lt"/>
                        </a:rPr>
                        <a:t>Zalety:</a:t>
                      </a:r>
                      <a:r>
                        <a:rPr lang="pl-PL" sz="2000" b="0" i="0" u="none" strike="noStrike" dirty="0">
                          <a:solidFill>
                            <a:srgbClr val="333333"/>
                          </a:solidFill>
                          <a:effectLst/>
                          <a:latin typeface="+mj-lt"/>
                        </a:rPr>
                        <a:t> możesz być uznany za osobę skromną, a prawdziwego zespołowego gracza</a:t>
                      </a:r>
                      <a:endParaRPr lang="en-US" sz="20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99776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298688331"/>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Bardziej wyważone odpowiedzi (tzn. połączone atrybucje ja, inni/sytuacja; zaproponuj różne wyjaśnienia):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Świetnie! Twój gol doprowadził do wygranej!</a:t>
            </a:r>
            <a:endParaRPr lang="en-US" sz="1800" dirty="0">
              <a:solidFill>
                <a:srgbClr val="333333"/>
              </a:solidFill>
              <a:latin typeface="Calibri Light"/>
              <a:ea typeface="+mn-ea"/>
              <a:cs typeface="Verdan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699829207"/>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Bardziej wyważone odpowiedzi (tzn. połączone atrybucje ja, inni/sytuacja; zaproponuj różne wyjaśnienia):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“Jestem </a:t>
                      </a:r>
                      <a:r>
                        <a:rPr kumimoji="0" lang="pl-PL" sz="2000" b="0" i="0" u="none" strike="noStrike" cap="none" normalizeH="0" baseline="0" dirty="0">
                          <a:ln>
                            <a:noFill/>
                          </a:ln>
                          <a:solidFill>
                            <a:srgbClr val="333333"/>
                          </a:solidFill>
                          <a:effectLst/>
                          <a:latin typeface="Calibri Light"/>
                          <a:cs typeface="Times New Roman" pitchFamily="18" charset="0"/>
                        </a:rPr>
                        <a:t>bardzo dumny, ale udział Staszka był również </a:t>
                      </a:r>
                      <a:r>
                        <a:rPr kumimoji="0" lang="pl-PL" sz="2000" b="0" i="0" u="none" strike="noStrike" cap="none" normalizeH="0" baseline="0">
                          <a:ln>
                            <a:noFill/>
                          </a:ln>
                          <a:solidFill>
                            <a:srgbClr val="333333"/>
                          </a:solidFill>
                          <a:effectLst/>
                          <a:latin typeface="Calibri Light"/>
                          <a:cs typeface="Times New Roman" pitchFamily="18" charset="0"/>
                        </a:rPr>
                        <a:t>świetny!”</a:t>
                      </a:r>
                      <a:endParaRPr kumimoji="0" lang="pl-PL"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“To </a:t>
                      </a:r>
                      <a:r>
                        <a:rPr kumimoji="0" lang="pl-PL" sz="2000" b="0" i="0" u="none" strike="noStrike" cap="none" normalizeH="0" baseline="0" dirty="0">
                          <a:ln>
                            <a:noFill/>
                          </a:ln>
                          <a:solidFill>
                            <a:srgbClr val="333333"/>
                          </a:solidFill>
                          <a:effectLst/>
                          <a:latin typeface="Calibri Light"/>
                          <a:cs typeface="Times New Roman" pitchFamily="18" charset="0"/>
                        </a:rPr>
                        <a:t>była moja zasługa, ale rzeczywiście było bardzo trudno trafić z takiego </a:t>
                      </a:r>
                      <a:r>
                        <a:rPr kumimoji="0" lang="pl-PL" sz="2000" b="0" i="0" u="none" strike="noStrike" cap="none" normalizeH="0" baseline="0">
                          <a:ln>
                            <a:noFill/>
                          </a:ln>
                          <a:solidFill>
                            <a:srgbClr val="333333"/>
                          </a:solidFill>
                          <a:effectLst/>
                          <a:latin typeface="Calibri Light"/>
                          <a:cs typeface="Times New Roman" pitchFamily="18" charset="0"/>
                        </a:rPr>
                        <a:t>kąta.”</a:t>
                      </a:r>
                      <a:endParaRPr kumimoji="0" lang="pl-PL"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“Dziękuję </a:t>
                      </a:r>
                      <a:r>
                        <a:rPr kumimoji="0" lang="pl-PL" sz="2000" b="0" i="0" u="none" strike="noStrike" cap="none" normalizeH="0" baseline="0" dirty="0">
                          <a:ln>
                            <a:noFill/>
                          </a:ln>
                          <a:solidFill>
                            <a:srgbClr val="333333"/>
                          </a:solidFill>
                          <a:effectLst/>
                          <a:latin typeface="Calibri Light"/>
                          <a:cs typeface="Times New Roman" pitchFamily="18" charset="0"/>
                        </a:rPr>
                        <a:t>bardzo. Teraz wszystko idzie </a:t>
                      </a:r>
                      <a:r>
                        <a:rPr kumimoji="0" lang="pl-PL" sz="2000" b="0" i="0" u="none" strike="noStrike" cap="none" normalizeH="0" baseline="0">
                          <a:ln>
                            <a:noFill/>
                          </a:ln>
                          <a:solidFill>
                            <a:srgbClr val="333333"/>
                          </a:solidFill>
                          <a:effectLst/>
                          <a:latin typeface="Calibri Light"/>
                          <a:cs typeface="Times New Roman" pitchFamily="18" charset="0"/>
                        </a:rPr>
                        <a:t>dobrze.”</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Świetnie! Twój gol doprowadził do wygranej!</a:t>
            </a:r>
            <a:endParaRPr lang="en-US" sz="1800" dirty="0">
              <a:solidFill>
                <a:srgbClr val="333333"/>
              </a:solidFill>
              <a:latin typeface="Calibri Light"/>
              <a:ea typeface="+mn-ea"/>
              <a:cs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pl-PL" altLang="de-DE" sz="2400" dirty="0">
                <a:solidFill>
                  <a:srgbClr val="333333"/>
                </a:solidFill>
              </a:rPr>
              <a:t>Badania pokazują, że wiele osób z </a:t>
            </a:r>
            <a:r>
              <a:rPr lang="pl-PL" altLang="de-DE" sz="2400" b="1" dirty="0">
                <a:solidFill>
                  <a:srgbClr val="333333"/>
                </a:solidFill>
              </a:rPr>
              <a:t>depresją</a:t>
            </a:r>
            <a:r>
              <a:rPr lang="en-US" altLang="de-DE" sz="2400" dirty="0">
                <a:solidFill>
                  <a:srgbClr val="333333"/>
                </a:solidFill>
              </a:rPr>
              <a:t> (</a:t>
            </a:r>
            <a:r>
              <a:rPr lang="pl-PL" altLang="de-DE" sz="2400" dirty="0">
                <a:solidFill>
                  <a:srgbClr val="333333"/>
                </a:solidFill>
              </a:rPr>
              <a:t>ale nie wszystkie!</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Mają tendencję do obwiniania siebie za porażki</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Odniesiony sukces przypisują innym bądź też okolicznością</a:t>
            </a:r>
            <a:endParaRPr lang="de-DE" altLang="de-DE" sz="2400" dirty="0">
              <a:solidFill>
                <a:srgbClr val="333333"/>
              </a:solidFill>
            </a:endParaRPr>
          </a:p>
          <a:p>
            <a:pPr lvl="0" algn="ctr" defTabSz="914400" fontAlgn="base"/>
            <a:r>
              <a:rPr lang="pl-PL" altLang="de-DE" sz="2400" dirty="0">
                <a:solidFill>
                  <a:srgbClr val="004992"/>
                </a:solidFill>
              </a:rPr>
              <a:t>To może prowadzić do spadku samooceny</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pl-PL" altLang="de-DE" sz="2400" dirty="0">
                <a:solidFill>
                  <a:srgbClr val="333333"/>
                </a:solidFill>
              </a:rPr>
              <a:t>Badania pokazują, że wiele osób z </a:t>
            </a:r>
            <a:r>
              <a:rPr lang="pl-PL" altLang="de-DE" sz="2400" b="1" dirty="0">
                <a:solidFill>
                  <a:srgbClr val="333333"/>
                </a:solidFill>
              </a:rPr>
              <a:t>urojeniami</a:t>
            </a:r>
            <a:r>
              <a:rPr lang="en-US" altLang="de-DE" sz="2400" dirty="0">
                <a:solidFill>
                  <a:srgbClr val="333333"/>
                </a:solidFill>
              </a:rPr>
              <a:t> (</a:t>
            </a:r>
            <a:r>
              <a:rPr lang="pl-PL" altLang="de-DE" sz="2400" dirty="0">
                <a:solidFill>
                  <a:srgbClr val="333333"/>
                </a:solidFill>
              </a:rPr>
              <a:t>ale nie wszystkie!</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Mają tendencję do obwiniania innych za negatywne wydarzenia i porażki</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Mają tendencję do myślenia, że wszystkie wydarzenia są poza ich kontrolą</a:t>
            </a:r>
            <a:endParaRPr lang="de-DE" altLang="de-DE" sz="2400" dirty="0">
              <a:solidFill>
                <a:srgbClr val="333333"/>
              </a:solidFill>
            </a:endParaRPr>
          </a:p>
          <a:p>
            <a:pPr lvl="0" algn="ctr" defTabSz="914400" fontAlgn="base"/>
            <a:r>
              <a:rPr lang="pl-PL" altLang="de-DE" sz="2400" dirty="0">
                <a:solidFill>
                  <a:srgbClr val="004992"/>
                </a:solidFill>
              </a:rPr>
              <a:t>Szczególnie pierwszy styl wyjaśniania może prowadzić do problemów w relacjach z innymi</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altLang="de-DE" sz="3600" dirty="0">
                <a:latin typeface="+mn-lt"/>
                <a:ea typeface="+mn-ea"/>
                <a:cs typeface="+mn-cs"/>
              </a:rPr>
              <a:t>Jak błędy atrybucji prowadzą do nieporozumień podczas psychozy – przykłady</a:t>
            </a:r>
            <a:endParaRPr lang="en-US"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56345"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pl-PL" altLang="de-DE" sz="2000" dirty="0">
                <a:solidFill>
                  <a:srgbClr val="004992"/>
                </a:solidFill>
                <a:latin typeface="+mn-lt"/>
                <a:cs typeface="+mn-cs"/>
              </a:rPr>
              <a:t>Czy ktoś zechciałby podzieli</a:t>
            </a:r>
            <a:r>
              <a:rPr lang="de-DE" altLang="de-DE" sz="2000" dirty="0">
                <a:solidFill>
                  <a:srgbClr val="004992"/>
                </a:solidFill>
                <a:latin typeface="+mn-lt"/>
                <a:cs typeface="+mn-cs"/>
              </a:rPr>
              <a:t>ć</a:t>
            </a:r>
            <a:r>
              <a:rPr lang="pl-PL" altLang="de-DE" sz="2000" dirty="0">
                <a:solidFill>
                  <a:srgbClr val="004992"/>
                </a:solidFill>
                <a:latin typeface="+mn-lt"/>
                <a:cs typeface="+mn-cs"/>
              </a:rPr>
              <a:t> się swoim własny</a:t>
            </a:r>
            <a:r>
              <a:rPr lang="de-DE" altLang="de-DE" sz="2000" dirty="0">
                <a:solidFill>
                  <a:srgbClr val="004992"/>
                </a:solidFill>
                <a:latin typeface="+mn-lt"/>
                <a:cs typeface="+mn-cs"/>
              </a:rPr>
              <a:t>m</a:t>
            </a:r>
            <a:r>
              <a:rPr lang="pl-PL" altLang="de-DE" sz="2000" dirty="0">
                <a:solidFill>
                  <a:srgbClr val="004992"/>
                </a:solidFill>
                <a:latin typeface="+mn-lt"/>
                <a:cs typeface="+mn-cs"/>
              </a:rPr>
              <a:t> doświadczeniem?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138550255"/>
              </p:ext>
            </p:extLst>
          </p:nvPr>
        </p:nvGraphicFramePr>
        <p:xfrm>
          <a:off x="408955" y="2420888"/>
          <a:ext cx="11376000" cy="3322302"/>
        </p:xfrm>
        <a:graphic>
          <a:graphicData uri="http://schemas.openxmlformats.org/drawingml/2006/table">
            <a:tbl>
              <a:tblPr firstRow="1" bandRow="1">
                <a:tableStyleId>{21E4AEA4-8DFA-4A89-87EB-49C32662AFE0}</a:tableStyleId>
              </a:tblPr>
              <a:tblGrid>
                <a:gridCol w="2808312">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460724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Wydarzenie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Wyjaśnienie podczas psychozy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Inne wyjaśnienia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91440" marR="579755" algn="l">
                        <a:lnSpc>
                          <a:spcPct val="100000"/>
                        </a:lnSpc>
                        <a:spcBef>
                          <a:spcPts val="350"/>
                        </a:spcBef>
                      </a:pPr>
                      <a:r>
                        <a:rPr lang="pl-PL" sz="2000" b="0" i="0" u="none" spc="-5" dirty="0">
                          <a:solidFill>
                            <a:srgbClr val="333333"/>
                          </a:solidFill>
                          <a:latin typeface="Calibri Light"/>
                          <a:cs typeface="Verdana"/>
                        </a:rPr>
                        <a:t>Zgubiłeś ważne dokumenty w swoim mieszkaniu.</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350"/>
                        </a:spcBef>
                      </a:pPr>
                      <a:r>
                        <a:rPr lang="pl-PL" sz="2000" b="0" i="0" u="none" dirty="0">
                          <a:solidFill>
                            <a:srgbClr val="333333"/>
                          </a:solidFill>
                          <a:latin typeface="Calibri Light"/>
                          <a:cs typeface="Verdana"/>
                        </a:rPr>
                        <a:t>Ktoś włamał się do Twojego mieszkania i ukradł dokumenty aby Ci zaszkodzić.</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gn="l">
                        <a:lnSpc>
                          <a:spcPct val="100000"/>
                        </a:lnSpc>
                        <a:spcBef>
                          <a:spcPts val="350"/>
                        </a:spcBef>
                      </a:pPr>
                      <a:r>
                        <a:rPr lang="pl-PL" sz="2000" b="0" i="0" u="none" spc="-5" dirty="0">
                          <a:solidFill>
                            <a:srgbClr val="333333"/>
                          </a:solidFill>
                          <a:latin typeface="Calibri Light"/>
                          <a:cs typeface="Verdana"/>
                        </a:rPr>
                        <a:t>Dokument przez przypadek znalazły się w innym miejscu.</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gn="l">
                        <a:lnSpc>
                          <a:spcPct val="100000"/>
                        </a:lnSpc>
                        <a:spcBef>
                          <a:spcPts val="355"/>
                        </a:spcBef>
                      </a:pPr>
                      <a:r>
                        <a:rPr lang="en-US" sz="2000" b="0" i="0" u="none" spc="-45">
                          <a:solidFill>
                            <a:srgbClr val="333333"/>
                          </a:solidFill>
                          <a:latin typeface="Calibri Light"/>
                          <a:cs typeface="Verdana"/>
                        </a:rPr>
                        <a:t>Oblałeś egzamin.</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l">
                        <a:lnSpc>
                          <a:spcPct val="100000"/>
                        </a:lnSpc>
                        <a:spcBef>
                          <a:spcPts val="355"/>
                        </a:spcBef>
                      </a:pPr>
                      <a:r>
                        <a:rPr lang="pl-PL" sz="2000" b="0" i="0" u="none" spc="-5" dirty="0">
                          <a:solidFill>
                            <a:srgbClr val="333333"/>
                          </a:solidFill>
                          <a:latin typeface="Calibri Light"/>
                          <a:cs typeface="Verdana"/>
                        </a:rPr>
                        <a:t>Egzaminator chce zrujnować Ci karierę.</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gn="l">
                        <a:lnSpc>
                          <a:spcPct val="100000"/>
                        </a:lnSpc>
                        <a:spcBef>
                          <a:spcPts val="355"/>
                        </a:spcBef>
                      </a:pPr>
                      <a:r>
                        <a:rPr lang="pl-PL" sz="2000" b="0" i="0" u="none" spc="-10" dirty="0">
                          <a:solidFill>
                            <a:srgbClr val="333333"/>
                          </a:solidFill>
                          <a:latin typeface="Calibri Light"/>
                          <a:cs typeface="Verdana"/>
                        </a:rPr>
                        <a:t>Możliwe, że egzaminator był surowy, ale niedokładne przygotowanie i brak snu to również możliwe powody. </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gn="l">
                        <a:lnSpc>
                          <a:spcPct val="100000"/>
                        </a:lnSpc>
                        <a:spcBef>
                          <a:spcPts val="355"/>
                        </a:spcBef>
                      </a:pPr>
                      <a:r>
                        <a:rPr lang="pl-PL" sz="2000" b="0" i="0" u="none">
                          <a:solidFill>
                            <a:srgbClr val="333333"/>
                          </a:solidFill>
                          <a:latin typeface="Calibri Light"/>
                          <a:cs typeface="Verdana"/>
                        </a:rPr>
                        <a:t>Przyjaciel nie przywitał się z Tobą.</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l">
                        <a:lnSpc>
                          <a:spcPct val="100000"/>
                        </a:lnSpc>
                        <a:spcBef>
                          <a:spcPts val="355"/>
                        </a:spcBef>
                      </a:pPr>
                      <a:r>
                        <a:rPr lang="pl-PL" sz="2000" b="0" i="0" u="none" spc="-35" dirty="0">
                          <a:solidFill>
                            <a:srgbClr val="333333"/>
                          </a:solidFill>
                          <a:latin typeface="Calibri Light"/>
                          <a:cs typeface="Verdana"/>
                        </a:rPr>
                        <a:t>Twój przyjaciel nie chce Cię już więcej znać i wstydzi się Ciebie</a:t>
                      </a:r>
                      <a:r>
                        <a:rPr lang="de-DE" sz="2000" b="0" i="0" u="none" spc="-35" dirty="0">
                          <a:solidFill>
                            <a:srgbClr val="333333"/>
                          </a:solidFill>
                          <a:latin typeface="Calibri Light"/>
                          <a:cs typeface="Verdana"/>
                        </a:rPr>
                        <a:t>.</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gn="l">
                        <a:lnSpc>
                          <a:spcPct val="100000"/>
                        </a:lnSpc>
                        <a:spcBef>
                          <a:spcPts val="355"/>
                        </a:spcBef>
                      </a:pPr>
                      <a:r>
                        <a:rPr lang="pl-PL" sz="2000" b="0" i="0" u="none" spc="-35" dirty="0">
                          <a:solidFill>
                            <a:srgbClr val="333333"/>
                          </a:solidFill>
                          <a:latin typeface="Calibri Light"/>
                          <a:cs typeface="Verdana"/>
                        </a:rPr>
                        <a:t>Twój przyjaciel jest zmartwiony; nie zauważył Cię.</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Style atrybucji</a:t>
            </a:r>
            <a:br>
              <a:rPr lang="pl-PL" altLang="de-DE" sz="3600">
                <a:solidFill>
                  <a:srgbClr val="004992"/>
                </a:solidFill>
                <a:latin typeface="+mn-lt"/>
                <a:ea typeface="+mn-ea"/>
                <a:cs typeface="+mn-cs"/>
              </a:rPr>
            </a:br>
            <a:r>
              <a:rPr lang="pl-PL" altLang="de-DE">
                <a:solidFill>
                  <a:srgbClr val="004992"/>
                </a:solidFill>
                <a:latin typeface="+mn-lt"/>
                <a:ea typeface="+mn-ea"/>
                <a:cs typeface="+mn-cs"/>
              </a:rPr>
              <a:t>cele dzisiejszej sesji:</a:t>
            </a:r>
            <a:endParaRPr lang="en-US" altLang="de-DE">
              <a:solidFill>
                <a:srgbClr val="004992"/>
              </a:solidFill>
              <a:latin typeface="+mn-lt"/>
              <a:ea typeface="+mn-ea"/>
              <a:cs typeface="+mn-cs"/>
            </a:endParaRPr>
          </a:p>
        </p:txBody>
      </p:sp>
      <p:sp>
        <p:nvSpPr>
          <p:cNvPr id="58371"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pl-PL" altLang="de-DE" sz="2400" dirty="0">
                <a:solidFill>
                  <a:srgbClr val="333333"/>
                </a:solidFill>
              </a:rPr>
              <a:t>Rozważaj możliwe powody wydarzeń</a:t>
            </a:r>
            <a:endParaRPr lang="en-US" altLang="de-DE" sz="2400" dirty="0">
              <a:solidFill>
                <a:srgbClr val="333333"/>
              </a:solidFill>
            </a:endParaRPr>
          </a:p>
          <a:p>
            <a:pPr marL="342900" indent="-342900" eaLnBrk="1" hangingPunct="1">
              <a:buClr>
                <a:srgbClr val="333333"/>
              </a:buClr>
              <a:buFont typeface="WingDings"/>
              <a:buChar char=""/>
            </a:pPr>
            <a:r>
              <a:rPr lang="pl-PL" altLang="de-DE" sz="2400" dirty="0">
                <a:solidFill>
                  <a:srgbClr val="333333"/>
                </a:solidFill>
              </a:rPr>
              <a:t>Nie śpiesz się z akceptacją tylko jednego wyjaśnienia</a:t>
            </a:r>
            <a:endParaRPr lang="en-US" altLang="de-DE" sz="2400" dirty="0">
              <a:solidFill>
                <a:srgbClr val="333333"/>
              </a:solidFill>
            </a:endParaRPr>
          </a:p>
          <a:p>
            <a:pPr marL="342900" indent="-342900" eaLnBrk="1" hangingPunct="1">
              <a:buClr>
                <a:srgbClr val="333333"/>
              </a:buClr>
              <a:buFont typeface="WingDings"/>
              <a:buChar char=""/>
            </a:pPr>
            <a:r>
              <a:rPr lang="pl-PL" altLang="de-DE" sz="2400" dirty="0">
                <a:solidFill>
                  <a:srgbClr val="333333"/>
                </a:solidFill>
              </a:rPr>
              <a:t>Dyskutuj konsekwencje poszczególnych wyjaśnień</a:t>
            </a:r>
            <a:endParaRPr lang="de-DE" altLang="de-DE" sz="2400" dirty="0">
              <a:solidFill>
                <a:srgbClr val="333333"/>
              </a:solidFill>
            </a:endParaRPr>
          </a:p>
          <a:p>
            <a:pPr eaLnBrk="1" hangingPunct="1"/>
            <a:r>
              <a:rPr lang="pl-PL" altLang="de-DE" sz="2400" dirty="0">
                <a:solidFill>
                  <a:srgbClr val="004992"/>
                </a:solidFill>
              </a:rPr>
              <a:t>Starajmy się być realistami na tyle na ile to możliwe w</a:t>
            </a:r>
            <a:r>
              <a:rPr lang="de-DE" altLang="de-DE" sz="2400" dirty="0">
                <a:solidFill>
                  <a:srgbClr val="004992"/>
                </a:solidFill>
              </a:rPr>
              <a:t> </a:t>
            </a:r>
            <a:r>
              <a:rPr lang="pl-PL" altLang="de-DE" sz="2400" dirty="0">
                <a:solidFill>
                  <a:srgbClr val="004992"/>
                </a:solidFill>
              </a:rPr>
              <a:t>codziennym życiu</a:t>
            </a:r>
            <a:r>
              <a:rPr lang="de-DE" altLang="de-DE" sz="2400" dirty="0">
                <a:solidFill>
                  <a:srgbClr val="004992"/>
                </a:solidFill>
              </a:rPr>
              <a:t>:</a:t>
            </a:r>
          </a:p>
          <a:p>
            <a:pPr eaLnBrk="1" hangingPunct="1"/>
            <a:r>
              <a:rPr lang="pl-PL" altLang="de-DE" sz="2400" dirty="0">
                <a:solidFill>
                  <a:srgbClr val="004992"/>
                </a:solidFill>
              </a:rPr>
              <a:t>Nie wińmy zawsze innych za nasze błędy</a:t>
            </a:r>
            <a:r>
              <a:rPr lang="de-DE" altLang="de-DE" sz="2400" dirty="0">
                <a:solidFill>
                  <a:srgbClr val="004992"/>
                </a:solidFill>
              </a:rPr>
              <a:t>.</a:t>
            </a:r>
          </a:p>
          <a:p>
            <a:pPr eaLnBrk="1" hangingPunct="1"/>
            <a:r>
              <a:rPr lang="pl-PL" altLang="de-DE" sz="2400" dirty="0">
                <a:solidFill>
                  <a:srgbClr val="004992"/>
                </a:solidFill>
              </a:rPr>
              <a:t>Podobnie</a:t>
            </a:r>
            <a:r>
              <a:rPr lang="de-DE" altLang="de-DE" sz="2400" dirty="0">
                <a:solidFill>
                  <a:srgbClr val="004992"/>
                </a:solidFill>
              </a:rPr>
              <a:t>, </a:t>
            </a:r>
            <a:r>
              <a:rPr lang="pl-PL" altLang="de-DE" sz="2400" dirty="0">
                <a:solidFill>
                  <a:srgbClr val="004992"/>
                </a:solidFill>
              </a:rPr>
              <a:t>nie wińmy zawsze siebie kiedy coś idzie nie po naszej myśli</a:t>
            </a:r>
            <a:r>
              <a:rPr lang="de-DE" altLang="de-DE" sz="2400" dirty="0">
                <a:solidFill>
                  <a:srgbClr val="004992"/>
                </a:solidFill>
              </a:rPr>
              <a:t>!</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Znajomy mówi za Twoimi plecami</a:t>
            </a:r>
            <a:endParaRPr lang="de-DE" altLang="de-DE" sz="3600">
              <a:latin typeface="+mn-lt"/>
              <a:ea typeface="+mn-ea"/>
              <a:cs typeface="+mn-cs"/>
            </a:endParaRPr>
          </a:p>
        </p:txBody>
      </p:sp>
      <p:sp>
        <p:nvSpPr>
          <p:cNvPr id="60419" name="Rectangle 3"/>
          <p:cNvSpPr>
            <a:spLocks noGrp="1" noChangeArrowheads="1"/>
          </p:cNvSpPr>
          <p:nvPr>
            <p:ph idx="1"/>
          </p:nvPr>
        </p:nvSpPr>
        <p:spPr/>
        <p:txBody>
          <a:bodyPr>
            <a:noAutofit/>
          </a:bodyPr>
          <a:lstStyle/>
          <a:p>
            <a:pPr eaLnBrk="1" hangingPunct="1"/>
            <a:r>
              <a:rPr lang="pl-PL" altLang="de-DE" sz="2400" dirty="0">
                <a:solidFill>
                  <a:srgbClr val="333333"/>
                </a:solidFill>
              </a:rPr>
              <a:t>Co spowodowało, że znajomy mówi za Twoimi </a:t>
            </a:r>
            <a:r>
              <a:rPr lang="pl-PL" altLang="de-DE" sz="2400">
                <a:solidFill>
                  <a:srgbClr val="333333"/>
                </a:solidFill>
              </a:rPr>
              <a:t>plecami?</a:t>
            </a:r>
          </a:p>
          <a:p>
            <a:pPr lvl="0" defTabSz="914400" fontAlgn="base"/>
            <a:r>
              <a:rPr lang="pl-PL" altLang="de-DE" sz="2400" dirty="0">
                <a:solidFill>
                  <a:srgbClr val="333333"/>
                </a:solidFill>
              </a:rPr>
              <a:t>Jaki jest główny powód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Zostałeś zaproszony na rozmowę o pracę</a:t>
            </a:r>
            <a:endParaRPr lang="de-DE" altLang="de-DE" sz="3600">
              <a:latin typeface="+mn-lt"/>
              <a:ea typeface="+mn-ea"/>
              <a:cs typeface="+mn-cs"/>
            </a:endParaRPr>
          </a:p>
        </p:txBody>
      </p:sp>
      <p:sp>
        <p:nvSpPr>
          <p:cNvPr id="62467" name="Rectangle 3"/>
          <p:cNvSpPr>
            <a:spLocks noGrp="1" noChangeArrowheads="1"/>
          </p:cNvSpPr>
          <p:nvPr>
            <p:ph idx="1"/>
          </p:nvPr>
        </p:nvSpPr>
        <p:spPr/>
        <p:txBody>
          <a:bodyPr>
            <a:noAutofit/>
          </a:bodyPr>
          <a:lstStyle/>
          <a:p>
            <a:pPr eaLnBrk="1" hangingPunct="1"/>
            <a:r>
              <a:rPr lang="pl-PL" altLang="de-DE" sz="2400" dirty="0">
                <a:solidFill>
                  <a:srgbClr val="333333"/>
                </a:solidFill>
              </a:rPr>
              <a:t>Dlaczego zostałeś zaproszony na </a:t>
            </a:r>
            <a:r>
              <a:rPr lang="pl-PL" altLang="de-DE" sz="2400">
                <a:solidFill>
                  <a:srgbClr val="333333"/>
                </a:solidFill>
              </a:rPr>
              <a:t>rozmowę?</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Znajomy jest niemiło zaskoczony Twoją niespodziewaną wizytą.</a:t>
            </a:r>
            <a:endParaRPr lang="de-DE" altLang="de-DE" sz="3600">
              <a:latin typeface="+mn-lt"/>
              <a:ea typeface="+mn-ea"/>
              <a:cs typeface="+mn-cs"/>
            </a:endParaRPr>
          </a:p>
        </p:txBody>
      </p:sp>
      <p:sp>
        <p:nvSpPr>
          <p:cNvPr id="64515" name="Rectangle 3"/>
          <p:cNvSpPr>
            <a:spLocks noGrp="1" noChangeArrowheads="1"/>
          </p:cNvSpPr>
          <p:nvPr>
            <p:ph idx="1"/>
          </p:nvPr>
        </p:nvSpPr>
        <p:spPr/>
        <p:txBody>
          <a:bodyPr>
            <a:noAutofit/>
          </a:bodyPr>
          <a:lstStyle/>
          <a:p>
            <a:pPr eaLnBrk="1" hangingPunct="1"/>
            <a:r>
              <a:rPr lang="pl-PL" altLang="de-DE" sz="2400" dirty="0">
                <a:solidFill>
                  <a:srgbClr val="333333"/>
                </a:solidFill>
              </a:rPr>
              <a:t>Co spowodowało, że znajomy jest niemiło </a:t>
            </a:r>
            <a:r>
              <a:rPr lang="pl-PL" altLang="de-DE" sz="2400">
                <a:solidFill>
                  <a:srgbClr val="333333"/>
                </a:solidFill>
              </a:rPr>
              <a:t>zaskoczony?</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Inne osoby śmieją się podczas, gdy Ty mówisz.</a:t>
            </a:r>
            <a:endParaRPr lang="de-DE" altLang="de-DE" sz="3600">
              <a:latin typeface="+mn-lt"/>
              <a:ea typeface="+mn-ea"/>
              <a:cs typeface="+mn-cs"/>
            </a:endParaRPr>
          </a:p>
        </p:txBody>
      </p:sp>
      <p:sp>
        <p:nvSpPr>
          <p:cNvPr id="66563" name="Rectangle 3"/>
          <p:cNvSpPr>
            <a:spLocks noGrp="1" noChangeArrowheads="1"/>
          </p:cNvSpPr>
          <p:nvPr>
            <p:ph idx="1"/>
          </p:nvPr>
        </p:nvSpPr>
        <p:spPr/>
        <p:txBody>
          <a:bodyPr>
            <a:noAutofit/>
          </a:bodyPr>
          <a:lstStyle/>
          <a:p>
            <a:pPr eaLnBrk="1" hangingPunct="1"/>
            <a:r>
              <a:rPr lang="pl-PL" altLang="de-DE" sz="2400" dirty="0">
                <a:solidFill>
                  <a:srgbClr val="333333"/>
                </a:solidFill>
              </a:rPr>
              <a:t>Dlaczego inne osoby śmiały się podczas, gdy Ty </a:t>
            </a:r>
            <a:r>
              <a:rPr lang="pl-PL" altLang="de-DE" sz="2400">
                <a:solidFill>
                  <a:srgbClr val="333333"/>
                </a:solidFill>
              </a:rPr>
              <a:t>mówiłeś?</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podaj swoje własne przykłady!</a:t>
            </a:r>
          </a:p>
        </p:txBody>
      </p:sp>
      <p:sp>
        <p:nvSpPr>
          <p:cNvPr id="5" name="Content Placeholder 4"/>
          <p:cNvSpPr>
            <a:spLocks noGrp="1"/>
          </p:cNvSpPr>
          <p:nvPr>
            <p:ph idx="1"/>
          </p:nvPr>
        </p:nvSpPr>
        <p:spPr/>
        <p:txBody>
          <a:bodyPr/>
          <a:lstStyle/>
          <a:p>
            <a:pPr lvl="0" defTabSz="914377"/>
            <a:r>
              <a:rPr lang="pl-PL" sz="2400">
                <a:solidFill>
                  <a:srgbClr val="333333"/>
                </a:solidFill>
              </a:rPr>
              <a:t>Co mogło doprowadzić do sytuacji?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2"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lang="en-US" sz="900" spc="-5">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Głos mówi ci, że nie jesteś dobry.</a:t>
            </a:r>
            <a:endParaRPr lang="en-US" altLang="de-DE" sz="3600" dirty="0">
              <a:latin typeface="+mn-lt"/>
              <a:ea typeface="+mn-ea"/>
              <a:cs typeface="+mn-cs"/>
            </a:endParaRPr>
          </a:p>
        </p:txBody>
      </p:sp>
      <p:sp>
        <p:nvSpPr>
          <p:cNvPr id="70658" name="Rectangle 2"/>
          <p:cNvSpPr>
            <a:spLocks noGrp="1" noChangeArrowheads="1"/>
          </p:cNvSpPr>
          <p:nvPr>
            <p:ph idx="1"/>
          </p:nvPr>
        </p:nvSpPr>
        <p:spPr/>
        <p:txBody>
          <a:bodyPr>
            <a:noAutofit/>
          </a:bodyPr>
          <a:lstStyle/>
          <a:p>
            <a:pPr eaLnBrk="1" hangingPunct="1"/>
            <a:r>
              <a:rPr lang="pl-PL" altLang="de-DE" sz="2400" b="1" dirty="0">
                <a:solidFill>
                  <a:srgbClr val="004992"/>
                </a:solidFill>
              </a:rPr>
              <a:t>Powody</a:t>
            </a:r>
            <a:r>
              <a:rPr lang="de-DE" altLang="de-DE" sz="2400" b="1" dirty="0">
                <a:solidFill>
                  <a:srgbClr val="004992"/>
                </a:solidFill>
              </a:rPr>
              <a:t>...</a:t>
            </a:r>
          </a:p>
          <a:p>
            <a:pPr eaLnBrk="1" hangingPunct="1"/>
            <a:r>
              <a:rPr lang="de-DE" altLang="de-DE" sz="2400" dirty="0">
                <a:solidFill>
                  <a:srgbClr val="333333"/>
                </a:solidFill>
              </a:rPr>
              <a:t>...</a:t>
            </a:r>
            <a:r>
              <a:rPr lang="pl-PL" altLang="de-DE" sz="2400" dirty="0">
                <a:solidFill>
                  <a:srgbClr val="333333"/>
                </a:solidFill>
              </a:rPr>
              <a:t>odnoszące się do ciebie</a:t>
            </a:r>
            <a:endParaRPr lang="de-DE" altLang="de-DE" sz="2400" dirty="0">
              <a:solidFill>
                <a:srgbClr val="333333"/>
              </a:solidFill>
            </a:endParaRPr>
          </a:p>
          <a:p>
            <a:pPr eaLnBrk="1" hangingPunct="1"/>
            <a:r>
              <a:rPr lang="de-DE" altLang="de-DE" sz="2400" dirty="0">
                <a:solidFill>
                  <a:srgbClr val="333333"/>
                </a:solidFill>
              </a:rPr>
              <a:t>...</a:t>
            </a:r>
            <a:r>
              <a:rPr lang="pl-PL" altLang="de-DE" sz="2400" dirty="0">
                <a:solidFill>
                  <a:srgbClr val="333333"/>
                </a:solidFill>
              </a:rPr>
              <a:t>do innych</a:t>
            </a:r>
            <a:r>
              <a:rPr lang="de-DE" altLang="de-DE" sz="2400" dirty="0">
                <a:solidFill>
                  <a:srgbClr val="333333"/>
                </a:solidFill>
              </a:rPr>
              <a:t> 	</a:t>
            </a:r>
          </a:p>
          <a:p>
            <a:pPr eaLnBrk="1" hangingPunct="1"/>
            <a:r>
              <a:rPr lang="de-DE" altLang="de-DE" sz="2400" dirty="0">
                <a:solidFill>
                  <a:srgbClr val="333333"/>
                </a:solidFill>
              </a:rPr>
              <a:t>...</a:t>
            </a:r>
            <a:r>
              <a:rPr lang="pl-PL" altLang="de-DE" sz="2400" dirty="0">
                <a:solidFill>
                  <a:srgbClr val="333333"/>
                </a:solidFill>
              </a:rPr>
              <a:t>do sytuacji/okoliczności</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Głos mówi ci, że nie jesteś dobry.</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eaLnBrk="0" hangingPunct="0">
              <a:lnSpc>
                <a:spcPct val="100000"/>
              </a:lnSpc>
              <a:spcBef>
                <a:spcPts val="1200"/>
              </a:spcBef>
            </a:pPr>
            <a:r>
              <a:rPr lang="pl-PL" altLang="de-DE" sz="2000" b="1" dirty="0">
                <a:solidFill>
                  <a:srgbClr val="004992"/>
                </a:solidFill>
              </a:rPr>
              <a:t>Powody</a:t>
            </a:r>
            <a:r>
              <a:rPr lang="en-US" altLang="de-DE" sz="2000" b="1" dirty="0">
                <a:solidFill>
                  <a:srgbClr val="004992"/>
                </a:solidFill>
              </a:rPr>
              <a:t>...</a:t>
            </a:r>
          </a:p>
          <a:p>
            <a:pPr lvl="0" defTabSz="914400" eaLnBrk="0" hangingPunct="0">
              <a:lnSpc>
                <a:spcPct val="100000"/>
              </a:lnSpc>
              <a:spcBef>
                <a:spcPts val="1200"/>
              </a:spcBef>
            </a:pPr>
            <a:r>
              <a:rPr lang="en-US" altLang="de-DE" sz="2000" b="1" dirty="0">
                <a:solidFill>
                  <a:srgbClr val="004992"/>
                </a:solidFill>
              </a:rPr>
              <a:t>... </a:t>
            </a:r>
            <a:r>
              <a:rPr lang="pl-PL" altLang="de-DE" sz="2000" b="1" dirty="0">
                <a:solidFill>
                  <a:srgbClr val="004992"/>
                </a:solidFill>
              </a:rPr>
              <a:t>Odnoszące się do ciebie</a:t>
            </a:r>
            <a:r>
              <a:rPr lang="en-US" altLang="de-DE" sz="2000" b="1" dirty="0">
                <a:solidFill>
                  <a:srgbClr val="004992"/>
                </a:solidFill>
              </a:rPr>
              <a:t>:</a:t>
            </a:r>
          </a:p>
          <a:p>
            <a:pPr marL="342900" lvl="0" indent="-342900" defTabSz="914400" eaLnBrk="0" hangingPunct="0">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Niestety</a:t>
            </a:r>
            <a:r>
              <a:rPr lang="de-DE" altLang="de-DE" sz="2000" dirty="0">
                <a:solidFill>
                  <a:srgbClr val="333333"/>
                </a:solidFill>
              </a:rPr>
              <a:t>, </a:t>
            </a:r>
            <a:r>
              <a:rPr lang="pl-PL" altLang="de-DE" sz="2000" dirty="0">
                <a:solidFill>
                  <a:srgbClr val="333333"/>
                </a:solidFill>
              </a:rPr>
              <a:t>nieustannie obwiniam samego siebie</a:t>
            </a:r>
            <a:r>
              <a:rPr lang="en-US" altLang="de-DE" sz="2000" dirty="0">
                <a:solidFill>
                  <a:srgbClr val="333333"/>
                </a:solidFill>
              </a:rPr>
              <a:t>. </a:t>
            </a:r>
            <a:r>
              <a:rPr lang="pl-PL" altLang="de-DE" sz="2000" dirty="0">
                <a:solidFill>
                  <a:srgbClr val="333333"/>
                </a:solidFill>
              </a:rPr>
              <a:t>Wydaje się, że to taka ukryta nienawiść do samego siebie</a:t>
            </a:r>
            <a:r>
              <a:rPr lang="en-US" altLang="de-DE" sz="2000" dirty="0">
                <a:solidFill>
                  <a:srgbClr val="333333"/>
                </a:solidFill>
              </a:rPr>
              <a:t>.”</a:t>
            </a:r>
          </a:p>
          <a:p>
            <a:pPr marL="342900" lvl="0" indent="-342900" defTabSz="914400" eaLnBrk="0" hangingPunct="0">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Jestem bliski szaleństwa</a:t>
            </a:r>
            <a:r>
              <a:rPr lang="en-US" altLang="de-DE" sz="2000" dirty="0">
                <a:solidFill>
                  <a:srgbClr val="333333"/>
                </a:solidFill>
              </a:rPr>
              <a:t>.”</a:t>
            </a:r>
          </a:p>
          <a:p>
            <a:pPr marL="342900" lvl="0" indent="-342900" defTabSz="914400" eaLnBrk="0" hangingPunct="0">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Wydaje mi się, jakby to ktoś inny myśli</a:t>
            </a:r>
            <a:r>
              <a:rPr lang="en-US" altLang="de-DE" sz="2000" dirty="0">
                <a:solidFill>
                  <a:srgbClr val="333333"/>
                </a:solidFill>
              </a:rPr>
              <a:t>. </a:t>
            </a:r>
            <a:r>
              <a:rPr lang="pl-PL" altLang="de-DE" sz="2000" dirty="0">
                <a:solidFill>
                  <a:srgbClr val="333333"/>
                </a:solidFill>
              </a:rPr>
              <a:t>Ale wiem, że to są moje własne myśli</a:t>
            </a:r>
            <a:r>
              <a:rPr lang="en-US" altLang="de-DE" sz="2000" dirty="0">
                <a:solidFill>
                  <a:srgbClr val="333333"/>
                </a:solidFill>
              </a:rPr>
              <a:t>.”</a:t>
            </a:r>
          </a:p>
          <a:p>
            <a:pPr lvl="0" defTabSz="914400" eaLnBrk="0" hangingPunct="0">
              <a:lnSpc>
                <a:spcPct val="100000"/>
              </a:lnSpc>
              <a:spcBef>
                <a:spcPts val="1200"/>
              </a:spcBef>
              <a:buClr>
                <a:srgbClr val="333333"/>
              </a:buClr>
            </a:pPr>
            <a:r>
              <a:rPr lang="en-US" altLang="de-DE" sz="2000" b="1" dirty="0">
                <a:solidFill>
                  <a:srgbClr val="004992"/>
                </a:solidFill>
              </a:rPr>
              <a:t>... </a:t>
            </a:r>
            <a:r>
              <a:rPr lang="pl-PL" altLang="de-DE" sz="2000" b="1" dirty="0">
                <a:solidFill>
                  <a:srgbClr val="004992"/>
                </a:solidFill>
              </a:rPr>
              <a:t>Odnoszące się do innych</a:t>
            </a:r>
            <a:r>
              <a:rPr lang="en-US" altLang="de-DE" sz="2000" b="1" dirty="0">
                <a:solidFill>
                  <a:srgbClr val="004992"/>
                </a:solidFill>
              </a:rPr>
              <a:t>:</a:t>
            </a:r>
          </a:p>
          <a:p>
            <a:pPr marL="342900" lvl="0" indent="-342900" defTabSz="914400" eaLnBrk="0" hangingPunct="0">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Coś zostało mi wszczepione do mózgu</a:t>
            </a:r>
            <a:r>
              <a:rPr lang="en-US" altLang="de-DE" sz="2000" dirty="0">
                <a:solidFill>
                  <a:srgbClr val="333333"/>
                </a:solidFill>
              </a:rPr>
              <a:t>.”</a:t>
            </a:r>
          </a:p>
          <a:p>
            <a:pPr marL="342900" lvl="0" indent="-342900" defTabSz="914400" eaLnBrk="0" hangingPunct="0">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Nie wiem jak to się mogło stać</a:t>
            </a:r>
            <a:r>
              <a:rPr lang="en-US" altLang="de-DE" sz="2000" dirty="0">
                <a:solidFill>
                  <a:srgbClr val="333333"/>
                </a:solidFill>
              </a:rPr>
              <a:t>, </a:t>
            </a:r>
            <a:r>
              <a:rPr lang="pl-PL" altLang="de-DE" sz="2000" dirty="0">
                <a:solidFill>
                  <a:srgbClr val="333333"/>
                </a:solidFill>
              </a:rPr>
              <a:t>ale ktoś inny przejął kontrolę nad moimi myślami</a:t>
            </a:r>
            <a:r>
              <a:rPr lang="de-DE" altLang="de-DE" sz="2000" dirty="0">
                <a:solidFill>
                  <a:srgbClr val="333333"/>
                </a:solidFill>
              </a:rPr>
              <a:t>.</a:t>
            </a:r>
            <a:r>
              <a:rPr lang="pl-PL" altLang="de-DE" sz="2000" dirty="0">
                <a:solidFill>
                  <a:srgbClr val="333333"/>
                </a:solidFill>
              </a:rPr>
              <a:t> ”</a:t>
            </a:r>
            <a:endParaRPr lang="en-US" altLang="de-DE" sz="2000" dirty="0">
              <a:solidFill>
                <a:srgbClr val="333333"/>
              </a:solidFill>
            </a:endParaRPr>
          </a:p>
          <a:p>
            <a:pPr lvl="0" defTabSz="914400" eaLnBrk="0" hangingPunct="0">
              <a:lnSpc>
                <a:spcPct val="100000"/>
              </a:lnSpc>
              <a:spcBef>
                <a:spcPts val="1200"/>
              </a:spcBef>
              <a:buClr>
                <a:srgbClr val="333333"/>
              </a:buClr>
            </a:pPr>
            <a:r>
              <a:rPr lang="en-US" altLang="de-DE" sz="2000" b="1" dirty="0">
                <a:solidFill>
                  <a:srgbClr val="004992"/>
                </a:solidFill>
              </a:rPr>
              <a:t>... </a:t>
            </a:r>
            <a:r>
              <a:rPr lang="pl-PL" altLang="de-DE" sz="2000" b="1" dirty="0">
                <a:solidFill>
                  <a:srgbClr val="004992"/>
                </a:solidFill>
              </a:rPr>
              <a:t>Odnoszące się do sytuacji/okoliczności</a:t>
            </a:r>
            <a:r>
              <a:rPr lang="en-US" altLang="de-DE" sz="2000" b="1" dirty="0">
                <a:solidFill>
                  <a:srgbClr val="004992"/>
                </a:solidFill>
              </a:rPr>
              <a:t>:</a:t>
            </a:r>
          </a:p>
          <a:p>
            <a:pPr marL="342900" lvl="0" indent="-342900" defTabSz="914400" eaLnBrk="0" hangingPunct="0">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Czuję się ostatnio zestresowany</a:t>
            </a:r>
            <a:r>
              <a:rPr lang="en-US" altLang="de-DE" sz="2000" dirty="0">
                <a:solidFill>
                  <a:srgbClr val="333333"/>
                </a:solidFill>
              </a:rPr>
              <a:t>. </a:t>
            </a:r>
            <a:r>
              <a:rPr lang="pl-PL" altLang="de-DE" sz="2000" dirty="0">
                <a:solidFill>
                  <a:srgbClr val="333333"/>
                </a:solidFill>
              </a:rPr>
              <a:t>To dlatego odczuwam ostatnio wszystko bardziej intensywnie, łącznie z moimi myślami</a:t>
            </a:r>
            <a:r>
              <a:rPr lang="en-US" altLang="de-DE" sz="2000" dirty="0">
                <a:solidFill>
                  <a:srgbClr val="333333"/>
                </a:solidFill>
              </a:rPr>
              <a:t>.”</a:t>
            </a:r>
          </a:p>
          <a:p>
            <a:pPr marL="342900" lvl="0" indent="-342900" defTabSz="914400" eaLnBrk="0" hangingPunct="0">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Szumi mi w uszach od słuchania głośnej muzyki i hałasów</a:t>
            </a:r>
            <a:r>
              <a:rPr lang="en-US"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Głos mówi ci, że nie jesteś dobry.</a:t>
            </a:r>
            <a:endParaRPr lang="en-US" altLang="de-DE" sz="3600" dirty="0">
              <a:latin typeface="+mn-lt"/>
              <a:ea typeface="+mn-ea"/>
              <a:cs typeface="+mn-cs"/>
            </a:endParaRPr>
          </a:p>
        </p:txBody>
      </p:sp>
      <p:sp>
        <p:nvSpPr>
          <p:cNvPr id="74754" name="Rectangle 2"/>
          <p:cNvSpPr>
            <a:spLocks noGrp="1" noChangeArrowheads="1"/>
          </p:cNvSpPr>
          <p:nvPr>
            <p:ph idx="1"/>
          </p:nvPr>
        </p:nvSpPr>
        <p:spPr/>
        <p:txBody>
          <a:bodyPr>
            <a:noAutofit/>
          </a:bodyPr>
          <a:lstStyle/>
          <a:p>
            <a:pPr eaLnBrk="1" hangingPunct="1"/>
            <a:r>
              <a:rPr lang="pl-PL" altLang="de-DE" sz="2400" b="1" dirty="0">
                <a:solidFill>
                  <a:srgbClr val="004992"/>
                </a:solidFill>
              </a:rPr>
              <a:t>Psychoza</a:t>
            </a:r>
            <a:r>
              <a:rPr lang="de-DE" altLang="de-DE" sz="2400" b="1" dirty="0">
                <a:solidFill>
                  <a:srgbClr val="004992"/>
                </a:solidFill>
              </a:rPr>
              <a:t>: </a:t>
            </a:r>
            <a:r>
              <a:rPr lang="pl-PL" altLang="de-DE" sz="2400" b="1" dirty="0">
                <a:solidFill>
                  <a:srgbClr val="004992"/>
                </a:solidFill>
              </a:rPr>
              <a:t>Głos wyjaśniany jest jako pochodzący od innych ludzi czy też sił</a:t>
            </a:r>
            <a:r>
              <a:rPr lang="de-DE" altLang="de-DE" sz="2400" b="1" dirty="0">
                <a:solidFill>
                  <a:srgbClr val="004992"/>
                </a:solidFill>
              </a:rPr>
              <a:t>:</a:t>
            </a:r>
          </a:p>
          <a:p>
            <a:pPr marL="342900" indent="-342900" eaLnBrk="1" hangingPunct="1">
              <a:buClr>
                <a:srgbClr val="333333"/>
              </a:buClr>
              <a:buFont typeface="WingDings"/>
              <a:buChar char=""/>
            </a:pPr>
            <a:r>
              <a:rPr lang="en-US" altLang="de-DE" sz="2400">
                <a:solidFill>
                  <a:srgbClr val="333333"/>
                </a:solidFill>
              </a:rPr>
              <a:t>“</a:t>
            </a:r>
            <a:r>
              <a:rPr lang="pl-PL" altLang="de-DE" sz="2400">
                <a:solidFill>
                  <a:srgbClr val="333333"/>
                </a:solidFill>
              </a:rPr>
              <a:t>Coś </a:t>
            </a:r>
            <a:r>
              <a:rPr lang="pl-PL" altLang="de-DE" sz="2400" dirty="0">
                <a:solidFill>
                  <a:srgbClr val="333333"/>
                </a:solidFill>
              </a:rPr>
              <a:t>zostało mi wszczepione do </a:t>
            </a:r>
            <a:r>
              <a:rPr lang="pl-PL" altLang="de-DE" sz="2400">
                <a:solidFill>
                  <a:srgbClr val="333333"/>
                </a:solidFill>
              </a:rPr>
              <a:t>mózgu</a:t>
            </a:r>
            <a:r>
              <a:rPr lang="en-US" altLang="de-DE" sz="240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en-US" altLang="de-DE" sz="2400">
                <a:solidFill>
                  <a:srgbClr val="333333"/>
                </a:solidFill>
              </a:rPr>
              <a:t>“</a:t>
            </a:r>
            <a:r>
              <a:rPr lang="pl-PL" altLang="de-DE" sz="2400">
                <a:solidFill>
                  <a:srgbClr val="333333"/>
                </a:solidFill>
              </a:rPr>
              <a:t>Nie </a:t>
            </a:r>
            <a:r>
              <a:rPr lang="pl-PL" altLang="de-DE" sz="2400" dirty="0">
                <a:solidFill>
                  <a:srgbClr val="333333"/>
                </a:solidFill>
              </a:rPr>
              <a:t>wiem jak to się mogło stać</a:t>
            </a:r>
            <a:r>
              <a:rPr lang="en-US" altLang="de-DE" sz="2400" dirty="0">
                <a:solidFill>
                  <a:srgbClr val="333333"/>
                </a:solidFill>
              </a:rPr>
              <a:t>, </a:t>
            </a:r>
            <a:r>
              <a:rPr lang="pl-PL" altLang="de-DE" sz="2400" dirty="0">
                <a:solidFill>
                  <a:srgbClr val="333333"/>
                </a:solidFill>
              </a:rPr>
              <a:t>ale ktoś</a:t>
            </a:r>
            <a:r>
              <a:rPr lang="de-DE" altLang="de-DE" sz="2400" dirty="0">
                <a:solidFill>
                  <a:srgbClr val="333333"/>
                </a:solidFill>
              </a:rPr>
              <a:t> </a:t>
            </a:r>
            <a:r>
              <a:rPr lang="pl-PL" altLang="de-DE" sz="2400" dirty="0">
                <a:solidFill>
                  <a:srgbClr val="333333"/>
                </a:solidFill>
              </a:rPr>
              <a:t>inny przejął kontrolę nad </a:t>
            </a:r>
            <a:r>
              <a:rPr lang="pl-PL" altLang="de-DE" sz="2400">
                <a:solidFill>
                  <a:srgbClr val="333333"/>
                </a:solidFill>
              </a:rPr>
              <a:t>moimi myślami</a:t>
            </a:r>
            <a:r>
              <a:rPr lang="en-US"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7" name="Rectangle 26"/>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739831739"/>
              </p:ext>
            </p:extLst>
          </p:nvPr>
        </p:nvGraphicFramePr>
        <p:xfrm>
          <a:off x="408955" y="2564904"/>
          <a:ext cx="11376000" cy="402336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Głosy są nasyłane z zewnątrz?</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Czy są może jakieś inne możliwe wyjaśnienia dla opisanych po lewej stronie przypuszczeń?</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dirty="0">
                          <a:solidFill>
                            <a:srgbClr val="333333"/>
                          </a:solidFill>
                          <a:latin typeface="Calibri Light"/>
                        </a:rPr>
                        <a:t>“Słyszę je wyraźnie. W przeciwieństwie do moich myśli, które są ciche!”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dirty="0">
                          <a:ln>
                            <a:noFill/>
                          </a:ln>
                          <a:solidFill>
                            <a:srgbClr val="004992"/>
                          </a:solidFill>
                          <a:effectLst/>
                          <a:latin typeface="+mn-l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“Te myśli są poza moją kontrolą. Kiedy próbuję się im przeciwstawić, jest jeszcze gorzej. To pokazuje, że coś rzeczywiście mnie zmusza.”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a:ln>
                            <a:noFill/>
                          </a:ln>
                          <a:solidFill>
                            <a:srgbClr val="004992"/>
                          </a:solidFill>
                          <a:effectLst/>
                          <a:latin typeface="+mn-lt"/>
                          <a:cs typeface="Times New Roman" pitchFamily="18" charset="0"/>
                        </a:rPr>
                        <a:t>???</a:t>
                      </a:r>
                      <a:endParaRPr kumimoji="0" lang="pl-PL" sz="1600" b="0" i="0" u="none" strike="noStrike" cap="none" normalizeH="0" baseline="0" dirty="0">
                        <a:ln>
                          <a:noFill/>
                        </a:ln>
                        <a:solidFill>
                          <a:srgbClr val="004992"/>
                        </a:solidFill>
                        <a:effectLst/>
                        <a:latin typeface="+mn-l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“Nigdy nie pomyślałbym takich złych myśli. Nie mógłbym nikogo skrzywdzić. Ale nadal mam takie agresywne myśli.”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dirty="0">
                          <a:ln>
                            <a:noFill/>
                          </a:ln>
                          <a:solidFill>
                            <a:srgbClr val="004992"/>
                          </a:solidFill>
                          <a:effectLst/>
                          <a:latin typeface="+mn-l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7" name="Rectangle 26"/>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515497466"/>
              </p:ext>
            </p:extLst>
          </p:nvPr>
        </p:nvGraphicFramePr>
        <p:xfrm>
          <a:off x="408955" y="2564904"/>
          <a:ext cx="11376000" cy="402336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Głosy są nasyłane z zewnątrz?</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Czy są może jakieś inne możliwe wyjaśnienia dla opisanych po lewej stronie przypuszczeń?</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dirty="0">
                          <a:solidFill>
                            <a:srgbClr val="333333"/>
                          </a:solidFill>
                          <a:latin typeface="Calibri Light"/>
                        </a:rPr>
                        <a:t>“Słyszę je wyraźnie. W przeciwieństwie do moich myśli, które są ciche!”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Około 15-20% zdrowych ludzi słyszy głosy od czasu do czasu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Intensywne myśli są czasem prawi słyszalne (np. chwytna melodia, czy wspomnienie rozmowy z przyjacielem)</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“Te myśli są poza moją kontrolą. Kiedy próbuję się im przeciwstawić, jest jeszcze gorzej. To pokazuje, że coś rzeczywiście mnie zmusza.”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a:ln>
                            <a:noFill/>
                          </a:ln>
                          <a:solidFill>
                            <a:srgbClr val="004992"/>
                          </a:solidFill>
                          <a:effectLst/>
                          <a:latin typeface="+mn-lt"/>
                          <a:cs typeface="Times New Roman" pitchFamily="18" charset="0"/>
                        </a:rPr>
                        <a:t>???</a:t>
                      </a:r>
                      <a:endParaRPr kumimoji="0" lang="pl-PL" sz="1600" b="0" i="0" u="none" strike="noStrike" cap="none" normalizeH="0" baseline="0" dirty="0">
                        <a:ln>
                          <a:noFill/>
                        </a:ln>
                        <a:solidFill>
                          <a:srgbClr val="004992"/>
                        </a:solidFill>
                        <a:effectLst/>
                        <a:latin typeface="+mn-l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“Nigdy nie pomyślałbym takich złych myśli. Nie mógłbym nikogo skrzywdzić. Ale nadal mam takie agresywne myśli.”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dirty="0">
                          <a:ln>
                            <a:noFill/>
                          </a:ln>
                          <a:solidFill>
                            <a:srgbClr val="004992"/>
                          </a:solidFill>
                          <a:effectLst/>
                          <a:latin typeface="+mn-l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8044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7" name="Rectangle 26"/>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2623030823"/>
              </p:ext>
            </p:extLst>
          </p:nvPr>
        </p:nvGraphicFramePr>
        <p:xfrm>
          <a:off x="408955" y="2564904"/>
          <a:ext cx="11376000" cy="402336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Głosy są nasyłane z zewnątrz?</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Czy są może jakieś inne możliwe wyjaśnienia dla opisanych po lewej stronie przypuszczeń?</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dirty="0">
                          <a:solidFill>
                            <a:srgbClr val="333333"/>
                          </a:solidFill>
                          <a:latin typeface="Calibri Light"/>
                        </a:rPr>
                        <a:t>“Słyszę je wyraźnie. W przeciwieństwie do moich myśli, które są ciche!”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Około 15-20% zdrowych ludzi słyszy głosy od czasu do czasu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Intensywne myśli są czasem prawi słyszalne (np. chwytna melodia, czy wspomnienie rozmowy z przyjacielem)</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“Te myśli są poza moją kontrolą. Kiedy próbuję się im przeciwstawić, jest jeszcze gorzej. To pokazuje, że coś rzeczywiście mnie zmusza.”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Nasze myśli nie dają się całkowicie kontrolować – w przeciwnym razie nie było by takich rzeczy jak burza mózgów, inspiracje itp.</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Jeśli próbujemy powstrzymać te myśli stają się jeszcze silniejsze</a:t>
                      </a:r>
                      <a:br>
                        <a:rPr kumimoji="0" lang="en-US" sz="1600" b="0" i="0" u="none" strike="noStrike" cap="none" normalizeH="0" baseline="0" dirty="0">
                          <a:ln>
                            <a:noFill/>
                          </a:ln>
                          <a:solidFill>
                            <a:srgbClr val="333333"/>
                          </a:solidFill>
                          <a:effectLst/>
                          <a:latin typeface="+mn-lt"/>
                          <a:cs typeface="Times New Roman" pitchFamily="18" charset="0"/>
                        </a:rPr>
                      </a:br>
                      <a:r>
                        <a:rPr kumimoji="0" lang="pl-PL" sz="1600" b="0" i="0" u="none" strike="noStrike" cap="none" normalizeH="0" baseline="0" dirty="0">
                          <a:ln>
                            <a:noFill/>
                          </a:ln>
                          <a:solidFill>
                            <a:srgbClr val="333333"/>
                          </a:solidFill>
                          <a:effectLst/>
                          <a:latin typeface="+mn-lt"/>
                          <a:cs typeface="Times New Roman" pitchFamily="18" charset="0"/>
                        </a:rPr>
                        <a:t>Eksperyment: nie myśl o cyfrze 8! Raczej się nie uda!</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“Nigdy nie pomyślałbym takich złych myśli. Nie mógłbym nikogo skrzywdzić. Ale nadal mam takie agresywne myśli.”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dirty="0">
                          <a:ln>
                            <a:noFill/>
                          </a:ln>
                          <a:solidFill>
                            <a:srgbClr val="004992"/>
                          </a:solidFill>
                          <a:effectLst/>
                          <a:latin typeface="+mn-l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949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7" name="Rectangle 26"/>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131585332"/>
              </p:ext>
            </p:extLst>
          </p:nvPr>
        </p:nvGraphicFramePr>
        <p:xfrm>
          <a:off x="408955" y="2564904"/>
          <a:ext cx="11376000" cy="402336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Głosy są nasyłane z zewnątrz?</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Czy są może jakieś inne możliwe wyjaśnienia dla opisanych po lewej stronie przypuszczeń?</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dirty="0">
                          <a:solidFill>
                            <a:srgbClr val="333333"/>
                          </a:solidFill>
                          <a:latin typeface="Calibri Light"/>
                        </a:rPr>
                        <a:t>“Słyszę je wyraźnie. W przeciwieństwie do moich myśli, które są ciche!”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Około 15-20% zdrowych ludzi słyszy głosy od czasu do czasu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Intensywne myśli są czasem prawi słyszalne (np. chwytna melodia, czy wspomnienie rozmowy z przyjacielem)</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“Te myśli są poza moją kontrolą. Kiedy próbuję się im przeciwstawić, jest jeszcze gorzej. To pokazuje, że coś rzeczywiście mnie zmusza.”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Nasze myśli nie dają się całkowicie kontrolować – w przeciwnym razie nie było by takich rzeczy jak burza mózgów, inspiracje itp.</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Jeśli próbujemy powstrzymać te myśli stają się jeszcze silniejsze</a:t>
                      </a:r>
                      <a:br>
                        <a:rPr kumimoji="0" lang="en-US" sz="1600" b="0" i="0" u="none" strike="noStrike" cap="none" normalizeH="0" baseline="0" dirty="0">
                          <a:ln>
                            <a:noFill/>
                          </a:ln>
                          <a:solidFill>
                            <a:srgbClr val="333333"/>
                          </a:solidFill>
                          <a:effectLst/>
                          <a:latin typeface="+mn-lt"/>
                          <a:cs typeface="Times New Roman" pitchFamily="18" charset="0"/>
                        </a:rPr>
                      </a:br>
                      <a:r>
                        <a:rPr kumimoji="0" lang="pl-PL" sz="1600" b="0" i="0" u="none" strike="noStrike" cap="none" normalizeH="0" baseline="0" dirty="0">
                          <a:ln>
                            <a:noFill/>
                          </a:ln>
                          <a:solidFill>
                            <a:srgbClr val="333333"/>
                          </a:solidFill>
                          <a:effectLst/>
                          <a:latin typeface="+mn-lt"/>
                          <a:cs typeface="Times New Roman" pitchFamily="18" charset="0"/>
                        </a:rPr>
                        <a:t>Eksperyment: nie myśl o cyfrze 8! Raczej się nie uda!</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“Nigdy nie pomyślałbym takich złych myśli. Nie mógłbym nikogo skrzywdzić. Ale nadal mam takie agresywne myśli.”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Myśli, które są sprzeczne z tym co zwykle myślimy zdarzają się często. Myśli ≠ działanie: 20% zdrowych ludzi myśli o samobójstwie, jednakże nie podejmują takiej próby. Nawet jeśli kogoś kochamy, odczuwamy do tej osoby agresję (np. matka i jej płaczące dziecko)</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178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564904"/>
            <a:ext cx="11340000" cy="3887960"/>
          </a:xfrm>
        </p:spPr>
        <p:txBody>
          <a:bodyPr/>
          <a:lstStyle/>
          <a:p>
            <a:pPr lvl="0" defTabSz="914400" fontAlgn="base">
              <a:defRPr/>
            </a:pPr>
            <a:r>
              <a:rPr lang="pl-PL" sz="2400" dirty="0">
                <a:solidFill>
                  <a:srgbClr val="004992"/>
                </a:solidFill>
              </a:rPr>
              <a:t>Wyjaśnienie, że dziwne myśli nie są nasze (pochodzą z zewnątrz) niesie ze sobą więcej pytań niż odpowiedzi np.</a:t>
            </a:r>
            <a:r>
              <a:rPr lang="de-DE" sz="2400" dirty="0">
                <a:solidFill>
                  <a:srgbClr val="004992"/>
                </a:solidFill>
              </a:rPr>
              <a:t>:</a:t>
            </a:r>
          </a:p>
          <a:p>
            <a:pPr marL="342900" lvl="0" indent="-342900" defTabSz="914400" fontAlgn="base">
              <a:buClr>
                <a:srgbClr val="333333"/>
              </a:buClr>
              <a:buFont typeface="WingDings"/>
              <a:buChar char=""/>
              <a:defRPr/>
            </a:pPr>
            <a:r>
              <a:rPr lang="pl-PL" sz="2400" dirty="0">
                <a:solidFill>
                  <a:srgbClr val="333333"/>
                </a:solidFill>
              </a:rPr>
              <a:t>Techniczne wykonalne</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Kiedy i gdzie miało miejsce wszczepienie np. implantów</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Kto chciałby cię skrzywdzić</a:t>
            </a:r>
            <a:r>
              <a:rPr lang="de-DE" sz="2400" dirty="0">
                <a:solidFill>
                  <a:srgbClr val="333333"/>
                </a:solidFill>
              </a:rPr>
              <a:t>? </a:t>
            </a:r>
            <a:r>
              <a:rPr lang="pl-PL" sz="2400" dirty="0">
                <a:solidFill>
                  <a:srgbClr val="333333"/>
                </a:solidFill>
              </a:rPr>
              <a:t>Kto miałby pieniądze i czas żeby to robić</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Są prostsze sposoby, aby kogoś skrzywdzić</a:t>
            </a:r>
            <a:r>
              <a:rPr lang="de-DE" sz="2400" dirty="0">
                <a:solidFill>
                  <a:srgbClr val="333333"/>
                </a:solidFill>
              </a:rPr>
              <a:t>. </a:t>
            </a:r>
            <a:r>
              <a:rPr lang="pl-PL" sz="2400" dirty="0">
                <a:solidFill>
                  <a:srgbClr val="333333"/>
                </a:solidFill>
              </a:rPr>
              <a:t>Dlaczego ktoś miałby wybrać tak skomplikowane (i prawdopodobnie nie możliwe) metody</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Znajomy podrzucił Cię do domu.</a:t>
            </a:r>
            <a:endParaRPr lang="de-DE" altLang="de-DE" sz="3600">
              <a:latin typeface="+mn-lt"/>
              <a:ea typeface="+mn-ea"/>
              <a:cs typeface="+mn-cs"/>
            </a:endParaRPr>
          </a:p>
        </p:txBody>
      </p:sp>
      <p:sp>
        <p:nvSpPr>
          <p:cNvPr id="87043" name="Rectangle 1027"/>
          <p:cNvSpPr>
            <a:spLocks noGrp="1" noChangeArrowheads="1"/>
          </p:cNvSpPr>
          <p:nvPr>
            <p:ph idx="1"/>
          </p:nvPr>
        </p:nvSpPr>
        <p:spPr/>
        <p:txBody>
          <a:bodyPr>
            <a:noAutofit/>
          </a:bodyPr>
          <a:lstStyle/>
          <a:p>
            <a:pPr eaLnBrk="1" hangingPunct="1"/>
            <a:r>
              <a:rPr lang="pl-PL" altLang="de-DE" sz="2400" dirty="0">
                <a:solidFill>
                  <a:srgbClr val="333333"/>
                </a:solidFill>
              </a:rPr>
              <a:t>Co spowodowało, że znajomy podwiózł </a:t>
            </a:r>
            <a:r>
              <a:rPr lang="pl-PL" altLang="de-DE" sz="2400">
                <a:solidFill>
                  <a:srgbClr val="333333"/>
                </a:solidFill>
              </a:rPr>
              <a:t>Cię?</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Znajomy nie pojawił się na spotkaniu z Tobą.</a:t>
            </a:r>
            <a:endParaRPr lang="de-DE" altLang="de-DE" sz="3600">
              <a:latin typeface="+mn-lt"/>
              <a:ea typeface="+mn-ea"/>
              <a:cs typeface="+mn-cs"/>
            </a:endParaRPr>
          </a:p>
        </p:txBody>
      </p:sp>
      <p:sp>
        <p:nvSpPr>
          <p:cNvPr id="89091" name="Rectangle 3"/>
          <p:cNvSpPr>
            <a:spLocks noGrp="1" noChangeArrowheads="1"/>
          </p:cNvSpPr>
          <p:nvPr>
            <p:ph idx="1"/>
          </p:nvPr>
        </p:nvSpPr>
        <p:spPr/>
        <p:txBody>
          <a:bodyPr>
            <a:noAutofit/>
          </a:bodyPr>
          <a:lstStyle/>
          <a:p>
            <a:pPr eaLnBrk="1" hangingPunct="1"/>
            <a:r>
              <a:rPr lang="pl-PL" altLang="de-DE" sz="2400" dirty="0">
                <a:solidFill>
                  <a:srgbClr val="333333"/>
                </a:solidFill>
              </a:rPr>
              <a:t>Co spowodowało, że znajomy nie pojawił </a:t>
            </a:r>
            <a:r>
              <a:rPr lang="pl-PL" altLang="de-DE" sz="2400">
                <a:solidFill>
                  <a:srgbClr val="333333"/>
                </a:solidFill>
              </a:rPr>
              <a:t>się?</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Znajomy nie wysłał Ci kartki z wakacji</a:t>
            </a:r>
            <a:endParaRPr lang="de-DE" altLang="de-DE" sz="3600">
              <a:latin typeface="+mn-lt"/>
              <a:ea typeface="+mn-ea"/>
              <a:cs typeface="+mn-cs"/>
            </a:endParaRPr>
          </a:p>
        </p:txBody>
      </p:sp>
      <p:sp>
        <p:nvSpPr>
          <p:cNvPr id="91139" name="Rectangle 3"/>
          <p:cNvSpPr>
            <a:spLocks noGrp="1" noChangeArrowheads="1"/>
          </p:cNvSpPr>
          <p:nvPr>
            <p:ph idx="1"/>
          </p:nvPr>
        </p:nvSpPr>
        <p:spPr/>
        <p:txBody>
          <a:bodyPr>
            <a:noAutofit/>
          </a:bodyPr>
          <a:lstStyle/>
          <a:p>
            <a:pPr eaLnBrk="1" hangingPunct="1"/>
            <a:r>
              <a:rPr lang="pl-PL" altLang="de-DE" sz="2400" dirty="0">
                <a:solidFill>
                  <a:srgbClr val="333333"/>
                </a:solidFill>
              </a:rPr>
              <a:t>Co spowodowało, że znajomy nie wysłał </a:t>
            </a:r>
            <a:r>
              <a:rPr lang="pl-PL" altLang="de-DE" sz="2400">
                <a:solidFill>
                  <a:srgbClr val="333333"/>
                </a:solidFill>
              </a:rPr>
              <a:t>kartki?</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Samochód jedzie za Tobą od pół godziny.</a:t>
            </a:r>
            <a:endParaRPr lang="de-DE" altLang="de-DE" sz="3600">
              <a:latin typeface="+mn-lt"/>
              <a:ea typeface="+mn-ea"/>
              <a:cs typeface="+mn-cs"/>
            </a:endParaRPr>
          </a:p>
        </p:txBody>
      </p:sp>
      <p:sp>
        <p:nvSpPr>
          <p:cNvPr id="93187" name="Rectangle 3"/>
          <p:cNvSpPr>
            <a:spLocks noGrp="1" noChangeArrowheads="1"/>
          </p:cNvSpPr>
          <p:nvPr>
            <p:ph idx="1"/>
          </p:nvPr>
        </p:nvSpPr>
        <p:spPr/>
        <p:txBody>
          <a:bodyPr>
            <a:noAutofit/>
          </a:bodyPr>
          <a:lstStyle/>
          <a:p>
            <a:pPr eaLnBrk="1" hangingPunct="1"/>
            <a:r>
              <a:rPr lang="pl-PL" altLang="de-DE" sz="2400" dirty="0">
                <a:solidFill>
                  <a:srgbClr val="333333"/>
                </a:solidFill>
              </a:rPr>
              <a:t>Co spowodowało, że samochód jedzie za </a:t>
            </a:r>
            <a:r>
              <a:rPr lang="pl-PL" altLang="de-DE" sz="2400">
                <a:solidFill>
                  <a:srgbClr val="333333"/>
                </a:solidFill>
              </a:rPr>
              <a:t>Tobą?</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Autobus którym chciałeś jechać, odjechał Ci sprzed nosa.</a:t>
            </a:r>
            <a:endParaRPr lang="de-DE" altLang="de-DE" sz="3600">
              <a:latin typeface="+mn-lt"/>
              <a:ea typeface="+mn-ea"/>
              <a:cs typeface="+mn-cs"/>
            </a:endParaRPr>
          </a:p>
        </p:txBody>
      </p:sp>
      <p:sp>
        <p:nvSpPr>
          <p:cNvPr id="95235" name="Rectangle 3"/>
          <p:cNvSpPr>
            <a:spLocks noGrp="1" noChangeArrowheads="1"/>
          </p:cNvSpPr>
          <p:nvPr>
            <p:ph idx="1"/>
          </p:nvPr>
        </p:nvSpPr>
        <p:spPr/>
        <p:txBody>
          <a:bodyPr>
            <a:noAutofit/>
          </a:bodyPr>
          <a:lstStyle/>
          <a:p>
            <a:pPr eaLnBrk="1" hangingPunct="1"/>
            <a:r>
              <a:rPr lang="pl-PL" altLang="de-DE" sz="2400" dirty="0">
                <a:solidFill>
                  <a:srgbClr val="333333"/>
                </a:solidFill>
              </a:rPr>
              <a:t>Dlaczego nie złapałeś </a:t>
            </a:r>
            <a:r>
              <a:rPr lang="pl-PL" altLang="de-DE" sz="2400">
                <a:solidFill>
                  <a:srgbClr val="333333"/>
                </a:solidFill>
              </a:rPr>
              <a:t>autobusu?</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Sąsiad zaprosił Cię na drinka.</a:t>
            </a:r>
            <a:endParaRPr lang="de-DE" altLang="de-DE" sz="3600">
              <a:latin typeface="+mn-lt"/>
              <a:ea typeface="+mn-ea"/>
              <a:cs typeface="+mn-cs"/>
            </a:endParaRPr>
          </a:p>
        </p:txBody>
      </p:sp>
      <p:sp>
        <p:nvSpPr>
          <p:cNvPr id="97283" name="Rectangle 3"/>
          <p:cNvSpPr>
            <a:spLocks noGrp="1" noChangeArrowheads="1"/>
          </p:cNvSpPr>
          <p:nvPr>
            <p:ph idx="1"/>
          </p:nvPr>
        </p:nvSpPr>
        <p:spPr/>
        <p:txBody>
          <a:bodyPr>
            <a:noAutofit/>
          </a:bodyPr>
          <a:lstStyle/>
          <a:p>
            <a:pPr eaLnBrk="1" hangingPunct="1"/>
            <a:r>
              <a:rPr lang="pl-PL" altLang="de-DE" sz="2400" dirty="0">
                <a:solidFill>
                  <a:srgbClr val="333333"/>
                </a:solidFill>
              </a:rPr>
              <a:t>Co spowodowało, że sąsiad zaprosił </a:t>
            </a:r>
            <a:r>
              <a:rPr lang="pl-PL" altLang="de-DE" sz="2400">
                <a:solidFill>
                  <a:srgbClr val="333333"/>
                </a:solidFill>
              </a:rPr>
              <a:t>Cię?</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Od jakiegoś czasu mężczyzna czyta gazetę naprzeciwko Twojego mieszkania.</a:t>
            </a:r>
            <a:endParaRPr lang="de-DE" altLang="de-DE" sz="3600">
              <a:latin typeface="+mn-lt"/>
              <a:ea typeface="+mn-ea"/>
              <a:cs typeface="+mn-cs"/>
            </a:endParaRPr>
          </a:p>
        </p:txBody>
      </p:sp>
      <p:sp>
        <p:nvSpPr>
          <p:cNvPr id="99331" name="Rectangle 3"/>
          <p:cNvSpPr>
            <a:spLocks noGrp="1" noChangeArrowheads="1"/>
          </p:cNvSpPr>
          <p:nvPr>
            <p:ph idx="1"/>
          </p:nvPr>
        </p:nvSpPr>
        <p:spPr/>
        <p:txBody>
          <a:bodyPr>
            <a:noAutofit/>
          </a:bodyPr>
          <a:lstStyle/>
          <a:p>
            <a:pPr eaLnBrk="1" hangingPunct="1"/>
            <a:r>
              <a:rPr lang="pl-PL" altLang="de-DE" sz="2400" dirty="0">
                <a:solidFill>
                  <a:srgbClr val="333333"/>
                </a:solidFill>
              </a:rPr>
              <a:t>Jaki jest powód dla którego mężczyzna czyta </a:t>
            </a:r>
            <a:r>
              <a:rPr lang="pl-PL" altLang="de-DE" sz="2400">
                <a:solidFill>
                  <a:srgbClr val="333333"/>
                </a:solidFill>
              </a:rPr>
              <a:t>naprzeciwko?</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Przyjaciel myśli, że jesteś nie fair.</a:t>
            </a:r>
            <a:endParaRPr lang="de-DE" altLang="de-DE" sz="3600">
              <a:latin typeface="+mn-lt"/>
              <a:ea typeface="+mn-ea"/>
              <a:cs typeface="+mn-cs"/>
            </a:endParaRPr>
          </a:p>
        </p:txBody>
      </p:sp>
      <p:sp>
        <p:nvSpPr>
          <p:cNvPr id="101379" name="Rectangle 3"/>
          <p:cNvSpPr>
            <a:spLocks noGrp="1" noChangeArrowheads="1"/>
          </p:cNvSpPr>
          <p:nvPr>
            <p:ph idx="1"/>
          </p:nvPr>
        </p:nvSpPr>
        <p:spPr/>
        <p:txBody>
          <a:bodyPr>
            <a:noAutofit/>
          </a:bodyPr>
          <a:lstStyle/>
          <a:p>
            <a:pPr eaLnBrk="1" hangingPunct="1"/>
            <a:r>
              <a:rPr lang="pl-PL" altLang="de-DE" sz="2400" dirty="0">
                <a:solidFill>
                  <a:srgbClr val="333333"/>
                </a:solidFill>
              </a:rPr>
              <a:t>Co spowodowało, że przyjaciel tak </a:t>
            </a:r>
            <a:r>
              <a:rPr lang="pl-PL" altLang="de-DE" sz="2400">
                <a:solidFill>
                  <a:srgbClr val="333333"/>
                </a:solidFill>
              </a:rPr>
              <a:t>myśli?</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Przyjaciel myśli, że jesteś bystry.</a:t>
            </a:r>
            <a:endParaRPr lang="de-DE" altLang="de-DE" sz="3600">
              <a:latin typeface="+mn-lt"/>
              <a:ea typeface="+mn-ea"/>
              <a:cs typeface="+mn-cs"/>
            </a:endParaRPr>
          </a:p>
        </p:txBody>
      </p:sp>
      <p:sp>
        <p:nvSpPr>
          <p:cNvPr id="103427" name="Rectangle 3"/>
          <p:cNvSpPr>
            <a:spLocks noGrp="1" noChangeArrowheads="1"/>
          </p:cNvSpPr>
          <p:nvPr>
            <p:ph idx="1"/>
          </p:nvPr>
        </p:nvSpPr>
        <p:spPr/>
        <p:txBody>
          <a:bodyPr>
            <a:noAutofit/>
          </a:bodyPr>
          <a:lstStyle/>
          <a:p>
            <a:pPr eaLnBrk="1" hangingPunct="1"/>
            <a:r>
              <a:rPr lang="pl-PL" altLang="de-DE" sz="2400" dirty="0">
                <a:solidFill>
                  <a:srgbClr val="333333"/>
                </a:solidFill>
              </a:rPr>
              <a:t>Co spowodowało, że przyjaciel tak </a:t>
            </a:r>
            <a:r>
              <a:rPr lang="pl-PL" altLang="de-DE" sz="2400">
                <a:solidFill>
                  <a:srgbClr val="333333"/>
                </a:solidFill>
              </a:rPr>
              <a:t>myśli?</a:t>
            </a:r>
          </a:p>
          <a:p>
            <a:pPr lvl="0" defTabSz="914400" fontAlgn="base"/>
            <a:r>
              <a:rPr lang="pl-PL" altLang="de-DE" sz="2400" dirty="0">
                <a:solidFill>
                  <a:srgbClr val="333333"/>
                </a:solidFill>
              </a:rPr>
              <a:t>Jaki jest główny tej sytuacji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a:solidFill>
                  <a:srgbClr val="004992"/>
                </a:solidFill>
                <a:latin typeface="Calibri Light"/>
              </a:rPr>
              <a:t>Okoliczności lub losu?</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Wykorzystanie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Zawsze staraj się rozważyć możliwe, złożone czynniki, które mogły mieć udział w jakimś konkretnym wydarzeniu</a:t>
            </a:r>
            <a:r>
              <a:rPr lang="en-US" altLang="de-DE" sz="2400" dirty="0">
                <a:solidFill>
                  <a:srgbClr val="333333"/>
                </a:solidFill>
              </a:rPr>
              <a:t> (</a:t>
            </a:r>
            <a:r>
              <a:rPr lang="pl-PL" altLang="de-DE" sz="2400" dirty="0">
                <a:solidFill>
                  <a:srgbClr val="333333"/>
                </a:solidFill>
              </a:rPr>
              <a:t>np.</a:t>
            </a:r>
            <a:r>
              <a:rPr lang="en-US" altLang="de-DE" sz="2400" dirty="0">
                <a:solidFill>
                  <a:srgbClr val="333333"/>
                </a:solidFill>
              </a:rPr>
              <a:t> </a:t>
            </a:r>
            <a:r>
              <a:rPr lang="pl-PL" altLang="de-DE" sz="2400" dirty="0">
                <a:solidFill>
                  <a:srgbClr val="333333"/>
                </a:solidFill>
              </a:rPr>
              <a:t>ty</a:t>
            </a:r>
            <a:r>
              <a:rPr lang="en-US" altLang="de-DE" sz="2400" dirty="0">
                <a:solidFill>
                  <a:srgbClr val="333333"/>
                </a:solidFill>
              </a:rPr>
              <a:t>/</a:t>
            </a:r>
            <a:r>
              <a:rPr lang="pl-PL" altLang="de-DE" sz="2400" dirty="0">
                <a:solidFill>
                  <a:srgbClr val="333333"/>
                </a:solidFill>
              </a:rPr>
              <a:t>inni</a:t>
            </a:r>
            <a:r>
              <a:rPr lang="en-US" altLang="de-DE" sz="2400" dirty="0">
                <a:solidFill>
                  <a:srgbClr val="333333"/>
                </a:solidFill>
              </a:rPr>
              <a:t>/</a:t>
            </a:r>
            <a:r>
              <a:rPr lang="pl-PL" altLang="de-DE" sz="2400" dirty="0">
                <a:solidFill>
                  <a:srgbClr val="333333"/>
                </a:solidFill>
              </a:rPr>
              <a:t>okoliczności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Wykorzystanie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Zawsze staraj się rozważyć możliwe, złożone czynniki, które mogły mieć udział w jakimś konkretnym wydarzeniu</a:t>
            </a:r>
            <a:r>
              <a:rPr lang="en-US" altLang="de-DE" sz="2400" dirty="0">
                <a:solidFill>
                  <a:srgbClr val="333333"/>
                </a:solidFill>
              </a:rPr>
              <a:t> (</a:t>
            </a:r>
            <a:r>
              <a:rPr lang="pl-PL" altLang="de-DE" sz="2400" dirty="0">
                <a:solidFill>
                  <a:srgbClr val="333333"/>
                </a:solidFill>
              </a:rPr>
              <a:t>np.</a:t>
            </a:r>
            <a:r>
              <a:rPr lang="en-US" altLang="de-DE" sz="2400" dirty="0">
                <a:solidFill>
                  <a:srgbClr val="333333"/>
                </a:solidFill>
              </a:rPr>
              <a:t> </a:t>
            </a:r>
            <a:r>
              <a:rPr lang="pl-PL" altLang="de-DE" sz="2400" dirty="0">
                <a:solidFill>
                  <a:srgbClr val="333333"/>
                </a:solidFill>
              </a:rPr>
              <a:t>ty</a:t>
            </a:r>
            <a:r>
              <a:rPr lang="en-US" altLang="de-DE" sz="2400" dirty="0">
                <a:solidFill>
                  <a:srgbClr val="333333"/>
                </a:solidFill>
              </a:rPr>
              <a:t>/</a:t>
            </a:r>
            <a:r>
              <a:rPr lang="pl-PL" altLang="de-DE" sz="2400" dirty="0">
                <a:solidFill>
                  <a:srgbClr val="333333"/>
                </a:solidFill>
              </a:rPr>
              <a:t>inni</a:t>
            </a:r>
            <a:r>
              <a:rPr lang="en-US" altLang="de-DE" sz="2400" dirty="0">
                <a:solidFill>
                  <a:srgbClr val="333333"/>
                </a:solidFill>
              </a:rPr>
              <a:t>/</a:t>
            </a:r>
            <a:r>
              <a:rPr lang="pl-PL" altLang="de-DE" sz="2400" dirty="0">
                <a:solidFill>
                  <a:srgbClr val="333333"/>
                </a:solidFill>
              </a:rPr>
              <a:t>okoliczności</a:t>
            </a:r>
            <a:r>
              <a:rPr lang="en-US"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Staraj się myśleć realistycznie jak to tylko możliwe w życiu codziennym</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Niesprawiedliwie jest </a:t>
            </a:r>
            <a:r>
              <a:rPr lang="pl-PL" altLang="de-DE" sz="2400" i="1" u="sng" dirty="0">
                <a:solidFill>
                  <a:srgbClr val="333333"/>
                </a:solidFill>
              </a:rPr>
              <a:t>zawsze</a:t>
            </a:r>
            <a:r>
              <a:rPr lang="pl-PL" altLang="de-DE" sz="2400" dirty="0">
                <a:solidFill>
                  <a:srgbClr val="333333"/>
                </a:solidFill>
              </a:rPr>
              <a:t> zrzucać winę na innych</a:t>
            </a:r>
            <a:r>
              <a:rPr lang="en-US" altLang="de-DE" sz="2400" dirty="0">
                <a:solidFill>
                  <a:srgbClr val="333333"/>
                </a:solidFill>
              </a:rPr>
              <a:t>, </a:t>
            </a:r>
            <a:r>
              <a:rPr lang="pl-PL" altLang="de-DE" sz="2400" dirty="0">
                <a:solidFill>
                  <a:srgbClr val="333333"/>
                </a:solidFill>
              </a:rPr>
              <a:t>tak samo jak nie zawsze naszą winą jest, że coś złego się </a:t>
            </a:r>
            <a:r>
              <a:rPr lang="pl-PL" altLang="de-DE" sz="2400">
                <a:solidFill>
                  <a:srgbClr val="333333"/>
                </a:solidFill>
              </a:rPr>
              <a:t>dzieje.</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820426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Wykorzystanie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Zawsze staraj się rozważyć możliwe, złożone czynniki, które mogły mieć udział w jakimś konkretnym wydarzeniu</a:t>
            </a:r>
            <a:r>
              <a:rPr lang="en-US" altLang="de-DE" sz="2400" dirty="0">
                <a:solidFill>
                  <a:srgbClr val="333333"/>
                </a:solidFill>
              </a:rPr>
              <a:t> (</a:t>
            </a:r>
            <a:r>
              <a:rPr lang="pl-PL" altLang="de-DE" sz="2400" dirty="0">
                <a:solidFill>
                  <a:srgbClr val="333333"/>
                </a:solidFill>
              </a:rPr>
              <a:t>np.</a:t>
            </a:r>
            <a:r>
              <a:rPr lang="en-US" altLang="de-DE" sz="2400" dirty="0">
                <a:solidFill>
                  <a:srgbClr val="333333"/>
                </a:solidFill>
              </a:rPr>
              <a:t> </a:t>
            </a:r>
            <a:r>
              <a:rPr lang="pl-PL" altLang="de-DE" sz="2400" dirty="0">
                <a:solidFill>
                  <a:srgbClr val="333333"/>
                </a:solidFill>
              </a:rPr>
              <a:t>ty</a:t>
            </a:r>
            <a:r>
              <a:rPr lang="en-US" altLang="de-DE" sz="2400" dirty="0">
                <a:solidFill>
                  <a:srgbClr val="333333"/>
                </a:solidFill>
              </a:rPr>
              <a:t>/</a:t>
            </a:r>
            <a:r>
              <a:rPr lang="pl-PL" altLang="de-DE" sz="2400" dirty="0">
                <a:solidFill>
                  <a:srgbClr val="333333"/>
                </a:solidFill>
              </a:rPr>
              <a:t>inni</a:t>
            </a:r>
            <a:r>
              <a:rPr lang="en-US" altLang="de-DE" sz="2400" dirty="0">
                <a:solidFill>
                  <a:srgbClr val="333333"/>
                </a:solidFill>
              </a:rPr>
              <a:t>/</a:t>
            </a:r>
            <a:r>
              <a:rPr lang="pl-PL" altLang="de-DE" sz="2400" dirty="0">
                <a:solidFill>
                  <a:srgbClr val="333333"/>
                </a:solidFill>
              </a:rPr>
              <a:t>okoliczności</a:t>
            </a:r>
            <a:r>
              <a:rPr lang="en-US"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Staraj się myśleć realistycznie jak to tylko możliwe w życiu codziennym</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Niesprawiedliwie jest </a:t>
            </a:r>
            <a:r>
              <a:rPr lang="pl-PL" altLang="de-DE" sz="2400" i="1" u="sng" dirty="0">
                <a:solidFill>
                  <a:srgbClr val="333333"/>
                </a:solidFill>
              </a:rPr>
              <a:t>zawsze</a:t>
            </a:r>
            <a:r>
              <a:rPr lang="pl-PL" altLang="de-DE" sz="2400" dirty="0">
                <a:solidFill>
                  <a:srgbClr val="333333"/>
                </a:solidFill>
              </a:rPr>
              <a:t> zrzucać winę na innych</a:t>
            </a:r>
            <a:r>
              <a:rPr lang="en-US" altLang="de-DE" sz="2400" dirty="0">
                <a:solidFill>
                  <a:srgbClr val="333333"/>
                </a:solidFill>
              </a:rPr>
              <a:t>, </a:t>
            </a:r>
            <a:r>
              <a:rPr lang="pl-PL" altLang="de-DE" sz="2400" dirty="0">
                <a:solidFill>
                  <a:srgbClr val="333333"/>
                </a:solidFill>
              </a:rPr>
              <a:t>tak samo jak nie zawsze naszą winą jest, że coś złego się dzieje.</a:t>
            </a:r>
          </a:p>
          <a:p>
            <a:pPr marL="342900" lvl="0" indent="-342900" defTabSz="914400" fontAlgn="base">
              <a:buClr>
                <a:srgbClr val="333333"/>
              </a:buClr>
              <a:buFont typeface="WingDings"/>
              <a:buChar char=""/>
            </a:pPr>
            <a:r>
              <a:rPr lang="pl-PL" altLang="de-DE" sz="2400" dirty="0">
                <a:solidFill>
                  <a:srgbClr val="333333"/>
                </a:solidFill>
              </a:rPr>
              <a:t>Najczęściej różne czynniki przyczyniają się do powstania jakiegoś wydarzenia</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29715483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mają tendencję do wyjaśniania złożonych wydarzeń jednym prostym powodem</a:t>
            </a:r>
            <a:r>
              <a:rPr lang="en-AU" altLang="de-DE" sz="2400" dirty="0">
                <a:solidFill>
                  <a:srgbClr val="333333"/>
                </a:solidFill>
              </a:rPr>
              <a:t>. </a:t>
            </a:r>
            <a:r>
              <a:rPr lang="pl-PL" altLang="de-DE" sz="2400" dirty="0">
                <a:solidFill>
                  <a:srgbClr val="333333"/>
                </a:solidFill>
              </a:rPr>
              <a:t>Czasami inni są obwiniani za czyjeś błędy</a:t>
            </a:r>
            <a:r>
              <a:rPr lang="en-AU" altLang="de-DE" sz="2400" dirty="0">
                <a:solidFill>
                  <a:srgbClr val="333333"/>
                </a:solidFill>
              </a:rPr>
              <a:t>.</a:t>
            </a:r>
          </a:p>
          <a:p>
            <a:pPr lvl="0" defTabSz="914400" fontAlgn="base"/>
            <a:r>
              <a:rPr lang="pl-PL" altLang="de-DE" sz="2400" dirty="0">
                <a:solidFill>
                  <a:srgbClr val="004992"/>
                </a:solidFill>
              </a:rPr>
              <a:t>Przykład I</a:t>
            </a:r>
            <a:r>
              <a:rPr lang="en-AU" altLang="de-DE" sz="2400" dirty="0">
                <a:solidFill>
                  <a:srgbClr val="004992"/>
                </a:solidFill>
              </a:rPr>
              <a:t>: </a:t>
            </a:r>
            <a:r>
              <a:rPr lang="pl-PL" altLang="de-DE" sz="2400" dirty="0">
                <a:solidFill>
                  <a:srgbClr val="333333"/>
                </a:solidFill>
              </a:rPr>
              <a:t>Sławek odebrał telefon. Mechaniczny głos pytał go o przyzwyczajenia konsumenckie.</a:t>
            </a:r>
            <a:endParaRPr lang="en-AU" altLang="de-DE" sz="2400" dirty="0">
              <a:solidFill>
                <a:srgbClr val="333333"/>
              </a:solidFill>
            </a:endParaRPr>
          </a:p>
          <a:p>
            <a:pPr lvl="0" defTabSz="914400" fontAlgn="base">
              <a:lnSpc>
                <a:spcPct val="100000"/>
              </a:lnSpc>
              <a:spcBef>
                <a:spcPts val="1200"/>
              </a:spcBef>
            </a:pPr>
            <a:r>
              <a:rPr lang="pl-PL" altLang="de-DE" sz="2400" dirty="0">
                <a:solidFill>
                  <a:srgbClr val="004992"/>
                </a:solidFill>
              </a:rPr>
              <a:t>Własne przekonanie</a:t>
            </a:r>
            <a:r>
              <a:rPr lang="en-AU" altLang="de-DE" sz="2400" dirty="0">
                <a:solidFill>
                  <a:srgbClr val="004992"/>
                </a:solidFill>
              </a:rPr>
              <a:t>: </a:t>
            </a:r>
            <a:r>
              <a:rPr lang="pl-PL" altLang="de-DE" sz="2400" dirty="0">
                <a:solidFill>
                  <a:srgbClr val="333333"/>
                </a:solidFill>
              </a:rPr>
              <a:t>Człowiek od którego wynajmuje mieszkanie szpieguje go, aby móc wyrzucić go z mieszkania.</a:t>
            </a:r>
            <a:endParaRPr lang="en-AU" altLang="de-DE" sz="2400" dirty="0">
              <a:solidFill>
                <a:srgbClr val="333333"/>
              </a:solidFill>
            </a:endParaRPr>
          </a:p>
          <a:p>
            <a:pPr lvl="0" defTabSz="914400" fontAlgn="base">
              <a:lnSpc>
                <a:spcPct val="100000"/>
              </a:lnSpc>
              <a:spcBef>
                <a:spcPts val="1200"/>
              </a:spcBef>
            </a:pPr>
            <a:r>
              <a:rPr lang="pl-PL" altLang="de-DE" sz="2400" dirty="0">
                <a:solidFill>
                  <a:srgbClr val="004992"/>
                </a:solidFill>
              </a:rPr>
              <a:t>Wyjaśnienie alternatywne</a:t>
            </a:r>
            <a:r>
              <a:rPr lang="en-AU" altLang="de-DE" sz="2400" dirty="0">
                <a:solidFill>
                  <a:srgbClr val="004992"/>
                </a:solidFill>
              </a:rPr>
              <a:t>:</a:t>
            </a:r>
            <a:r>
              <a:rPr lang="pl-PL" altLang="de-DE" sz="2400" dirty="0">
                <a:solidFill>
                  <a:srgbClr val="004992"/>
                </a:solidFill>
              </a:rPr>
              <a:t> </a:t>
            </a:r>
            <a:r>
              <a:rPr lang="pl-PL" altLang="de-DE" sz="2400" dirty="0">
                <a:solidFill>
                  <a:srgbClr val="333333"/>
                </a:solidFill>
              </a:rPr>
              <a:t>telefon pochodził od firmy zajmującej się badaniami, które wybrała numer Sławka losowo. Sławek nigdy nie miał konfliktu z osobą od której wynajmuje mieszkanie. Sławek zawsze płaci czynsz na czas, więc jego przypuszczenia są mało prawdopodobne.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Czasami</a:t>
            </a:r>
            <a:r>
              <a:rPr lang="en-AU" altLang="de-DE" sz="2400" dirty="0">
                <a:solidFill>
                  <a:srgbClr val="333333"/>
                </a:solidFill>
              </a:rPr>
              <a:t>, </a:t>
            </a:r>
            <a:r>
              <a:rPr lang="pl-PL" altLang="de-DE" sz="2400" dirty="0">
                <a:solidFill>
                  <a:srgbClr val="333333"/>
                </a:solidFill>
              </a:rPr>
              <a:t>inni przyczyniają się w jakimś stopniu do wydarzenia, ale również inne czynniki mogą być ważne w danych wydarzeniu.</a:t>
            </a:r>
          </a:p>
          <a:p>
            <a:pPr lvl="0" defTabSz="914400" fontAlgn="base"/>
            <a:r>
              <a:rPr lang="pl-PL" altLang="de-DE" sz="2400" dirty="0">
                <a:solidFill>
                  <a:srgbClr val="004992"/>
                </a:solidFill>
              </a:rPr>
              <a:t>Przykład</a:t>
            </a:r>
            <a:r>
              <a:rPr lang="en-AU" altLang="de-DE" sz="2400" dirty="0">
                <a:solidFill>
                  <a:srgbClr val="004992"/>
                </a:solidFill>
              </a:rPr>
              <a:t> II: </a:t>
            </a:r>
            <a:r>
              <a:rPr lang="pl-PL" altLang="de-DE" sz="2400" dirty="0">
                <a:solidFill>
                  <a:srgbClr val="333333"/>
                </a:solidFill>
              </a:rPr>
              <a:t>Anna miała nawrót psychozy</a:t>
            </a:r>
            <a:r>
              <a:rPr lang="en-AU" altLang="de-DE" sz="2400" dirty="0">
                <a:solidFill>
                  <a:srgbClr val="333333"/>
                </a:solidFill>
              </a:rPr>
              <a:t>!</a:t>
            </a:r>
          </a:p>
          <a:p>
            <a:pPr lvl="0" defTabSz="914400" fontAlgn="base"/>
            <a:r>
              <a:rPr lang="pl-PL" altLang="de-DE" sz="2400" dirty="0">
                <a:solidFill>
                  <a:srgbClr val="004992"/>
                </a:solidFill>
              </a:rPr>
              <a:t>Własne przekonanie</a:t>
            </a:r>
            <a:r>
              <a:rPr lang="en-AU" altLang="de-DE" sz="2400" dirty="0">
                <a:solidFill>
                  <a:srgbClr val="004992"/>
                </a:solidFill>
              </a:rPr>
              <a:t>: </a:t>
            </a:r>
            <a:r>
              <a:rPr lang="pl-PL" altLang="de-DE" sz="2400" dirty="0">
                <a:solidFill>
                  <a:srgbClr val="333333"/>
                </a:solidFill>
              </a:rPr>
              <a:t>Nawrót był spowodowany przez pojawienie się trudnych wspomnień z dzieciństwa – Anna była bita.</a:t>
            </a:r>
          </a:p>
          <a:p>
            <a:pPr lvl="0" defTabSz="914400" fontAlgn="base"/>
            <a:r>
              <a:rPr lang="pl-PL" altLang="de-DE" sz="2400" dirty="0">
                <a:solidFill>
                  <a:srgbClr val="004992"/>
                </a:solidFill>
              </a:rPr>
              <a:t>Dodatkowe wyjaśnienie</a:t>
            </a:r>
            <a:r>
              <a:rPr lang="en-AU" altLang="de-DE" sz="2400" dirty="0">
                <a:solidFill>
                  <a:srgbClr val="004992"/>
                </a:solidFill>
              </a:rPr>
              <a:t>: </a:t>
            </a:r>
            <a:r>
              <a:rPr lang="en-AU" altLang="de-DE" sz="2400" dirty="0">
                <a:solidFill>
                  <a:srgbClr val="333333"/>
                </a:solidFill>
              </a:rPr>
              <a:t>T</a:t>
            </a:r>
            <a:r>
              <a:rPr lang="pl-PL" altLang="de-DE" sz="2400" dirty="0">
                <a:solidFill>
                  <a:srgbClr val="333333"/>
                </a:solidFill>
              </a:rPr>
              <a:t>o może być jedno z wyjaśnień, ale mogą być jeszcze inne czynniki: Anna zaprzestała przyjmowania leków, ponieważ obawiała się utraty pracy.</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1420851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608995466"/>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Vic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Doctor greating patient [sic]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b="0" i="0" u="none">
                          <a:solidFill>
                            <a:srgbClr val="333333"/>
                          </a:solidFill>
                          <a:latin typeface="Calibri Light"/>
                          <a:cs typeface="Verdana"/>
                        </a:rPr>
                        <a:t>A doctor is shaking a patient’s hand/Ein Arzt schüttelt einem Patienten die Hand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Benny-Kristin Fischer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b="0" i="0" u="none">
                          <a:solidFill>
                            <a:srgbClr val="333333"/>
                          </a:solidFill>
                          <a:latin typeface="Calibri Light"/>
                          <a:cs typeface="Verdana"/>
                        </a:rPr>
                        <a:t>Produced for the MCT/Anfertigung für das MKT; © Arbeitsgruppe Neuropsychologie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Various motives: pupil, ice hockey player/ Verschiedene Motive: Schüler, Eishockeyspieler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Bdunnette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DSCF0486</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b="0" i="0" u="none">
                          <a:solidFill>
                            <a:srgbClr val="333333"/>
                          </a:solidFill>
                          <a:latin typeface="Calibri Light"/>
                          <a:cs typeface="Verdana"/>
                        </a:rPr>
                        <a:t>A friend is talking behind your back (wispering)/Freundin hat hinter Ihrem Rücken geredet (flüstern)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a:solidFill>
                            <a:srgbClr val="333333"/>
                          </a:solidFill>
                          <a:latin typeface="Calibri Light"/>
                          <a:cs typeface="Verdana"/>
                        </a:rPr>
                        <a:t>rileyroxx</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Job Interview #2</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b="0" i="0" u="none">
                          <a:solidFill>
                            <a:srgbClr val="333333"/>
                          </a:solidFill>
                          <a:latin typeface="Calibri Light"/>
                          <a:cs typeface="Verdana"/>
                        </a:rPr>
                        <a:t>You are invited for a job interview (man dressed in grey shirt + tie)/Vorstellungsgespräch (Mann in schwarzem Hemd u. Krawatte)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a:solidFill>
                            <a:srgbClr val="333333"/>
                          </a:solidFill>
                          <a:latin typeface="Calibri Light"/>
                          <a:cs typeface="Verdana"/>
                        </a:rPr>
                        <a:t>bre pettis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b="0" i="0" u="none" spc="-5">
                          <a:solidFill>
                            <a:srgbClr val="333333"/>
                          </a:solidFill>
                          <a:latin typeface="Calibri Light"/>
                          <a:cs typeface="Verdana"/>
                        </a:rPr>
                        <a:t>This is what the webcam sees through a peephole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b="0" i="0" u="none">
                          <a:solidFill>
                            <a:srgbClr val="333333"/>
                          </a:solidFill>
                          <a:latin typeface="Calibri Light"/>
                          <a:cs typeface="Verdana"/>
                        </a:rPr>
                        <a:t>A friend is unpleasantly surprised by your spontaneous visit (man in a spyhole)/Eine Freundin ist von ihrem Besuch unangenehm überrascht (Mann im Spion)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a:solidFill>
                            <a:srgbClr val="333333"/>
                          </a:solidFill>
                          <a:latin typeface="Calibri Light"/>
                          <a:cs typeface="Verdana"/>
                        </a:rPr>
                        <a:t>yanec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laughter workshop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b="0" i="0" u="none">
                          <a:solidFill>
                            <a:srgbClr val="333333"/>
                          </a:solidFill>
                          <a:latin typeface="Calibri Light"/>
                          <a:cs typeface="Verdana"/>
                        </a:rPr>
                        <a:t>Other people laugh while you are talking (celebration)/Andere fangen an zu lachen, während Sie reden (Feier)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b="0" i="0" u="none">
                          <a:solidFill>
                            <a:srgbClr val="333333"/>
                          </a:solidFill>
                          <a:latin typeface="Calibri Light"/>
                          <a:cs typeface="Verdana"/>
                        </a:rPr>
                        <a:t>Heidi Wittwer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schreiende Hand</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spc="-5">
                          <a:solidFill>
                            <a:srgbClr val="333333"/>
                          </a:solidFill>
                          <a:latin typeface="Calibri Light"/>
                          <a:cs typeface="Verdana"/>
                        </a:rPr>
                        <a:t>PP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Screaming hand/Schreiende Hand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zen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zen driving home - day 14</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b="0" i="0" u="none">
                          <a:solidFill>
                            <a:srgbClr val="333333"/>
                          </a:solidFill>
                          <a:latin typeface="Calibri Light"/>
                          <a:cs typeface="Verdana"/>
                        </a:rPr>
                        <a:t>A friend gives you a lift home (man in the car)/ </a:t>
                      </a:r>
                    </a:p>
                    <a:p>
                      <a:pPr marL="92075" marR="100965">
                        <a:lnSpc>
                          <a:spcPct val="100000"/>
                        </a:lnSpc>
                        <a:spcBef>
                          <a:spcPts val="360"/>
                        </a:spcBef>
                      </a:pPr>
                      <a:r>
                        <a:rPr lang="de-DE" sz="1000" b="0" i="0" u="none">
                          <a:solidFill>
                            <a:srgbClr val="333333"/>
                          </a:solidFill>
                          <a:latin typeface="Calibri Light"/>
                          <a:cs typeface="Verdana"/>
                        </a:rPr>
                        <a:t>Ein Freund hat sie nach Hause gefahren (Mann im Auto)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b="0" i="0" u="none">
                          <a:solidFill>
                            <a:srgbClr val="333333"/>
                          </a:solidFill>
                          <a:latin typeface="Calibri Light"/>
                          <a:cs typeface="Verdana"/>
                        </a:rPr>
                        <a:t>Jswieringa</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Quarter Past three</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b="0" i="0" u="none">
                          <a:solidFill>
                            <a:srgbClr val="333333"/>
                          </a:solidFill>
                          <a:latin typeface="Calibri Light"/>
                          <a:cs typeface="Verdana"/>
                        </a:rPr>
                        <a:t>A friend did not show up for a meeting with you (clock)/Ein Freund versetzt sie (Wanduhr)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b="0" i="0" u="none">
                          <a:solidFill>
                            <a:srgbClr val="333333"/>
                          </a:solidFill>
                          <a:latin typeface="Calibri Light"/>
                          <a:cs typeface="Verdana"/>
                        </a:rPr>
                        <a:t>Rocketjim54</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mail box</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Postcard (mailbox)/</a:t>
                      </a:r>
                      <a:r>
                        <a:rPr lang="en-US" sz="1000" b="0" i="0" u="none" dirty="0" err="1">
                          <a:solidFill>
                            <a:srgbClr val="333333"/>
                          </a:solidFill>
                          <a:latin typeface="Calibri Light"/>
                          <a:cs typeface="Verdana"/>
                        </a:rPr>
                        <a:t>Postkarte</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Briefkasten</a:t>
                      </a:r>
                      <a:r>
                        <a:rPr lang="en-US" sz="1000" b="0" i="0" u="none" dirty="0">
                          <a:solidFill>
                            <a:srgbClr val="333333"/>
                          </a:solidFill>
                          <a:latin typeface="Calibri Light"/>
                          <a:cs typeface="Verdana"/>
                        </a:rPr>
                        <a:t>)</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15476752"/>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trekguy</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rear view side mirror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b="0" i="0" u="none">
                          <a:solidFill>
                            <a:srgbClr val="333333"/>
                          </a:solidFill>
                          <a:latin typeface="Calibri Light"/>
                          <a:cs typeface="Verdana"/>
                        </a:rPr>
                        <a:t>A car has been driving behind you for some time (rearview mirror of the car)/Ein Wagen fährt längere Zeit hinter ihnen her (Rückspiegel e. Autos)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The Jamoker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Missed The Bus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Bus passing by/Der Bus fährt weg</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*MarS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wine II</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b="0" i="0" u="none">
                          <a:solidFill>
                            <a:srgbClr val="333333"/>
                          </a:solidFill>
                          <a:latin typeface="Calibri Light"/>
                          <a:cs typeface="Verdana"/>
                        </a:rPr>
                        <a:t>A neighbour invited you for a drink (Glass of white wine)/Nachbar hat sie auf ein Gläschen eingeladen (Glas m. Weiswein)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heater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Commute (reading gang signs)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Reading the newspaper/Zeitungsleser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Katrin Ze.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spc="-5">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enttäuscht</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b="0" i="0" u="none">
                          <a:solidFill>
                            <a:srgbClr val="333333"/>
                          </a:solidFill>
                          <a:latin typeface="Calibri Light"/>
                          <a:cs typeface="Verdana"/>
                        </a:rPr>
                        <a:t>A friend thinks you are unfair/Ein Freund findet sie unfair (in der Ecke kauernde Frau)</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judge mental</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b="0" i="0" u="none" spc="-5">
                          <a:solidFill>
                            <a:srgbClr val="333333"/>
                          </a:solidFill>
                          <a:latin typeface="Calibri Light"/>
                          <a:cs typeface="Verdana"/>
                        </a:rPr>
                        <a:t>The Fluoride uncertainty Theory</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b="0" i="0" u="none" dirty="0">
                          <a:solidFill>
                            <a:srgbClr val="333333"/>
                          </a:solidFill>
                          <a:latin typeface="Calibri Light"/>
                          <a:cs typeface="Verdana"/>
                        </a:rPr>
                        <a:t>A friend thinks you are smart (Albert Einstein)/ Ein Freund findet sie klug (Einstein)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4935</Words>
  <Application>Microsoft Office PowerPoint</Application>
  <PresentationFormat>Benutzerdefiniert</PresentationFormat>
  <Paragraphs>643</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57</vt:i4>
      </vt:variant>
    </vt:vector>
  </HeadingPairs>
  <TitlesOfParts>
    <vt:vector size="65" baseType="lpstr">
      <vt:lpstr>WingDings</vt:lpstr>
      <vt:lpstr>WingDings</vt:lpstr>
      <vt:lpstr>Times New Roman</vt:lpstr>
      <vt:lpstr>Verdana</vt:lpstr>
      <vt:lpstr>Arial</vt:lpstr>
      <vt:lpstr>Symbol</vt:lpstr>
      <vt:lpstr>Calibri Light</vt:lpstr>
      <vt:lpstr>UKE_PPT-Vorlage_16zu9</vt:lpstr>
      <vt:lpstr>MCT 1 B – Atrybucje - Obwinianie i Uznanie</vt:lpstr>
      <vt:lpstr>Atrybucje: Obwinianie i Uznanie</vt:lpstr>
      <vt:lpstr>Atrybucje: Obwinianie i Uznanie</vt:lpstr>
      <vt:lpstr>Atrybucje: Obwinianie i Uznanie</vt:lpstr>
      <vt:lpstr>Wyjaśnienia</vt:lpstr>
      <vt:lpstr>Wyjaśnienia</vt:lpstr>
      <vt:lpstr>Wyjaśnienia</vt:lpstr>
      <vt:lpstr>Obwinianie i Kredyt Zaufania</vt:lpstr>
      <vt:lpstr>Wypisałeś się ze szpitala bez niepokojących objawów.</vt:lpstr>
      <vt:lpstr>Wypisałeś się ze szpitala bez niepokojących objawów.</vt:lpstr>
      <vt:lpstr>Wypisałeś się ze szpitala bez niepokojących objawów.</vt:lpstr>
      <vt:lpstr>Wypisałeś się ze szpitala bez niepokojących objawów.</vt:lpstr>
      <vt:lpstr>Wypisałeś się ze szpitala bez niepokojących objawów.</vt:lpstr>
      <vt:lpstr>Wpływ niektórych stylów atrybucji (sposobów wyjaśniania) na negatywne wydarzenia!</vt:lpstr>
      <vt:lpstr>Wpływ niektórych stylów atrybucji (sposobów wyjaśniania) na negatywne wydarzenia!</vt:lpstr>
      <vt:lpstr>Wpływ niektórych stylów atrybucji (sposobów wyjaśniania) na negatywne wydarzenia!</vt:lpstr>
      <vt:lpstr>Wpływ niektórych stylów atrybucji (sposobów wyjaśniania) na negatywne wydarzenia!</vt:lpstr>
      <vt:lpstr>Wpływ niektórych stylów atrybucji (sposobów wyjaśniania) na negatywne wydarzenia!</vt:lpstr>
      <vt:lpstr>Wpływ niektórych atrybucji na pozytywne wydarzenia!</vt:lpstr>
      <vt:lpstr>Wpływ niektórych atrybucji na pozytywne wydarzenia!</vt:lpstr>
      <vt:lpstr>Wpływ niektórych atrybucji na pozytywne wydarzenia!</vt:lpstr>
      <vt:lpstr>Wpływ niektórych atrybucji na pozytywne wydarzenia!</vt:lpstr>
      <vt:lpstr>Wpływ niektórych atrybucji na pozytywne wydarzenia!</vt:lpstr>
      <vt:lpstr>Dlaczego to robimy?</vt:lpstr>
      <vt:lpstr>Dlaczego to robimy?</vt:lpstr>
      <vt:lpstr>Jak błędy atrybucji prowadzą do nieporozumień podczas psychozy – przykłady</vt:lpstr>
      <vt:lpstr>Style atrybucji cele dzisiejszej sesji:</vt:lpstr>
      <vt:lpstr>Znajomy mówi za Twoimi plecami</vt:lpstr>
      <vt:lpstr>Zostałeś zaproszony na rozmowę o pracę</vt:lpstr>
      <vt:lpstr>Znajomy jest niemiło zaskoczony Twoją niespodziewaną wizytą.</vt:lpstr>
      <vt:lpstr>Inne osoby śmieją się podczas, gdy Ty mówisz.</vt:lpstr>
      <vt:lpstr>podaj swoje własne przykłady!</vt:lpstr>
      <vt:lpstr>Głos mówi ci, że nie jesteś dobry.</vt:lpstr>
      <vt:lpstr>Głos mówi ci, że nie jesteś dobry.</vt:lpstr>
      <vt:lpstr>Głos mówi ci, że nie jesteś dobry.</vt:lpstr>
      <vt:lpstr>Słyszenie głosów własne myśli czy może sterowane przez kogoś? Za i przeciw</vt:lpstr>
      <vt:lpstr>Słyszenie głosów własne myśli czy może sterowane przez kogoś? Za i przeciw</vt:lpstr>
      <vt:lpstr>Słyszenie głosów własne myśli czy może sterowane przez kogoś? Za i przeciw</vt:lpstr>
      <vt:lpstr>Słyszenie głosów własne myśli czy może sterowane przez kogoś? Za i przeciw</vt:lpstr>
      <vt:lpstr>Słyszenie głosów własne myśli czy może sterowane przez kogoś? Za i przeciw</vt:lpstr>
      <vt:lpstr>Znajomy podrzucił Cię do domu.</vt:lpstr>
      <vt:lpstr>Znajomy nie pojawił się na spotkaniu z Tobą.</vt:lpstr>
      <vt:lpstr>Znajomy nie wysłał Ci kartki z wakacji</vt:lpstr>
      <vt:lpstr>Samochód jedzie za Tobą od pół godziny.</vt:lpstr>
      <vt:lpstr>Autobus którym chciałeś jechać, odjechał Ci sprzed nosa.</vt:lpstr>
      <vt:lpstr>Sąsiad zaprosił Cię na drinka.</vt:lpstr>
      <vt:lpstr>Od jakiegoś czasu mężczyzna czyta gazetę naprzeciwko Twojego mieszkania.</vt:lpstr>
      <vt:lpstr>Przyjaciel myśli, że jesteś nie fair.</vt:lpstr>
      <vt:lpstr>Przyjaciel myśli, że jesteś bystry.</vt:lpstr>
      <vt:lpstr>Wykorzystanie w życiu codziennym</vt:lpstr>
      <vt:lpstr>Wykorzystanie w życiu codziennym</vt:lpstr>
      <vt:lpstr>Wykorzystanie w życiu codziennym</vt:lpstr>
      <vt:lpstr>Co to ma wspólnego z psychozą?</vt:lpstr>
      <vt:lpstr>Co to ma wspólnego z psychozą?</vt:lpstr>
      <vt:lpstr>Dziękujemy za uwagę!</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232</cp:revision>
  <dcterms:created xsi:type="dcterms:W3CDTF">2004-10-11T13:21:01Z</dcterms:created>
  <dcterms:modified xsi:type="dcterms:W3CDTF">2022-07-29T09:23:41Z</dcterms:modified>
</cp:coreProperties>
</file>