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24" r:id="rId2"/>
    <p:sldId id="331" r:id="rId3"/>
    <p:sldId id="407" r:id="rId4"/>
    <p:sldId id="406" r:id="rId5"/>
    <p:sldId id="405" r:id="rId6"/>
    <p:sldId id="288" r:id="rId7"/>
    <p:sldId id="262" r:id="rId8"/>
    <p:sldId id="263" r:id="rId9"/>
    <p:sldId id="401" r:id="rId10"/>
    <p:sldId id="377" r:id="rId11"/>
    <p:sldId id="408" r:id="rId12"/>
    <p:sldId id="410" r:id="rId13"/>
    <p:sldId id="426" r:id="rId14"/>
    <p:sldId id="409" r:id="rId15"/>
    <p:sldId id="373" r:id="rId16"/>
    <p:sldId id="425" r:id="rId17"/>
    <p:sldId id="340" r:id="rId18"/>
    <p:sldId id="411" r:id="rId19"/>
    <p:sldId id="387" r:id="rId20"/>
    <p:sldId id="412" r:id="rId21"/>
    <p:sldId id="272" r:id="rId22"/>
    <p:sldId id="343" r:id="rId23"/>
    <p:sldId id="344" r:id="rId24"/>
    <p:sldId id="366" r:id="rId25"/>
    <p:sldId id="414" r:id="rId26"/>
    <p:sldId id="413" r:id="rId27"/>
    <p:sldId id="391" r:id="rId28"/>
    <p:sldId id="416" r:id="rId29"/>
    <p:sldId id="415" r:id="rId30"/>
    <p:sldId id="298" r:id="rId31"/>
    <p:sldId id="349" r:id="rId32"/>
    <p:sldId id="350" r:id="rId33"/>
    <p:sldId id="351" r:id="rId34"/>
    <p:sldId id="365" r:id="rId35"/>
    <p:sldId id="330" r:id="rId36"/>
    <p:sldId id="417" r:id="rId37"/>
    <p:sldId id="418" r:id="rId38"/>
    <p:sldId id="397" r:id="rId39"/>
    <p:sldId id="421" r:id="rId40"/>
    <p:sldId id="420" r:id="rId41"/>
    <p:sldId id="419" r:id="rId42"/>
    <p:sldId id="358" r:id="rId43"/>
    <p:sldId id="422" r:id="rId44"/>
    <p:sldId id="277" r:id="rId45"/>
    <p:sldId id="402" r:id="rId46"/>
    <p:sldId id="423" r:id="rId47"/>
    <p:sldId id="404"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22" autoAdjust="0"/>
    <p:restoredTop sz="95915" autoAdjust="0"/>
  </p:normalViewPr>
  <p:slideViewPr>
    <p:cSldViewPr snapToGrid="0">
      <p:cViewPr varScale="1">
        <p:scale>
          <a:sx n="67" d="100"/>
          <a:sy n="67" d="100"/>
        </p:scale>
        <p:origin x="840" y="44"/>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29.07.2022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3384376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1368080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554398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554398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2840439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2840439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2840439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971032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1883238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413427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413427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447937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873858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4071926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2037035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571337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4002322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118611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1828779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2331285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19134979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2513877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12270367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29462746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6574929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4085012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23363379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16548689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1233632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35678652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29000402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Meta-poznawczy 9 – Samoocena</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Meta-poznawczy 9 – Samoocena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Meta-poznawczy 9 – Samoocena</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Meta-poznawczy 9 – Samoocena</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Meta-poznawczy 9 – Samoocena</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Meta-poznawczy 9 – Samoocena</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Meta-poznawczy 9 – Samoocena</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Meta-poznawczy 9 – Samoocena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9 I – </a:t>
            </a:r>
            <a:r>
              <a:rPr lang="en-US" altLang="ko-KR">
                <a:latin typeface="+mn-lt"/>
                <a:ea typeface="+mn-ea"/>
                <a:cs typeface="+mn-cs"/>
              </a:rPr>
              <a:t>Samoocena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60554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Samoocena: co to takiego?</a:t>
            </a:r>
            <a:endParaRPr lang="de-DE" sz="3600" dirty="0">
              <a:latin typeface="+mn-lt"/>
              <a:ea typeface="+mn-ea"/>
              <a:cs typeface="+mn-cs"/>
            </a:endParaRPr>
          </a:p>
        </p:txBody>
      </p:sp>
      <p:sp>
        <p:nvSpPr>
          <p:cNvPr id="467971" name="Rectangle 3"/>
          <p:cNvSpPr>
            <a:spLocks noGrp="1" noChangeArrowheads="1"/>
          </p:cNvSpPr>
          <p:nvPr>
            <p:ph idx="1"/>
          </p:nvPr>
        </p:nvSpPr>
        <p:spPr>
          <a:xfrm>
            <a:off x="6400800" y="2203703"/>
            <a:ext cx="5349239" cy="3794760"/>
          </a:xfrm>
        </p:spPr>
        <p:txBody>
          <a:bodyPr wrap="square">
            <a:noAutofit/>
          </a:bodyPr>
          <a:lstStyle/>
          <a:p>
            <a:pPr eaLnBrk="1" hangingPunct="1">
              <a:buClr>
                <a:srgbClr val="333333"/>
              </a:buClr>
              <a:defRP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Samoocena: co to takiego?</a:t>
            </a:r>
            <a:endParaRPr lang="de-DE" sz="3600" dirty="0">
              <a:latin typeface="+mn-lt"/>
              <a:ea typeface="+mn-ea"/>
              <a:cs typeface="+mn-cs"/>
            </a:endParaRPr>
          </a:p>
        </p:txBody>
      </p:sp>
      <p:sp>
        <p:nvSpPr>
          <p:cNvPr id="467971" name="Rectangle 3"/>
          <p:cNvSpPr>
            <a:spLocks noGrp="1" noChangeArrowheads="1"/>
          </p:cNvSpPr>
          <p:nvPr>
            <p:ph idx="1"/>
          </p:nvPr>
        </p:nvSpPr>
        <p:spPr>
          <a:xfrm>
            <a:off x="6400800" y="2203703"/>
            <a:ext cx="5349239" cy="3794760"/>
          </a:xfrm>
        </p:spPr>
        <p:txBody>
          <a:bodyPr wrap="square">
            <a:noAutofit/>
          </a:bodyPr>
          <a:lstStyle/>
          <a:p>
            <a:pPr marL="342900" indent="-342900" eaLnBrk="1" hangingPunct="1">
              <a:buClr>
                <a:srgbClr val="333333"/>
              </a:buClr>
              <a:buFont typeface="WingDings"/>
              <a:buChar char=""/>
              <a:defRPr/>
            </a:pPr>
            <a:r>
              <a:rPr lang="pl-PL" sz="2400" dirty="0">
                <a:solidFill>
                  <a:srgbClr val="333333"/>
                </a:solidFill>
              </a:rPr>
              <a:t>Wartość, jaką przypisujemy samym sobie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983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Samoocena: co to takiego?</a:t>
            </a:r>
            <a:endParaRPr lang="de-DE" sz="3600" dirty="0">
              <a:latin typeface="+mn-lt"/>
              <a:ea typeface="+mn-ea"/>
              <a:cs typeface="+mn-cs"/>
            </a:endParaRPr>
          </a:p>
        </p:txBody>
      </p:sp>
      <p:sp>
        <p:nvSpPr>
          <p:cNvPr id="467971" name="Rectangle 3"/>
          <p:cNvSpPr>
            <a:spLocks noGrp="1" noChangeArrowheads="1"/>
          </p:cNvSpPr>
          <p:nvPr>
            <p:ph idx="1"/>
          </p:nvPr>
        </p:nvSpPr>
        <p:spPr>
          <a:xfrm>
            <a:off x="6400800" y="2203703"/>
            <a:ext cx="5349239" cy="3794760"/>
          </a:xfrm>
        </p:spPr>
        <p:txBody>
          <a:bodyPr wrap="square">
            <a:noAutofit/>
          </a:bodyPr>
          <a:lstStyle/>
          <a:p>
            <a:pPr marL="342900" indent="-342900" eaLnBrk="1" hangingPunct="1">
              <a:buClr>
                <a:srgbClr val="333333"/>
              </a:buClr>
              <a:buFont typeface="WingDings"/>
              <a:buChar char=""/>
              <a:defRPr/>
            </a:pPr>
            <a:r>
              <a:rPr lang="pl-PL" sz="2400" dirty="0">
                <a:solidFill>
                  <a:srgbClr val="333333"/>
                </a:solidFill>
              </a:rPr>
              <a:t>Wartość, jaką przypisujemy samym sobie</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pl-PL" sz="2400" dirty="0">
                <a:solidFill>
                  <a:srgbClr val="333333"/>
                </a:solidFill>
              </a:rPr>
              <a:t>Subiektywna ocena siebie/własnej </a:t>
            </a:r>
            <a:r>
              <a:rPr lang="pl-PL" sz="2400">
                <a:solidFill>
                  <a:srgbClr val="333333"/>
                </a:solidFill>
              </a:rPr>
              <a:t>osoby</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84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Samoocena: co to takiego?</a:t>
            </a:r>
            <a:endParaRPr lang="de-DE" sz="3600" dirty="0">
              <a:latin typeface="+mn-lt"/>
              <a:ea typeface="+mn-ea"/>
              <a:cs typeface="+mn-cs"/>
            </a:endParaRPr>
          </a:p>
        </p:txBody>
      </p:sp>
      <p:sp>
        <p:nvSpPr>
          <p:cNvPr id="467971" name="Rectangle 3"/>
          <p:cNvSpPr>
            <a:spLocks noGrp="1" noChangeArrowheads="1"/>
          </p:cNvSpPr>
          <p:nvPr>
            <p:ph idx="1"/>
          </p:nvPr>
        </p:nvSpPr>
        <p:spPr>
          <a:xfrm>
            <a:off x="6400800" y="2203703"/>
            <a:ext cx="5349239" cy="3794760"/>
          </a:xfrm>
        </p:spPr>
        <p:txBody>
          <a:bodyPr wrap="square">
            <a:noAutofit/>
          </a:bodyPr>
          <a:lstStyle/>
          <a:p>
            <a:pPr marL="342900" indent="-342900" eaLnBrk="1" hangingPunct="1">
              <a:buClr>
                <a:srgbClr val="333333"/>
              </a:buClr>
              <a:buFont typeface="WingDings"/>
              <a:buChar char=""/>
              <a:defRPr/>
            </a:pPr>
            <a:r>
              <a:rPr lang="pl-PL" sz="2400" dirty="0">
                <a:solidFill>
                  <a:srgbClr val="333333"/>
                </a:solidFill>
              </a:rPr>
              <a:t>Wartość, jaką przypisujemy samym sobie</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pl-PL" sz="2400" dirty="0">
                <a:solidFill>
                  <a:srgbClr val="333333"/>
                </a:solidFill>
              </a:rPr>
              <a:t>Subiektywna ocena siebie/własnej osoby</a:t>
            </a:r>
            <a:r>
              <a:rPr lang="de-DE" sz="2400" dirty="0">
                <a:solidFill>
                  <a:srgbClr val="333333"/>
                </a:solidFill>
              </a:rPr>
              <a:t>.</a:t>
            </a:r>
          </a:p>
          <a:p>
            <a:pPr marL="342900" indent="-342900">
              <a:buClr>
                <a:srgbClr val="333333"/>
              </a:buClr>
              <a:buFont typeface="WingDings"/>
              <a:buChar char=""/>
              <a:defRPr/>
            </a:pPr>
            <a:r>
              <a:rPr lang="pl-PL" sz="2400" dirty="0">
                <a:solidFill>
                  <a:srgbClr val="333333"/>
                </a:solidFill>
              </a:rPr>
              <a:t>Niekoniecznie musi być ona tożsama z tym, jak inni nas spostrzegają.</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477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Niska samoocena może mieć wpływ na nasze zdrowie psychiczne</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Osoby z problemami zdrowia psychicznego często cierpią z powodu obniżonej samooceny</a:t>
            </a:r>
            <a:r>
              <a:rPr lang="en-US" sz="2400" dirty="0">
                <a:solidFill>
                  <a:srgbClr val="333333"/>
                </a:solidFill>
              </a:rPr>
              <a:t>.</a:t>
            </a:r>
          </a:p>
          <a:p>
            <a:pPr marL="342900" indent="-342900">
              <a:buClr>
                <a:srgbClr val="333333"/>
              </a:buClr>
              <a:buFont typeface="WingDings"/>
              <a:buChar char=""/>
            </a:pPr>
            <a:r>
              <a:rPr lang="pl-PL" sz="2400" dirty="0">
                <a:solidFill>
                  <a:srgbClr val="333333"/>
                </a:solidFill>
              </a:rPr>
              <a:t>Niska samoocena może przyczyniać się do takich problemów psychologicznych jak:</a:t>
            </a:r>
          </a:p>
          <a:p>
            <a:pPr marL="774827" lvl="3" indent="-342900">
              <a:spcBef>
                <a:spcPts val="1999"/>
              </a:spcBef>
              <a:buClr>
                <a:srgbClr val="333333"/>
              </a:buClr>
              <a:buFont typeface="WingDings"/>
              <a:buChar char=""/>
            </a:pPr>
            <a:r>
              <a:rPr lang="pl-PL" sz="2400" dirty="0">
                <a:solidFill>
                  <a:srgbClr val="333333"/>
                </a:solidFill>
              </a:rPr>
              <a:t>Zwątpienie w własne możliwości</a:t>
            </a:r>
            <a:endParaRPr lang="de-DE" sz="2400" dirty="0">
              <a:solidFill>
                <a:srgbClr val="333333"/>
              </a:solidFill>
            </a:endParaRPr>
          </a:p>
          <a:p>
            <a:pPr marL="774827" lvl="3" indent="-342900">
              <a:spcBef>
                <a:spcPts val="1999"/>
              </a:spcBef>
              <a:buClr>
                <a:srgbClr val="333333"/>
              </a:buClr>
              <a:buFont typeface="WingDings"/>
              <a:buChar char=""/>
            </a:pPr>
            <a:r>
              <a:rPr lang="pl-PL" sz="2400" dirty="0">
                <a:solidFill>
                  <a:srgbClr val="333333"/>
                </a:solidFill>
              </a:rPr>
              <a:t>Strach/lęk</a:t>
            </a:r>
            <a:endParaRPr lang="de-DE" sz="2400" dirty="0">
              <a:solidFill>
                <a:srgbClr val="333333"/>
              </a:solidFill>
            </a:endParaRPr>
          </a:p>
          <a:p>
            <a:pPr marL="774827" lvl="3" indent="-342900">
              <a:spcBef>
                <a:spcPts val="1999"/>
              </a:spcBef>
              <a:buClr>
                <a:srgbClr val="333333"/>
              </a:buClr>
              <a:buFont typeface="WingDings"/>
              <a:buChar char=""/>
            </a:pPr>
            <a:r>
              <a:rPr lang="pl-PL" sz="2400" dirty="0">
                <a:solidFill>
                  <a:srgbClr val="333333"/>
                </a:solidFill>
              </a:rPr>
              <a:t>Objawy depresyjne</a:t>
            </a:r>
            <a:endParaRPr lang="de-DE" sz="2400" dirty="0">
              <a:solidFill>
                <a:srgbClr val="333333"/>
              </a:solidFill>
            </a:endParaRPr>
          </a:p>
          <a:p>
            <a:pPr marL="774827" lvl="3" indent="-342900">
              <a:spcBef>
                <a:spcPts val="1999"/>
              </a:spcBef>
              <a:buClr>
                <a:srgbClr val="333333"/>
              </a:buClr>
              <a:buFont typeface="WingDings"/>
              <a:buChar char=""/>
            </a:pPr>
            <a:r>
              <a:rPr lang="pl-PL" sz="2400" dirty="0">
                <a:solidFill>
                  <a:srgbClr val="333333"/>
                </a:solidFill>
              </a:rPr>
              <a:t>Samotność</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Różnica między zawyżoną samooceną, a zdrową samooceną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pl-PL" sz="2000" dirty="0">
                <a:solidFill>
                  <a:srgbClr val="333333"/>
                </a:solidFill>
              </a:rPr>
              <a:t>Podczas psychozy, duża część osób z tą diagnozą (ale nie wszystkie) mogą się czuć prześladowani lub, że są pod presją otoczenia. To uczucie może prowadzić do obniżonej samooceny. Z drugiej strony, ktoś może doświadczać zwiększonej samooceny, jeżeli czuje, że jest wybrany do spełnienia specjalnej misji lub ma specjalne zadania.</a:t>
            </a:r>
          </a:p>
          <a:p>
            <a:pPr>
              <a:lnSpc>
                <a:spcPct val="100000"/>
              </a:lnSpc>
              <a:spcBef>
                <a:spcPts val="1200"/>
              </a:spcBef>
              <a:defRPr/>
            </a:pPr>
            <a:endParaRPr lang="en-US" sz="2000" b="1" dirty="0">
              <a:solidFill>
                <a:srgbClr val="333333"/>
              </a:solidFill>
            </a:endParaRPr>
          </a:p>
          <a:p>
            <a:pPr>
              <a:lnSpc>
                <a:spcPct val="100000"/>
              </a:lnSpc>
              <a:spcBef>
                <a:spcPts val="1200"/>
              </a:spcBef>
              <a:defRPr/>
            </a:pPr>
            <a:endParaRPr lang="en-US" sz="2000" b="1" dirty="0">
              <a:solidFill>
                <a:srgbClr val="333333"/>
              </a:solidFill>
            </a:endParaRPr>
          </a:p>
          <a:p>
            <a:pPr>
              <a:lnSpc>
                <a:spcPct val="100000"/>
              </a:lnSpc>
              <a:spcBef>
                <a:spcPts val="1200"/>
              </a:spcBef>
              <a:defRPr/>
            </a:pPr>
            <a:endParaRPr lang="en-US" sz="2000" b="1" dirty="0">
              <a:solidFill>
                <a:srgbClr val="333333"/>
              </a:solidFill>
            </a:endParaRPr>
          </a:p>
          <a:p>
            <a:pPr>
              <a:defRPr/>
            </a:pPr>
            <a:r>
              <a:rPr lang="pl-PL" sz="2000" b="1" dirty="0">
                <a:solidFill>
                  <a:srgbClr val="004992"/>
                </a:solidFill>
              </a:rPr>
              <a:t>Uwaga</a:t>
            </a:r>
            <a:r>
              <a:rPr lang="en-US" sz="2000" b="1" dirty="0">
                <a:solidFill>
                  <a:srgbClr val="004992"/>
                </a:solidFill>
              </a:rPr>
              <a:t>: </a:t>
            </a:r>
            <a:r>
              <a:rPr lang="pl-PL" sz="2000" dirty="0">
                <a:solidFill>
                  <a:srgbClr val="333333"/>
                </a:solidFill>
              </a:rPr>
              <a:t>megalomania (przekonanie, że jesteśmy ważniejsi lub silniejsi od innych) może czasowo zwiększać poczucie naszej wartości, ale nie ma nic wspólnego </a:t>
            </a:r>
            <a:r>
              <a:rPr lang="pl-PL" sz="2000">
                <a:solidFill>
                  <a:srgbClr val="333333"/>
                </a:solidFill>
              </a:rPr>
              <a:t>ze “zdrową” </a:t>
            </a:r>
            <a:r>
              <a:rPr lang="pl-PL" sz="2000" dirty="0">
                <a:solidFill>
                  <a:srgbClr val="333333"/>
                </a:solidFill>
              </a:rPr>
              <a:t>samooceną!</a:t>
            </a:r>
          </a:p>
          <a:p>
            <a:pPr marL="342900" indent="-342900">
              <a:buClr>
                <a:srgbClr val="333333"/>
              </a:buClr>
              <a:buFont typeface="WingDings"/>
              <a:buChar char=""/>
              <a:defRPr/>
            </a:pPr>
            <a:r>
              <a:rPr lang="pl-PL" sz="2000" dirty="0">
                <a:solidFill>
                  <a:srgbClr val="333333"/>
                </a:solidFill>
              </a:rPr>
              <a:t>To uczucie nie trwa długo</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en-US" sz="2000" dirty="0">
                <a:solidFill>
                  <a:srgbClr val="333333"/>
                </a:solidFill>
              </a:rPr>
              <a:t>... </a:t>
            </a:r>
            <a:r>
              <a:rPr lang="pl-PL" sz="2000" dirty="0">
                <a:solidFill>
                  <a:srgbClr val="333333"/>
                </a:solidFill>
              </a:rPr>
              <a:t>oraz nie bierze się z rzeczywistych zalet i mocnych stron</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ale…</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Wszyscy ludzie mają rzeczywiste mocne strony, które tylko czekają by je </a:t>
            </a:r>
            <a:r>
              <a:rPr lang="pl-PL" sz="2400">
                <a:solidFill>
                  <a:srgbClr val="333333"/>
                </a:solidFill>
              </a:rPr>
              <a:t>zauważyć.</a:t>
            </a:r>
          </a:p>
          <a:p>
            <a:pPr marL="342900" indent="-342900">
              <a:buClr>
                <a:srgbClr val="333333"/>
              </a:buClr>
              <a:buFont typeface="WingDings"/>
              <a:buChar char=""/>
            </a:pPr>
            <a:r>
              <a:rPr lang="pl-PL" sz="2400">
                <a:solidFill>
                  <a:srgbClr val="333333"/>
                </a:solidFill>
              </a:rPr>
              <a:t>Możesz </a:t>
            </a:r>
            <a:r>
              <a:rPr lang="pl-PL" sz="2400" dirty="0">
                <a:solidFill>
                  <a:srgbClr val="333333"/>
                </a:solidFill>
              </a:rPr>
              <a:t>i powinieneś być dumny ze swoich mocnych </a:t>
            </a:r>
            <a:r>
              <a:rPr lang="pl-PL" sz="2400">
                <a:solidFill>
                  <a:srgbClr val="333333"/>
                </a:solidFill>
              </a:rPr>
              <a:t>stron!</a:t>
            </a:r>
          </a:p>
          <a:p>
            <a:pPr marL="342900" indent="-342900">
              <a:buClr>
                <a:srgbClr val="333333"/>
              </a:buClr>
              <a:buFont typeface="WingDings"/>
              <a:buChar char=""/>
            </a:pPr>
            <a:r>
              <a:rPr lang="pl-PL" sz="2400">
                <a:solidFill>
                  <a:srgbClr val="333333"/>
                </a:solidFill>
              </a:rPr>
              <a:t>Świadomość </a:t>
            </a:r>
            <a:r>
              <a:rPr lang="pl-PL" sz="2400" dirty="0">
                <a:solidFill>
                  <a:srgbClr val="333333"/>
                </a:solidFill>
              </a:rPr>
              <a:t>tych mocnych stron (zalet) tworzy podstawę twojej samooceny.</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Wiele</a:t>
            </a:r>
            <a:r>
              <a:rPr lang="de-DE" sz="2400" dirty="0">
                <a:solidFill>
                  <a:srgbClr val="333333"/>
                </a:solidFill>
              </a:rPr>
              <a:t> </a:t>
            </a:r>
            <a:r>
              <a:rPr lang="de-DE" sz="2400" dirty="0" err="1">
                <a:solidFill>
                  <a:srgbClr val="333333"/>
                </a:solidFill>
              </a:rPr>
              <a:t>osób</a:t>
            </a:r>
            <a:r>
              <a:rPr lang="de-DE" sz="2400" dirty="0">
                <a:solidFill>
                  <a:srgbClr val="333333"/>
                </a:solidFill>
              </a:rPr>
              <a:t> z </a:t>
            </a:r>
            <a:r>
              <a:rPr lang="de-DE" sz="2400" dirty="0" err="1">
                <a:solidFill>
                  <a:srgbClr val="333333"/>
                </a:solidFill>
              </a:rPr>
              <a:t>psychozą</a:t>
            </a:r>
            <a:r>
              <a:rPr lang="de-DE" sz="2400" dirty="0">
                <a:solidFill>
                  <a:srgbClr val="333333"/>
                </a:solidFill>
              </a:rPr>
              <a:t> (</a:t>
            </a:r>
            <a:r>
              <a:rPr lang="de-DE" sz="2400" dirty="0" err="1">
                <a:solidFill>
                  <a:srgbClr val="333333"/>
                </a:solidFill>
              </a:rPr>
              <a:t>ale</a:t>
            </a:r>
            <a:r>
              <a:rPr lang="de-DE" sz="2400" dirty="0">
                <a:solidFill>
                  <a:srgbClr val="333333"/>
                </a:solidFill>
              </a:rPr>
              <a:t> nie </a:t>
            </a:r>
            <a:r>
              <a:rPr lang="de-DE" sz="2400" dirty="0" err="1">
                <a:solidFill>
                  <a:srgbClr val="333333"/>
                </a:solidFill>
              </a:rPr>
              <a:t>wszystkie</a:t>
            </a:r>
            <a:r>
              <a:rPr lang="de-DE" sz="2400" dirty="0">
                <a:solidFill>
                  <a:srgbClr val="333333"/>
                </a:solidFill>
              </a:rPr>
              <a:t>!) </a:t>
            </a:r>
            <a:r>
              <a:rPr lang="de-DE" sz="2400" dirty="0" err="1">
                <a:solidFill>
                  <a:srgbClr val="333333"/>
                </a:solidFill>
              </a:rPr>
              <a:t>ma</a:t>
            </a:r>
            <a:r>
              <a:rPr lang="de-DE" sz="2400" dirty="0">
                <a:solidFill>
                  <a:srgbClr val="333333"/>
                </a:solidFill>
              </a:rPr>
              <a:t> </a:t>
            </a:r>
            <a:r>
              <a:rPr lang="de-DE" sz="2400" dirty="0" err="1">
                <a:solidFill>
                  <a:srgbClr val="333333"/>
                </a:solidFill>
              </a:rPr>
              <a:t>obniżoną</a:t>
            </a:r>
            <a:r>
              <a:rPr lang="de-DE" sz="2400" dirty="0">
                <a:solidFill>
                  <a:srgbClr val="333333"/>
                </a:solidFill>
              </a:rPr>
              <a:t> </a:t>
            </a:r>
            <a:r>
              <a:rPr lang="de-DE" sz="2400" dirty="0" err="1">
                <a:solidFill>
                  <a:srgbClr val="333333"/>
                </a:solidFill>
              </a:rPr>
              <a:t>samoocenę</a:t>
            </a:r>
            <a:r>
              <a:rPr lang="de-DE" sz="2400" dirty="0">
                <a:solidFill>
                  <a:srgbClr val="333333"/>
                </a:solidFill>
              </a:rPr>
              <a:t>, </a:t>
            </a:r>
            <a:r>
              <a:rPr lang="de-DE" sz="2400" dirty="0" err="1">
                <a:solidFill>
                  <a:srgbClr val="333333"/>
                </a:solidFill>
              </a:rPr>
              <a:t>często</a:t>
            </a:r>
            <a:r>
              <a:rPr lang="de-DE" sz="2400" dirty="0">
                <a:solidFill>
                  <a:srgbClr val="333333"/>
                </a:solidFill>
              </a:rPr>
              <a:t> z </a:t>
            </a:r>
            <a:r>
              <a:rPr lang="de-DE" sz="2400" dirty="0" err="1">
                <a:solidFill>
                  <a:srgbClr val="333333"/>
                </a:solidFill>
              </a:rPr>
              <a:t>powodu</a:t>
            </a:r>
            <a:r>
              <a:rPr lang="de-DE" sz="2400" dirty="0">
                <a:solidFill>
                  <a:srgbClr val="333333"/>
                </a:solidFill>
              </a:rPr>
              <a:t> </a:t>
            </a:r>
            <a:r>
              <a:rPr lang="de-DE" sz="2400" dirty="0" err="1">
                <a:solidFill>
                  <a:srgbClr val="333333"/>
                </a:solidFill>
              </a:rPr>
              <a:t>negatywnych</a:t>
            </a:r>
            <a:r>
              <a:rPr lang="de-DE" sz="2400" dirty="0">
                <a:solidFill>
                  <a:srgbClr val="333333"/>
                </a:solidFill>
              </a:rPr>
              <a:t> </a:t>
            </a:r>
            <a:r>
              <a:rPr lang="de-DE" sz="2400" dirty="0" err="1">
                <a:solidFill>
                  <a:srgbClr val="333333"/>
                </a:solidFill>
              </a:rPr>
              <a:t>doświadczeń</a:t>
            </a:r>
            <a:r>
              <a:rPr lang="de-DE" sz="2400" dirty="0">
                <a:solidFill>
                  <a:srgbClr val="333333"/>
                </a:solidFill>
              </a:rPr>
              <a:t> w </a:t>
            </a:r>
            <a:r>
              <a:rPr lang="de-DE" sz="2400" dirty="0" err="1">
                <a:solidFill>
                  <a:srgbClr val="333333"/>
                </a:solidFill>
              </a:rPr>
              <a:t>kontaktach</a:t>
            </a:r>
            <a:r>
              <a:rPr lang="de-DE" sz="2400" dirty="0">
                <a:solidFill>
                  <a:srgbClr val="333333"/>
                </a:solidFill>
              </a:rPr>
              <a:t> z </a:t>
            </a:r>
            <a:r>
              <a:rPr lang="de-DE" sz="2400" dirty="0" err="1">
                <a:solidFill>
                  <a:srgbClr val="333333"/>
                </a:solidFill>
              </a:rPr>
              <a:t>innymi</a:t>
            </a:r>
            <a:r>
              <a:rPr lang="de-DE" sz="2400" dirty="0">
                <a:solidFill>
                  <a:srgbClr val="333333"/>
                </a:solidFill>
              </a:rPr>
              <a:t> </a:t>
            </a:r>
            <a:r>
              <a:rPr lang="de-DE" sz="2400" dirty="0" err="1">
                <a:solidFill>
                  <a:srgbClr val="333333"/>
                </a:solidFill>
              </a:rPr>
              <a:t>ludźmi</a:t>
            </a:r>
            <a:r>
              <a:rPr lang="de-DE" sz="2400" dirty="0">
                <a:solidFill>
                  <a:srgbClr val="333333"/>
                </a:solidFill>
              </a:rPr>
              <a:t>. </a:t>
            </a:r>
            <a:r>
              <a:rPr lang="de-DE" sz="2400" dirty="0" err="1">
                <a:solidFill>
                  <a:srgbClr val="333333"/>
                </a:solidFill>
              </a:rPr>
              <a:t>Poprawa</a:t>
            </a:r>
            <a:r>
              <a:rPr lang="de-DE" sz="2400" dirty="0">
                <a:solidFill>
                  <a:srgbClr val="333333"/>
                </a:solidFill>
              </a:rPr>
              <a:t> </a:t>
            </a:r>
            <a:r>
              <a:rPr lang="de-DE" sz="2400" dirty="0" err="1">
                <a:solidFill>
                  <a:srgbClr val="333333"/>
                </a:solidFill>
              </a:rPr>
              <a:t>samooceny</a:t>
            </a:r>
            <a:r>
              <a:rPr lang="de-DE" sz="2400" dirty="0">
                <a:solidFill>
                  <a:srgbClr val="333333"/>
                </a:solidFill>
              </a:rPr>
              <a:t> </a:t>
            </a:r>
            <a:r>
              <a:rPr lang="de-DE" sz="2400" dirty="0" err="1">
                <a:solidFill>
                  <a:srgbClr val="333333"/>
                </a:solidFill>
              </a:rPr>
              <a:t>oraz</a:t>
            </a:r>
            <a:r>
              <a:rPr lang="de-DE" sz="2400" dirty="0">
                <a:solidFill>
                  <a:srgbClr val="333333"/>
                </a:solidFill>
              </a:rPr>
              <a:t> </a:t>
            </a:r>
            <a:r>
              <a:rPr lang="de-DE" sz="2400" dirty="0" err="1">
                <a:solidFill>
                  <a:srgbClr val="333333"/>
                </a:solidFill>
              </a:rPr>
              <a:t>innych</a:t>
            </a:r>
            <a:r>
              <a:rPr lang="de-DE" sz="2400" dirty="0">
                <a:solidFill>
                  <a:srgbClr val="333333"/>
                </a:solidFill>
              </a:rPr>
              <a:t> </a:t>
            </a:r>
            <a:r>
              <a:rPr lang="de-DE" sz="2400" dirty="0" err="1">
                <a:solidFill>
                  <a:srgbClr val="333333"/>
                </a:solidFill>
              </a:rPr>
              <a:t>objawów</a:t>
            </a:r>
            <a:r>
              <a:rPr lang="de-DE" sz="2400" dirty="0">
                <a:solidFill>
                  <a:srgbClr val="333333"/>
                </a:solidFill>
              </a:rPr>
              <a:t> </a:t>
            </a:r>
            <a:r>
              <a:rPr lang="de-DE" sz="2400" dirty="0" err="1">
                <a:solidFill>
                  <a:srgbClr val="333333"/>
                </a:solidFill>
              </a:rPr>
              <a:t>depresji</a:t>
            </a:r>
            <a:r>
              <a:rPr lang="de-DE" sz="2400" dirty="0">
                <a:solidFill>
                  <a:srgbClr val="333333"/>
                </a:solidFill>
              </a:rPr>
              <a:t> </a:t>
            </a:r>
            <a:r>
              <a:rPr lang="de-DE" sz="2400" dirty="0" err="1">
                <a:solidFill>
                  <a:srgbClr val="333333"/>
                </a:solidFill>
              </a:rPr>
              <a:t>wzmacnia</a:t>
            </a:r>
            <a:r>
              <a:rPr lang="de-DE" sz="2400" dirty="0">
                <a:solidFill>
                  <a:srgbClr val="333333"/>
                </a:solidFill>
              </a:rPr>
              <a:t> </a:t>
            </a:r>
            <a:r>
              <a:rPr lang="de-DE" sz="2400" dirty="0" err="1">
                <a:solidFill>
                  <a:srgbClr val="333333"/>
                </a:solidFill>
              </a:rPr>
              <a:t>stabilność</a:t>
            </a:r>
            <a:r>
              <a:rPr lang="de-DE" sz="2400" dirty="0">
                <a:solidFill>
                  <a:srgbClr val="333333"/>
                </a:solidFill>
              </a:rPr>
              <a:t> </a:t>
            </a:r>
            <a:r>
              <a:rPr lang="de-DE" sz="2400" dirty="0" err="1">
                <a:solidFill>
                  <a:srgbClr val="333333"/>
                </a:solidFill>
              </a:rPr>
              <a:t>psychiczną</a:t>
            </a:r>
            <a:r>
              <a:rPr lang="de-DE" sz="2400" dirty="0">
                <a:solidFill>
                  <a:srgbClr val="333333"/>
                </a:solidFill>
              </a:rPr>
              <a:t>. </a:t>
            </a:r>
            <a:r>
              <a:rPr lang="de-DE" sz="2400" dirty="0" err="1">
                <a:solidFill>
                  <a:srgbClr val="333333"/>
                </a:solidFill>
              </a:rPr>
              <a:t>Może</a:t>
            </a:r>
            <a:r>
              <a:rPr lang="de-DE" sz="2400" dirty="0">
                <a:solidFill>
                  <a:srgbClr val="333333"/>
                </a:solidFill>
              </a:rPr>
              <a:t> </a:t>
            </a:r>
            <a:r>
              <a:rPr lang="de-DE" sz="2400" dirty="0" err="1">
                <a:solidFill>
                  <a:srgbClr val="333333"/>
                </a:solidFill>
              </a:rPr>
              <a:t>to</a:t>
            </a:r>
            <a:r>
              <a:rPr lang="de-DE" sz="2400" dirty="0">
                <a:solidFill>
                  <a:srgbClr val="333333"/>
                </a:solidFill>
              </a:rPr>
              <a:t> </a:t>
            </a:r>
            <a:r>
              <a:rPr lang="de-DE" sz="2400" dirty="0" err="1">
                <a:solidFill>
                  <a:srgbClr val="333333"/>
                </a:solidFill>
              </a:rPr>
              <a:t>także</a:t>
            </a:r>
            <a:r>
              <a:rPr lang="de-DE" sz="2400" dirty="0">
                <a:solidFill>
                  <a:srgbClr val="333333"/>
                </a:solidFill>
              </a:rPr>
              <a:t> </a:t>
            </a:r>
            <a:r>
              <a:rPr lang="de-DE" sz="2400" dirty="0" err="1">
                <a:solidFill>
                  <a:srgbClr val="333333"/>
                </a:solidFill>
              </a:rPr>
              <a:t>przyczyniać</a:t>
            </a:r>
            <a:r>
              <a:rPr lang="de-DE" sz="2400" dirty="0">
                <a:solidFill>
                  <a:srgbClr val="333333"/>
                </a:solidFill>
              </a:rPr>
              <a:t> </a:t>
            </a:r>
            <a:r>
              <a:rPr lang="de-DE" sz="2400" dirty="0" err="1">
                <a:solidFill>
                  <a:srgbClr val="333333"/>
                </a:solidFill>
              </a:rPr>
              <a:t>się</a:t>
            </a:r>
            <a:r>
              <a:rPr lang="de-DE" sz="2400" dirty="0">
                <a:solidFill>
                  <a:srgbClr val="333333"/>
                </a:solidFill>
              </a:rPr>
              <a:t> do </a:t>
            </a:r>
            <a:r>
              <a:rPr lang="de-DE" sz="2400" dirty="0" err="1">
                <a:solidFill>
                  <a:srgbClr val="333333"/>
                </a:solidFill>
              </a:rPr>
              <a:t>osłabienia</a:t>
            </a:r>
            <a:r>
              <a:rPr lang="de-DE" sz="2400" dirty="0">
                <a:solidFill>
                  <a:srgbClr val="333333"/>
                </a:solidFill>
              </a:rPr>
              <a:t> </a:t>
            </a:r>
            <a:r>
              <a:rPr lang="de-DE" sz="2400" dirty="0" err="1">
                <a:solidFill>
                  <a:srgbClr val="333333"/>
                </a:solidFill>
              </a:rPr>
              <a:t>objawów</a:t>
            </a:r>
            <a:r>
              <a:rPr lang="de-DE" sz="2400" dirty="0">
                <a:solidFill>
                  <a:srgbClr val="333333"/>
                </a:solidFill>
              </a:rPr>
              <a:t> </a:t>
            </a:r>
            <a:r>
              <a:rPr lang="de-DE" sz="2400" err="1">
                <a:solidFill>
                  <a:srgbClr val="333333"/>
                </a:solidFill>
              </a:rPr>
              <a:t>psychotycznych</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843415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Źródła samoceny</a:t>
            </a:r>
            <a:endParaRPr lang="de-DE" sz="3600" dirty="0">
              <a:latin typeface="+mn-lt"/>
              <a:ea typeface="+mn-ea"/>
              <a:cs typeface="+mn-cs"/>
            </a:endParaRPr>
          </a:p>
        </p:txBody>
      </p:sp>
      <p:sp>
        <p:nvSpPr>
          <p:cNvPr id="27650" name="Rectangle 15"/>
          <p:cNvSpPr>
            <a:spLocks noGrp="1" noChangeArrowheads="1"/>
          </p:cNvSpPr>
          <p:nvPr>
            <p:ph idx="1"/>
          </p:nvPr>
        </p:nvSpPr>
        <p:spPr>
          <a:xfrm>
            <a:off x="408954" y="2204864"/>
            <a:ext cx="6858000" cy="4248000"/>
          </a:xfrm>
        </p:spPr>
        <p:txBody>
          <a:bodyPr>
            <a:noAutofit/>
          </a:bodyPr>
          <a:lstStyle/>
          <a:p>
            <a:pPr marL="342900" indent="-342900" eaLnBrk="1" hangingPunct="1">
              <a:buClr>
                <a:srgbClr val="333333"/>
              </a:buClr>
              <a:buFont typeface="WingDings"/>
              <a:buChar char=""/>
            </a:pPr>
            <a:r>
              <a:rPr lang="pl-PL" sz="2400" dirty="0">
                <a:solidFill>
                  <a:srgbClr val="333333"/>
                </a:solidFill>
              </a:rPr>
              <a:t>Samoocena nie jest stała i jednolita, ale może pojawiać się w różnych formach i różnych aktywnościach twojego życia (symbolicznie przedstawione za pomocą regału z prawej).</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praca</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wygląd</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hobby</a:t>
            </a:r>
            <a:endParaRPr lang="de-DE" dirty="0">
              <a:solidFill>
                <a:srgbClr val="333333"/>
              </a:solidFill>
              <a:latin typeface="Calibri Light"/>
              <a:cs typeface="Verdana"/>
            </a:endParaRPr>
          </a:p>
        </p:txBody>
      </p:sp>
      <p:sp>
        <p:nvSpPr>
          <p:cNvPr id="12" name="Caption_18">
            <a:extLst>
              <a:ext uri="{FF2B5EF4-FFF2-40B4-BE49-F238E27FC236}">
                <a16:creationId xmlns:a16="http://schemas.microsoft.com/office/drawing/2014/main" id="{F5922943-0F56-43F9-A6A3-A95FC98454C2}"/>
              </a:ext>
            </a:extLst>
          </p:cNvPr>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Relacje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958733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Źródła samoceny</a:t>
            </a:r>
            <a:endParaRPr lang="de-DE" sz="3600" dirty="0">
              <a:latin typeface="+mn-lt"/>
              <a:ea typeface="+mn-ea"/>
              <a:cs typeface="+mn-cs"/>
            </a:endParaRPr>
          </a:p>
        </p:txBody>
      </p:sp>
      <p:sp>
        <p:nvSpPr>
          <p:cNvPr id="27650" name="Rectangle 15"/>
          <p:cNvSpPr>
            <a:spLocks noGrp="1" noChangeArrowheads="1"/>
          </p:cNvSpPr>
          <p:nvPr>
            <p:ph idx="1"/>
          </p:nvPr>
        </p:nvSpPr>
        <p:spPr>
          <a:xfrm>
            <a:off x="408954" y="2204864"/>
            <a:ext cx="6858000" cy="4248000"/>
          </a:xfrm>
        </p:spPr>
        <p:txBody>
          <a:bodyPr>
            <a:noAutofit/>
          </a:bodyPr>
          <a:lstStyle/>
          <a:p>
            <a:pPr marL="342900" indent="-342900" eaLnBrk="1" hangingPunct="1">
              <a:buClr>
                <a:srgbClr val="333333"/>
              </a:buClr>
              <a:buFont typeface="WingDings"/>
              <a:buChar char=""/>
            </a:pPr>
            <a:r>
              <a:rPr lang="pl-PL" sz="2400" dirty="0">
                <a:solidFill>
                  <a:srgbClr val="333333"/>
                </a:solidFill>
              </a:rPr>
              <a:t>Samoocena nie jest stała i jednolita, ale może pojawiać się w różnych formach i różnych aktywnościach twojego życia (symbolicznie przedstawione za pomocą regału z prawej).</a:t>
            </a:r>
          </a:p>
          <a:p>
            <a:pPr marL="342900" indent="-342900" eaLnBrk="1" hangingPunct="1">
              <a:buClr>
                <a:srgbClr val="333333"/>
              </a:buClr>
              <a:buFont typeface="WingDings"/>
              <a:buChar char=""/>
            </a:pPr>
            <a:r>
              <a:rPr lang="pl-PL" sz="2400" dirty="0">
                <a:solidFill>
                  <a:srgbClr val="333333"/>
                </a:solidFill>
              </a:rPr>
              <a:t>To co ma znaczenie, to to czy koncentrujemy się jedynie na słabościach (puste półki) bardziej niż na możliwościach i zaletach (pełne półki).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praca</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wygląd</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hobby</a:t>
            </a:r>
            <a:endParaRPr lang="de-DE" dirty="0">
              <a:solidFill>
                <a:srgbClr val="333333"/>
              </a:solidFill>
              <a:latin typeface="Calibri Light"/>
              <a:cs typeface="Verdana"/>
            </a:endParaRPr>
          </a:p>
        </p:txBody>
      </p:sp>
      <p:sp>
        <p:nvSpPr>
          <p:cNvPr id="12" name="Caption_18">
            <a:extLst>
              <a:ext uri="{FF2B5EF4-FFF2-40B4-BE49-F238E27FC236}">
                <a16:creationId xmlns:a16="http://schemas.microsoft.com/office/drawing/2014/main" id="{8A952B4B-5D90-44AA-872E-6FAF6EFD1E70}"/>
              </a:ext>
            </a:extLst>
          </p:cNvPr>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Relacje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445351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Osoby z niską samooceną</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pl-PL" sz="2400" dirty="0">
                <a:solidFill>
                  <a:srgbClr val="333333"/>
                </a:solidFill>
              </a:rPr>
              <a:t>… mają skłonność do koncentrowania się na swoich własnych “pustych półkach” i “pełnych półkach” u innych.</a:t>
            </a: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Relacje </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praca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wygląd</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505650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Osoby z niską samooceną</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pl-PL" sz="2400" dirty="0">
                <a:solidFill>
                  <a:srgbClr val="333333"/>
                </a:solidFill>
              </a:rPr>
              <a:t>… mają skłonność do koncentrowania się na swoich </a:t>
            </a:r>
            <a:r>
              <a:rPr lang="pl-PL" sz="2400">
                <a:solidFill>
                  <a:srgbClr val="333333"/>
                </a:solidFill>
              </a:rPr>
              <a:t>własnych “pustych półkach” i “pełnych półkach” </a:t>
            </a:r>
            <a:r>
              <a:rPr lang="pl-PL" sz="2400" dirty="0">
                <a:solidFill>
                  <a:srgbClr val="333333"/>
                </a:solidFill>
              </a:rPr>
              <a:t>u innych.</a:t>
            </a:r>
          </a:p>
          <a:p>
            <a:pPr marL="342900" indent="-342900" eaLnBrk="1" hangingPunct="1">
              <a:buClr>
                <a:srgbClr val="333333"/>
              </a:buClr>
              <a:buFont typeface="WingDings"/>
              <a:buChar char=""/>
            </a:pPr>
            <a:r>
              <a:rPr lang="pl-PL" sz="2400" dirty="0">
                <a:solidFill>
                  <a:srgbClr val="333333"/>
                </a:solidFill>
              </a:rPr>
              <a:t>… mają skłonność do uogólnionych negatywnych sądów na własny temat (np. jestem bezwartościowy)</a:t>
            </a:r>
            <a:r>
              <a:rPr lang="de-DE" sz="2400" dirty="0">
                <a:solidFill>
                  <a:srgbClr val="333333"/>
                </a:solidFill>
              </a:rPr>
              <a:t>.</a:t>
            </a:r>
            <a:endParaRPr lang="pl-PL"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Relacje </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praca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wygląd</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036544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Osoby z niską samooceną</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pl-PL" sz="2400" dirty="0">
                <a:solidFill>
                  <a:srgbClr val="333333"/>
                </a:solidFill>
              </a:rPr>
              <a:t>… mają skłonność do koncentrowania się na swoich </a:t>
            </a:r>
            <a:r>
              <a:rPr lang="pl-PL" sz="2400">
                <a:solidFill>
                  <a:srgbClr val="333333"/>
                </a:solidFill>
              </a:rPr>
              <a:t>własnych “pustych półkach” i “pełnych półkach” </a:t>
            </a:r>
            <a:r>
              <a:rPr lang="pl-PL" sz="2400" dirty="0">
                <a:solidFill>
                  <a:srgbClr val="333333"/>
                </a:solidFill>
              </a:rPr>
              <a:t>u innych.</a:t>
            </a:r>
          </a:p>
          <a:p>
            <a:pPr marL="342900" indent="-342900" eaLnBrk="1" hangingPunct="1">
              <a:buClr>
                <a:srgbClr val="333333"/>
              </a:buClr>
              <a:buFont typeface="WingDings"/>
              <a:buChar char=""/>
            </a:pPr>
            <a:r>
              <a:rPr lang="pl-PL" sz="2400" dirty="0">
                <a:solidFill>
                  <a:srgbClr val="333333"/>
                </a:solidFill>
              </a:rPr>
              <a:t>… mają skłonność do uogólnionych negatywnych sądów na własny temat (np. jestem bezwartościowy)</a:t>
            </a:r>
            <a:r>
              <a:rPr lang="de-DE" sz="2400" dirty="0">
                <a:solidFill>
                  <a:srgbClr val="333333"/>
                </a:solidFill>
              </a:rPr>
              <a:t>.</a:t>
            </a:r>
            <a:endParaRPr lang="pl-PL" sz="2400" dirty="0">
              <a:solidFill>
                <a:srgbClr val="333333"/>
              </a:solidFill>
            </a:endParaRPr>
          </a:p>
          <a:p>
            <a:pPr marL="342900" indent="-342900" eaLnBrk="1" hangingPunct="1">
              <a:buClr>
                <a:srgbClr val="333333"/>
              </a:buClr>
              <a:buFont typeface="WingDings"/>
              <a:buChar char=""/>
            </a:pPr>
            <a:r>
              <a:rPr lang="pl-PL" sz="2400" dirty="0">
                <a:solidFill>
                  <a:srgbClr val="333333"/>
                </a:solidFill>
              </a:rPr>
              <a:t>… nie rozróżniają między osobą jako całością, a jedynie zachowaniem (np</a:t>
            </a:r>
            <a:r>
              <a:rPr lang="pl-PL" sz="2400">
                <a:solidFill>
                  <a:srgbClr val="333333"/>
                </a:solidFill>
              </a:rPr>
              <a:t>. “to</a:t>
            </a:r>
            <a:r>
              <a:rPr lang="pl-PL" sz="2400" dirty="0">
                <a:solidFill>
                  <a:srgbClr val="333333"/>
                </a:solidFill>
              </a:rPr>
              <a:t>, że nie idzie mi w jednej dziedzinie znaczy, że </a:t>
            </a:r>
            <a:r>
              <a:rPr lang="pl-PL" sz="2400">
                <a:solidFill>
                  <a:srgbClr val="333333"/>
                </a:solidFill>
              </a:rPr>
              <a:t>jestem przegrany”).</a:t>
            </a:r>
            <a:endParaRPr lang="pl-PL"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Relacje </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praca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wygląd</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600448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Nie zapominaj</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36"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Ostatnio wybrano mnie do drużyny w szkole; Nie jestem najlżelszy w rzutach piłką, ale dobrze tańczę…</a:t>
            </a:r>
            <a:endParaRPr lang="de-DE" i="1" dirty="0">
              <a:solidFill>
                <a:srgbClr val="333333"/>
              </a:solidFill>
              <a:latin typeface="Calibri Light"/>
              <a:ea typeface="ＭＳ Ｐゴシック" charset="0"/>
            </a:endParaRPr>
          </a:p>
        </p:txBody>
      </p:sp>
      <p:sp>
        <p:nvSpPr>
          <p:cNvPr id="37"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Lubię gotować i wiem spor na temat muzyki i polityki. Interesuję się filmem i literaturą…</a:t>
            </a:r>
            <a:endParaRPr lang="de-DE" i="1" dirty="0">
              <a:solidFill>
                <a:srgbClr val="333333"/>
              </a:solidFill>
              <a:latin typeface="Calibri Light"/>
              <a:ea typeface="ＭＳ Ｐゴシック" charset="0"/>
            </a:endParaRPr>
          </a:p>
        </p:txBody>
      </p:sp>
      <p:sp>
        <p:nvSpPr>
          <p:cNvPr id="38" name="Caption_26"/>
          <p:cNvSpPr>
            <a:spLocks noChangeArrowheads="1"/>
          </p:cNvSpPr>
          <p:nvPr/>
        </p:nvSpPr>
        <p:spPr bwMode="auto">
          <a:xfrm>
            <a:off x="499729" y="4384452"/>
            <a:ext cx="3532407" cy="1132093"/>
          </a:xfrm>
          <a:prstGeom prst="wedgeRoundRectCallout">
            <a:avLst>
              <a:gd name="adj1" fmla="val 63732"/>
              <a:gd name="adj2" fmla="val -40800"/>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l-PL" i="1" dirty="0">
                <a:solidFill>
                  <a:srgbClr val="333333"/>
                </a:solidFill>
                <a:latin typeface="Calibri Light"/>
                <a:ea typeface="ＭＳ Ｐゴシック" charset="0"/>
              </a:rPr>
              <a:t>Jestem zadowolony ze swoich włosów i lubię swoje oczy, ale mógłbym być wyższy…</a:t>
            </a:r>
            <a:endParaRPr lang="de-DE" i="1" dirty="0">
              <a:solidFill>
                <a:srgbClr val="333333"/>
              </a:solidFill>
              <a:latin typeface="Calibri Light"/>
              <a:ea typeface="ＭＳ Ｐゴシック" charset="0"/>
            </a:endParaRPr>
          </a:p>
        </p:txBody>
      </p:sp>
      <p:sp>
        <p:nvSpPr>
          <p:cNvPr id="39" name="Caption_25"/>
          <p:cNvSpPr>
            <a:spLocks noChangeArrowheads="1"/>
          </p:cNvSpPr>
          <p:nvPr/>
        </p:nvSpPr>
        <p:spPr bwMode="auto">
          <a:xfrm>
            <a:off x="499730" y="3265714"/>
            <a:ext cx="3532406"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Jestem obecnie bezrobotny; Niezdałem ostatnio edzaminu…</a:t>
            </a:r>
            <a:endParaRPr lang="de-DE" i="1" dirty="0">
              <a:solidFill>
                <a:srgbClr val="333333"/>
              </a:solidFill>
              <a:latin typeface="Calibri Light"/>
              <a:ea typeface="ＭＳ Ｐゴシック" charset="0"/>
            </a:endParaRPr>
          </a:p>
        </p:txBody>
      </p:sp>
      <p:sp>
        <p:nvSpPr>
          <p:cNvPr id="40" name="Caption_28"/>
          <p:cNvSpPr>
            <a:spLocks noChangeArrowheads="1"/>
          </p:cNvSpPr>
          <p:nvPr/>
        </p:nvSpPr>
        <p:spPr bwMode="auto">
          <a:xfrm>
            <a:off x="499730" y="1969477"/>
            <a:ext cx="3532406"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Jestem dobrym słuchaczem, można na mnie polegać, umiem utrzyma przyjaźnie i rozbawić innych</a:t>
            </a:r>
            <a:endParaRPr lang="de-DE" dirty="0">
              <a:solidFill>
                <a:srgbClr val="333333"/>
              </a:solidFill>
              <a:latin typeface="Calibri Light"/>
              <a:ea typeface="ＭＳ Ｐゴシック" charset="0"/>
            </a:endParaRPr>
          </a:p>
        </p:txBody>
      </p:sp>
      <p:sp>
        <p:nvSpPr>
          <p:cNvPr id="50" name="Caption_18"/>
          <p:cNvSpPr txBox="1">
            <a:spLocks noChangeArrowheads="1"/>
          </p:cNvSpPr>
          <p:nvPr/>
        </p:nvSpPr>
        <p:spPr bwMode="auto">
          <a:xfrm>
            <a:off x="4707607" y="2408360"/>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Relacje </a:t>
            </a:r>
            <a:endParaRPr lang="de-DE" dirty="0">
              <a:solidFill>
                <a:srgbClr val="333333"/>
              </a:solidFill>
              <a:latin typeface="Calibri Light"/>
              <a:cs typeface="Verdana"/>
            </a:endParaRPr>
          </a:p>
        </p:txBody>
      </p:sp>
      <p:sp>
        <p:nvSpPr>
          <p:cNvPr id="51" name="Caption_19"/>
          <p:cNvSpPr txBox="1">
            <a:spLocks noChangeArrowheads="1"/>
          </p:cNvSpPr>
          <p:nvPr/>
        </p:nvSpPr>
        <p:spPr bwMode="auto">
          <a:xfrm>
            <a:off x="4837998" y="3441028"/>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praca</a:t>
            </a:r>
            <a:endParaRPr lang="de-DE" dirty="0">
              <a:solidFill>
                <a:srgbClr val="333333"/>
              </a:solidFill>
              <a:latin typeface="Calibri Light"/>
              <a:cs typeface="Verdana"/>
            </a:endParaRPr>
          </a:p>
        </p:txBody>
      </p:sp>
      <p:sp>
        <p:nvSpPr>
          <p:cNvPr id="52" name="Caption_20"/>
          <p:cNvSpPr txBox="1">
            <a:spLocks noChangeArrowheads="1"/>
          </p:cNvSpPr>
          <p:nvPr/>
        </p:nvSpPr>
        <p:spPr bwMode="auto">
          <a:xfrm>
            <a:off x="4708150" y="4232030"/>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wygląd</a:t>
            </a:r>
            <a:endParaRPr lang="de-DE" dirty="0">
              <a:solidFill>
                <a:srgbClr val="333333"/>
              </a:solidFill>
              <a:latin typeface="Calibri Light"/>
              <a:cs typeface="Verdana"/>
            </a:endParaRPr>
          </a:p>
        </p:txBody>
      </p:sp>
      <p:sp>
        <p:nvSpPr>
          <p:cNvPr id="53" name="Caption_21"/>
          <p:cNvSpPr txBox="1">
            <a:spLocks noChangeArrowheads="1"/>
          </p:cNvSpPr>
          <p:nvPr/>
        </p:nvSpPr>
        <p:spPr bwMode="auto">
          <a:xfrm>
            <a:off x="6441360" y="2972767"/>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54" name="Caption_22"/>
          <p:cNvSpPr txBox="1">
            <a:spLocks noChangeArrowheads="1"/>
          </p:cNvSpPr>
          <p:nvPr/>
        </p:nvSpPr>
        <p:spPr bwMode="auto">
          <a:xfrm>
            <a:off x="6342491" y="4453600"/>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753976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Nie zapominaj</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0"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pl-PL" sz="2000">
                <a:solidFill>
                  <a:srgbClr val="004992"/>
                </a:solidFill>
                <a:latin typeface="Calibri Light"/>
                <a:cs typeface="Verdana"/>
              </a:rPr>
              <a:t>Na którą z półek nie zaglądałeś już od dawna? Jakie ukryte skarny mogą tam być? </a:t>
            </a:r>
            <a:endParaRPr lang="fr-FR" sz="2000" dirty="0">
              <a:solidFill>
                <a:srgbClr val="004992"/>
              </a:solidFill>
              <a:latin typeface="Calibri Light"/>
              <a:cs typeface="Verdana"/>
            </a:endParaRPr>
          </a:p>
        </p:txBody>
      </p:sp>
      <p:sp>
        <p:nvSpPr>
          <p:cNvPr id="36"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Ostatnio wybrano mnie do drużyny w szkole; Nie jestem najlżelszy w rzutach piłką, ale dobrze tańczę…</a:t>
            </a:r>
            <a:endParaRPr lang="de-DE" i="1" dirty="0">
              <a:solidFill>
                <a:srgbClr val="333333"/>
              </a:solidFill>
              <a:latin typeface="Calibri Light"/>
              <a:ea typeface="ＭＳ Ｐゴシック" charset="0"/>
            </a:endParaRPr>
          </a:p>
        </p:txBody>
      </p:sp>
      <p:sp>
        <p:nvSpPr>
          <p:cNvPr id="37"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Lubię gotować i wiem spor na temat muzyki i polityki. Interesuję się filmem i literaturą…</a:t>
            </a:r>
            <a:endParaRPr lang="de-DE" i="1" dirty="0">
              <a:solidFill>
                <a:srgbClr val="333333"/>
              </a:solidFill>
              <a:latin typeface="Calibri Light"/>
              <a:ea typeface="ＭＳ Ｐゴシック" charset="0"/>
            </a:endParaRPr>
          </a:p>
        </p:txBody>
      </p:sp>
      <p:sp>
        <p:nvSpPr>
          <p:cNvPr id="38" name="Caption_26"/>
          <p:cNvSpPr>
            <a:spLocks noChangeArrowheads="1"/>
          </p:cNvSpPr>
          <p:nvPr/>
        </p:nvSpPr>
        <p:spPr bwMode="auto">
          <a:xfrm>
            <a:off x="499729" y="4384452"/>
            <a:ext cx="3532407" cy="1132093"/>
          </a:xfrm>
          <a:prstGeom prst="wedgeRoundRectCallout">
            <a:avLst>
              <a:gd name="adj1" fmla="val 63732"/>
              <a:gd name="adj2" fmla="val -40800"/>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l-PL" i="1" dirty="0">
                <a:solidFill>
                  <a:srgbClr val="333333"/>
                </a:solidFill>
                <a:latin typeface="Calibri Light"/>
                <a:ea typeface="ＭＳ Ｐゴシック" charset="0"/>
              </a:rPr>
              <a:t>Jestem zadowolony ze swoich włosów i lubię swoje oczy, ale mógłbym być wyższy…</a:t>
            </a:r>
            <a:endParaRPr lang="de-DE" i="1" dirty="0">
              <a:solidFill>
                <a:srgbClr val="333333"/>
              </a:solidFill>
              <a:latin typeface="Calibri Light"/>
              <a:ea typeface="ＭＳ Ｐゴシック" charset="0"/>
            </a:endParaRPr>
          </a:p>
        </p:txBody>
      </p:sp>
      <p:sp>
        <p:nvSpPr>
          <p:cNvPr id="39" name="Caption_25"/>
          <p:cNvSpPr>
            <a:spLocks noChangeArrowheads="1"/>
          </p:cNvSpPr>
          <p:nvPr/>
        </p:nvSpPr>
        <p:spPr bwMode="auto">
          <a:xfrm>
            <a:off x="499730" y="3265714"/>
            <a:ext cx="3532406"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Jestem obecnie bezrobotny; Niezdałem ostatnio edzaminu…</a:t>
            </a:r>
            <a:endParaRPr lang="de-DE" i="1" dirty="0">
              <a:solidFill>
                <a:srgbClr val="333333"/>
              </a:solidFill>
              <a:latin typeface="Calibri Light"/>
              <a:ea typeface="ＭＳ Ｐゴシック" charset="0"/>
            </a:endParaRPr>
          </a:p>
        </p:txBody>
      </p:sp>
      <p:sp>
        <p:nvSpPr>
          <p:cNvPr id="40" name="Caption_28"/>
          <p:cNvSpPr>
            <a:spLocks noChangeArrowheads="1"/>
          </p:cNvSpPr>
          <p:nvPr/>
        </p:nvSpPr>
        <p:spPr bwMode="auto">
          <a:xfrm>
            <a:off x="499730" y="1969477"/>
            <a:ext cx="3532406"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l-PL" i="1">
                <a:solidFill>
                  <a:srgbClr val="333333"/>
                </a:solidFill>
                <a:latin typeface="Calibri Light"/>
                <a:ea typeface="ＭＳ Ｐゴシック" charset="0"/>
              </a:rPr>
              <a:t>Jestem dobrym słuchaczem, można na mnie polegać, umiem utrzyma przyjaźnie i rozbawić innych</a:t>
            </a:r>
            <a:endParaRPr lang="de-DE" dirty="0">
              <a:solidFill>
                <a:srgbClr val="333333"/>
              </a:solidFill>
              <a:latin typeface="Calibri Light"/>
              <a:ea typeface="ＭＳ Ｐゴシック" charset="0"/>
            </a:endParaRPr>
          </a:p>
        </p:txBody>
      </p:sp>
      <p:sp>
        <p:nvSpPr>
          <p:cNvPr id="50" name="Caption_18"/>
          <p:cNvSpPr txBox="1">
            <a:spLocks noChangeArrowheads="1"/>
          </p:cNvSpPr>
          <p:nvPr/>
        </p:nvSpPr>
        <p:spPr bwMode="auto">
          <a:xfrm>
            <a:off x="4707607" y="2408360"/>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Relacje </a:t>
            </a:r>
            <a:endParaRPr lang="de-DE" dirty="0">
              <a:solidFill>
                <a:srgbClr val="333333"/>
              </a:solidFill>
              <a:latin typeface="Calibri Light"/>
              <a:cs typeface="Verdana"/>
            </a:endParaRPr>
          </a:p>
        </p:txBody>
      </p:sp>
      <p:sp>
        <p:nvSpPr>
          <p:cNvPr id="51" name="Caption_19"/>
          <p:cNvSpPr txBox="1">
            <a:spLocks noChangeArrowheads="1"/>
          </p:cNvSpPr>
          <p:nvPr/>
        </p:nvSpPr>
        <p:spPr bwMode="auto">
          <a:xfrm>
            <a:off x="4837998" y="3441028"/>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praca</a:t>
            </a:r>
            <a:endParaRPr lang="de-DE" dirty="0">
              <a:solidFill>
                <a:srgbClr val="333333"/>
              </a:solidFill>
              <a:latin typeface="Calibri Light"/>
              <a:cs typeface="Verdana"/>
            </a:endParaRPr>
          </a:p>
        </p:txBody>
      </p:sp>
      <p:sp>
        <p:nvSpPr>
          <p:cNvPr id="52" name="Caption_20"/>
          <p:cNvSpPr txBox="1">
            <a:spLocks noChangeArrowheads="1"/>
          </p:cNvSpPr>
          <p:nvPr/>
        </p:nvSpPr>
        <p:spPr bwMode="auto">
          <a:xfrm>
            <a:off x="4708150" y="4232030"/>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wygląd</a:t>
            </a:r>
            <a:endParaRPr lang="de-DE" dirty="0">
              <a:solidFill>
                <a:srgbClr val="333333"/>
              </a:solidFill>
              <a:latin typeface="Calibri Light"/>
              <a:cs typeface="Verdana"/>
            </a:endParaRPr>
          </a:p>
        </p:txBody>
      </p:sp>
      <p:sp>
        <p:nvSpPr>
          <p:cNvPr id="53" name="Caption_21"/>
          <p:cNvSpPr txBox="1">
            <a:spLocks noChangeArrowheads="1"/>
          </p:cNvSpPr>
          <p:nvPr/>
        </p:nvSpPr>
        <p:spPr bwMode="auto">
          <a:xfrm>
            <a:off x="6441360" y="2972767"/>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54" name="Caption_22"/>
          <p:cNvSpPr txBox="1">
            <a:spLocks noChangeArrowheads="1"/>
          </p:cNvSpPr>
          <p:nvPr/>
        </p:nvSpPr>
        <p:spPr bwMode="auto">
          <a:xfrm>
            <a:off x="6342491" y="4453600"/>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323933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pozwala rozpoznać osoby z wysoką pewnością siebie?</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defRPr/>
            </a:pPr>
            <a:r>
              <a:rPr lang="pl-PL" sz="2400" dirty="0">
                <a:solidFill>
                  <a:srgbClr val="333333"/>
                </a:solidFill>
              </a:rPr>
              <a:t>Głos</a:t>
            </a:r>
            <a:r>
              <a:rPr lang="de-DE" sz="2400" dirty="0">
                <a:solidFill>
                  <a:srgbClr val="333333"/>
                </a:solidFill>
              </a:rPr>
              <a:t>: </a:t>
            </a:r>
            <a:r>
              <a:rPr lang="de-DE" sz="2400" dirty="0">
                <a:solidFill>
                  <a:srgbClr val="004992"/>
                </a:solidFill>
              </a:rPr>
              <a:t>??? </a:t>
            </a:r>
            <a:r>
              <a:rPr lang="pl-PL" sz="2400" dirty="0">
                <a:solidFill>
                  <a:srgbClr val="FFFFFF"/>
                </a:solidFill>
              </a:rPr>
              <a:t>jasny, dobrze artykułowany, odpowiednia głośność</a:t>
            </a:r>
            <a:endParaRPr lang="de-DE" sz="2400" dirty="0">
              <a:solidFill>
                <a:srgbClr val="FFFFFF"/>
              </a:solidFill>
            </a:endParaRPr>
          </a:p>
          <a:p>
            <a:pPr marL="342900" indent="-342900">
              <a:buClr>
                <a:srgbClr val="333333"/>
              </a:buClr>
              <a:buFont typeface="WingDings"/>
              <a:buChar char=""/>
              <a:defRPr/>
            </a:pPr>
            <a:r>
              <a:rPr lang="pl-PL" sz="2400" dirty="0">
                <a:solidFill>
                  <a:srgbClr val="333333"/>
                </a:solidFill>
              </a:rPr>
              <a:t>Mimika/gesty: </a:t>
            </a:r>
            <a:r>
              <a:rPr lang="pl-PL" sz="2400" dirty="0">
                <a:solidFill>
                  <a:srgbClr val="004992"/>
                </a:solidFill>
              </a:rPr>
              <a:t>??? </a:t>
            </a:r>
            <a:r>
              <a:rPr lang="pl-PL" sz="2400" dirty="0">
                <a:solidFill>
                  <a:srgbClr val="FFFFFF"/>
                </a:solidFill>
              </a:rPr>
              <a:t>kontakt wzrokowy; pewna postawa/wygląd</a:t>
            </a:r>
          </a:p>
          <a:p>
            <a:pPr marL="342900" indent="-342900" eaLnBrk="1" hangingPunct="1">
              <a:buClr>
                <a:srgbClr val="333333"/>
              </a:buClr>
              <a:buFont typeface="WingDings"/>
              <a:buChar char=""/>
              <a:defRPr/>
            </a:pPr>
            <a:r>
              <a:rPr lang="pl-PL" sz="2400" dirty="0">
                <a:solidFill>
                  <a:srgbClr val="333333"/>
                </a:solidFill>
              </a:rPr>
              <a:t>Postawa</a:t>
            </a:r>
            <a:r>
              <a:rPr lang="de-DE" sz="2400" dirty="0">
                <a:solidFill>
                  <a:srgbClr val="333333"/>
                </a:solidFill>
              </a:rPr>
              <a:t>: </a:t>
            </a:r>
            <a:r>
              <a:rPr lang="de-DE" sz="2400" dirty="0">
                <a:solidFill>
                  <a:srgbClr val="004992"/>
                </a:solidFill>
              </a:rPr>
              <a:t>??? </a:t>
            </a:r>
            <a:r>
              <a:rPr lang="pl-PL" sz="2400" dirty="0">
                <a:solidFill>
                  <a:srgbClr val="FFFFFF"/>
                </a:solidFill>
              </a:rPr>
              <a:t>wyprostowana</a:t>
            </a:r>
          </a:p>
        </p:txBody>
      </p:sp>
      <p:sp>
        <p:nvSpPr>
          <p:cNvPr id="3" name="Footer Placeholder 2"/>
          <p:cNvSpPr>
            <a:spLocks noGrp="1"/>
          </p:cNvSpPr>
          <p:nvPr>
            <p:ph type="ftr" sz="quarter" idx="11"/>
          </p:nvPr>
        </p:nvSpPr>
        <p:spPr/>
        <p:txBody>
          <a:bodyPr/>
          <a:lstStyle/>
          <a:p>
            <a:pPr>
              <a:defRPr/>
            </a:pPr>
            <a:r>
              <a:rPr lang="de-DE">
                <a:latin typeface="+mn-lt"/>
              </a:rPr>
              <a:t>Trening Meta-poznawczy 9 – Samoocena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pozwala rozpoznać osoby z wysoką pewnością siebie?</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defRPr/>
            </a:pPr>
            <a:r>
              <a:rPr lang="pl-PL" sz="2400" dirty="0">
                <a:solidFill>
                  <a:srgbClr val="333333"/>
                </a:solidFill>
              </a:rPr>
              <a:t>Głos</a:t>
            </a:r>
            <a:r>
              <a:rPr lang="de-DE" sz="2400" dirty="0">
                <a:solidFill>
                  <a:srgbClr val="333333"/>
                </a:solidFill>
              </a:rPr>
              <a:t>:</a:t>
            </a:r>
            <a:r>
              <a:rPr lang="de-DE" sz="2400" dirty="0">
                <a:solidFill>
                  <a:srgbClr val="004992"/>
                </a:solidFill>
              </a:rPr>
              <a:t> </a:t>
            </a:r>
            <a:r>
              <a:rPr lang="pl-PL" sz="2400" dirty="0">
                <a:solidFill>
                  <a:srgbClr val="004992"/>
                </a:solidFill>
              </a:rPr>
              <a:t>jasny, dobrze artykułowany, odpowiednia głośność</a:t>
            </a:r>
            <a:endParaRPr lang="de-DE" sz="2400" dirty="0">
              <a:solidFill>
                <a:srgbClr val="004992"/>
              </a:solidFill>
            </a:endParaRPr>
          </a:p>
          <a:p>
            <a:pPr marL="342900" indent="-342900">
              <a:buClr>
                <a:srgbClr val="333333"/>
              </a:buClr>
              <a:buFont typeface="WingDings"/>
              <a:buChar char=""/>
              <a:defRPr/>
            </a:pPr>
            <a:r>
              <a:rPr lang="pl-PL" sz="2400" dirty="0">
                <a:solidFill>
                  <a:srgbClr val="333333"/>
                </a:solidFill>
              </a:rPr>
              <a:t>Mimika/gesty:</a:t>
            </a:r>
            <a:r>
              <a:rPr lang="pl-PL" sz="2400" dirty="0">
                <a:solidFill>
                  <a:srgbClr val="004992"/>
                </a:solidFill>
              </a:rPr>
              <a:t> kontakt wzrokowy; pewna postawa/wygląd</a:t>
            </a:r>
          </a:p>
          <a:p>
            <a:pPr marL="342900" indent="-342900" eaLnBrk="1" hangingPunct="1">
              <a:buClr>
                <a:srgbClr val="333333"/>
              </a:buClr>
              <a:buFont typeface="WingDings"/>
              <a:buChar char=""/>
              <a:defRPr/>
            </a:pPr>
            <a:r>
              <a:rPr lang="pl-PL" sz="2400" dirty="0">
                <a:solidFill>
                  <a:srgbClr val="333333"/>
                </a:solidFill>
              </a:rPr>
              <a:t>Postawa</a:t>
            </a:r>
            <a:r>
              <a:rPr lang="de-DE" sz="2400" dirty="0">
                <a:solidFill>
                  <a:srgbClr val="333333"/>
                </a:solidFill>
              </a:rPr>
              <a:t>:</a:t>
            </a:r>
            <a:r>
              <a:rPr lang="de-DE" sz="2400" dirty="0">
                <a:solidFill>
                  <a:srgbClr val="004992"/>
                </a:solidFill>
              </a:rPr>
              <a:t> </a:t>
            </a:r>
            <a:r>
              <a:rPr lang="pl-PL" sz="2400" dirty="0">
                <a:solidFill>
                  <a:srgbClr val="004992"/>
                </a:solidFill>
              </a:rPr>
              <a:t>wyprostowana</a:t>
            </a:r>
          </a:p>
          <a:p>
            <a:pPr lvl="0" defTabSz="914400" fontAlgn="base"/>
            <a:r>
              <a:rPr lang="pl-PL" sz="2400" dirty="0">
                <a:solidFill>
                  <a:srgbClr val="004992"/>
                </a:solidFill>
              </a:rPr>
              <a:t>Tak jak z wszystkim: nie przesadzaj z tym (np. nie przerywaj innym, nie rozkazuj innym dookoła).</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Meta-poznawczy 9 – Samoocena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934419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Cechy wysokiej pewności siebie, które nie są bezpośrednio do zaobserwowania</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303520" cy="4248000"/>
          </a:xfrm>
        </p:spPr>
        <p:txBody>
          <a:bodyPr>
            <a:noAutofit/>
          </a:bodyPr>
          <a:lstStyle/>
          <a:p>
            <a:pPr>
              <a:buClr>
                <a:srgbClr val="004992"/>
              </a:buClr>
              <a:defRPr/>
            </a:pP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88534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Cechy wysokiej pewności siebie, które nie są bezpośrednio do zaobserwowania</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303520" cy="4248000"/>
          </a:xfrm>
        </p:spPr>
        <p:txBody>
          <a:bodyPr>
            <a:noAutofit/>
          </a:bodyPr>
          <a:lstStyle/>
          <a:p>
            <a:pPr marL="342900" indent="-342900">
              <a:buClr>
                <a:srgbClr val="333333"/>
              </a:buClr>
              <a:buFont typeface="WingDings"/>
              <a:buChar char=""/>
              <a:defRPr/>
            </a:pPr>
            <a:r>
              <a:rPr lang="pl-PL" sz="2400" dirty="0">
                <a:solidFill>
                  <a:srgbClr val="333333"/>
                </a:solidFill>
              </a:rPr>
              <a:t>Pewność co do własnych możliwości.</a:t>
            </a:r>
          </a:p>
          <a:p>
            <a:pPr marL="342900" indent="-342900">
              <a:buClr>
                <a:srgbClr val="333333"/>
              </a:buClr>
              <a:buFont typeface="WingDings"/>
              <a:buChar char=""/>
              <a:defRPr/>
            </a:pPr>
            <a:r>
              <a:rPr lang="pl-PL" sz="2400" dirty="0">
                <a:solidFill>
                  <a:srgbClr val="333333"/>
                </a:solidFill>
              </a:rPr>
              <a:t>Akceptacja dla własnych błędów i niepowodzeń (bez dewaluowania siebie).</a:t>
            </a:r>
          </a:p>
          <a:p>
            <a:pPr marL="342900" indent="-342900">
              <a:buClr>
                <a:srgbClr val="333333"/>
              </a:buClr>
              <a:buFont typeface="WingDings"/>
              <a:buChar char=""/>
              <a:defRPr/>
            </a:pPr>
            <a:r>
              <a:rPr lang="pl-PL" sz="2400" dirty="0">
                <a:solidFill>
                  <a:srgbClr val="333333"/>
                </a:solidFill>
              </a:rPr>
              <a:t>Zastanawia się nad sobą, gotowy, żeby się uczyć (na własnych błędach).</a:t>
            </a:r>
          </a:p>
          <a:p>
            <a:pPr marL="342900" indent="-342900">
              <a:buClr>
                <a:srgbClr val="333333"/>
              </a:buClr>
              <a:buFont typeface="WingDings"/>
              <a:buChar char=""/>
              <a:defRPr/>
            </a:pPr>
            <a:r>
              <a:rPr lang="pl-PL" sz="2400" dirty="0">
                <a:solidFill>
                  <a:srgbClr val="333333"/>
                </a:solidFill>
              </a:rPr>
              <a:t>Pozytywne nastawienie do samego siebie, na przykład chwalenie swoich sukcesów).</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4089046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Dostrzeganie mocnych stron</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pl-PL" sz="2400" dirty="0">
                <a:solidFill>
                  <a:srgbClr val="004992"/>
                </a:solidFill>
              </a:rPr>
              <a:t>Dlaczego dostrzegane własnych mocnych storn jest czasami takie trudne?</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pl-PL" sz="2400" dirty="0">
                <a:solidFill>
                  <a:srgbClr val="333333"/>
                </a:solidFill>
              </a:rPr>
              <a:t>Stereotyp</a:t>
            </a:r>
            <a:r>
              <a:rPr lang="pl-PL" sz="2400">
                <a:solidFill>
                  <a:srgbClr val="333333"/>
                </a:solidFill>
              </a:rPr>
              <a:t>:</a:t>
            </a:r>
            <a:r>
              <a:rPr lang="en-US" sz="2400">
                <a:solidFill>
                  <a:srgbClr val="333333"/>
                </a:solidFill>
              </a:rPr>
              <a:t> “</a:t>
            </a:r>
            <a:r>
              <a:rPr lang="pl-PL" sz="2400">
                <a:solidFill>
                  <a:srgbClr val="333333"/>
                </a:solidFill>
              </a:rPr>
              <a:t>Jeżeli </a:t>
            </a:r>
            <a:r>
              <a:rPr lang="pl-PL" sz="2400" dirty="0">
                <a:solidFill>
                  <a:srgbClr val="333333"/>
                </a:solidFill>
              </a:rPr>
              <a:t>będę siebie doceniał, okażę się </a:t>
            </a:r>
            <a:r>
              <a:rPr lang="pl-PL" sz="2400">
                <a:solidFill>
                  <a:srgbClr val="333333"/>
                </a:solidFill>
              </a:rPr>
              <a:t>próżny</a:t>
            </a:r>
            <a:r>
              <a:rPr lang="en-US" sz="240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pl-PL" sz="2400" dirty="0">
                <a:solidFill>
                  <a:srgbClr val="333333"/>
                </a:solidFill>
              </a:rPr>
              <a:t>Podczas ostrej fazy choroby, może być trudniej dostrzec lub pokazać swoje mocne strony.</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Dostrzeganie mocnych stron</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de-DE" sz="2400" dirty="0">
                <a:solidFill>
                  <a:srgbClr val="004992"/>
                </a:solidFill>
              </a:rPr>
              <a:t>R</a:t>
            </a:r>
            <a:r>
              <a:rPr lang="pl-PL" sz="2400">
                <a:solidFill>
                  <a:srgbClr val="004992"/>
                </a:solidFill>
              </a:rPr>
              <a:t>odnowienie “utraconych skarbów”:</a:t>
            </a:r>
            <a:endParaRPr lang="pl-PL" sz="2400" dirty="0">
              <a:solidFill>
                <a:srgbClr val="004992"/>
              </a:solidFill>
            </a:endParaRPr>
          </a:p>
          <a:p>
            <a:pPr marL="342900" indent="-342900">
              <a:buClr>
                <a:srgbClr val="333333"/>
              </a:buClr>
              <a:buFont typeface="WingDings"/>
              <a:buChar char=""/>
            </a:pPr>
            <a:r>
              <a:rPr lang="pl-PL" sz="2400" dirty="0">
                <a:solidFill>
                  <a:srgbClr val="333333"/>
                </a:solidFill>
              </a:rPr>
              <a:t>Zapytaj znajomych lub rodzinę, za jakie mocne strony cenią ciebie.</a:t>
            </a:r>
          </a:p>
          <a:p>
            <a:pPr marL="342900" indent="-342900">
              <a:buClr>
                <a:srgbClr val="333333"/>
              </a:buClr>
              <a:buFont typeface="WingDings"/>
              <a:buChar char=""/>
            </a:pPr>
            <a:r>
              <a:rPr lang="pl-PL" sz="2400" dirty="0">
                <a:solidFill>
                  <a:srgbClr val="333333"/>
                </a:solidFill>
              </a:rPr>
              <a:t>Pomyśl o </a:t>
            </a:r>
            <a:r>
              <a:rPr lang="pl-PL" sz="2400" u="sng" dirty="0">
                <a:solidFill>
                  <a:srgbClr val="333333"/>
                </a:solidFill>
              </a:rPr>
              <a:t>konkretnych</a:t>
            </a:r>
            <a:r>
              <a:rPr lang="pl-PL" sz="2400" dirty="0">
                <a:solidFill>
                  <a:srgbClr val="333333"/>
                </a:solidFill>
              </a:rPr>
              <a:t> sytuacjach, w których dobrze sobie poradziłeś lub byłeś komplementowany (liczą się nawet te drobne).</a:t>
            </a:r>
            <a:endParaRPr lang="en-US" sz="2400" dirty="0">
              <a:solidFill>
                <a:srgbClr val="333333"/>
              </a:solidFill>
            </a:endParaRPr>
          </a:p>
          <a:p>
            <a:pPr marL="342900" indent="-342900">
              <a:buClr>
                <a:srgbClr val="333333"/>
              </a:buClr>
              <a:buFont typeface="WingDings"/>
              <a:buChar char=""/>
            </a:pPr>
            <a:r>
              <a:rPr lang="en-US" sz="2400" dirty="0">
                <a:solidFill>
                  <a:srgbClr val="333333"/>
                </a:solidFill>
              </a:rPr>
              <a:t>...</a:t>
            </a:r>
            <a:r>
              <a:rPr lang="pl-PL" sz="2400" dirty="0">
                <a:solidFill>
                  <a:srgbClr val="333333"/>
                </a:solidFill>
              </a:rPr>
              <a:t> Zapisz te doświadczania </a:t>
            </a:r>
            <a:r>
              <a:rPr lang="pl-PL" sz="2400">
                <a:solidFill>
                  <a:srgbClr val="333333"/>
                </a:solidFill>
              </a:rPr>
              <a:t>w “dzienniczku przyjemności”*, </a:t>
            </a:r>
            <a:r>
              <a:rPr lang="pl-PL" sz="2400" dirty="0">
                <a:solidFill>
                  <a:srgbClr val="333333"/>
                </a:solidFill>
              </a:rPr>
              <a:t>abyś mógł je pamiętać w złych chwilach.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latin typeface="+mn-lt"/>
              </a:rPr>
              <a:t>* </a:t>
            </a:r>
            <a:r>
              <a:rPr lang="pl-PL" sz="1400">
                <a:solidFill>
                  <a:srgbClr val="333333"/>
                </a:solidFill>
                <a:latin typeface="+mn-lt"/>
              </a:rPr>
              <a:t>W “dzienniczku przyjemności” </a:t>
            </a:r>
            <a:r>
              <a:rPr lang="pl-PL" sz="1400" dirty="0">
                <a:solidFill>
                  <a:srgbClr val="333333"/>
                </a:solidFill>
                <a:latin typeface="+mn-lt"/>
              </a:rPr>
              <a:t>powinny być zapisane tylko pozytywne aspekty dnia</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pl-PL" sz="2400" dirty="0">
                <a:solidFill>
                  <a:srgbClr val="004992"/>
                </a:solidFill>
              </a:rPr>
              <a:t>Co lubisz w sobie?</a:t>
            </a:r>
            <a:endParaRPr lang="de-DE" sz="2400" dirty="0">
              <a:solidFill>
                <a:srgbClr val="004992"/>
              </a:solidFill>
            </a:endParaRPr>
          </a:p>
          <a:p>
            <a:pPr algn="ctr">
              <a:defRPr/>
            </a:pPr>
            <a:r>
              <a:rPr lang="pl-PL" sz="2400" dirty="0">
                <a:solidFill>
                  <a:srgbClr val="004992"/>
                </a:solidFill>
              </a:rPr>
              <a:t>W czym jesteś dobry?</a:t>
            </a:r>
            <a:endParaRPr lang="de-DE" sz="2400" dirty="0">
              <a:solidFill>
                <a:srgbClr val="004992"/>
              </a:solidFill>
            </a:endParaRPr>
          </a:p>
          <a:p>
            <a:pPr algn="ctr">
              <a:defRPr/>
            </a:pPr>
            <a:r>
              <a:rPr lang="pl-PL" sz="2400" dirty="0">
                <a:solidFill>
                  <a:srgbClr val="333333"/>
                </a:solidFill>
              </a:rPr>
              <a:t>Pomyśl o jednej mocnej stronie w każdym z pytań!</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Wstań i pozwól, aby twoja głowa opadła w dół (spuść głowę).</a:t>
            </a:r>
          </a:p>
          <a:p>
            <a:pPr marL="342900" indent="-342900">
              <a:buClr>
                <a:srgbClr val="333333"/>
              </a:buClr>
              <a:buFont typeface="WingDings"/>
              <a:buChar char=""/>
            </a:pPr>
            <a:r>
              <a:rPr lang="pl-PL" sz="2400" dirty="0">
                <a:solidFill>
                  <a:srgbClr val="333333"/>
                </a:solidFill>
              </a:rPr>
              <a:t>Spójrz w dół, pozwól ramionom i rękom zwisać swobodnie, zgarb się.</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Wstań i pozwól, aby twoja głowa opadła w dół (spuść głowę).</a:t>
            </a:r>
          </a:p>
          <a:p>
            <a:pPr marL="342900" indent="-342900">
              <a:buClr>
                <a:srgbClr val="333333"/>
              </a:buClr>
              <a:buFont typeface="WingDings"/>
              <a:buChar char=""/>
            </a:pPr>
            <a:r>
              <a:rPr lang="pl-PL" sz="2400" dirty="0">
                <a:solidFill>
                  <a:srgbClr val="333333"/>
                </a:solidFill>
              </a:rPr>
              <a:t>Spójrz w dół, pozwól ramionom i rękom zwisać swobodnie, zgarb się.</a:t>
            </a:r>
            <a:endParaRPr lang="de-DE" sz="2400" dirty="0">
              <a:solidFill>
                <a:srgbClr val="333333"/>
              </a:solidFill>
            </a:endParaRPr>
          </a:p>
          <a:p>
            <a:pPr marL="342900" indent="-342900">
              <a:buClr>
                <a:srgbClr val="333333"/>
              </a:buClr>
              <a:buFont typeface="WingDings"/>
              <a:buChar char=""/>
            </a:pPr>
            <a:r>
              <a:rPr lang="pl-PL" sz="2400" dirty="0">
                <a:solidFill>
                  <a:srgbClr val="333333"/>
                </a:solidFill>
              </a:rPr>
              <a:t>Przejdź przez pokój w tej </a:t>
            </a:r>
            <a:r>
              <a:rPr lang="pl-PL" sz="2400">
                <a:solidFill>
                  <a:srgbClr val="333333"/>
                </a:solidFill>
              </a:rPr>
              <a:t>pozycji!</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3964708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Wstań i pozwól, aby twoja głowa opadła w dół (spuść głowę).</a:t>
            </a:r>
          </a:p>
          <a:p>
            <a:pPr marL="342900" indent="-342900">
              <a:buClr>
                <a:srgbClr val="333333"/>
              </a:buClr>
              <a:buFont typeface="WingDings"/>
              <a:buChar char=""/>
            </a:pPr>
            <a:r>
              <a:rPr lang="pl-PL" sz="2400" dirty="0">
                <a:solidFill>
                  <a:srgbClr val="333333"/>
                </a:solidFill>
              </a:rPr>
              <a:t>Spójrz w dół, pozwól ramionom i rękom zwisać swobodnie, zgarb się.</a:t>
            </a:r>
            <a:endParaRPr lang="de-DE" sz="2400" dirty="0">
              <a:solidFill>
                <a:srgbClr val="333333"/>
              </a:solidFill>
            </a:endParaRPr>
          </a:p>
          <a:p>
            <a:pPr marL="342900" indent="-342900">
              <a:buClr>
                <a:srgbClr val="333333"/>
              </a:buClr>
              <a:buFont typeface="WingDings"/>
              <a:buChar char=""/>
            </a:pPr>
            <a:r>
              <a:rPr lang="pl-PL" sz="2400" dirty="0">
                <a:solidFill>
                  <a:srgbClr val="333333"/>
                </a:solidFill>
              </a:rPr>
              <a:t>Przejdź przez pokój w tej pozycji!</a:t>
            </a:r>
            <a:endParaRPr lang="de-DE" sz="2400" dirty="0">
              <a:solidFill>
                <a:srgbClr val="333333"/>
              </a:solidFill>
            </a:endParaRPr>
          </a:p>
          <a:p>
            <a:pPr algn="ctr"/>
            <a:r>
              <a:rPr lang="pl-PL" sz="2400" dirty="0">
                <a:solidFill>
                  <a:srgbClr val="004992"/>
                </a:solidFill>
              </a:rPr>
              <a:t>Jakie to uczucie?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3944379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Teraz pozwól, aby twój cały tułów niejako zwiesił się, zrelaksował się. A następnie, powoli postaraj się wyprostować, każda część twojego kręgosłupa staje się prosta. Wyobraź sobie, że ktoś podnosi Cię go góry za włosy, abyś zupełnie się wyprostował.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4150522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Teraz pozwól, aby twój cały tułów niejako zwiesił się, zrelaksował się. A następnie, powoli postaraj się wyprostować, każda część twojego kręgosłupa staje się prosta. Wyobraź sobie, że ktoś podnosi Cię go góry za włosy, abyś zupełnie się wyprostował.</a:t>
            </a:r>
          </a:p>
          <a:p>
            <a:pPr marL="342900" indent="-342900">
              <a:buClr>
                <a:srgbClr val="333333"/>
              </a:buClr>
              <a:buFont typeface="WingDings"/>
              <a:buChar char=""/>
            </a:pPr>
            <a:r>
              <a:rPr lang="pl-PL" sz="2400" dirty="0">
                <a:solidFill>
                  <a:srgbClr val="333333"/>
                </a:solidFill>
              </a:rPr>
              <a:t>Przejdź w tej pozycji przez </a:t>
            </a:r>
            <a:r>
              <a:rPr lang="pl-PL" sz="2400">
                <a:solidFill>
                  <a:srgbClr val="333333"/>
                </a:solidFill>
              </a:rPr>
              <a:t>pokój!</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1815995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Teraz pozwól, aby twój cały tułów niejako zwiesił się, zrelaksował się. A następnie, powoli postaraj się wyprostować, każda część twojego kręgosłupa staje się prosta. Wyobraź sobie, że ktoś podnosi Cię go góry za włosy, abyś zupełnie się wyprostował.</a:t>
            </a:r>
          </a:p>
          <a:p>
            <a:pPr marL="342900" indent="-342900">
              <a:buClr>
                <a:srgbClr val="333333"/>
              </a:buClr>
              <a:buFont typeface="WingDings"/>
              <a:buChar char=""/>
            </a:pPr>
            <a:r>
              <a:rPr lang="pl-PL" sz="2400" dirty="0">
                <a:solidFill>
                  <a:srgbClr val="333333"/>
                </a:solidFill>
              </a:rPr>
              <a:t>Przejdź w tej pozycji przez pokój!</a:t>
            </a:r>
            <a:endParaRPr lang="de-DE" sz="2400" dirty="0">
              <a:solidFill>
                <a:srgbClr val="333333"/>
              </a:solidFill>
            </a:endParaRPr>
          </a:p>
          <a:p>
            <a:pPr algn="ctr"/>
            <a:r>
              <a:rPr lang="pl-PL" sz="2400" dirty="0">
                <a:solidFill>
                  <a:srgbClr val="004992"/>
                </a:solidFill>
              </a:rPr>
              <a:t>Jakie to uczucie?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4178704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Ćwiczenie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pl-PL" sz="2400" dirty="0">
                <a:solidFill>
                  <a:srgbClr val="333333"/>
                </a:solidFill>
              </a:rPr>
              <a:t>Mogłeś zauważyć, że teraz czułeś się bardziej wyprostowany i bezpieczny.</a:t>
            </a:r>
          </a:p>
          <a:p>
            <a:pPr marL="342900" indent="-342900">
              <a:buClr>
                <a:srgbClr val="333333"/>
              </a:buClr>
              <a:buFont typeface="WingDings"/>
              <a:buChar char=""/>
              <a:defRPr/>
            </a:pPr>
            <a:r>
              <a:rPr lang="pl-PL" sz="2400" dirty="0">
                <a:solidFill>
                  <a:srgbClr val="333333"/>
                </a:solidFill>
              </a:rPr>
              <a:t>Odpowiednia, wyprostowana pozycja ciała nie tylko wygląda bardziej pewnie dla innych osób, ale może mieć również pozytywny wpływ na samoocenę.</a:t>
            </a:r>
          </a:p>
          <a:p>
            <a:pPr marL="342900" indent="-342900">
              <a:buClr>
                <a:srgbClr val="333333"/>
              </a:buClr>
              <a:buFont typeface="WingDings"/>
              <a:buChar char=""/>
              <a:defRPr/>
            </a:pPr>
            <a:r>
              <a:rPr lang="pl-PL" sz="2400" dirty="0">
                <a:solidFill>
                  <a:srgbClr val="333333"/>
                </a:solidFill>
              </a:rPr>
              <a:t>Rozwijanie nowego wewnętrznego stosunku do własnej postawy: język ciała, który </a:t>
            </a:r>
            <a:r>
              <a:rPr lang="pl-PL" sz="2400">
                <a:solidFill>
                  <a:srgbClr val="333333"/>
                </a:solidFill>
              </a:rPr>
              <a:t>mówi “jestem pewny siebie” </a:t>
            </a:r>
            <a:r>
              <a:rPr lang="pl-PL" sz="2400" dirty="0">
                <a:solidFill>
                  <a:srgbClr val="333333"/>
                </a:solidFill>
              </a:rPr>
              <a:t>(wyprostowana sylwetka, kontakt wzrokowy, wyraźny głos) rozwijają rzeczywistą siłę i poczucie własnej pewności.</a:t>
            </a:r>
          </a:p>
          <a:p>
            <a:pPr algn="ctr">
              <a:tabLst>
                <a:tab pos="271463" algn="l"/>
              </a:tabLst>
              <a:defRPr/>
            </a:pPr>
            <a:r>
              <a:rPr lang="pl-PL" sz="2400" dirty="0">
                <a:solidFill>
                  <a:srgbClr val="004992"/>
                </a:solidFill>
              </a:rPr>
              <a:t>To co zaczyna się </a:t>
            </a:r>
            <a:r>
              <a:rPr lang="pl-PL" sz="2400">
                <a:solidFill>
                  <a:srgbClr val="004992"/>
                </a:solidFill>
              </a:rPr>
              <a:t>od “właściwej postawy” </a:t>
            </a:r>
            <a:r>
              <a:rPr lang="pl-PL" sz="2400" dirty="0">
                <a:solidFill>
                  <a:srgbClr val="004992"/>
                </a:solidFill>
              </a:rPr>
              <a:t>zmienia się w rzeczywiste nastawienie!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Ruminowanie: kręcenie w kółko, a nie posuwanie na przód</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772400" cy="4248000"/>
          </a:xfrm>
        </p:spPr>
        <p:txBody>
          <a:bodyPr>
            <a:noAutofit/>
          </a:bodyPr>
          <a:lstStyle/>
          <a:p>
            <a:pPr marL="342900" indent="-342900" fontAlgn="auto">
              <a:lnSpc>
                <a:spcPct val="100000"/>
              </a:lnSpc>
              <a:spcBef>
                <a:spcPts val="1200"/>
              </a:spcBef>
              <a:buClr>
                <a:srgbClr val="333333"/>
              </a:buClr>
              <a:buFont typeface="WingDings"/>
              <a:buChar char=""/>
              <a:defRPr/>
            </a:pPr>
            <a:r>
              <a:rPr lang="pl-PL" sz="2400" dirty="0">
                <a:solidFill>
                  <a:srgbClr val="333333"/>
                </a:solidFill>
              </a:rPr>
              <a:t>Duża część osób z problemami psychologicznych cierpi z powodu niekończącego się ruminowania lub rozmyślania</a:t>
            </a:r>
            <a:endParaRPr lang="en-US" sz="2400" dirty="0">
              <a:solidFill>
                <a:srgbClr val="333333"/>
              </a:solidFill>
            </a:endParaRPr>
          </a:p>
          <a:p>
            <a:pPr marL="342900" indent="-342900" fontAlgn="auto">
              <a:lnSpc>
                <a:spcPct val="100000"/>
              </a:lnSpc>
              <a:spcBef>
                <a:spcPts val="1200"/>
              </a:spcBef>
              <a:buClr>
                <a:srgbClr val="333333"/>
              </a:buClr>
              <a:buFont typeface="WingDings"/>
              <a:buChar char=""/>
              <a:defRPr/>
            </a:pPr>
            <a:r>
              <a:rPr lang="pl-PL" sz="2400" dirty="0">
                <a:solidFill>
                  <a:srgbClr val="004992"/>
                </a:solidFill>
              </a:rPr>
              <a:t>Zauważyłeś ruminowanie u siebie?</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Problemy</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7772400" cy="4248000"/>
          </a:xfrm>
        </p:spPr>
        <p:txBody>
          <a:bodyPr>
            <a:noAutofit/>
          </a:bodyPr>
          <a:lstStyle/>
          <a:p>
            <a:pPr fontAlgn="auto">
              <a:lnSpc>
                <a:spcPct val="100000"/>
              </a:lnSpc>
              <a:spcBef>
                <a:spcPts val="1200"/>
              </a:spcBef>
              <a:defRPr/>
            </a:pPr>
            <a:r>
              <a:rPr lang="pl-PL" sz="2400" dirty="0">
                <a:solidFill>
                  <a:srgbClr val="004992"/>
                </a:solidFill>
              </a:rPr>
              <a:t>Ruminowanie jest problemem z wielu powodów:</a:t>
            </a:r>
            <a:endParaRPr lang="de-DE" sz="2400" dirty="0">
              <a:solidFill>
                <a:srgbClr val="004992"/>
              </a:solidFill>
            </a:endParaRPr>
          </a:p>
          <a:p>
            <a:pPr marL="342900" indent="-342900" fontAlgn="auto">
              <a:lnSpc>
                <a:spcPct val="100000"/>
              </a:lnSpc>
              <a:spcBef>
                <a:spcPts val="1200"/>
              </a:spcBef>
              <a:buClr>
                <a:srgbClr val="333333"/>
              </a:buClr>
              <a:buFont typeface="WingDings"/>
              <a:buChar char=""/>
              <a:defRPr/>
            </a:pPr>
            <a:r>
              <a:rPr lang="pl-PL" sz="2400" dirty="0">
                <a:solidFill>
                  <a:srgbClr val="333333"/>
                </a:solidFill>
              </a:rPr>
              <a:t>Myśli kręcą się w kółko: problemy są obecne bez ich rozwiązywania.</a:t>
            </a:r>
          </a:p>
          <a:p>
            <a:pPr marL="342900" indent="-342900" fontAlgn="auto">
              <a:lnSpc>
                <a:spcPct val="100000"/>
              </a:lnSpc>
              <a:spcBef>
                <a:spcPts val="1200"/>
              </a:spcBef>
              <a:buClr>
                <a:srgbClr val="333333"/>
              </a:buClr>
              <a:buFont typeface="WingDings"/>
              <a:buChar char=""/>
              <a:defRPr/>
            </a:pPr>
            <a:r>
              <a:rPr lang="pl-PL" sz="2400" dirty="0">
                <a:solidFill>
                  <a:srgbClr val="333333"/>
                </a:solidFill>
              </a:rPr>
              <a:t>Samoocena jest dalej podkopywana, ponieważ nie zwracamy uwagi lub nawet nie dostrzegamy użytecznych i przyjemnych myśli.</a:t>
            </a:r>
            <a:endParaRPr lang="en-US" sz="2400" dirty="0">
              <a:solidFill>
                <a:srgbClr val="333333"/>
              </a:solidFill>
            </a:endParaRPr>
          </a:p>
          <a:p>
            <a:pPr marL="342900" indent="-342900" fontAlgn="auto">
              <a:lnSpc>
                <a:spcPct val="100000"/>
              </a:lnSpc>
              <a:spcBef>
                <a:spcPts val="1200"/>
              </a:spcBef>
              <a:buClr>
                <a:srgbClr val="333333"/>
              </a:buClr>
              <a:buFont typeface="WingDings"/>
              <a:buChar char=""/>
              <a:defRPr/>
            </a:pPr>
            <a:r>
              <a:rPr lang="pl-PL" sz="2400" dirty="0">
                <a:solidFill>
                  <a:srgbClr val="333333"/>
                </a:solidFill>
              </a:rPr>
              <a:t>W przeciwieństwie do myśli skoncentrowanych na poszukiwaniu rozwiązań, cechą ruminacji jest ciągłe powtarzanie się tych samych bezproduktywnych myśli i samooskarżanie</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zrobić?</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pl-PL" sz="2400" dirty="0">
                <a:solidFill>
                  <a:srgbClr val="333333"/>
                </a:solidFill>
              </a:rPr>
              <a:t>Pierwszym i najważniejszym krokiem jest uznanie, iż ruminacje są bardziej problemem niż pomagają rozwiązywać trudności. Bez wątpienia ruminacje generują więcej problemów, niż rozwiazań dla nich.</a:t>
            </a:r>
          </a:p>
          <a:p>
            <a:pPr marL="342900" lvl="0" indent="-342900" defTabSz="914400">
              <a:buClr>
                <a:srgbClr val="333333"/>
              </a:buClr>
              <a:buFont typeface="WingDings"/>
              <a:buChar char=""/>
              <a:defRPr/>
            </a:pPr>
            <a:r>
              <a:rPr lang="pl-PL" sz="2400" dirty="0">
                <a:solidFill>
                  <a:srgbClr val="004992"/>
                </a:solidFill>
              </a:rPr>
              <a:t>Ruminacje myśli to tylko myśli… </a:t>
            </a:r>
            <a:r>
              <a:rPr lang="pl-PL" sz="2400" dirty="0">
                <a:solidFill>
                  <a:srgbClr val="333333"/>
                </a:solidFill>
              </a:rPr>
              <a:t>nie są one rzeczywistością!</a:t>
            </a:r>
            <a:endParaRPr lang="de-DE" sz="2400" dirty="0">
              <a:solidFill>
                <a:srgbClr val="333333"/>
              </a:solidFill>
            </a:endParaRPr>
          </a:p>
          <a:p>
            <a:pPr marL="342900" lvl="0" indent="-342900" defTabSz="914400">
              <a:buClr>
                <a:srgbClr val="333333"/>
              </a:buClr>
              <a:buFont typeface="WingDings"/>
              <a:buChar char=""/>
              <a:defRPr/>
            </a:pPr>
            <a:r>
              <a:rPr lang="pl-PL" sz="2400" dirty="0">
                <a:solidFill>
                  <a:srgbClr val="333333"/>
                </a:solidFill>
              </a:rPr>
              <a:t>Staraj się je zauważać, ale nie przypisuj im zbyt dużej wartości.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latin typeface="+mn-lt"/>
              </a:rPr>
              <a:t>Trening Meta-poznawczy 9 – Samoocena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Anty-ruminacja. Ćwiczenie 1:</a:t>
            </a:r>
            <a:endParaRPr lang="de-DE" sz="3600" dirty="0">
              <a:latin typeface="+mn-lt"/>
              <a:ea typeface="+mn-ea"/>
              <a:cs typeface="+mn-cs"/>
            </a:endParaRPr>
          </a:p>
        </p:txBody>
      </p:sp>
      <p:sp>
        <p:nvSpPr>
          <p:cNvPr id="4" name="Content Placeholder 3"/>
          <p:cNvSpPr>
            <a:spLocks noGrp="1"/>
          </p:cNvSpPr>
          <p:nvPr>
            <p:ph idx="1"/>
          </p:nvPr>
        </p:nvSpPr>
        <p:spPr>
          <a:xfrm>
            <a:off x="408955" y="2204864"/>
            <a:ext cx="5303520" cy="4248000"/>
          </a:xfrm>
        </p:spPr>
        <p:txBody>
          <a:bodyPr/>
          <a:lstStyle/>
          <a:p>
            <a:pPr marL="342900" lvl="0" indent="-342900" defTabSz="914400">
              <a:buClr>
                <a:srgbClr val="333333"/>
              </a:buClr>
              <a:buFont typeface="WingDings"/>
              <a:buChar char=""/>
              <a:defRPr/>
            </a:pPr>
            <a:r>
              <a:rPr lang="pl-PL" sz="2000" dirty="0">
                <a:solidFill>
                  <a:srgbClr val="333333"/>
                </a:solidFill>
              </a:rPr>
              <a:t>Rozważ co się dzieje wenątrz ciebie bez wyciągania wniosków czy </a:t>
            </a:r>
            <a:r>
              <a:rPr lang="pl-PL" sz="2000">
                <a:solidFill>
                  <a:srgbClr val="333333"/>
                </a:solidFill>
              </a:rPr>
              <a:t>dewaluowania (</a:t>
            </a:r>
            <a:r>
              <a:rPr lang="de-DE" sz="2000">
                <a:solidFill>
                  <a:srgbClr val="333333"/>
                </a:solidFill>
              </a:rPr>
              <a:t>“</a:t>
            </a:r>
            <a:r>
              <a:rPr lang="pl-PL" sz="2000">
                <a:solidFill>
                  <a:srgbClr val="333333"/>
                </a:solidFill>
              </a:rPr>
              <a:t>Jestem </a:t>
            </a:r>
            <a:r>
              <a:rPr lang="pl-PL" sz="2000" dirty="0">
                <a:solidFill>
                  <a:srgbClr val="333333"/>
                </a:solidFill>
              </a:rPr>
              <a:t>idiotą; nie mogę przestać </a:t>
            </a:r>
            <a:r>
              <a:rPr lang="pl-PL" sz="2000">
                <a:solidFill>
                  <a:srgbClr val="333333"/>
                </a:solidFill>
              </a:rPr>
              <a:t>ruminować!”</a:t>
            </a:r>
            <a:r>
              <a:rPr lang="de-DE" sz="2000">
                <a:solidFill>
                  <a:srgbClr val="333333"/>
                </a:solidFill>
              </a:rPr>
              <a:t>;</a:t>
            </a:r>
            <a:r>
              <a:rPr lang="pl-PL" sz="2000">
                <a:solidFill>
                  <a:srgbClr val="333333"/>
                </a:solidFill>
              </a:rPr>
              <a:t> </a:t>
            </a:r>
            <a:r>
              <a:rPr lang="de-DE" sz="2000">
                <a:solidFill>
                  <a:srgbClr val="333333"/>
                </a:solidFill>
              </a:rPr>
              <a:t>“</a:t>
            </a:r>
            <a:r>
              <a:rPr lang="pl-PL" sz="2000">
                <a:solidFill>
                  <a:srgbClr val="333333"/>
                </a:solidFill>
              </a:rPr>
              <a:t>dlaczego </a:t>
            </a:r>
            <a:r>
              <a:rPr lang="pl-PL" sz="2000" dirty="0">
                <a:solidFill>
                  <a:srgbClr val="333333"/>
                </a:solidFill>
              </a:rPr>
              <a:t>mam ten </a:t>
            </a:r>
            <a:r>
              <a:rPr lang="pl-PL" sz="2000">
                <a:solidFill>
                  <a:srgbClr val="333333"/>
                </a:solidFill>
              </a:rPr>
              <a:t>problem?”</a:t>
            </a:r>
            <a:r>
              <a:rPr lang="de-DE" sz="2000">
                <a:solidFill>
                  <a:srgbClr val="333333"/>
                </a:solidFill>
              </a:rPr>
              <a:t>)</a:t>
            </a:r>
            <a:endParaRPr lang="de-DE" sz="2000" dirty="0">
              <a:solidFill>
                <a:srgbClr val="333333"/>
              </a:solidFill>
            </a:endParaRPr>
          </a:p>
          <a:p>
            <a:pPr marL="342900" lvl="0" indent="-342900" defTabSz="914400">
              <a:buClr>
                <a:srgbClr val="333333"/>
              </a:buClr>
              <a:buFont typeface="WingDings"/>
              <a:buChar char=""/>
              <a:defRPr/>
            </a:pPr>
            <a:r>
              <a:rPr lang="pl-PL" sz="2000" dirty="0">
                <a:solidFill>
                  <a:srgbClr val="333333"/>
                </a:solidFill>
              </a:rPr>
              <a:t>Obserwuj myśli, tak jakby był t pociąg odchodzący ze stacji, dryfująca chmura na niebie, czy liść niesiony wiatrem.</a:t>
            </a:r>
          </a:p>
          <a:p>
            <a:pPr lvl="0" defTabSz="914400" eaLnBrk="0" fontAlgn="base" hangingPunct="0">
              <a:buClr>
                <a:srgbClr val="006699"/>
              </a:buClr>
              <a:tabLst>
                <a:tab pos="84137" algn="l"/>
              </a:tabLst>
              <a:defRPr/>
            </a:pPr>
            <a:r>
              <a:rPr lang="pl-PL" sz="2000" kern="0" dirty="0">
                <a:solidFill>
                  <a:srgbClr val="004992"/>
                </a:solidFill>
              </a:rPr>
              <a:t>Myśli te nie są tak uporczywe dlatego, że są prawdziwe, ale dlatego, że tak Cię przerażają. Dlatego tak często do nich wracasz.</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Anty-ruminacja. Ćwiczenie 2:</a:t>
            </a:r>
            <a:r>
              <a:rPr lang="en-US" sz="3600" dirty="0">
                <a:latin typeface="+mn-lt"/>
                <a:ea typeface="+mn-ea"/>
                <a:cs typeface="+mn-cs"/>
              </a:rPr>
              <a:t> </a:t>
            </a:r>
            <a:r>
              <a:rPr lang="pl-PL" sz="3600" dirty="0">
                <a:latin typeface="+mn-lt"/>
                <a:ea typeface="+mn-ea"/>
                <a:cs typeface="+mn-cs"/>
              </a:rPr>
              <a:t>Dystrakcja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pl-PL" sz="2400" dirty="0">
                <a:solidFill>
                  <a:srgbClr val="004992"/>
                </a:solidFill>
              </a:rPr>
              <a:t>Ćwiczenie fizyczne</a:t>
            </a:r>
            <a:endParaRPr lang="de-DE" sz="2400" dirty="0">
              <a:solidFill>
                <a:srgbClr val="004992"/>
              </a:solidFill>
            </a:endParaRPr>
          </a:p>
          <a:p>
            <a:pPr marL="457200" indent="-457200">
              <a:lnSpc>
                <a:spcPct val="100000"/>
              </a:lnSpc>
              <a:spcBef>
                <a:spcPts val="1200"/>
              </a:spcBef>
              <a:buFont typeface="+mj-lt"/>
              <a:buAutoNum type="arabicPeriod"/>
              <a:defRPr/>
            </a:pPr>
            <a:r>
              <a:rPr lang="pl-PL" sz="2400" dirty="0">
                <a:solidFill>
                  <a:srgbClr val="333333"/>
                </a:solidFill>
              </a:rPr>
              <a:t>Wstań</a:t>
            </a:r>
            <a:r>
              <a:rPr lang="de-DE" sz="2400" dirty="0">
                <a:solidFill>
                  <a:srgbClr val="333333"/>
                </a:solidFill>
              </a:rPr>
              <a:t>!</a:t>
            </a:r>
          </a:p>
          <a:p>
            <a:pPr marL="457200" indent="-457200">
              <a:lnSpc>
                <a:spcPct val="100000"/>
              </a:lnSpc>
              <a:spcBef>
                <a:spcPts val="1200"/>
              </a:spcBef>
              <a:buFont typeface="+mj-lt"/>
              <a:buAutoNum type="arabicPeriod"/>
              <a:defRPr/>
            </a:pPr>
            <a:r>
              <a:rPr lang="pl-PL" sz="2400" dirty="0">
                <a:solidFill>
                  <a:srgbClr val="333333"/>
                </a:solidFill>
              </a:rPr>
              <a:t>Połóż lewą rękę na prawym ramieniu</a:t>
            </a:r>
            <a:endParaRPr lang="de-DE" sz="2400" dirty="0">
              <a:solidFill>
                <a:srgbClr val="333333"/>
              </a:solidFill>
            </a:endParaRPr>
          </a:p>
          <a:p>
            <a:pPr marL="457200" indent="-457200">
              <a:lnSpc>
                <a:spcPct val="100000"/>
              </a:lnSpc>
              <a:spcBef>
                <a:spcPts val="1200"/>
              </a:spcBef>
              <a:buFont typeface="+mj-lt"/>
              <a:buAutoNum type="arabicPeriod"/>
              <a:defRPr/>
            </a:pPr>
            <a:r>
              <a:rPr lang="pl-PL" sz="2400" dirty="0">
                <a:solidFill>
                  <a:srgbClr val="333333"/>
                </a:solidFill>
              </a:rPr>
              <a:t>Połóż prawą rękę na lewym ramieniu</a:t>
            </a:r>
            <a:endParaRPr lang="de-DE" sz="2400" dirty="0">
              <a:solidFill>
                <a:srgbClr val="333333"/>
              </a:solidFill>
            </a:endParaRPr>
          </a:p>
          <a:p>
            <a:pPr marL="457200" indent="-457200">
              <a:lnSpc>
                <a:spcPct val="100000"/>
              </a:lnSpc>
              <a:spcBef>
                <a:spcPts val="1200"/>
              </a:spcBef>
              <a:buFont typeface="+mj-lt"/>
              <a:buAutoNum type="arabicPeriod"/>
              <a:defRPr/>
            </a:pPr>
            <a:r>
              <a:rPr lang="pl-PL" sz="2400" dirty="0">
                <a:solidFill>
                  <a:srgbClr val="333333"/>
                </a:solidFill>
              </a:rPr>
              <a:t>Podnieś jedną nogę</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a:t>
            </a:r>
            <a:r>
              <a:rPr lang="pl-PL" sz="2400" dirty="0">
                <a:solidFill>
                  <a:srgbClr val="333333"/>
                </a:solidFill>
              </a:rPr>
              <a:t> i kręć nią</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Anty-ruminacja. Ćwiczenie 2:</a:t>
            </a:r>
            <a:r>
              <a:rPr lang="en-US" sz="3600" dirty="0">
                <a:latin typeface="+mn-lt"/>
                <a:ea typeface="+mn-ea"/>
                <a:cs typeface="+mn-cs"/>
              </a:rPr>
              <a:t> </a:t>
            </a:r>
            <a:r>
              <a:rPr lang="pl-PL" sz="3600" dirty="0">
                <a:latin typeface="+mn-lt"/>
                <a:ea typeface="+mn-ea"/>
                <a:cs typeface="+mn-cs"/>
              </a:rPr>
              <a:t>Dystrakcja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pl-PL" sz="2400" dirty="0">
                <a:solidFill>
                  <a:srgbClr val="004992"/>
                </a:solidFill>
              </a:rPr>
              <a:t>Ćwiczenie fizyczne</a:t>
            </a:r>
            <a:endParaRPr lang="de-DE" sz="2400" dirty="0">
              <a:solidFill>
                <a:srgbClr val="004992"/>
              </a:solidFill>
            </a:endParaRPr>
          </a:p>
          <a:p>
            <a:pPr marL="457200" indent="-457200">
              <a:lnSpc>
                <a:spcPct val="100000"/>
              </a:lnSpc>
              <a:spcBef>
                <a:spcPts val="1200"/>
              </a:spcBef>
              <a:buFont typeface="+mj-lt"/>
              <a:buAutoNum type="arabicPeriod"/>
              <a:defRPr/>
            </a:pPr>
            <a:r>
              <a:rPr lang="pl-PL" sz="2400" dirty="0">
                <a:solidFill>
                  <a:srgbClr val="333333"/>
                </a:solidFill>
              </a:rPr>
              <a:t>Wstań</a:t>
            </a:r>
            <a:r>
              <a:rPr lang="de-DE" sz="2400" dirty="0">
                <a:solidFill>
                  <a:srgbClr val="333333"/>
                </a:solidFill>
              </a:rPr>
              <a:t>!</a:t>
            </a:r>
          </a:p>
          <a:p>
            <a:pPr marL="457200" indent="-457200">
              <a:lnSpc>
                <a:spcPct val="100000"/>
              </a:lnSpc>
              <a:spcBef>
                <a:spcPts val="1200"/>
              </a:spcBef>
              <a:buFont typeface="+mj-lt"/>
              <a:buAutoNum type="arabicPeriod"/>
              <a:defRPr/>
            </a:pPr>
            <a:r>
              <a:rPr lang="pl-PL" sz="2400" dirty="0">
                <a:solidFill>
                  <a:srgbClr val="333333"/>
                </a:solidFill>
              </a:rPr>
              <a:t>Połóż lewą rękę na prawym ramieniu</a:t>
            </a:r>
            <a:endParaRPr lang="de-DE" sz="2400" dirty="0">
              <a:solidFill>
                <a:srgbClr val="333333"/>
              </a:solidFill>
            </a:endParaRPr>
          </a:p>
          <a:p>
            <a:pPr marL="457200" indent="-457200">
              <a:lnSpc>
                <a:spcPct val="100000"/>
              </a:lnSpc>
              <a:spcBef>
                <a:spcPts val="1200"/>
              </a:spcBef>
              <a:buFont typeface="+mj-lt"/>
              <a:buAutoNum type="arabicPeriod"/>
              <a:defRPr/>
            </a:pPr>
            <a:r>
              <a:rPr lang="pl-PL" sz="2400" dirty="0">
                <a:solidFill>
                  <a:srgbClr val="333333"/>
                </a:solidFill>
              </a:rPr>
              <a:t>Połóż prawą rękę na lewym ramieniu</a:t>
            </a:r>
            <a:endParaRPr lang="de-DE" sz="2400" dirty="0">
              <a:solidFill>
                <a:srgbClr val="333333"/>
              </a:solidFill>
            </a:endParaRPr>
          </a:p>
          <a:p>
            <a:pPr marL="457200" indent="-457200">
              <a:lnSpc>
                <a:spcPct val="100000"/>
              </a:lnSpc>
              <a:spcBef>
                <a:spcPts val="1200"/>
              </a:spcBef>
              <a:buFont typeface="+mj-lt"/>
              <a:buAutoNum type="arabicPeriod"/>
              <a:defRPr/>
            </a:pPr>
            <a:r>
              <a:rPr lang="pl-PL" sz="2400" dirty="0">
                <a:solidFill>
                  <a:srgbClr val="333333"/>
                </a:solidFill>
              </a:rPr>
              <a:t>Podnieś jedną nogę</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a:t>
            </a:r>
            <a:r>
              <a:rPr lang="pl-PL" sz="2400" dirty="0">
                <a:solidFill>
                  <a:srgbClr val="333333"/>
                </a:solidFill>
              </a:rPr>
              <a:t> i kręć nią</a:t>
            </a:r>
            <a:endParaRPr lang="de-DE" sz="2400" dirty="0">
              <a:solidFill>
                <a:srgbClr val="333333"/>
              </a:solidFill>
            </a:endParaRPr>
          </a:p>
          <a:p>
            <a:pPr>
              <a:lnSpc>
                <a:spcPct val="100000"/>
              </a:lnSpc>
              <a:spcBef>
                <a:spcPts val="1200"/>
              </a:spcBef>
              <a:defRPr/>
            </a:pPr>
            <a:r>
              <a:rPr lang="pl-PL" sz="2400" dirty="0">
                <a:solidFill>
                  <a:srgbClr val="004992"/>
                </a:solidFill>
              </a:rPr>
              <a:t>Co o tym myślisz?</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3506278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Anty-ruminacja. Ćwiczenie 2:</a:t>
            </a:r>
            <a:r>
              <a:rPr lang="en-US" sz="3600" dirty="0">
                <a:latin typeface="+mn-lt"/>
                <a:ea typeface="+mn-ea"/>
                <a:cs typeface="+mn-cs"/>
              </a:rPr>
              <a:t> </a:t>
            </a:r>
            <a:r>
              <a:rPr lang="pl-PL" sz="3600" dirty="0">
                <a:latin typeface="+mn-lt"/>
                <a:ea typeface="+mn-ea"/>
                <a:cs typeface="+mn-cs"/>
              </a:rPr>
              <a:t>Dystrakcja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pl-PL" sz="2400" dirty="0">
                <a:solidFill>
                  <a:srgbClr val="004992"/>
                </a:solidFill>
              </a:rPr>
              <a:t>Ćwiczenie fizyczne</a:t>
            </a:r>
            <a:endParaRPr lang="de-DE" sz="2400" dirty="0">
              <a:solidFill>
                <a:srgbClr val="004992"/>
              </a:solidFill>
            </a:endParaRPr>
          </a:p>
          <a:p>
            <a:pPr marL="457200" indent="-457200">
              <a:lnSpc>
                <a:spcPct val="100000"/>
              </a:lnSpc>
              <a:spcBef>
                <a:spcPts val="1200"/>
              </a:spcBef>
              <a:buFont typeface="+mj-lt"/>
              <a:buAutoNum type="arabicPeriod"/>
              <a:defRPr/>
            </a:pPr>
            <a:r>
              <a:rPr lang="pl-PL" sz="2400" dirty="0">
                <a:solidFill>
                  <a:srgbClr val="333333"/>
                </a:solidFill>
              </a:rPr>
              <a:t>Wstań</a:t>
            </a:r>
            <a:r>
              <a:rPr lang="de-DE" sz="2400" dirty="0">
                <a:solidFill>
                  <a:srgbClr val="333333"/>
                </a:solidFill>
              </a:rPr>
              <a:t>!</a:t>
            </a:r>
          </a:p>
          <a:p>
            <a:pPr marL="457200" indent="-457200">
              <a:lnSpc>
                <a:spcPct val="100000"/>
              </a:lnSpc>
              <a:spcBef>
                <a:spcPts val="1200"/>
              </a:spcBef>
              <a:buFont typeface="+mj-lt"/>
              <a:buAutoNum type="arabicPeriod"/>
              <a:defRPr/>
            </a:pPr>
            <a:r>
              <a:rPr lang="pl-PL" sz="2400" dirty="0">
                <a:solidFill>
                  <a:srgbClr val="333333"/>
                </a:solidFill>
              </a:rPr>
              <a:t>Połóż lewą rękę na prawym ramieniu</a:t>
            </a:r>
            <a:endParaRPr lang="de-DE" sz="2400" dirty="0">
              <a:solidFill>
                <a:srgbClr val="333333"/>
              </a:solidFill>
            </a:endParaRPr>
          </a:p>
          <a:p>
            <a:pPr marL="457200" indent="-457200">
              <a:lnSpc>
                <a:spcPct val="100000"/>
              </a:lnSpc>
              <a:spcBef>
                <a:spcPts val="1200"/>
              </a:spcBef>
              <a:buFont typeface="+mj-lt"/>
              <a:buAutoNum type="arabicPeriod"/>
              <a:defRPr/>
            </a:pPr>
            <a:r>
              <a:rPr lang="pl-PL" sz="2400" dirty="0">
                <a:solidFill>
                  <a:srgbClr val="333333"/>
                </a:solidFill>
              </a:rPr>
              <a:t>Połóż prawą rękę na lewym ramieniu</a:t>
            </a:r>
            <a:endParaRPr lang="de-DE" sz="2400" dirty="0">
              <a:solidFill>
                <a:srgbClr val="333333"/>
              </a:solidFill>
            </a:endParaRPr>
          </a:p>
          <a:p>
            <a:pPr marL="457200" indent="-457200">
              <a:lnSpc>
                <a:spcPct val="100000"/>
              </a:lnSpc>
              <a:spcBef>
                <a:spcPts val="1200"/>
              </a:spcBef>
              <a:buFont typeface="+mj-lt"/>
              <a:buAutoNum type="arabicPeriod"/>
              <a:defRPr/>
            </a:pPr>
            <a:r>
              <a:rPr lang="pl-PL" sz="2400" dirty="0">
                <a:solidFill>
                  <a:srgbClr val="333333"/>
                </a:solidFill>
              </a:rPr>
              <a:t>Podnieś jedną nogę</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a:t>
            </a:r>
            <a:r>
              <a:rPr lang="pl-PL" sz="2400" dirty="0">
                <a:solidFill>
                  <a:srgbClr val="333333"/>
                </a:solidFill>
              </a:rPr>
              <a:t> i kręć nią</a:t>
            </a:r>
            <a:endParaRPr lang="de-DE" sz="2400" dirty="0">
              <a:solidFill>
                <a:srgbClr val="333333"/>
              </a:solidFill>
            </a:endParaRPr>
          </a:p>
          <a:p>
            <a:pPr>
              <a:lnSpc>
                <a:spcPct val="100000"/>
              </a:lnSpc>
              <a:spcBef>
                <a:spcPts val="1200"/>
              </a:spcBef>
              <a:defRPr/>
            </a:pPr>
            <a:r>
              <a:rPr lang="pl-PL" sz="2400" dirty="0">
                <a:solidFill>
                  <a:srgbClr val="004992"/>
                </a:solidFill>
              </a:rPr>
              <a:t>Ponieważ miałeś za zadanie koncentrować się na tym ćwiczeniu, to pomogło Ci przerwać cykl myśli ruminacyjnych</a:t>
            </a: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92582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Wskazówki, które pomocą zwiększyć samoocenę</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Wyrażaj swoje pragnienia </a:t>
            </a:r>
            <a:r>
              <a:rPr lang="pl-PL" sz="2400">
                <a:solidFill>
                  <a:srgbClr val="333333"/>
                </a:solidFill>
              </a:rPr>
              <a:t>innym</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4071161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Wskazówki, które pomocą zwiększyć samoocenę</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Wyrażaj swoje pragnienia innym</a:t>
            </a:r>
            <a:r>
              <a:rPr lang="de-DE" sz="2400" dirty="0">
                <a:solidFill>
                  <a:srgbClr val="333333"/>
                </a:solidFill>
              </a:rPr>
              <a:t>.</a:t>
            </a:r>
          </a:p>
          <a:p>
            <a:pPr marL="342900" indent="-342900">
              <a:buClr>
                <a:srgbClr val="333333"/>
              </a:buClr>
              <a:buFont typeface="WingDings"/>
              <a:buChar char=""/>
            </a:pPr>
            <a:r>
              <a:rPr lang="pl-PL" sz="2400" dirty="0">
                <a:solidFill>
                  <a:srgbClr val="333333"/>
                </a:solidFill>
              </a:rPr>
              <a:t>Spróbuj mówić głośno i </a:t>
            </a:r>
            <a:r>
              <a:rPr lang="pl-PL" sz="2400">
                <a:solidFill>
                  <a:srgbClr val="333333"/>
                </a:solidFill>
              </a:rPr>
              <a:t>wyraźnie</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3526456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Wskazówki, które pomocą zwiększyć samoocenę</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Wyrażaj swoje pragnienia innym</a:t>
            </a:r>
            <a:r>
              <a:rPr lang="de-DE" sz="2400" dirty="0">
                <a:solidFill>
                  <a:srgbClr val="333333"/>
                </a:solidFill>
              </a:rPr>
              <a:t>.</a:t>
            </a:r>
          </a:p>
          <a:p>
            <a:pPr marL="342900" indent="-342900">
              <a:buClr>
                <a:srgbClr val="333333"/>
              </a:buClr>
              <a:buFont typeface="WingDings"/>
              <a:buChar char=""/>
            </a:pPr>
            <a:r>
              <a:rPr lang="pl-PL" sz="2400" dirty="0">
                <a:solidFill>
                  <a:srgbClr val="333333"/>
                </a:solidFill>
              </a:rPr>
              <a:t>Spróbuj mówić głośno i wyraźnie</a:t>
            </a:r>
            <a:r>
              <a:rPr lang="de-DE" sz="2400" dirty="0">
                <a:solidFill>
                  <a:srgbClr val="333333"/>
                </a:solidFill>
              </a:rPr>
              <a:t>.</a:t>
            </a:r>
          </a:p>
          <a:p>
            <a:pPr marL="342900" indent="-342900">
              <a:buClr>
                <a:srgbClr val="333333"/>
              </a:buClr>
              <a:buFont typeface="WingDings"/>
              <a:buChar char=""/>
            </a:pPr>
            <a:r>
              <a:rPr lang="pl-PL" sz="2400" dirty="0">
                <a:solidFill>
                  <a:srgbClr val="333333"/>
                </a:solidFill>
              </a:rPr>
              <a:t>Nawiązuj kontakt wzrokowy (zacznij od osób znanych, później spróbuj z obcymi</a:t>
            </a:r>
            <a:r>
              <a:rPr lang="pl-PL" sz="2400">
                <a:solidFill>
                  <a:srgbClr val="333333"/>
                </a:solidFill>
              </a:rPr>
              <a:t>)</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2368523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Wskazówki, które pomocą zwiększyć samoocenę</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Wyrażaj swoje pragnienia innym</a:t>
            </a:r>
            <a:r>
              <a:rPr lang="de-DE" sz="2400" dirty="0">
                <a:solidFill>
                  <a:srgbClr val="333333"/>
                </a:solidFill>
              </a:rPr>
              <a:t>.</a:t>
            </a:r>
          </a:p>
          <a:p>
            <a:pPr marL="342900" indent="-342900">
              <a:buClr>
                <a:srgbClr val="333333"/>
              </a:buClr>
              <a:buFont typeface="WingDings"/>
              <a:buChar char=""/>
            </a:pPr>
            <a:r>
              <a:rPr lang="pl-PL" sz="2400" dirty="0">
                <a:solidFill>
                  <a:srgbClr val="333333"/>
                </a:solidFill>
              </a:rPr>
              <a:t>Spróbuj mówić głośno i wyraźnie</a:t>
            </a:r>
            <a:r>
              <a:rPr lang="de-DE" sz="2400" dirty="0">
                <a:solidFill>
                  <a:srgbClr val="333333"/>
                </a:solidFill>
              </a:rPr>
              <a:t>.</a:t>
            </a:r>
          </a:p>
          <a:p>
            <a:pPr marL="342900" indent="-342900">
              <a:buClr>
                <a:srgbClr val="333333"/>
              </a:buClr>
              <a:buFont typeface="WingDings"/>
              <a:buChar char=""/>
            </a:pPr>
            <a:r>
              <a:rPr lang="pl-PL" sz="2400" dirty="0">
                <a:solidFill>
                  <a:srgbClr val="333333"/>
                </a:solidFill>
              </a:rPr>
              <a:t>Nawiązuj kontakt wzrokowy (zacznij od osób znanych, później spróbuj z obcymi)</a:t>
            </a:r>
            <a:r>
              <a:rPr lang="de-DE" sz="2400" dirty="0">
                <a:solidFill>
                  <a:srgbClr val="333333"/>
                </a:solidFill>
              </a:rPr>
              <a:t>.</a:t>
            </a:r>
          </a:p>
          <a:p>
            <a:pPr marL="342900" indent="-342900">
              <a:buClr>
                <a:srgbClr val="333333"/>
              </a:buClr>
              <a:buFont typeface="WingDings"/>
              <a:buChar char=""/>
            </a:pPr>
            <a:r>
              <a:rPr lang="pl-PL" sz="2400" dirty="0">
                <a:solidFill>
                  <a:srgbClr val="333333"/>
                </a:solidFill>
              </a:rPr>
              <a:t>Stój wyprostowany: pamiętaj, jaki wpływ na Twoją samocenę ma wyprostowana </a:t>
            </a:r>
            <a:r>
              <a:rPr lang="pl-PL" sz="2400">
                <a:solidFill>
                  <a:srgbClr val="333333"/>
                </a:solidFill>
              </a:rPr>
              <a:t>postawa.</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20766201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Zadanie domowe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pl-PL" sz="2000" dirty="0">
                <a:solidFill>
                  <a:srgbClr val="004992"/>
                </a:solidFill>
              </a:rPr>
              <a:t>Wskazówki jako można docenić pozytywne rzeczy, które przydarzają nam się w ciągu dnia:</a:t>
            </a:r>
            <a:endParaRPr lang="de-DE" sz="2000" dirty="0">
              <a:solidFill>
                <a:srgbClr val="004992"/>
              </a:solidFill>
            </a:endParaRPr>
          </a:p>
          <a:p>
            <a:pPr marL="342900" indent="-342900">
              <a:lnSpc>
                <a:spcPct val="100000"/>
              </a:lnSpc>
              <a:spcBef>
                <a:spcPts val="1200"/>
              </a:spcBef>
              <a:buClr>
                <a:srgbClr val="333333"/>
              </a:buClr>
              <a:buFont typeface="WingDings"/>
              <a:buChar char=""/>
              <a:defRPr/>
            </a:pPr>
            <a:r>
              <a:rPr lang="pl-PL" sz="2000" dirty="0">
                <a:solidFill>
                  <a:srgbClr val="333333"/>
                </a:solidFill>
              </a:rPr>
              <a:t>Kiedy wychodzisz z domu, zabierz garść ziarenek do prawej kieszeni płaszcza (ziarenka, kulki itp.)</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pl-PL" sz="2000" dirty="0">
                <a:solidFill>
                  <a:srgbClr val="333333"/>
                </a:solidFill>
              </a:rPr>
              <a:t>Za każdym razem, kiedy zdarzy się coś pozytywnego (np. uśmiech przyjaciela, miła rozmowa, wyśmienite danie itp.), przełóż ziarenko z prawej do lewej kieszeni</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pl-PL" sz="2000" dirty="0">
                <a:solidFill>
                  <a:srgbClr val="333333"/>
                </a:solidFill>
              </a:rPr>
              <a:t>Kiedy wracasz do domu, wyjmij ziarenka z lewej kieszeni i przypomnij sobie jakie miałeś z nimi związane doświadczenia w ciągu dnia.</a:t>
            </a:r>
          </a:p>
          <a:p>
            <a:pPr marL="342900" indent="-342900">
              <a:lnSpc>
                <a:spcPct val="100000"/>
              </a:lnSpc>
              <a:spcBef>
                <a:spcPts val="1200"/>
              </a:spcBef>
              <a:buClr>
                <a:srgbClr val="333333"/>
              </a:buClr>
              <a:buFont typeface="WingDings"/>
              <a:buChar char=""/>
              <a:defRPr/>
            </a:pPr>
            <a:r>
              <a:rPr lang="pl-PL" sz="2000" dirty="0">
                <a:solidFill>
                  <a:srgbClr val="333333"/>
                </a:solidFill>
              </a:rPr>
              <a:t>Robiąc to staraj się przywoływać wszystkie pozytywne, piękne wspomnienia i doświadcz radości tej chwili. Niestety, zbyt często pozostawiamy miłe chwile bez większego zastanowienia pozwalając im tym samym szybko zanikać.</a:t>
            </a:r>
            <a:endParaRPr lang="en-US"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Zadanie domowe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pl-PL" sz="2000" dirty="0">
                <a:solidFill>
                  <a:srgbClr val="004992"/>
                </a:solidFill>
              </a:rPr>
              <a:t>Wskazówki jako można docenić pozytywne rzeczy, które przydarzają nam się w ciągu dnia:</a:t>
            </a:r>
            <a:endParaRPr lang="de-DE" sz="2000" dirty="0">
              <a:solidFill>
                <a:srgbClr val="004992"/>
              </a:solidFill>
            </a:endParaRPr>
          </a:p>
          <a:p>
            <a:pPr marL="342900" indent="-342900">
              <a:lnSpc>
                <a:spcPct val="100000"/>
              </a:lnSpc>
              <a:spcBef>
                <a:spcPts val="1200"/>
              </a:spcBef>
              <a:buClr>
                <a:srgbClr val="333333"/>
              </a:buClr>
              <a:buFont typeface="WingDings"/>
              <a:buChar char=""/>
              <a:defRPr/>
            </a:pPr>
            <a:r>
              <a:rPr lang="pl-PL" sz="2000" dirty="0">
                <a:solidFill>
                  <a:srgbClr val="333333"/>
                </a:solidFill>
              </a:rPr>
              <a:t>Kiedy wychodzisz z domu, zabierz garść ziarenek do prawej kieszeni płaszcza (ziarenka, kulki itp.)</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pl-PL" sz="2000" dirty="0">
                <a:solidFill>
                  <a:srgbClr val="333333"/>
                </a:solidFill>
              </a:rPr>
              <a:t>Za każdym razem, kiedy zdarzy się coś pozytywnego (np. uśmiech przyjaciela, miła rozmowa, wyśmienite danie itp.), przełóż ziarenko z prawej do lewej kieszeni</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pl-PL" sz="2000" dirty="0">
                <a:solidFill>
                  <a:srgbClr val="333333"/>
                </a:solidFill>
              </a:rPr>
              <a:t>Kiedy wracasz do domu, wyjmij ziarenka z lewej kieszeni i przypomnij sobie jakie miałeś z nimi związane doświadczenia w ciągu dnia.</a:t>
            </a:r>
          </a:p>
          <a:p>
            <a:pPr marL="342900" indent="-342900">
              <a:lnSpc>
                <a:spcPct val="100000"/>
              </a:lnSpc>
              <a:spcBef>
                <a:spcPts val="1200"/>
              </a:spcBef>
              <a:buClr>
                <a:srgbClr val="333333"/>
              </a:buClr>
              <a:buFont typeface="WingDings"/>
              <a:buChar char=""/>
              <a:defRPr/>
            </a:pPr>
            <a:r>
              <a:rPr lang="pl-PL" sz="2000" dirty="0">
                <a:solidFill>
                  <a:srgbClr val="333333"/>
                </a:solidFill>
              </a:rPr>
              <a:t>Robiąc to staraj się przywoływać wszystkie pozytywne, piękne wspomnienia i doświadcz radości tej chwili. Niestety, zbyt często pozostawiamy miłe chwile bez większego zastanowienia pozwalając im tym samym szybko zanikać.</a:t>
            </a:r>
          </a:p>
          <a:p>
            <a:pPr algn="ctr">
              <a:lnSpc>
                <a:spcPct val="100000"/>
              </a:lnSpc>
              <a:spcBef>
                <a:spcPts val="1200"/>
              </a:spcBef>
              <a:defRPr/>
            </a:pPr>
            <a:r>
              <a:rPr lang="pl-PL" sz="2000" dirty="0">
                <a:solidFill>
                  <a:srgbClr val="004992"/>
                </a:solidFill>
              </a:rPr>
              <a:t>Znasz inne sposoby, aby wywołać pozytywny nastrój i pamiętać miłe rzeczy z dnia?</a:t>
            </a:r>
            <a:endParaRPr lang="de-DE" sz="20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Trening Meta-poznawczy 9 – Samoocena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39875683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pl-PL" sz="2400" b="1" dirty="0">
                <a:solidFill>
                  <a:srgbClr val="333333"/>
                </a:solidFill>
              </a:rPr>
              <a:t>Wnioski</a:t>
            </a:r>
            <a:r>
              <a:rPr lang="de-DE" sz="2400" b="1" dirty="0">
                <a:solidFill>
                  <a:srgbClr val="333333"/>
                </a:solidFill>
              </a:rPr>
              <a:t>:</a:t>
            </a:r>
          </a:p>
          <a:p>
            <a:pPr marL="342900" indent="-342900">
              <a:buClr>
                <a:srgbClr val="333333"/>
              </a:buClr>
              <a:buFont typeface="WingDings"/>
              <a:buChar char=""/>
              <a:defRPr/>
            </a:pPr>
            <a:r>
              <a:rPr lang="pl-PL" sz="2400" dirty="0">
                <a:solidFill>
                  <a:srgbClr val="333333"/>
                </a:solidFill>
              </a:rPr>
              <a:t>Samocena jest to wartość jaką ktoś sobie przypisuje.</a:t>
            </a:r>
          </a:p>
          <a:p>
            <a:pPr marL="342900" indent="-342900">
              <a:buClr>
                <a:srgbClr val="333333"/>
              </a:buClr>
              <a:buFont typeface="WingDings"/>
              <a:buChar char=""/>
              <a:defRPr/>
            </a:pPr>
            <a:r>
              <a:rPr lang="pl-PL" sz="2400" dirty="0">
                <a:solidFill>
                  <a:srgbClr val="333333"/>
                </a:solidFill>
              </a:rPr>
              <a:t>Uświadom sobie swoje mocne strony w różnych dziedzinach życia oraz spróbuj poprawić swoją samoocenę poprzez strategie, które dyskutowaliśmy.</a:t>
            </a:r>
            <a:endParaRPr lang="de-DE" sz="2400" dirty="0">
              <a:solidFill>
                <a:srgbClr val="333333"/>
              </a:solidFill>
            </a:endParaRPr>
          </a:p>
          <a:p>
            <a:pPr marL="342900" indent="-342900">
              <a:buClr>
                <a:srgbClr val="333333"/>
              </a:buClr>
              <a:buFont typeface="WingDings"/>
              <a:buChar char=""/>
              <a:defRPr/>
            </a:pPr>
            <a:r>
              <a:rPr lang="pl-PL" sz="2400" dirty="0">
                <a:solidFill>
                  <a:srgbClr val="333333"/>
                </a:solidFill>
              </a:rPr>
              <a:t>Poszukaj tych mocnych stron o których </a:t>
            </a:r>
            <a:r>
              <a:rPr lang="pl-PL" sz="2400">
                <a:solidFill>
                  <a:srgbClr val="333333"/>
                </a:solidFill>
              </a:rPr>
              <a:t>zapomniałeś (“zapomniane skarby”) </a:t>
            </a:r>
            <a:r>
              <a:rPr lang="pl-PL" sz="2400" dirty="0">
                <a:solidFill>
                  <a:srgbClr val="333333"/>
                </a:solidFill>
              </a:rPr>
              <a:t>pytając znajomych czy też zapisywanie ich w dzienniczku przyjemności.</a:t>
            </a:r>
          </a:p>
          <a:p>
            <a:pPr marL="342900" indent="-342900">
              <a:buClr>
                <a:srgbClr val="333333"/>
              </a:buClr>
              <a:buFont typeface="WingDings"/>
              <a:buChar char=""/>
              <a:defRPr/>
            </a:pPr>
            <a:r>
              <a:rPr lang="pl-PL" sz="2400" dirty="0">
                <a:solidFill>
                  <a:srgbClr val="333333"/>
                </a:solidFill>
              </a:rPr>
              <a:t>Bądź uważny na pozytywne chwile, które zdarzają się w ciągu dnia!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de-DE" sz="3600" dirty="0">
              <a:solidFill>
                <a:srgbClr val="004992"/>
              </a:solidFill>
              <a:latin typeface="+mn-lt"/>
              <a:ea typeface="+mn-ea"/>
              <a:cs typeface="+mn-cs"/>
            </a:endParaRPr>
          </a:p>
        </p:txBody>
      </p:sp>
      <p:sp>
        <p:nvSpPr>
          <p:cNvPr id="2" name="Inhaltsplatzhalter 1"/>
          <p:cNvSpPr>
            <a:spLocks noGrp="1"/>
          </p:cNvSpPr>
          <p:nvPr>
            <p:ph idx="1"/>
          </p:nvPr>
        </p:nvSpPr>
        <p:spPr/>
        <p:txBody>
          <a:bodyPr>
            <a:noAutofit/>
          </a:bodyPr>
          <a:lstStyle/>
          <a:p>
            <a:pPr>
              <a:lnSpc>
                <a:spcPct val="100000"/>
              </a:lnSpc>
              <a:spcBef>
                <a:spcPts val="1200"/>
              </a:spcBef>
            </a:pPr>
            <a:r>
              <a:rPr lang="pl-PL" sz="2000" dirty="0">
                <a:solidFill>
                  <a:srgbClr val="333333"/>
                </a:solidFill>
              </a:rPr>
              <a:t>Wiele osób z psychozą (ale nie wszystkie!) ma obniżnoną samoocenę oraz negatywne style myślenia (np. Skłonność do martwienia się), które dodatkowo może obniżać samocenę.</a:t>
            </a:r>
          </a:p>
        </p:txBody>
      </p:sp>
      <p:sp>
        <p:nvSpPr>
          <p:cNvPr id="3" name="Footer Placeholder 2"/>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46511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de-DE" sz="3600" dirty="0">
              <a:solidFill>
                <a:srgbClr val="004992"/>
              </a:solidFill>
              <a:latin typeface="+mn-lt"/>
              <a:ea typeface="+mn-ea"/>
              <a:cs typeface="+mn-cs"/>
            </a:endParaRPr>
          </a:p>
        </p:txBody>
      </p:sp>
      <p:sp>
        <p:nvSpPr>
          <p:cNvPr id="2" name="Inhaltsplatzhalter 1"/>
          <p:cNvSpPr>
            <a:spLocks noGrp="1"/>
          </p:cNvSpPr>
          <p:nvPr>
            <p:ph idx="1"/>
          </p:nvPr>
        </p:nvSpPr>
        <p:spPr/>
        <p:txBody>
          <a:bodyPr>
            <a:noAutofit/>
          </a:bodyPr>
          <a:lstStyle/>
          <a:p>
            <a:pPr>
              <a:lnSpc>
                <a:spcPct val="100000"/>
              </a:lnSpc>
              <a:spcBef>
                <a:spcPts val="1200"/>
              </a:spcBef>
            </a:pPr>
            <a:r>
              <a:rPr lang="pl-PL" sz="2000" dirty="0">
                <a:solidFill>
                  <a:srgbClr val="333333"/>
                </a:solidFill>
              </a:rPr>
              <a:t>Wiele osób z psychozą (ale nie wszystkie!) ma obniżnoną samoocenę oraz negatywne style myślenia (np. Skłonność do martwienia się), które dodatkowo może obniżać samocenę.</a:t>
            </a:r>
          </a:p>
          <a:p>
            <a:r>
              <a:rPr lang="pl-PL" sz="2000" dirty="0">
                <a:solidFill>
                  <a:srgbClr val="004992"/>
                </a:solidFill>
              </a:rPr>
              <a:t>Przykład: </a:t>
            </a:r>
            <a:r>
              <a:rPr lang="pl-PL" sz="2000" dirty="0">
                <a:solidFill>
                  <a:srgbClr val="333333"/>
                </a:solidFill>
              </a:rPr>
              <a:t>Henryk otrzymał zły wynik na egzaminie kończącym jego szkolenie pracownicze.</a:t>
            </a:r>
          </a:p>
          <a:p>
            <a:pPr>
              <a:lnSpc>
                <a:spcPct val="100000"/>
              </a:lnSpc>
              <a:spcBef>
                <a:spcPts val="1200"/>
              </a:spcBef>
            </a:pPr>
            <a:r>
              <a:rPr lang="pl-PL" sz="2000" dirty="0">
                <a:solidFill>
                  <a:srgbClr val="004992"/>
                </a:solidFill>
              </a:rPr>
              <a:t>Ocene: </a:t>
            </a:r>
            <a:r>
              <a:rPr lang="pl-PL" sz="2000" dirty="0">
                <a:solidFill>
                  <a:srgbClr val="333333"/>
                </a:solidFill>
              </a:rPr>
              <a:t>na początku, Henryk kwestionuje siebie jako pracownika, a coraz bardziej dewaluuje siebie również jako osobę w ogóle. Czuje się przygnębiony (depresyjny) i wątpi w siebie.</a:t>
            </a:r>
          </a:p>
          <a:p>
            <a:pPr>
              <a:lnSpc>
                <a:spcPct val="100000"/>
              </a:lnSpc>
              <a:spcBef>
                <a:spcPts val="1200"/>
              </a:spcBef>
            </a:pPr>
            <a:r>
              <a:rPr lang="pl-PL" sz="2000" dirty="0">
                <a:solidFill>
                  <a:srgbClr val="004992"/>
                </a:solidFill>
              </a:rPr>
              <a:t>ALE: </a:t>
            </a:r>
            <a:r>
              <a:rPr lang="pl-PL" sz="2000" dirty="0">
                <a:solidFill>
                  <a:srgbClr val="333333"/>
                </a:solidFill>
              </a:rPr>
              <a:t>Znajomi i przyjeciele Henryka w następnych dniach pomogli mu mówiąc, iż ocena jego testu nie była oceną jego, jako osoby, a jedynie małą próbką jego umiejętności w jednym z wielu obszarów. Nie powinien lekcewazyć tego wyniku, ale również istotne jest aby pamiętać o swoich mocnych stonych (zarówno w pracy, jak i innych obszarach) i nie być dla siebie zbyt surowym.</a:t>
            </a:r>
          </a:p>
          <a:p>
            <a:r>
              <a:rPr lang="pl-PL" sz="2000" dirty="0">
                <a:solidFill>
                  <a:srgbClr val="004992"/>
                </a:solidFill>
              </a:rPr>
              <a:t>Ważne: Nawet jeśli doświadczas porażki, nie powinieneś/aś nigdy ognorować rzeczy, które idą dobrze w Twoim życiu.</a:t>
            </a:r>
          </a:p>
        </p:txBody>
      </p:sp>
      <p:sp>
        <p:nvSpPr>
          <p:cNvPr id="3" name="Footer Placeholder 2"/>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1780450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329283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Meta-poznawczy 9 – Samoocena</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761749283"/>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Calibri Light"/>
                          <a:ea typeface="Verdana" panose="020B0604030504040204" pitchFamily="34" charset="0"/>
                          <a:cs typeface="Verdana" panose="020B0604030504040204" pitchFamily="34" charset="0"/>
                        </a:rPr>
                        <a:t>Neues</a:t>
                      </a:r>
                      <a:r>
                        <a:rPr lang="en-US" sz="1000" b="0" i="0" u="none"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businesswoman/Geschäftsfrau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box/Alter 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a:solidFill>
                            <a:srgbClr val="333333"/>
                          </a:solidFill>
                          <a:effectLst/>
                          <a:latin typeface="Calibri Light"/>
                          <a:ea typeface="Verdana" panose="020B0604030504040204" pitchFamily="34" charset="0"/>
                          <a:cs typeface="Verdana" panose="020B0604030504040204" pitchFamily="34" charset="0"/>
                        </a:rPr>
                        <a:t>Ancona, Marche, Italy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3082</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Wingdings</vt:lpstr>
      <vt:lpstr>Times New Roman</vt:lpstr>
      <vt:lpstr>Arial</vt:lpstr>
      <vt:lpstr>Symbol</vt:lpstr>
      <vt:lpstr>Wingdings</vt:lpstr>
      <vt:lpstr>Calibri</vt:lpstr>
      <vt:lpstr>Calibri Light</vt:lpstr>
      <vt:lpstr>UKE_PPT-Vorlage_16zu9</vt:lpstr>
      <vt:lpstr>MCT 9 I – Samoocena</vt:lpstr>
      <vt:lpstr>Samoocena: co to takiego?</vt:lpstr>
      <vt:lpstr>Samoocena: co to takiego?</vt:lpstr>
      <vt:lpstr>Samoocena: co to takiego?</vt:lpstr>
      <vt:lpstr>Samoocena: co to takiego?</vt:lpstr>
      <vt:lpstr>Niska samoocena może mieć wpływ na nasze zdrowie psychiczne</vt:lpstr>
      <vt:lpstr>Różnica między zawyżoną samooceną, a zdrową samooceną</vt:lpstr>
      <vt:lpstr>ale…</vt:lpstr>
      <vt:lpstr>Dlaczego to robimy?</vt:lpstr>
      <vt:lpstr>Źródła samoceny</vt:lpstr>
      <vt:lpstr>Źródła samoceny</vt:lpstr>
      <vt:lpstr>Osoby z niską samooceną</vt:lpstr>
      <vt:lpstr>Osoby z niską samooceną</vt:lpstr>
      <vt:lpstr>Osoby z niską samooceną</vt:lpstr>
      <vt:lpstr>Nie zapominaj</vt:lpstr>
      <vt:lpstr>Nie zapominaj</vt:lpstr>
      <vt:lpstr>Co pozwala rozpoznać osoby z wysoką pewnością siebie?</vt:lpstr>
      <vt:lpstr>Co pozwala rozpoznać osoby z wysoką pewnością siebie?</vt:lpstr>
      <vt:lpstr>Cechy wysokiej pewności siebie, które nie są bezpośrednio do zaobserwowania</vt:lpstr>
      <vt:lpstr>Cechy wysokiej pewności siebie, które nie są bezpośrednio do zaobserwowania</vt:lpstr>
      <vt:lpstr>Dostrzeganie mocnych stron</vt:lpstr>
      <vt:lpstr>Dostrzeganie mocnych stron</vt:lpstr>
      <vt:lpstr>Ćwiczenie 1</vt:lpstr>
      <vt:lpstr>Ćwiczenie 2</vt:lpstr>
      <vt:lpstr>Ćwiczenie 2</vt:lpstr>
      <vt:lpstr>Ćwiczenie 2</vt:lpstr>
      <vt:lpstr>Ćwiczenie 2</vt:lpstr>
      <vt:lpstr>Ćwiczenie 2</vt:lpstr>
      <vt:lpstr>Ćwiczenie 2</vt:lpstr>
      <vt:lpstr>Ćwiczenie 2</vt:lpstr>
      <vt:lpstr>Ruminowanie: kręcenie w kółko, a nie posuwanie na przód</vt:lpstr>
      <vt:lpstr>Problemy</vt:lpstr>
      <vt:lpstr>Co zrobić?</vt:lpstr>
      <vt:lpstr>Anty-ruminacja. Ćwiczenie 1:</vt:lpstr>
      <vt:lpstr>Anty-ruminacja. Ćwiczenie 2: Dystrakcja</vt:lpstr>
      <vt:lpstr>Anty-ruminacja. Ćwiczenie 2: Dystrakcja</vt:lpstr>
      <vt:lpstr>Anty-ruminacja. Ćwiczenie 2: Dystrakcja</vt:lpstr>
      <vt:lpstr>Wskazówki, które pomocą zwiększyć samoocenę</vt:lpstr>
      <vt:lpstr>Wskazówki, które pomocą zwiększyć samoocenę</vt:lpstr>
      <vt:lpstr>Wskazówki, które pomocą zwiększyć samoocenę</vt:lpstr>
      <vt:lpstr>Wskazówki, które pomocą zwiększyć samoocenę</vt:lpstr>
      <vt:lpstr>Zadanie domowe</vt:lpstr>
      <vt:lpstr>Zadanie domowe</vt:lpstr>
      <vt:lpstr>zastosowanie w życiu codziennym</vt:lpstr>
      <vt:lpstr>Co to ma wspólnego z psychozą?</vt:lpstr>
      <vt:lpstr>Co to ma wspólnego z psychozą?</vt:lpstr>
      <vt:lpstr>Dziękujemy za uwagę!</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313</cp:revision>
  <dcterms:created xsi:type="dcterms:W3CDTF">2015-06-01T16:15:11Z</dcterms:created>
  <dcterms:modified xsi:type="dcterms:W3CDTF">2022-07-29T09:40:23Z</dcterms:modified>
</cp:coreProperties>
</file>