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10" r:id="rId1"/>
    <p:sldMasterId id="2147483928" r:id="rId2"/>
    <p:sldMasterId id="2147483941" r:id="rId3"/>
  </p:sldMasterIdLst>
  <p:notesMasterIdLst>
    <p:notesMasterId r:id="rId92"/>
  </p:notesMasterIdLst>
  <p:handoutMasterIdLst>
    <p:handoutMasterId r:id="rId93"/>
  </p:handoutMasterIdLst>
  <p:sldIdLst>
    <p:sldId id="922" r:id="rId4"/>
    <p:sldId id="923" r:id="rId5"/>
    <p:sldId id="924" r:id="rId6"/>
    <p:sldId id="925" r:id="rId7"/>
    <p:sldId id="926" r:id="rId8"/>
    <p:sldId id="951" r:id="rId9"/>
    <p:sldId id="847" r:id="rId10"/>
    <p:sldId id="851" r:id="rId11"/>
    <p:sldId id="928" r:id="rId12"/>
    <p:sldId id="929" r:id="rId13"/>
    <p:sldId id="952" r:id="rId14"/>
    <p:sldId id="950" r:id="rId15"/>
    <p:sldId id="968" r:id="rId16"/>
    <p:sldId id="953" r:id="rId17"/>
    <p:sldId id="905" r:id="rId18"/>
    <p:sldId id="906" r:id="rId19"/>
    <p:sldId id="907" r:id="rId20"/>
    <p:sldId id="557" r:id="rId21"/>
    <p:sldId id="954" r:id="rId22"/>
    <p:sldId id="955" r:id="rId23"/>
    <p:sldId id="793" r:id="rId24"/>
    <p:sldId id="794" r:id="rId25"/>
    <p:sldId id="795" r:id="rId26"/>
    <p:sldId id="796" r:id="rId27"/>
    <p:sldId id="797" r:id="rId28"/>
    <p:sldId id="798" r:id="rId29"/>
    <p:sldId id="871" r:id="rId30"/>
    <p:sldId id="956" r:id="rId31"/>
    <p:sldId id="957" r:id="rId32"/>
    <p:sldId id="935" r:id="rId33"/>
    <p:sldId id="936" r:id="rId34"/>
    <p:sldId id="958" r:id="rId35"/>
    <p:sldId id="967" r:id="rId36"/>
    <p:sldId id="803" r:id="rId37"/>
    <p:sldId id="914" r:id="rId38"/>
    <p:sldId id="913" r:id="rId39"/>
    <p:sldId id="912" r:id="rId40"/>
    <p:sldId id="746" r:id="rId41"/>
    <p:sldId id="960" r:id="rId42"/>
    <p:sldId id="961" r:id="rId43"/>
    <p:sldId id="884" r:id="rId44"/>
    <p:sldId id="941" r:id="rId45"/>
    <p:sldId id="962" r:id="rId46"/>
    <p:sldId id="818" r:id="rId47"/>
    <p:sldId id="819" r:id="rId48"/>
    <p:sldId id="820" r:id="rId49"/>
    <p:sldId id="821" r:id="rId50"/>
    <p:sldId id="822" r:id="rId51"/>
    <p:sldId id="823" r:id="rId52"/>
    <p:sldId id="943" r:id="rId53"/>
    <p:sldId id="844" r:id="rId54"/>
    <p:sldId id="845" r:id="rId55"/>
    <p:sldId id="846" r:id="rId56"/>
    <p:sldId id="804" r:id="rId57"/>
    <p:sldId id="807" r:id="rId58"/>
    <p:sldId id="805" r:id="rId59"/>
    <p:sldId id="806" r:id="rId60"/>
    <p:sldId id="808" r:id="rId61"/>
    <p:sldId id="811" r:id="rId62"/>
    <p:sldId id="809" r:id="rId63"/>
    <p:sldId id="810" r:id="rId64"/>
    <p:sldId id="815" r:id="rId65"/>
    <p:sldId id="816" r:id="rId66"/>
    <p:sldId id="817" r:id="rId67"/>
    <p:sldId id="827" r:id="rId68"/>
    <p:sldId id="828" r:id="rId69"/>
    <p:sldId id="829" r:id="rId70"/>
    <p:sldId id="830" r:id="rId71"/>
    <p:sldId id="836" r:id="rId72"/>
    <p:sldId id="831" r:id="rId73"/>
    <p:sldId id="832" r:id="rId74"/>
    <p:sldId id="833" r:id="rId75"/>
    <p:sldId id="837" r:id="rId76"/>
    <p:sldId id="834" r:id="rId77"/>
    <p:sldId id="835" r:id="rId78"/>
    <p:sldId id="944" r:id="rId79"/>
    <p:sldId id="963" r:id="rId80"/>
    <p:sldId id="964" r:id="rId81"/>
    <p:sldId id="792" r:id="rId82"/>
    <p:sldId id="965" r:id="rId83"/>
    <p:sldId id="966" r:id="rId84"/>
    <p:sldId id="949" r:id="rId85"/>
    <p:sldId id="899" r:id="rId86"/>
    <p:sldId id="919" r:id="rId87"/>
    <p:sldId id="915" r:id="rId88"/>
    <p:sldId id="916" r:id="rId89"/>
    <p:sldId id="917" r:id="rId90"/>
    <p:sldId id="918" r:id="rId91"/>
  </p:sldIdLst>
  <p:sldSz cx="12195175" cy="6858000"/>
  <p:notesSz cx="6797675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80">
          <p15:clr>
            <a:srgbClr val="A4A3A4"/>
          </p15:clr>
        </p15:guide>
        <p15:guide id="2" pos="2517">
          <p15:clr>
            <a:srgbClr val="A4A3A4"/>
          </p15:clr>
        </p15:guide>
        <p15:guide id="3" pos="335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E5F0F9"/>
    <a:srgbClr val="FF0066"/>
    <a:srgbClr val="66FF33"/>
    <a:srgbClr val="FFFF00"/>
    <a:srgbClr val="ADC0CB"/>
    <a:srgbClr val="FFCC99"/>
    <a:srgbClr val="CCEC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47" autoAdjust="0"/>
    <p:restoredTop sz="95343" autoAdjust="0"/>
  </p:normalViewPr>
  <p:slideViewPr>
    <p:cSldViewPr>
      <p:cViewPr varScale="1">
        <p:scale>
          <a:sx n="120" d="100"/>
          <a:sy n="120" d="100"/>
        </p:scale>
        <p:origin x="144" y="264"/>
      </p:cViewPr>
      <p:guideLst>
        <p:guide orient="horz" pos="1480"/>
        <p:guide pos="2517"/>
        <p:guide pos="335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viewProps" Target="viewProps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tableStyles" Target="tableStyle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5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5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5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 b="1"/>
            </a:lvl1pPr>
          </a:lstStyle>
          <a:p>
            <a:pPr>
              <a:defRPr/>
            </a:pPr>
            <a:fld id="{765FD75A-793D-41FF-8798-BDADD4048C41}" type="slidenum">
              <a:rPr lang="en-GB" altLang="de-DE"/>
              <a:pPr>
                <a:defRPr/>
              </a:pPr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5000167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828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1986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86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 b="1"/>
            </a:lvl1pPr>
          </a:lstStyle>
          <a:p>
            <a:pPr>
              <a:defRPr/>
            </a:pPr>
            <a:fld id="{05C200C3-E320-410E-AC39-D5E1E4452EF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460929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3213" y="585788"/>
            <a:ext cx="5557837" cy="31257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3856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6798" indent="-275692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2766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873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4980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608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67193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8299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940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7A7846-E083-4011-9416-601F6945DF85}" type="slidenum">
              <a:rPr lang="en-US" altLang="de-DE" sz="1300"/>
              <a:pPr>
                <a:spcBef>
                  <a:spcPct val="0"/>
                </a:spcBef>
              </a:pPr>
              <a:t>2</a:t>
            </a:fld>
            <a:endParaRPr lang="en-US" altLang="de-DE" sz="13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196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6798" indent="-275692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2766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873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4980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608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67193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8299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940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7A7846-E083-4011-9416-601F6945DF85}" type="slidenum">
              <a:rPr lang="en-US" altLang="de-DE" sz="1300"/>
              <a:pPr>
                <a:spcBef>
                  <a:spcPct val="0"/>
                </a:spcBef>
              </a:pPr>
              <a:t>3</a:t>
            </a:fld>
            <a:endParaRPr lang="en-US" altLang="de-DE" sz="13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196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6798" indent="-275692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2766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873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4980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608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67193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8299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940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7A7846-E083-4011-9416-601F6945DF85}" type="slidenum">
              <a:rPr lang="en-US" altLang="de-DE" sz="1300"/>
              <a:pPr>
                <a:spcBef>
                  <a:spcPct val="0"/>
                </a:spcBef>
              </a:pPr>
              <a:t>4</a:t>
            </a:fld>
            <a:endParaRPr lang="en-US" altLang="de-DE" sz="13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196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6798" indent="-275692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2766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873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4980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608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67193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8299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940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7A7846-E083-4011-9416-601F6945DF85}" type="slidenum">
              <a:rPr lang="en-US" altLang="de-DE" sz="1300"/>
              <a:pPr>
                <a:spcBef>
                  <a:spcPct val="0"/>
                </a:spcBef>
              </a:pPr>
              <a:t>5</a:t>
            </a:fld>
            <a:endParaRPr lang="en-US" altLang="de-DE" sz="13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1968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6798" indent="-275692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2766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873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4980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608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67193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8299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940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7A7846-E083-4011-9416-601F6945DF85}" type="slidenum">
              <a:rPr lang="en-US" altLang="de-DE" sz="1300"/>
              <a:pPr>
                <a:spcBef>
                  <a:spcPct val="0"/>
                </a:spcBef>
              </a:pPr>
              <a:t>6</a:t>
            </a:fld>
            <a:endParaRPr lang="en-US" altLang="de-DE" sz="13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261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FBE6A01-16EA-44FF-9EE2-431A4A7AB894}" type="slidenum">
              <a:rPr lang="en-US" altLang="de-DE" sz="1300" smtClean="0"/>
              <a:pPr>
                <a:spcBef>
                  <a:spcPct val="0"/>
                </a:spcBef>
              </a:pPr>
              <a:t>7</a:t>
            </a:fld>
            <a:endParaRPr lang="en-US" altLang="de-DE" sz="130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2976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59CBD67-717B-45D1-B139-749409311602}" type="slidenum">
              <a:rPr lang="en-US" altLang="de-DE" sz="1300" smtClean="0"/>
              <a:pPr>
                <a:spcBef>
                  <a:spcPct val="0"/>
                </a:spcBef>
              </a:pPr>
              <a:t>8</a:t>
            </a:fld>
            <a:endParaRPr lang="en-US" altLang="de-DE" sz="13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9124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59CBD67-717B-45D1-B139-749409311602}" type="slidenum">
              <a:rPr lang="en-US" altLang="de-DE" sz="1300" smtClean="0"/>
              <a:pPr>
                <a:spcBef>
                  <a:spcPct val="0"/>
                </a:spcBef>
              </a:pPr>
              <a:t>9</a:t>
            </a:fld>
            <a:endParaRPr lang="en-US" altLang="de-DE" sz="13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9124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59CBD67-717B-45D1-B139-749409311602}" type="slidenum">
              <a:rPr lang="en-US" altLang="de-DE" sz="1300" smtClean="0"/>
              <a:pPr>
                <a:spcBef>
                  <a:spcPct val="0"/>
                </a:spcBef>
              </a:pPr>
              <a:t>10</a:t>
            </a:fld>
            <a:endParaRPr lang="en-US" altLang="de-DE" sz="13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9124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59CBD67-717B-45D1-B139-749409311602}" type="slidenum">
              <a:rPr lang="en-US" altLang="de-DE" sz="1300" smtClean="0"/>
              <a:pPr>
                <a:spcBef>
                  <a:spcPct val="0"/>
                </a:spcBef>
              </a:pPr>
              <a:t>11</a:t>
            </a:fld>
            <a:endParaRPr lang="en-US" altLang="de-DE" sz="13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8945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6798" indent="-275692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2766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873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4980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608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67193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8299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940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8C81E3-928F-4B37-8AB1-EDA4F4BF2C87}" type="slidenum">
              <a:rPr lang="en-US" altLang="de-DE" sz="1300"/>
              <a:pPr>
                <a:spcBef>
                  <a:spcPct val="0"/>
                </a:spcBef>
              </a:pPr>
              <a:t>12</a:t>
            </a:fld>
            <a:endParaRPr lang="en-US" altLang="de-DE" sz="13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3529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49B6B-B7F8-9CC6-D1E4-C446438CB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23EDAA03-4D1A-5F5E-426D-4E4B4F3EFB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6798" indent="-275692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2766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873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4980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608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67193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8299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940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8C81E3-928F-4B37-8AB1-EDA4F4BF2C87}" type="slidenum">
              <a:rPr lang="en-US" altLang="de-DE" sz="1300"/>
              <a:pPr>
                <a:spcBef>
                  <a:spcPct val="0"/>
                </a:spcBef>
              </a:pPr>
              <a:t>13</a:t>
            </a:fld>
            <a:endParaRPr lang="en-US" altLang="de-DE" sz="1300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1A2B49A0-B6F7-2F4E-E032-1F255C2BAF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1BA40805-41C5-6C12-A607-F9788951C0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5155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8A888EA-B523-4B53-8194-35B9A47151F9}" type="slidenum">
              <a:rPr lang="en-US" altLang="de-DE" sz="1300" smtClean="0"/>
              <a:pPr>
                <a:spcBef>
                  <a:spcPct val="0"/>
                </a:spcBef>
              </a:pPr>
              <a:t>14</a:t>
            </a:fld>
            <a:endParaRPr lang="en-US" altLang="de-DE" sz="1300"/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7A62A28-B805-449F-B4CB-7C303E9A94B0}" type="slidenum">
              <a:rPr lang="de-DE" altLang="de-DE"/>
              <a:pPr algn="r" eaLnBrk="1" hangingPunct="1">
                <a:spcBef>
                  <a:spcPct val="0"/>
                </a:spcBef>
              </a:pPr>
              <a:t>14</a:t>
            </a:fld>
            <a:endParaRPr lang="de-DE" altLang="de-DE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/>
          <a:lstStyle/>
          <a:p>
            <a:pPr eaLnBrk="1" hangingPunct="1"/>
            <a:endParaRPr lang="en-GB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7975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B089F8A-193A-4B24-9E80-B9309CB90D7B}" type="slidenum">
              <a:rPr lang="en-US" altLang="de-DE" sz="1300" smtClean="0"/>
              <a:pPr>
                <a:spcBef>
                  <a:spcPct val="0"/>
                </a:spcBef>
              </a:pPr>
              <a:t>15</a:t>
            </a:fld>
            <a:endParaRPr lang="en-US" altLang="de-DE" sz="1300"/>
          </a:p>
        </p:txBody>
      </p:sp>
      <p:sp>
        <p:nvSpPr>
          <p:cNvPr id="47107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6E2E501-9725-4847-9468-ED3B87ADC87C}" type="slidenum">
              <a:rPr lang="de-DE" altLang="de-DE"/>
              <a:pPr algn="r" eaLnBrk="1" hangingPunct="1">
                <a:spcBef>
                  <a:spcPct val="0"/>
                </a:spcBef>
              </a:pPr>
              <a:t>15</a:t>
            </a:fld>
            <a:endParaRPr lang="de-DE" altLang="de-DE"/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/>
          <a:lstStyle/>
          <a:p>
            <a:pPr eaLnBrk="1" hangingPunct="1">
              <a:buFontTx/>
              <a:buChar char="-"/>
            </a:pPr>
            <a:endParaRPr lang="en-GB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2095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C828803-4C69-45AA-B52C-D98E84F3FB43}" type="slidenum">
              <a:rPr lang="en-US" altLang="de-DE" sz="1300" smtClean="0"/>
              <a:pPr>
                <a:spcBef>
                  <a:spcPct val="0"/>
                </a:spcBef>
              </a:pPr>
              <a:t>16</a:t>
            </a:fld>
            <a:endParaRPr lang="en-US" altLang="de-DE" sz="1300"/>
          </a:p>
        </p:txBody>
      </p:sp>
      <p:sp>
        <p:nvSpPr>
          <p:cNvPr id="49155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D7151E4-AE8B-4E47-A198-9251B84EA195}" type="slidenum">
              <a:rPr lang="de-DE" altLang="de-DE"/>
              <a:pPr algn="r" eaLnBrk="1" hangingPunct="1">
                <a:spcBef>
                  <a:spcPct val="0"/>
                </a:spcBef>
              </a:pPr>
              <a:t>16</a:t>
            </a:fld>
            <a:endParaRPr lang="de-DE" altLang="de-DE"/>
          </a:p>
        </p:txBody>
      </p:sp>
      <p:sp>
        <p:nvSpPr>
          <p:cNvPr id="491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/>
          <a:lstStyle/>
          <a:p>
            <a:pPr eaLnBrk="1" hangingPunct="1">
              <a:buFontTx/>
              <a:buChar char="-"/>
            </a:pPr>
            <a:endParaRPr lang="en-GB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9363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DD367CF-A140-45FA-A569-1705D3C256AB}" type="slidenum">
              <a:rPr lang="en-US" altLang="de-DE" sz="1300" smtClean="0"/>
              <a:pPr>
                <a:spcBef>
                  <a:spcPct val="0"/>
                </a:spcBef>
              </a:pPr>
              <a:t>17</a:t>
            </a:fld>
            <a:endParaRPr lang="en-US" altLang="de-DE" sz="1300"/>
          </a:p>
        </p:txBody>
      </p:sp>
      <p:sp>
        <p:nvSpPr>
          <p:cNvPr id="51203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2413C97-0D8E-44B8-AE43-54216D4CD473}" type="slidenum">
              <a:rPr lang="de-DE" altLang="de-DE"/>
              <a:pPr algn="r" eaLnBrk="1" hangingPunct="1">
                <a:spcBef>
                  <a:spcPct val="0"/>
                </a:spcBef>
              </a:pPr>
              <a:t>17</a:t>
            </a:fld>
            <a:endParaRPr lang="de-DE" altLang="de-DE"/>
          </a:p>
        </p:txBody>
      </p:sp>
      <p:sp>
        <p:nvSpPr>
          <p:cNvPr id="512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333333"/>
                </a:solidFill>
                <a:latin typeface="Calibri Light"/>
              </a:rPr>
              <a:t>Original: “We tend to rearrange or add things to our memories that have happened in the past or that we have heard of later.”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solidFill>
                  <a:srgbClr val="333333"/>
                </a:solidFill>
                <a:latin typeface="Calibri Light"/>
              </a:rPr>
              <a:t>Tradução</a:t>
            </a:r>
            <a:r>
              <a:rPr lang="en-US" sz="1200" dirty="0">
                <a:solidFill>
                  <a:srgbClr val="333333"/>
                </a:solidFill>
                <a:latin typeface="Calibri Light"/>
              </a:rPr>
              <a:t> à </a:t>
            </a:r>
            <a:r>
              <a:rPr lang="en-US" sz="1200" dirty="0" err="1">
                <a:solidFill>
                  <a:srgbClr val="333333"/>
                </a:solidFill>
                <a:latin typeface="Calibri Light"/>
              </a:rPr>
              <a:t>letra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1200" baseline="0" dirty="0" err="1">
                <a:solidFill>
                  <a:srgbClr val="333333"/>
                </a:solidFill>
                <a:latin typeface="Calibri Light"/>
              </a:rPr>
              <a:t>consta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 no slide.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 err="1">
                <a:solidFill>
                  <a:srgbClr val="333333"/>
                </a:solidFill>
                <a:latin typeface="Calibri Light"/>
              </a:rPr>
              <a:t>Creio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 que o </a:t>
            </a:r>
            <a:r>
              <a:rPr lang="en-US" sz="1200" baseline="0" dirty="0" err="1">
                <a:solidFill>
                  <a:srgbClr val="333333"/>
                </a:solidFill>
                <a:latin typeface="Calibri Light"/>
              </a:rPr>
              <a:t>sentido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 é: “</a:t>
            </a:r>
            <a:r>
              <a:rPr lang="en-US" sz="1200" baseline="0" dirty="0" err="1">
                <a:solidFill>
                  <a:srgbClr val="333333"/>
                </a:solidFill>
                <a:latin typeface="Calibri Light"/>
              </a:rPr>
              <a:t>Tendemos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sz="1200" baseline="0" dirty="0" err="1">
                <a:solidFill>
                  <a:srgbClr val="333333"/>
                </a:solidFill>
                <a:latin typeface="Calibri Light"/>
              </a:rPr>
              <a:t>rearranjar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1200" baseline="0" dirty="0" err="1">
                <a:solidFill>
                  <a:srgbClr val="333333"/>
                </a:solidFill>
                <a:latin typeface="Calibri Light"/>
              </a:rPr>
              <a:t>ou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1200" baseline="0" dirty="0" err="1">
                <a:solidFill>
                  <a:srgbClr val="333333"/>
                </a:solidFill>
                <a:latin typeface="Calibri Light"/>
              </a:rPr>
              <a:t>acrescentar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1200" baseline="0" dirty="0" err="1">
                <a:solidFill>
                  <a:srgbClr val="333333"/>
                </a:solidFill>
                <a:latin typeface="Calibri Light"/>
              </a:rPr>
              <a:t>elementos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1200" baseline="0" dirty="0" err="1">
                <a:solidFill>
                  <a:srgbClr val="333333"/>
                </a:solidFill>
                <a:latin typeface="Calibri Light"/>
              </a:rPr>
              <a:t>passados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1200" baseline="0" dirty="0" err="1">
                <a:solidFill>
                  <a:srgbClr val="333333"/>
                </a:solidFill>
                <a:latin typeface="Calibri Light"/>
              </a:rPr>
              <a:t>às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1200" baseline="0" dirty="0" err="1">
                <a:solidFill>
                  <a:srgbClr val="333333"/>
                </a:solidFill>
                <a:latin typeface="Calibri Light"/>
              </a:rPr>
              <a:t>nossas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1200" baseline="0" dirty="0" err="1">
                <a:solidFill>
                  <a:srgbClr val="333333"/>
                </a:solidFill>
                <a:latin typeface="Calibri Light"/>
              </a:rPr>
              <a:t>memórias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1200" baseline="0" dirty="0" err="1">
                <a:solidFill>
                  <a:srgbClr val="333333"/>
                </a:solidFill>
                <a:latin typeface="Calibri Light"/>
              </a:rPr>
              <a:t>ou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1200" baseline="0" dirty="0" err="1">
                <a:solidFill>
                  <a:srgbClr val="333333"/>
                </a:solidFill>
                <a:latin typeface="Calibri Light"/>
              </a:rPr>
              <a:t>até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1200" baseline="0" dirty="0" err="1">
                <a:solidFill>
                  <a:srgbClr val="333333"/>
                </a:solidFill>
                <a:latin typeface="Calibri Light"/>
              </a:rPr>
              <a:t>elementos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 de que </a:t>
            </a:r>
            <a:r>
              <a:rPr lang="en-US" sz="1200" baseline="0" dirty="0" err="1">
                <a:solidFill>
                  <a:srgbClr val="333333"/>
                </a:solidFill>
                <a:latin typeface="Calibri Light"/>
              </a:rPr>
              <a:t>ouvimos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1200" baseline="0" dirty="0" err="1">
                <a:solidFill>
                  <a:srgbClr val="333333"/>
                </a:solidFill>
                <a:latin typeface="Calibri Light"/>
              </a:rPr>
              <a:t>depois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 dos </a:t>
            </a:r>
            <a:r>
              <a:rPr lang="en-US" sz="1200" baseline="0" dirty="0" err="1">
                <a:solidFill>
                  <a:srgbClr val="333333"/>
                </a:solidFill>
                <a:latin typeface="Calibri Light"/>
              </a:rPr>
              <a:t>eventos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1200" baseline="0" dirty="0" err="1">
                <a:solidFill>
                  <a:srgbClr val="333333"/>
                </a:solidFill>
                <a:latin typeface="Calibri Light"/>
              </a:rPr>
              <a:t>terem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1200" baseline="0" dirty="0" err="1">
                <a:solidFill>
                  <a:srgbClr val="333333"/>
                </a:solidFill>
                <a:latin typeface="Calibri Light"/>
              </a:rPr>
              <a:t>ocorrido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” (</a:t>
            </a:r>
            <a:r>
              <a:rPr lang="en-US" sz="1200" baseline="0" dirty="0" err="1">
                <a:solidFill>
                  <a:srgbClr val="333333"/>
                </a:solidFill>
                <a:latin typeface="Calibri Light"/>
              </a:rPr>
              <a:t>como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1200" baseline="0" dirty="0" err="1">
                <a:solidFill>
                  <a:srgbClr val="333333"/>
                </a:solidFill>
                <a:latin typeface="Calibri Light"/>
              </a:rPr>
              <a:t>por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1200" baseline="0" dirty="0" err="1">
                <a:solidFill>
                  <a:srgbClr val="333333"/>
                </a:solidFill>
                <a:latin typeface="Calibri Light"/>
              </a:rPr>
              <a:t>exemplo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, o </a:t>
            </a:r>
            <a:r>
              <a:rPr lang="en-US" sz="1200" baseline="0" dirty="0" err="1">
                <a:solidFill>
                  <a:srgbClr val="333333"/>
                </a:solidFill>
                <a:latin typeface="Calibri Light"/>
              </a:rPr>
              <a:t>sinal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 de STOP </a:t>
            </a:r>
            <a:r>
              <a:rPr lang="en-US" sz="1200" baseline="0" dirty="0" err="1">
                <a:solidFill>
                  <a:srgbClr val="333333"/>
                </a:solidFill>
                <a:latin typeface="Calibri Light"/>
              </a:rPr>
              <a:t>nos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 slides </a:t>
            </a:r>
            <a:r>
              <a:rPr lang="en-US" sz="1200" baseline="0" dirty="0" err="1">
                <a:solidFill>
                  <a:srgbClr val="333333"/>
                </a:solidFill>
                <a:latin typeface="Calibri Light"/>
              </a:rPr>
              <a:t>anteriores</a:t>
            </a:r>
            <a:r>
              <a:rPr lang="en-US" sz="1200" baseline="0" dirty="0">
                <a:solidFill>
                  <a:srgbClr val="333333"/>
                </a:solidFill>
                <a:latin typeface="Calibri Light"/>
              </a:rPr>
              <a:t>!)</a:t>
            </a:r>
            <a:endParaRPr lang="en-US" sz="1200" dirty="0">
              <a:solidFill>
                <a:srgbClr val="333333"/>
              </a:solidFill>
              <a:latin typeface="Calibri Light"/>
            </a:endParaRPr>
          </a:p>
          <a:p>
            <a:pPr eaLnBrk="1" hangingPunct="1"/>
            <a:endParaRPr lang="en-GB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2102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E76ADF9-10E1-465A-81AE-42818303E4A4}" type="slidenum">
              <a:rPr lang="en-US" altLang="de-DE" sz="1300" smtClean="0"/>
              <a:pPr>
                <a:spcBef>
                  <a:spcPct val="0"/>
                </a:spcBef>
              </a:pPr>
              <a:t>18</a:t>
            </a:fld>
            <a:endParaRPr lang="en-US" altLang="de-DE" sz="130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6467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E76ADF9-10E1-465A-81AE-42818303E4A4}" type="slidenum">
              <a:rPr lang="en-US" altLang="de-DE" sz="1300" smtClean="0"/>
              <a:pPr>
                <a:spcBef>
                  <a:spcPct val="0"/>
                </a:spcBef>
              </a:pPr>
              <a:t>19</a:t>
            </a:fld>
            <a:endParaRPr lang="en-US" altLang="de-DE" sz="130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1356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E76ADF9-10E1-465A-81AE-42818303E4A4}" type="slidenum">
              <a:rPr lang="en-US" altLang="de-DE" sz="1300" smtClean="0"/>
              <a:pPr>
                <a:spcBef>
                  <a:spcPct val="0"/>
                </a:spcBef>
              </a:pPr>
              <a:t>20</a:t>
            </a:fld>
            <a:endParaRPr lang="en-US" altLang="de-DE" sz="130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5628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2606E09-6A4F-4687-9506-401A48E2FACF}" type="slidenum">
              <a:rPr lang="en-US" altLang="de-DE" sz="1300" smtClean="0"/>
              <a:pPr>
                <a:spcBef>
                  <a:spcPct val="0"/>
                </a:spcBef>
              </a:pPr>
              <a:t>21</a:t>
            </a:fld>
            <a:endParaRPr lang="en-US" altLang="de-DE" sz="130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284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733038-F2C9-442A-A130-FD9E489A6A99}" type="slidenum">
              <a:rPr lang="en-US" altLang="de-DE" sz="1300" smtClean="0"/>
              <a:pPr>
                <a:spcBef>
                  <a:spcPct val="0"/>
                </a:spcBef>
              </a:pPr>
              <a:t>22</a:t>
            </a:fld>
            <a:endParaRPr lang="en-US" altLang="de-DE" sz="13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1518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2916B46-425E-4373-B93A-B25F6052C05C}" type="slidenum">
              <a:rPr lang="en-US" altLang="de-DE" sz="1300" smtClean="0"/>
              <a:pPr>
                <a:spcBef>
                  <a:spcPct val="0"/>
                </a:spcBef>
              </a:pPr>
              <a:t>23</a:t>
            </a:fld>
            <a:endParaRPr lang="en-US" altLang="de-DE" sz="13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8555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2AD3C7B-EA4B-453A-9C5D-D76B5421305B}" type="slidenum">
              <a:rPr lang="en-US" altLang="de-DE" sz="1300" smtClean="0"/>
              <a:pPr>
                <a:spcBef>
                  <a:spcPct val="0"/>
                </a:spcBef>
              </a:pPr>
              <a:t>24</a:t>
            </a:fld>
            <a:endParaRPr lang="en-US" altLang="de-DE" sz="13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0689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62B49FC-446C-4277-98CB-28D7D9830D6A}" type="slidenum">
              <a:rPr lang="en-US" altLang="de-DE" sz="1300" smtClean="0"/>
              <a:pPr>
                <a:spcBef>
                  <a:spcPct val="0"/>
                </a:spcBef>
              </a:pPr>
              <a:t>25</a:t>
            </a:fld>
            <a:endParaRPr lang="en-US" altLang="de-DE" sz="130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5686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F975B43-FC01-4682-9FC7-D312A6866F40}" type="slidenum">
              <a:rPr lang="en-US" altLang="de-DE" sz="1300" smtClean="0"/>
              <a:pPr>
                <a:spcBef>
                  <a:spcPct val="0"/>
                </a:spcBef>
              </a:pPr>
              <a:t>26</a:t>
            </a:fld>
            <a:endParaRPr lang="en-US" altLang="de-DE" sz="130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499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49C9D52-3F4B-4ABC-A1C0-8ED796980CED}" type="slidenum">
              <a:rPr lang="en-US" altLang="de-DE" sz="1300" smtClean="0"/>
              <a:pPr>
                <a:spcBef>
                  <a:spcPct val="0"/>
                </a:spcBef>
              </a:pPr>
              <a:t>27</a:t>
            </a:fld>
            <a:endParaRPr lang="en-US" altLang="de-DE" sz="13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3614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49C9D52-3F4B-4ABC-A1C0-8ED796980CED}" type="slidenum">
              <a:rPr lang="en-US" altLang="de-DE" sz="1300" smtClean="0"/>
              <a:pPr>
                <a:spcBef>
                  <a:spcPct val="0"/>
                </a:spcBef>
              </a:pPr>
              <a:t>28</a:t>
            </a:fld>
            <a:endParaRPr lang="en-US" altLang="de-DE" sz="13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7606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49C9D52-3F4B-4ABC-A1C0-8ED796980CED}" type="slidenum">
              <a:rPr lang="en-US" altLang="de-DE" sz="1300" smtClean="0"/>
              <a:pPr>
                <a:spcBef>
                  <a:spcPct val="0"/>
                </a:spcBef>
              </a:pPr>
              <a:t>29</a:t>
            </a:fld>
            <a:endParaRPr lang="en-US" altLang="de-DE" sz="13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8263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6798" indent="-275692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2766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873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4980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608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67193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8299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940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28F4BEB-1A71-4063-A987-F640A791ADC1}" type="slidenum">
              <a:rPr lang="en-US" altLang="de-DE" sz="1300"/>
              <a:pPr>
                <a:spcBef>
                  <a:spcPct val="0"/>
                </a:spcBef>
              </a:pPr>
              <a:t>30</a:t>
            </a:fld>
            <a:endParaRPr lang="en-US" altLang="de-DE" sz="13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4806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6798" indent="-275692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2766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873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4980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608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67193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8299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940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702B2DD-F98F-4BEA-95E7-601F265885E3}" type="slidenum">
              <a:rPr lang="en-US" altLang="de-DE" sz="1300"/>
              <a:pPr>
                <a:spcBef>
                  <a:spcPct val="0"/>
                </a:spcBef>
              </a:pPr>
              <a:t>31</a:t>
            </a:fld>
            <a:endParaRPr lang="en-US" altLang="de-DE" sz="130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1982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6798" indent="-275692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2766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873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4980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608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67193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8299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940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702B2DD-F98F-4BEA-95E7-601F265885E3}" type="slidenum">
              <a:rPr lang="en-US" altLang="de-DE" sz="1300"/>
              <a:pPr>
                <a:spcBef>
                  <a:spcPct val="0"/>
                </a:spcBef>
              </a:pPr>
              <a:t>32</a:t>
            </a:fld>
            <a:endParaRPr lang="en-US" altLang="de-DE" sz="130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1664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6798" indent="-275692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2766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873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4980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608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67193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8299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940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702B2DD-F98F-4BEA-95E7-601F265885E3}" type="slidenum">
              <a:rPr lang="en-US" altLang="de-DE" sz="1300"/>
              <a:pPr>
                <a:spcBef>
                  <a:spcPct val="0"/>
                </a:spcBef>
              </a:pPr>
              <a:t>33</a:t>
            </a:fld>
            <a:endParaRPr lang="en-US" altLang="de-DE" sz="130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59756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DE7018D-0D45-4984-BB42-933538E9EA6B}" type="slidenum">
              <a:rPr lang="en-US" altLang="de-DE" sz="1300" smtClean="0"/>
              <a:pPr>
                <a:spcBef>
                  <a:spcPct val="0"/>
                </a:spcBef>
              </a:pPr>
              <a:t>34</a:t>
            </a:fld>
            <a:endParaRPr lang="en-US" altLang="de-DE" sz="130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0368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C03091C-CB66-4B18-964D-6EB1D7309700}" type="slidenum">
              <a:rPr lang="en-US" altLang="de-DE" sz="1300" smtClean="0"/>
              <a:pPr>
                <a:spcBef>
                  <a:spcPct val="0"/>
                </a:spcBef>
              </a:pPr>
              <a:t>35</a:t>
            </a:fld>
            <a:endParaRPr lang="en-US" altLang="de-DE" sz="130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86625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5281053-EB18-4B81-ACF4-AEF3D6E41C27}" type="slidenum">
              <a:rPr lang="en-US" altLang="de-DE" sz="1300" smtClean="0"/>
              <a:pPr>
                <a:spcBef>
                  <a:spcPct val="0"/>
                </a:spcBef>
              </a:pPr>
              <a:t>36</a:t>
            </a:fld>
            <a:endParaRPr lang="en-US" altLang="de-DE" sz="13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80772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8D0763-2A1B-4A0B-BF83-BBA8EFACB27E}" type="slidenum">
              <a:rPr lang="en-US" altLang="de-DE" sz="1300" smtClean="0"/>
              <a:pPr>
                <a:spcBef>
                  <a:spcPct val="0"/>
                </a:spcBef>
              </a:pPr>
              <a:t>37</a:t>
            </a:fld>
            <a:endParaRPr lang="en-US" altLang="de-DE" sz="130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49846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0EB3CE6-7EB7-4371-AE16-10D65A988309}" type="slidenum">
              <a:rPr lang="en-US" altLang="de-DE" sz="1300" smtClean="0"/>
              <a:pPr>
                <a:spcBef>
                  <a:spcPct val="0"/>
                </a:spcBef>
              </a:pPr>
              <a:t>38</a:t>
            </a:fld>
            <a:endParaRPr lang="en-US" altLang="de-DE" sz="130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11250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0EB3CE6-7EB7-4371-AE16-10D65A988309}" type="slidenum">
              <a:rPr lang="en-US" altLang="de-DE" sz="1300" smtClean="0"/>
              <a:pPr>
                <a:spcBef>
                  <a:spcPct val="0"/>
                </a:spcBef>
              </a:pPr>
              <a:t>39</a:t>
            </a:fld>
            <a:endParaRPr lang="en-US" altLang="de-DE" sz="130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00497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0EB3CE6-7EB7-4371-AE16-10D65A988309}" type="slidenum">
              <a:rPr lang="en-US" altLang="de-DE" sz="1300" smtClean="0"/>
              <a:pPr>
                <a:spcBef>
                  <a:spcPct val="0"/>
                </a:spcBef>
              </a:pPr>
              <a:t>40</a:t>
            </a:fld>
            <a:endParaRPr lang="en-US" altLang="de-DE" sz="130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588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C300EA1-54FB-40FA-92C3-37892C80DD5F}" type="slidenum">
              <a:rPr lang="en-US" altLang="de-DE" sz="1300" smtClean="0"/>
              <a:pPr>
                <a:spcBef>
                  <a:spcPct val="0"/>
                </a:spcBef>
              </a:pPr>
              <a:t>41</a:t>
            </a:fld>
            <a:endParaRPr lang="en-US" altLang="de-DE" sz="130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4875"/>
            <a:ext cx="4987925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74297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6798" indent="-275692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2766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873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4980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608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67193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8299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940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3047DF8-94E6-48A1-A9C3-69B39E5DB65D}" type="slidenum">
              <a:rPr lang="en-US" altLang="de-DE" sz="1300"/>
              <a:pPr>
                <a:spcBef>
                  <a:spcPct val="0"/>
                </a:spcBef>
              </a:pPr>
              <a:t>42</a:t>
            </a:fld>
            <a:endParaRPr lang="en-US" altLang="de-DE" sz="13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71138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6798" indent="-275692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2766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873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4980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608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67193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8299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940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3047DF8-94E6-48A1-A9C3-69B39E5DB65D}" type="slidenum">
              <a:rPr lang="en-US" altLang="de-DE" sz="1300"/>
              <a:pPr>
                <a:spcBef>
                  <a:spcPct val="0"/>
                </a:spcBef>
              </a:pPr>
              <a:t>43</a:t>
            </a:fld>
            <a:endParaRPr lang="en-US" altLang="de-DE" sz="13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61099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10C491D-10A2-414D-A1E5-C26D83C57380}" type="slidenum">
              <a:rPr lang="en-US" altLang="de-DE" sz="1300" smtClean="0"/>
              <a:pPr>
                <a:spcBef>
                  <a:spcPct val="0"/>
                </a:spcBef>
              </a:pPr>
              <a:t>44</a:t>
            </a:fld>
            <a:endParaRPr lang="en-US" altLang="de-DE" sz="130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4269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4FEC2BF-5186-45FD-ACD5-312E179274D2}" type="slidenum">
              <a:rPr lang="en-US" altLang="de-DE" sz="1300" smtClean="0"/>
              <a:pPr>
                <a:spcBef>
                  <a:spcPct val="0"/>
                </a:spcBef>
              </a:pPr>
              <a:t>45</a:t>
            </a:fld>
            <a:endParaRPr lang="en-US" altLang="de-DE" sz="130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39939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DF018F5-F691-4632-8846-A43A7364128A}" type="slidenum">
              <a:rPr lang="en-US" altLang="de-DE" sz="1300" smtClean="0"/>
              <a:pPr>
                <a:spcBef>
                  <a:spcPct val="0"/>
                </a:spcBef>
              </a:pPr>
              <a:t>46</a:t>
            </a:fld>
            <a:endParaRPr lang="en-US" altLang="de-DE" sz="130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7659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345DB50-5595-429E-9F2F-5DCA33D161FA}" type="slidenum">
              <a:rPr lang="en-US" altLang="de-DE" sz="1300" smtClean="0"/>
              <a:pPr>
                <a:spcBef>
                  <a:spcPct val="0"/>
                </a:spcBef>
              </a:pPr>
              <a:t>47</a:t>
            </a:fld>
            <a:endParaRPr lang="en-US" altLang="de-DE" sz="130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04882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E0CEF9D-546F-4F3B-85D8-3D0AEF8C76BE}" type="slidenum">
              <a:rPr lang="en-US" altLang="de-DE" sz="1300" smtClean="0"/>
              <a:pPr>
                <a:spcBef>
                  <a:spcPct val="0"/>
                </a:spcBef>
              </a:pPr>
              <a:t>48</a:t>
            </a:fld>
            <a:endParaRPr lang="en-US" altLang="de-DE" sz="1300"/>
          </a:p>
        </p:txBody>
      </p:sp>
      <p:sp>
        <p:nvSpPr>
          <p:cNvPr id="1146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114692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23140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410DA2C-4AB7-4A12-A6D2-36F0FB76311A}" type="slidenum">
              <a:rPr lang="en-US" altLang="de-DE" sz="1300" smtClean="0"/>
              <a:pPr>
                <a:spcBef>
                  <a:spcPct val="0"/>
                </a:spcBef>
              </a:pPr>
              <a:t>49</a:t>
            </a:fld>
            <a:endParaRPr lang="en-US" altLang="de-DE" sz="130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35404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0EF49-7894-4F53-A8DD-F7DB3BFC5032}" type="slidenum">
              <a:rPr lang="de-DE" smtClean="0">
                <a:solidFill>
                  <a:prstClr val="black"/>
                </a:solidFill>
              </a:rPr>
              <a:pPr/>
              <a:t>50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6" name="Folienbildplatzhalter 5"/>
          <p:cNvSpPr>
            <a:spLocks noGrp="1" noRot="1" noChangeAspect="1"/>
          </p:cNvSpPr>
          <p:nvPr>
            <p:ph type="sldImg"/>
          </p:nvPr>
        </p:nvSpPr>
        <p:spPr>
          <a:xfrm>
            <a:off x="304800" y="587375"/>
            <a:ext cx="5554663" cy="3124200"/>
          </a:xfrm>
        </p:spPr>
      </p:sp>
      <p:sp>
        <p:nvSpPr>
          <p:cNvPr id="7" name="Notizen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770652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5824AB4-C917-47AB-9E94-7676D8BBDD33}" type="slidenum">
              <a:rPr lang="en-US" altLang="de-DE" sz="1300" smtClean="0"/>
              <a:pPr>
                <a:spcBef>
                  <a:spcPct val="0"/>
                </a:spcBef>
              </a:pPr>
              <a:t>51</a:t>
            </a:fld>
            <a:endParaRPr lang="en-US" altLang="de-DE" sz="130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4244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834B58D-FF8D-45A9-ADBC-423E15526FED}" type="slidenum">
              <a:rPr lang="en-US" altLang="de-DE" sz="1300" smtClean="0"/>
              <a:pPr>
                <a:spcBef>
                  <a:spcPct val="0"/>
                </a:spcBef>
              </a:pPr>
              <a:t>52</a:t>
            </a:fld>
            <a:endParaRPr lang="en-US" altLang="de-DE" sz="130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51290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642F8F8-612D-4650-975E-778907361364}" type="slidenum">
              <a:rPr lang="en-US" altLang="de-DE" sz="1300" smtClean="0"/>
              <a:pPr>
                <a:spcBef>
                  <a:spcPct val="0"/>
                </a:spcBef>
              </a:pPr>
              <a:t>53</a:t>
            </a:fld>
            <a:endParaRPr lang="en-US" altLang="de-DE" sz="130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08164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C162584-B2CF-4A62-A226-1EB9F7AB18DA}" type="slidenum">
              <a:rPr lang="en-US" altLang="de-DE" sz="1300" smtClean="0"/>
              <a:pPr>
                <a:spcBef>
                  <a:spcPct val="0"/>
                </a:spcBef>
              </a:pPr>
              <a:t>54</a:t>
            </a:fld>
            <a:endParaRPr lang="en-US" altLang="de-DE" sz="130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98627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C359D5C-52EF-4A43-B394-6948719D3591}" type="slidenum">
              <a:rPr lang="en-US" altLang="de-DE" sz="1300" smtClean="0"/>
              <a:pPr>
                <a:spcBef>
                  <a:spcPct val="0"/>
                </a:spcBef>
              </a:pPr>
              <a:t>55</a:t>
            </a:fld>
            <a:endParaRPr lang="en-US" altLang="de-DE" sz="130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13099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BFDEF98-A45F-404D-A0E4-33BA9B7FA62E}" type="slidenum">
              <a:rPr lang="en-US" altLang="de-DE" sz="1300" smtClean="0"/>
              <a:pPr>
                <a:spcBef>
                  <a:spcPct val="0"/>
                </a:spcBef>
              </a:pPr>
              <a:t>56</a:t>
            </a:fld>
            <a:endParaRPr lang="en-US" altLang="de-DE" sz="130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6630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ECB7DA9-6118-415F-A3B2-17BB00C7420C}" type="slidenum">
              <a:rPr lang="en-US" altLang="de-DE" sz="1300" smtClean="0"/>
              <a:pPr>
                <a:spcBef>
                  <a:spcPct val="0"/>
                </a:spcBef>
              </a:pPr>
              <a:t>57</a:t>
            </a:fld>
            <a:endParaRPr lang="en-US" altLang="de-DE" sz="130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21911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0613AA5-FD83-46D0-99D3-DC7E8640B389}" type="slidenum">
              <a:rPr lang="en-US" altLang="de-DE" sz="1300" smtClean="0"/>
              <a:pPr>
                <a:spcBef>
                  <a:spcPct val="0"/>
                </a:spcBef>
              </a:pPr>
              <a:t>58</a:t>
            </a:fld>
            <a:endParaRPr lang="en-US" altLang="de-DE" sz="130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54858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782F7F2-33A3-4852-9BBD-069749A63F42}" type="slidenum">
              <a:rPr lang="en-US" altLang="de-DE" sz="1300" smtClean="0"/>
              <a:pPr>
                <a:spcBef>
                  <a:spcPct val="0"/>
                </a:spcBef>
              </a:pPr>
              <a:t>59</a:t>
            </a:fld>
            <a:endParaRPr lang="en-US" altLang="de-DE" sz="1300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09129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D3BCD80-8B09-471C-9CA6-F08625CDE8C6}" type="slidenum">
              <a:rPr lang="en-US" altLang="de-DE" sz="1300" smtClean="0"/>
              <a:pPr>
                <a:spcBef>
                  <a:spcPct val="0"/>
                </a:spcBef>
              </a:pPr>
              <a:t>60</a:t>
            </a:fld>
            <a:endParaRPr lang="en-US" altLang="de-DE" sz="1300"/>
          </a:p>
        </p:txBody>
      </p:sp>
      <p:sp>
        <p:nvSpPr>
          <p:cNvPr id="13824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138244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1501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7A3B60A-4CC3-415C-883B-98BCD37EBF8C}" type="slidenum">
              <a:rPr lang="en-US" altLang="de-DE" sz="1300" smtClean="0"/>
              <a:pPr>
                <a:spcBef>
                  <a:spcPct val="0"/>
                </a:spcBef>
              </a:pPr>
              <a:t>61</a:t>
            </a:fld>
            <a:endParaRPr lang="en-US" altLang="de-DE" sz="1300"/>
          </a:p>
        </p:txBody>
      </p:sp>
      <p:sp>
        <p:nvSpPr>
          <p:cNvPr id="1402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140292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66863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EB5908F-8BCA-49A2-BDDD-1CD796174132}" type="slidenum">
              <a:rPr lang="en-US" altLang="de-DE" sz="1300" smtClean="0"/>
              <a:pPr>
                <a:spcBef>
                  <a:spcPct val="0"/>
                </a:spcBef>
              </a:pPr>
              <a:t>62</a:t>
            </a:fld>
            <a:endParaRPr lang="en-US" altLang="de-DE" sz="1300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79927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B6F572C-0635-495A-AE47-9A70249F0129}" type="slidenum">
              <a:rPr lang="en-US" altLang="de-DE" sz="1300" smtClean="0"/>
              <a:pPr>
                <a:spcBef>
                  <a:spcPct val="0"/>
                </a:spcBef>
              </a:pPr>
              <a:t>63</a:t>
            </a:fld>
            <a:endParaRPr lang="en-US" altLang="de-DE" sz="130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r>
              <a:rPr lang="en-US" altLang="de-DE" dirty="0">
                <a:latin typeface="Arial" panose="020B0604020202020204" pitchFamily="34" charset="0"/>
              </a:rPr>
              <a:t>No ORIGINAL</a:t>
            </a:r>
            <a:r>
              <a:rPr lang="en-US" altLang="de-DE" baseline="0" dirty="0">
                <a:latin typeface="Arial" panose="020B0604020202020204" pitchFamily="34" charset="0"/>
              </a:rPr>
              <a:t>, </a:t>
            </a:r>
            <a:r>
              <a:rPr lang="en-US" altLang="de-DE" baseline="0" dirty="0" err="1">
                <a:latin typeface="Arial" panose="020B0604020202020204" pitchFamily="34" charset="0"/>
              </a:rPr>
              <a:t>apresenta</a:t>
            </a:r>
            <a:r>
              <a:rPr lang="en-US" altLang="de-DE" baseline="0" dirty="0">
                <a:latin typeface="Arial" panose="020B0604020202020204" pitchFamily="34" charset="0"/>
              </a:rPr>
              <a:t> </a:t>
            </a:r>
            <a:r>
              <a:rPr lang="en-US" altLang="de-DE" baseline="0" dirty="0" err="1">
                <a:latin typeface="Arial" panose="020B0604020202020204" pitchFamily="34" charset="0"/>
              </a:rPr>
              <a:t>ainda</a:t>
            </a:r>
            <a:r>
              <a:rPr lang="en-US" altLang="de-DE" baseline="0" dirty="0">
                <a:latin typeface="Arial" panose="020B0604020202020204" pitchFamily="34" charset="0"/>
              </a:rPr>
              <a:t> TILL, que </a:t>
            </a:r>
            <a:r>
              <a:rPr lang="en-US" altLang="de-DE" baseline="0" dirty="0" err="1">
                <a:latin typeface="Arial" panose="020B0604020202020204" pitchFamily="34" charset="0"/>
              </a:rPr>
              <a:t>seria</a:t>
            </a:r>
            <a:r>
              <a:rPr lang="en-US" altLang="de-DE" baseline="0" dirty="0">
                <a:latin typeface="Arial" panose="020B0604020202020204" pitchFamily="34" charset="0"/>
              </a:rPr>
              <a:t> </a:t>
            </a:r>
            <a:r>
              <a:rPr lang="en-US" altLang="de-DE" baseline="0" dirty="0" err="1">
                <a:latin typeface="Arial" panose="020B0604020202020204" pitchFamily="34" charset="0"/>
              </a:rPr>
              <a:t>caixa</a:t>
            </a:r>
            <a:r>
              <a:rPr lang="en-US" altLang="de-DE" baseline="0" dirty="0">
                <a:latin typeface="Arial" panose="020B0604020202020204" pitchFamily="34" charset="0"/>
              </a:rPr>
              <a:t> </a:t>
            </a:r>
            <a:r>
              <a:rPr lang="en-US" altLang="de-DE" baseline="0" dirty="0" err="1">
                <a:latin typeface="Arial" panose="020B0604020202020204" pitchFamily="34" charset="0"/>
              </a:rPr>
              <a:t>registadora</a:t>
            </a:r>
            <a:r>
              <a:rPr lang="en-US" altLang="de-DE" baseline="0" dirty="0">
                <a:latin typeface="Arial" panose="020B0604020202020204" pitchFamily="34" charset="0"/>
              </a:rPr>
              <a:t>, o que </a:t>
            </a:r>
            <a:r>
              <a:rPr lang="en-US" altLang="de-DE" baseline="0" dirty="0" err="1">
                <a:latin typeface="Arial" panose="020B0604020202020204" pitchFamily="34" charset="0"/>
              </a:rPr>
              <a:t>equivale</a:t>
            </a:r>
            <a:r>
              <a:rPr lang="en-US" altLang="de-DE" baseline="0" dirty="0">
                <a:latin typeface="Arial" panose="020B0604020202020204" pitchFamily="34" charset="0"/>
              </a:rPr>
              <a:t> </a:t>
            </a:r>
            <a:r>
              <a:rPr lang="en-US" altLang="de-DE" baseline="0" dirty="0" err="1">
                <a:latin typeface="Arial" panose="020B0604020202020204" pitchFamily="34" charset="0"/>
              </a:rPr>
              <a:t>ao</a:t>
            </a:r>
            <a:r>
              <a:rPr lang="en-US" altLang="de-DE" baseline="0" dirty="0">
                <a:latin typeface="Arial" panose="020B0604020202020204" pitchFamily="34" charset="0"/>
              </a:rPr>
              <a:t> terminal ATM??</a:t>
            </a:r>
            <a:endParaRPr lang="en-US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71099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67FF9E2-AA19-43CF-A3A2-511D69552D7B}" type="slidenum">
              <a:rPr lang="en-US" altLang="de-DE" sz="1300" smtClean="0"/>
              <a:pPr>
                <a:spcBef>
                  <a:spcPct val="0"/>
                </a:spcBef>
              </a:pPr>
              <a:t>64</a:t>
            </a:fld>
            <a:endParaRPr lang="en-US" altLang="de-DE" sz="1300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89451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A0532DB-3FC0-40F3-BB6D-D1A9C8C559A0}" type="slidenum">
              <a:rPr lang="en-US" altLang="de-DE" sz="1300" smtClean="0"/>
              <a:pPr>
                <a:spcBef>
                  <a:spcPct val="0"/>
                </a:spcBef>
              </a:pPr>
              <a:t>65</a:t>
            </a:fld>
            <a:endParaRPr lang="en-US" altLang="de-DE" sz="1300"/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67990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DE4865-0978-4B8A-A211-68B5416A7C17}" type="slidenum">
              <a:rPr lang="en-US" altLang="de-DE" sz="1300" smtClean="0"/>
              <a:pPr>
                <a:spcBef>
                  <a:spcPct val="0"/>
                </a:spcBef>
              </a:pPr>
              <a:t>66</a:t>
            </a:fld>
            <a:endParaRPr lang="en-US" altLang="de-DE" sz="1300"/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14909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01A4A55-E57A-471D-B123-E27C335DC918}" type="slidenum">
              <a:rPr lang="en-US" altLang="de-DE" sz="1300" smtClean="0"/>
              <a:pPr>
                <a:spcBef>
                  <a:spcPct val="0"/>
                </a:spcBef>
              </a:pPr>
              <a:t>67</a:t>
            </a:fld>
            <a:endParaRPr lang="en-US" altLang="de-DE" sz="1300"/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46074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17A65D2-6A46-498C-AA3A-23E5C466B1AD}" type="slidenum">
              <a:rPr lang="en-US" altLang="de-DE" sz="1300" smtClean="0"/>
              <a:pPr>
                <a:spcBef>
                  <a:spcPct val="0"/>
                </a:spcBef>
              </a:pPr>
              <a:t>68</a:t>
            </a:fld>
            <a:endParaRPr lang="en-US" altLang="de-DE" sz="1300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67038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425FEA7-5D4D-48FA-B86C-2EDC058F84ED}" type="slidenum">
              <a:rPr lang="en-US" altLang="de-DE" sz="1300" smtClean="0"/>
              <a:pPr>
                <a:spcBef>
                  <a:spcPct val="0"/>
                </a:spcBef>
              </a:pPr>
              <a:t>69</a:t>
            </a:fld>
            <a:endParaRPr lang="en-US" altLang="de-DE" sz="1300"/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8206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5B8449C-0516-42EB-9A79-3406F36ECA4E}" type="slidenum">
              <a:rPr lang="en-US" altLang="de-DE" sz="1300" smtClean="0"/>
              <a:pPr>
                <a:spcBef>
                  <a:spcPct val="0"/>
                </a:spcBef>
              </a:pPr>
              <a:t>70</a:t>
            </a:fld>
            <a:endParaRPr lang="en-US" altLang="de-DE" sz="1300"/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67275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9E62C20-7AE9-416E-B111-2F106A0E3765}" type="slidenum">
              <a:rPr lang="en-US" altLang="de-DE" sz="1300" smtClean="0"/>
              <a:pPr>
                <a:spcBef>
                  <a:spcPct val="0"/>
                </a:spcBef>
              </a:pPr>
              <a:t>71</a:t>
            </a:fld>
            <a:endParaRPr lang="en-US" altLang="de-DE" sz="1300"/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07841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D0FF798-A584-403C-9F8F-BAA785A3E2B3}" type="slidenum">
              <a:rPr lang="en-US" altLang="de-DE" sz="1300" smtClean="0"/>
              <a:pPr>
                <a:spcBef>
                  <a:spcPct val="0"/>
                </a:spcBef>
              </a:pPr>
              <a:t>72</a:t>
            </a:fld>
            <a:endParaRPr lang="en-US" altLang="de-DE" sz="1300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92239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8202A9-9A5A-4E88-8AEB-2C781F71D0C6}" type="slidenum">
              <a:rPr lang="en-US" altLang="de-DE" sz="1300" smtClean="0"/>
              <a:pPr>
                <a:spcBef>
                  <a:spcPct val="0"/>
                </a:spcBef>
              </a:pPr>
              <a:t>73</a:t>
            </a:fld>
            <a:endParaRPr lang="en-US" altLang="de-DE" sz="1300"/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12209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A3A050-B791-46F9-A883-C9F9203B578E}" type="slidenum">
              <a:rPr lang="en-US" altLang="de-DE" sz="1300" smtClean="0"/>
              <a:pPr>
                <a:spcBef>
                  <a:spcPct val="0"/>
                </a:spcBef>
              </a:pPr>
              <a:t>74</a:t>
            </a:fld>
            <a:endParaRPr lang="en-US" altLang="de-DE" sz="1300"/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28735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7CE8624-AE0A-4BC0-B031-95DF720D954D}" type="slidenum">
              <a:rPr lang="en-US" altLang="de-DE" sz="1300" smtClean="0"/>
              <a:pPr>
                <a:spcBef>
                  <a:spcPct val="0"/>
                </a:spcBef>
              </a:pPr>
              <a:t>75</a:t>
            </a:fld>
            <a:endParaRPr lang="en-US" altLang="de-DE" sz="1300"/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solidFill>
            <a:srgbClr val="FFFFFF"/>
          </a:solidFill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221" tIns="44111" rIns="88221" bIns="44111"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8698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6798" indent="-275692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2766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873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4980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608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67193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8299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940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98A8C22-AB7A-4C87-860E-42660AB702B3}" type="slidenum">
              <a:rPr lang="en-US" altLang="de-DE" sz="1300"/>
              <a:pPr>
                <a:spcBef>
                  <a:spcPct val="0"/>
                </a:spcBef>
              </a:pPr>
              <a:t>76</a:t>
            </a:fld>
            <a:endParaRPr lang="en-US" altLang="de-DE" sz="1300"/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77555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6798" indent="-275692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2766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873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4980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608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67193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8299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940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98A8C22-AB7A-4C87-860E-42660AB702B3}" type="slidenum">
              <a:rPr lang="en-US" altLang="de-DE" sz="1300"/>
              <a:pPr>
                <a:spcBef>
                  <a:spcPct val="0"/>
                </a:spcBef>
              </a:pPr>
              <a:t>77</a:t>
            </a:fld>
            <a:endParaRPr lang="en-US" altLang="de-DE" sz="1300"/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92618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6798" indent="-275692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2766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873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4980" indent="-220553" defTabSz="95573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608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67193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8299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940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98A8C22-AB7A-4C87-860E-42660AB702B3}" type="slidenum">
              <a:rPr lang="en-US" altLang="de-DE" sz="1300"/>
              <a:pPr>
                <a:spcBef>
                  <a:spcPct val="0"/>
                </a:spcBef>
              </a:pPr>
              <a:t>78</a:t>
            </a:fld>
            <a:endParaRPr lang="en-US" altLang="de-DE" sz="1300"/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70678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A01DBF8-64B9-414B-A858-0F6DD52CC69E}" type="slidenum">
              <a:rPr lang="en-US" altLang="de-DE" sz="1300" smtClean="0"/>
              <a:pPr>
                <a:spcBef>
                  <a:spcPct val="0"/>
                </a:spcBef>
              </a:pPr>
              <a:t>79</a:t>
            </a:fld>
            <a:endParaRPr lang="en-US" altLang="de-DE" sz="1300"/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765893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A01DBF8-64B9-414B-A858-0F6DD52CC69E}" type="slidenum">
              <a:rPr lang="en-US" altLang="de-DE" sz="1300" smtClean="0"/>
              <a:pPr>
                <a:spcBef>
                  <a:spcPct val="0"/>
                </a:spcBef>
              </a:pPr>
              <a:t>80</a:t>
            </a:fld>
            <a:endParaRPr lang="en-US" altLang="de-DE" sz="1300"/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43484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A01DBF8-64B9-414B-A858-0F6DD52CC69E}" type="slidenum">
              <a:rPr lang="en-US" altLang="de-DE" sz="1300" smtClean="0"/>
              <a:pPr>
                <a:spcBef>
                  <a:spcPct val="0"/>
                </a:spcBef>
              </a:pPr>
              <a:t>81</a:t>
            </a:fld>
            <a:endParaRPr lang="en-US" altLang="de-DE" sz="1300"/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00065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4800" y="587375"/>
            <a:ext cx="5554663" cy="3124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B98E7-B474-44BE-8F3B-978A8B41E307}" type="slidenum">
              <a:rPr lang="en-US" altLang="de-DE" smtClean="0">
                <a:solidFill>
                  <a:prstClr val="black"/>
                </a:solidFill>
              </a:rPr>
              <a:pPr>
                <a:defRPr/>
              </a:pPr>
              <a:t>82</a:t>
            </a:fld>
            <a:endParaRPr lang="en-US" alt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049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2353FAF-F8DE-4EC6-A879-FD97B2DC1B55}" type="slidenum">
              <a:rPr lang="en-US" altLang="de-DE" sz="1300" smtClean="0"/>
              <a:pPr>
                <a:spcBef>
                  <a:spcPct val="0"/>
                </a:spcBef>
              </a:pPr>
              <a:t>83</a:t>
            </a:fld>
            <a:endParaRPr lang="en-US" altLang="de-DE" sz="1300"/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74363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EAB673-B65A-4922-AB76-588505648C8B}" type="slidenum">
              <a:rPr lang="en-US" altLang="de-DE" sz="1300" smtClean="0"/>
              <a:pPr>
                <a:spcBef>
                  <a:spcPct val="0"/>
                </a:spcBef>
              </a:pPr>
              <a:t>84</a:t>
            </a:fld>
            <a:endParaRPr lang="en-US" altLang="de-DE" sz="1300"/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614215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C151B7B-C7E3-4468-A079-E859D5833C8B}" type="slidenum">
              <a:rPr lang="en-US" altLang="de-DE" sz="1300" smtClean="0"/>
              <a:pPr>
                <a:spcBef>
                  <a:spcPct val="0"/>
                </a:spcBef>
              </a:pPr>
              <a:t>85</a:t>
            </a:fld>
            <a:endParaRPr lang="en-US" altLang="de-DE" sz="1300"/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83146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DB17785-6840-45E1-A0B8-1D5EC01595F2}" type="slidenum">
              <a:rPr lang="en-US" altLang="de-DE" sz="1300" smtClean="0"/>
              <a:pPr>
                <a:spcBef>
                  <a:spcPct val="0"/>
                </a:spcBef>
              </a:pPr>
              <a:t>86</a:t>
            </a:fld>
            <a:endParaRPr lang="en-US" altLang="de-DE" sz="1300"/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12324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0FF162-A6FC-4C5A-9DED-C67E64F502D0}" type="slidenum">
              <a:rPr lang="en-US" altLang="de-DE" sz="1300" smtClean="0"/>
              <a:pPr>
                <a:spcBef>
                  <a:spcPct val="0"/>
                </a:spcBef>
              </a:pPr>
              <a:t>87</a:t>
            </a:fld>
            <a:endParaRPr lang="en-US" altLang="de-DE" sz="1300"/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028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emf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-1" y="2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2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5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57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27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2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Metacognitive Training (MCT)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dirty="0" err="1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49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000" dirty="0">
                <a:latin typeface="+mj-lt"/>
              </a:rPr>
              <a:t>Permission to use the pictures in this module has been provided by the artists and copyright holders.</a:t>
            </a:r>
            <a:br>
              <a:rPr lang="en-US" altLang="de-DE" sz="1000" dirty="0">
                <a:latin typeface="+mj-lt"/>
              </a:rPr>
            </a:br>
            <a:r>
              <a:rPr lang="en-US" altLang="de-DE" sz="1000" dirty="0">
                <a:latin typeface="+mj-lt"/>
              </a:rPr>
              <a:t>For details (artist, title), please refer to the end of this presentation.</a:t>
            </a:r>
          </a:p>
        </p:txBody>
      </p:sp>
      <p:pic>
        <p:nvPicPr>
          <p:cNvPr id="11" name="Grafi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28" y="6237312"/>
            <a:ext cx="246888" cy="2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7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Metacognitive Training 5 -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7D90A327-FB8B-4549-9DBF-829B9C81238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41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/>
              <a:t>Metacognitive Training 5 - Memory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3579842E-7E7F-4B3F-8473-23BC32FB1CEF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6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" y="3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12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5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Metacognitive Training 5 - Memory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F3043ECC-A806-413E-A6AE-F515C78A675E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0696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57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57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Metacognitive Training 5 - Memory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7D90A327-FB8B-4549-9DBF-829B9C81238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4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59797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Metacognitive Training 5 - Memory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7D90A327-FB8B-4549-9DBF-829B9C81238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59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97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Metacognitive Training 5 - Memory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864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/>
              <a:t>Metacognitive Training 5 -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6CD6BD5-302F-4208-BE4A-7D4FE9112EC9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0523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endParaRPr lang="de-DE" sz="800" dirty="0"/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57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5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894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3" y="8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8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357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1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3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482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Metacognitive Training (MCT)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0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Permission to use the pictures in this module has been provided by the artists and copyright holders.</a:t>
            </a:r>
            <a:br>
              <a:rPr lang="en-US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en-US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For details (artist, title), please refer to the end of this presentation.</a:t>
            </a:r>
          </a:p>
        </p:txBody>
      </p:sp>
      <p:pic>
        <p:nvPicPr>
          <p:cNvPr id="14" name="Grafik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28" y="6237312"/>
            <a:ext cx="246888" cy="2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625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5 -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5895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5 - Memory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3951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7" y="9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707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09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5 - Memory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AA685EC0-3012-4ADA-B0A0-FF56741498E2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6234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1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1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5 - Memory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277012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5 - Memory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3476630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5 - Memory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CBAC4CD7-AD2D-4BD2-8128-BE7C085E37A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5637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5 -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59FC4560-7772-494A-BA78-BB9242B4B696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 alt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7748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1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09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158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4" y="10"/>
            <a:ext cx="9144001" cy="3357563"/>
          </a:xfrm>
          <a:prstGeom prst="rect">
            <a:avLst/>
          </a:prstGeom>
        </p:spPr>
      </p:pic>
      <p:pic>
        <p:nvPicPr>
          <p:cNvPr id="16" name="Grafik 15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6"/>
          <a:stretch/>
        </p:blipFill>
        <p:spPr bwMode="gray">
          <a:xfrm>
            <a:off x="4297363" y="10"/>
            <a:ext cx="7897814" cy="33575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90146" y="404665"/>
            <a:ext cx="6407666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1" name="Rechteck 10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66933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-2" y="3573017"/>
            <a:ext cx="12195176" cy="1656000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08955" y="4077137"/>
            <a:ext cx="11376000" cy="936000"/>
          </a:xfrm>
        </p:spPr>
        <p:txBody>
          <a:bodyPr anchor="t"/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DE" dirty="0"/>
              <a:t>Titelzeile </a:t>
            </a:r>
            <a:br>
              <a:rPr lang="de-DE" dirty="0"/>
            </a:br>
            <a:r>
              <a:rPr lang="de-DE" dirty="0"/>
              <a:t>max. 2-zeilig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08955" y="3717033"/>
            <a:ext cx="11376000" cy="2880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Dachzeile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08962" y="5373216"/>
            <a:ext cx="5543999" cy="107997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buNone/>
              <a:defRPr sz="1800">
                <a:latin typeface="+mn-lt"/>
              </a:defRPr>
            </a:lvl6pPr>
            <a:lvl7pPr marL="0" indent="0">
              <a:buNone/>
              <a:defRPr sz="1800">
                <a:latin typeface="+mn-lt"/>
              </a:defRPr>
            </a:lvl7pPr>
            <a:lvl8pPr marL="0" indent="0">
              <a:buNone/>
              <a:defRPr sz="1800">
                <a:latin typeface="+mn-lt"/>
              </a:defRPr>
            </a:lvl8pPr>
            <a:lvl9pPr marL="0" indent="0">
              <a:buNone/>
              <a:defRPr sz="1800">
                <a:latin typeface="+mn-lt"/>
              </a:defRPr>
            </a:lvl9pPr>
          </a:lstStyle>
          <a:p>
            <a:pPr lvl="0"/>
            <a:r>
              <a:rPr lang="de-DE" dirty="0"/>
              <a:t>Zusatzinformation (Autor | Datum)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Rechteck 12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842220" y="6095835"/>
            <a:ext cx="1943999" cy="5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40863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(variables Bild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I"/>
          <p:cNvSpPr>
            <a:spLocks noGrp="1"/>
          </p:cNvSpPr>
          <p:nvPr>
            <p:ph type="title"/>
          </p:nvPr>
        </p:nvSpPr>
        <p:spPr>
          <a:xfrm>
            <a:off x="0" y="3536792"/>
            <a:ext cx="12198096" cy="1728216"/>
          </a:xfrm>
          <a:solidFill>
            <a:srgbClr val="0070C0">
              <a:alpha val="10196"/>
            </a:srgbClr>
          </a:solidFill>
        </p:spPr>
        <p:txBody>
          <a:bodyPr lIns="411480" tIns="502920" rIns="411480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8955" y="404665"/>
            <a:ext cx="882000" cy="93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 bwMode="gray">
          <a:xfrm>
            <a:off x="408955" y="3717033"/>
            <a:ext cx="11376000" cy="288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marR="0" indent="0" algn="l" defTabSz="914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24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rgbClr val="004992"/>
                </a:solidFill>
              </a:rPr>
              <a:t>Metacognitive Training (MCT)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0" y="3427849"/>
            <a:ext cx="12198096" cy="73152"/>
          </a:xfrm>
          <a:prstGeom prst="rect">
            <a:avLst/>
          </a:prstGeom>
          <a:solidFill>
            <a:srgbClr val="8BB3CE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 err="1">
              <a:solidFill>
                <a:srgbClr val="333333"/>
              </a:solidFill>
              <a:latin typeface="Calibri Light"/>
            </a:endParaRPr>
          </a:p>
        </p:txBody>
      </p:sp>
      <p:pic>
        <p:nvPicPr>
          <p:cNvPr id="22" name="Bild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50" y="620689"/>
            <a:ext cx="3546674" cy="3528392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8955" y="6035040"/>
            <a:ext cx="548640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Permission to use the pictures in this module has been provided by the artists and copyright holders.</a:t>
            </a:r>
            <a:br>
              <a:rPr lang="en-US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en-US" altLang="de-DE" sz="10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For details (artist, title), please refer to the end of this presentation.</a:t>
            </a:r>
          </a:p>
        </p:txBody>
      </p:sp>
      <p:pic>
        <p:nvPicPr>
          <p:cNvPr id="13" name="Grafik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28" y="6237312"/>
            <a:ext cx="246888" cy="2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2303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5 -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408955" y="2204864"/>
            <a:ext cx="11376000" cy="4248000"/>
          </a:xfrm>
        </p:spPr>
        <p:txBody>
          <a:bodyPr/>
          <a:lstStyle>
            <a:lvl1pPr marL="215963" indent="-359939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575902" indent="-215963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lvl2pPr>
            <a:lvl3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3pPr>
            <a:lvl4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4pPr>
            <a:lvl5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5pPr>
            <a:lvl6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6pPr>
            <a:lvl7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7pPr>
            <a:lvl8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8pPr>
            <a:lvl9pPr marL="791866" indent="-21596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30321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5 - Memory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>
            <a:noAutofit/>
          </a:bodyPr>
          <a:lstStyle/>
          <a:p>
            <a:pPr>
              <a:defRPr/>
            </a:pPr>
            <a:fld id="{4756E90D-4414-46EA-B5FA-B43E5B25DFBA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9253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 bwMode="gray">
          <a:xfrm>
            <a:off x="-1" y="0"/>
            <a:ext cx="121951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19" name="Bildplatzhalt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9" y="11"/>
            <a:ext cx="12195179" cy="3357563"/>
          </a:xfrm>
          <a:noFill/>
        </p:spPr>
        <p:txBody>
          <a:bodyPr lIns="6372000" tIns="0" rIns="0" bIns="0" anchor="ctr"/>
          <a:lstStyle>
            <a:lvl1pPr algn="l">
              <a:spcBef>
                <a:spcPts val="0"/>
              </a:spcBef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bei Bedarf über das Icon ein Bild in den Platzhalter ein. </a:t>
            </a:r>
            <a:br>
              <a:rPr lang="de-DE" dirty="0"/>
            </a:br>
            <a:r>
              <a:rPr lang="de-DE" dirty="0"/>
              <a:t>Achten Sie hierbei darauf, ein Bild zu wählen, auf welchem </a:t>
            </a:r>
            <a:br>
              <a:rPr lang="de-DE" dirty="0"/>
            </a:br>
            <a:r>
              <a:rPr lang="de-DE" dirty="0"/>
              <a:t>das Logo mit der Unterzeile noch gut zu erkennen ist.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Klicken Sie nach dem Einfügen auf Start | Folien | Zurücksetzen, </a:t>
            </a:r>
            <a:br>
              <a:rPr lang="de-DE" dirty="0"/>
            </a:br>
            <a:r>
              <a:rPr lang="de-DE" dirty="0"/>
              <a:t>um das Bild hinter die anderen Elemente zu legen.</a:t>
            </a:r>
          </a:p>
        </p:txBody>
      </p:sp>
      <p:sp>
        <p:nvSpPr>
          <p:cNvPr id="12" name="Rechteck 11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08955" y="4077072"/>
            <a:ext cx="11376000" cy="1008000"/>
          </a:xfrm>
        </p:spPr>
        <p:txBody>
          <a:bodyPr bIns="35994" anchor="b"/>
          <a:lstStyle>
            <a:lvl1pPr>
              <a:defRPr sz="36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Kapitelname 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408955" y="5157320"/>
            <a:ext cx="11376000" cy="115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  <a:p>
            <a:pPr lvl="0"/>
            <a:endParaRPr lang="de-DE" dirty="0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8955" y="161655"/>
            <a:ext cx="432000" cy="460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Rechteck 8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0570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6241610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5 - Memory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EB357CE6-EF3B-45CD-BB0A-6C826D86FBEB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6588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08962" y="1124744"/>
            <a:ext cx="554399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08962" y="2205344"/>
            <a:ext cx="5543999" cy="42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5 - Memory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41605" y="836712"/>
            <a:ext cx="5953571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</a:t>
            </a:r>
          </a:p>
        </p:txBody>
      </p:sp>
    </p:spTree>
    <p:extLst>
      <p:ext uri="{BB962C8B-B14F-4D97-AF65-F5344CB8AC3E}">
        <p14:creationId xmlns:p14="http://schemas.microsoft.com/office/powerpoint/2010/main" val="34881333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5 - Memory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36712"/>
            <a:ext cx="12195175" cy="6021288"/>
          </a:xfrm>
          <a:solidFill>
            <a:srgbClr val="E6E7E8"/>
          </a:solidFill>
          <a:ln>
            <a:noFill/>
          </a:ln>
        </p:spPr>
        <p:txBody>
          <a:bodyPr tIns="791866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Fügen Sie über Klick auf das Icon </a:t>
            </a:r>
            <a:br>
              <a:rPr lang="de-DE" dirty="0"/>
            </a:br>
            <a:r>
              <a:rPr lang="de-DE" dirty="0"/>
              <a:t>ein Bild in den Platzhalter ein.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326860" y="5157220"/>
            <a:ext cx="4868318" cy="533178"/>
          </a:xfrm>
          <a:solidFill>
            <a:srgbClr val="FFFFFF">
              <a:alpha val="69804"/>
            </a:srgbClr>
          </a:solidFill>
        </p:spPr>
        <p:txBody>
          <a:bodyPr wrap="none" lIns="215963" tIns="71987" rIns="410400" bIns="71987" anchor="b">
            <a:spAutoFit/>
          </a:bodyPr>
          <a:lstStyle>
            <a:lvl1pPr algn="r">
              <a:defRPr/>
            </a:lvl1pPr>
          </a:lstStyle>
          <a:p>
            <a:r>
              <a:rPr lang="de-DE" dirty="0"/>
              <a:t>Text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686556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5 - Memory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D884FB46-303A-487B-91F1-9056311C33C7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6516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pPr>
              <a:defRPr/>
            </a:pPr>
            <a:r>
              <a:rPr lang="de-DE">
                <a:solidFill>
                  <a:srgbClr val="333333"/>
                </a:solidFill>
              </a:rPr>
              <a:t>Metacognitive Training 5 -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7D87BED7-89D5-4B9E-88E9-6849BAADF227}" type="slidenum">
              <a:rPr lang="de-DE" smtClean="0">
                <a:solidFill>
                  <a:srgbClr val="333333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8023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gray">
          <a:xfrm>
            <a:off x="-2" y="3573016"/>
            <a:ext cx="12195176" cy="3284984"/>
          </a:xfrm>
          <a:prstGeom prst="rect">
            <a:avLst/>
          </a:prstGeom>
          <a:solidFill>
            <a:srgbClr val="0070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91" tIns="35994" rIns="53991" bIns="35994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 bwMode="gray">
          <a:xfrm>
            <a:off x="3" y="3429001"/>
            <a:ext cx="12195174" cy="72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6" name="Textplatzhalter 2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489075" y="404665"/>
            <a:ext cx="6408000" cy="720000"/>
          </a:xfrm>
        </p:spPr>
        <p:txBody>
          <a:bodyPr bIns="28795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Klinik, Institut, Geschäftsbereich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408962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6241610" y="3717032"/>
            <a:ext cx="5543999" cy="2520000"/>
          </a:xfrm>
        </p:spPr>
        <p:txBody>
          <a:bodyPr/>
          <a:lstStyle>
            <a:lvl1pPr>
              <a:spcBef>
                <a:spcPts val="2999"/>
              </a:spcBef>
              <a:defRPr sz="1800"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tabLst>
                <a:tab pos="804726" algn="l"/>
              </a:tabLst>
              <a:defRPr sz="1800"/>
            </a:lvl2pPr>
            <a:lvl3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3pPr>
            <a:lvl4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4pPr>
            <a:lvl5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5pPr>
            <a:lvl6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6pPr>
            <a:lvl7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7pPr>
            <a:lvl8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8pPr>
            <a:lvl9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tabLst>
                <a:tab pos="804726" algn="l"/>
              </a:tabLst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6" y="404664"/>
            <a:ext cx="88087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5006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de-DE"/>
              <a:t>Metacognitive Training 5 - Memory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7D90A327-FB8B-4549-9DBF-829B9C81238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3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de-DE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57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8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>
                <a:solidFill>
                  <a:srgbClr val="333333"/>
                </a:solidFill>
                <a:ea typeface="ＭＳ Ｐゴシック" panose="020B0600070205080204" pitchFamily="34" charset="-128"/>
              </a:rPr>
              <a:t>Metacognitive Training 5 - Memory</a:t>
            </a:r>
            <a:endParaRPr lang="de-DE" dirty="0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C71D7B0-72CC-43FA-9C95-59D12C3FBF7C}" type="slidenum">
              <a:rPr lang="de-DE" alt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alt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4000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1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879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  <p:sldLayoutId id="2147483940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08955" y="1124744"/>
            <a:ext cx="11376000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8955" y="2204864"/>
            <a:ext cx="11340000" cy="424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29771" y="332656"/>
            <a:ext cx="5184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>
                <a:solidFill>
                  <a:srgbClr val="333333"/>
                </a:solidFill>
                <a:ea typeface="ＭＳ Ｐゴシック" panose="020B0600070205080204" pitchFamily="34" charset="-128"/>
              </a:rPr>
              <a:t>Metacognitive Training 5 - Memory</a:t>
            </a:r>
            <a:endParaRPr lang="de-DE" dirty="0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14388" y="332656"/>
            <a:ext cx="360000" cy="216000"/>
          </a:xfrm>
          <a:prstGeom prst="rect">
            <a:avLst/>
          </a:prstGeom>
        </p:spPr>
        <p:txBody>
          <a:bodyPr vert="horz" lIns="0" tIns="28795" rIns="0" bIns="0" rtlCol="0" anchor="t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4A9821B-060D-4E5C-B2E0-355E33A2AD6E}" type="slidenum">
              <a:rPr lang="de-DE" smtClean="0">
                <a:solidFill>
                  <a:srgbClr val="333333"/>
                </a:solidFill>
                <a:ea typeface="ＭＳ Ｐゴシック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>
              <a:solidFill>
                <a:srgbClr val="333333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24" name="Gruppieren 23"/>
          <p:cNvGrpSpPr/>
          <p:nvPr/>
        </p:nvGrpSpPr>
        <p:grpSpPr bwMode="gray">
          <a:xfrm>
            <a:off x="408956" y="-171392"/>
            <a:ext cx="11377263" cy="72000"/>
            <a:chOff x="306636" y="-675416"/>
            <a:chExt cx="8530727" cy="360000"/>
          </a:xfrm>
        </p:grpSpPr>
        <p:cxnSp>
          <p:nvCxnSpPr>
            <p:cNvPr id="13" name="Gerade Verbindung 12"/>
            <p:cNvCxnSpPr/>
            <p:nvPr userDrawn="1"/>
          </p:nvCxnSpPr>
          <p:spPr bwMode="gray">
            <a:xfrm>
              <a:off x="30663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3006233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22201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4016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7998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5921798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6137766" y="-675416"/>
              <a:ext cx="0" cy="36000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37363" y="-67541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240756" y="2204864"/>
            <a:ext cx="96025" cy="4248000"/>
            <a:chOff x="-756592" y="2204864"/>
            <a:chExt cx="360000" cy="4248472"/>
          </a:xfrm>
        </p:grpSpPr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-576592" y="2024864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576592" y="6273336"/>
              <a:ext cx="0" cy="360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hteck 24"/>
          <p:cNvSpPr/>
          <p:nvPr/>
        </p:nvSpPr>
        <p:spPr bwMode="gray">
          <a:xfrm>
            <a:off x="4" y="764703"/>
            <a:ext cx="11660185" cy="36000"/>
          </a:xfrm>
          <a:prstGeom prst="rect">
            <a:avLst/>
          </a:prstGeom>
          <a:solidFill>
            <a:srgbClr val="8BB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08955" y="161663"/>
            <a:ext cx="432000" cy="45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644" y="85455"/>
            <a:ext cx="1022400" cy="8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665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  <p:sldLayoutId id="2147483953" r:id="rId12"/>
  </p:sldLayoutIdLst>
  <p:hf hdr="0" dt="0"/>
  <p:txStyles>
    <p:titleStyle>
      <a:lvl1pPr algn="l" defTabSz="91424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45" rtl="0" eaLnBrk="1" latinLnBrk="0" hangingPunct="1">
        <a:lnSpc>
          <a:spcPct val="105000"/>
        </a:lnSpc>
        <a:spcBef>
          <a:spcPts val="1999"/>
        </a:spcBef>
        <a:spcAft>
          <a:spcPts val="0"/>
        </a:spcAft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215963" indent="-215963" algn="l" defTabSz="914245" rtl="0" eaLnBrk="1" latinLnBrk="0" hangingPunct="1">
        <a:lnSpc>
          <a:spcPct val="105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431927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647891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6pPr>
      <a:lvl7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7pPr>
      <a:lvl8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8pPr>
      <a:lvl9pPr marL="863854" indent="-215963" algn="l" defTabSz="914245" rtl="0" eaLnBrk="1" latinLnBrk="0" hangingPunct="1">
        <a:lnSpc>
          <a:spcPct val="105000"/>
        </a:lnSpc>
        <a:spcBef>
          <a:spcPts val="0"/>
        </a:spcBef>
        <a:spcAft>
          <a:spcPts val="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9.jpeg"/><Relationship Id="rId5" Type="http://schemas.openxmlformats.org/officeDocument/2006/relationships/image" Target="../media/image17.jpeg"/><Relationship Id="rId4" Type="http://schemas.openxmlformats.org/officeDocument/2006/relationships/image" Target="../media/image18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jpeg"/><Relationship Id="rId5" Type="http://schemas.openxmlformats.org/officeDocument/2006/relationships/image" Target="../media/image20.jpeg"/><Relationship Id="rId4" Type="http://schemas.openxmlformats.org/officeDocument/2006/relationships/image" Target="../media/image18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jpeg"/><Relationship Id="rId5" Type="http://schemas.openxmlformats.org/officeDocument/2006/relationships/image" Target="../media/image22.jpeg"/><Relationship Id="rId10" Type="http://schemas.openxmlformats.org/officeDocument/2006/relationships/image" Target="../media/image23.jpeg"/><Relationship Id="rId4" Type="http://schemas.openxmlformats.org/officeDocument/2006/relationships/image" Target="../media/image18.jpeg"/><Relationship Id="rId9" Type="http://schemas.openxmlformats.org/officeDocument/2006/relationships/image" Target="../media/image21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ke.de/mct_videos" TargetMode="Externa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0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0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ke.de/mct" TargetMode="External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0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ke.de/mct" TargetMode="External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0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0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TMC 5 B – Memória</a:t>
            </a:r>
            <a:endParaRPr lang="en-US" dirty="0"/>
          </a:p>
        </p:txBody>
      </p:sp>
      <p:sp>
        <p:nvSpPr>
          <p:cNvPr id="5" name="Textplatzhalter 7"/>
          <p:cNvSpPr txBox="1">
            <a:spLocks/>
          </p:cNvSpPr>
          <p:nvPr/>
        </p:nvSpPr>
        <p:spPr bwMode="gray">
          <a:xfrm>
            <a:off x="408955" y="5733256"/>
            <a:ext cx="7488832" cy="864096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245" rtl="0" eaLnBrk="1" latinLnBrk="0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215963" indent="-215963" algn="l" defTabSz="914245" rtl="0" eaLnBrk="1" latinLnBrk="0" hangingPunct="1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431927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647891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863854" indent="-215963" algn="l" defTabSz="914245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de-DE" dirty="0">
                <a:latin typeface="+mj-lt"/>
              </a:rPr>
              <a:t>© Moritz &amp; Woodward, 12|22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200" dirty="0">
                <a:solidFill>
                  <a:schemeClr val="tx1"/>
                </a:solidFill>
                <a:latin typeface="+mj-lt"/>
              </a:rPr>
              <a:t>A permissão para utilização de imagens neste módulo foi autorizada pelos artistas e detentores dos direitos de autor.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200" dirty="0">
                <a:solidFill>
                  <a:schemeClr val="tx1"/>
                </a:solidFill>
                <a:latin typeface="+mj-lt"/>
              </a:rPr>
              <a:t>Para detalhes (artista, título), por favor verifique no final desta apresentação. </a:t>
            </a:r>
          </a:p>
          <a:p>
            <a:endParaRPr lang="de-DE" dirty="0">
              <a:latin typeface="+mj-lt"/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08955" y="404665"/>
            <a:ext cx="882000" cy="936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gray">
          <a:xfrm>
            <a:off x="192931" y="3717032"/>
            <a:ext cx="3001243" cy="395952"/>
          </a:xfrm>
          <a:prstGeom prst="rect">
            <a:avLst/>
          </a:prstGeom>
          <a:solidFill>
            <a:srgbClr val="E5F0F9"/>
          </a:solidFill>
        </p:spPr>
        <p:txBody>
          <a:bodyPr vert="horz" lIns="0" tIns="0" rIns="0" bIns="0" rtlCol="0" anchor="t">
            <a:noAutofit/>
          </a:bodyPr>
          <a:lstStyle>
            <a:lvl1pPr algn="l" defTabSz="91424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lnSpc>
                <a:spcPct val="100000"/>
              </a:lnSpc>
              <a:spcAft>
                <a:spcPts val="0"/>
              </a:spcAft>
            </a:pPr>
            <a:r>
              <a:rPr lang="de-DE" sz="1800" dirty="0"/>
              <a:t>Treino Metacognitivo (TMC)</a:t>
            </a:r>
            <a:endParaRPr lang="en-US" sz="18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8018863-52B9-1D7D-816D-1376B0ECC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0" y="6199200"/>
            <a:ext cx="384081" cy="25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619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Memória</a:t>
            </a:r>
            <a:endParaRPr lang="en-US" sz="3600" dirty="0">
              <a:latin typeface="Calibri Light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A nossa capacidade para memorizar informação é limitada.</a:t>
            </a:r>
            <a:endParaRPr lang="en-US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3E1F1F-517C-431E-9F2F-F68D582D03B6}" type="slidenum">
              <a:rPr lang="de-DE" altLang="de-DE" smtClean="0">
                <a:latin typeface="Calibri Light"/>
              </a:rPr>
              <a:pPr>
                <a:defRPr/>
              </a:pPr>
              <a:t>2</a:t>
            </a:fld>
            <a:endParaRPr lang="de-DE" altLang="de-DE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129468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Memória</a:t>
            </a:r>
            <a:endParaRPr lang="en-US" sz="3600" dirty="0">
              <a:latin typeface="Calibri Light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A nossa capacidade para memorizar informação é limitada.</a:t>
            </a:r>
            <a:br>
              <a:rPr lang="pt-PT" altLang="de-DE" sz="2400" dirty="0">
                <a:solidFill>
                  <a:srgbClr val="333333"/>
                </a:solidFill>
                <a:latin typeface="Calibri Light"/>
              </a:rPr>
            </a:br>
            <a:endParaRPr lang="pt-PT" altLang="de-DE" sz="2400" dirty="0">
              <a:solidFill>
                <a:srgbClr val="333333"/>
              </a:solidFill>
              <a:latin typeface="Calibri Light"/>
            </a:endParaRPr>
          </a:p>
          <a:p>
            <a:pPr marL="339725" lvl="0" defTabSz="914400" fontAlgn="base">
              <a:buClr>
                <a:srgbClr val="333333"/>
              </a:buClr>
            </a:pPr>
            <a:r>
              <a:rPr lang="pt-PT" altLang="de-DE" sz="2400" u="sng" dirty="0">
                <a:solidFill>
                  <a:srgbClr val="333333"/>
                </a:solidFill>
                <a:latin typeface="Calibri Light"/>
              </a:rPr>
              <a:t>Exemplo: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 aproximadamente 40% dos detalhes de uma história que ouvimos há 30 minutos não podem ser relembrados intencionalmente.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3E1F1F-517C-431E-9F2F-F68D582D03B6}" type="slidenum">
              <a:rPr lang="de-DE" altLang="de-DE" smtClean="0">
                <a:latin typeface="Calibri Light"/>
              </a:rPr>
              <a:pPr>
                <a:defRPr/>
              </a:pPr>
              <a:t>3</a:t>
            </a:fld>
            <a:endParaRPr lang="de-DE" altLang="de-DE"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3748592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Memória</a:t>
            </a:r>
            <a:endParaRPr lang="en-US" sz="3600" dirty="0">
              <a:latin typeface="Calibri Light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A nossa capacidade para memorizar informação é limitada.</a:t>
            </a:r>
            <a:br>
              <a:rPr lang="pt-PT" altLang="de-DE" sz="2400" dirty="0">
                <a:solidFill>
                  <a:srgbClr val="333333"/>
                </a:solidFill>
                <a:latin typeface="Calibri Light"/>
              </a:rPr>
            </a:br>
            <a:endParaRPr lang="pt-PT" altLang="de-DE" sz="2400" dirty="0">
              <a:solidFill>
                <a:srgbClr val="333333"/>
              </a:solidFill>
              <a:latin typeface="Calibri Light"/>
            </a:endParaRPr>
          </a:p>
          <a:p>
            <a:pPr marL="339725" lvl="0" defTabSz="914400" fontAlgn="base">
              <a:buClr>
                <a:srgbClr val="333333"/>
              </a:buClr>
            </a:pPr>
            <a:r>
              <a:rPr lang="pt-PT" altLang="de-DE" sz="2400" u="sng" dirty="0">
                <a:solidFill>
                  <a:srgbClr val="333333"/>
                </a:solidFill>
                <a:latin typeface="Calibri Light"/>
              </a:rPr>
              <a:t>Exemplo: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 aproximadamente 40% dos detalhes de uma história que ouvimos há 30 minutos não podem ser relembrados intencionalmente.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004992"/>
                </a:solidFill>
                <a:latin typeface="Calibri Light"/>
              </a:rPr>
              <a:t>Vantagem: 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…</a:t>
            </a:r>
          </a:p>
          <a:p>
            <a:pPr lvl="0" defTabSz="914400" fontAlgn="base">
              <a:buClr>
                <a:srgbClr val="333333"/>
              </a:buClr>
            </a:pPr>
            <a:endParaRPr lang="pt-PT" altLang="de-DE" sz="2400" i="1" dirty="0">
              <a:latin typeface="Calibri Light"/>
            </a:endParaRPr>
          </a:p>
          <a:p>
            <a:pPr marL="342900" lvl="0" indent="-342900" defTabSz="914400" fontAlgn="base">
              <a:spcBef>
                <a:spcPts val="0"/>
              </a:spcBef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004992"/>
                </a:solidFill>
                <a:latin typeface="Calibri Light"/>
              </a:rPr>
              <a:t>Desvantagem: 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... </a:t>
            </a:r>
            <a:r>
              <a:rPr lang="en-US" altLang="de-DE" sz="2400" dirty="0">
                <a:solidFill>
                  <a:srgbClr val="FFFFFF"/>
                </a:solidFill>
                <a:latin typeface="Calibri Light"/>
              </a:rPr>
              <a:t>important information also vanishes (appointments, memories from holidays, knowledge acquired in school ...)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3E1F1F-517C-431E-9F2F-F68D582D03B6}" type="slidenum">
              <a:rPr lang="de-DE" altLang="de-DE" smtClean="0">
                <a:latin typeface="Calibri Light"/>
              </a:rPr>
              <a:pPr>
                <a:defRPr/>
              </a:pPr>
              <a:t>4</a:t>
            </a:fld>
            <a:endParaRPr lang="de-DE" altLang="de-DE"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3116300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A nossa capacidade para memorizar informação é limitada.</a:t>
            </a:r>
            <a:br>
              <a:rPr lang="pt-PT" altLang="de-DE" sz="2400" dirty="0">
                <a:solidFill>
                  <a:srgbClr val="333333"/>
                </a:solidFill>
                <a:latin typeface="Calibri Light"/>
              </a:rPr>
            </a:br>
            <a:endParaRPr lang="pt-PT" altLang="de-DE" sz="2400" dirty="0">
              <a:solidFill>
                <a:srgbClr val="333333"/>
              </a:solidFill>
              <a:latin typeface="Calibri Light"/>
            </a:endParaRPr>
          </a:p>
          <a:p>
            <a:pPr marL="339725" lvl="0" defTabSz="914400" fontAlgn="base">
              <a:buClr>
                <a:srgbClr val="333333"/>
              </a:buClr>
            </a:pPr>
            <a:r>
              <a:rPr lang="pt-PT" altLang="de-DE" sz="2400" u="sng" dirty="0">
                <a:solidFill>
                  <a:srgbClr val="333333"/>
                </a:solidFill>
                <a:latin typeface="Calibri Light"/>
              </a:rPr>
              <a:t>Exemplo: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 aproximadamente 40% dos detalhes de uma história que ouvimos há 30 minutos não podem ser relembrados intencionalmente.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004992"/>
                </a:solidFill>
                <a:latin typeface="Calibri Light"/>
              </a:rPr>
              <a:t>Vantagem: 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O nosso cérebro não fica cheio de informação inútil. A maioria da informação irrelevante é perdida… </a:t>
            </a:r>
            <a:r>
              <a:rPr lang="pt-PT" altLang="de-DE" sz="2400" i="1" dirty="0">
                <a:latin typeface="Calibri Light"/>
              </a:rPr>
              <a:t>mas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004992"/>
                </a:solidFill>
                <a:latin typeface="Calibri Light"/>
              </a:rPr>
              <a:t>Desvantagem: 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... </a:t>
            </a:r>
            <a:r>
              <a:rPr lang="en-US" altLang="de-DE" sz="2400" dirty="0">
                <a:solidFill>
                  <a:srgbClr val="FFFFFF"/>
                </a:solidFill>
                <a:latin typeface="Calibri Light"/>
              </a:rPr>
              <a:t>information also vanishes (appointments, memories from holidays, knowledge acquired in school ...)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3E1F1F-517C-431E-9F2F-F68D582D03B6}" type="slidenum">
              <a:rPr lang="de-DE" altLang="de-DE" smtClean="0">
                <a:latin typeface="Calibri Light"/>
              </a:rPr>
              <a:pPr>
                <a:defRPr/>
              </a:pPr>
              <a:t>5</a:t>
            </a:fld>
            <a:endParaRPr lang="de-DE" altLang="de-DE"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Memória</a:t>
            </a:r>
            <a:endParaRPr lang="en-US" sz="3600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383435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Memória</a:t>
            </a:r>
            <a:endParaRPr lang="en-US" sz="3600" dirty="0">
              <a:latin typeface="Calibri Light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A nossa capacidade para memorizar informação é limitada.</a:t>
            </a:r>
            <a:br>
              <a:rPr lang="pt-PT" altLang="de-DE" sz="2400" dirty="0">
                <a:solidFill>
                  <a:srgbClr val="333333"/>
                </a:solidFill>
                <a:latin typeface="Calibri Light"/>
              </a:rPr>
            </a:br>
            <a:endParaRPr lang="pt-PT" altLang="de-DE" sz="2400" dirty="0">
              <a:solidFill>
                <a:srgbClr val="333333"/>
              </a:solidFill>
              <a:latin typeface="Calibri Light"/>
            </a:endParaRPr>
          </a:p>
          <a:p>
            <a:pPr marL="339725" lvl="0" defTabSz="914400" fontAlgn="base">
              <a:buClr>
                <a:srgbClr val="333333"/>
              </a:buClr>
            </a:pPr>
            <a:r>
              <a:rPr lang="pt-PT" altLang="de-DE" sz="2400" u="sng" dirty="0">
                <a:solidFill>
                  <a:srgbClr val="333333"/>
                </a:solidFill>
                <a:latin typeface="Calibri Light"/>
              </a:rPr>
              <a:t>Exemplo: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 aproximadamente 40% dos detalhes de uma história que ouvimos há 30 minutos não podem ser relembrados intencionalmente.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004992"/>
                </a:solidFill>
                <a:latin typeface="Calibri Light"/>
              </a:rPr>
              <a:t>Vantagem: 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O nosso cérebro não fica cheio de informação inútil. A maioria da informação irrelevante é perdida… </a:t>
            </a:r>
            <a:r>
              <a:rPr lang="pt-PT" altLang="de-DE" sz="2400" i="1" dirty="0">
                <a:latin typeface="Calibri Light"/>
              </a:rPr>
              <a:t>mas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004992"/>
                </a:solidFill>
                <a:latin typeface="Calibri Light"/>
              </a:rPr>
              <a:t>Desvantagem: 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... Informação importante também desaparece (agendamentos, recordações das férias, conhecimentos adquiridos na escola, …)</a:t>
            </a:r>
          </a:p>
          <a:p>
            <a:endParaRPr lang="pt-PT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3E1F1F-517C-431E-9F2F-F68D582D03B6}" type="slidenum">
              <a:rPr lang="de-DE" altLang="de-DE" smtClean="0">
                <a:latin typeface="Calibri Light"/>
              </a:rPr>
              <a:pPr>
                <a:defRPr/>
              </a:pPr>
              <a:t>6</a:t>
            </a:fld>
            <a:endParaRPr lang="de-DE" altLang="de-DE"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2709794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de-DE" altLang="de-DE" sz="2400" dirty="0">
                <a:latin typeface="Calibri Light"/>
              </a:rPr>
              <a:t>???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/>
              <a:t>O que </a:t>
            </a:r>
            <a:r>
              <a:rPr lang="pt-PT" sz="3600" dirty="0"/>
              <a:t>prejudica</a:t>
            </a:r>
            <a:r>
              <a:rPr lang="en-US" sz="3600" dirty="0"/>
              <a:t> a </a:t>
            </a:r>
            <a:r>
              <a:rPr lang="en-US" sz="3600" dirty="0" err="1"/>
              <a:t>memória</a:t>
            </a:r>
            <a:r>
              <a:rPr lang="en-US" sz="3600" dirty="0"/>
              <a:t>?</a:t>
            </a:r>
            <a:endParaRPr lang="en-US" sz="360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7</a:t>
            </a:fld>
            <a:endParaRPr lang="de-DE" altLang="de-DE"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/>
              <a:t>O que </a:t>
            </a:r>
            <a:r>
              <a:rPr lang="pt-PT" sz="3600" dirty="0"/>
              <a:t>prejudica</a:t>
            </a:r>
            <a:r>
              <a:rPr lang="en-US" sz="3600" dirty="0"/>
              <a:t> a </a:t>
            </a:r>
            <a:r>
              <a:rPr lang="en-US" sz="3600" dirty="0" err="1"/>
              <a:t>memória</a:t>
            </a:r>
            <a:r>
              <a:rPr lang="en-US" sz="3600" dirty="0"/>
              <a:t>?</a:t>
            </a:r>
            <a:endParaRPr lang="en-US" sz="3600" dirty="0">
              <a:latin typeface="Calibri Light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004992"/>
                </a:solidFill>
                <a:latin typeface="Calibri Light"/>
              </a:rPr>
              <a:t>Distração </a:t>
            </a:r>
            <a:r>
              <a:rPr lang="pt-BR" altLang="de-DE" sz="2400" dirty="0">
                <a:solidFill>
                  <a:schemeClr val="tx1"/>
                </a:solidFill>
                <a:latin typeface="Calibri Light"/>
              </a:rPr>
              <a:t>durante o estudo (por exemplo, rádio a tocar, outras pessoas no quarto, luz forte)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8</a:t>
            </a:fld>
            <a:endParaRPr lang="de-DE" altLang="de-DE"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/>
              <a:t>O que </a:t>
            </a:r>
            <a:r>
              <a:rPr lang="pt-PT" sz="3600" dirty="0"/>
              <a:t>prejudica</a:t>
            </a:r>
            <a:r>
              <a:rPr lang="en-US" sz="3600" dirty="0"/>
              <a:t> a </a:t>
            </a:r>
            <a:r>
              <a:rPr lang="en-US" sz="3600" dirty="0" err="1"/>
              <a:t>memória</a:t>
            </a:r>
            <a:r>
              <a:rPr lang="en-US" sz="3600" dirty="0"/>
              <a:t>?</a:t>
            </a:r>
            <a:endParaRPr lang="en-US" sz="3600" dirty="0">
              <a:latin typeface="Calibri Light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004992"/>
                </a:solidFill>
                <a:latin typeface="Calibri Light"/>
              </a:rPr>
              <a:t>Distração </a:t>
            </a:r>
            <a:r>
              <a:rPr lang="pt-BR" altLang="de-DE" sz="2400" dirty="0">
                <a:solidFill>
                  <a:schemeClr val="tx1"/>
                </a:solidFill>
                <a:latin typeface="Calibri Light"/>
              </a:rPr>
              <a:t>durante o estudo (por exemplo, rádio a tocar, outras pessoas no quarto, luz forte) </a:t>
            </a:r>
          </a:p>
          <a:p>
            <a:pPr marL="342900" lvl="0" indent="-342900" defTabSz="914400" fontAlgn="base"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004992"/>
                </a:solidFill>
                <a:latin typeface="Calibri Light"/>
              </a:rPr>
              <a:t>Stress e pressão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9</a:t>
            </a:fld>
            <a:endParaRPr lang="de-DE" altLang="de-DE"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3488615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/>
              <a:t>O que </a:t>
            </a:r>
            <a:r>
              <a:rPr lang="pt-PT" sz="3600" dirty="0"/>
              <a:t>prejudica</a:t>
            </a:r>
            <a:r>
              <a:rPr lang="en-US" sz="3600" dirty="0"/>
              <a:t> a </a:t>
            </a:r>
            <a:r>
              <a:rPr lang="en-US" sz="3600" dirty="0" err="1"/>
              <a:t>memória</a:t>
            </a:r>
            <a:r>
              <a:rPr lang="en-US" sz="3600" dirty="0"/>
              <a:t>?</a:t>
            </a:r>
            <a:endParaRPr lang="en-US" sz="3600" dirty="0">
              <a:latin typeface="Calibri Light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004992"/>
                </a:solidFill>
                <a:latin typeface="Calibri Light"/>
              </a:rPr>
              <a:t>Distração </a:t>
            </a:r>
            <a:r>
              <a:rPr lang="pt-BR" altLang="de-DE" sz="2400" dirty="0">
                <a:solidFill>
                  <a:schemeClr val="tx1"/>
                </a:solidFill>
                <a:latin typeface="Calibri Light"/>
              </a:rPr>
              <a:t>durante o estudo (por exemplo, rádio a tocar, outras pessoas no quarto, luz forte) </a:t>
            </a:r>
          </a:p>
          <a:p>
            <a:pPr marL="342900" lvl="0" indent="-342900" defTabSz="914400" fontAlgn="base"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004992"/>
                </a:solidFill>
                <a:latin typeface="Calibri Light"/>
              </a:rPr>
              <a:t>Stress e pressão </a:t>
            </a:r>
          </a:p>
          <a:p>
            <a:pPr marL="342900" lvl="0" indent="-342900" defTabSz="914400" fontAlgn="base"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004992"/>
                </a:solidFill>
                <a:latin typeface="Calibri Light"/>
              </a:rPr>
              <a:t>Consumo excessivo de álcool!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10</a:t>
            </a:fld>
            <a:endParaRPr lang="de-DE" altLang="de-DE" dirty="0"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826998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O que </a:t>
            </a:r>
            <a:r>
              <a:rPr lang="pt-PT" sz="3600" dirty="0">
                <a:latin typeface="Calibri Light"/>
              </a:rPr>
              <a:t>prejudica</a:t>
            </a:r>
            <a:r>
              <a:rPr lang="en-US" sz="3600" dirty="0">
                <a:latin typeface="Calibri Light"/>
              </a:rPr>
              <a:t> a </a:t>
            </a:r>
            <a:r>
              <a:rPr lang="en-US" sz="3600" dirty="0" err="1">
                <a:latin typeface="Calibri Light"/>
              </a:rPr>
              <a:t>memória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004992"/>
                </a:solidFill>
                <a:latin typeface="Calibri Light"/>
              </a:rPr>
              <a:t>Distração </a:t>
            </a:r>
            <a:r>
              <a:rPr lang="pt-BR" altLang="de-DE" sz="2400" dirty="0">
                <a:solidFill>
                  <a:schemeClr val="tx1"/>
                </a:solidFill>
                <a:latin typeface="Calibri Light"/>
              </a:rPr>
              <a:t>durante o estudo (por exemplo, rádio a tocar, outras pessoas no quarto, luz forte) </a:t>
            </a:r>
          </a:p>
          <a:p>
            <a:pPr marL="342900" lvl="0" indent="-342900" defTabSz="914400" fontAlgn="base"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004992"/>
                </a:solidFill>
                <a:latin typeface="Calibri Light"/>
              </a:rPr>
              <a:t>Stress e pressão </a:t>
            </a:r>
          </a:p>
          <a:p>
            <a:pPr marL="342900" lvl="0" indent="-342900" defTabSz="914400" fontAlgn="base"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004992"/>
                </a:solidFill>
                <a:latin typeface="Calibri Light"/>
              </a:rPr>
              <a:t>Consumo excessivo de álcool!   </a:t>
            </a:r>
          </a:p>
          <a:p>
            <a:pPr marL="342900" lvl="0" indent="-342900" defTabSz="914400" fontAlgn="base">
              <a:spcAft>
                <a:spcPct val="0"/>
              </a:spcAft>
              <a:buClr>
                <a:srgbClr val="000000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004992"/>
                </a:solidFill>
                <a:latin typeface="Calibri Light"/>
              </a:rPr>
              <a:t>Atividades de </a:t>
            </a:r>
            <a:r>
              <a:rPr lang="pt-PT" altLang="de-DE" sz="2400" dirty="0">
                <a:solidFill>
                  <a:srgbClr val="004992"/>
                </a:solidFill>
                <a:latin typeface="Calibri Light"/>
              </a:rPr>
              <a:t>distração</a:t>
            </a:r>
            <a:r>
              <a:rPr lang="pt-BR" altLang="de-DE" sz="2400" dirty="0">
                <a:solidFill>
                  <a:srgbClr val="004992"/>
                </a:solidFill>
                <a:latin typeface="Calibri Light"/>
              </a:rPr>
              <a:t> depois de estudar </a:t>
            </a:r>
            <a:r>
              <a:rPr lang="pt-BR" altLang="de-DE" sz="2400" dirty="0">
                <a:solidFill>
                  <a:schemeClr val="tx1"/>
                </a:solidFill>
                <a:latin typeface="Calibri Light"/>
              </a:rPr>
              <a:t>(por exemplo, ver televisão; </a:t>
            </a:r>
            <a:r>
              <a:rPr lang="pt-PT" altLang="de-DE" sz="2400" dirty="0">
                <a:solidFill>
                  <a:schemeClr val="tx1"/>
                </a:solidFill>
                <a:latin typeface="Calibri Light"/>
              </a:rPr>
              <a:t>estudar antes de ir para a cama, se possível</a:t>
            </a:r>
            <a:r>
              <a:rPr lang="pt-BR" altLang="de-DE" sz="2400" dirty="0">
                <a:solidFill>
                  <a:schemeClr val="tx1"/>
                </a:solidFill>
                <a:latin typeface="Calibri Light"/>
              </a:rPr>
              <a:t>)</a:t>
            </a:r>
            <a:endParaRPr lang="en-US" altLang="de-DE" sz="2400" dirty="0">
              <a:solidFill>
                <a:schemeClr val="tx1"/>
              </a:solidFill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11</a:t>
            </a:fld>
            <a:endParaRPr lang="de-DE" altLang="de-DE"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4105985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 descr="img05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698" y="2203704"/>
            <a:ext cx="5581403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411480" y="2203704"/>
            <a:ext cx="5669280" cy="1512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endParaRPr lang="pt-PT" altLang="de-DE" sz="2400" dirty="0">
              <a:solidFill>
                <a:srgbClr val="004992"/>
              </a:solidFill>
              <a:latin typeface="Calibri Light"/>
            </a:endParaRP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pt-PT" altLang="de-DE" sz="2400" dirty="0">
                <a:solidFill>
                  <a:srgbClr val="004992"/>
                </a:solidFill>
                <a:latin typeface="Calibri Light"/>
              </a:rPr>
              <a:t>Quanto mais sentidos envolvidos durante a aprendizagem, melhor a memorização</a:t>
            </a:r>
          </a:p>
        </p:txBody>
      </p:sp>
      <p:sp>
        <p:nvSpPr>
          <p:cNvPr id="32782" name="Caption_20"/>
          <p:cNvSpPr txBox="1">
            <a:spLocks noChangeArrowheads="1"/>
          </p:cNvSpPr>
          <p:nvPr/>
        </p:nvSpPr>
        <p:spPr bwMode="auto">
          <a:xfrm>
            <a:off x="6124699" y="1898904"/>
            <a:ext cx="558140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400" b="1">
                <a:latin typeface="Calibri Light"/>
              </a:rPr>
              <a:t>Memory recollection in %</a:t>
            </a:r>
            <a:endParaRPr lang="en-GB" altLang="de-DE" sz="1400" b="1">
              <a:latin typeface="Calibri Ligh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/>
              <a:t>Como </a:t>
            </a:r>
            <a:r>
              <a:rPr lang="en-US" sz="3600" dirty="0" err="1"/>
              <a:t>posso</a:t>
            </a:r>
            <a:r>
              <a:rPr lang="en-US" sz="3600" dirty="0"/>
              <a:t> </a:t>
            </a:r>
            <a:r>
              <a:rPr lang="en-US" sz="3600" dirty="0" err="1"/>
              <a:t>memorizar</a:t>
            </a:r>
            <a:r>
              <a:rPr lang="en-US" sz="3600" dirty="0"/>
              <a:t> </a:t>
            </a:r>
            <a:r>
              <a:rPr lang="en-US" sz="3600" dirty="0" err="1"/>
              <a:t>melhor</a:t>
            </a:r>
            <a:r>
              <a:rPr lang="en-US" sz="3600" dirty="0"/>
              <a:t>?</a:t>
            </a:r>
            <a:endParaRPr lang="en-US" sz="360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3E1F1F-517C-431E-9F2F-F68D582D03B6}" type="slidenum">
              <a:rPr lang="de-DE" altLang="de-DE" smtClean="0">
                <a:latin typeface="Calibri Light"/>
              </a:rPr>
              <a:pPr>
                <a:defRPr/>
              </a:pPr>
              <a:t>12</a:t>
            </a:fld>
            <a:endParaRPr lang="de-DE" altLang="de-DE">
              <a:latin typeface="Calibri Light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6979845" y="2924944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200" dirty="0">
                <a:latin typeface="Arial" panose="020B0604020202020204" pitchFamily="34" charset="0"/>
              </a:rPr>
              <a:t>ouvir</a:t>
            </a:r>
            <a:endParaRPr lang="en-GB" altLang="de-DE" sz="1200" dirty="0">
              <a:latin typeface="Arial" panose="020B0604020202020204" pitchFamily="34" charset="0"/>
            </a:endParaRPr>
          </a:p>
        </p:txBody>
      </p: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6979845" y="5301208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200" dirty="0">
                <a:latin typeface="Arial" panose="020B0604020202020204" pitchFamily="34" charset="0"/>
              </a:rPr>
              <a:t>ouvir</a:t>
            </a:r>
            <a:endParaRPr lang="en-GB" altLang="de-DE" sz="1200" dirty="0">
              <a:latin typeface="Arial" panose="020B0604020202020204" pitchFamily="34" charset="0"/>
            </a:endParaRP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6979845" y="4509120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200" dirty="0">
                <a:latin typeface="Arial" panose="020B0604020202020204" pitchFamily="34" charset="0"/>
              </a:rPr>
              <a:t>ouvir</a:t>
            </a:r>
            <a:endParaRPr lang="en-GB" altLang="de-DE" sz="1200" dirty="0">
              <a:latin typeface="Arial" panose="020B0604020202020204" pitchFamily="34" charset="0"/>
            </a:endParaRPr>
          </a:p>
        </p:txBody>
      </p:sp>
      <p:sp>
        <p:nvSpPr>
          <p:cNvPr id="24" name="Text Box 8"/>
          <p:cNvSpPr txBox="1">
            <a:spLocks noChangeArrowheads="1"/>
          </p:cNvSpPr>
          <p:nvPr/>
        </p:nvSpPr>
        <p:spPr bwMode="auto">
          <a:xfrm>
            <a:off x="6979845" y="6093296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200" dirty="0">
                <a:latin typeface="Arial" panose="020B0604020202020204" pitchFamily="34" charset="0"/>
              </a:rPr>
              <a:t>ouvir</a:t>
            </a:r>
            <a:endParaRPr lang="en-GB" altLang="de-DE" sz="1200" dirty="0">
              <a:latin typeface="Arial" panose="020B0604020202020204" pitchFamily="34" charset="0"/>
            </a:endParaRPr>
          </a:p>
        </p:txBody>
      </p:sp>
      <p:sp>
        <p:nvSpPr>
          <p:cNvPr id="25" name="Text Box 9"/>
          <p:cNvSpPr txBox="1">
            <a:spLocks noChangeArrowheads="1"/>
          </p:cNvSpPr>
          <p:nvPr/>
        </p:nvSpPr>
        <p:spPr bwMode="auto">
          <a:xfrm>
            <a:off x="6979845" y="3728560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de-DE" sz="1200" dirty="0" err="1">
                <a:latin typeface="Arial" panose="020B0604020202020204" pitchFamily="34" charset="0"/>
              </a:rPr>
              <a:t>ver</a:t>
            </a:r>
            <a:endParaRPr lang="en-GB" altLang="de-DE" sz="1200" dirty="0">
              <a:latin typeface="Arial" panose="020B0604020202020204" pitchFamily="34" charset="0"/>
            </a:endParaRP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7969795" y="4509120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200" dirty="0">
                <a:latin typeface="Arial" panose="020B0604020202020204" pitchFamily="34" charset="0"/>
              </a:rPr>
              <a:t>ver</a:t>
            </a:r>
            <a:endParaRPr lang="en-GB" altLang="de-DE" sz="1200" dirty="0">
              <a:latin typeface="Arial" panose="020B0604020202020204" pitchFamily="34" charset="0"/>
            </a:endParaRPr>
          </a:p>
        </p:txBody>
      </p:sp>
      <p:sp>
        <p:nvSpPr>
          <p:cNvPr id="27" name="Text Box 11"/>
          <p:cNvSpPr txBox="1">
            <a:spLocks noChangeArrowheads="1"/>
          </p:cNvSpPr>
          <p:nvPr/>
        </p:nvSpPr>
        <p:spPr bwMode="auto">
          <a:xfrm>
            <a:off x="7969795" y="5301208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200" dirty="0">
                <a:latin typeface="Arial" panose="020B0604020202020204" pitchFamily="34" charset="0"/>
              </a:rPr>
              <a:t>ver</a:t>
            </a:r>
            <a:endParaRPr lang="en-GB" altLang="de-DE" sz="1200" dirty="0">
              <a:latin typeface="Arial" panose="020B0604020202020204" pitchFamily="34" charset="0"/>
            </a:endParaRPr>
          </a:p>
        </p:txBody>
      </p:sp>
      <p:sp>
        <p:nvSpPr>
          <p:cNvPr id="28" name="Text Box 12"/>
          <p:cNvSpPr txBox="1">
            <a:spLocks noChangeArrowheads="1"/>
          </p:cNvSpPr>
          <p:nvPr/>
        </p:nvSpPr>
        <p:spPr bwMode="auto">
          <a:xfrm>
            <a:off x="7969795" y="6093296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200" dirty="0">
                <a:latin typeface="Arial" panose="020B0604020202020204" pitchFamily="34" charset="0"/>
              </a:rPr>
              <a:t>ver</a:t>
            </a:r>
            <a:endParaRPr lang="en-GB" altLang="de-DE" sz="1200" dirty="0">
              <a:latin typeface="Arial" panose="020B0604020202020204" pitchFamily="34" charset="0"/>
            </a:endParaRPr>
          </a:p>
        </p:txBody>
      </p:sp>
      <p:sp>
        <p:nvSpPr>
          <p:cNvPr id="29" name="Text Box 13"/>
          <p:cNvSpPr txBox="1">
            <a:spLocks noChangeArrowheads="1"/>
          </p:cNvSpPr>
          <p:nvPr/>
        </p:nvSpPr>
        <p:spPr bwMode="auto">
          <a:xfrm>
            <a:off x="8689875" y="5301208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200" dirty="0">
                <a:latin typeface="Arial" panose="020B0604020202020204" pitchFamily="34" charset="0"/>
              </a:rPr>
              <a:t>debater</a:t>
            </a:r>
            <a:endParaRPr lang="en-GB" altLang="de-DE" sz="1200" dirty="0">
              <a:latin typeface="Arial" panose="020B0604020202020204" pitchFamily="34" charset="0"/>
            </a:endParaRPr>
          </a:p>
        </p:txBody>
      </p: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8689875" y="6093296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de-DE" sz="1200" dirty="0">
                <a:latin typeface="Arial" panose="020B0604020202020204" pitchFamily="34" charset="0"/>
              </a:rPr>
              <a:t>debater</a:t>
            </a:r>
          </a:p>
        </p:txBody>
      </p:sp>
      <p:sp>
        <p:nvSpPr>
          <p:cNvPr id="31" name="Text Box 15"/>
          <p:cNvSpPr txBox="1">
            <a:spLocks noChangeArrowheads="1"/>
          </p:cNvSpPr>
          <p:nvPr/>
        </p:nvSpPr>
        <p:spPr bwMode="auto">
          <a:xfrm>
            <a:off x="10130035" y="6093296"/>
            <a:ext cx="1097280" cy="27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200" dirty="0">
                <a:latin typeface="Arial" panose="020B0604020202020204" pitchFamily="34" charset="0"/>
              </a:rPr>
              <a:t>aplicar</a:t>
            </a:r>
            <a:endParaRPr lang="en-GB" altLang="de-DE" sz="1200" dirty="0">
              <a:latin typeface="Arial" panose="020B0604020202020204" pitchFamily="34" charset="0"/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3610159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D9679-EE55-2A94-413D-0B53248E1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2DEA6C-EB78-B93A-148B-598810C21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3E1F1F-517C-431E-9F2F-F68D582D03B6}" type="slidenum">
              <a:rPr lang="de-DE" altLang="de-DE" smtClean="0">
                <a:latin typeface="Calibri Light"/>
              </a:rPr>
              <a:pPr>
                <a:defRPr/>
              </a:pPr>
              <a:t>13</a:t>
            </a:fld>
            <a:endParaRPr lang="de-DE" altLang="de-DE">
              <a:latin typeface="Calibri Light"/>
            </a:endParaRP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50795CCF-DBCE-8DF7-4F63-541C4FF91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06C4554-6EEA-4E0A-DF7C-C68C20210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5" y="1125538"/>
            <a:ext cx="11376025" cy="71913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>
                <a:latin typeface="Calibri Light"/>
              </a:rPr>
              <a:t>A nossa memória funciona como uma câmara de vídeo?</a:t>
            </a:r>
            <a:br>
              <a:rPr lang="pt-PT" sz="3600" dirty="0">
                <a:latin typeface="Calibri Light"/>
              </a:rPr>
            </a:br>
            <a:r>
              <a:rPr lang="pt-PT" dirty="0">
                <a:latin typeface="Calibri Light"/>
              </a:rPr>
              <a:t>(para um exercício alternativo, ver o final da apresentação)</a:t>
            </a: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293CA31D-A068-0CAF-2F7B-4E3828F8D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55" y="5621867"/>
            <a:ext cx="11376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de-DE" sz="2400" dirty="0">
                <a:latin typeface="Calibri Light"/>
                <a:cs typeface="Times New Roman" panose="02020603050405020304" pitchFamily="18" charset="0"/>
              </a:rPr>
              <a:t>A </a:t>
            </a:r>
            <a:r>
              <a:rPr lang="en-US" altLang="de-DE" sz="2400" dirty="0" err="1">
                <a:latin typeface="Calibri Light"/>
                <a:cs typeface="Times New Roman" panose="02020603050405020304" pitchFamily="18" charset="0"/>
              </a:rPr>
              <a:t>psicóloga</a:t>
            </a:r>
            <a:r>
              <a:rPr lang="en-US" altLang="de-DE" sz="2400" dirty="0"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US" altLang="de-DE" sz="2400" dirty="0" err="1">
                <a:latin typeface="Calibri Light"/>
                <a:cs typeface="Times New Roman" panose="02020603050405020304" pitchFamily="18" charset="0"/>
              </a:rPr>
              <a:t>americana</a:t>
            </a:r>
            <a:r>
              <a:rPr lang="en-US" altLang="de-DE" sz="2400" dirty="0">
                <a:latin typeface="Calibri Light"/>
                <a:cs typeface="Times New Roman" panose="02020603050405020304" pitchFamily="18" charset="0"/>
              </a:rPr>
              <a:t> </a:t>
            </a:r>
            <a:r>
              <a:rPr lang="pt-PT" altLang="de-DE" sz="2400" dirty="0">
                <a:latin typeface="Calibri Light"/>
                <a:cs typeface="Times New Roman" panose="02020603050405020304" pitchFamily="18" charset="0"/>
              </a:rPr>
              <a:t>Elizabeth</a:t>
            </a:r>
            <a:r>
              <a:rPr lang="en-US" altLang="de-DE" sz="2400" dirty="0">
                <a:latin typeface="Calibri Light"/>
                <a:cs typeface="Times New Roman" panose="02020603050405020304" pitchFamily="18" charset="0"/>
              </a:rPr>
              <a:t> Loftus </a:t>
            </a:r>
            <a:r>
              <a:rPr lang="en-US" altLang="de-DE" sz="2400" dirty="0" err="1">
                <a:latin typeface="Calibri Light"/>
                <a:cs typeface="Times New Roman" panose="02020603050405020304" pitchFamily="18" charset="0"/>
              </a:rPr>
              <a:t>mostrou</a:t>
            </a:r>
            <a:r>
              <a:rPr lang="en-US" altLang="de-DE" sz="2400" dirty="0">
                <a:latin typeface="Calibri Light"/>
                <a:cs typeface="Times New Roman" panose="02020603050405020304" pitchFamily="18" charset="0"/>
              </a:rPr>
              <a:t> a </a:t>
            </a:r>
            <a:r>
              <a:rPr lang="en-US" altLang="de-DE" sz="2400" dirty="0" err="1">
                <a:latin typeface="Calibri Light"/>
                <a:cs typeface="Times New Roman" panose="02020603050405020304" pitchFamily="18" charset="0"/>
              </a:rPr>
              <a:t>alguns</a:t>
            </a:r>
            <a:r>
              <a:rPr lang="en-US" altLang="de-DE" sz="2400" dirty="0"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US" altLang="de-DE" sz="2400" dirty="0" err="1">
                <a:latin typeface="Calibri Light"/>
                <a:cs typeface="Times New Roman" panose="02020603050405020304" pitchFamily="18" charset="0"/>
              </a:rPr>
              <a:t>participantes</a:t>
            </a:r>
            <a:r>
              <a:rPr lang="en-US" altLang="de-DE" sz="2400" dirty="0">
                <a:latin typeface="Calibri Light"/>
                <a:cs typeface="Times New Roman" panose="02020603050405020304" pitchFamily="18" charset="0"/>
              </a:rPr>
              <a:t> um </a:t>
            </a:r>
            <a:r>
              <a:rPr lang="en-US" altLang="de-DE" sz="2400" dirty="0" err="1">
                <a:latin typeface="Calibri Light"/>
                <a:cs typeface="Times New Roman" panose="02020603050405020304" pitchFamily="18" charset="0"/>
              </a:rPr>
              <a:t>conjunto</a:t>
            </a:r>
            <a:r>
              <a:rPr lang="en-US" altLang="de-DE" sz="2400" dirty="0">
                <a:latin typeface="Calibri Light"/>
                <a:cs typeface="Times New Roman" panose="02020603050405020304" pitchFamily="18" charset="0"/>
              </a:rPr>
              <a:t> de </a:t>
            </a:r>
            <a:r>
              <a:rPr lang="en-US" altLang="de-DE" sz="2400" dirty="0" err="1">
                <a:latin typeface="Calibri Light"/>
                <a:cs typeface="Times New Roman" panose="02020603050405020304" pitchFamily="18" charset="0"/>
              </a:rPr>
              <a:t>fotografias</a:t>
            </a:r>
            <a:r>
              <a:rPr lang="en-US" altLang="de-DE" sz="2400" dirty="0">
                <a:latin typeface="Calibri Light"/>
                <a:cs typeface="Times New Roman" panose="02020603050405020304" pitchFamily="18" charset="0"/>
              </a:rPr>
              <a:t>. Uma delas </a:t>
            </a:r>
            <a:r>
              <a:rPr lang="en-US" altLang="de-DE" sz="2400" dirty="0" err="1">
                <a:latin typeface="Calibri Light"/>
                <a:cs typeface="Times New Roman" panose="02020603050405020304" pitchFamily="18" charset="0"/>
              </a:rPr>
              <a:t>mostrava</a:t>
            </a:r>
            <a:r>
              <a:rPr lang="en-US" altLang="de-DE" sz="2400" dirty="0">
                <a:latin typeface="Calibri Light"/>
                <a:cs typeface="Times New Roman" panose="02020603050405020304" pitchFamily="18" charset="0"/>
              </a:rPr>
              <a:t> um </a:t>
            </a:r>
            <a:r>
              <a:rPr lang="en-US" altLang="de-DE" sz="2400" dirty="0" err="1">
                <a:latin typeface="Calibri Light"/>
                <a:cs typeface="Times New Roman" panose="02020603050405020304" pitchFamily="18" charset="0"/>
              </a:rPr>
              <a:t>carro</a:t>
            </a:r>
            <a:r>
              <a:rPr lang="en-US" altLang="de-DE" sz="2400" dirty="0"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US" altLang="de-DE" sz="2400" dirty="0" err="1">
                <a:latin typeface="Calibri Light"/>
                <a:cs typeface="Times New Roman" panose="02020603050405020304" pitchFamily="18" charset="0"/>
              </a:rPr>
              <a:t>vermelho</a:t>
            </a:r>
            <a:r>
              <a:rPr lang="en-US" altLang="de-DE" sz="2400" dirty="0"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US" altLang="de-DE" sz="2400" dirty="0" err="1">
                <a:latin typeface="Calibri Light"/>
                <a:cs typeface="Times New Roman" panose="02020603050405020304" pitchFamily="18" charset="0"/>
              </a:rPr>
              <a:t>diante</a:t>
            </a:r>
            <a:r>
              <a:rPr lang="en-US" altLang="de-DE" sz="2400" dirty="0">
                <a:latin typeface="Calibri Light"/>
                <a:cs typeface="Times New Roman" panose="02020603050405020304" pitchFamily="18" charset="0"/>
              </a:rPr>
              <a:t> de um </a:t>
            </a:r>
            <a:r>
              <a:rPr lang="en-US" altLang="de-DE" sz="2400" dirty="0" err="1">
                <a:latin typeface="Calibri Light"/>
                <a:cs typeface="Times New Roman" panose="02020603050405020304" pitchFamily="18" charset="0"/>
              </a:rPr>
              <a:t>sinal</a:t>
            </a:r>
            <a:r>
              <a:rPr lang="en-US" altLang="de-DE" sz="2400" dirty="0">
                <a:latin typeface="Calibri Light"/>
                <a:cs typeface="Times New Roman" panose="02020603050405020304" pitchFamily="18" charset="0"/>
              </a:rPr>
              <a:t> de</a:t>
            </a:r>
          </a:p>
        </p:txBody>
      </p:sp>
      <p:pic>
        <p:nvPicPr>
          <p:cNvPr id="8" name="Picture 4" descr="T990896AII">
            <a:extLst>
              <a:ext uri="{FF2B5EF4-FFF2-40B4-BE49-F238E27FC236}">
                <a16:creationId xmlns:a16="http://schemas.microsoft.com/office/drawing/2014/main" id="{3E524D81-113E-CDD2-5999-A11AAA5D2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975" y="2203704"/>
            <a:ext cx="4251960" cy="2834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D3C1DDAE-374A-0F3F-72FB-D00378C96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963" y="6021288"/>
            <a:ext cx="432283" cy="3657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5654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408955" y="5516563"/>
            <a:ext cx="11376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GB" altLang="de-DE" sz="2400">
              <a:latin typeface="Calibri Light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/>
              <a:t>A nossa memória funciona como uma </a:t>
            </a:r>
            <a:r>
              <a:rPr lang="pt-PT" sz="3600" dirty="0">
                <a:latin typeface="Calibri Light"/>
              </a:rPr>
              <a:t>câmara</a:t>
            </a:r>
            <a:r>
              <a:rPr lang="pt-PT" sz="3600" dirty="0"/>
              <a:t> de vídeo?</a:t>
            </a:r>
            <a:br>
              <a:rPr lang="pt-PT" sz="3600" dirty="0"/>
            </a:br>
            <a:endParaRPr lang="en-US" sz="3600" dirty="0">
              <a:latin typeface="Calibri Light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pt-BR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Depois das fotos serem apresentadas, a psicóloga tentou 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ludibriar</a:t>
            </a:r>
            <a:r>
              <a:rPr lang="pt-BR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a memória de alguns participantes com uma pergunta 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enganadora</a:t>
            </a:r>
            <a:r>
              <a:rPr lang="pt-BR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: </a:t>
            </a:r>
          </a:p>
          <a:p>
            <a:pPr lvl="0" defTabSz="914400" fontAlgn="base"/>
            <a:r>
              <a:rPr lang="pt-BR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"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O carro vermelho foi ultrapassado por outro carro quando estava em frente ao</a:t>
            </a:r>
            <a:r>
              <a:rPr lang="pt-BR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pt-BR" altLang="de-DE" sz="2400" dirty="0">
                <a:solidFill>
                  <a:srgbClr val="FF0000"/>
                </a:solidFill>
                <a:latin typeface="Calibri Light"/>
                <a:cs typeface="Times New Roman" panose="02020603050405020304" pitchFamily="18" charset="0"/>
              </a:rPr>
              <a:t>sinal de STOP</a:t>
            </a:r>
            <a:r>
              <a:rPr lang="pt-BR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?"  </a:t>
            </a:r>
          </a:p>
          <a:p>
            <a:pPr lvl="0" defTabSz="914400" fontAlgn="base"/>
            <a:r>
              <a:rPr lang="pt-BR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(Na verdade, o carro estava parado em frente a um </a:t>
            </a:r>
            <a:r>
              <a:rPr lang="pt-BR" altLang="de-DE" sz="2400" dirty="0">
                <a:solidFill>
                  <a:srgbClr val="FF0000"/>
                </a:solidFill>
                <a:latin typeface="Calibri Light"/>
                <a:cs typeface="Times New Roman" panose="02020603050405020304" pitchFamily="18" charset="0"/>
              </a:rPr>
              <a:t>sinal de cedência de passagem</a:t>
            </a:r>
            <a:r>
              <a:rPr lang="pt-BR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!)</a:t>
            </a:r>
            <a:endParaRPr lang="en-US" altLang="de-DE" sz="2400" i="1" dirty="0">
              <a:solidFill>
                <a:srgbClr val="FF0000"/>
              </a:solidFill>
              <a:latin typeface="Calibri Light"/>
              <a:cs typeface="Times New Roman" panose="02020603050405020304" pitchFamily="18" charset="0"/>
            </a:endParaRPr>
          </a:p>
          <a:p>
            <a:pPr lvl="0" defTabSz="914400" fontAlgn="base"/>
            <a:endParaRPr lang="en-US" altLang="de-DE" sz="2400" i="1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  <a:p>
            <a:endParaRPr lang="en-US" sz="2400" dirty="0"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14</a:t>
            </a:fld>
            <a:endParaRPr lang="de-DE" altLang="de-DE"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2468942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Caption_17"/>
          <p:cNvSpPr txBox="1">
            <a:spLocks noChangeArrowheads="1"/>
          </p:cNvSpPr>
          <p:nvPr/>
        </p:nvSpPr>
        <p:spPr bwMode="auto">
          <a:xfrm>
            <a:off x="784959" y="2483604"/>
            <a:ext cx="27203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dirty="0">
                <a:latin typeface="Calibri Light"/>
                <a:cs typeface="Times New Roman" panose="02020603050405020304" pitchFamily="18" charset="0"/>
              </a:rPr>
              <a:t>Imagem mostrada</a:t>
            </a:r>
          </a:p>
        </p:txBody>
      </p:sp>
      <p:sp>
        <p:nvSpPr>
          <p:cNvPr id="46085" name="Caption_18"/>
          <p:cNvSpPr txBox="1">
            <a:spLocks noChangeArrowheads="1"/>
          </p:cNvSpPr>
          <p:nvPr/>
        </p:nvSpPr>
        <p:spPr bwMode="auto">
          <a:xfrm>
            <a:off x="8545859" y="2206605"/>
            <a:ext cx="27203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dirty="0">
                <a:latin typeface="Calibri Light"/>
                <a:cs typeface="Times New Roman" panose="02020603050405020304" pitchFamily="18" charset="0"/>
              </a:rPr>
              <a:t>Qual a foto que foi mostrada previamente?</a:t>
            </a:r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4368271" y="3284984"/>
            <a:ext cx="3169476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pt-PT" altLang="de-DE" sz="1800" i="1" dirty="0">
                <a:latin typeface="Calibri Light"/>
                <a:cs typeface="Times New Roman" panose="02020603050405020304" pitchFamily="18" charset="0"/>
              </a:rPr>
              <a:t>O carro vermelho foi ultrapassado por outro carro quando estava em frente ao</a:t>
            </a:r>
            <a:r>
              <a:rPr lang="en-US" altLang="de-DE" sz="1800" i="1" dirty="0"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US" altLang="de-DE" sz="1800" i="1" dirty="0" err="1">
                <a:solidFill>
                  <a:srgbClr val="FF0000"/>
                </a:solidFill>
                <a:latin typeface="Calibri Light"/>
                <a:cs typeface="Times New Roman" panose="02020603050405020304" pitchFamily="18" charset="0"/>
              </a:rPr>
              <a:t>sinal</a:t>
            </a:r>
            <a:r>
              <a:rPr lang="en-US" altLang="de-DE" sz="1800" i="1" dirty="0">
                <a:solidFill>
                  <a:srgbClr val="FF0000"/>
                </a:solidFill>
                <a:latin typeface="Calibri Light"/>
                <a:cs typeface="Times New Roman" panose="02020603050405020304" pitchFamily="18" charset="0"/>
              </a:rPr>
              <a:t> de stop</a:t>
            </a:r>
            <a:r>
              <a:rPr lang="en-US" altLang="de-DE" sz="1800" i="1" dirty="0">
                <a:latin typeface="Calibri Ligh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4177273" y="2483604"/>
            <a:ext cx="3523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dirty="0">
                <a:latin typeface="Calibri Light"/>
                <a:cs typeface="Times New Roman" panose="02020603050405020304" pitchFamily="18" charset="0"/>
              </a:rPr>
              <a:t>Pergunta enganadora</a:t>
            </a:r>
          </a:p>
        </p:txBody>
      </p:sp>
      <p:sp>
        <p:nvSpPr>
          <p:cNvPr id="46089" name="Line 9"/>
          <p:cNvSpPr>
            <a:spLocks noChangeShapeType="1"/>
          </p:cNvSpPr>
          <p:nvPr/>
        </p:nvSpPr>
        <p:spPr bwMode="auto">
          <a:xfrm>
            <a:off x="4177272" y="2409825"/>
            <a:ext cx="0" cy="411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46090" name="Line 10"/>
          <p:cNvSpPr>
            <a:spLocks noChangeShapeType="1"/>
          </p:cNvSpPr>
          <p:nvPr/>
        </p:nvSpPr>
        <p:spPr bwMode="auto">
          <a:xfrm>
            <a:off x="7700322" y="2409825"/>
            <a:ext cx="0" cy="411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46091" name="Line 11"/>
          <p:cNvSpPr>
            <a:spLocks noChangeShapeType="1"/>
          </p:cNvSpPr>
          <p:nvPr/>
        </p:nvSpPr>
        <p:spPr bwMode="auto">
          <a:xfrm>
            <a:off x="527188" y="6524625"/>
            <a:ext cx="1116197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Calibri Light"/>
            </a:endParaRPr>
          </a:p>
        </p:txBody>
      </p:sp>
      <p:sp>
        <p:nvSpPr>
          <p:cNvPr id="46092" name="Text Box 12"/>
          <p:cNvSpPr txBox="1">
            <a:spLocks noChangeArrowheads="1"/>
          </p:cNvSpPr>
          <p:nvPr/>
        </p:nvSpPr>
        <p:spPr bwMode="auto">
          <a:xfrm>
            <a:off x="527188" y="6155293"/>
            <a:ext cx="36500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i="1" dirty="0">
                <a:latin typeface="Calibri Light"/>
                <a:cs typeface="Times New Roman" panose="02020603050405020304" pitchFamily="18" charset="0"/>
              </a:rPr>
              <a:t>Linha de tempo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de-DE" dirty="0" err="1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Depois</a:t>
            </a:r>
            <a:r>
              <a:rPr lang="en-US" altLang="de-DE" dirty="0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, </a:t>
            </a:r>
            <a:r>
              <a:rPr lang="en-US" altLang="de-DE" dirty="0" err="1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foram</a:t>
            </a:r>
            <a:r>
              <a:rPr lang="en-US" altLang="de-DE" dirty="0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de-DE" dirty="0" err="1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mostradas</a:t>
            </a:r>
            <a:r>
              <a:rPr lang="en-US" altLang="de-DE" dirty="0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de-DE" dirty="0" err="1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duas</a:t>
            </a:r>
            <a:r>
              <a:rPr lang="en-US" altLang="de-DE" dirty="0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de-DE" dirty="0" err="1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fotos</a:t>
            </a:r>
            <a:r>
              <a:rPr lang="en-US" altLang="de-DE" dirty="0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. </a:t>
            </a:r>
            <a:r>
              <a:rPr lang="en-US" altLang="de-DE" dirty="0" err="1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Os</a:t>
            </a:r>
            <a:r>
              <a:rPr lang="en-US" altLang="de-DE" dirty="0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de-DE" dirty="0" err="1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participantes</a:t>
            </a:r>
            <a:r>
              <a:rPr lang="en-US" altLang="de-DE" dirty="0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de-DE" dirty="0" err="1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deveriam</a:t>
            </a:r>
            <a:r>
              <a:rPr lang="en-US" altLang="de-DE" dirty="0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de-DE" dirty="0" err="1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então</a:t>
            </a:r>
            <a:r>
              <a:rPr lang="en-US" altLang="de-DE" dirty="0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de-DE" dirty="0" err="1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escolher</a:t>
            </a:r>
            <a:r>
              <a:rPr lang="en-US" altLang="de-DE" dirty="0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de-DE" dirty="0" err="1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qual</a:t>
            </a:r>
            <a:r>
              <a:rPr lang="en-US" altLang="de-DE" dirty="0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de-DE" dirty="0" err="1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delas</a:t>
            </a:r>
            <a:r>
              <a:rPr lang="en-US" altLang="de-DE" dirty="0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de-DE" dirty="0" err="1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tinha</a:t>
            </a:r>
            <a:r>
              <a:rPr lang="en-US" altLang="de-DE" dirty="0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de-DE" dirty="0" err="1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sido</a:t>
            </a:r>
            <a:r>
              <a:rPr lang="en-US" altLang="de-DE" dirty="0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de-DE" dirty="0" err="1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originalmente</a:t>
            </a:r>
            <a:r>
              <a:rPr lang="en-US" altLang="de-DE" dirty="0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de-DE" dirty="0" err="1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apresentada</a:t>
            </a:r>
            <a:r>
              <a:rPr lang="en-US" altLang="de-DE" dirty="0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. </a:t>
            </a:r>
            <a:r>
              <a:rPr lang="en-US" altLang="de-DE" dirty="0" err="1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Acha</a:t>
            </a:r>
            <a:r>
              <a:rPr lang="en-US" altLang="de-DE" dirty="0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 que a </a:t>
            </a:r>
            <a:r>
              <a:rPr lang="en-US" altLang="de-DE" dirty="0" err="1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memória</a:t>
            </a:r>
            <a:r>
              <a:rPr lang="en-US" altLang="de-DE" dirty="0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de-DE" dirty="0" err="1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pode</a:t>
            </a:r>
            <a:r>
              <a:rPr lang="en-US" altLang="de-DE" dirty="0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de-DE" dirty="0" err="1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ser</a:t>
            </a:r>
            <a:r>
              <a:rPr lang="en-US" altLang="de-DE" dirty="0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de-DE" dirty="0" err="1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enganada</a:t>
            </a:r>
            <a:r>
              <a:rPr lang="en-US" altLang="de-DE" dirty="0">
                <a:solidFill>
                  <a:srgbClr val="004992"/>
                </a:solidFill>
                <a:ea typeface="+mn-ea"/>
                <a:cs typeface="Times New Roman" panose="02020603050405020304" pitchFamily="18" charset="0"/>
              </a:rPr>
              <a:t>?</a:t>
            </a:r>
            <a:r>
              <a:rPr lang="en-US" altLang="de-DE" dirty="0">
                <a:solidFill>
                  <a:prstClr val="white"/>
                </a:solidFill>
                <a:ea typeface="+mn-ea"/>
                <a:cs typeface="Times New Roman" panose="02020603050405020304" pitchFamily="18" charset="0"/>
              </a:rPr>
              <a:t> </a:t>
            </a:r>
            <a:endParaRPr lang="en-US" sz="3200" dirty="0"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15</a:t>
            </a:fld>
            <a:endParaRPr lang="de-DE" altLang="de-DE">
              <a:latin typeface="Calibri Light"/>
            </a:endParaRPr>
          </a:p>
        </p:txBody>
      </p:sp>
      <p:pic>
        <p:nvPicPr>
          <p:cNvPr id="17" name="Picture 4" descr="T990896AI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959" y="2852936"/>
            <a:ext cx="2720340" cy="181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 descr="T990896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859" y="2852936"/>
            <a:ext cx="2720340" cy="3627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7609755" y="2203704"/>
            <a:ext cx="4140285" cy="3451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en-US" altLang="de-DE" sz="2400" b="0" dirty="0" err="1">
                <a:solidFill>
                  <a:srgbClr val="333333"/>
                </a:solidFill>
                <a:latin typeface="Calibri Light"/>
              </a:rPr>
              <a:t>Sem</a:t>
            </a:r>
            <a:r>
              <a:rPr lang="en-US" altLang="de-DE" sz="24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a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questão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enganadora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,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apenas</a:t>
            </a:r>
            <a:r>
              <a:rPr lang="en-US" altLang="de-DE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b="0" dirty="0">
                <a:solidFill>
                  <a:srgbClr val="333333"/>
                </a:solidFill>
                <a:latin typeface="Calibri Light"/>
              </a:rPr>
              <a:t>25% </a:t>
            </a:r>
            <a:r>
              <a:rPr lang="en-US" altLang="de-DE" sz="2400" b="0" dirty="0" err="1">
                <a:solidFill>
                  <a:srgbClr val="333333"/>
                </a:solidFill>
                <a:latin typeface="Calibri Light"/>
              </a:rPr>
              <a:t>disseram</a:t>
            </a:r>
            <a:r>
              <a:rPr lang="en-US" altLang="de-DE" sz="2400" b="0" dirty="0">
                <a:solidFill>
                  <a:srgbClr val="333333"/>
                </a:solidFill>
                <a:latin typeface="Calibri Light"/>
              </a:rPr>
              <a:t> que </a:t>
            </a:r>
            <a:r>
              <a:rPr lang="en-US" altLang="de-DE" sz="2400" b="0" dirty="0" err="1">
                <a:solidFill>
                  <a:srgbClr val="333333"/>
                </a:solidFill>
                <a:latin typeface="Calibri Light"/>
              </a:rPr>
              <a:t>viram</a:t>
            </a:r>
            <a:r>
              <a:rPr lang="en-US" altLang="de-DE" sz="2400" b="0" dirty="0">
                <a:solidFill>
                  <a:srgbClr val="333333"/>
                </a:solidFill>
                <a:latin typeface="Calibri Light"/>
              </a:rPr>
              <a:t> o </a:t>
            </a:r>
            <a:r>
              <a:rPr lang="en-US" altLang="de-DE" sz="2400" b="0" dirty="0" err="1">
                <a:solidFill>
                  <a:srgbClr val="333333"/>
                </a:solidFill>
                <a:latin typeface="Calibri Light"/>
              </a:rPr>
              <a:t>sinal</a:t>
            </a:r>
            <a:r>
              <a:rPr lang="en-US" altLang="de-DE" sz="2400" b="0" dirty="0">
                <a:solidFill>
                  <a:srgbClr val="333333"/>
                </a:solidFill>
                <a:latin typeface="Calibri Light"/>
              </a:rPr>
              <a:t> de STOP </a:t>
            </a:r>
            <a:r>
              <a:rPr lang="en-US" altLang="de-DE" sz="2400" b="0" dirty="0" err="1">
                <a:solidFill>
                  <a:srgbClr val="333333"/>
                </a:solidFill>
                <a:latin typeface="Calibri Light"/>
              </a:rPr>
              <a:t>na</a:t>
            </a:r>
            <a:r>
              <a:rPr lang="en-US" altLang="de-DE" sz="24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b="0" dirty="0" err="1">
                <a:solidFill>
                  <a:srgbClr val="333333"/>
                </a:solidFill>
                <a:latin typeface="Calibri Light"/>
              </a:rPr>
              <a:t>foto</a:t>
            </a:r>
            <a:r>
              <a:rPr lang="en-US" altLang="de-DE" sz="2400" b="0" dirty="0">
                <a:solidFill>
                  <a:srgbClr val="333333"/>
                </a:solidFill>
                <a:latin typeface="Calibri Light"/>
              </a:rPr>
              <a:t> original. </a:t>
            </a:r>
          </a:p>
          <a:p>
            <a:pPr eaLnBrk="1" hangingPunct="1">
              <a:lnSpc>
                <a:spcPct val="105000"/>
              </a:lnSpc>
              <a:spcBef>
                <a:spcPts val="1999"/>
              </a:spcBef>
              <a:spcAft>
                <a:spcPts val="0"/>
              </a:spcAft>
              <a:buClrTx/>
              <a:buNone/>
            </a:pPr>
            <a:r>
              <a:rPr lang="en-US" altLang="de-DE" sz="2400" b="0" dirty="0">
                <a:solidFill>
                  <a:srgbClr val="333333"/>
                </a:solidFill>
                <a:latin typeface="Calibri Light"/>
              </a:rPr>
              <a:t>… </a:t>
            </a:r>
            <a:r>
              <a:rPr lang="en-US" altLang="de-DE" sz="2400" dirty="0" err="1">
                <a:solidFill>
                  <a:srgbClr val="333333"/>
                </a:solidFill>
                <a:latin typeface="Calibri Light"/>
              </a:rPr>
              <a:t>enquanto</a:t>
            </a:r>
            <a:r>
              <a:rPr lang="en-US" altLang="de-DE" sz="2400" b="0" dirty="0">
                <a:solidFill>
                  <a:srgbClr val="333333"/>
                </a:solidFill>
                <a:latin typeface="Calibri Light"/>
              </a:rPr>
              <a:t> 59% dos </a:t>
            </a:r>
            <a:r>
              <a:rPr lang="en-US" altLang="de-DE" sz="2400" b="0" dirty="0" err="1">
                <a:solidFill>
                  <a:srgbClr val="333333"/>
                </a:solidFill>
                <a:latin typeface="Calibri Light"/>
              </a:rPr>
              <a:t>participantes</a:t>
            </a:r>
            <a:r>
              <a:rPr lang="en-US" altLang="de-DE" sz="2400" b="0" dirty="0">
                <a:solidFill>
                  <a:srgbClr val="333333"/>
                </a:solidFill>
                <a:latin typeface="Calibri Light"/>
              </a:rPr>
              <a:t> que </a:t>
            </a:r>
            <a:r>
              <a:rPr lang="en-US" altLang="de-DE" sz="2400" b="0" dirty="0" err="1">
                <a:solidFill>
                  <a:srgbClr val="333333"/>
                </a:solidFill>
                <a:latin typeface="Calibri Light"/>
              </a:rPr>
              <a:t>receberam</a:t>
            </a:r>
            <a:r>
              <a:rPr lang="en-US" altLang="de-DE" sz="2400" b="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altLang="de-DE" sz="2400" b="0" dirty="0" err="1">
                <a:solidFill>
                  <a:srgbClr val="333333"/>
                </a:solidFill>
                <a:latin typeface="Calibri Light"/>
              </a:rPr>
              <a:t>informação</a:t>
            </a:r>
            <a:r>
              <a:rPr lang="en-US" altLang="de-DE" sz="24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b="0" dirty="0" err="1">
                <a:solidFill>
                  <a:srgbClr val="333333"/>
                </a:solidFill>
                <a:latin typeface="Calibri Light"/>
              </a:rPr>
              <a:t>enganadora</a:t>
            </a:r>
            <a:r>
              <a:rPr lang="en-US" altLang="de-DE" sz="2400" b="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altLang="de-DE" sz="2400" b="0" dirty="0" err="1">
                <a:solidFill>
                  <a:srgbClr val="333333"/>
                </a:solidFill>
                <a:latin typeface="Calibri Light"/>
              </a:rPr>
              <a:t>disseram</a:t>
            </a:r>
            <a:r>
              <a:rPr lang="en-US" altLang="de-DE" sz="2400" b="0" dirty="0">
                <a:solidFill>
                  <a:srgbClr val="333333"/>
                </a:solidFill>
                <a:latin typeface="Calibri Light"/>
              </a:rPr>
              <a:t> que </a:t>
            </a:r>
            <a:r>
              <a:rPr lang="en-US" altLang="de-DE" sz="2400" b="0" dirty="0" err="1">
                <a:solidFill>
                  <a:srgbClr val="333333"/>
                </a:solidFill>
                <a:latin typeface="Calibri Light"/>
              </a:rPr>
              <a:t>viram</a:t>
            </a:r>
            <a:r>
              <a:rPr lang="en-US" altLang="de-DE" sz="2400" b="0" dirty="0">
                <a:solidFill>
                  <a:srgbClr val="333333"/>
                </a:solidFill>
                <a:latin typeface="Calibri Light"/>
              </a:rPr>
              <a:t> o </a:t>
            </a:r>
            <a:r>
              <a:rPr lang="en-US" altLang="de-DE" sz="2400" b="0" dirty="0" err="1">
                <a:solidFill>
                  <a:srgbClr val="333333"/>
                </a:solidFill>
                <a:latin typeface="Calibri Light"/>
              </a:rPr>
              <a:t>sinal</a:t>
            </a:r>
            <a:r>
              <a:rPr lang="en-US" altLang="de-DE" sz="2400" b="0" dirty="0">
                <a:solidFill>
                  <a:srgbClr val="333333"/>
                </a:solidFill>
                <a:latin typeface="Calibri Light"/>
              </a:rPr>
              <a:t> de STOP!</a:t>
            </a:r>
            <a:endParaRPr lang="de-DE" altLang="de-DE" sz="2400" b="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8132" name="Caption_12"/>
          <p:cNvSpPr txBox="1">
            <a:spLocks noChangeArrowheads="1"/>
          </p:cNvSpPr>
          <p:nvPr/>
        </p:nvSpPr>
        <p:spPr bwMode="auto">
          <a:xfrm>
            <a:off x="411479" y="1867154"/>
            <a:ext cx="23737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de-DE" sz="1600" b="1" i="1" dirty="0">
                <a:latin typeface="Calibri Light"/>
                <a:cs typeface="Times New Roman" panose="02020603050405020304" pitchFamily="18" charset="0"/>
              </a:rPr>
              <a:t>1. </a:t>
            </a:r>
            <a:r>
              <a:rPr lang="en-US" altLang="de-DE" sz="1600" b="1" i="1" dirty="0" err="1">
                <a:latin typeface="Calibri Light"/>
                <a:cs typeface="Times New Roman" panose="02020603050405020304" pitchFamily="18" charset="0"/>
              </a:rPr>
              <a:t>Imagem</a:t>
            </a:r>
            <a:r>
              <a:rPr lang="en-US" altLang="de-DE" sz="1600" b="1" i="1" dirty="0"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US" altLang="de-DE" sz="1600" b="1" i="1" dirty="0" err="1">
                <a:latin typeface="Calibri Light"/>
                <a:cs typeface="Times New Roman" panose="02020603050405020304" pitchFamily="18" charset="0"/>
              </a:rPr>
              <a:t>apresentada</a:t>
            </a:r>
            <a:endParaRPr lang="en-US" altLang="de-DE" sz="1600" b="1" i="1" dirty="0">
              <a:latin typeface="Calibri Light"/>
              <a:cs typeface="Times New Roman" panose="02020603050405020304" pitchFamily="18" charset="0"/>
            </a:endParaRPr>
          </a:p>
        </p:txBody>
      </p:sp>
      <p:sp>
        <p:nvSpPr>
          <p:cNvPr id="48133" name="Caption_13"/>
          <p:cNvSpPr txBox="1">
            <a:spLocks noChangeArrowheads="1"/>
          </p:cNvSpPr>
          <p:nvPr/>
        </p:nvSpPr>
        <p:spPr bwMode="auto">
          <a:xfrm>
            <a:off x="4010617" y="1864458"/>
            <a:ext cx="273377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de-DE" sz="1600" b="1" i="1" dirty="0">
                <a:latin typeface="Calibri Light"/>
                <a:cs typeface="Times New Roman" panose="02020603050405020304" pitchFamily="18" charset="0"/>
              </a:rPr>
              <a:t>2. … mas o que </a:t>
            </a:r>
            <a:r>
              <a:rPr lang="en-US" altLang="de-DE" sz="1600" b="1" i="1" dirty="0" err="1">
                <a:latin typeface="Calibri Light"/>
                <a:cs typeface="Times New Roman" panose="02020603050405020304" pitchFamily="18" charset="0"/>
              </a:rPr>
              <a:t>foi</a:t>
            </a:r>
            <a:r>
              <a:rPr lang="en-US" altLang="de-DE" sz="1600" b="1" i="1" dirty="0"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US" altLang="de-DE" sz="1600" b="1" i="1" dirty="0" err="1">
                <a:latin typeface="Calibri Light"/>
                <a:cs typeface="Times New Roman" panose="02020603050405020304" pitchFamily="18" charset="0"/>
              </a:rPr>
              <a:t>recordado</a:t>
            </a:r>
            <a:r>
              <a:rPr lang="en-US" altLang="de-DE" sz="1600" b="1" i="1" dirty="0">
                <a:latin typeface="Calibri Ligh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449272" cy="498598"/>
          </a:xfrm>
        </p:spPr>
        <p:txBody>
          <a:bodyPr vert="horz" wrap="square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A </a:t>
            </a:r>
            <a:r>
              <a:rPr lang="en-US" sz="3600" dirty="0" err="1">
                <a:latin typeface="Calibri Light"/>
              </a:rPr>
              <a:t>nossa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memória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não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corresponde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perfeitamente</a:t>
            </a:r>
            <a:r>
              <a:rPr lang="en-US" sz="3600" dirty="0">
                <a:latin typeface="Calibri Light"/>
              </a:rPr>
              <a:t> à </a:t>
            </a:r>
            <a:r>
              <a:rPr lang="en-US" sz="3600" dirty="0" err="1">
                <a:latin typeface="Calibri Light"/>
              </a:rPr>
              <a:t>realidade</a:t>
            </a:r>
            <a:r>
              <a:rPr lang="en-US" sz="3600" dirty="0">
                <a:latin typeface="Calibri Light"/>
              </a:rPr>
              <a:t>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16</a:t>
            </a:fld>
            <a:endParaRPr lang="de-DE" altLang="de-DE">
              <a:latin typeface="Calibri Light"/>
            </a:endParaRPr>
          </a:p>
        </p:txBody>
      </p:sp>
      <p:pic>
        <p:nvPicPr>
          <p:cNvPr id="12" name="Picture 3" descr="T990896AI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" y="2203704"/>
            <a:ext cx="2057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T990896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617" y="2199430"/>
            <a:ext cx="20574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665296" cy="498598"/>
          </a:xfrm>
        </p:spPr>
        <p:txBody>
          <a:bodyPr vert="horz" wrap="square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/>
              <a:t>A </a:t>
            </a:r>
            <a:r>
              <a:rPr lang="en-US" sz="3600" dirty="0" err="1"/>
              <a:t>nossa</a:t>
            </a:r>
            <a:r>
              <a:rPr lang="en-US" sz="3600" dirty="0"/>
              <a:t> </a:t>
            </a:r>
            <a:r>
              <a:rPr lang="en-US" sz="3600" dirty="0" err="1"/>
              <a:t>memória</a:t>
            </a:r>
            <a:r>
              <a:rPr lang="en-US" sz="3600" dirty="0"/>
              <a:t> </a:t>
            </a:r>
            <a:r>
              <a:rPr lang="en-US" sz="3600" dirty="0" err="1"/>
              <a:t>não</a:t>
            </a:r>
            <a:r>
              <a:rPr lang="en-US" sz="3600" dirty="0"/>
              <a:t> </a:t>
            </a:r>
            <a:r>
              <a:rPr lang="en-US" sz="3600" dirty="0" err="1"/>
              <a:t>corresponde</a:t>
            </a:r>
            <a:r>
              <a:rPr lang="en-US" sz="3600" dirty="0"/>
              <a:t> </a:t>
            </a:r>
            <a:r>
              <a:rPr lang="en-US" sz="3600" dirty="0" err="1"/>
              <a:t>perfeitamente</a:t>
            </a:r>
            <a:r>
              <a:rPr lang="en-US" sz="3600" dirty="0"/>
              <a:t> à </a:t>
            </a:r>
            <a:r>
              <a:rPr lang="en-US" sz="3600" dirty="0" err="1"/>
              <a:t>realidade</a:t>
            </a:r>
            <a:r>
              <a:rPr lang="en-US" sz="3600" dirty="0"/>
              <a:t>!</a:t>
            </a:r>
            <a:endParaRPr lang="en-US" sz="3600" dirty="0">
              <a:latin typeface="Calibri Ligh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sz="2400" dirty="0">
                <a:solidFill>
                  <a:srgbClr val="333333"/>
                </a:solidFill>
                <a:latin typeface="Calibri Light"/>
              </a:rPr>
              <a:t>Estes e muitos outros estudos mostram que a memória humana funciona bem, mas não de forma perfeita. </a:t>
            </a:r>
          </a:p>
          <a:p>
            <a:r>
              <a:rPr lang="en-US" sz="2400" dirty="0" err="1">
                <a:solidFill>
                  <a:srgbClr val="333333"/>
                </a:solidFill>
                <a:latin typeface="Calibri Light"/>
              </a:rPr>
              <a:t>Tendemos</a:t>
            </a:r>
            <a:r>
              <a:rPr lang="en-US" sz="2400" dirty="0">
                <a:solidFill>
                  <a:srgbClr val="333333"/>
                </a:solidFill>
                <a:latin typeface="Calibri Light"/>
              </a:rPr>
              <a:t> a </a:t>
            </a:r>
            <a:r>
              <a:rPr lang="en-US" sz="2400" dirty="0" err="1">
                <a:solidFill>
                  <a:srgbClr val="333333"/>
                </a:solidFill>
                <a:latin typeface="Calibri Light"/>
              </a:rPr>
              <a:t>rearranjar</a:t>
            </a:r>
            <a:r>
              <a:rPr lang="en-US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2400" dirty="0" err="1">
                <a:solidFill>
                  <a:srgbClr val="333333"/>
                </a:solidFill>
                <a:latin typeface="Calibri Light"/>
              </a:rPr>
              <a:t>ou</a:t>
            </a:r>
            <a:r>
              <a:rPr lang="en-US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2400" dirty="0" err="1">
                <a:solidFill>
                  <a:srgbClr val="333333"/>
                </a:solidFill>
                <a:latin typeface="Calibri Light"/>
              </a:rPr>
              <a:t>acrescentar</a:t>
            </a:r>
            <a:r>
              <a:rPr lang="en-US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2400" dirty="0" err="1">
                <a:solidFill>
                  <a:srgbClr val="333333"/>
                </a:solidFill>
                <a:latin typeface="Calibri Light"/>
              </a:rPr>
              <a:t>às</a:t>
            </a:r>
            <a:r>
              <a:rPr lang="en-US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2400" dirty="0" err="1">
                <a:solidFill>
                  <a:srgbClr val="333333"/>
                </a:solidFill>
                <a:latin typeface="Calibri Light"/>
              </a:rPr>
              <a:t>nossas</a:t>
            </a:r>
            <a:r>
              <a:rPr lang="en-US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2400" dirty="0" err="1">
                <a:solidFill>
                  <a:srgbClr val="333333"/>
                </a:solidFill>
                <a:latin typeface="Calibri Light"/>
              </a:rPr>
              <a:t>memórias</a:t>
            </a:r>
            <a:r>
              <a:rPr lang="en-US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2400" dirty="0" err="1">
                <a:solidFill>
                  <a:srgbClr val="333333"/>
                </a:solidFill>
                <a:latin typeface="Calibri Light"/>
              </a:rPr>
              <a:t>coisas</a:t>
            </a:r>
            <a:r>
              <a:rPr lang="en-US" sz="2400" dirty="0">
                <a:solidFill>
                  <a:srgbClr val="333333"/>
                </a:solidFill>
                <a:latin typeface="Calibri Light"/>
              </a:rPr>
              <a:t> que </a:t>
            </a:r>
            <a:r>
              <a:rPr lang="en-US" sz="2400" dirty="0" err="1">
                <a:solidFill>
                  <a:srgbClr val="333333"/>
                </a:solidFill>
                <a:latin typeface="Calibri Light"/>
              </a:rPr>
              <a:t>ocorreram</a:t>
            </a:r>
            <a:r>
              <a:rPr lang="en-US" sz="2400" dirty="0">
                <a:solidFill>
                  <a:srgbClr val="333333"/>
                </a:solidFill>
                <a:latin typeface="Calibri Light"/>
              </a:rPr>
              <a:t> no passado </a:t>
            </a:r>
            <a:r>
              <a:rPr lang="en-US" sz="2400" dirty="0" err="1">
                <a:solidFill>
                  <a:srgbClr val="333333"/>
                </a:solidFill>
                <a:latin typeface="Calibri Light"/>
              </a:rPr>
              <a:t>ou</a:t>
            </a:r>
            <a:r>
              <a:rPr lang="en-US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2400" dirty="0" err="1">
                <a:solidFill>
                  <a:srgbClr val="333333"/>
                </a:solidFill>
                <a:latin typeface="Calibri Light"/>
              </a:rPr>
              <a:t>acerca</a:t>
            </a:r>
            <a:r>
              <a:rPr lang="en-US" sz="2400" dirty="0">
                <a:solidFill>
                  <a:srgbClr val="333333"/>
                </a:solidFill>
                <a:latin typeface="Calibri Light"/>
              </a:rPr>
              <a:t> das quais </a:t>
            </a:r>
            <a:r>
              <a:rPr lang="en-US" sz="2400" dirty="0" err="1">
                <a:solidFill>
                  <a:srgbClr val="333333"/>
                </a:solidFill>
                <a:latin typeface="Calibri Light"/>
              </a:rPr>
              <a:t>ouvimos</a:t>
            </a:r>
            <a:r>
              <a:rPr lang="en-US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2400" dirty="0" err="1">
                <a:solidFill>
                  <a:srgbClr val="333333"/>
                </a:solidFill>
                <a:latin typeface="Calibri Light"/>
              </a:rPr>
              <a:t>falar</a:t>
            </a:r>
            <a:r>
              <a:rPr lang="en-US" sz="2400" dirty="0">
                <a:solidFill>
                  <a:srgbClr val="333333"/>
                </a:solidFill>
                <a:latin typeface="Calibri Light"/>
              </a:rPr>
              <a:t> </a:t>
            </a:r>
            <a:r>
              <a:rPr lang="en-US" sz="2400" dirty="0" err="1">
                <a:solidFill>
                  <a:srgbClr val="333333"/>
                </a:solidFill>
                <a:latin typeface="Calibri Light"/>
              </a:rPr>
              <a:t>depois</a:t>
            </a:r>
            <a:r>
              <a:rPr lang="en-US" sz="2400" dirty="0">
                <a:solidFill>
                  <a:srgbClr val="333333"/>
                </a:solidFill>
                <a:latin typeface="Calibri Light"/>
              </a:rPr>
              <a:t>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17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>
                <a:latin typeface="Calibri Light"/>
              </a:rPr>
              <a:t>Exercício</a:t>
            </a:r>
          </a:p>
        </p:txBody>
      </p:sp>
      <p:sp>
        <p:nvSpPr>
          <p:cNvPr id="56323" name="Rectangle 6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tabLst>
                <a:tab pos="361950" algn="l"/>
              </a:tabLst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Ser-lhe-ão mostradas de seguida algumas imagens complexas.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18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>
                <a:latin typeface="Calibri Light"/>
              </a:rPr>
              <a:t>Exercício</a:t>
            </a:r>
          </a:p>
        </p:txBody>
      </p:sp>
      <p:sp>
        <p:nvSpPr>
          <p:cNvPr id="56323" name="Rectangle 6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tabLst>
                <a:tab pos="361950" algn="l"/>
              </a:tabLst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Ser-lhe-ão mostradas de seguida algumas imagens complexas.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tabLst>
                <a:tab pos="361950" algn="l"/>
              </a:tabLst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Depois, será questionado para relembrar o que viu na imagem e quão confiante está nas suas respostas.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19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22341733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>
                <a:latin typeface="Calibri Light"/>
              </a:rPr>
              <a:t>Exercício</a:t>
            </a:r>
          </a:p>
        </p:txBody>
      </p:sp>
      <p:sp>
        <p:nvSpPr>
          <p:cNvPr id="56323" name="Rectangle 6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tabLst>
                <a:tab pos="361950" algn="l"/>
              </a:tabLst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Ser-lhe-ão mostradas de seguida algumas imagens complexas.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tabLst>
                <a:tab pos="361950" algn="l"/>
              </a:tabLst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Depois, será questionado para relembrar o que viu na imagem e quão confidente está nas suas respostas. 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  <a:tabLst>
                <a:tab pos="361950" algn="l"/>
              </a:tabLst>
            </a:pPr>
            <a:r>
              <a:rPr lang="de-DE" altLang="de-DE" sz="2400" dirty="0">
                <a:latin typeface="Calibri Light"/>
              </a:rPr>
              <a:t>Tente lembrar-se do maior número de detalhes possível.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20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38606401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21</a:t>
            </a:fld>
            <a:endParaRPr lang="de-DE" altLang="de-DE">
              <a:latin typeface="Calibri Light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949" y="1078992"/>
            <a:ext cx="5805622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de-DE" sz="3600" dirty="0">
                <a:latin typeface="Calibri Light"/>
              </a:rPr>
              <a:t>O </a:t>
            </a:r>
            <a:r>
              <a:rPr lang="en-US" altLang="de-DE" sz="3600" dirty="0" err="1">
                <a:latin typeface="Calibri Light"/>
              </a:rPr>
              <a:t>Ferreiro</a:t>
            </a:r>
            <a:br>
              <a:rPr lang="en-US" altLang="de-DE" sz="3600" dirty="0">
                <a:latin typeface="Calibri Light"/>
              </a:rPr>
            </a:br>
            <a:r>
              <a:rPr lang="en-US" altLang="de-DE" dirty="0">
                <a:latin typeface="Calibri Light"/>
              </a:rPr>
              <a:t>O que </a:t>
            </a:r>
            <a:r>
              <a:rPr lang="en-US" altLang="de-DE" dirty="0" err="1">
                <a:latin typeface="Calibri Light"/>
              </a:rPr>
              <a:t>vê</a:t>
            </a:r>
            <a:r>
              <a:rPr lang="en-US" altLang="de-DE" dirty="0">
                <a:latin typeface="Calibri Light"/>
              </a:rPr>
              <a:t>? </a:t>
            </a:r>
            <a:r>
              <a:rPr lang="en-US" altLang="de-DE" dirty="0" err="1">
                <a:latin typeface="Calibri Light"/>
              </a:rPr>
              <a:t>Qual</a:t>
            </a:r>
            <a:r>
              <a:rPr lang="en-US" altLang="de-DE" dirty="0">
                <a:latin typeface="Calibri Light"/>
              </a:rPr>
              <a:t> o </a:t>
            </a:r>
            <a:r>
              <a:rPr lang="en-US" altLang="de-DE" dirty="0" err="1">
                <a:latin typeface="Calibri Light"/>
              </a:rPr>
              <a:t>seu</a:t>
            </a:r>
            <a:r>
              <a:rPr lang="en-US" altLang="de-DE" dirty="0">
                <a:latin typeface="Calibri Light"/>
              </a:rPr>
              <a:t> </a:t>
            </a:r>
            <a:r>
              <a:rPr lang="en-US" altLang="de-DE" dirty="0" err="1">
                <a:latin typeface="Calibri Light"/>
              </a:rPr>
              <a:t>grau</a:t>
            </a:r>
            <a:r>
              <a:rPr lang="en-US" altLang="de-DE" dirty="0">
                <a:latin typeface="Calibri Light"/>
              </a:rPr>
              <a:t> de </a:t>
            </a:r>
            <a:r>
              <a:rPr lang="en-US" altLang="de-DE" dirty="0" err="1">
                <a:latin typeface="Calibri Light"/>
              </a:rPr>
              <a:t>confiança</a:t>
            </a:r>
            <a:r>
              <a:rPr lang="en-US" altLang="de-DE" dirty="0">
                <a:latin typeface="Calibri Light"/>
              </a:rPr>
              <a:t>?</a:t>
            </a:r>
            <a:endParaRPr lang="de-DE" altLang="de-DE" sz="3600" dirty="0">
              <a:latin typeface="Calibri Light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Pinças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Janela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Bigorna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Avental de Couro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Espectadores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Ferramentas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Martelo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22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>
                <a:latin typeface="Calibri Light"/>
              </a:rPr>
              <a:t>O Ferreiro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Pinças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Janela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latin typeface="Calibri Light"/>
              </a:rPr>
              <a:t>Bigorna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Avental de Couro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Espectadores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Ferramentas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latin typeface="Calibri Light"/>
              </a:rPr>
              <a:t>Martelo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23</a:t>
            </a:fld>
            <a:endParaRPr lang="de-DE" altLang="de-DE">
              <a:latin typeface="Calibri Light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170" y="2203704"/>
            <a:ext cx="459118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b="1" dirty="0">
                <a:latin typeface="Calibri Light"/>
              </a:rPr>
              <a:t>= não presente na imagem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Caption_8"/>
          <p:cNvSpPr>
            <a:spLocks noChangeArrowheads="1"/>
          </p:cNvSpPr>
          <p:nvPr/>
        </p:nvSpPr>
        <p:spPr bwMode="auto">
          <a:xfrm>
            <a:off x="2333841" y="6455664"/>
            <a:ext cx="7493836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800">
                <a:latin typeface="Calibri Light"/>
                <a:ea typeface="Arial Unicode MS" panose="020B0604020202020204" pitchFamily="34" charset="-128"/>
                <a:cs typeface="Arial Unicode MS" panose="020B0604020202020204" pitchFamily="34" charset="-128"/>
              </a:rPr>
              <a:t>© geobra Brandstätter </a:t>
            </a:r>
            <a:endParaRPr lang="de-DE" altLang="de-DE" sz="800"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24</a:t>
            </a:fld>
            <a:endParaRPr lang="de-DE" altLang="de-DE">
              <a:latin typeface="Calibri Light"/>
            </a:endParaRPr>
          </a:p>
        </p:txBody>
      </p:sp>
      <p:pic>
        <p:nvPicPr>
          <p:cNvPr id="8" name="Picture 3" descr="Piraten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32"/>
          <a:stretch/>
        </p:blipFill>
        <p:spPr bwMode="auto">
          <a:xfrm>
            <a:off x="2333842" y="1078992"/>
            <a:ext cx="7493836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de-DE" sz="3600" dirty="0"/>
              <a:t>O </a:t>
            </a:r>
            <a:r>
              <a:rPr lang="en-US" altLang="de-DE" sz="3600" dirty="0" err="1"/>
              <a:t>Navio</a:t>
            </a:r>
            <a:r>
              <a:rPr lang="en-US" altLang="de-DE" sz="3600" dirty="0"/>
              <a:t> dos </a:t>
            </a:r>
            <a:r>
              <a:rPr lang="en-US" altLang="de-DE" sz="3600" dirty="0" err="1"/>
              <a:t>Piratas</a:t>
            </a:r>
            <a:br>
              <a:rPr lang="en-US" altLang="de-DE" sz="3600" dirty="0"/>
            </a:br>
            <a:r>
              <a:rPr lang="en-US" altLang="de-DE" dirty="0"/>
              <a:t>O que </a:t>
            </a:r>
            <a:r>
              <a:rPr lang="en-US" altLang="de-DE" dirty="0" err="1"/>
              <a:t>vê</a:t>
            </a:r>
            <a:r>
              <a:rPr lang="en-US" altLang="de-DE" dirty="0"/>
              <a:t>? </a:t>
            </a:r>
            <a:r>
              <a:rPr lang="en-US" altLang="de-DE" dirty="0" err="1"/>
              <a:t>Qual</a:t>
            </a:r>
            <a:r>
              <a:rPr lang="en-US" altLang="de-DE" dirty="0"/>
              <a:t> o </a:t>
            </a:r>
            <a:r>
              <a:rPr lang="en-US" altLang="de-DE" dirty="0" err="1"/>
              <a:t>seu</a:t>
            </a:r>
            <a:r>
              <a:rPr lang="en-US" altLang="de-DE" dirty="0"/>
              <a:t> </a:t>
            </a:r>
            <a:r>
              <a:rPr lang="en-US" altLang="de-DE" dirty="0" err="1"/>
              <a:t>grau</a:t>
            </a:r>
            <a:r>
              <a:rPr lang="en-US" altLang="de-DE" dirty="0"/>
              <a:t> de </a:t>
            </a:r>
            <a:r>
              <a:rPr lang="en-US" altLang="de-DE" dirty="0" err="1"/>
              <a:t>confiança</a:t>
            </a:r>
            <a:r>
              <a:rPr lang="en-US" altLang="de-DE" dirty="0"/>
              <a:t>?</a:t>
            </a:r>
            <a:endParaRPr lang="de-DE" altLang="de-DE" sz="3200" dirty="0">
              <a:latin typeface="Calibri Light"/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  <a:noFill/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Velas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bandeira dos piratas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observador no mastro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âncora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macaco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escada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janelas</a:t>
            </a: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25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>
                <a:latin typeface="Calibri Light"/>
              </a:rPr>
              <a:t>O Navio dos Piratas</a:t>
            </a:r>
          </a:p>
        </p:txBody>
      </p:sp>
      <p:sp>
        <p:nvSpPr>
          <p:cNvPr id="68612" name="Rectangle 4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  <a:noFill/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Velas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latin typeface="Calibri Light"/>
              </a:rPr>
              <a:t>bandeira dos piratas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observador no mastro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latin typeface="Calibri Light"/>
              </a:rPr>
              <a:t>âncora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macaco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escada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janelas</a:t>
            </a: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  <a:p>
            <a:pPr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</a:pP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26</a:t>
            </a:fld>
            <a:endParaRPr lang="de-DE" altLang="de-DE">
              <a:latin typeface="Calibri Light"/>
            </a:endParaRPr>
          </a:p>
        </p:txBody>
      </p:sp>
      <p:pic>
        <p:nvPicPr>
          <p:cNvPr id="11" name="Picture 3" descr="Piraten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32"/>
          <a:stretch/>
        </p:blipFill>
        <p:spPr bwMode="auto">
          <a:xfrm>
            <a:off x="3690620" y="2203704"/>
            <a:ext cx="5669280" cy="406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ption_10"/>
          <p:cNvSpPr>
            <a:spLocks noChangeArrowheads="1"/>
          </p:cNvSpPr>
          <p:nvPr/>
        </p:nvSpPr>
        <p:spPr bwMode="auto">
          <a:xfrm>
            <a:off x="3690620" y="6271294"/>
            <a:ext cx="566928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800" b="0">
                <a:latin typeface="Calibri Light"/>
              </a:rPr>
              <a:t>© geobra Brandstätter </a:t>
            </a: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b="1" dirty="0">
                <a:latin typeface="Calibri Light"/>
              </a:rPr>
              <a:t>= não presente na imagem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Falsas </a:t>
            </a:r>
            <a:r>
              <a:rPr lang="en-US" sz="3600" dirty="0" err="1">
                <a:latin typeface="Calibri Light"/>
              </a:rPr>
              <a:t>memórias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na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vida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quotidiana</a:t>
            </a:r>
            <a:endParaRPr lang="en-US" sz="3600" dirty="0">
              <a:latin typeface="Calibri Light"/>
            </a:endParaRPr>
          </a:p>
        </p:txBody>
      </p:sp>
      <p:sp>
        <p:nvSpPr>
          <p:cNvPr id="74754" name="Rectangle 102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Nem tudo o que relembramos aconteceu realmente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27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Falsas </a:t>
            </a:r>
            <a:r>
              <a:rPr lang="en-US" sz="3600" dirty="0" err="1">
                <a:latin typeface="Calibri Light"/>
              </a:rPr>
              <a:t>memórias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na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vida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quotidiana</a:t>
            </a:r>
            <a:endParaRPr lang="en-US" sz="3600" dirty="0">
              <a:latin typeface="Calibri Light"/>
            </a:endParaRPr>
          </a:p>
        </p:txBody>
      </p:sp>
      <p:sp>
        <p:nvSpPr>
          <p:cNvPr id="74754" name="Rectangle 102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Nem tudo o que relembramos aconteceu realmente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O nosso cérebro substitui ou acrescenta informação em falta a partir do passado ou de eventos relacionados (por exemplo, dos elementos típicos presentes numa praia durante as férias).</a:t>
            </a:r>
          </a:p>
          <a:p>
            <a:pPr marL="341313" eaLnBrk="1" hangingPunct="1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Alguns objetos são acrescentados pela 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“lógica” (nos exemplos: martelo, âncora)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28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3825825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Falsas </a:t>
            </a:r>
            <a:r>
              <a:rPr lang="en-US" sz="3600" dirty="0" err="1">
                <a:latin typeface="Calibri Light"/>
              </a:rPr>
              <a:t>memórias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na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vida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quotidiana</a:t>
            </a:r>
            <a:endParaRPr lang="en-US" sz="3600" dirty="0">
              <a:latin typeface="Calibri Light"/>
            </a:endParaRPr>
          </a:p>
        </p:txBody>
      </p:sp>
      <p:sp>
        <p:nvSpPr>
          <p:cNvPr id="74754" name="Rectangle 102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Nem tudo o que relembramos aconteceu realmente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O nosso cérebro substitui ou acrescenta informação em falta a partir do passado ou de eventos relacionados (por exemplo, dos elementos típicos presentes numa praia durante as férias).</a:t>
            </a:r>
          </a:p>
          <a:p>
            <a:pPr marL="341313" eaLnBrk="1" hangingPunct="1">
              <a:lnSpc>
                <a:spcPct val="100000"/>
              </a:lnSpc>
              <a:spcBef>
                <a:spcPts val="0"/>
              </a:spcBef>
              <a:buClr>
                <a:srgbClr val="333333"/>
              </a:buClr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Alguns objetos são acrescentados pela 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“lógica” (nos exemplos: martelo, âncora)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As memórias reais podem muitas vezes ser diferenciadas das falsas memórias pela sua vividez: as faltas memórias tendem a ser “pálidas” e menos detalhadas.</a:t>
            </a: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29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9113781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de-DE" altLang="de-DE" sz="2400" dirty="0">
                <a:latin typeface="Calibri Light"/>
              </a:rPr>
              <a:t>???</a:t>
            </a: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Tipos</a:t>
            </a:r>
            <a:r>
              <a:rPr lang="en-US" sz="3600" dirty="0">
                <a:latin typeface="Calibri Light"/>
              </a:rPr>
              <a:t> de </a:t>
            </a:r>
            <a:r>
              <a:rPr lang="en-US" sz="3600" dirty="0" err="1">
                <a:latin typeface="Calibri Light"/>
              </a:rPr>
              <a:t>Erros</a:t>
            </a:r>
            <a:r>
              <a:rPr lang="en-US" sz="3600" dirty="0">
                <a:latin typeface="Calibri Light"/>
              </a:rPr>
              <a:t> de </a:t>
            </a:r>
            <a:r>
              <a:rPr lang="en-US" sz="3600" dirty="0" err="1">
                <a:latin typeface="Calibri Light"/>
              </a:rPr>
              <a:t>Memória</a:t>
            </a:r>
            <a:endParaRPr lang="en-US" sz="360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3E1F1F-517C-431E-9F2F-F68D582D03B6}" type="slidenum">
              <a:rPr lang="de-DE" altLang="de-DE" smtClean="0">
                <a:latin typeface="Calibri Light"/>
              </a:rPr>
              <a:pPr>
                <a:defRPr/>
              </a:pPr>
              <a:t>30</a:t>
            </a:fld>
            <a:endParaRPr lang="de-DE" altLang="de-DE"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42121893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Tipos</a:t>
            </a:r>
            <a:r>
              <a:rPr lang="en-US" sz="3600" dirty="0">
                <a:latin typeface="Calibri Light"/>
              </a:rPr>
              <a:t> de </a:t>
            </a:r>
            <a:r>
              <a:rPr lang="en-US" sz="3600" dirty="0" err="1">
                <a:latin typeface="Calibri Light"/>
              </a:rPr>
              <a:t>Erros</a:t>
            </a:r>
            <a:r>
              <a:rPr lang="en-US" sz="3600" dirty="0">
                <a:latin typeface="Calibri Light"/>
              </a:rPr>
              <a:t> de </a:t>
            </a:r>
            <a:r>
              <a:rPr lang="en-US" sz="3600" dirty="0" err="1">
                <a:latin typeface="Calibri Light"/>
              </a:rPr>
              <a:t>Memória</a:t>
            </a:r>
            <a:endParaRPr lang="en-US" sz="3600" dirty="0">
              <a:latin typeface="Calibri Light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en-US" altLang="de-DE" sz="2400" dirty="0" err="1">
                <a:solidFill>
                  <a:srgbClr val="004992"/>
                </a:solidFill>
                <a:latin typeface="Calibri Light"/>
              </a:rPr>
              <a:t>Esquecimento</a:t>
            </a:r>
            <a:endParaRPr lang="en-US" altLang="de-DE" sz="2400" dirty="0">
              <a:solidFill>
                <a:srgbClr val="333333"/>
              </a:solidFill>
              <a:latin typeface="Calibri Light"/>
            </a:endParaRPr>
          </a:p>
          <a:p>
            <a:endParaRPr lang="en-US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3E1F1F-517C-431E-9F2F-F68D582D03B6}" type="slidenum">
              <a:rPr lang="de-DE" altLang="de-DE" smtClean="0">
                <a:latin typeface="Calibri Light"/>
              </a:rPr>
              <a:pPr>
                <a:defRPr/>
              </a:pPr>
              <a:t>31</a:t>
            </a:fld>
            <a:endParaRPr lang="de-DE" altLang="de-DE"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10890817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Tipos</a:t>
            </a:r>
            <a:r>
              <a:rPr lang="en-US" sz="3600" dirty="0">
                <a:latin typeface="Calibri Light"/>
              </a:rPr>
              <a:t> de </a:t>
            </a:r>
            <a:r>
              <a:rPr lang="en-US" sz="3600" dirty="0" err="1">
                <a:latin typeface="Calibri Light"/>
              </a:rPr>
              <a:t>Erros</a:t>
            </a:r>
            <a:r>
              <a:rPr lang="en-US" sz="3600" dirty="0">
                <a:latin typeface="Calibri Light"/>
              </a:rPr>
              <a:t> de </a:t>
            </a:r>
            <a:r>
              <a:rPr lang="en-US" sz="3600" dirty="0" err="1">
                <a:latin typeface="Calibri Light"/>
              </a:rPr>
              <a:t>Memória</a:t>
            </a:r>
            <a:endParaRPr lang="en-US" sz="3600" dirty="0">
              <a:latin typeface="Calibri Light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004992"/>
                </a:solidFill>
                <a:latin typeface="Calibri Light"/>
              </a:rPr>
              <a:t>Esquecimento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004992"/>
                </a:solidFill>
                <a:latin typeface="Calibri Light"/>
              </a:rPr>
              <a:t>Vieses de Memória</a:t>
            </a:r>
          </a:p>
          <a:p>
            <a:pPr marL="342900" lvl="0" defTabSz="914400" fontAlgn="base">
              <a:spcBef>
                <a:spcPts val="0"/>
              </a:spcBef>
              <a:buClr>
                <a:srgbClr val="333333"/>
              </a:buClr>
            </a:pPr>
            <a:r>
              <a:rPr lang="pt-PT" altLang="de-DE" sz="2400" dirty="0">
                <a:solidFill>
                  <a:srgbClr val="333333"/>
                </a:solidFill>
                <a:latin typeface="Times New Roman"/>
                <a:sym typeface="Wingdings" panose="05000000000000000000" pitchFamily="2" charset="2"/>
              </a:rPr>
              <a:t>→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 viés normal: eventos positivos são mais bem memorizados do que os negativos</a:t>
            </a:r>
            <a:br>
              <a:rPr lang="pt-PT" altLang="de-DE" sz="2400" dirty="0">
                <a:solidFill>
                  <a:srgbClr val="333333"/>
                </a:solidFill>
                <a:latin typeface="Calibri Light"/>
                <a:sym typeface="Wingdings" panose="05000000000000000000" pitchFamily="2" charset="2"/>
              </a:rPr>
            </a:br>
            <a:r>
              <a:rPr lang="pt-PT" altLang="de-DE" sz="2400" dirty="0">
                <a:solidFill>
                  <a:srgbClr val="333333"/>
                </a:solidFill>
                <a:latin typeface="Times New Roman"/>
                <a:sym typeface="Wingdings" panose="05000000000000000000" pitchFamily="2" charset="2"/>
              </a:rPr>
              <a:t>→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  <a:sym typeface="Wingdings" panose="05000000000000000000" pitchFamily="2" charset="2"/>
              </a:rPr>
              <a:t> viés depressivo: os eventos negativos são mais bem memorizados do que os positivos</a:t>
            </a:r>
          </a:p>
          <a:p>
            <a:pPr marL="342900" lvl="0" defTabSz="914400" fontAlgn="base">
              <a:spcBef>
                <a:spcPts val="0"/>
              </a:spcBef>
              <a:buClr>
                <a:srgbClr val="333333"/>
              </a:buClr>
            </a:pPr>
            <a:endParaRPr lang="pt-PT" altLang="de-DE" sz="2400" dirty="0">
              <a:solidFill>
                <a:srgbClr val="333333"/>
              </a:solidFill>
              <a:latin typeface="Calibri Light"/>
              <a:sym typeface="Wingdings" panose="05000000000000000000" pitchFamily="2" charset="2"/>
            </a:endParaRPr>
          </a:p>
          <a:p>
            <a:pPr marL="342900" lvl="0" defTabSz="914400" fontAlgn="base">
              <a:spcBef>
                <a:spcPts val="0"/>
              </a:spcBef>
              <a:buClr>
                <a:srgbClr val="333333"/>
              </a:buClr>
            </a:pPr>
            <a:endParaRPr lang="pt-PT" altLang="de-DE" sz="2400" dirty="0">
              <a:solidFill>
                <a:srgbClr val="333333"/>
              </a:solidFill>
              <a:latin typeface="Calibri Light"/>
              <a:sym typeface="Wingdings" panose="05000000000000000000" pitchFamily="2" charset="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3E1F1F-517C-431E-9F2F-F68D582D03B6}" type="slidenum">
              <a:rPr lang="de-DE" altLang="de-DE" smtClean="0">
                <a:latin typeface="Calibri Light"/>
              </a:rPr>
              <a:pPr>
                <a:defRPr/>
              </a:pPr>
              <a:t>32</a:t>
            </a:fld>
            <a:endParaRPr lang="de-DE" altLang="de-DE"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40672661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Tipos</a:t>
            </a:r>
            <a:r>
              <a:rPr lang="en-US" sz="3600" dirty="0">
                <a:latin typeface="Calibri Light"/>
              </a:rPr>
              <a:t> de </a:t>
            </a:r>
            <a:r>
              <a:rPr lang="en-US" sz="3600" dirty="0" err="1">
                <a:latin typeface="Calibri Light"/>
              </a:rPr>
              <a:t>Erros</a:t>
            </a:r>
            <a:r>
              <a:rPr lang="en-US" sz="3600" dirty="0">
                <a:latin typeface="Calibri Light"/>
              </a:rPr>
              <a:t> de </a:t>
            </a:r>
            <a:r>
              <a:rPr lang="en-US" sz="3600" dirty="0" err="1">
                <a:latin typeface="Calibri Light"/>
              </a:rPr>
              <a:t>Memória</a:t>
            </a:r>
            <a:endParaRPr lang="en-US" sz="3600" dirty="0">
              <a:latin typeface="Calibri Light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004992"/>
                </a:solidFill>
                <a:latin typeface="Calibri Light"/>
              </a:rPr>
              <a:t>Esquecimento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004992"/>
                </a:solidFill>
                <a:latin typeface="Calibri Light"/>
              </a:rPr>
              <a:t>Vieses de Memória</a:t>
            </a:r>
          </a:p>
          <a:p>
            <a:pPr marL="342900" lvl="0" defTabSz="914400" fontAlgn="base">
              <a:spcBef>
                <a:spcPts val="0"/>
              </a:spcBef>
              <a:buClr>
                <a:srgbClr val="333333"/>
              </a:buClr>
            </a:pPr>
            <a:r>
              <a:rPr lang="pt-PT" altLang="de-DE" sz="2400" dirty="0">
                <a:solidFill>
                  <a:srgbClr val="333333"/>
                </a:solidFill>
                <a:latin typeface="Times New Roman"/>
                <a:sym typeface="Wingdings" panose="05000000000000000000" pitchFamily="2" charset="2"/>
              </a:rPr>
              <a:t>→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</a:rPr>
              <a:t> viés normal: eventos positivos são mais bem memorizados do que os negativos</a:t>
            </a:r>
            <a:br>
              <a:rPr lang="pt-PT" altLang="de-DE" sz="2400" dirty="0">
                <a:solidFill>
                  <a:srgbClr val="333333"/>
                </a:solidFill>
                <a:latin typeface="Calibri Light"/>
                <a:sym typeface="Wingdings" panose="05000000000000000000" pitchFamily="2" charset="2"/>
              </a:rPr>
            </a:br>
            <a:r>
              <a:rPr lang="pt-PT" altLang="de-DE" sz="2400" dirty="0">
                <a:solidFill>
                  <a:srgbClr val="333333"/>
                </a:solidFill>
                <a:latin typeface="Times New Roman"/>
                <a:sym typeface="Wingdings" panose="05000000000000000000" pitchFamily="2" charset="2"/>
              </a:rPr>
              <a:t>→</a:t>
            </a:r>
            <a:r>
              <a:rPr lang="pt-PT" altLang="de-DE" sz="2400" dirty="0">
                <a:solidFill>
                  <a:srgbClr val="333333"/>
                </a:solidFill>
                <a:latin typeface="Calibri Light"/>
                <a:sym typeface="Wingdings" panose="05000000000000000000" pitchFamily="2" charset="2"/>
              </a:rPr>
              <a:t> viés depressivo: os eventos negativos são mais bem memorizados do que os positivos</a:t>
            </a:r>
          </a:p>
          <a:p>
            <a:pPr marL="342900" lvl="0" defTabSz="914400" fontAlgn="base">
              <a:spcBef>
                <a:spcPts val="0"/>
              </a:spcBef>
              <a:buClr>
                <a:srgbClr val="333333"/>
              </a:buClr>
            </a:pPr>
            <a:endParaRPr lang="pt-PT" altLang="de-DE" sz="2400" dirty="0">
              <a:solidFill>
                <a:srgbClr val="333333"/>
              </a:solidFill>
              <a:latin typeface="Calibri Light"/>
              <a:sym typeface="Wingdings" panose="05000000000000000000" pitchFamily="2" charset="2"/>
            </a:endParaRPr>
          </a:p>
          <a:p>
            <a:pPr marL="342900" indent="-342900" defTabSz="914400" fontAlgn="base">
              <a:spcBef>
                <a:spcPts val="0"/>
              </a:spcBef>
              <a:buClr>
                <a:srgbClr val="333333"/>
              </a:buClr>
              <a:buFont typeface="Arial" panose="020B0604020202020204" pitchFamily="34" charset="0"/>
              <a:buChar char="•"/>
            </a:pPr>
            <a:r>
              <a:rPr lang="pt-PT" altLang="de-DE" sz="2400" dirty="0">
                <a:solidFill>
                  <a:srgbClr val="004992"/>
                </a:solidFill>
                <a:latin typeface="Calibri Light"/>
              </a:rPr>
              <a:t>Ilusões/Falsas memórias: </a:t>
            </a:r>
            <a:r>
              <a:rPr lang="pt-PT" altLang="de-DE" sz="2400" dirty="0">
                <a:solidFill>
                  <a:schemeClr val="tx1"/>
                </a:solidFill>
                <a:latin typeface="Calibri Light"/>
              </a:rPr>
              <a:t>recordar coisas que não ocorreram!</a:t>
            </a:r>
          </a:p>
          <a:p>
            <a:pPr marL="342900" lvl="0" defTabSz="914400" fontAlgn="base">
              <a:spcBef>
                <a:spcPts val="0"/>
              </a:spcBef>
              <a:buClr>
                <a:srgbClr val="333333"/>
              </a:buClr>
            </a:pPr>
            <a:endParaRPr lang="pt-PT" altLang="de-DE" sz="2400" dirty="0">
              <a:solidFill>
                <a:srgbClr val="333333"/>
              </a:solidFill>
              <a:latin typeface="Calibri Light"/>
              <a:sym typeface="Wingdings" panose="05000000000000000000" pitchFamily="2" charset="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3E1F1F-517C-431E-9F2F-F68D582D03B6}" type="slidenum">
              <a:rPr lang="de-DE" altLang="de-DE" smtClean="0">
                <a:latin typeface="Calibri Light"/>
              </a:rPr>
              <a:pPr>
                <a:defRPr/>
              </a:pPr>
              <a:t>33</a:t>
            </a:fld>
            <a:endParaRPr lang="de-DE" altLang="de-DE">
              <a:latin typeface="Calibri Light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42017099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>
                <a:latin typeface="Calibri Light"/>
              </a:rPr>
              <a:t>Falsas </a:t>
            </a:r>
            <a:r>
              <a:rPr lang="en-US" sz="3600" dirty="0" err="1">
                <a:latin typeface="Calibri Light"/>
              </a:rPr>
              <a:t>memórias</a:t>
            </a:r>
            <a:endParaRPr lang="en-US" sz="3600" dirty="0">
              <a:latin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34</a:t>
            </a:fld>
            <a:endParaRPr lang="de-DE" altLang="de-DE">
              <a:latin typeface="Calibri Light"/>
            </a:endParaRPr>
          </a:p>
        </p:txBody>
      </p:sp>
      <p:pic>
        <p:nvPicPr>
          <p:cNvPr id="8" name="Picture 33" descr="Tamurello - flickr - omaggio a derrick - cclicen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43" y="2319334"/>
            <a:ext cx="121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412605"/>
              </p:ext>
            </p:extLst>
          </p:nvPr>
        </p:nvGraphicFramePr>
        <p:xfrm>
          <a:off x="408954" y="2204864"/>
          <a:ext cx="11376000" cy="118873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2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3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2014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“Toca outra vez, Sam” – é uma frase que Ingrid Bergman ou Humphrey Bogart nunca disseram a Sam (</a:t>
                      </a:r>
                      <a:r>
                        <a:rPr kumimoji="0" lang="pt-PT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Dooley</a:t>
                      </a: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Wilson), o pianista do clube noturno e intérprete relutante da canção sentimental “As Time Goes </a:t>
                      </a:r>
                      <a:r>
                        <a:rPr kumimoji="0" lang="pt-PT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By</a:t>
                      </a: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” em Casablanca (1942). O mais próximo que Bogart esteve de dizer esta frase foi: “Tu tocaste para ela… também podes tocar para mim... Se ela suportou, eu também suporto. Toca-a!” </a:t>
                      </a:r>
                    </a:p>
                  </a:txBody>
                  <a:tcPr marL="121952" marR="121952" marT="45725" marB="45725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" name="Picture 9" descr="Humphrey Bogart 1948 - 1horsetown - flickr-cc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859" y="2320379"/>
            <a:ext cx="66077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>
                <a:latin typeface="Calibri Light"/>
              </a:rPr>
              <a:t>False memories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35</a:t>
            </a:fld>
            <a:endParaRPr lang="de-DE" altLang="de-DE">
              <a:latin typeface="Calibri Light"/>
            </a:endParaRPr>
          </a:p>
        </p:txBody>
      </p:sp>
      <p:pic>
        <p:nvPicPr>
          <p:cNvPr id="10" name="Picture 33" descr="Tamurello - flickr - omaggio a derrick - cclicen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43" y="2319334"/>
            <a:ext cx="121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2" descr="pingnews - flickr - Ronald Reagan at Durenberger Rally - cclicen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89" y="3441008"/>
            <a:ext cx="117230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7877121"/>
              </p:ext>
            </p:extLst>
          </p:nvPr>
        </p:nvGraphicFramePr>
        <p:xfrm>
          <a:off x="408954" y="2204864"/>
          <a:ext cx="11376000" cy="230887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2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3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2014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“Toca outra vez, Sam” – é uma frase que Ingrid Bergman ou Humphrey Bogart nunca disseram a Sam (</a:t>
                      </a:r>
                      <a:r>
                        <a:rPr kumimoji="0" lang="pt-PT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Dooley</a:t>
                      </a: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Wilson), o pianista do clube noturno e intérprete relutante da canção sentimental “As Time Goes </a:t>
                      </a:r>
                      <a:r>
                        <a:rPr kumimoji="0" lang="pt-PT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By</a:t>
                      </a: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” em Casablanca (1942). O mais próximo que Bogart esteve de dizer esta frase foi: “Tu tocaste para ela… também podes tocar para mim... Se ela suportou, eu também suporto. Toca-a!” </a:t>
                      </a:r>
                    </a:p>
                  </a:txBody>
                  <a:tcPr marL="121952" marR="121952" marT="45725" marB="45725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0140">
                <a:tc>
                  <a:txBody>
                    <a:bodyPr/>
                    <a:lstStyle/>
                    <a:p>
                      <a:endParaRPr lang="pt-PT" noProof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Na campanha presidencial em 1980, Ronald Reagan relembrou memórias de guerra que aparentemente misturou com cenas do filme “</a:t>
                      </a:r>
                      <a:r>
                        <a:rPr kumimoji="0" lang="pt-PT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Wing</a:t>
                      </a: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pt-PT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and</a:t>
                      </a: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a </a:t>
                      </a:r>
                      <a:r>
                        <a:rPr kumimoji="0" lang="pt-PT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Prayer</a:t>
                      </a: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”. </a:t>
                      </a:r>
                    </a:p>
                  </a:txBody>
                  <a:tcPr marL="121952" marR="121952" marT="45725" marB="45725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Picture 8" descr="Humphrey Bogart 1948 - 1horsetown - flickr-cc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859" y="2320379"/>
            <a:ext cx="66077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pingnews - flickr - Ronald Reagan at Durenberger Rally - cclicens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737" y="3503379"/>
            <a:ext cx="117302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>
                <a:latin typeface="Calibri Light"/>
              </a:rPr>
              <a:t>False memories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36</a:t>
            </a:fld>
            <a:endParaRPr lang="de-DE" altLang="de-DE">
              <a:latin typeface="Calibri Light"/>
            </a:endParaRPr>
          </a:p>
        </p:txBody>
      </p:sp>
      <p:pic>
        <p:nvPicPr>
          <p:cNvPr id="12" name="Picture 33" descr="Tamurello - flickr - omaggio a derrick - cclicen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43" y="2319334"/>
            <a:ext cx="121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2" descr="pingnews - flickr - Ronald Reagan at Durenberger Rally - cclicen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89" y="3441008"/>
            <a:ext cx="117230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0" descr="M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40" y="4566499"/>
            <a:ext cx="137300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179130"/>
              </p:ext>
            </p:extLst>
          </p:nvPr>
        </p:nvGraphicFramePr>
        <p:xfrm>
          <a:off x="408954" y="2204864"/>
          <a:ext cx="11376000" cy="342901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2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3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2014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“Toca outra vez, Sam” – é uma frase que Ingrid Bergman ou Humphrey Bogart nunca disseram a Sam (</a:t>
                      </a:r>
                      <a:r>
                        <a:rPr kumimoji="0" lang="pt-PT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Dooley</a:t>
                      </a: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Wilson), o pianista do clube noturno e intérprete relutante da canção sentimental “As Time Goes </a:t>
                      </a:r>
                      <a:r>
                        <a:rPr kumimoji="0" lang="pt-PT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By</a:t>
                      </a: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” em Casablanca (1942). O mais próximo que Bogart esteve de dizer esta frase foi: “Tu tocaste para ela… também podes tocar para mim... Se ela suportou, eu também suporto. Toca-a!” </a:t>
                      </a:r>
                    </a:p>
                  </a:txBody>
                  <a:tcPr marL="121952" marR="121952" marT="45725" marB="45725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0140">
                <a:tc>
                  <a:txBody>
                    <a:bodyPr/>
                    <a:lstStyle/>
                    <a:p>
                      <a:endParaRPr lang="en-US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Na campanha presidencial em 1980, Ronald Reagan relembrou memórias de guerra que aparentemente misturou com cenas do filme “</a:t>
                      </a:r>
                      <a:r>
                        <a:rPr kumimoji="0" lang="pt-PT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Wing</a:t>
                      </a: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pt-PT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and</a:t>
                      </a: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a </a:t>
                      </a:r>
                      <a:r>
                        <a:rPr kumimoji="0" lang="pt-PT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Prayer</a:t>
                      </a: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”. </a:t>
                      </a:r>
                    </a:p>
                  </a:txBody>
                  <a:tcPr marL="121952" marR="121952" marT="45725" marB="45725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0140">
                <a:tc>
                  <a:txBody>
                    <a:bodyPr/>
                    <a:lstStyle/>
                    <a:p>
                      <a:endParaRPr lang="pt-PT" noProof="0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Através de certas técnicas de interrogatório e de sugestão, as “falsas memórias” podem ser criadas. Há alguns casos judiciais em que pessoas inocentes confessaram em tribunal após terem sido convencidas durante interrogatórios intensivos de que tinham cometido um crime. </a:t>
                      </a:r>
                    </a:p>
                  </a:txBody>
                  <a:tcPr marL="121952" marR="121952" marT="45725" marB="45725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" name="Picture 9" descr="Humphrey Bogart 1948 - 1horsetown - flickr-ccc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859" y="2320379"/>
            <a:ext cx="66077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pingnews - flickr - Ronald Reagan at Durenberger Rally - cclicens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737" y="3503379"/>
            <a:ext cx="117302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M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29" y="4624635"/>
            <a:ext cx="1374036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>
                <a:latin typeface="Calibri Light"/>
              </a:rPr>
              <a:t>False memories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37</a:t>
            </a:fld>
            <a:endParaRPr lang="de-DE" altLang="de-DE">
              <a:latin typeface="Calibri Light"/>
            </a:endParaRPr>
          </a:p>
        </p:txBody>
      </p:sp>
      <p:pic>
        <p:nvPicPr>
          <p:cNvPr id="14" name="Picture 33" descr="Tamurello - flickr - omaggio a derrick - cclicen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43" y="2319334"/>
            <a:ext cx="121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2" descr="pingnews - flickr - Ronald Reagan at Durenberger Rally - cclicen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89" y="3441008"/>
            <a:ext cx="117230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1" descr="oefe - flickr - Noch ein Ballon -cclicens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43" y="5682952"/>
            <a:ext cx="685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0" descr="M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40" y="4566499"/>
            <a:ext cx="137300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116695"/>
              </p:ext>
            </p:extLst>
          </p:nvPr>
        </p:nvGraphicFramePr>
        <p:xfrm>
          <a:off x="408954" y="2204864"/>
          <a:ext cx="11376000" cy="454915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2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3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2014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“Toca outra vez, Sam” – é uma frase que Ingrid Bergman ou Humphrey Bogart nunca disseram a Sam (</a:t>
                      </a:r>
                      <a:r>
                        <a:rPr kumimoji="0" lang="pt-PT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Dooley</a:t>
                      </a: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Wilson), o pianista do clube noturno e intérprete relutante da canção sentimental “As Time Goes </a:t>
                      </a:r>
                      <a:r>
                        <a:rPr kumimoji="0" lang="pt-PT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By</a:t>
                      </a: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” em Casablanca (1942). O mais próximo que Bogart esteve de dizer esta frase foi: “Tu tocaste para ela… também podes tocar para mim... Se ela suportou, eu também suporto. Toca-a!” </a:t>
                      </a:r>
                    </a:p>
                  </a:txBody>
                  <a:tcPr marL="121952" marR="121952" marT="45725" marB="45725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0140">
                <a:tc>
                  <a:txBody>
                    <a:bodyPr/>
                    <a:lstStyle/>
                    <a:p>
                      <a:endParaRPr lang="en-US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Na campanha presidencial em 1980, Ronald Reagan relembrou memórias de guerra que aparentemente misturou com cenas do filme “</a:t>
                      </a:r>
                      <a:r>
                        <a:rPr kumimoji="0" lang="pt-PT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Wing</a:t>
                      </a: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pt-PT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and</a:t>
                      </a: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a </a:t>
                      </a:r>
                      <a:r>
                        <a:rPr kumimoji="0" lang="pt-PT" sz="18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Prayer</a:t>
                      </a: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”. </a:t>
                      </a:r>
                    </a:p>
                  </a:txBody>
                  <a:tcPr marL="121952" marR="121952" marT="45725" marB="45725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0140">
                <a:tc>
                  <a:txBody>
                    <a:bodyPr/>
                    <a:lstStyle/>
                    <a:p>
                      <a:endParaRPr lang="en-US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Através de certas técnicas de interrogatório e de sugestão, as “falsas memórias” podem ser criadas. Há alguns casos judiciais em que pessoas inocentes confessaram em tribunal após terem sido convencidas durante interrogatórios intensivos de que tinham cometido um crime. </a:t>
                      </a:r>
                    </a:p>
                  </a:txBody>
                  <a:tcPr marL="121952" marR="121952" marT="45725" marB="45725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014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333333"/>
                        </a:solidFill>
                        <a:latin typeface="Calibri Light"/>
                      </a:endParaRPr>
                    </a:p>
                  </a:txBody>
                  <a:tcPr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Numa experiência, foram mostradas aos participantes algumas imagens manipuladas, nas quais eles apareciam a voar num balão de ar quente com os seus pais. Metade dos participantes afirmou lembrar-se desse episódio na infância, apesar de nunca ter acontecido. </a:t>
                      </a:r>
                    </a:p>
                  </a:txBody>
                  <a:tcPr marL="121952" marR="121952" marT="45725" marB="45725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9" name="Picture 18" descr="Humphrey Bogart 1948 - 1horsetown - flickr-ccc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859" y="2320379"/>
            <a:ext cx="66077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pingnews - flickr - Ronald Reagan at Durenberger Rally - cclicens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737" y="3503379"/>
            <a:ext cx="117302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Mr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29" y="4624635"/>
            <a:ext cx="1374036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oefe - flickr - Noch ein Ballon -cclicens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33" y="5754960"/>
            <a:ext cx="68722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Porque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estamos</a:t>
            </a:r>
            <a:r>
              <a:rPr lang="en-US" sz="3600" dirty="0">
                <a:latin typeface="Calibri Light"/>
              </a:rPr>
              <a:t> a </a:t>
            </a:r>
            <a:r>
              <a:rPr lang="en-US" sz="3600" dirty="0" err="1">
                <a:latin typeface="Calibri Light"/>
              </a:rPr>
              <a:t>falar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disto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Os estudo mostram que muitas pessoas com psicose (mas nem todas!!!) confiam mais nas falsas memórias do que pessoas sem psicose.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38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Porque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estamos</a:t>
            </a:r>
            <a:r>
              <a:rPr lang="en-US" sz="3600" dirty="0">
                <a:latin typeface="Calibri Light"/>
              </a:rPr>
              <a:t> a </a:t>
            </a:r>
            <a:r>
              <a:rPr lang="en-US" sz="3600" dirty="0" err="1">
                <a:latin typeface="Calibri Light"/>
              </a:rPr>
              <a:t>falar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disto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Os estudo mostram que muitas pessoas com psicose (mas nem todas!!!) confiam mais nas falsas memórias do que pessoas sem psicose.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Ao mesmo tempo, a confiança para as verdadeiras memória (isto é, eventos que realmente acontecerem) está diminuída na psicose.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endParaRPr lang="pt-PT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39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22585295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Porque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estamos</a:t>
            </a:r>
            <a:r>
              <a:rPr lang="en-US" sz="3600" dirty="0">
                <a:latin typeface="Calibri Light"/>
              </a:rPr>
              <a:t> a </a:t>
            </a:r>
            <a:r>
              <a:rPr lang="en-US" sz="3600" dirty="0" err="1">
                <a:latin typeface="Calibri Light"/>
              </a:rPr>
              <a:t>falar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disto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Os estudo mostram que muitas pessoas com psicose (mas nem todas!!!) confiam mais nas falsas memórias do que pessoas sem psicose.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Ao mesmo tempo, a confiança para as verdadeiras memórias (isto é, eventos que realmente acontecerem) está diminuída na psicose.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4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Isto pode trazer dificuldades na diferenciação entre verdadeiras e falsas memórias e pode impedir uma visão saudável e realista acerca do contexto. 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endParaRPr lang="pt-PT" altLang="de-DE" sz="2400" dirty="0">
              <a:solidFill>
                <a:srgbClr val="333333"/>
              </a:solidFill>
              <a:latin typeface="Calibri Light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40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41999378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pt-PT" sz="3600" dirty="0">
                <a:latin typeface="Calibri Light"/>
              </a:rPr>
              <a:t>Como os erros de memória promovem lapsos de interpretação durante a psicose - exemplos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41</a:t>
            </a:fld>
            <a:endParaRPr lang="de-DE" altLang="de-DE">
              <a:latin typeface="Calibri Light"/>
            </a:endParaRPr>
          </a:p>
        </p:txBody>
      </p:sp>
      <p:sp>
        <p:nvSpPr>
          <p:cNvPr id="99350" name="Rechteck 1"/>
          <p:cNvSpPr>
            <a:spLocks noChangeArrowheads="1"/>
          </p:cNvSpPr>
          <p:nvPr/>
        </p:nvSpPr>
        <p:spPr bwMode="auto">
          <a:xfrm>
            <a:off x="408954" y="5852160"/>
            <a:ext cx="11376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de-DE" sz="1800" dirty="0" err="1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Alguém</a:t>
            </a:r>
            <a:r>
              <a:rPr lang="en-US" altLang="de-DE" sz="18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US" altLang="de-DE" sz="1800" dirty="0" err="1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quer</a:t>
            </a:r>
            <a:r>
              <a:rPr lang="en-US" altLang="de-DE" sz="18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US" altLang="de-DE" sz="1800" dirty="0" err="1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partilhar</a:t>
            </a:r>
            <a:r>
              <a:rPr lang="en-US" altLang="de-DE" sz="18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US" altLang="de-DE" sz="1800" dirty="0" err="1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uma</a:t>
            </a:r>
            <a:r>
              <a:rPr lang="en-US" altLang="de-DE" sz="18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US" altLang="de-DE" sz="1800" dirty="0" err="1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experiência</a:t>
            </a:r>
            <a:r>
              <a:rPr lang="en-US" altLang="de-DE" sz="18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 </a:t>
            </a:r>
            <a:r>
              <a:rPr lang="en-US" altLang="de-DE" sz="1800" dirty="0" err="1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pessoal</a:t>
            </a:r>
            <a:r>
              <a:rPr lang="en-US" altLang="de-DE" sz="18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? </a:t>
            </a:r>
            <a:endParaRPr lang="de-DE" altLang="de-DE" sz="1800" dirty="0">
              <a:solidFill>
                <a:srgbClr val="004992"/>
              </a:solidFill>
              <a:latin typeface="Calibri Light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599883"/>
              </p:ext>
            </p:extLst>
          </p:nvPr>
        </p:nvGraphicFramePr>
        <p:xfrm>
          <a:off x="408954" y="2203704"/>
          <a:ext cx="11376000" cy="329183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9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Evento</a:t>
                      </a:r>
                    </a:p>
                  </a:txBody>
                  <a:tcPr marL="121952" marR="121952" marT="45719" marB="45719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Falsa memória</a:t>
                      </a:r>
                    </a:p>
                  </a:txBody>
                  <a:tcPr marL="121952" marR="121952" marT="45719" marB="45719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Situação verdadeira</a:t>
                      </a:r>
                    </a:p>
                  </a:txBody>
                  <a:tcPr marL="121952" marR="121952" marT="45719" marB="45719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Discussão com um amigo</a:t>
                      </a:r>
                    </a:p>
                  </a:txBody>
                  <a:tcPr marL="121952" marR="121952" marT="45719" marB="45719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Ela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chamou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-o de “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idiota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”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9" marB="45719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O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seu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amigo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elevou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a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voz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.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Certas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expressões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“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andavam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no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ar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”, mas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nunca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chegaram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a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ser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ditas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9" marB="45719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Você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aproximou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-se de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uma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enfermeira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com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uma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questão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9" marB="45719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Ela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não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se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importou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e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até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se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riu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de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si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.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9" marB="45719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enfermeira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foi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compreensiva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, mas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infelizmente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não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teve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tempo –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devido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à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raiva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por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outros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incidentes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, a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situação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não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foi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recordada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 de forma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adequada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ea typeface="ＭＳ Ｐゴシック" pitchFamily="34" charset="-128"/>
                        </a:rPr>
                        <a:t>. 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ea typeface="ＭＳ Ｐゴシック" pitchFamily="34" charset="-128"/>
                      </a:endParaRPr>
                    </a:p>
                  </a:txBody>
                  <a:tcPr marL="121952" marR="121952" marT="45719" marB="45719" horzOverflow="overflow">
                    <a:lnL w="12700" cmpd="sng">
                      <a:solidFill>
                        <a:srgbClr val="C8C8C8"/>
                      </a:solidFill>
                      <a:prstDash val="solid"/>
                    </a:lnL>
                    <a:lnR w="12700" cmpd="sng">
                      <a:solidFill>
                        <a:srgbClr val="C8C8C8"/>
                      </a:solidFill>
                      <a:prstDash val="solid"/>
                    </a:lnR>
                    <a:lnT w="12700" cmpd="sng">
                      <a:solidFill>
                        <a:srgbClr val="C8C8C8"/>
                      </a:solidFill>
                      <a:prstDash val="solid"/>
                    </a:lnT>
                    <a:lnB w="12700" cmpd="sng">
                      <a:solidFill>
                        <a:srgbClr val="C8C8C8"/>
                      </a:solidFill>
                      <a:prstDash val="solid"/>
                    </a:lnB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7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>
                <a:latin typeface="Calibri Light"/>
              </a:rPr>
              <a:t>Exercício</a:t>
            </a:r>
          </a:p>
        </p:txBody>
      </p:sp>
      <p:sp>
        <p:nvSpPr>
          <p:cNvPr id="9216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Novamente, serão mostrados alguns cenário complexos.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F9E053-A20D-4334-8BD5-4E61E309AE4B}" type="slidenum">
              <a:rPr lang="de-DE" altLang="de-DE" smtClean="0">
                <a:latin typeface="Calibri Light"/>
              </a:rPr>
              <a:pPr>
                <a:defRPr/>
              </a:pPr>
              <a:t>42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32746642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7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>
                <a:latin typeface="Calibri Light"/>
              </a:rPr>
              <a:t>Exercício</a:t>
            </a:r>
          </a:p>
        </p:txBody>
      </p:sp>
      <p:sp>
        <p:nvSpPr>
          <p:cNvPr id="9216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Novamente, serão mostrados alguns cenário complexos.</a:t>
            </a:r>
          </a:p>
          <a:p>
            <a:pPr marL="342900" indent="-342900" eaLnBrk="1" hangingPunct="1"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Tente detetar o que foi apresentado e o que foi excluído.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F9E053-A20D-4334-8BD5-4E61E309AE4B}" type="slidenum">
              <a:rPr lang="de-DE" altLang="de-DE" smtClean="0">
                <a:latin typeface="Calibri Light"/>
              </a:rPr>
              <a:pPr>
                <a:defRPr/>
              </a:pPr>
              <a:t>43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18118015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44</a:t>
            </a:fld>
            <a:endParaRPr lang="de-DE" altLang="de-DE">
              <a:latin typeface="Calibri Light"/>
            </a:endParaRPr>
          </a:p>
        </p:txBody>
      </p:sp>
      <p:pic>
        <p:nvPicPr>
          <p:cNvPr id="7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005" y="1078992"/>
            <a:ext cx="7643510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de-DE" sz="3600" dirty="0" err="1"/>
              <a:t>Ladrões</a:t>
            </a:r>
            <a:r>
              <a:rPr lang="en-US" altLang="de-DE" sz="3600" dirty="0"/>
              <a:t> de Banco</a:t>
            </a:r>
            <a:br>
              <a:rPr lang="en-US" altLang="de-DE" sz="3600" dirty="0"/>
            </a:br>
            <a:r>
              <a:rPr lang="en-US" altLang="de-DE" dirty="0"/>
              <a:t>O que </a:t>
            </a:r>
            <a:r>
              <a:rPr lang="en-US" altLang="de-DE" dirty="0" err="1"/>
              <a:t>vê</a:t>
            </a:r>
            <a:r>
              <a:rPr lang="en-US" altLang="de-DE" dirty="0"/>
              <a:t>? </a:t>
            </a:r>
            <a:r>
              <a:rPr lang="en-US" altLang="de-DE" dirty="0" err="1"/>
              <a:t>Qual</a:t>
            </a:r>
            <a:r>
              <a:rPr lang="en-US" altLang="de-DE" dirty="0"/>
              <a:t> o </a:t>
            </a:r>
            <a:r>
              <a:rPr lang="en-US" altLang="de-DE" dirty="0" err="1"/>
              <a:t>seu</a:t>
            </a:r>
            <a:r>
              <a:rPr lang="en-US" altLang="de-DE" dirty="0"/>
              <a:t> </a:t>
            </a:r>
            <a:r>
              <a:rPr lang="en-US" altLang="de-DE" dirty="0" err="1"/>
              <a:t>grau</a:t>
            </a:r>
            <a:r>
              <a:rPr lang="en-US" altLang="de-DE" dirty="0"/>
              <a:t> de </a:t>
            </a:r>
            <a:r>
              <a:rPr lang="en-US" altLang="de-DE" dirty="0" err="1"/>
              <a:t>confiança</a:t>
            </a:r>
            <a:r>
              <a:rPr lang="en-US" altLang="de-DE" dirty="0"/>
              <a:t>?</a:t>
            </a:r>
            <a:endParaRPr lang="de-DE" altLang="de-DE" dirty="0">
              <a:latin typeface="Calibri Light"/>
            </a:endParaRPr>
          </a:p>
        </p:txBody>
      </p:sp>
      <p:sp>
        <p:nvSpPr>
          <p:cNvPr id="107523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  <a:noFill/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cofre aberto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latin typeface="Calibri Light"/>
              </a:rPr>
              <a:t>maçarico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máscara de soldar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notas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latin typeface="Calibri Light"/>
              </a:rPr>
              <a:t>moedas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câmara de filmar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lanterna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45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>
                <a:latin typeface="Calibri Light"/>
              </a:rPr>
              <a:t>Ladrões de Banco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  <a:noFill/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cofre aberto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latin typeface="Calibri Light"/>
              </a:rPr>
              <a:t>maçarico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máscara de soldar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notas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latin typeface="Calibri Light"/>
              </a:rPr>
              <a:t>moedas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câmara de filmar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lanterna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46</a:t>
            </a:fld>
            <a:endParaRPr lang="de-DE" altLang="de-DE">
              <a:latin typeface="Calibri Light"/>
            </a:endParaRPr>
          </a:p>
        </p:txBody>
      </p:sp>
      <p:pic>
        <p:nvPicPr>
          <p:cNvPr id="10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3987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b="1" dirty="0">
                <a:latin typeface="Calibri Light"/>
              </a:rPr>
              <a:t>= não presente na imagem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47</a:t>
            </a:fld>
            <a:endParaRPr lang="de-DE" altLang="de-DE">
              <a:latin typeface="Calibri Light"/>
            </a:endParaRPr>
          </a:p>
        </p:txBody>
      </p:sp>
      <p:pic>
        <p:nvPicPr>
          <p:cNvPr id="7" name="Picture 3" descr="C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415" y="1078992"/>
            <a:ext cx="4884689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  <a:noFill/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Esponja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Casaco cinzento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Mesa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Quadro de ardósia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Mochila escolar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Giz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Rabo de cavalo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Cadeira do professor</a:t>
            </a: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48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de-DE" sz="3600" dirty="0"/>
              <a:t>Sala de Aula</a:t>
            </a:r>
            <a:br>
              <a:rPr lang="en-US" altLang="de-DE" sz="3600" dirty="0"/>
            </a:br>
            <a:r>
              <a:rPr lang="en-US" altLang="de-DE" dirty="0"/>
              <a:t>O que </a:t>
            </a:r>
            <a:r>
              <a:rPr lang="en-US" altLang="de-DE" dirty="0" err="1"/>
              <a:t>vê</a:t>
            </a:r>
            <a:r>
              <a:rPr lang="en-US" altLang="de-DE" dirty="0"/>
              <a:t>? </a:t>
            </a:r>
            <a:r>
              <a:rPr lang="en-US" altLang="de-DE" dirty="0" err="1"/>
              <a:t>Qual</a:t>
            </a:r>
            <a:r>
              <a:rPr lang="en-US" altLang="de-DE" dirty="0"/>
              <a:t> o </a:t>
            </a:r>
            <a:r>
              <a:rPr lang="en-US" altLang="de-DE" dirty="0" err="1"/>
              <a:t>seu</a:t>
            </a:r>
            <a:r>
              <a:rPr lang="en-US" altLang="de-DE" dirty="0"/>
              <a:t> </a:t>
            </a:r>
            <a:r>
              <a:rPr lang="en-US" altLang="de-DE" dirty="0" err="1"/>
              <a:t>grau</a:t>
            </a:r>
            <a:r>
              <a:rPr lang="en-US" altLang="de-DE" dirty="0"/>
              <a:t> de </a:t>
            </a:r>
            <a:r>
              <a:rPr lang="en-US" altLang="de-DE" dirty="0" err="1"/>
              <a:t>confiança</a:t>
            </a:r>
            <a:r>
              <a:rPr lang="en-US" altLang="de-DE" dirty="0"/>
              <a:t>?</a:t>
            </a:r>
            <a:endParaRPr lang="de-DE" altLang="de-DE" dirty="0">
              <a:latin typeface="Calibri Ligh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>
                <a:latin typeface="Calibri Light"/>
              </a:rPr>
              <a:t>Sala de Aula</a:t>
            </a:r>
          </a:p>
        </p:txBody>
      </p:sp>
      <p:sp>
        <p:nvSpPr>
          <p:cNvPr id="115716" name="Rectangle 4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  <a:noFill/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Esponja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Casaco cinzento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Mesa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latin typeface="Calibri Light"/>
              </a:rPr>
              <a:t>Quadro de ardósia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latin typeface="Calibri Light"/>
              </a:rPr>
              <a:t>Mochila escolar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Giz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Rabo de cavalo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Cadeira do professor</a:t>
            </a: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49</a:t>
            </a:fld>
            <a:endParaRPr lang="de-DE" altLang="de-DE">
              <a:latin typeface="Calibri Light"/>
            </a:endParaRPr>
          </a:p>
        </p:txBody>
      </p:sp>
      <p:pic>
        <p:nvPicPr>
          <p:cNvPr id="10" name="Picture 3" descr="C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314" y="2203704"/>
            <a:ext cx="3862892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b="1" dirty="0">
                <a:latin typeface="Calibri Light"/>
              </a:rPr>
              <a:t>= não presente na imagem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8955" y="2204864"/>
            <a:ext cx="11340000" cy="2261142"/>
          </a:xfrm>
        </p:spPr>
        <p:txBody>
          <a:bodyPr/>
          <a:lstStyle/>
          <a:p>
            <a:pPr lvl="0" defTabSz="914400" eaLnBrk="0" fontAlgn="base" hangingPunct="0">
              <a:spcAft>
                <a:spcPct val="0"/>
              </a:spcAft>
            </a:pPr>
            <a:r>
              <a:rPr lang="pt-PT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Estão disponíveis apresentações em vídeo relacionadas com a presente temática através do seguinte endereço:</a:t>
            </a:r>
            <a:r>
              <a:rPr lang="en-US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 </a:t>
            </a:r>
            <a:r>
              <a:rPr lang="de-DE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  <a:t>  </a:t>
            </a:r>
            <a:br>
              <a:rPr lang="de-DE" sz="2400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</a:rPr>
            </a:br>
            <a:r>
              <a:rPr lang="de-DE" dirty="0">
                <a:solidFill>
                  <a:srgbClr val="004992"/>
                </a:solidFill>
                <a:latin typeface="Calibri Light"/>
                <a:ea typeface="ＭＳ Ｐゴシック" panose="020B0600070205080204" pitchFamily="34" charset="-128"/>
                <a:hlinkClick r:id="rId3"/>
              </a:rPr>
              <a:t>http://www.uke.de/mct_videos</a:t>
            </a:r>
            <a:endParaRPr lang="de-DE" dirty="0">
              <a:solidFill>
                <a:srgbClr val="004992"/>
              </a:solidFill>
              <a:latin typeface="Calibri Light"/>
              <a:ea typeface="ＭＳ Ｐゴシック" panose="020B0600070205080204" pitchFamily="34" charset="-128"/>
            </a:endParaRPr>
          </a:p>
          <a:p>
            <a:pPr lvl="0" defTabSz="914400" eaLnBrk="0" fontAlgn="base" hangingPunct="0">
              <a:spcAft>
                <a:spcPct val="0"/>
              </a:spcAft>
            </a:pPr>
            <a:r>
              <a:rPr lang="pt-PT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Depois do vídeo, pode discutir qual a relação com o tema em discussão</a:t>
            </a:r>
            <a:r>
              <a:rPr lang="en-US" sz="24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.</a:t>
            </a:r>
            <a:endParaRPr lang="en-US" sz="2400" dirty="0">
              <a:latin typeface="Calibri Light"/>
            </a:endParaRPr>
          </a:p>
        </p:txBody>
      </p:sp>
      <p:sp>
        <p:nvSpPr>
          <p:cNvPr id="26" name="Titel 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z="3600" spc="-5" dirty="0"/>
              <a:t>Opcional: Vídeos</a:t>
            </a:r>
            <a:endParaRPr lang="de-DE" sz="3600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9B00EF49-7894-4F53-A8DD-F7DB3BFC5032}" type="slidenum">
              <a:rPr lang="de-DE" smtClean="0">
                <a:solidFill>
                  <a:srgbClr val="333333"/>
                </a:solidFill>
              </a:rPr>
              <a:pPr/>
              <a:t>50</a:t>
            </a:fld>
            <a:endParaRPr lang="de-DE" dirty="0">
              <a:solidFill>
                <a:srgbClr val="333333"/>
              </a:solidFill>
            </a:endParaRPr>
          </a:p>
        </p:txBody>
      </p:sp>
      <p:sp>
        <p:nvSpPr>
          <p:cNvPr id="12" name="object 3"/>
          <p:cNvSpPr txBox="1"/>
          <p:nvPr/>
        </p:nvSpPr>
        <p:spPr>
          <a:xfrm>
            <a:off x="455023" y="4658666"/>
            <a:ext cx="8128431" cy="1048363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635" defTabSz="914400" eaLnBrk="0" fontAlgn="base" hangingPunct="0">
              <a:spcBef>
                <a:spcPts val="894"/>
              </a:spcBef>
              <a:spcAft>
                <a:spcPct val="0"/>
              </a:spcAft>
            </a:pPr>
            <a:r>
              <a:rPr lang="en-US" sz="1800" i="1" spc="-5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[</a:t>
            </a:r>
            <a:r>
              <a:rPr lang="pt-PT" sz="1800" i="1" spc="-5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para os formadores:</a:t>
            </a:r>
            <a:endParaRPr lang="pt-PT" sz="18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Verdana"/>
            </a:endParaRPr>
          </a:p>
          <a:p>
            <a:pPr marL="12700" marR="5080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pt-PT" sz="18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Alguns vídeos podem conter linguagem inapropriada para certas pessoas e culturas. Por favor visualize os vídeos previamente à sua apresentação</a:t>
            </a:r>
            <a:r>
              <a:rPr lang="de-DE" sz="180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</a:rPr>
              <a:t>]</a:t>
            </a:r>
          </a:p>
        </p:txBody>
      </p:sp>
      <p:grpSp>
        <p:nvGrpSpPr>
          <p:cNvPr id="14" name="Gruppieren 13"/>
          <p:cNvGrpSpPr/>
          <p:nvPr/>
        </p:nvGrpSpPr>
        <p:grpSpPr>
          <a:xfrm>
            <a:off x="9875318" y="4383231"/>
            <a:ext cx="1838137" cy="1828164"/>
            <a:chOff x="7152612" y="4870093"/>
            <a:chExt cx="1838137" cy="1828164"/>
          </a:xfrm>
        </p:grpSpPr>
        <p:sp>
          <p:nvSpPr>
            <p:cNvPr id="15" name="object 2"/>
            <p:cNvSpPr/>
            <p:nvPr/>
          </p:nvSpPr>
          <p:spPr>
            <a:xfrm>
              <a:off x="7152612" y="5406859"/>
              <a:ext cx="1442720" cy="927100"/>
            </a:xfrm>
            <a:custGeom>
              <a:avLst/>
              <a:gdLst/>
              <a:ahLst/>
              <a:cxnLst/>
              <a:rect l="l" t="t" r="r" b="b"/>
              <a:pathLst>
                <a:path w="1442720" h="927100">
                  <a:moveTo>
                    <a:pt x="677983" y="0"/>
                  </a:moveTo>
                  <a:lnTo>
                    <a:pt x="671561" y="912"/>
                  </a:lnTo>
                  <a:lnTo>
                    <a:pt x="665141" y="912"/>
                  </a:lnTo>
                  <a:lnTo>
                    <a:pt x="658718" y="1827"/>
                  </a:lnTo>
                  <a:lnTo>
                    <a:pt x="652295" y="1827"/>
                  </a:lnTo>
                  <a:lnTo>
                    <a:pt x="645873" y="2740"/>
                  </a:lnTo>
                  <a:lnTo>
                    <a:pt x="638533" y="2740"/>
                  </a:lnTo>
                  <a:lnTo>
                    <a:pt x="632112" y="3653"/>
                  </a:lnTo>
                  <a:lnTo>
                    <a:pt x="624773" y="3653"/>
                  </a:lnTo>
                  <a:lnTo>
                    <a:pt x="598168" y="4565"/>
                  </a:lnTo>
                  <a:lnTo>
                    <a:pt x="573397" y="6390"/>
                  </a:lnTo>
                  <a:lnTo>
                    <a:pt x="548626" y="7302"/>
                  </a:lnTo>
                  <a:lnTo>
                    <a:pt x="523855" y="10043"/>
                  </a:lnTo>
                  <a:lnTo>
                    <a:pt x="455046" y="17344"/>
                  </a:lnTo>
                  <a:lnTo>
                    <a:pt x="392661" y="28300"/>
                  </a:lnTo>
                  <a:lnTo>
                    <a:pt x="353212" y="37428"/>
                  </a:lnTo>
                  <a:lnTo>
                    <a:pt x="299084" y="52948"/>
                  </a:lnTo>
                  <a:lnTo>
                    <a:pt x="256882" y="68466"/>
                  </a:lnTo>
                  <a:lnTo>
                    <a:pt x="209174" y="90374"/>
                  </a:lnTo>
                  <a:lnTo>
                    <a:pt x="166972" y="115934"/>
                  </a:lnTo>
                  <a:lnTo>
                    <a:pt x="130276" y="144235"/>
                  </a:lnTo>
                  <a:lnTo>
                    <a:pt x="98166" y="176183"/>
                  </a:lnTo>
                  <a:lnTo>
                    <a:pt x="70644" y="210874"/>
                  </a:lnTo>
                  <a:lnTo>
                    <a:pt x="48624" y="248301"/>
                  </a:lnTo>
                  <a:lnTo>
                    <a:pt x="29358" y="289380"/>
                  </a:lnTo>
                  <a:lnTo>
                    <a:pt x="13762" y="341412"/>
                  </a:lnTo>
                  <a:lnTo>
                    <a:pt x="2752" y="401663"/>
                  </a:lnTo>
                  <a:lnTo>
                    <a:pt x="0" y="432699"/>
                  </a:lnTo>
                  <a:lnTo>
                    <a:pt x="0" y="463738"/>
                  </a:lnTo>
                  <a:lnTo>
                    <a:pt x="5505" y="526726"/>
                  </a:lnTo>
                  <a:lnTo>
                    <a:pt x="19266" y="589713"/>
                  </a:lnTo>
                  <a:lnTo>
                    <a:pt x="42201" y="652702"/>
                  </a:lnTo>
                  <a:lnTo>
                    <a:pt x="72478" y="715688"/>
                  </a:lnTo>
                  <a:lnTo>
                    <a:pt x="111009" y="777765"/>
                  </a:lnTo>
                  <a:lnTo>
                    <a:pt x="158716" y="838014"/>
                  </a:lnTo>
                  <a:lnTo>
                    <a:pt x="185321" y="868139"/>
                  </a:lnTo>
                  <a:lnTo>
                    <a:pt x="213763" y="897350"/>
                  </a:lnTo>
                  <a:lnTo>
                    <a:pt x="244954" y="926563"/>
                  </a:lnTo>
                  <a:lnTo>
                    <a:pt x="244954" y="207221"/>
                  </a:lnTo>
                  <a:lnTo>
                    <a:pt x="1442205" y="207221"/>
                  </a:lnTo>
                  <a:lnTo>
                    <a:pt x="677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17" name="object 3"/>
            <p:cNvSpPr/>
            <p:nvPr/>
          </p:nvSpPr>
          <p:spPr>
            <a:xfrm>
              <a:off x="7564539" y="4870093"/>
              <a:ext cx="1426210" cy="1828164"/>
            </a:xfrm>
            <a:custGeom>
              <a:avLst/>
              <a:gdLst/>
              <a:ahLst/>
              <a:cxnLst/>
              <a:rect l="l" t="t" r="r" b="b"/>
              <a:pathLst>
                <a:path w="1426209" h="1828165">
                  <a:moveTo>
                    <a:pt x="773397" y="0"/>
                  </a:moveTo>
                  <a:lnTo>
                    <a:pt x="758717" y="0"/>
                  </a:lnTo>
                  <a:lnTo>
                    <a:pt x="736699" y="2737"/>
                  </a:lnTo>
                  <a:lnTo>
                    <a:pt x="696334" y="17344"/>
                  </a:lnTo>
                  <a:lnTo>
                    <a:pt x="660552" y="45642"/>
                  </a:lnTo>
                  <a:lnTo>
                    <a:pt x="622938" y="93112"/>
                  </a:lnTo>
                  <a:lnTo>
                    <a:pt x="600001" y="126887"/>
                  </a:lnTo>
                  <a:lnTo>
                    <a:pt x="564222" y="191702"/>
                  </a:lnTo>
                  <a:lnTo>
                    <a:pt x="538534" y="251950"/>
                  </a:lnTo>
                  <a:lnTo>
                    <a:pt x="518350" y="308549"/>
                  </a:lnTo>
                  <a:lnTo>
                    <a:pt x="1222938" y="489297"/>
                  </a:lnTo>
                  <a:lnTo>
                    <a:pt x="1151380" y="750377"/>
                  </a:lnTo>
                  <a:lnTo>
                    <a:pt x="1151380" y="1588391"/>
                  </a:lnTo>
                  <a:lnTo>
                    <a:pt x="0" y="1588391"/>
                  </a:lnTo>
                  <a:lnTo>
                    <a:pt x="45872" y="1615777"/>
                  </a:lnTo>
                  <a:lnTo>
                    <a:pt x="94496" y="1643162"/>
                  </a:lnTo>
                  <a:lnTo>
                    <a:pt x="144955" y="1668722"/>
                  </a:lnTo>
                  <a:lnTo>
                    <a:pt x="170643" y="1680590"/>
                  </a:lnTo>
                  <a:lnTo>
                    <a:pt x="197249" y="1693369"/>
                  </a:lnTo>
                  <a:lnTo>
                    <a:pt x="224771" y="1705238"/>
                  </a:lnTo>
                  <a:lnTo>
                    <a:pt x="252293" y="1716192"/>
                  </a:lnTo>
                  <a:lnTo>
                    <a:pt x="280735" y="1728058"/>
                  </a:lnTo>
                  <a:lnTo>
                    <a:pt x="310092" y="1739014"/>
                  </a:lnTo>
                  <a:lnTo>
                    <a:pt x="339451" y="1749055"/>
                  </a:lnTo>
                  <a:lnTo>
                    <a:pt x="369727" y="1760009"/>
                  </a:lnTo>
                  <a:lnTo>
                    <a:pt x="400918" y="1769138"/>
                  </a:lnTo>
                  <a:lnTo>
                    <a:pt x="432112" y="1779181"/>
                  </a:lnTo>
                  <a:lnTo>
                    <a:pt x="459634" y="1787397"/>
                  </a:lnTo>
                  <a:lnTo>
                    <a:pt x="512846" y="1801088"/>
                  </a:lnTo>
                  <a:lnTo>
                    <a:pt x="565140" y="1812044"/>
                  </a:lnTo>
                  <a:lnTo>
                    <a:pt x="615599" y="1819345"/>
                  </a:lnTo>
                  <a:lnTo>
                    <a:pt x="663305" y="1824823"/>
                  </a:lnTo>
                  <a:lnTo>
                    <a:pt x="710093" y="1827561"/>
                  </a:lnTo>
                  <a:lnTo>
                    <a:pt x="733030" y="1827561"/>
                  </a:lnTo>
                  <a:lnTo>
                    <a:pt x="777066" y="1825735"/>
                  </a:lnTo>
                  <a:lnTo>
                    <a:pt x="820186" y="1822085"/>
                  </a:lnTo>
                  <a:lnTo>
                    <a:pt x="910094" y="1805653"/>
                  </a:lnTo>
                  <a:lnTo>
                    <a:pt x="951379" y="1792872"/>
                  </a:lnTo>
                  <a:lnTo>
                    <a:pt x="991747" y="1778265"/>
                  </a:lnTo>
                  <a:lnTo>
                    <a:pt x="1029360" y="1760922"/>
                  </a:lnTo>
                  <a:lnTo>
                    <a:pt x="1065141" y="1741751"/>
                  </a:lnTo>
                  <a:lnTo>
                    <a:pt x="1100004" y="1719842"/>
                  </a:lnTo>
                  <a:lnTo>
                    <a:pt x="1132114" y="1696109"/>
                  </a:lnTo>
                  <a:lnTo>
                    <a:pt x="1180736" y="1654118"/>
                  </a:lnTo>
                  <a:lnTo>
                    <a:pt x="1198170" y="1634946"/>
                  </a:lnTo>
                  <a:lnTo>
                    <a:pt x="1207344" y="1625817"/>
                  </a:lnTo>
                  <a:lnTo>
                    <a:pt x="1212847" y="1619427"/>
                  </a:lnTo>
                  <a:lnTo>
                    <a:pt x="1219269" y="1613038"/>
                  </a:lnTo>
                  <a:lnTo>
                    <a:pt x="1224775" y="1605735"/>
                  </a:lnTo>
                  <a:lnTo>
                    <a:pt x="1230279" y="1599345"/>
                  </a:lnTo>
                  <a:lnTo>
                    <a:pt x="1235783" y="1592041"/>
                  </a:lnTo>
                  <a:lnTo>
                    <a:pt x="1241289" y="1585651"/>
                  </a:lnTo>
                  <a:lnTo>
                    <a:pt x="1245875" y="1578347"/>
                  </a:lnTo>
                  <a:lnTo>
                    <a:pt x="1251380" y="1571959"/>
                  </a:lnTo>
                  <a:lnTo>
                    <a:pt x="1276151" y="1536356"/>
                  </a:lnTo>
                  <a:lnTo>
                    <a:pt x="1299088" y="1498929"/>
                  </a:lnTo>
                  <a:lnTo>
                    <a:pt x="1320187" y="1460588"/>
                  </a:lnTo>
                  <a:lnTo>
                    <a:pt x="1339452" y="1420421"/>
                  </a:lnTo>
                  <a:lnTo>
                    <a:pt x="1355967" y="1380257"/>
                  </a:lnTo>
                  <a:lnTo>
                    <a:pt x="1371563" y="1338265"/>
                  </a:lnTo>
                  <a:lnTo>
                    <a:pt x="1384408" y="1296274"/>
                  </a:lnTo>
                  <a:lnTo>
                    <a:pt x="1396334" y="1252454"/>
                  </a:lnTo>
                  <a:lnTo>
                    <a:pt x="1405508" y="1209549"/>
                  </a:lnTo>
                  <a:lnTo>
                    <a:pt x="1412848" y="1165732"/>
                  </a:lnTo>
                  <a:lnTo>
                    <a:pt x="1419271" y="1121915"/>
                  </a:lnTo>
                  <a:lnTo>
                    <a:pt x="1422939" y="1078096"/>
                  </a:lnTo>
                  <a:lnTo>
                    <a:pt x="1425693" y="1034278"/>
                  </a:lnTo>
                  <a:lnTo>
                    <a:pt x="1425693" y="991375"/>
                  </a:lnTo>
                  <a:lnTo>
                    <a:pt x="1424775" y="948470"/>
                  </a:lnTo>
                  <a:lnTo>
                    <a:pt x="1422022" y="906478"/>
                  </a:lnTo>
                  <a:lnTo>
                    <a:pt x="1412848" y="837099"/>
                  </a:lnTo>
                  <a:lnTo>
                    <a:pt x="1396334" y="765896"/>
                  </a:lnTo>
                  <a:lnTo>
                    <a:pt x="1374318" y="692866"/>
                  </a:lnTo>
                  <a:lnTo>
                    <a:pt x="1360555" y="656352"/>
                  </a:lnTo>
                  <a:lnTo>
                    <a:pt x="1345875" y="618923"/>
                  </a:lnTo>
                  <a:lnTo>
                    <a:pt x="1330279" y="582410"/>
                  </a:lnTo>
                  <a:lnTo>
                    <a:pt x="1312848" y="545894"/>
                  </a:lnTo>
                  <a:lnTo>
                    <a:pt x="1294499" y="509380"/>
                  </a:lnTo>
                  <a:lnTo>
                    <a:pt x="1275234" y="472865"/>
                  </a:lnTo>
                  <a:lnTo>
                    <a:pt x="1255049" y="437263"/>
                  </a:lnTo>
                  <a:lnTo>
                    <a:pt x="1233949" y="402574"/>
                  </a:lnTo>
                  <a:lnTo>
                    <a:pt x="1212847" y="368797"/>
                  </a:lnTo>
                  <a:lnTo>
                    <a:pt x="1189913" y="335021"/>
                  </a:lnTo>
                  <a:lnTo>
                    <a:pt x="1138534" y="264731"/>
                  </a:lnTo>
                  <a:lnTo>
                    <a:pt x="1124775" y="248300"/>
                  </a:lnTo>
                  <a:lnTo>
                    <a:pt x="1111930" y="231868"/>
                  </a:lnTo>
                  <a:lnTo>
                    <a:pt x="1084407" y="200831"/>
                  </a:lnTo>
                  <a:lnTo>
                    <a:pt x="1043122" y="157013"/>
                  </a:lnTo>
                  <a:lnTo>
                    <a:pt x="1015600" y="130541"/>
                  </a:lnTo>
                  <a:lnTo>
                    <a:pt x="973398" y="94024"/>
                  </a:lnTo>
                  <a:lnTo>
                    <a:pt x="942205" y="70289"/>
                  </a:lnTo>
                  <a:lnTo>
                    <a:pt x="932113" y="62987"/>
                  </a:lnTo>
                  <a:lnTo>
                    <a:pt x="891746" y="37426"/>
                  </a:lnTo>
                  <a:lnTo>
                    <a:pt x="880738" y="32863"/>
                  </a:lnTo>
                  <a:lnTo>
                    <a:pt x="870644" y="27385"/>
                  </a:lnTo>
                  <a:lnTo>
                    <a:pt x="861470" y="22822"/>
                  </a:lnTo>
                  <a:lnTo>
                    <a:pt x="851378" y="19169"/>
                  </a:lnTo>
                  <a:lnTo>
                    <a:pt x="841287" y="14605"/>
                  </a:lnTo>
                  <a:lnTo>
                    <a:pt x="831196" y="11866"/>
                  </a:lnTo>
                  <a:lnTo>
                    <a:pt x="822022" y="9128"/>
                  </a:lnTo>
                  <a:lnTo>
                    <a:pt x="811929" y="6390"/>
                  </a:lnTo>
                  <a:lnTo>
                    <a:pt x="803672" y="4563"/>
                  </a:lnTo>
                  <a:lnTo>
                    <a:pt x="796334" y="2737"/>
                  </a:lnTo>
                  <a:lnTo>
                    <a:pt x="788994" y="1825"/>
                  </a:lnTo>
                  <a:lnTo>
                    <a:pt x="780737" y="912"/>
                  </a:lnTo>
                  <a:lnTo>
                    <a:pt x="7733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18" name="object 4"/>
            <p:cNvSpPr/>
            <p:nvPr/>
          </p:nvSpPr>
          <p:spPr>
            <a:xfrm>
              <a:off x="7910413" y="5185032"/>
              <a:ext cx="262890" cy="264160"/>
            </a:xfrm>
            <a:custGeom>
              <a:avLst/>
              <a:gdLst/>
              <a:ahLst/>
              <a:cxnLst/>
              <a:rect l="l" t="t" r="r" b="b"/>
              <a:pathLst>
                <a:path w="262890" h="264160">
                  <a:moveTo>
                    <a:pt x="0" y="0"/>
                  </a:moveTo>
                  <a:lnTo>
                    <a:pt x="88990" y="217262"/>
                  </a:lnTo>
                  <a:lnTo>
                    <a:pt x="262385" y="263818"/>
                  </a:lnTo>
                  <a:lnTo>
                    <a:pt x="163302" y="410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19" name="object 5"/>
            <p:cNvSpPr/>
            <p:nvPr/>
          </p:nvSpPr>
          <p:spPr>
            <a:xfrm>
              <a:off x="7689311" y="5127521"/>
              <a:ext cx="257810" cy="260350"/>
            </a:xfrm>
            <a:custGeom>
              <a:avLst/>
              <a:gdLst/>
              <a:ahLst/>
              <a:cxnLst/>
              <a:rect l="l" t="t" r="r" b="b"/>
              <a:pathLst>
                <a:path w="257809" h="260350">
                  <a:moveTo>
                    <a:pt x="0" y="0"/>
                  </a:moveTo>
                  <a:lnTo>
                    <a:pt x="102754" y="218175"/>
                  </a:lnTo>
                  <a:lnTo>
                    <a:pt x="257798" y="260167"/>
                  </a:lnTo>
                  <a:lnTo>
                    <a:pt x="161470" y="43817"/>
                  </a:lnTo>
                  <a:lnTo>
                    <a:pt x="164221" y="429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0" name="object 6"/>
            <p:cNvSpPr/>
            <p:nvPr/>
          </p:nvSpPr>
          <p:spPr>
            <a:xfrm>
              <a:off x="8135185" y="5241628"/>
              <a:ext cx="255270" cy="266700"/>
            </a:xfrm>
            <a:custGeom>
              <a:avLst/>
              <a:gdLst/>
              <a:ahLst/>
              <a:cxnLst/>
              <a:rect l="l" t="t" r="r" b="b"/>
              <a:pathLst>
                <a:path w="255270" h="266700">
                  <a:moveTo>
                    <a:pt x="0" y="0"/>
                  </a:moveTo>
                  <a:lnTo>
                    <a:pt x="99081" y="224565"/>
                  </a:lnTo>
                  <a:lnTo>
                    <a:pt x="255044" y="266559"/>
                  </a:lnTo>
                  <a:lnTo>
                    <a:pt x="155044" y="401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2" name="object 7"/>
            <p:cNvSpPr/>
            <p:nvPr/>
          </p:nvSpPr>
          <p:spPr>
            <a:xfrm>
              <a:off x="8351697" y="5297313"/>
              <a:ext cx="274320" cy="274955"/>
            </a:xfrm>
            <a:custGeom>
              <a:avLst/>
              <a:gdLst/>
              <a:ahLst/>
              <a:cxnLst/>
              <a:rect l="l" t="t" r="r" b="b"/>
              <a:pathLst>
                <a:path w="274320" h="274954">
                  <a:moveTo>
                    <a:pt x="0" y="0"/>
                  </a:moveTo>
                  <a:lnTo>
                    <a:pt x="99083" y="224565"/>
                  </a:lnTo>
                  <a:lnTo>
                    <a:pt x="95414" y="226390"/>
                  </a:lnTo>
                  <a:lnTo>
                    <a:pt x="274313" y="274773"/>
                  </a:lnTo>
                  <a:lnTo>
                    <a:pt x="159633" y="410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3" name="object 8"/>
            <p:cNvSpPr/>
            <p:nvPr/>
          </p:nvSpPr>
          <p:spPr>
            <a:xfrm>
              <a:off x="8573718" y="5354824"/>
              <a:ext cx="153670" cy="212725"/>
            </a:xfrm>
            <a:custGeom>
              <a:avLst/>
              <a:gdLst/>
              <a:ahLst/>
              <a:cxnLst/>
              <a:rect l="l" t="t" r="r" b="b"/>
              <a:pathLst>
                <a:path w="153670" h="212725">
                  <a:moveTo>
                    <a:pt x="0" y="0"/>
                  </a:moveTo>
                  <a:lnTo>
                    <a:pt x="105505" y="212699"/>
                  </a:lnTo>
                  <a:lnTo>
                    <a:pt x="153210" y="392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4" name="object 9"/>
            <p:cNvSpPr/>
            <p:nvPr/>
          </p:nvSpPr>
          <p:spPr>
            <a:xfrm>
              <a:off x="7503990" y="5092830"/>
              <a:ext cx="226060" cy="236854"/>
            </a:xfrm>
            <a:custGeom>
              <a:avLst/>
              <a:gdLst/>
              <a:ahLst/>
              <a:cxnLst/>
              <a:rect l="l" t="t" r="r" b="b"/>
              <a:pathLst>
                <a:path w="226059" h="236854">
                  <a:moveTo>
                    <a:pt x="45872" y="0"/>
                  </a:moveTo>
                  <a:lnTo>
                    <a:pt x="0" y="176183"/>
                  </a:lnTo>
                  <a:lnTo>
                    <a:pt x="225688" y="236432"/>
                  </a:lnTo>
                  <a:lnTo>
                    <a:pt x="123853" y="19170"/>
                  </a:lnTo>
                  <a:lnTo>
                    <a:pt x="458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5" name="object 10"/>
            <p:cNvSpPr/>
            <p:nvPr/>
          </p:nvSpPr>
          <p:spPr>
            <a:xfrm>
              <a:off x="7447108" y="5663372"/>
              <a:ext cx="1219835" cy="746125"/>
            </a:xfrm>
            <a:custGeom>
              <a:avLst/>
              <a:gdLst/>
              <a:ahLst/>
              <a:cxnLst/>
              <a:rect l="l" t="t" r="r" b="b"/>
              <a:pathLst>
                <a:path w="1219834" h="746125">
                  <a:moveTo>
                    <a:pt x="0" y="745814"/>
                  </a:moveTo>
                  <a:lnTo>
                    <a:pt x="1219269" y="745814"/>
                  </a:lnTo>
                  <a:lnTo>
                    <a:pt x="1219269" y="0"/>
                  </a:lnTo>
                  <a:lnTo>
                    <a:pt x="0" y="0"/>
                  </a:lnTo>
                  <a:lnTo>
                    <a:pt x="0" y="7458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srgbClr val="333333"/>
                </a:solidFill>
                <a:latin typeface="Verdana" panose="020B0604030504040204" pitchFamily="34" charset="0"/>
                <a:ea typeface="ＭＳ Ｐゴシック" panose="020B0600070205080204" pitchFamily="34" charset="-128"/>
              </a:endParaRPr>
            </a:p>
          </p:txBody>
        </p:sp>
      </p:grp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32392075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ChangeArrowheads="1"/>
          </p:cNvSpPr>
          <p:nvPr/>
        </p:nvSpPr>
        <p:spPr bwMode="auto">
          <a:xfrm>
            <a:off x="408955" y="2321842"/>
            <a:ext cx="11376000" cy="15573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51</a:t>
            </a:fld>
            <a:endParaRPr lang="de-DE" altLang="de-DE">
              <a:latin typeface="Calibri Light"/>
            </a:endParaRPr>
          </a:p>
        </p:txBody>
      </p:sp>
      <p:pic>
        <p:nvPicPr>
          <p:cNvPr id="7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455" y="1078992"/>
            <a:ext cx="7546609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  <a:noFill/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cadeira de praia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cana de pesca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baleia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mergulhador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toalha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céu azul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gaivota</a:t>
            </a: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52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de-DE" sz="3600" dirty="0"/>
              <a:t>Praia</a:t>
            </a:r>
            <a:br>
              <a:rPr lang="en-US" altLang="de-DE" sz="3600" dirty="0"/>
            </a:br>
            <a:r>
              <a:rPr lang="en-US" altLang="de-DE" dirty="0"/>
              <a:t>O que </a:t>
            </a:r>
            <a:r>
              <a:rPr lang="en-US" altLang="de-DE" dirty="0" err="1"/>
              <a:t>vê</a:t>
            </a:r>
            <a:r>
              <a:rPr lang="en-US" altLang="de-DE" dirty="0"/>
              <a:t>? </a:t>
            </a:r>
            <a:r>
              <a:rPr lang="en-US" altLang="de-DE" dirty="0" err="1"/>
              <a:t>Qual</a:t>
            </a:r>
            <a:r>
              <a:rPr lang="en-US" altLang="de-DE" dirty="0"/>
              <a:t> o </a:t>
            </a:r>
            <a:r>
              <a:rPr lang="en-US" altLang="de-DE" dirty="0" err="1"/>
              <a:t>seu</a:t>
            </a:r>
            <a:r>
              <a:rPr lang="en-US" altLang="de-DE" dirty="0"/>
              <a:t> </a:t>
            </a:r>
            <a:r>
              <a:rPr lang="en-US" altLang="de-DE" dirty="0" err="1"/>
              <a:t>grau</a:t>
            </a:r>
            <a:r>
              <a:rPr lang="en-US" altLang="de-DE" dirty="0"/>
              <a:t> de </a:t>
            </a:r>
            <a:r>
              <a:rPr lang="en-US" altLang="de-DE" dirty="0" err="1"/>
              <a:t>confiança</a:t>
            </a:r>
            <a:r>
              <a:rPr lang="en-US" altLang="de-DE" dirty="0"/>
              <a:t>?</a:t>
            </a:r>
            <a:endParaRPr lang="de-DE" altLang="de-DE" dirty="0">
              <a:latin typeface="Calibri Ligh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>
                <a:latin typeface="Calibri Light"/>
              </a:rPr>
              <a:t>Praia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cadeira de praia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cana de pesca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baleia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mergulhador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latin typeface="Calibri Light"/>
              </a:rPr>
              <a:t>toalha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latin typeface="Calibri Light"/>
              </a:rPr>
              <a:t>céu azul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gaivota</a:t>
            </a: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53</a:t>
            </a:fld>
            <a:endParaRPr lang="de-DE" altLang="de-DE">
              <a:latin typeface="Calibri Light"/>
            </a:endParaRPr>
          </a:p>
        </p:txBody>
      </p:sp>
      <p:pic>
        <p:nvPicPr>
          <p:cNvPr id="10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40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b="1" dirty="0">
                <a:latin typeface="Calibri Light"/>
              </a:rPr>
              <a:t>= não presente na imagem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>
                <a:latin typeface="Calibri Light"/>
              </a:rPr>
              <a:t>Metacognitive Training 5 -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54</a:t>
            </a:fld>
            <a:endParaRPr lang="de-DE" altLang="de-DE">
              <a:latin typeface="Calibri Light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898" y="1078992"/>
            <a:ext cx="4505724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>
                <a:latin typeface="Calibri Light"/>
              </a:rPr>
              <a:t>Brainstorming</a:t>
            </a:r>
            <a:endParaRPr lang="en-US" altLang="de-DE" sz="3600" dirty="0">
              <a:latin typeface="Calibri Light"/>
            </a:endParaRPr>
          </a:p>
        </p:txBody>
      </p:sp>
      <p:sp>
        <p:nvSpPr>
          <p:cNvPr id="1269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e-DE" altLang="de-DE" sz="2400" dirty="0">
                <a:solidFill>
                  <a:srgbClr val="004992"/>
                </a:solidFill>
                <a:latin typeface="Calibri Light"/>
              </a:rPr>
              <a:t>O que é que normalmente encontra numa loja?</a:t>
            </a:r>
          </a:p>
          <a:p>
            <a:pPr eaLnBrk="1" hangingPunct="1"/>
            <a:r>
              <a:rPr lang="de-DE" altLang="de-DE" sz="2400" dirty="0">
                <a:solidFill>
                  <a:srgbClr val="004992"/>
                </a:solidFill>
                <a:latin typeface="Calibri Light"/>
              </a:rPr>
              <a:t> ...</a:t>
            </a:r>
          </a:p>
          <a:p>
            <a:pPr eaLnBrk="1" hangingPunct="1"/>
            <a:r>
              <a:rPr lang="de-DE" altLang="de-DE" sz="2400" dirty="0">
                <a:solidFill>
                  <a:srgbClr val="004992"/>
                </a:solidFill>
                <a:latin typeface="Calibri Light"/>
              </a:rPr>
              <a:t> ...</a:t>
            </a:r>
          </a:p>
          <a:p>
            <a:pPr eaLnBrk="1" hangingPunct="1"/>
            <a:r>
              <a:rPr lang="de-DE" altLang="de-DE" sz="2400" dirty="0">
                <a:solidFill>
                  <a:srgbClr val="004992"/>
                </a:solidFill>
                <a:latin typeface="Calibri Light"/>
              </a:rPr>
              <a:t> ...</a:t>
            </a:r>
          </a:p>
          <a:p>
            <a:pPr eaLnBrk="1" hangingPunct="1"/>
            <a:r>
              <a:rPr lang="de-DE" altLang="de-DE" sz="2400" dirty="0">
                <a:solidFill>
                  <a:srgbClr val="004992"/>
                </a:solidFill>
                <a:latin typeface="Calibri Light"/>
              </a:rPr>
              <a:t> ...</a:t>
            </a:r>
            <a:endParaRPr lang="en-US" altLang="de-DE" sz="24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55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Empregado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chemeClr val="tx1"/>
                </a:solidFill>
                <a:latin typeface="Calibri Light"/>
              </a:rPr>
              <a:t>Carrinho de mão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chemeClr val="tx1"/>
                </a:solidFill>
                <a:latin typeface="Calibri Light"/>
              </a:rPr>
              <a:t>Caixa registradora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chemeClr val="tx1"/>
                </a:solidFill>
                <a:latin typeface="Calibri Light"/>
              </a:rPr>
              <a:t>Balcão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chemeClr val="tx1"/>
                </a:solidFill>
                <a:latin typeface="Calibri Light"/>
              </a:rPr>
              <a:t>Garrafas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chemeClr val="tx1"/>
                </a:solidFill>
                <a:latin typeface="Calibri Light"/>
              </a:rPr>
              <a:t>Charuto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chemeClr val="tx1"/>
                </a:solidFill>
                <a:latin typeface="Calibri Light"/>
              </a:rPr>
              <a:t>Cartazes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chemeClr val="tx1"/>
                </a:solidFill>
                <a:latin typeface="Calibri Light"/>
              </a:rPr>
              <a:t>Montra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56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de-DE" sz="3600" dirty="0"/>
              <a:t>Loja</a:t>
            </a:r>
            <a:br>
              <a:rPr lang="en-US" altLang="de-DE" sz="3600" dirty="0"/>
            </a:br>
            <a:r>
              <a:rPr lang="en-US" altLang="de-DE" dirty="0"/>
              <a:t>O que </a:t>
            </a:r>
            <a:r>
              <a:rPr lang="en-US" altLang="de-DE" dirty="0" err="1"/>
              <a:t>vê</a:t>
            </a:r>
            <a:r>
              <a:rPr lang="en-US" altLang="de-DE" dirty="0"/>
              <a:t>? </a:t>
            </a:r>
            <a:r>
              <a:rPr lang="en-US" altLang="de-DE" dirty="0" err="1"/>
              <a:t>Qual</a:t>
            </a:r>
            <a:r>
              <a:rPr lang="en-US" altLang="de-DE" dirty="0"/>
              <a:t> o </a:t>
            </a:r>
            <a:r>
              <a:rPr lang="en-US" altLang="de-DE" dirty="0" err="1"/>
              <a:t>seu</a:t>
            </a:r>
            <a:r>
              <a:rPr lang="en-US" altLang="de-DE" dirty="0"/>
              <a:t> </a:t>
            </a:r>
            <a:r>
              <a:rPr lang="en-US" altLang="de-DE" dirty="0" err="1"/>
              <a:t>grau</a:t>
            </a:r>
            <a:r>
              <a:rPr lang="en-US" altLang="de-DE" dirty="0"/>
              <a:t> de </a:t>
            </a:r>
            <a:r>
              <a:rPr lang="en-US" altLang="de-DE" dirty="0" err="1"/>
              <a:t>confiança</a:t>
            </a:r>
            <a:r>
              <a:rPr lang="en-US" altLang="de-DE" dirty="0"/>
              <a:t>?</a:t>
            </a:r>
            <a:endParaRPr lang="de-DE" altLang="de-DE" dirty="0">
              <a:latin typeface="Calibri Ligh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>
                <a:latin typeface="Calibri Light"/>
              </a:rPr>
              <a:t>Loja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Empregado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Carrinho de mão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004992"/>
                </a:solidFill>
                <a:latin typeface="Calibri Light"/>
              </a:rPr>
              <a:t>Caixa registradora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Balcão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Garrafas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Charuto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Cartazes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004992"/>
                </a:solidFill>
                <a:latin typeface="Calibri Light"/>
              </a:rPr>
              <a:t>Montra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57</a:t>
            </a:fld>
            <a:endParaRPr lang="de-DE" altLang="de-DE">
              <a:latin typeface="Calibri Light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160" y="2203704"/>
            <a:ext cx="356320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b="1" dirty="0">
                <a:latin typeface="Calibri Light"/>
              </a:rPr>
              <a:t>= não presente na imagem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58</a:t>
            </a:fld>
            <a:endParaRPr lang="de-DE" altLang="de-DE">
              <a:latin typeface="Calibri Light"/>
            </a:endParaRPr>
          </a:p>
        </p:txBody>
      </p:sp>
      <p:pic>
        <p:nvPicPr>
          <p:cNvPr id="7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817" y="1078992"/>
            <a:ext cx="7405885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>
                <a:latin typeface="Calibri Light"/>
              </a:rPr>
              <a:t>Brainstorming</a:t>
            </a:r>
            <a:endParaRPr lang="en-US" altLang="de-DE" sz="3600" dirty="0">
              <a:latin typeface="Calibri Light"/>
            </a:endParaRPr>
          </a:p>
        </p:txBody>
      </p:sp>
      <p:sp>
        <p:nvSpPr>
          <p:cNvPr id="135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e-DE" altLang="de-DE" sz="2400" dirty="0">
                <a:solidFill>
                  <a:srgbClr val="004992"/>
                </a:solidFill>
                <a:latin typeface="Calibri Light"/>
              </a:rPr>
              <a:t>O que é que espera encontrar tipicamente numa piscina?</a:t>
            </a:r>
          </a:p>
          <a:p>
            <a:pPr eaLnBrk="1" hangingPunct="1"/>
            <a:r>
              <a:rPr lang="de-DE" altLang="de-DE" sz="2400" dirty="0">
                <a:solidFill>
                  <a:srgbClr val="004992"/>
                </a:solidFill>
                <a:latin typeface="Calibri Light"/>
              </a:rPr>
              <a:t> ...</a:t>
            </a:r>
          </a:p>
          <a:p>
            <a:pPr eaLnBrk="1" hangingPunct="1"/>
            <a:r>
              <a:rPr lang="de-DE" altLang="de-DE" sz="2400" dirty="0">
                <a:solidFill>
                  <a:srgbClr val="004992"/>
                </a:solidFill>
                <a:latin typeface="Calibri Light"/>
              </a:rPr>
              <a:t> ...</a:t>
            </a:r>
          </a:p>
          <a:p>
            <a:pPr eaLnBrk="1" hangingPunct="1"/>
            <a:r>
              <a:rPr lang="de-DE" altLang="de-DE" sz="2400" dirty="0">
                <a:solidFill>
                  <a:srgbClr val="004992"/>
                </a:solidFill>
                <a:latin typeface="Calibri Light"/>
              </a:rPr>
              <a:t> ...</a:t>
            </a:r>
          </a:p>
          <a:p>
            <a:pPr eaLnBrk="1" hangingPunct="1"/>
            <a:r>
              <a:rPr lang="de-DE" altLang="de-DE" sz="2400" dirty="0">
                <a:solidFill>
                  <a:srgbClr val="004992"/>
                </a:solidFill>
                <a:latin typeface="Calibri Light"/>
              </a:rPr>
              <a:t> ...</a:t>
            </a:r>
            <a:endParaRPr lang="en-US" altLang="de-DE" sz="24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59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9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Toalhas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Pato de borracha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Geleira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Chuveiro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Espreguiçadeira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Guarda-sol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Jornal</a:t>
            </a:r>
            <a:endParaRPr lang="pt-PT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60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de-DE" sz="3600" dirty="0" err="1"/>
              <a:t>Piscina</a:t>
            </a:r>
            <a:br>
              <a:rPr lang="en-US" altLang="de-DE" sz="3600" dirty="0"/>
            </a:br>
            <a:r>
              <a:rPr lang="en-US" altLang="de-DE" dirty="0"/>
              <a:t>O que </a:t>
            </a:r>
            <a:r>
              <a:rPr lang="en-US" altLang="de-DE" dirty="0" err="1"/>
              <a:t>vê</a:t>
            </a:r>
            <a:r>
              <a:rPr lang="en-US" altLang="de-DE" dirty="0"/>
              <a:t>? </a:t>
            </a:r>
            <a:r>
              <a:rPr lang="en-US" altLang="de-DE" dirty="0" err="1"/>
              <a:t>Qual</a:t>
            </a:r>
            <a:r>
              <a:rPr lang="en-US" altLang="de-DE" dirty="0"/>
              <a:t> o </a:t>
            </a:r>
            <a:r>
              <a:rPr lang="en-US" altLang="de-DE" dirty="0" err="1"/>
              <a:t>seu</a:t>
            </a:r>
            <a:r>
              <a:rPr lang="en-US" altLang="de-DE" dirty="0"/>
              <a:t> </a:t>
            </a:r>
            <a:r>
              <a:rPr lang="en-US" altLang="de-DE" dirty="0" err="1"/>
              <a:t>grau</a:t>
            </a:r>
            <a:r>
              <a:rPr lang="en-US" altLang="de-DE" dirty="0"/>
              <a:t> de </a:t>
            </a:r>
            <a:r>
              <a:rPr lang="en-US" altLang="de-DE" dirty="0" err="1"/>
              <a:t>confiança</a:t>
            </a:r>
            <a:r>
              <a:rPr lang="en-US" altLang="de-DE" dirty="0"/>
              <a:t>?</a:t>
            </a:r>
            <a:endParaRPr lang="de-DE" altLang="de-DE" dirty="0">
              <a:latin typeface="Calibri Light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>
                <a:latin typeface="Calibri Light"/>
              </a:rPr>
              <a:t>Piscina</a:t>
            </a:r>
          </a:p>
        </p:txBody>
      </p:sp>
      <p:sp>
        <p:nvSpPr>
          <p:cNvPr id="139269" name="Rectangle 5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  <a:noFill/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latin typeface="Calibri Light"/>
              </a:rPr>
              <a:t>Toalhas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Pato de borracha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Geleira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Chuveiro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Espreguiçadeira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latin typeface="Calibri Light"/>
              </a:rPr>
              <a:t>Guarda-sol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Jornal</a:t>
            </a:r>
            <a:endParaRPr lang="pt-PT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61</a:t>
            </a:fld>
            <a:endParaRPr lang="de-DE" altLang="de-DE">
              <a:latin typeface="Calibri Light"/>
            </a:endParaRPr>
          </a:p>
        </p:txBody>
      </p:sp>
      <p:pic>
        <p:nvPicPr>
          <p:cNvPr id="10" name="Grafi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4115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b="1" dirty="0">
                <a:latin typeface="Calibri Light"/>
              </a:rPr>
              <a:t>= não presente na imagem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62</a:t>
            </a:fld>
            <a:endParaRPr lang="de-DE" altLang="de-DE">
              <a:latin typeface="Calibri Light"/>
            </a:endParaRPr>
          </a:p>
        </p:txBody>
      </p:sp>
      <p:pic>
        <p:nvPicPr>
          <p:cNvPr id="7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903" y="1078992"/>
            <a:ext cx="7837714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3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  <a:noFill/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chemeClr val="tx1"/>
                </a:solidFill>
                <a:latin typeface="Calibri Light"/>
              </a:rPr>
              <a:t>Câmaras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chemeClr val="tx1"/>
                </a:solidFill>
                <a:latin typeface="Calibri Light"/>
              </a:rPr>
              <a:t>Caixa multibanco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chemeClr val="tx1"/>
                </a:solidFill>
                <a:latin typeface="Calibri Light"/>
              </a:rPr>
              <a:t>Painel de vidro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chemeClr val="tx1"/>
                </a:solidFill>
                <a:latin typeface="Calibri Light"/>
              </a:rPr>
              <a:t>Cofre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chemeClr val="tx1"/>
                </a:solidFill>
                <a:latin typeface="Calibri Light"/>
              </a:rPr>
              <a:t>Cão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chemeClr val="tx1"/>
                </a:solidFill>
                <a:latin typeface="Calibri Light"/>
              </a:rPr>
              <a:t>Cacifos</a:t>
            </a:r>
            <a:endParaRPr lang="de-DE" altLang="de-DE" sz="2400" dirty="0">
              <a:solidFill>
                <a:schemeClr val="tx1"/>
              </a:solidFill>
              <a:latin typeface="Calibri Light"/>
            </a:endParaRPr>
          </a:p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63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de-DE" sz="3600" dirty="0"/>
              <a:t>Banco</a:t>
            </a:r>
            <a:br>
              <a:rPr lang="en-US" altLang="de-DE" sz="3600" dirty="0"/>
            </a:br>
            <a:r>
              <a:rPr lang="en-US" altLang="de-DE" dirty="0"/>
              <a:t>O que </a:t>
            </a:r>
            <a:r>
              <a:rPr lang="en-US" altLang="de-DE" dirty="0" err="1"/>
              <a:t>vê</a:t>
            </a:r>
            <a:r>
              <a:rPr lang="en-US" altLang="de-DE" dirty="0"/>
              <a:t>? </a:t>
            </a:r>
            <a:r>
              <a:rPr lang="en-US" altLang="de-DE" dirty="0" err="1"/>
              <a:t>Qual</a:t>
            </a:r>
            <a:r>
              <a:rPr lang="en-US" altLang="de-DE" dirty="0"/>
              <a:t> o </a:t>
            </a:r>
            <a:r>
              <a:rPr lang="en-US" altLang="de-DE" dirty="0" err="1"/>
              <a:t>seu</a:t>
            </a:r>
            <a:r>
              <a:rPr lang="en-US" altLang="de-DE" dirty="0"/>
              <a:t> </a:t>
            </a:r>
            <a:r>
              <a:rPr lang="en-US" altLang="de-DE" dirty="0" err="1"/>
              <a:t>grau</a:t>
            </a:r>
            <a:r>
              <a:rPr lang="en-US" altLang="de-DE" dirty="0"/>
              <a:t> de </a:t>
            </a:r>
            <a:r>
              <a:rPr lang="en-US" altLang="de-DE" dirty="0" err="1"/>
              <a:t>confiança</a:t>
            </a:r>
            <a:r>
              <a:rPr lang="en-US" altLang="de-DE" dirty="0"/>
              <a:t>?</a:t>
            </a:r>
            <a:endParaRPr lang="de-DE" altLang="de-DE" dirty="0">
              <a:latin typeface="Calibri Ligh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>
                <a:latin typeface="Calibri Light"/>
              </a:rPr>
              <a:t>Banco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  <a:noFill/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latin typeface="Calibri Light"/>
              </a:rPr>
              <a:t>Câmaras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Caixa multibanco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Painel de vidro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Cofre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Cão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latin typeface="Calibri Light"/>
              </a:rPr>
              <a:t>Cacifos</a:t>
            </a:r>
            <a:endParaRPr lang="de-DE" altLang="de-DE" sz="2400" dirty="0">
              <a:latin typeface="Calibri Light"/>
            </a:endParaRPr>
          </a:p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64</a:t>
            </a:fld>
            <a:endParaRPr lang="de-DE" altLang="de-DE">
              <a:latin typeface="Calibri Light"/>
            </a:endParaRPr>
          </a:p>
        </p:txBody>
      </p:sp>
      <p:pic>
        <p:nvPicPr>
          <p:cNvPr id="10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3889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b="1" dirty="0">
                <a:latin typeface="Calibri Light"/>
              </a:rPr>
              <a:t>= não presente na imagem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4"/>
          <p:cNvSpPr>
            <a:spLocks noChangeArrowheads="1"/>
          </p:cNvSpPr>
          <p:nvPr/>
        </p:nvSpPr>
        <p:spPr bwMode="auto">
          <a:xfrm>
            <a:off x="2032529" y="1813842"/>
            <a:ext cx="7113852" cy="7620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47460" name="Rectangle 5"/>
          <p:cNvSpPr>
            <a:spLocks noChangeArrowheads="1"/>
          </p:cNvSpPr>
          <p:nvPr/>
        </p:nvSpPr>
        <p:spPr bwMode="auto">
          <a:xfrm>
            <a:off x="2642288" y="4419600"/>
            <a:ext cx="5995961" cy="6858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65</a:t>
            </a:fld>
            <a:endParaRPr lang="de-DE" altLang="de-DE">
              <a:latin typeface="Calibri Light"/>
            </a:endParaRPr>
          </a:p>
        </p:txBody>
      </p:sp>
      <p:pic>
        <p:nvPicPr>
          <p:cNvPr id="9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855" y="1078992"/>
            <a:ext cx="8409810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7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  <a:noFill/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Autocaravana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Tenda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Toalha de mesa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Bicicletas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Cadeiras 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Céu azul</a:t>
            </a: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66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de-DE" sz="3600" dirty="0" err="1"/>
              <a:t>Acampar</a:t>
            </a:r>
            <a:br>
              <a:rPr lang="en-US" altLang="de-DE" sz="3600" dirty="0"/>
            </a:br>
            <a:r>
              <a:rPr lang="en-US" altLang="de-DE" dirty="0"/>
              <a:t>O que </a:t>
            </a:r>
            <a:r>
              <a:rPr lang="en-US" altLang="de-DE" dirty="0" err="1"/>
              <a:t>vê</a:t>
            </a:r>
            <a:r>
              <a:rPr lang="en-US" altLang="de-DE" dirty="0"/>
              <a:t>? </a:t>
            </a:r>
            <a:r>
              <a:rPr lang="en-US" altLang="de-DE" dirty="0" err="1"/>
              <a:t>Qual</a:t>
            </a:r>
            <a:r>
              <a:rPr lang="en-US" altLang="de-DE" dirty="0"/>
              <a:t> o </a:t>
            </a:r>
            <a:r>
              <a:rPr lang="en-US" altLang="de-DE" dirty="0" err="1"/>
              <a:t>seu</a:t>
            </a:r>
            <a:r>
              <a:rPr lang="en-US" altLang="de-DE" dirty="0"/>
              <a:t> </a:t>
            </a:r>
            <a:r>
              <a:rPr lang="en-US" altLang="de-DE" dirty="0" err="1"/>
              <a:t>grau</a:t>
            </a:r>
            <a:r>
              <a:rPr lang="en-US" altLang="de-DE" dirty="0"/>
              <a:t> de </a:t>
            </a:r>
            <a:r>
              <a:rPr lang="en-US" altLang="de-DE" dirty="0" err="1"/>
              <a:t>confiança</a:t>
            </a:r>
            <a:r>
              <a:rPr lang="en-US" altLang="de-DE" dirty="0"/>
              <a:t>?</a:t>
            </a:r>
            <a:endParaRPr lang="de-DE" altLang="de-DE" dirty="0">
              <a:latin typeface="Calibri Light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>
                <a:latin typeface="Calibri Light"/>
              </a:rPr>
              <a:t>Acampar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Autocaravana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latin typeface="Calibri Light"/>
              </a:rPr>
              <a:t>Tenda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latin typeface="Calibri Light"/>
              </a:rPr>
              <a:t>Toalha de mesa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Bicicletas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Cadeiras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pt-BR" altLang="de-DE" sz="2400" dirty="0">
                <a:solidFill>
                  <a:srgbClr val="333333"/>
                </a:solidFill>
                <a:latin typeface="Calibri Light"/>
              </a:rPr>
              <a:t>Céu azul</a:t>
            </a: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67</a:t>
            </a:fld>
            <a:endParaRPr lang="de-DE" altLang="de-DE">
              <a:latin typeface="Calibri Light"/>
            </a:endParaRPr>
          </a:p>
        </p:txBody>
      </p:sp>
      <p:pic>
        <p:nvPicPr>
          <p:cNvPr id="12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362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b="1" dirty="0">
                <a:latin typeface="Calibri Light"/>
              </a:rPr>
              <a:t>= não presente na imagem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68</a:t>
            </a:fld>
            <a:endParaRPr lang="de-DE" altLang="de-DE">
              <a:latin typeface="Calibri Light"/>
            </a:endParaRPr>
          </a:p>
        </p:txBody>
      </p:sp>
      <p:pic>
        <p:nvPicPr>
          <p:cNvPr id="8" name="Picture 3" descr="32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645" y="1078991"/>
            <a:ext cx="6062229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ption_8"/>
          <p:cNvSpPr>
            <a:spLocks noChangeArrowheads="1"/>
          </p:cNvSpPr>
          <p:nvPr/>
        </p:nvSpPr>
        <p:spPr bwMode="auto">
          <a:xfrm>
            <a:off x="3049645" y="6455663"/>
            <a:ext cx="6062229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800" b="0" dirty="0">
                <a:latin typeface="Calibri Light"/>
              </a:rPr>
              <a:t>© geobra Brandstätter 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>
                <a:latin typeface="Calibri Light"/>
              </a:rPr>
              <a:t>Brainstorming</a:t>
            </a:r>
            <a:endParaRPr lang="en-US" altLang="de-DE" sz="3600" dirty="0">
              <a:latin typeface="Calibri Light"/>
            </a:endParaRPr>
          </a:p>
        </p:txBody>
      </p:sp>
      <p:sp>
        <p:nvSpPr>
          <p:cNvPr id="155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e-DE" altLang="de-DE" sz="2400" dirty="0">
                <a:solidFill>
                  <a:srgbClr val="004992"/>
                </a:solidFill>
                <a:latin typeface="Calibri Light"/>
              </a:rPr>
              <a:t>O que espera normalmente encontrar num jardim zoológico?</a:t>
            </a:r>
          </a:p>
          <a:p>
            <a:pPr eaLnBrk="1" hangingPunct="1"/>
            <a:r>
              <a:rPr lang="de-DE" altLang="de-DE" sz="2400" dirty="0">
                <a:solidFill>
                  <a:srgbClr val="004992"/>
                </a:solidFill>
                <a:latin typeface="Calibri Light"/>
              </a:rPr>
              <a:t> ...</a:t>
            </a:r>
          </a:p>
          <a:p>
            <a:pPr eaLnBrk="1" hangingPunct="1"/>
            <a:r>
              <a:rPr lang="de-DE" altLang="de-DE" sz="2400" dirty="0">
                <a:solidFill>
                  <a:srgbClr val="004992"/>
                </a:solidFill>
                <a:latin typeface="Calibri Light"/>
              </a:rPr>
              <a:t> ...</a:t>
            </a:r>
          </a:p>
          <a:p>
            <a:pPr eaLnBrk="1" hangingPunct="1"/>
            <a:r>
              <a:rPr lang="de-DE" altLang="de-DE" sz="2400" dirty="0">
                <a:solidFill>
                  <a:srgbClr val="004992"/>
                </a:solidFill>
                <a:latin typeface="Calibri Light"/>
              </a:rPr>
              <a:t> ...</a:t>
            </a:r>
          </a:p>
          <a:p>
            <a:pPr eaLnBrk="1" hangingPunct="1"/>
            <a:r>
              <a:rPr lang="de-DE" altLang="de-DE" sz="2400" dirty="0">
                <a:solidFill>
                  <a:srgbClr val="004992"/>
                </a:solidFill>
                <a:latin typeface="Calibri Light"/>
              </a:rPr>
              <a:t> ...</a:t>
            </a:r>
            <a:endParaRPr lang="en-US" altLang="de-DE" sz="24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69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9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  <a:noFill/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Girafa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Vedação ao redor do Zoo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Elefante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Tratador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Pavão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Bilheteira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Leão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endParaRPr lang="de-DE" altLang="de-DE" sz="240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70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de-DE" sz="3600" dirty="0"/>
              <a:t>Zoo</a:t>
            </a:r>
            <a:br>
              <a:rPr lang="en-US" altLang="de-DE" sz="3600" dirty="0"/>
            </a:br>
            <a:r>
              <a:rPr lang="en-US" altLang="de-DE" dirty="0"/>
              <a:t>O que </a:t>
            </a:r>
            <a:r>
              <a:rPr lang="en-US" altLang="de-DE" dirty="0" err="1"/>
              <a:t>vê</a:t>
            </a:r>
            <a:r>
              <a:rPr lang="en-US" altLang="de-DE" dirty="0"/>
              <a:t>? </a:t>
            </a:r>
            <a:r>
              <a:rPr lang="en-US" altLang="de-DE" dirty="0" err="1"/>
              <a:t>Qual</a:t>
            </a:r>
            <a:r>
              <a:rPr lang="en-US" altLang="de-DE" dirty="0"/>
              <a:t> o </a:t>
            </a:r>
            <a:r>
              <a:rPr lang="en-US" altLang="de-DE" dirty="0" err="1"/>
              <a:t>seu</a:t>
            </a:r>
            <a:r>
              <a:rPr lang="en-US" altLang="de-DE" dirty="0"/>
              <a:t> </a:t>
            </a:r>
            <a:r>
              <a:rPr lang="en-US" altLang="de-DE" dirty="0" err="1"/>
              <a:t>grau</a:t>
            </a:r>
            <a:r>
              <a:rPr lang="en-US" altLang="de-DE" dirty="0"/>
              <a:t> de </a:t>
            </a:r>
            <a:r>
              <a:rPr lang="en-US" altLang="de-DE" dirty="0" err="1"/>
              <a:t>confiança</a:t>
            </a:r>
            <a:r>
              <a:rPr lang="en-US" altLang="de-DE" dirty="0"/>
              <a:t>?</a:t>
            </a:r>
            <a:endParaRPr lang="de-DE" altLang="de-DE" dirty="0">
              <a:latin typeface="Calibri Light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>
                <a:latin typeface="Calibri Light"/>
              </a:rPr>
              <a:t>Zoo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Girafa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latin typeface="Calibri Light"/>
              </a:rPr>
              <a:t>Vedação ao redor do Zoo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Elefante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Tratador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Pavão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Bilheteira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latin typeface="Calibri Light"/>
              </a:rPr>
              <a:t>Leão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71</a:t>
            </a:fld>
            <a:endParaRPr lang="de-DE" altLang="de-DE">
              <a:latin typeface="Calibri Light"/>
            </a:endParaRPr>
          </a:p>
        </p:txBody>
      </p:sp>
      <p:pic>
        <p:nvPicPr>
          <p:cNvPr id="11" name="Picture 6" descr="324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205" y="2203703"/>
            <a:ext cx="4794110" cy="425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ption_11"/>
          <p:cNvSpPr>
            <a:spLocks noChangeArrowheads="1"/>
          </p:cNvSpPr>
          <p:nvPr/>
        </p:nvSpPr>
        <p:spPr bwMode="auto">
          <a:xfrm>
            <a:off x="4128205" y="6455663"/>
            <a:ext cx="479411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800" b="0">
                <a:latin typeface="Calibri Light"/>
              </a:rPr>
              <a:t>© geobra Brandstätter </a:t>
            </a: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b="1" dirty="0">
                <a:latin typeface="Calibri Light"/>
              </a:rPr>
              <a:t>= não presente na imagem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72</a:t>
            </a:fld>
            <a:endParaRPr lang="de-DE" altLang="de-DE">
              <a:latin typeface="Calibri Light"/>
            </a:endParaRPr>
          </a:p>
        </p:txBody>
      </p:sp>
      <p:pic>
        <p:nvPicPr>
          <p:cNvPr id="7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817" y="1078992"/>
            <a:ext cx="7405885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>
                <a:latin typeface="Calibri Light"/>
              </a:rPr>
              <a:t>Brainstorming</a:t>
            </a:r>
            <a:endParaRPr lang="en-US" altLang="de-DE" sz="3600" dirty="0">
              <a:latin typeface="Calibri Light"/>
            </a:endParaRPr>
          </a:p>
        </p:txBody>
      </p:sp>
      <p:sp>
        <p:nvSpPr>
          <p:cNvPr id="163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e-DE" altLang="de-DE" sz="2400" dirty="0">
                <a:solidFill>
                  <a:srgbClr val="004992"/>
                </a:solidFill>
                <a:latin typeface="Calibri Light"/>
              </a:rPr>
              <a:t>O que espera encontrar numa sala de estar?</a:t>
            </a:r>
          </a:p>
          <a:p>
            <a:pPr eaLnBrk="1" hangingPunct="1"/>
            <a:r>
              <a:rPr lang="de-DE" altLang="de-DE" sz="2400" dirty="0">
                <a:solidFill>
                  <a:srgbClr val="004992"/>
                </a:solidFill>
                <a:latin typeface="Calibri Light"/>
              </a:rPr>
              <a:t> ...</a:t>
            </a:r>
          </a:p>
          <a:p>
            <a:pPr eaLnBrk="1" hangingPunct="1"/>
            <a:r>
              <a:rPr lang="de-DE" altLang="de-DE" sz="2400" dirty="0">
                <a:solidFill>
                  <a:srgbClr val="004992"/>
                </a:solidFill>
                <a:latin typeface="Calibri Light"/>
              </a:rPr>
              <a:t> ...</a:t>
            </a:r>
          </a:p>
          <a:p>
            <a:pPr eaLnBrk="1" hangingPunct="1"/>
            <a:r>
              <a:rPr lang="de-DE" altLang="de-DE" sz="2400" dirty="0">
                <a:solidFill>
                  <a:srgbClr val="004992"/>
                </a:solidFill>
                <a:latin typeface="Calibri Light"/>
              </a:rPr>
              <a:t> ...</a:t>
            </a:r>
          </a:p>
          <a:p>
            <a:pPr eaLnBrk="1" hangingPunct="1"/>
            <a:r>
              <a:rPr lang="de-DE" altLang="de-DE" sz="2400" dirty="0">
                <a:solidFill>
                  <a:srgbClr val="004992"/>
                </a:solidFill>
                <a:latin typeface="Calibri Light"/>
              </a:rPr>
              <a:t> ...</a:t>
            </a:r>
            <a:endParaRPr lang="en-US" altLang="de-DE" sz="2400" dirty="0">
              <a:solidFill>
                <a:srgbClr val="004992"/>
              </a:solidFill>
              <a:latin typeface="Calibri Ligh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73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  <a:noFill/>
        </p:spPr>
        <p:txBody>
          <a:bodyPr/>
          <a:lstStyle/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Mesa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Cadeiras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Toalha de mesa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Relógio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Armário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Flores</a:t>
            </a:r>
          </a:p>
          <a:p>
            <a:pPr marL="342900" indent="-342900" eaLnBrk="1" hangingPunct="1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Quadro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74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886397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de-DE" sz="3600" dirty="0"/>
              <a:t>Sala de </a:t>
            </a:r>
            <a:r>
              <a:rPr lang="en-US" altLang="de-DE" sz="3600" dirty="0" err="1"/>
              <a:t>Estar</a:t>
            </a:r>
            <a:br>
              <a:rPr lang="en-US" altLang="de-DE" sz="3600" dirty="0"/>
            </a:br>
            <a:r>
              <a:rPr lang="en-US" altLang="de-DE" dirty="0"/>
              <a:t>O que </a:t>
            </a:r>
            <a:r>
              <a:rPr lang="en-US" altLang="de-DE" dirty="0" err="1"/>
              <a:t>vê</a:t>
            </a:r>
            <a:r>
              <a:rPr lang="en-US" altLang="de-DE" dirty="0"/>
              <a:t>? </a:t>
            </a:r>
            <a:r>
              <a:rPr lang="en-US" altLang="de-DE" dirty="0" err="1"/>
              <a:t>Qual</a:t>
            </a:r>
            <a:r>
              <a:rPr lang="en-US" altLang="de-DE" dirty="0"/>
              <a:t> o </a:t>
            </a:r>
            <a:r>
              <a:rPr lang="en-US" altLang="de-DE" dirty="0" err="1"/>
              <a:t>seu</a:t>
            </a:r>
            <a:r>
              <a:rPr lang="en-US" altLang="de-DE" dirty="0"/>
              <a:t> </a:t>
            </a:r>
            <a:r>
              <a:rPr lang="en-US" altLang="de-DE" dirty="0" err="1"/>
              <a:t>grau</a:t>
            </a:r>
            <a:r>
              <a:rPr lang="en-US" altLang="de-DE" dirty="0"/>
              <a:t> de </a:t>
            </a:r>
            <a:r>
              <a:rPr lang="en-US" altLang="de-DE" dirty="0" err="1"/>
              <a:t>confiança</a:t>
            </a:r>
            <a:r>
              <a:rPr lang="en-US" altLang="de-DE" dirty="0"/>
              <a:t>?</a:t>
            </a:r>
            <a:endParaRPr lang="de-DE" altLang="de-DE" dirty="0">
              <a:latin typeface="Calibri Light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altLang="de-DE" sz="3600" dirty="0">
                <a:latin typeface="Calibri Light"/>
              </a:rPr>
              <a:t>Sala de Estar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idx="1"/>
          </p:nvPr>
        </p:nvSpPr>
        <p:spPr>
          <a:xfrm>
            <a:off x="411480" y="2203704"/>
            <a:ext cx="5669280" cy="4248000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Mesa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Cadeiras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latin typeface="Calibri Light"/>
              </a:rPr>
              <a:t>Toalha de mesa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Relógio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Armário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solidFill>
                  <a:srgbClr val="333333"/>
                </a:solidFill>
                <a:latin typeface="Calibri Light"/>
              </a:rPr>
              <a:t>Flores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333333"/>
              </a:buClr>
              <a:buFont typeface="WingDings"/>
              <a:buChar char=""/>
            </a:pPr>
            <a:r>
              <a:rPr lang="de-DE" altLang="de-DE" sz="2400" dirty="0">
                <a:latin typeface="Calibri Light"/>
              </a:rPr>
              <a:t>Quadro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842E-7E7F-4B3F-8473-23BC32FB1CEF}" type="slidenum">
              <a:rPr lang="de-DE" altLang="de-DE" smtClean="0">
                <a:latin typeface="Calibri Light"/>
              </a:rPr>
              <a:pPr>
                <a:defRPr/>
              </a:pPr>
              <a:t>75</a:t>
            </a:fld>
            <a:endParaRPr lang="de-DE" altLang="de-DE">
              <a:latin typeface="Calibri Light"/>
            </a:endParaRPr>
          </a:p>
        </p:txBody>
      </p:sp>
      <p:pic>
        <p:nvPicPr>
          <p:cNvPr id="10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20" y="2203704"/>
            <a:ext cx="5669280" cy="4115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382587" y="6475738"/>
            <a:ext cx="219456" cy="219456"/>
          </a:xfrm>
          <a:prstGeom prst="rect">
            <a:avLst/>
          </a:prstGeom>
          <a:solidFill>
            <a:srgbClr val="004992"/>
          </a:solidFill>
          <a:ln w="9525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Calibri Light"/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611187" y="6400800"/>
            <a:ext cx="3745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 b="1" dirty="0">
                <a:latin typeface="Calibri Light"/>
              </a:rPr>
              <a:t>= não presente na imagem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Aplicação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na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vida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diária</a:t>
            </a:r>
            <a:endParaRPr lang="en-US" sz="3600" dirty="0">
              <a:latin typeface="Calibri Ligh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pt-PT" altLang="de-DE" sz="2400" b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Objetivos de aprendizagem: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As nossas memórias podem pregar-nos partidas!</a:t>
            </a:r>
            <a:b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Especialmente para eventos importante (discussões, testemunhos oculares, etc.), tenha em mente:</a:t>
            </a:r>
            <a:b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Se não consegue recordar detalhes vívidos acerca do evento: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Não fique tão certo de que a sua memória seja real!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3E1F1F-517C-431E-9F2F-F68D582D03B6}" type="slidenum">
              <a:rPr lang="de-DE" altLang="de-DE" smtClean="0">
                <a:latin typeface="Calibri Light"/>
              </a:rPr>
              <a:pPr>
                <a:defRPr/>
              </a:pPr>
              <a:t>76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311486546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Aplicação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na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vida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diária</a:t>
            </a:r>
            <a:endParaRPr lang="en-US" sz="3600" dirty="0">
              <a:latin typeface="Calibri Ligh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pt-PT" altLang="de-DE" sz="2400" b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Objetivos de aprendizagem: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As nossas memórias podem pregar-nos partidas!</a:t>
            </a:r>
            <a:b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Especialmente para eventos importante (discussões, testemunhos oculares, etc.), tenha em mente:</a:t>
            </a:r>
            <a:b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Se não consegue recordar detalhes vívidos acerca do evento: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Não fique tão certo de que a sua memória seja real!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Procure informação adicional (por exemplo, testemunhas)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3E1F1F-517C-431E-9F2F-F68D582D03B6}" type="slidenum">
              <a:rPr lang="de-DE" altLang="de-DE" smtClean="0">
                <a:latin typeface="Calibri Light"/>
              </a:rPr>
              <a:pPr>
                <a:defRPr/>
              </a:pPr>
              <a:t>77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268788992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Aplicação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na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vida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diária</a:t>
            </a:r>
            <a:endParaRPr lang="en-US" sz="3600" dirty="0">
              <a:latin typeface="Calibri Ligh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pt-PT" altLang="de-DE" sz="2400" b="1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Objetivos de aprendizagem: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As nossas memórias podem pregar-nos partidas!</a:t>
            </a:r>
            <a:b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Especialmente para eventos importante (discussões, testemunhos oculares, etc.), tenha em mente:</a:t>
            </a:r>
            <a:b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</a:br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Se não consegue recordar detalhes vívidos acerca do evento: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Não fique tão certo de que a sua memória seja real!</a:t>
            </a:r>
          </a:p>
          <a:p>
            <a:pPr marL="342900" lvl="0" indent="-342900" defTabSz="914400" fontAlgn="base">
              <a:buClr>
                <a:srgbClr val="333333"/>
              </a:buClr>
              <a:buFont typeface="WingDings"/>
              <a:buChar char=""/>
            </a:pPr>
            <a:r>
              <a:rPr lang="pt-PT" altLang="de-DE" sz="2000" dirty="0">
                <a:solidFill>
                  <a:srgbClr val="004992"/>
                </a:solidFill>
                <a:latin typeface="Calibri Light"/>
                <a:cs typeface="Times New Roman" panose="02020603050405020304" pitchFamily="18" charset="0"/>
              </a:rPr>
              <a:t>Procure informação adicional (por exemplo, testemunhas)</a:t>
            </a:r>
          </a:p>
          <a:p>
            <a:pPr lvl="0" defTabSz="914400" fontAlgn="base">
              <a:buClr>
                <a:srgbClr val="333333"/>
              </a:buClr>
            </a:pPr>
            <a:r>
              <a:rPr lang="pt-PT" altLang="de-DE" sz="2000" u="sng" dirty="0">
                <a:solidFill>
                  <a:schemeClr val="tx1"/>
                </a:solidFill>
                <a:latin typeface="Calibri Light"/>
                <a:cs typeface="Times New Roman" panose="02020603050405020304" pitchFamily="18" charset="0"/>
              </a:rPr>
              <a:t>Exemplo: </a:t>
            </a:r>
            <a:r>
              <a:rPr lang="pt-PT" altLang="de-DE" sz="2000" dirty="0">
                <a:solidFill>
                  <a:schemeClr val="tx1"/>
                </a:solidFill>
                <a:latin typeface="Calibri Light"/>
                <a:cs typeface="Times New Roman" panose="02020603050405020304" pitchFamily="18" charset="0"/>
              </a:rPr>
              <a:t>Teve um discussão com alguém e lembra-se vagamente de o terem insultado</a:t>
            </a:r>
          </a:p>
          <a:p>
            <a:pPr lvl="0" defTabSz="914400" fontAlgn="base">
              <a:buClr>
                <a:srgbClr val="333333"/>
              </a:buClr>
            </a:pPr>
            <a:r>
              <a:rPr lang="pt-PT" altLang="de-DE" sz="2000" dirty="0">
                <a:solidFill>
                  <a:schemeClr val="tx1"/>
                </a:solidFill>
                <a:latin typeface="Calibri Light"/>
                <a:cs typeface="Times New Roman" panose="02020603050405020304" pitchFamily="18" charset="0"/>
              </a:rPr>
              <a:t>Considere que a sua memória lhe esteja a pregar uma partida ou que a sua recordação possa estar distorcida. Pode também questionar alguém que tenha estado presente.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3E1F1F-517C-431E-9F2F-F68D582D03B6}" type="slidenum">
              <a:rPr lang="de-DE" altLang="de-DE" smtClean="0">
                <a:latin typeface="Calibri Light"/>
              </a:rPr>
              <a:pPr>
                <a:defRPr/>
              </a:pPr>
              <a:t>78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358574784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Qual</a:t>
            </a:r>
            <a:r>
              <a:rPr lang="en-US" sz="3600" dirty="0">
                <a:latin typeface="Calibri Light"/>
              </a:rPr>
              <a:t> a </a:t>
            </a:r>
            <a:r>
              <a:rPr lang="en-US" sz="3600" dirty="0" err="1">
                <a:latin typeface="Calibri Light"/>
              </a:rPr>
              <a:t>relação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disto</a:t>
            </a:r>
            <a:r>
              <a:rPr lang="en-US" sz="3600" dirty="0">
                <a:latin typeface="Calibri Light"/>
              </a:rPr>
              <a:t> com a </a:t>
            </a:r>
            <a:r>
              <a:rPr lang="en-US" sz="3600" dirty="0" err="1">
                <a:latin typeface="Calibri Light"/>
              </a:rPr>
              <a:t>psicose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Durante a psicose, há uma predisposição para que as pessoas recordem coisas que não ocorreram de todo ou que ocorreram de maneira diferente.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79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Qual</a:t>
            </a:r>
            <a:r>
              <a:rPr lang="en-US" sz="3600" dirty="0">
                <a:latin typeface="Calibri Light"/>
              </a:rPr>
              <a:t> a </a:t>
            </a:r>
            <a:r>
              <a:rPr lang="en-US" sz="3600" dirty="0" err="1">
                <a:latin typeface="Calibri Light"/>
              </a:rPr>
              <a:t>relação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disto</a:t>
            </a:r>
            <a:r>
              <a:rPr lang="en-US" sz="3600" dirty="0">
                <a:latin typeface="Calibri Light"/>
              </a:rPr>
              <a:t> com a </a:t>
            </a:r>
            <a:r>
              <a:rPr lang="en-US" sz="3600" dirty="0" err="1">
                <a:latin typeface="Calibri Light"/>
              </a:rPr>
              <a:t>psicose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fontAlgn="base"/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Durante a psicose, há uma predisposição para que as pessoas recordem coisas que não ocorreram de todo ou que ocorreram de maneira diferente. </a:t>
            </a:r>
          </a:p>
          <a:p>
            <a:pPr lvl="0" defTabSz="914400" fontAlgn="base"/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Exemplo: a Cláudia está convencida de que foi recrutada para um ataque terrorista!. </a:t>
            </a:r>
          </a:p>
          <a:p>
            <a:pPr lvl="0" defTabSz="914400" fontAlgn="base"/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Antecedentes: Um homem de aspeto árabe entrou no autocarro e perguntou à Cláudia se o lugar ao seu lado ainda estava livre. </a:t>
            </a:r>
          </a:p>
          <a:p>
            <a:pPr lvl="0" defTabSz="914400" fontAlgn="base"/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Mas: A Cláudia não tinha dormido muito na noite anterior e estava muito nervosa devido aos relatos de terrorismo internacional nos meios de comunicação social. Em retrospetiva, pensou que este incidente era uma tentativa de recrutamento por parte de terroristas e embelezou ainda mais o facto na sua memória. Na sua memória (sem querer): pensou lembrar-se de que o homem lhe entregou um envelope e fingiu ser o “Agente Ali”.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80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376748992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498598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sz="3600" dirty="0" err="1">
                <a:latin typeface="Calibri Light"/>
              </a:rPr>
              <a:t>Qual</a:t>
            </a:r>
            <a:r>
              <a:rPr lang="en-US" sz="3600" dirty="0">
                <a:latin typeface="Calibri Light"/>
              </a:rPr>
              <a:t> a </a:t>
            </a:r>
            <a:r>
              <a:rPr lang="en-US" sz="3600" dirty="0" err="1">
                <a:latin typeface="Calibri Light"/>
              </a:rPr>
              <a:t>relação</a:t>
            </a:r>
            <a:r>
              <a:rPr lang="en-US" sz="3600" dirty="0">
                <a:latin typeface="Calibri Light"/>
              </a:rPr>
              <a:t> </a:t>
            </a:r>
            <a:r>
              <a:rPr lang="en-US" sz="3600" dirty="0" err="1">
                <a:latin typeface="Calibri Light"/>
              </a:rPr>
              <a:t>disto</a:t>
            </a:r>
            <a:r>
              <a:rPr lang="en-US" sz="3600" dirty="0">
                <a:latin typeface="Calibri Light"/>
              </a:rPr>
              <a:t> com a </a:t>
            </a:r>
            <a:r>
              <a:rPr lang="en-US" sz="3600" dirty="0" err="1">
                <a:latin typeface="Calibri Light"/>
              </a:rPr>
              <a:t>psicose</a:t>
            </a:r>
            <a:r>
              <a:rPr lang="en-US" sz="3600" dirty="0">
                <a:latin typeface="Calibri Light"/>
              </a:rPr>
              <a:t>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5305" y="1700808"/>
            <a:ext cx="11340000" cy="4248000"/>
          </a:xfrm>
        </p:spPr>
        <p:txBody>
          <a:bodyPr/>
          <a:lstStyle/>
          <a:p>
            <a:pPr lvl="0" defTabSz="914400" fontAlgn="base"/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Durante a psicose, há uma predisposição para que as pessoas recordem coisas que não ocorreram de todo ou que ocorreram de maneira diferente. </a:t>
            </a:r>
          </a:p>
          <a:p>
            <a:pPr lvl="0" defTabSz="914400" fontAlgn="base"/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Exemplo: a Cláudia está convencida de que foi recrutada para um ataque terrorista!. </a:t>
            </a:r>
          </a:p>
          <a:p>
            <a:pPr lvl="0" defTabSz="914400" fontAlgn="base"/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Antecedentes: Um homem de aspeto árabe entrou no autocarro e perguntou à Cláudia se o lugar ao seu lado ainda estava livre. </a:t>
            </a:r>
          </a:p>
          <a:p>
            <a:pPr lvl="0" defTabSz="914400" fontAlgn="base"/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Mas: A Cláudia não tinha dormido muito na noite anterior e estava muito nervosa devido aos relatos de terrorismo internacional nos meios de comunicação social. Em retrospetiva, pensou que este incidente era uma tentativa de recrutamento por parte de terroristas e embelezou ainda mais o facto na sua memória. Na sua memória (sem querer): pensou lembrar-se de que o homem lhe entregou um envelope e fingiu ser o “Agente Ali”. </a:t>
            </a:r>
          </a:p>
          <a:p>
            <a:pPr lvl="0" defTabSz="914400" fontAlgn="base"/>
            <a:r>
              <a:rPr lang="pt-PT" altLang="de-DE" sz="2000" dirty="0">
                <a:solidFill>
                  <a:srgbClr val="333333"/>
                </a:solidFill>
                <a:latin typeface="Calibri Light"/>
                <a:cs typeface="Times New Roman" panose="02020603050405020304" pitchFamily="18" charset="0"/>
              </a:rPr>
              <a:t>As falsas memórias tendem a surgir quando as pessoas têm medo ou se sentem sob pressão. Antes de tirar conclusões precipitadas: pense com cuidado se as suas ideias são objetivas e bem fundamentadas. Tenha também em conta que, em comparação com verdadeiras memórias, as falsas memórias são mais enevoadas.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81</a:t>
            </a:fld>
            <a:endParaRPr lang="de-DE" altLang="de-DE">
              <a:latin typeface="Calibri Light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297912983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Obrigado pela </a:t>
            </a:r>
            <a:r>
              <a:rPr lang="en-US" sz="3600" dirty="0" err="1"/>
              <a:t>sua</a:t>
            </a:r>
            <a:r>
              <a:rPr lang="en-US" sz="3600" dirty="0"/>
              <a:t> </a:t>
            </a:r>
            <a:r>
              <a:rPr lang="en-US" sz="3600" dirty="0" err="1"/>
              <a:t>atenção</a:t>
            </a:r>
            <a:r>
              <a:rPr lang="en-US" sz="3600" dirty="0"/>
              <a:t>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8955" y="2204864"/>
            <a:ext cx="11340000" cy="4248000"/>
          </a:xfrm>
        </p:spPr>
        <p:txBody>
          <a:bodyPr/>
          <a:lstStyle/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en-US" i="1" dirty="0">
                <a:solidFill>
                  <a:srgbClr val="004992"/>
                </a:solidFill>
                <a:latin typeface="Calibri Light"/>
                <a:cs typeface="Verdana"/>
              </a:rPr>
              <a:t>Para </a:t>
            </a:r>
            <a:r>
              <a:rPr lang="en-US" i="1" dirty="0" err="1">
                <a:solidFill>
                  <a:srgbClr val="004992"/>
                </a:solidFill>
                <a:latin typeface="Calibri Light"/>
                <a:cs typeface="Verdana"/>
              </a:rPr>
              <a:t>formadores</a:t>
            </a:r>
            <a:r>
              <a:rPr lang="en-US" i="1" dirty="0">
                <a:solidFill>
                  <a:srgbClr val="004992"/>
                </a:solidFill>
                <a:latin typeface="Calibri Light"/>
                <a:cs typeface="Verdana"/>
              </a:rPr>
              <a:t>: </a:t>
            </a:r>
          </a:p>
          <a:p>
            <a:pPr marL="114935" marR="333375" lvl="0" defTabSz="914400">
              <a:lnSpc>
                <a:spcPct val="100000"/>
              </a:lnSpc>
              <a:spcBef>
                <a:spcPts val="800"/>
              </a:spcBef>
            </a:pP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Por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 favor,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forneça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 as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fichas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 de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trabalho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.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Fale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na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nossa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 app COGITO (download </a:t>
            </a:r>
            <a:r>
              <a:rPr lang="en-US" dirty="0" err="1">
                <a:solidFill>
                  <a:srgbClr val="004992"/>
                </a:solidFill>
                <a:latin typeface="Calibri Light"/>
                <a:cs typeface="Verdana"/>
              </a:rPr>
              <a:t>grátis</a:t>
            </a:r>
            <a:r>
              <a:rPr lang="en-US" dirty="0">
                <a:solidFill>
                  <a:srgbClr val="004992"/>
                </a:solidFill>
                <a:latin typeface="Calibri Light"/>
                <a:cs typeface="Verdana"/>
              </a:rPr>
              <a:t>).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657602-39CC-44B4-B2B2-1E29DC7C01C7}" type="slidenum">
              <a:rPr lang="de-DE" altLang="de-DE" smtClean="0">
                <a:solidFill>
                  <a:srgbClr val="333333"/>
                </a:solidFill>
              </a:rPr>
              <a:pPr>
                <a:defRPr/>
              </a:pPr>
              <a:t>82</a:t>
            </a:fld>
            <a:endParaRPr lang="de-DE" altLang="de-DE">
              <a:solidFill>
                <a:srgbClr val="333333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4865507" y="4497362"/>
            <a:ext cx="2664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935" marR="333375" algn="ctr" defTabSz="914400" eaLnBrk="0" fontAlgn="base" hangingPunct="0">
              <a:spcBef>
                <a:spcPts val="800"/>
              </a:spcBef>
              <a:spcAft>
                <a:spcPct val="0"/>
              </a:spcAft>
            </a:pPr>
            <a:r>
              <a:rPr lang="de-DE" sz="1800" spc="-10" dirty="0">
                <a:solidFill>
                  <a:srgbClr val="333333"/>
                </a:solidFill>
                <a:latin typeface="Calibri Light"/>
                <a:ea typeface="ＭＳ Ｐゴシック" panose="020B0600070205080204" pitchFamily="34" charset="-128"/>
                <a:cs typeface="Verdana"/>
              </a:rPr>
              <a:t>www.uke.de/mct_app</a:t>
            </a:r>
            <a:endParaRPr lang="de-DE" sz="1800" dirty="0">
              <a:solidFill>
                <a:srgbClr val="333333"/>
              </a:solidFill>
              <a:latin typeface="Calibri Light"/>
              <a:ea typeface="ＭＳ Ｐゴシック" panose="020B0600070205080204" pitchFamily="34" charset="-128"/>
              <a:cs typeface="Verdana"/>
            </a:endParaRPr>
          </a:p>
        </p:txBody>
      </p:sp>
      <p:pic>
        <p:nvPicPr>
          <p:cNvPr id="10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86" y="3310428"/>
            <a:ext cx="1395664" cy="2743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484" y="3310430"/>
            <a:ext cx="1158239" cy="2743197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  <p:extLst>
      <p:ext uri="{BB962C8B-B14F-4D97-AF65-F5344CB8AC3E}">
        <p14:creationId xmlns:p14="http://schemas.microsoft.com/office/powerpoint/2010/main" val="73191234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0"/>
          <p:cNvSpPr>
            <a:spLocks noChangeArrowheads="1"/>
          </p:cNvSpPr>
          <p:nvPr/>
        </p:nvSpPr>
        <p:spPr bwMode="auto">
          <a:xfrm>
            <a:off x="408955" y="504535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1800"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83</a:t>
            </a:fld>
            <a:endParaRPr lang="de-DE" altLang="de-DE">
              <a:latin typeface="Calibri Light"/>
            </a:endParaRPr>
          </a:p>
        </p:txBody>
      </p:sp>
      <p:graphicFrame>
        <p:nvGraphicFramePr>
          <p:cNvPr id="7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037661"/>
              </p:ext>
            </p:extLst>
          </p:nvPr>
        </p:nvGraphicFramePr>
        <p:xfrm>
          <a:off x="408954" y="2011680"/>
          <a:ext cx="11375999" cy="435868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Fotógrafo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/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Artista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Fonte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Nome da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imagem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licença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comum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(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indireta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PP =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licença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pessoal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(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direta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)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Descrição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Bernd Hampel, Helmut Schack, Andreas Weißgerber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Private/privat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Untitled/ohne Titel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PP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Paintings of Spanish landscape/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Gemälde einer katalanischen Landschaft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The Rocketeer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Kirk Talks to Spock about his Fez Addiction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Star trek/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Raumschiff Enterprise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lyricsart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de-DE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Dresden bombing</a:t>
                      </a:r>
                      <a:endParaRPr kumimoji="0" lang="de-DE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Bombed Dresden/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Zerbombtes Dresden</a:t>
                      </a:r>
                      <a:endParaRPr kumimoji="0" lang="de-DE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Nobik Attila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Piaget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Piaget/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Piaget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missha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flickr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bugs bunny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Bugs Bunny/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Bugs Bunny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Norman Rockwell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Edited by/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Editiert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 v. Michael B. Miller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PP</a:t>
                      </a: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False memory pictures/False Memory Bilder</a:t>
                      </a: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Geobra Brandstätter; Stefan Merz &amp; Frank Burmeister 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PP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playmobil figures/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Playmobilbilder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Ximena Del Villar Derpsch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Private/privat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- - -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PP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Drawings/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Zeichnungen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: Robbery/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Raub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, Beach/Strand, Pool, Bank, Camping, Living room/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Wohnzimmer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marT="45723" marB="45723"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Text Box 89"/>
          <p:cNvSpPr txBox="1">
            <a:spLocks noChangeArrowheads="1"/>
          </p:cNvSpPr>
          <p:nvPr/>
        </p:nvSpPr>
        <p:spPr bwMode="auto">
          <a:xfrm>
            <a:off x="386350" y="864669"/>
            <a:ext cx="11376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457123" eaLnBrk="1" fontAlgn="auto" hangingPunct="1">
              <a:spcBef>
                <a:spcPct val="50000"/>
              </a:spcBef>
              <a:spcAft>
                <a:spcPts val="0"/>
              </a:spcAft>
              <a:buClrTx/>
              <a:buFontTx/>
              <a:buNone/>
            </a:pPr>
            <a:r>
              <a:rPr lang="de-DE" altLang="de-DE" sz="1200" b="0" dirty="0">
                <a:solidFill>
                  <a:srgbClr val="333333"/>
                </a:solidFill>
                <a:latin typeface="Calibri Light"/>
              </a:rPr>
              <a:t>As imagens utilizadas neste módulo foram reproduzidas com permissão indireta (licença creativa comum) ou direta por parte dos artistas listados abaixo, aos quais gostariamos de expressar a nossa gratidão. </a:t>
            </a:r>
            <a:r>
              <a:rPr lang="de-DE" altLang="de-DE" sz="1200" dirty="0">
                <a:solidFill>
                  <a:srgbClr val="333333"/>
                </a:solidFill>
                <a:latin typeface="Calibri Light"/>
              </a:rPr>
              <a:t>Pode consultar-se uma lista completa via </a:t>
            </a:r>
            <a:r>
              <a:rPr lang="de-DE" altLang="de-DE" sz="1200" dirty="0">
                <a:solidFill>
                  <a:srgbClr val="333333"/>
                </a:solidFill>
                <a:latin typeface="Calibri Light"/>
                <a:hlinkClick r:id="rId3"/>
              </a:rPr>
              <a:t>www.uke.de/mct</a:t>
            </a:r>
            <a:r>
              <a:rPr lang="de-DE" altLang="de-DE" sz="1200" dirty="0">
                <a:solidFill>
                  <a:srgbClr val="333333"/>
                </a:solidFill>
                <a:latin typeface="Calibri Light"/>
              </a:rPr>
              <a:t>. Em casos de infração involuntária dos direitos de autor, pedimos as nossas desculpas. Nesse caso, pedimos gentilmente aos autores a sua permissão para a utilização dos seus trabalhos ao abrigo de uma política de </a:t>
            </a:r>
            <a:r>
              <a:rPr lang="pt-PT" altLang="de-DE" sz="1200" dirty="0">
                <a:solidFill>
                  <a:srgbClr val="333333"/>
                </a:solidFill>
                <a:latin typeface="Calibri Light"/>
              </a:rPr>
              <a:t>“utilização justa”. </a:t>
            </a:r>
            <a:endParaRPr lang="de-DE" altLang="de-DE" sz="1200" b="0" dirty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84</a:t>
            </a:fld>
            <a:endParaRPr lang="de-DE" altLang="de-DE">
              <a:latin typeface="Calibri Light"/>
            </a:endParaRPr>
          </a:p>
        </p:txBody>
      </p:sp>
      <p:graphicFrame>
        <p:nvGraphicFramePr>
          <p:cNvPr id="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372179"/>
              </p:ext>
            </p:extLst>
          </p:nvPr>
        </p:nvGraphicFramePr>
        <p:xfrm>
          <a:off x="408954" y="2011680"/>
          <a:ext cx="11375999" cy="128016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67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Fotógrafo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/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Artista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Fonte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Nome da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imagem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CC =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licença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comum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(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indireta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PP =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licença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pessoal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 (</a:t>
                      </a:r>
                      <a:r>
                        <a:rPr kumimoji="0" lang="en-GB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direta</a:t>
                      </a: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)</a:t>
                      </a:r>
                      <a:endParaRPr kumimoji="0" 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  <a:cs typeface="Times New Roman" pitchFamily="18" charset="0"/>
                        </a:rPr>
                        <a:t>Descrição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BB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Bernd Hampel, Helmut Schack, Andreas Weißgerber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Private/privat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Untitled/ohne Titel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PP</a:t>
                      </a: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Calibri Light"/>
                      </a:endParaRP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Paintings of Spanish village square/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libri Light"/>
                        </a:rPr>
                        <a:t>Gemälde eines spanischen Dortplatzes</a:t>
                      </a:r>
                    </a:p>
                  </a:txBody>
                  <a:tcPr marL="121952" marR="121952" horzOverflow="overflow">
                    <a:lnL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  <p:sp>
        <p:nvSpPr>
          <p:cNvPr id="9" name="Text Box 89"/>
          <p:cNvSpPr txBox="1">
            <a:spLocks noChangeArrowheads="1"/>
          </p:cNvSpPr>
          <p:nvPr/>
        </p:nvSpPr>
        <p:spPr bwMode="auto">
          <a:xfrm>
            <a:off x="386350" y="864669"/>
            <a:ext cx="11376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36699"/>
              </a:buClr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336699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33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defTabSz="457123" eaLnBrk="1" fontAlgn="auto" hangingPunct="1">
              <a:spcBef>
                <a:spcPct val="50000"/>
              </a:spcBef>
              <a:spcAft>
                <a:spcPts val="0"/>
              </a:spcAft>
              <a:buClrTx/>
              <a:buFontTx/>
              <a:buNone/>
            </a:pPr>
            <a:r>
              <a:rPr lang="de-DE" altLang="de-DE" sz="1200" b="0" dirty="0">
                <a:solidFill>
                  <a:srgbClr val="333333"/>
                </a:solidFill>
                <a:latin typeface="Calibri Light"/>
              </a:rPr>
              <a:t>As imagens utilizadas neste módulo foram reproduzidas com permissão indireta (licença creativa comum) ou direta por parte dos artistas listados abaixo, aos quais gostariamos de expressar a nossa gratidão. </a:t>
            </a:r>
            <a:r>
              <a:rPr lang="de-DE" altLang="de-DE" sz="1200" dirty="0">
                <a:solidFill>
                  <a:srgbClr val="333333"/>
                </a:solidFill>
                <a:latin typeface="Calibri Light"/>
              </a:rPr>
              <a:t>Pode consultar-se uma lista completa via </a:t>
            </a:r>
            <a:r>
              <a:rPr lang="de-DE" altLang="de-DE" sz="1200" dirty="0">
                <a:solidFill>
                  <a:srgbClr val="333333"/>
                </a:solidFill>
                <a:latin typeface="Calibri Light"/>
                <a:hlinkClick r:id="rId3"/>
              </a:rPr>
              <a:t>www.uke.de/mct</a:t>
            </a:r>
            <a:r>
              <a:rPr lang="de-DE" altLang="de-DE" sz="1200" dirty="0">
                <a:solidFill>
                  <a:srgbClr val="333333"/>
                </a:solidFill>
                <a:latin typeface="Calibri Light"/>
              </a:rPr>
              <a:t>. Em casos de infração involuntária dos direitos de autor, pedimos as nossas desculpas. Nesse caso, pedimos gentilmente aos autores a sua permissão para a utilização dos seus trabalhos ao abrigo de uma política de </a:t>
            </a:r>
            <a:r>
              <a:rPr lang="pt-PT" altLang="de-DE" sz="1200" dirty="0">
                <a:solidFill>
                  <a:srgbClr val="333333"/>
                </a:solidFill>
                <a:latin typeface="Calibri Light"/>
              </a:rPr>
              <a:t>“utilização justa”. </a:t>
            </a:r>
            <a:endParaRPr lang="de-DE" altLang="de-DE" sz="1200" b="0" dirty="0">
              <a:solidFill>
                <a:srgbClr val="333333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955" y="1124744"/>
            <a:ext cx="11376000" cy="997196"/>
          </a:xfrm>
        </p:spPr>
        <p:txBody>
          <a:bodyPr vert="horz" lIns="0" tIns="0" rIns="0" bIns="0" rtlCol="0" anchor="t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de-DE" sz="3600" dirty="0">
                <a:solidFill>
                  <a:srgbClr val="004992"/>
                </a:solidFill>
                <a:latin typeface="Calibri Light"/>
                <a:cs typeface="Times New Roman" pitchFamily="18" charset="0"/>
              </a:rPr>
              <a:t>Todos vemos e recordamos as mesmas coisas?</a:t>
            </a:r>
            <a:br>
              <a:rPr lang="de-DE" sz="3600" dirty="0">
                <a:solidFill>
                  <a:srgbClr val="004992"/>
                </a:solidFill>
                <a:latin typeface="Calibri Light"/>
                <a:cs typeface="Times New Roman" pitchFamily="18" charset="0"/>
              </a:rPr>
            </a:br>
            <a:endParaRPr lang="en-US" sz="3600" dirty="0"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85</a:t>
            </a:fld>
            <a:endParaRPr lang="de-DE" altLang="de-DE">
              <a:latin typeface="Calibri Light"/>
            </a:endParaRPr>
          </a:p>
        </p:txBody>
      </p:sp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408955" y="5991199"/>
            <a:ext cx="11376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2400" dirty="0" err="1">
                <a:latin typeface="Calibri Light"/>
              </a:rPr>
              <a:t>Exemplo</a:t>
            </a:r>
            <a:r>
              <a:rPr lang="en-US" sz="2400" dirty="0">
                <a:latin typeface="Calibri Light"/>
              </a:rPr>
              <a:t>: 3 </a:t>
            </a:r>
            <a:r>
              <a:rPr lang="en-US" sz="2400" dirty="0" err="1">
                <a:latin typeface="Calibri Light"/>
              </a:rPr>
              <a:t>pintores</a:t>
            </a:r>
            <a:r>
              <a:rPr lang="en-US" sz="2400" dirty="0">
                <a:latin typeface="Calibri Light"/>
              </a:rPr>
              <a:t> </a:t>
            </a:r>
            <a:r>
              <a:rPr lang="en-US" sz="2400" dirty="0" err="1">
                <a:latin typeface="Calibri Light"/>
              </a:rPr>
              <a:t>desenham</a:t>
            </a:r>
            <a:r>
              <a:rPr lang="en-US" sz="2400" dirty="0">
                <a:latin typeface="Calibri Light"/>
              </a:rPr>
              <a:t> a </a:t>
            </a:r>
            <a:r>
              <a:rPr lang="en-US" sz="2400" dirty="0" err="1">
                <a:latin typeface="Calibri Light"/>
              </a:rPr>
              <a:t>mesma</a:t>
            </a:r>
            <a:r>
              <a:rPr lang="en-US" sz="2400" dirty="0">
                <a:latin typeface="Calibri Light"/>
              </a:rPr>
              <a:t> </a:t>
            </a:r>
            <a:r>
              <a:rPr lang="en-US" sz="2400" dirty="0" err="1">
                <a:latin typeface="Calibri Light"/>
              </a:rPr>
              <a:t>praça</a:t>
            </a:r>
            <a:r>
              <a:rPr lang="en-US" sz="2400" dirty="0">
                <a:latin typeface="Calibri Light"/>
              </a:rPr>
              <a:t> </a:t>
            </a:r>
            <a:r>
              <a:rPr lang="en-US" sz="2400" dirty="0" err="1">
                <a:latin typeface="Calibri Light"/>
              </a:rPr>
              <a:t>desta</a:t>
            </a:r>
            <a:r>
              <a:rPr lang="en-US" sz="2400" dirty="0">
                <a:latin typeface="Calibri Light"/>
              </a:rPr>
              <a:t> </a:t>
            </a:r>
            <a:r>
              <a:rPr lang="en-US" sz="2400" dirty="0" err="1">
                <a:latin typeface="Calibri Light"/>
              </a:rPr>
              <a:t>vila</a:t>
            </a:r>
            <a:r>
              <a:rPr lang="en-US" sz="2400" dirty="0">
                <a:latin typeface="Calibri Light"/>
              </a:rPr>
              <a:t> </a:t>
            </a:r>
            <a:r>
              <a:rPr lang="en-US" sz="2400" dirty="0" err="1">
                <a:latin typeface="Calibri Light"/>
              </a:rPr>
              <a:t>espanhola</a:t>
            </a:r>
            <a:r>
              <a:rPr lang="en-US" sz="2400" dirty="0">
                <a:latin typeface="Calibri Light"/>
              </a:rPr>
              <a:t>…</a:t>
            </a:r>
            <a:endParaRPr lang="de-DE" sz="2400" dirty="0">
              <a:solidFill>
                <a:srgbClr val="004992"/>
              </a:solidFill>
              <a:latin typeface="Calibri Light"/>
              <a:cs typeface="Times New Roman" pitchFamily="18" charset="0"/>
            </a:endParaRPr>
          </a:p>
        </p:txBody>
      </p:sp>
      <p:pic>
        <p:nvPicPr>
          <p:cNvPr id="8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485" y="2204864"/>
            <a:ext cx="426894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5"/>
          <p:cNvSpPr txBox="1">
            <a:spLocks noChangeArrowheads="1"/>
          </p:cNvSpPr>
          <p:nvPr/>
        </p:nvSpPr>
        <p:spPr bwMode="auto">
          <a:xfrm>
            <a:off x="408955" y="4152900"/>
            <a:ext cx="3169476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de-DE" sz="1200" b="1" dirty="0">
                <a:latin typeface="Calibri Light"/>
                <a:cs typeface="Times New Roman" pitchFamily="18" charset="0"/>
              </a:rPr>
              <a:t>Andreas Weißgerber</a:t>
            </a:r>
          </a:p>
        </p:txBody>
      </p:sp>
      <p:sp>
        <p:nvSpPr>
          <p:cNvPr id="87043" name="Text Box 6"/>
          <p:cNvSpPr txBox="1">
            <a:spLocks noChangeArrowheads="1"/>
          </p:cNvSpPr>
          <p:nvPr/>
        </p:nvSpPr>
        <p:spPr bwMode="auto">
          <a:xfrm>
            <a:off x="8644602" y="4157664"/>
            <a:ext cx="31694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de-DE" sz="1200" b="1" dirty="0">
                <a:latin typeface="Calibri Light"/>
                <a:cs typeface="Times New Roman" pitchFamily="18" charset="0"/>
              </a:rPr>
              <a:t>Bernd Hampel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de-DE" dirty="0">
                <a:solidFill>
                  <a:srgbClr val="004992"/>
                </a:solidFill>
                <a:ea typeface="+mn-ea"/>
                <a:cs typeface="Times New Roman" pitchFamily="18" charset="0"/>
              </a:rPr>
              <a:t>Verifique as diferenças nas três pinturas, por exemplo, as cores ou as dimenções. Que coisas foram pintadas de forma diferente ou omitidas?</a:t>
            </a:r>
            <a:endParaRPr lang="en-US" sz="3600" dirty="0"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86</a:t>
            </a:fld>
            <a:endParaRPr lang="de-DE" altLang="de-DE">
              <a:latin typeface="Calibri Light"/>
            </a:endParaRPr>
          </a:p>
        </p:txBody>
      </p:sp>
      <p:pic>
        <p:nvPicPr>
          <p:cNvPr id="14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275" y="3146648"/>
            <a:ext cx="304136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56" y="3146648"/>
            <a:ext cx="3361908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Grafi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678" y="3146648"/>
            <a:ext cx="3680277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Caption_189445"/>
          <p:cNvSpPr txBox="1">
            <a:spLocks noChangeArrowheads="1"/>
          </p:cNvSpPr>
          <p:nvPr/>
        </p:nvSpPr>
        <p:spPr bwMode="auto">
          <a:xfrm>
            <a:off x="4558275" y="5661248"/>
            <a:ext cx="30413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de-DE" sz="1400" dirty="0">
                <a:latin typeface="Calibri Light"/>
                <a:cs typeface="Times New Roman" pitchFamily="18" charset="0"/>
              </a:rPr>
              <a:t>Helmut Schack</a:t>
            </a:r>
          </a:p>
        </p:txBody>
      </p:sp>
      <p:sp>
        <p:nvSpPr>
          <p:cNvPr id="18" name="Caption_189443"/>
          <p:cNvSpPr txBox="1">
            <a:spLocks noChangeArrowheads="1"/>
          </p:cNvSpPr>
          <p:nvPr/>
        </p:nvSpPr>
        <p:spPr bwMode="auto">
          <a:xfrm>
            <a:off x="8068678" y="5661248"/>
            <a:ext cx="368027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de-DE" sz="1400" dirty="0">
                <a:latin typeface="Calibri Light"/>
                <a:cs typeface="Times New Roman" pitchFamily="18" charset="0"/>
              </a:rPr>
              <a:t>Bernd Hampel</a:t>
            </a:r>
          </a:p>
        </p:txBody>
      </p:sp>
      <p:sp>
        <p:nvSpPr>
          <p:cNvPr id="19" name="Caption_189444"/>
          <p:cNvSpPr txBox="1">
            <a:spLocks noChangeArrowheads="1"/>
          </p:cNvSpPr>
          <p:nvPr/>
        </p:nvSpPr>
        <p:spPr bwMode="auto">
          <a:xfrm>
            <a:off x="408956" y="5661248"/>
            <a:ext cx="33619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de-DE" sz="1400" dirty="0">
                <a:latin typeface="Calibri Light"/>
                <a:cs typeface="Times New Roman" pitchFamily="18" charset="0"/>
              </a:rPr>
              <a:t>Andreas Weißgerber</a:t>
            </a: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73" name="Text Box 6"/>
          <p:cNvSpPr txBox="1">
            <a:spLocks noChangeArrowheads="1"/>
          </p:cNvSpPr>
          <p:nvPr/>
        </p:nvSpPr>
        <p:spPr bwMode="auto">
          <a:xfrm>
            <a:off x="8644602" y="4167188"/>
            <a:ext cx="31694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de-DE" sz="1200" b="1" dirty="0">
                <a:latin typeface="Calibri Light"/>
                <a:cs typeface="Times New Roman" pitchFamily="18" charset="0"/>
              </a:rPr>
              <a:t>Bernd Hampel: </a:t>
            </a:r>
            <a:r>
              <a:rPr lang="de-DE" sz="1200" dirty="0">
                <a:latin typeface="Calibri Light"/>
                <a:cs typeface="Times New Roman" pitchFamily="18" charset="0"/>
              </a:rPr>
              <a:t>In </a:t>
            </a:r>
            <a:r>
              <a:rPr lang="de-DE" sz="1200" dirty="0" err="1">
                <a:latin typeface="Calibri Light"/>
                <a:cs typeface="Times New Roman" pitchFamily="18" charset="0"/>
              </a:rPr>
              <a:t>this</a:t>
            </a:r>
            <a:r>
              <a:rPr lang="de-DE" sz="1200" dirty="0">
                <a:latin typeface="Calibri Light"/>
                <a:cs typeface="Times New Roman" pitchFamily="18" charset="0"/>
              </a:rPr>
              <a:t> </a:t>
            </a:r>
            <a:r>
              <a:rPr lang="de-DE" sz="1200" dirty="0" err="1">
                <a:latin typeface="Calibri Light"/>
                <a:cs typeface="Times New Roman" pitchFamily="18" charset="0"/>
              </a:rPr>
              <a:t>painting</a:t>
            </a:r>
            <a:r>
              <a:rPr lang="de-DE" sz="1200" dirty="0">
                <a:latin typeface="Calibri Light"/>
                <a:cs typeface="Times New Roman" pitchFamily="18" charset="0"/>
              </a:rPr>
              <a:t> </a:t>
            </a:r>
            <a:r>
              <a:rPr lang="de-DE" sz="1200" dirty="0" err="1">
                <a:latin typeface="Calibri Light"/>
                <a:cs typeface="Times New Roman" pitchFamily="18" charset="0"/>
              </a:rPr>
              <a:t>the</a:t>
            </a:r>
            <a:r>
              <a:rPr lang="de-DE" sz="1200" dirty="0">
                <a:latin typeface="Calibri Light"/>
                <a:cs typeface="Times New Roman" pitchFamily="18" charset="0"/>
              </a:rPr>
              <a:t> </a:t>
            </a:r>
            <a:r>
              <a:rPr lang="de-DE" sz="1200" dirty="0" err="1">
                <a:latin typeface="Calibri Light"/>
                <a:cs typeface="Times New Roman" pitchFamily="18" charset="0"/>
              </a:rPr>
              <a:t>objectis</a:t>
            </a:r>
            <a:r>
              <a:rPr lang="de-DE" sz="1200" dirty="0">
                <a:latin typeface="Calibri Light"/>
                <a:cs typeface="Times New Roman" pitchFamily="18" charset="0"/>
              </a:rPr>
              <a:t> </a:t>
            </a:r>
            <a:r>
              <a:rPr lang="de-DE" sz="1200" dirty="0" err="1">
                <a:latin typeface="Calibri Light"/>
                <a:cs typeface="Times New Roman" pitchFamily="18" charset="0"/>
              </a:rPr>
              <a:t>are</a:t>
            </a:r>
            <a:r>
              <a:rPr lang="de-DE" sz="1200" dirty="0">
                <a:latin typeface="Calibri Light"/>
                <a:cs typeface="Times New Roman" pitchFamily="18" charset="0"/>
              </a:rPr>
              <a:t> </a:t>
            </a:r>
            <a:r>
              <a:rPr lang="de-DE" sz="1200" dirty="0" err="1">
                <a:latin typeface="Calibri Light"/>
                <a:cs typeface="Times New Roman" pitchFamily="18" charset="0"/>
              </a:rPr>
              <a:t>very</a:t>
            </a:r>
            <a:r>
              <a:rPr lang="de-DE" sz="1200" dirty="0">
                <a:latin typeface="Calibri Light"/>
                <a:cs typeface="Times New Roman" pitchFamily="18" charset="0"/>
              </a:rPr>
              <a:t> </a:t>
            </a:r>
            <a:r>
              <a:rPr lang="de-DE" sz="1200" dirty="0" err="1">
                <a:latin typeface="Calibri Light"/>
                <a:cs typeface="Times New Roman" pitchFamily="18" charset="0"/>
              </a:rPr>
              <a:t>close</a:t>
            </a:r>
            <a:r>
              <a:rPr lang="de-DE" sz="1200" dirty="0">
                <a:latin typeface="Calibri Light"/>
                <a:cs typeface="Times New Roman" pitchFamily="18" charset="0"/>
              </a:rPr>
              <a:t> </a:t>
            </a:r>
            <a:r>
              <a:rPr lang="de-DE" sz="1200" dirty="0" err="1">
                <a:latin typeface="Calibri Light"/>
                <a:cs typeface="Times New Roman" pitchFamily="18" charset="0"/>
              </a:rPr>
              <a:t>together</a:t>
            </a:r>
            <a:r>
              <a:rPr lang="de-DE" sz="1200" dirty="0">
                <a:latin typeface="Calibri Light"/>
                <a:cs typeface="Times New Roman" pitchFamily="18" charset="0"/>
              </a:rPr>
              <a:t>. </a:t>
            </a:r>
            <a:r>
              <a:rPr lang="de-DE" sz="1200" dirty="0" err="1">
                <a:latin typeface="Calibri Light"/>
                <a:cs typeface="Times New Roman" pitchFamily="18" charset="0"/>
              </a:rPr>
              <a:t>Unlike</a:t>
            </a:r>
            <a:r>
              <a:rPr lang="de-DE" sz="1200" dirty="0">
                <a:latin typeface="Calibri Light"/>
                <a:cs typeface="Times New Roman" pitchFamily="18" charset="0"/>
              </a:rPr>
              <a:t> in </a:t>
            </a:r>
            <a:r>
              <a:rPr lang="de-DE" sz="1200" dirty="0" err="1">
                <a:latin typeface="Calibri Light"/>
                <a:cs typeface="Times New Roman" pitchFamily="18" charset="0"/>
              </a:rPr>
              <a:t>the</a:t>
            </a:r>
            <a:r>
              <a:rPr lang="de-DE" sz="1200" dirty="0">
                <a:latin typeface="Calibri Light"/>
                <a:cs typeface="Times New Roman" pitchFamily="18" charset="0"/>
              </a:rPr>
              <a:t> </a:t>
            </a:r>
            <a:r>
              <a:rPr lang="de-DE" sz="1200" dirty="0" err="1">
                <a:latin typeface="Calibri Light"/>
                <a:cs typeface="Times New Roman" pitchFamily="18" charset="0"/>
              </a:rPr>
              <a:t>other</a:t>
            </a:r>
            <a:r>
              <a:rPr lang="de-DE" sz="1200" dirty="0">
                <a:latin typeface="Calibri Light"/>
                <a:cs typeface="Times New Roman" pitchFamily="18" charset="0"/>
              </a:rPr>
              <a:t> </a:t>
            </a:r>
            <a:r>
              <a:rPr lang="de-DE" sz="1200" dirty="0" err="1">
                <a:latin typeface="Calibri Light"/>
                <a:cs typeface="Times New Roman" pitchFamily="18" charset="0"/>
              </a:rPr>
              <a:t>two</a:t>
            </a:r>
            <a:r>
              <a:rPr lang="de-DE" sz="1200" dirty="0">
                <a:latin typeface="Calibri Light"/>
                <a:cs typeface="Times New Roman" pitchFamily="18" charset="0"/>
              </a:rPr>
              <a:t> </a:t>
            </a:r>
            <a:r>
              <a:rPr lang="de-DE" sz="1200" dirty="0" err="1">
                <a:latin typeface="Calibri Light"/>
                <a:cs typeface="Times New Roman" pitchFamily="18" charset="0"/>
              </a:rPr>
              <a:t>paintings</a:t>
            </a:r>
            <a:r>
              <a:rPr lang="de-DE" sz="1200" dirty="0">
                <a:latin typeface="Calibri Light"/>
                <a:cs typeface="Times New Roman" pitchFamily="18" charset="0"/>
              </a:rPr>
              <a:t>, </a:t>
            </a:r>
            <a:r>
              <a:rPr lang="de-DE" sz="1200" dirty="0" err="1">
                <a:latin typeface="Calibri Light"/>
                <a:cs typeface="Times New Roman" pitchFamily="18" charset="0"/>
              </a:rPr>
              <a:t>the</a:t>
            </a:r>
            <a:r>
              <a:rPr lang="de-DE" sz="1200" dirty="0">
                <a:latin typeface="Calibri Light"/>
                <a:cs typeface="Times New Roman" pitchFamily="18" charset="0"/>
              </a:rPr>
              <a:t> wall </a:t>
            </a:r>
            <a:r>
              <a:rPr lang="de-DE" sz="1200" dirty="0" err="1">
                <a:latin typeface="Calibri Light"/>
                <a:cs typeface="Times New Roman" pitchFamily="18" charset="0"/>
              </a:rPr>
              <a:t>to</a:t>
            </a:r>
            <a:r>
              <a:rPr lang="de-DE" sz="1200" dirty="0">
                <a:latin typeface="Calibri Light"/>
                <a:cs typeface="Times New Roman" pitchFamily="18" charset="0"/>
              </a:rPr>
              <a:t> </a:t>
            </a:r>
            <a:r>
              <a:rPr lang="de-DE" sz="1200" dirty="0" err="1">
                <a:latin typeface="Calibri Light"/>
                <a:cs typeface="Times New Roman" pitchFamily="18" charset="0"/>
              </a:rPr>
              <a:t>the</a:t>
            </a:r>
            <a:r>
              <a:rPr lang="de-DE" sz="1200" dirty="0">
                <a:latin typeface="Calibri Light"/>
                <a:cs typeface="Times New Roman" pitchFamily="18" charset="0"/>
              </a:rPr>
              <a:t> </a:t>
            </a:r>
            <a:r>
              <a:rPr lang="de-DE" sz="1200" dirty="0" err="1">
                <a:latin typeface="Calibri Light"/>
                <a:cs typeface="Times New Roman" pitchFamily="18" charset="0"/>
              </a:rPr>
              <a:t>left</a:t>
            </a:r>
            <a:r>
              <a:rPr lang="de-DE" sz="1200" dirty="0">
                <a:latin typeface="Calibri Light"/>
                <a:cs typeface="Times New Roman" pitchFamily="18" charset="0"/>
              </a:rPr>
              <a:t> </a:t>
            </a:r>
            <a:r>
              <a:rPr lang="de-DE" sz="1200" dirty="0" err="1">
                <a:latin typeface="Calibri Light"/>
                <a:cs typeface="Times New Roman" pitchFamily="18" charset="0"/>
              </a:rPr>
              <a:t>has</a:t>
            </a:r>
            <a:r>
              <a:rPr lang="de-DE" sz="1200" dirty="0">
                <a:latin typeface="Calibri Light"/>
                <a:cs typeface="Times New Roman" pitchFamily="18" charset="0"/>
              </a:rPr>
              <a:t> </a:t>
            </a:r>
            <a:r>
              <a:rPr lang="de-DE" sz="1200" dirty="0" err="1">
                <a:latin typeface="Calibri Light"/>
                <a:cs typeface="Times New Roman" pitchFamily="18" charset="0"/>
              </a:rPr>
              <a:t>three</a:t>
            </a:r>
            <a:r>
              <a:rPr lang="de-DE" sz="1200" dirty="0">
                <a:latin typeface="Calibri Light"/>
                <a:cs typeface="Times New Roman" pitchFamily="18" charset="0"/>
              </a:rPr>
              <a:t> </a:t>
            </a:r>
            <a:r>
              <a:rPr lang="de-DE" sz="1200" dirty="0" err="1">
                <a:latin typeface="Calibri Light"/>
                <a:cs typeface="Times New Roman" pitchFamily="18" charset="0"/>
              </a:rPr>
              <a:t>arches</a:t>
            </a:r>
            <a:r>
              <a:rPr lang="de-DE" sz="1200" dirty="0">
                <a:latin typeface="Calibri Light"/>
                <a:cs typeface="Times New Roman" pitchFamily="18" charset="0"/>
              </a:rPr>
              <a:t> (</a:t>
            </a:r>
            <a:r>
              <a:rPr lang="de-DE" sz="1200" dirty="0" err="1">
                <a:latin typeface="Calibri Light"/>
                <a:cs typeface="Times New Roman" pitchFamily="18" charset="0"/>
              </a:rPr>
              <a:t>see</a:t>
            </a:r>
            <a:r>
              <a:rPr lang="de-DE" sz="1200" dirty="0">
                <a:latin typeface="Calibri Light"/>
                <a:cs typeface="Times New Roman" pitchFamily="18" charset="0"/>
              </a:rPr>
              <a:t> </a:t>
            </a:r>
            <a:r>
              <a:rPr lang="de-DE" sz="1200" dirty="0" err="1">
                <a:latin typeface="Calibri Light"/>
                <a:cs typeface="Times New Roman" pitchFamily="18" charset="0"/>
              </a:rPr>
              <a:t>circles</a:t>
            </a:r>
            <a:r>
              <a:rPr lang="de-DE" sz="1200" dirty="0">
                <a:latin typeface="Calibri Light"/>
                <a:cs typeface="Times New Roman" pitchFamily="18" charset="0"/>
              </a:rPr>
              <a:t>). </a:t>
            </a:r>
          </a:p>
        </p:txBody>
      </p:sp>
      <p:cxnSp>
        <p:nvCxnSpPr>
          <p:cNvPr id="190477" name="Gerade Verbindung mit Pfeil 14"/>
          <p:cNvCxnSpPr>
            <a:cxnSpLocks noChangeShapeType="1"/>
          </p:cNvCxnSpPr>
          <p:nvPr/>
        </p:nvCxnSpPr>
        <p:spPr bwMode="auto">
          <a:xfrm flipV="1">
            <a:off x="10130888" y="2997200"/>
            <a:ext cx="480608" cy="287338"/>
          </a:xfrm>
          <a:prstGeom prst="straightConnector1">
            <a:avLst/>
          </a:prstGeom>
          <a:noFill/>
          <a:ln w="15875" algn="ctr">
            <a:solidFill>
              <a:srgbClr val="66FF33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Aft>
                <a:spcPct val="0"/>
              </a:spcAft>
              <a:defRPr/>
            </a:pPr>
            <a:r>
              <a:rPr lang="de-DE" dirty="0">
                <a:solidFill>
                  <a:srgbClr val="004992"/>
                </a:solidFill>
                <a:ea typeface="+mn-ea"/>
                <a:cs typeface="Times New Roman" pitchFamily="18" charset="0"/>
              </a:rPr>
              <a:t>Todos percecionamos as coisas de forma diferente. Tal como nestas 3 pinturas:</a:t>
            </a:r>
            <a:br>
              <a:rPr lang="de-DE" dirty="0">
                <a:solidFill>
                  <a:srgbClr val="004992"/>
                </a:solidFill>
                <a:ea typeface="+mn-ea"/>
                <a:cs typeface="Times New Roman" pitchFamily="18" charset="0"/>
              </a:rPr>
            </a:br>
            <a:r>
              <a:rPr lang="de-DE" dirty="0">
                <a:solidFill>
                  <a:srgbClr val="004992"/>
                </a:solidFill>
                <a:ea typeface="+mn-ea"/>
                <a:cs typeface="Times New Roman" pitchFamily="18" charset="0"/>
              </a:rPr>
              <a:t>a mesma praça mas com muitas variações!</a:t>
            </a:r>
            <a:endParaRPr lang="en-US" sz="3600" dirty="0"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87</a:t>
            </a:fld>
            <a:endParaRPr lang="de-DE" altLang="de-DE">
              <a:latin typeface="Calibri Light"/>
            </a:endParaRPr>
          </a:p>
        </p:txBody>
      </p:sp>
      <p:pic>
        <p:nvPicPr>
          <p:cNvPr id="20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275" y="3146648"/>
            <a:ext cx="304136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56" y="3146648"/>
            <a:ext cx="3361908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Grafi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678" y="3146648"/>
            <a:ext cx="3680277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Caption_189445"/>
          <p:cNvSpPr txBox="1">
            <a:spLocks noChangeArrowheads="1"/>
          </p:cNvSpPr>
          <p:nvPr/>
        </p:nvSpPr>
        <p:spPr bwMode="auto">
          <a:xfrm>
            <a:off x="4558275" y="5661248"/>
            <a:ext cx="30413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1400" dirty="0">
                <a:latin typeface="Calibri Light"/>
                <a:cs typeface="Times New Roman" pitchFamily="18" charset="0"/>
              </a:rPr>
              <a:t>Helmut Schack: a pintura tem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uma</a:t>
            </a:r>
            <a:r>
              <a:rPr lang="en-US" sz="1400" dirty="0">
                <a:latin typeface="Calibri Light"/>
                <a:cs typeface="Times New Roman" pitchFamily="18" charset="0"/>
              </a:rPr>
              <a:t>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coloroção</a:t>
            </a:r>
            <a:r>
              <a:rPr lang="en-US" sz="1400" dirty="0">
                <a:latin typeface="Calibri Light"/>
                <a:cs typeface="Times New Roman" pitchFamily="18" charset="0"/>
              </a:rPr>
              <a:t>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mais</a:t>
            </a:r>
            <a:r>
              <a:rPr lang="en-US" sz="1400" dirty="0">
                <a:latin typeface="Calibri Light"/>
                <a:cs typeface="Times New Roman" pitchFamily="18" charset="0"/>
              </a:rPr>
              <a:t>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térrea</a:t>
            </a:r>
            <a:r>
              <a:rPr lang="en-US" sz="1400" dirty="0">
                <a:latin typeface="Calibri Light"/>
                <a:cs typeface="Times New Roman" pitchFamily="18" charset="0"/>
              </a:rPr>
              <a:t>. </a:t>
            </a:r>
            <a:r>
              <a:rPr lang="pt-PT" sz="1400" dirty="0">
                <a:latin typeface="Calibri Light"/>
                <a:cs typeface="Times New Roman" pitchFamily="18" charset="0"/>
              </a:rPr>
              <a:t>Em comparação com as outras imagens, as palmeiras desta estão desalinhadas.</a:t>
            </a:r>
            <a:endParaRPr lang="en-US" sz="1400" dirty="0">
              <a:latin typeface="Calibri Light"/>
              <a:cs typeface="Times New Roman" pitchFamily="18" charset="0"/>
            </a:endParaRPr>
          </a:p>
        </p:txBody>
      </p:sp>
      <p:sp>
        <p:nvSpPr>
          <p:cNvPr id="24" name="Caption_189443"/>
          <p:cNvSpPr txBox="1">
            <a:spLocks noChangeArrowheads="1"/>
          </p:cNvSpPr>
          <p:nvPr/>
        </p:nvSpPr>
        <p:spPr bwMode="auto">
          <a:xfrm>
            <a:off x="8068678" y="5661248"/>
            <a:ext cx="368027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1400" dirty="0">
                <a:latin typeface="Calibri Light"/>
                <a:cs typeface="Times New Roman" pitchFamily="18" charset="0"/>
              </a:rPr>
              <a:t>Bernd Hampel: </a:t>
            </a:r>
            <a:r>
              <a:rPr lang="pt-PT" sz="1400" dirty="0">
                <a:latin typeface="Calibri Light"/>
                <a:cs typeface="Times New Roman" pitchFamily="18" charset="0"/>
              </a:rPr>
              <a:t>Nesta imagem, tudo parece muito mais compacto e mais próximo do observador. Em contraste com os outros dois quadros, a parede tem 3 arcos (ver círculos).</a:t>
            </a:r>
            <a:endParaRPr lang="en-US" sz="1400" dirty="0">
              <a:latin typeface="Calibri Light"/>
              <a:cs typeface="Times New Roman" pitchFamily="18" charset="0"/>
            </a:endParaRPr>
          </a:p>
        </p:txBody>
      </p:sp>
      <p:sp>
        <p:nvSpPr>
          <p:cNvPr id="25" name="Caption_189444"/>
          <p:cNvSpPr txBox="1">
            <a:spLocks noChangeArrowheads="1"/>
          </p:cNvSpPr>
          <p:nvPr/>
        </p:nvSpPr>
        <p:spPr bwMode="auto">
          <a:xfrm>
            <a:off x="408955" y="5661248"/>
            <a:ext cx="336190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1400" dirty="0">
                <a:latin typeface="Calibri Light"/>
                <a:cs typeface="Times New Roman" pitchFamily="18" charset="0"/>
              </a:rPr>
              <a:t>Andreas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Weißgerber</a:t>
            </a:r>
            <a:r>
              <a:rPr lang="en-US" sz="1400" dirty="0">
                <a:latin typeface="Calibri Light"/>
                <a:cs typeface="Times New Roman" pitchFamily="18" charset="0"/>
              </a:rPr>
              <a:t>: a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vila</a:t>
            </a:r>
            <a:r>
              <a:rPr lang="en-US" sz="1400" dirty="0">
                <a:latin typeface="Calibri Light"/>
                <a:cs typeface="Times New Roman" pitchFamily="18" charset="0"/>
              </a:rPr>
              <a:t>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está</a:t>
            </a:r>
            <a:r>
              <a:rPr lang="en-US" sz="1400" dirty="0">
                <a:latin typeface="Calibri Light"/>
                <a:cs typeface="Times New Roman" pitchFamily="18" charset="0"/>
              </a:rPr>
              <a:t>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muito</a:t>
            </a:r>
            <a:r>
              <a:rPr lang="en-US" sz="1400" dirty="0">
                <a:latin typeface="Calibri Light"/>
                <a:cs typeface="Times New Roman" pitchFamily="18" charset="0"/>
              </a:rPr>
              <a:t>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colorida</a:t>
            </a:r>
            <a:r>
              <a:rPr lang="en-US" sz="1400" dirty="0">
                <a:latin typeface="Calibri Light"/>
                <a:cs typeface="Times New Roman" pitchFamily="18" charset="0"/>
              </a:rPr>
              <a:t>. A casa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cor</a:t>
            </a:r>
            <a:r>
              <a:rPr lang="en-US" sz="1400" dirty="0">
                <a:latin typeface="Calibri Light"/>
                <a:cs typeface="Times New Roman" pitchFamily="18" charset="0"/>
              </a:rPr>
              <a:t>-de-rosa à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direita</a:t>
            </a:r>
            <a:r>
              <a:rPr lang="en-US" sz="1400" dirty="0">
                <a:latin typeface="Calibri Light"/>
                <a:cs typeface="Times New Roman" pitchFamily="18" charset="0"/>
              </a:rPr>
              <a:t> (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ver</a:t>
            </a:r>
            <a:r>
              <a:rPr lang="en-US" sz="1400" dirty="0">
                <a:latin typeface="Calibri Light"/>
                <a:cs typeface="Times New Roman" pitchFamily="18" charset="0"/>
              </a:rPr>
              <a:t> seta) é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violeta</a:t>
            </a:r>
            <a:r>
              <a:rPr lang="en-US" sz="1400" dirty="0">
                <a:latin typeface="Calibri Light"/>
                <a:cs typeface="Times New Roman" pitchFamily="18" charset="0"/>
              </a:rPr>
              <a:t>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na</a:t>
            </a:r>
            <a:r>
              <a:rPr lang="en-US" sz="1400" dirty="0">
                <a:latin typeface="Calibri Light"/>
                <a:cs typeface="Times New Roman" pitchFamily="18" charset="0"/>
              </a:rPr>
              <a:t> pintura de Hampel e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vermelha</a:t>
            </a:r>
            <a:r>
              <a:rPr lang="en-US" sz="1400" dirty="0">
                <a:latin typeface="Calibri Light"/>
                <a:cs typeface="Times New Roman" pitchFamily="18" charset="0"/>
              </a:rPr>
              <a:t>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na</a:t>
            </a:r>
            <a:r>
              <a:rPr lang="en-US" sz="1400" dirty="0">
                <a:latin typeface="Calibri Light"/>
                <a:cs typeface="Times New Roman" pitchFamily="18" charset="0"/>
              </a:rPr>
              <a:t> de Schack.</a:t>
            </a:r>
            <a:endParaRPr lang="de-DE" sz="1400" b="0" i="1" dirty="0">
              <a:solidFill>
                <a:srgbClr val="FF0000"/>
              </a:solidFill>
              <a:latin typeface="Calibri Light"/>
              <a:cs typeface="Times New Roman" pitchFamily="18" charset="0"/>
            </a:endParaRPr>
          </a:p>
        </p:txBody>
      </p:sp>
      <p:sp>
        <p:nvSpPr>
          <p:cNvPr id="29" name="Oval 8"/>
          <p:cNvSpPr>
            <a:spLocks noChangeArrowheads="1"/>
          </p:cNvSpPr>
          <p:nvPr/>
        </p:nvSpPr>
        <p:spPr bwMode="auto">
          <a:xfrm>
            <a:off x="8226325" y="4671442"/>
            <a:ext cx="463550" cy="4572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Arial" panose="020B0604020202020204" pitchFamily="34" charset="0"/>
            </a:endParaRPr>
          </a:p>
        </p:txBody>
      </p:sp>
      <p:sp>
        <p:nvSpPr>
          <p:cNvPr id="30" name="Oval 9"/>
          <p:cNvSpPr>
            <a:spLocks noChangeArrowheads="1"/>
          </p:cNvSpPr>
          <p:nvPr/>
        </p:nvSpPr>
        <p:spPr bwMode="auto">
          <a:xfrm>
            <a:off x="665485" y="4183175"/>
            <a:ext cx="463550" cy="431800"/>
          </a:xfrm>
          <a:prstGeom prst="ellips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Arial" panose="020B0604020202020204" pitchFamily="34" charset="0"/>
            </a:endParaRPr>
          </a:p>
        </p:txBody>
      </p:sp>
      <p:sp>
        <p:nvSpPr>
          <p:cNvPr id="31" name="Oval 9"/>
          <p:cNvSpPr>
            <a:spLocks noChangeArrowheads="1"/>
          </p:cNvSpPr>
          <p:nvPr/>
        </p:nvSpPr>
        <p:spPr bwMode="auto">
          <a:xfrm>
            <a:off x="4657427" y="4005064"/>
            <a:ext cx="463550" cy="431800"/>
          </a:xfrm>
          <a:prstGeom prst="ellips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800">
              <a:latin typeface="Arial" panose="020B0604020202020204" pitchFamily="34" charset="0"/>
            </a:endParaRPr>
          </a:p>
        </p:txBody>
      </p:sp>
      <p:cxnSp>
        <p:nvCxnSpPr>
          <p:cNvPr id="32" name="Gerade Verbindung mit Pfeil 12"/>
          <p:cNvCxnSpPr>
            <a:cxnSpLocks noChangeShapeType="1"/>
          </p:cNvCxnSpPr>
          <p:nvPr/>
        </p:nvCxnSpPr>
        <p:spPr bwMode="auto">
          <a:xfrm flipV="1">
            <a:off x="2569195" y="4183175"/>
            <a:ext cx="360363" cy="287338"/>
          </a:xfrm>
          <a:prstGeom prst="straightConnector1">
            <a:avLst/>
          </a:prstGeom>
          <a:noFill/>
          <a:ln w="1587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Gerade Verbindung mit Pfeil 14"/>
          <p:cNvCxnSpPr>
            <a:cxnSpLocks noChangeShapeType="1"/>
          </p:cNvCxnSpPr>
          <p:nvPr/>
        </p:nvCxnSpPr>
        <p:spPr bwMode="auto">
          <a:xfrm flipV="1">
            <a:off x="10274051" y="4526979"/>
            <a:ext cx="360362" cy="287338"/>
          </a:xfrm>
          <a:prstGeom prst="straightConnector1">
            <a:avLst/>
          </a:prstGeom>
          <a:noFill/>
          <a:ln w="15875" algn="ctr">
            <a:solidFill>
              <a:srgbClr val="66FF33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Gerade Verbindung mit Pfeil 15"/>
          <p:cNvCxnSpPr>
            <a:cxnSpLocks noChangeShapeType="1"/>
          </p:cNvCxnSpPr>
          <p:nvPr/>
        </p:nvCxnSpPr>
        <p:spPr bwMode="auto">
          <a:xfrm flipV="1">
            <a:off x="6241281" y="3895837"/>
            <a:ext cx="360362" cy="287338"/>
          </a:xfrm>
          <a:prstGeom prst="straightConnector1">
            <a:avLst/>
          </a:prstGeom>
          <a:noFill/>
          <a:ln w="15875" algn="ctr">
            <a:solidFill>
              <a:srgbClr val="66FF33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 fontAlgn="base">
              <a:lnSpc>
                <a:spcPct val="100000"/>
              </a:lnSpc>
              <a:spcAft>
                <a:spcPct val="0"/>
              </a:spcAft>
              <a:defRPr/>
            </a:pPr>
            <a:r>
              <a:rPr lang="pt-PT" dirty="0">
                <a:solidFill>
                  <a:srgbClr val="004992"/>
                </a:solidFill>
                <a:ea typeface="+mn-ea"/>
                <a:cs typeface="Times New Roman" pitchFamily="18" charset="0"/>
              </a:rPr>
              <a:t>A nossa memória não funciona como uma máquina fotográfica! Reconhecer que se pode estar enganado</a:t>
            </a:r>
            <a:r>
              <a:rPr lang="de-DE" dirty="0">
                <a:solidFill>
                  <a:srgbClr val="004992"/>
                </a:solidFill>
                <a:ea typeface="+mn-ea"/>
                <a:cs typeface="Times New Roman" pitchFamily="18" charset="0"/>
              </a:rPr>
              <a:t>.</a:t>
            </a:r>
            <a:br>
              <a:rPr lang="de-DE" dirty="0">
                <a:solidFill>
                  <a:srgbClr val="004992"/>
                </a:solidFill>
                <a:ea typeface="+mn-ea"/>
                <a:cs typeface="Times New Roman" pitchFamily="18" charset="0"/>
              </a:rPr>
            </a:br>
            <a:endParaRPr lang="en-US" sz="4400" dirty="0"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37280-2E90-40B4-B597-07C204DE2348}" type="slidenum">
              <a:rPr lang="de-DE" altLang="de-DE" smtClean="0">
                <a:latin typeface="Calibri Light"/>
              </a:rPr>
              <a:pPr>
                <a:defRPr/>
              </a:pPr>
              <a:t>88</a:t>
            </a:fld>
            <a:endParaRPr lang="de-DE" altLang="de-DE">
              <a:latin typeface="Calibri Light"/>
            </a:endParaRPr>
          </a:p>
        </p:txBody>
      </p:sp>
      <p:pic>
        <p:nvPicPr>
          <p:cNvPr id="1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495" y="1772816"/>
            <a:ext cx="2788920" cy="2090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044" y="4149081"/>
            <a:ext cx="2405259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Grafi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750" y="4149080"/>
            <a:ext cx="2200725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75" y="4149081"/>
            <a:ext cx="1990969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Oval 8"/>
          <p:cNvSpPr>
            <a:spLocks noChangeArrowheads="1"/>
          </p:cNvSpPr>
          <p:nvPr/>
        </p:nvSpPr>
        <p:spPr bwMode="auto">
          <a:xfrm>
            <a:off x="4920307" y="2539752"/>
            <a:ext cx="457200" cy="4572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2800">
              <a:latin typeface="Calibri Light"/>
            </a:endParaRPr>
          </a:p>
        </p:txBody>
      </p:sp>
      <p:sp>
        <p:nvSpPr>
          <p:cNvPr id="20" name="Oval 8"/>
          <p:cNvSpPr>
            <a:spLocks noChangeArrowheads="1"/>
          </p:cNvSpPr>
          <p:nvPr/>
        </p:nvSpPr>
        <p:spPr bwMode="auto">
          <a:xfrm>
            <a:off x="8975322" y="5084763"/>
            <a:ext cx="457200" cy="4572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699"/>
              </a:buClr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6699"/>
              </a:buClr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99"/>
              </a:buClr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99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99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 sz="2800">
              <a:latin typeface="Calibri Light"/>
            </a:endParaRPr>
          </a:p>
        </p:txBody>
      </p: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8617867" y="5787261"/>
            <a:ext cx="301752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1400" dirty="0">
                <a:latin typeface="Calibri Light"/>
                <a:cs typeface="Times New Roman" pitchFamily="18" charset="0"/>
              </a:rPr>
              <a:t>Bernd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Hampel</a:t>
            </a:r>
            <a:r>
              <a:rPr lang="en-US" sz="1400" dirty="0">
                <a:latin typeface="Calibri Light"/>
                <a:cs typeface="Times New Roman" pitchFamily="18" charset="0"/>
              </a:rPr>
              <a:t>: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há</a:t>
            </a:r>
            <a:r>
              <a:rPr lang="en-US" sz="1400" dirty="0">
                <a:latin typeface="Calibri Light"/>
                <a:cs typeface="Times New Roman" pitchFamily="18" charset="0"/>
              </a:rPr>
              <a:t>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apenas</a:t>
            </a:r>
            <a:r>
              <a:rPr lang="en-US" sz="1400" dirty="0">
                <a:latin typeface="Calibri Light"/>
                <a:cs typeface="Times New Roman" pitchFamily="18" charset="0"/>
              </a:rPr>
              <a:t>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dois</a:t>
            </a:r>
            <a:r>
              <a:rPr lang="en-US" sz="1400" dirty="0">
                <a:latin typeface="Calibri Light"/>
                <a:cs typeface="Times New Roman" pitchFamily="18" charset="0"/>
              </a:rPr>
              <a:t> arcos no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muro</a:t>
            </a:r>
            <a:r>
              <a:rPr lang="en-US" sz="1400" dirty="0">
                <a:latin typeface="Calibri Light"/>
                <a:cs typeface="Times New Roman" pitchFamily="18" charset="0"/>
              </a:rPr>
              <a:t> à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esquerda</a:t>
            </a:r>
            <a:r>
              <a:rPr lang="en-US" sz="1400" dirty="0">
                <a:latin typeface="Calibri Light"/>
                <a:cs typeface="Times New Roman" pitchFamily="18" charset="0"/>
              </a:rPr>
              <a:t> (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ver</a:t>
            </a:r>
            <a:r>
              <a:rPr lang="en-US" sz="1400" dirty="0">
                <a:latin typeface="Calibri Light"/>
                <a:cs typeface="Times New Roman" pitchFamily="18" charset="0"/>
              </a:rPr>
              <a:t>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circulo</a:t>
            </a:r>
            <a:r>
              <a:rPr lang="en-US" sz="1400" dirty="0">
                <a:latin typeface="Calibri Light"/>
                <a:cs typeface="Times New Roman" pitchFamily="18" charset="0"/>
              </a:rPr>
              <a:t>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vermelho</a:t>
            </a:r>
            <a:r>
              <a:rPr lang="en-US" sz="1400" dirty="0">
                <a:latin typeface="Calibri Light"/>
                <a:cs typeface="Times New Roman" pitchFamily="18" charset="0"/>
              </a:rPr>
              <a:t>).</a:t>
            </a:r>
            <a:endParaRPr lang="de-DE" sz="1400" b="0" dirty="0">
              <a:latin typeface="Calibri Light"/>
              <a:cs typeface="Times New Roman" pitchFamily="18" charset="0"/>
            </a:endParaRPr>
          </a:p>
        </p:txBody>
      </p:sp>
      <p:sp>
        <p:nvSpPr>
          <p:cNvPr id="23" name="Text Box 6"/>
          <p:cNvSpPr txBox="1">
            <a:spLocks noChangeArrowheads="1"/>
          </p:cNvSpPr>
          <p:nvPr/>
        </p:nvSpPr>
        <p:spPr bwMode="auto">
          <a:xfrm>
            <a:off x="4570195" y="6002704"/>
            <a:ext cx="301752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1400" dirty="0">
                <a:latin typeface="Calibri Light"/>
                <a:cs typeface="Times New Roman" pitchFamily="18" charset="0"/>
              </a:rPr>
              <a:t>Helmut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Schack</a:t>
            </a:r>
            <a:r>
              <a:rPr lang="en-US" sz="1400" dirty="0">
                <a:latin typeface="Calibri Light"/>
                <a:cs typeface="Times New Roman" pitchFamily="18" charset="0"/>
              </a:rPr>
              <a:t>: as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palmeiras</a:t>
            </a:r>
            <a:r>
              <a:rPr lang="en-US" sz="1400" dirty="0">
                <a:latin typeface="Calibri Light"/>
                <a:cs typeface="Times New Roman" pitchFamily="18" charset="0"/>
              </a:rPr>
              <a:t>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originais</a:t>
            </a:r>
            <a:r>
              <a:rPr lang="en-US" sz="1400" dirty="0">
                <a:latin typeface="Calibri Light"/>
                <a:cs typeface="Times New Roman" pitchFamily="18" charset="0"/>
              </a:rPr>
              <a:t>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são</a:t>
            </a:r>
            <a:r>
              <a:rPr lang="en-US" sz="1400" dirty="0">
                <a:latin typeface="Calibri Light"/>
                <a:cs typeface="Times New Roman" pitchFamily="18" charset="0"/>
              </a:rPr>
              <a:t>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muito</a:t>
            </a:r>
            <a:r>
              <a:rPr lang="en-US" sz="1400" dirty="0">
                <a:latin typeface="Calibri Light"/>
                <a:cs typeface="Times New Roman" pitchFamily="18" charset="0"/>
              </a:rPr>
              <a:t> </a:t>
            </a:r>
            <a:r>
              <a:rPr lang="en-US" sz="1400" dirty="0" err="1">
                <a:latin typeface="Calibri Light"/>
                <a:cs typeface="Times New Roman" pitchFamily="18" charset="0"/>
              </a:rPr>
              <a:t>direitas</a:t>
            </a:r>
            <a:r>
              <a:rPr lang="en-US" sz="1400" dirty="0">
                <a:latin typeface="Calibri Light"/>
                <a:cs typeface="Times New Roman" pitchFamily="18" charset="0"/>
              </a:rPr>
              <a:t>.</a:t>
            </a:r>
            <a:endParaRPr lang="de-DE" sz="1400" b="0" dirty="0">
              <a:latin typeface="Calibri Light"/>
              <a:cs typeface="Times New Roman" pitchFamily="18" charset="0"/>
            </a:endParaRPr>
          </a:p>
        </p:txBody>
      </p:sp>
      <p:sp>
        <p:nvSpPr>
          <p:cNvPr id="24" name="Text Box 6"/>
          <p:cNvSpPr txBox="1">
            <a:spLocks noChangeAspect="1" noChangeArrowheads="1"/>
          </p:cNvSpPr>
          <p:nvPr/>
        </p:nvSpPr>
        <p:spPr bwMode="auto">
          <a:xfrm>
            <a:off x="631795" y="5787261"/>
            <a:ext cx="301752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PT" sz="1400" dirty="0" err="1">
                <a:latin typeface="Calibri Light"/>
                <a:cs typeface="Times New Roman" pitchFamily="18" charset="0"/>
              </a:rPr>
              <a:t>Andreas</a:t>
            </a:r>
            <a:r>
              <a:rPr lang="pt-PT" sz="1400" dirty="0">
                <a:latin typeface="Calibri Light"/>
                <a:cs typeface="Times New Roman" pitchFamily="18" charset="0"/>
              </a:rPr>
              <a:t> </a:t>
            </a:r>
            <a:r>
              <a:rPr lang="pt-PT" sz="1400" dirty="0" err="1">
                <a:latin typeface="Calibri Light"/>
                <a:cs typeface="Times New Roman" pitchFamily="18" charset="0"/>
              </a:rPr>
              <a:t>Weißgerber</a:t>
            </a:r>
            <a:r>
              <a:rPr lang="pt-PT" sz="1400" dirty="0">
                <a:latin typeface="Calibri Light"/>
                <a:cs typeface="Times New Roman" pitchFamily="18" charset="0"/>
              </a:rPr>
              <a:t>: As proporções são coerentes mas as cores não coincidem (por exemplo, o muro não é verde).</a:t>
            </a:r>
            <a:endParaRPr lang="pt-PT" sz="1400" b="0" dirty="0">
              <a:latin typeface="Calibri Light"/>
              <a:cs typeface="Times New Roman" pitchFamily="18" charset="0"/>
            </a:endParaRPr>
          </a:p>
        </p:txBody>
      </p:sp>
      <p:sp>
        <p:nvSpPr>
          <p:cNvPr id="25" name="Caption_15"/>
          <p:cNvSpPr txBox="1">
            <a:spLocks noChangeArrowheads="1"/>
          </p:cNvSpPr>
          <p:nvPr/>
        </p:nvSpPr>
        <p:spPr bwMode="auto">
          <a:xfrm>
            <a:off x="7467600" y="1772816"/>
            <a:ext cx="4035417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PT" sz="1400" b="0" dirty="0">
                <a:latin typeface="Calibri Light"/>
                <a:cs typeface="Times New Roman" pitchFamily="18" charset="0"/>
              </a:rPr>
              <a:t>Foto original da praça: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pt-PT" sz="1400" dirty="0">
                <a:latin typeface="Calibri Light"/>
                <a:cs typeface="Times New Roman" pitchFamily="18" charset="0"/>
              </a:rPr>
              <a:t>Por favor tenha em consideração que os dois carros não estavam presentes no momento em que as obras foram feitas. </a:t>
            </a:r>
            <a:endParaRPr lang="pt-PT" sz="1400" b="0" dirty="0">
              <a:latin typeface="Calibri Light"/>
              <a:cs typeface="Times New Roman" pitchFamily="18" charset="0"/>
            </a:endParaRPr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771" y="332656"/>
            <a:ext cx="5184000" cy="216000"/>
          </a:xfrm>
        </p:spPr>
        <p:txBody>
          <a:bodyPr/>
          <a:lstStyle/>
          <a:p>
            <a:pPr>
              <a:defRPr/>
            </a:pPr>
            <a:r>
              <a:rPr lang="de-DE" dirty="0">
                <a:latin typeface="Calibri Light"/>
              </a:rPr>
              <a:t>Treino Metacognitivo 5 - Memória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2.xml><?xml version="1.0" encoding="utf-8"?>
<a:theme xmlns:a="http://schemas.openxmlformats.org/drawingml/2006/main" name="2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3.xml><?xml version="1.0" encoding="utf-8"?>
<a:theme xmlns:a="http://schemas.openxmlformats.org/drawingml/2006/main" name="4_UKE_PPT-Vorlage_16zu9">
  <a:themeElements>
    <a:clrScheme name="UKE">
      <a:dk1>
        <a:srgbClr val="333333"/>
      </a:dk1>
      <a:lt1>
        <a:sysClr val="window" lastClr="FFFFFF"/>
      </a:lt1>
      <a:dk2>
        <a:srgbClr val="AA9C8F"/>
      </a:dk2>
      <a:lt2>
        <a:srgbClr val="E9E4E1"/>
      </a:lt2>
      <a:accent1>
        <a:srgbClr val="004992"/>
      </a:accent1>
      <a:accent2>
        <a:srgbClr val="68C3CD"/>
      </a:accent2>
      <a:accent3>
        <a:srgbClr val="7296AF"/>
      </a:accent3>
      <a:accent4>
        <a:srgbClr val="87BD24"/>
      </a:accent4>
      <a:accent5>
        <a:srgbClr val="FCBE0E"/>
      </a:accent5>
      <a:accent6>
        <a:srgbClr val="EF7B05"/>
      </a:accent6>
      <a:hlink>
        <a:srgbClr val="004992"/>
      </a:hlink>
      <a:folHlink>
        <a:srgbClr val="004992"/>
      </a:folHlink>
    </a:clrScheme>
    <a:fontScheme name="Calibri Light +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6350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216000" indent="-216000">
          <a:lnSpc>
            <a:spcPct val="105000"/>
          </a:lnSpc>
          <a:buFont typeface="Arial" panose="020B0604020202020204" pitchFamily="34" charset="0"/>
          <a:buChar char="•"/>
          <a:defRPr dirty="0" err="1" smtClean="0">
            <a:latin typeface="+mj-lt"/>
          </a:defRPr>
        </a:defPPr>
      </a:lstStyle>
    </a:txDef>
  </a:objectDefaults>
  <a:extraClrSchemeLst/>
  <a:custClrLst>
    <a:custClr>
      <a:srgbClr val="FFDF00"/>
    </a:custClr>
    <a:custClr>
      <a:srgbClr val="FCBE0E"/>
    </a:custClr>
    <a:custClr>
      <a:srgbClr val="EF7B05"/>
    </a:custClr>
    <a:custClr>
      <a:srgbClr val="B22229"/>
    </a:custClr>
    <a:custClr>
      <a:srgbClr val="BA9BC5"/>
    </a:custClr>
    <a:custClr>
      <a:srgbClr val="68C3CD"/>
    </a:custClr>
    <a:custClr>
      <a:srgbClr val="7296AF"/>
    </a:custClr>
    <a:custClr>
      <a:srgbClr val="74C095"/>
    </a:custClr>
    <a:custClr>
      <a:srgbClr val="8ABD24"/>
    </a:custClr>
    <a:custClr>
      <a:srgbClr val="FFFFFF"/>
    </a:custClr>
    <a:custClr>
      <a:srgbClr val="FFF3BE"/>
    </a:custClr>
    <a:custClr>
      <a:srgbClr val="FFEED1"/>
    </a:custClr>
    <a:custClr>
      <a:srgbClr val="FEE8D4"/>
    </a:custClr>
    <a:custClr>
      <a:srgbClr val="F4E6E1"/>
    </a:custClr>
    <a:custClr>
      <a:srgbClr val="EFEAF3"/>
    </a:custClr>
    <a:custClr>
      <a:srgbClr val="DEF1F1"/>
    </a:custClr>
    <a:custClr>
      <a:srgbClr val="E7EAEE"/>
    </a:custClr>
    <a:custClr>
      <a:srgbClr val="DFF0E6"/>
    </a:custClr>
    <a:custClr>
      <a:srgbClr val="E9F3DE"/>
    </a:custClr>
    <a:custClr>
      <a:srgbClr val="FFFFFF"/>
    </a:custClr>
    <a:custClr>
      <a:srgbClr val="004992"/>
    </a:custClr>
    <a:custClr>
      <a:srgbClr val="AA9C8F"/>
    </a:custClr>
    <a:custClr>
      <a:srgbClr val="575756"/>
    </a:custClr>
    <a:custClr>
      <a:srgbClr val="FFFFFF"/>
    </a:custClr>
    <a:custClr>
      <a:srgbClr val="FFFFFF"/>
    </a:custClr>
    <a:custClr>
      <a:srgbClr val="FFFFFF"/>
    </a:custClr>
    <a:custClr name="UCCH">
      <a:srgbClr val="ED7333"/>
    </a:custClr>
    <a:custClr name="UHZ">
      <a:srgbClr val="6D2A3C"/>
    </a:custClr>
    <a:custClr name="Notfall Blutspende Behörde">
      <a:srgbClr val="DA291C"/>
    </a:custClr>
    <a:custClr>
      <a:srgbClr val="FFFFFF"/>
    </a:custClr>
    <a:custClr>
      <a:srgbClr val="E3E5F2"/>
    </a:custClr>
    <a:custClr>
      <a:srgbClr val="E9E4E1"/>
    </a:custClr>
    <a:custClr>
      <a:srgbClr val="E6E7E8"/>
    </a:custClr>
    <a:custClr>
      <a:srgbClr val="FFFFFF"/>
    </a:custClr>
    <a:custClr>
      <a:srgbClr val="FFFFFF"/>
    </a:custClr>
    <a:custClr>
      <a:srgbClr val="FFFFFF"/>
    </a:custClr>
    <a:custClr name="UCCH">
      <a:srgbClr val="FEF0E0"/>
    </a:custClr>
    <a:custClr name="UHZ">
      <a:srgbClr val="F2ECED"/>
    </a:custClr>
    <a:custClr name="Notfall Blutspende Behörde">
      <a:srgbClr val="FCE1E2"/>
    </a:custClr>
    <a:custClr>
      <a:srgbClr val="FFFFFF"/>
    </a:custClr>
  </a:custClrLst>
  <a:extLst>
    <a:ext uri="{05A4C25C-085E-4340-85A3-A5531E510DB2}">
      <thm15:themeFamily xmlns:thm15="http://schemas.microsoft.com/office/thememl/2012/main" name="Präsentation1" id="{1AF5FD28-2112-43B7-A64B-9E8DD53866A9}" vid="{1E5C16C0-8A27-444B-9E23-B026C963F2BB}"/>
    </a:ext>
  </a:extLst>
</a:theme>
</file>

<file path=ppt/theme/theme4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0</TotalTime>
  <Words>4589</Words>
  <Application>Microsoft Office PowerPoint</Application>
  <PresentationFormat>Benutzerdefiniert</PresentationFormat>
  <Paragraphs>758</Paragraphs>
  <Slides>88</Slides>
  <Notes>87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88</vt:i4>
      </vt:variant>
    </vt:vector>
  </HeadingPairs>
  <TitlesOfParts>
    <vt:vector size="99" baseType="lpstr">
      <vt:lpstr>Arial</vt:lpstr>
      <vt:lpstr>Calibri</vt:lpstr>
      <vt:lpstr>Calibri Light</vt:lpstr>
      <vt:lpstr>Symbol</vt:lpstr>
      <vt:lpstr>Times New Roman</vt:lpstr>
      <vt:lpstr>Verdana</vt:lpstr>
      <vt:lpstr>Wingdings</vt:lpstr>
      <vt:lpstr>Wingdings</vt:lpstr>
      <vt:lpstr>UKE_PPT-Vorlage_16zu9</vt:lpstr>
      <vt:lpstr>2_UKE_PPT-Vorlage_16zu9</vt:lpstr>
      <vt:lpstr>4_UKE_PPT-Vorlage_16zu9</vt:lpstr>
      <vt:lpstr>TMC 5 B – Memória</vt:lpstr>
      <vt:lpstr>Memória</vt:lpstr>
      <vt:lpstr>Memória</vt:lpstr>
      <vt:lpstr>Memória</vt:lpstr>
      <vt:lpstr>Memória</vt:lpstr>
      <vt:lpstr>Memória</vt:lpstr>
      <vt:lpstr>O que prejudica a memória?</vt:lpstr>
      <vt:lpstr>O que prejudica a memória?</vt:lpstr>
      <vt:lpstr>O que prejudica a memória?</vt:lpstr>
      <vt:lpstr>O que prejudica a memória?</vt:lpstr>
      <vt:lpstr>O que prejudica a memória?</vt:lpstr>
      <vt:lpstr>Como posso memorizar melhor?</vt:lpstr>
      <vt:lpstr>A nossa memória funciona como uma câmara de vídeo? (para um exercício alternativo, ver o final da apresentação)</vt:lpstr>
      <vt:lpstr>A nossa memória funciona como uma câmara de vídeo? </vt:lpstr>
      <vt:lpstr>Depois, foram mostradas duas fotos. Os participantes deveriam então escolher qual delas tinha sido originalmente apresentada. Acha que a memória pode ser enganada? </vt:lpstr>
      <vt:lpstr>A nossa memória não corresponde perfeitamente à realidade!</vt:lpstr>
      <vt:lpstr>A nossa memória não corresponde perfeitamente à realidade!</vt:lpstr>
      <vt:lpstr>Exercício</vt:lpstr>
      <vt:lpstr>Exercício</vt:lpstr>
      <vt:lpstr>Exercício</vt:lpstr>
      <vt:lpstr>PowerPoint-Präsentation</vt:lpstr>
      <vt:lpstr>O Ferreiro O que vê? Qual o seu grau de confiança?</vt:lpstr>
      <vt:lpstr>O Ferreiro</vt:lpstr>
      <vt:lpstr>PowerPoint-Präsentation</vt:lpstr>
      <vt:lpstr>O Navio dos Piratas O que vê? Qual o seu grau de confiança?</vt:lpstr>
      <vt:lpstr>O Navio dos Piratas</vt:lpstr>
      <vt:lpstr>Falsas memórias na vida quotidiana</vt:lpstr>
      <vt:lpstr>Falsas memórias na vida quotidiana</vt:lpstr>
      <vt:lpstr>Falsas memórias na vida quotidiana</vt:lpstr>
      <vt:lpstr>Tipos de Erros de Memória</vt:lpstr>
      <vt:lpstr>Tipos de Erros de Memória</vt:lpstr>
      <vt:lpstr>Tipos de Erros de Memória</vt:lpstr>
      <vt:lpstr>Tipos de Erros de Memória</vt:lpstr>
      <vt:lpstr>Falsas memórias</vt:lpstr>
      <vt:lpstr>False memories</vt:lpstr>
      <vt:lpstr>False memories</vt:lpstr>
      <vt:lpstr>False memories</vt:lpstr>
      <vt:lpstr>Porque estamos a falar disto?</vt:lpstr>
      <vt:lpstr>Porque estamos a falar disto?</vt:lpstr>
      <vt:lpstr>Porque estamos a falar disto?</vt:lpstr>
      <vt:lpstr>Como os erros de memória promovem lapsos de interpretação durante a psicose - exemplos</vt:lpstr>
      <vt:lpstr>Exercício</vt:lpstr>
      <vt:lpstr>Exercício</vt:lpstr>
      <vt:lpstr>PowerPoint-Präsentation</vt:lpstr>
      <vt:lpstr>Ladrões de Banco O que vê? Qual o seu grau de confiança?</vt:lpstr>
      <vt:lpstr>Ladrões de Banco</vt:lpstr>
      <vt:lpstr>PowerPoint-Präsentation</vt:lpstr>
      <vt:lpstr>Sala de Aula O que vê? Qual o seu grau de confiança?</vt:lpstr>
      <vt:lpstr>Sala de Aula</vt:lpstr>
      <vt:lpstr>Opcional: Vídeos</vt:lpstr>
      <vt:lpstr>PowerPoint-Präsentation</vt:lpstr>
      <vt:lpstr>Praia O que vê? Qual o seu grau de confiança?</vt:lpstr>
      <vt:lpstr>Praia</vt:lpstr>
      <vt:lpstr>PowerPoint-Präsentation</vt:lpstr>
      <vt:lpstr>Brainstorming</vt:lpstr>
      <vt:lpstr>Loja O que vê? Qual o seu grau de confiança?</vt:lpstr>
      <vt:lpstr>Loja</vt:lpstr>
      <vt:lpstr>PowerPoint-Präsentation</vt:lpstr>
      <vt:lpstr>Brainstorming</vt:lpstr>
      <vt:lpstr>Piscina O que vê? Qual o seu grau de confiança?</vt:lpstr>
      <vt:lpstr>Piscina</vt:lpstr>
      <vt:lpstr>PowerPoint-Präsentation</vt:lpstr>
      <vt:lpstr>Banco O que vê? Qual o seu grau de confiança?</vt:lpstr>
      <vt:lpstr>Banco</vt:lpstr>
      <vt:lpstr>PowerPoint-Präsentation</vt:lpstr>
      <vt:lpstr>Acampar O que vê? Qual o seu grau de confiança?</vt:lpstr>
      <vt:lpstr>Acampar</vt:lpstr>
      <vt:lpstr>PowerPoint-Präsentation</vt:lpstr>
      <vt:lpstr>Brainstorming</vt:lpstr>
      <vt:lpstr>Zoo O que vê? Qual o seu grau de confiança?</vt:lpstr>
      <vt:lpstr>Zoo</vt:lpstr>
      <vt:lpstr>PowerPoint-Präsentation</vt:lpstr>
      <vt:lpstr>Brainstorming</vt:lpstr>
      <vt:lpstr>Sala de Estar O que vê? Qual o seu grau de confiança?</vt:lpstr>
      <vt:lpstr>Sala de Estar</vt:lpstr>
      <vt:lpstr>Aplicação na vida diária</vt:lpstr>
      <vt:lpstr>Aplicação na vida diária</vt:lpstr>
      <vt:lpstr>Aplicação na vida diária</vt:lpstr>
      <vt:lpstr>Qual a relação disto com a psicose?</vt:lpstr>
      <vt:lpstr>Qual a relação disto com a psicose?</vt:lpstr>
      <vt:lpstr>Qual a relação disto com a psicose?</vt:lpstr>
      <vt:lpstr>Obrigado pela sua atenção!</vt:lpstr>
      <vt:lpstr>PowerPoint-Präsentation</vt:lpstr>
      <vt:lpstr>PowerPoint-Präsentation</vt:lpstr>
      <vt:lpstr>Todos vemos e recordamos as mesmas coisas? </vt:lpstr>
      <vt:lpstr>Verifique as diferenças nas três pinturas, por exemplo, as cores ou as dimenções. Que coisas foram pintadas de forma diferente ou omitidas?</vt:lpstr>
      <vt:lpstr>Todos percecionamos as coisas de forma diferente. Tal como nestas 3 pinturas: a mesma praça mas com muitas variações!</vt:lpstr>
      <vt:lpstr>A nossa memória não funciona como uma máquina fotográfica! Reconhecer que se pode estar enganado. 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Maurice</dc:creator>
  <cp:lastModifiedBy>malin steinbach</cp:lastModifiedBy>
  <cp:revision>302</cp:revision>
  <dcterms:created xsi:type="dcterms:W3CDTF">2004-06-30T16:15:23Z</dcterms:created>
  <dcterms:modified xsi:type="dcterms:W3CDTF">2025-02-21T05:23:30Z</dcterms:modified>
</cp:coreProperties>
</file>