
<file path=[Content_Types].xml><?xml version="1.0" encoding="utf-8"?>
<Types xmlns="http://schemas.openxmlformats.org/package/2006/content-types">
  <Default Extension="emf" ContentType="image/x-emf"/>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60" r:id="rId1"/>
  </p:sldMasterIdLst>
  <p:notesMasterIdLst>
    <p:notesMasterId r:id="rId58"/>
  </p:notesMasterIdLst>
  <p:handoutMasterIdLst>
    <p:handoutMasterId r:id="rId59"/>
  </p:handoutMasterIdLst>
  <p:sldIdLst>
    <p:sldId id="437" r:id="rId2"/>
    <p:sldId id="311" r:id="rId3"/>
    <p:sldId id="312" r:id="rId4"/>
    <p:sldId id="374" r:id="rId5"/>
    <p:sldId id="410" r:id="rId6"/>
    <p:sldId id="411" r:id="rId7"/>
    <p:sldId id="412" r:id="rId8"/>
    <p:sldId id="436" r:id="rId9"/>
    <p:sldId id="397" r:id="rId10"/>
    <p:sldId id="413" r:id="rId11"/>
    <p:sldId id="414" r:id="rId12"/>
    <p:sldId id="351" r:id="rId13"/>
    <p:sldId id="415" r:id="rId14"/>
    <p:sldId id="353" r:id="rId15"/>
    <p:sldId id="416" r:id="rId16"/>
    <p:sldId id="417" r:id="rId17"/>
    <p:sldId id="355" r:id="rId18"/>
    <p:sldId id="357" r:id="rId19"/>
    <p:sldId id="418" r:id="rId20"/>
    <p:sldId id="438" r:id="rId21"/>
    <p:sldId id="328" r:id="rId22"/>
    <p:sldId id="358" r:id="rId23"/>
    <p:sldId id="421" r:id="rId24"/>
    <p:sldId id="422" r:id="rId25"/>
    <p:sldId id="375" r:id="rId26"/>
    <p:sldId id="439" r:id="rId27"/>
    <p:sldId id="391" r:id="rId28"/>
    <p:sldId id="423" r:id="rId29"/>
    <p:sldId id="388" r:id="rId30"/>
    <p:sldId id="389" r:id="rId31"/>
    <p:sldId id="390" r:id="rId32"/>
    <p:sldId id="359" r:id="rId33"/>
    <p:sldId id="424" r:id="rId34"/>
    <p:sldId id="406" r:id="rId35"/>
    <p:sldId id="360" r:id="rId36"/>
    <p:sldId id="380" r:id="rId37"/>
    <p:sldId id="425" r:id="rId38"/>
    <p:sldId id="426" r:id="rId39"/>
    <p:sldId id="364" r:id="rId40"/>
    <p:sldId id="435" r:id="rId41"/>
    <p:sldId id="427" r:id="rId42"/>
    <p:sldId id="428" r:id="rId43"/>
    <p:sldId id="367" r:id="rId44"/>
    <p:sldId id="429" r:id="rId45"/>
    <p:sldId id="430" r:id="rId46"/>
    <p:sldId id="431" r:id="rId47"/>
    <p:sldId id="370" r:id="rId48"/>
    <p:sldId id="432" r:id="rId49"/>
    <p:sldId id="433" r:id="rId50"/>
    <p:sldId id="434" r:id="rId51"/>
    <p:sldId id="338" r:id="rId52"/>
    <p:sldId id="371" r:id="rId53"/>
    <p:sldId id="372" r:id="rId54"/>
    <p:sldId id="407" r:id="rId55"/>
    <p:sldId id="401" r:id="rId56"/>
    <p:sldId id="402" r:id="rId57"/>
  </p:sldIdLst>
  <p:sldSz cx="12195175" cy="6858000"/>
  <p:notesSz cx="7099300" cy="10234613"/>
  <p:defaultTextStyle>
    <a:defPPr>
      <a:defRPr lang="de-DE"/>
    </a:defPPr>
    <a:lvl1pPr algn="l" rtl="0" fontAlgn="base">
      <a:spcBef>
        <a:spcPct val="0"/>
      </a:spcBef>
      <a:spcAft>
        <a:spcPct val="0"/>
      </a:spcAft>
      <a:defRPr b="1"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1797">
          <p15:clr>
            <a:srgbClr val="A4A3A4"/>
          </p15:clr>
        </p15:guide>
        <p15:guide id="2" pos="2880">
          <p15:clr>
            <a:srgbClr val="A4A3A4"/>
          </p15:clr>
        </p15:guide>
        <p15:guide id="3"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99"/>
    <a:srgbClr val="3333CC"/>
    <a:srgbClr val="66FF33"/>
    <a:srgbClr val="FFFF00"/>
    <a:srgbClr val="FF0000"/>
    <a:srgbClr val="ADC0CB"/>
    <a:srgbClr val="FFCC99"/>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874" autoAdjust="0"/>
    <p:restoredTop sz="94660"/>
  </p:normalViewPr>
  <p:slideViewPr>
    <p:cSldViewPr>
      <p:cViewPr varScale="1">
        <p:scale>
          <a:sx n="62" d="100"/>
          <a:sy n="62" d="100"/>
        </p:scale>
        <p:origin x="720" y="76"/>
      </p:cViewPr>
      <p:guideLst>
        <p:guide orient="horz" pos="1797"/>
        <p:guide pos="2880"/>
        <p:guide pos="384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361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defRPr>
            </a:lvl1pPr>
          </a:lstStyle>
          <a:p>
            <a:pPr>
              <a:defRPr/>
            </a:pPr>
            <a:endParaRPr lang="en-GB"/>
          </a:p>
        </p:txBody>
      </p:sp>
      <p:sp>
        <p:nvSpPr>
          <p:cNvPr id="270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defRPr>
            </a:lvl1pPr>
          </a:lstStyle>
          <a:p>
            <a:pPr>
              <a:defRPr/>
            </a:pPr>
            <a:endParaRPr lang="en-GB"/>
          </a:p>
        </p:txBody>
      </p:sp>
      <p:sp>
        <p:nvSpPr>
          <p:cNvPr id="270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defRPr>
            </a:lvl1pPr>
          </a:lstStyle>
          <a:p>
            <a:pPr>
              <a:defRPr/>
            </a:pPr>
            <a:endParaRPr lang="en-GB"/>
          </a:p>
        </p:txBody>
      </p:sp>
      <p:sp>
        <p:nvSpPr>
          <p:cNvPr id="270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2D0C5680-ADAC-448B-9D9B-0E64B44C8551}" type="slidenum">
              <a:rPr lang="en-GB" altLang="de-DE"/>
              <a:pPr/>
              <a:t>‹Nr.›</a:t>
            </a:fld>
            <a:endParaRPr lang="en-GB" altLang="de-DE"/>
          </a:p>
        </p:txBody>
      </p:sp>
    </p:spTree>
    <p:extLst>
      <p:ext uri="{BB962C8B-B14F-4D97-AF65-F5344CB8AC3E}">
        <p14:creationId xmlns:p14="http://schemas.microsoft.com/office/powerpoint/2010/main" val="16592311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defRPr>
            </a:lvl1pPr>
          </a:lstStyle>
          <a:p>
            <a:pPr>
              <a:defRPr/>
            </a:pPr>
            <a:endParaRPr lang="de-DE"/>
          </a:p>
        </p:txBody>
      </p:sp>
      <p:sp>
        <p:nvSpPr>
          <p:cNvPr id="73732"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8052EB3A-84AC-442C-817F-23F847873123}" type="slidenum">
              <a:rPr lang="de-DE" altLang="de-DE"/>
              <a:pPr/>
              <a:t>‹Nr.›</a:t>
            </a:fld>
            <a:endParaRPr lang="de-DE" altLang="de-DE"/>
          </a:p>
        </p:txBody>
      </p:sp>
    </p:spTree>
    <p:extLst>
      <p:ext uri="{BB962C8B-B14F-4D97-AF65-F5344CB8AC3E}">
        <p14:creationId xmlns:p14="http://schemas.microsoft.com/office/powerpoint/2010/main" val="338135814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190F0E1-5FDE-4F5C-8B63-F07CF7B8ADCE}" type="slidenum">
              <a:rPr lang="de-DE" altLang="de-DE" sz="1300"/>
              <a:pPr eaLnBrk="1" hangingPunct="1">
                <a:spcBef>
                  <a:spcPct val="0"/>
                </a:spcBef>
              </a:pPr>
              <a:t>2</a:t>
            </a:fld>
            <a:endParaRPr lang="de-DE" altLang="de-DE"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367454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3C7E067-3132-4EB8-B073-994907FDE7DE}" type="slidenum">
              <a:rPr lang="de-DE" altLang="de-DE" sz="1300"/>
              <a:pPr eaLnBrk="1" hangingPunct="1">
                <a:spcBef>
                  <a:spcPct val="0"/>
                </a:spcBef>
              </a:pPr>
              <a:t>3</a:t>
            </a:fld>
            <a:endParaRPr lang="de-DE" altLang="de-DE" sz="1300"/>
          </a:p>
        </p:txBody>
      </p:sp>
      <p:sp>
        <p:nvSpPr>
          <p:cNvPr id="76803" name="Rectangle 2"/>
          <p:cNvSpPr>
            <a:spLocks noGrp="1" noRot="1" noChangeAspect="1" noChangeArrowheads="1" noTextEdit="1"/>
          </p:cNvSpPr>
          <p:nvPr>
            <p:ph type="sldImg"/>
          </p:nvPr>
        </p:nvSpPr>
        <p:spPr>
          <a:xfrm>
            <a:off x="138113" y="768350"/>
            <a:ext cx="6823075"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091669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E2EDD5F-B732-4F00-B6BA-60CB41D03B3F}" type="slidenum">
              <a:rPr lang="de-DE" altLang="de-DE" sz="1300"/>
              <a:pPr eaLnBrk="1" hangingPunct="1">
                <a:spcBef>
                  <a:spcPct val="0"/>
                </a:spcBef>
              </a:pPr>
              <a:t>4</a:t>
            </a:fld>
            <a:endParaRPr lang="de-DE" altLang="de-DE"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430779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E2EDD5F-B732-4F00-B6BA-60CB41D03B3F}" type="slidenum">
              <a:rPr lang="de-DE" altLang="de-DE" sz="1300"/>
              <a:pPr eaLnBrk="1" hangingPunct="1">
                <a:spcBef>
                  <a:spcPct val="0"/>
                </a:spcBef>
              </a:pPr>
              <a:t>5</a:t>
            </a:fld>
            <a:endParaRPr lang="de-DE" altLang="de-DE"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430779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E2EDD5F-B732-4F00-B6BA-60CB41D03B3F}" type="slidenum">
              <a:rPr lang="de-DE" altLang="de-DE" sz="1300"/>
              <a:pPr eaLnBrk="1" hangingPunct="1">
                <a:spcBef>
                  <a:spcPct val="0"/>
                </a:spcBef>
              </a:pPr>
              <a:t>6</a:t>
            </a:fld>
            <a:endParaRPr lang="de-DE" altLang="de-DE"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430779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E2EDD5F-B732-4F00-B6BA-60CB41D03B3F}" type="slidenum">
              <a:rPr lang="de-DE" altLang="de-DE" sz="1300"/>
              <a:pPr eaLnBrk="1" hangingPunct="1">
                <a:spcBef>
                  <a:spcPct val="0"/>
                </a:spcBef>
              </a:pPr>
              <a:t>7</a:t>
            </a:fld>
            <a:endParaRPr lang="de-DE" altLang="de-DE"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430779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A8D9AABB-B50B-4F55-BC84-949277098E31}" type="slidenum">
              <a:rPr lang="de-DE" altLang="de-DE" sz="1300"/>
              <a:pPr algn="r" eaLnBrk="1" hangingPunct="1">
                <a:spcBef>
                  <a:spcPct val="0"/>
                </a:spcBef>
              </a:pPr>
              <a:t>9</a:t>
            </a:fld>
            <a:endParaRPr lang="de-DE" altLang="de-DE" sz="1300"/>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857359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A8D9AABB-B50B-4F55-BC84-949277098E31}" type="slidenum">
              <a:rPr lang="de-DE" altLang="de-DE" sz="1300"/>
              <a:pPr algn="r" eaLnBrk="1" hangingPunct="1">
                <a:spcBef>
                  <a:spcPct val="0"/>
                </a:spcBef>
              </a:pPr>
              <a:t>10</a:t>
            </a:fld>
            <a:endParaRPr lang="de-DE" altLang="de-DE" sz="1300"/>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857359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A8D9AABB-B50B-4F55-BC84-949277098E31}" type="slidenum">
              <a:rPr lang="de-DE" altLang="de-DE" sz="1300"/>
              <a:pPr algn="r" eaLnBrk="1" hangingPunct="1">
                <a:spcBef>
                  <a:spcPct val="0"/>
                </a:spcBef>
              </a:pPr>
              <a:t>11</a:t>
            </a:fld>
            <a:endParaRPr lang="de-DE" altLang="de-DE" sz="1300"/>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857359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6056E1C-A6FE-431D-A45D-41DAC9B5966A}" type="slidenum">
              <a:rPr lang="de-DE" altLang="de-DE" sz="1300"/>
              <a:pPr eaLnBrk="1" hangingPunct="1">
                <a:spcBef>
                  <a:spcPct val="0"/>
                </a:spcBef>
              </a:pPr>
              <a:t>12</a:t>
            </a:fld>
            <a:endParaRPr lang="de-DE"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000453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pPr/>
              <a:t>13</a:t>
            </a:fld>
            <a:endParaRPr lang="de-DE" dirty="0"/>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256315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B940A7F-7F80-477A-ABAA-E9EAC92A0E46}" type="slidenum">
              <a:rPr lang="de-DE" altLang="de-DE" sz="1300"/>
              <a:pPr eaLnBrk="1" hangingPunct="1">
                <a:spcBef>
                  <a:spcPct val="0"/>
                </a:spcBef>
              </a:pPr>
              <a:t>14</a:t>
            </a:fld>
            <a:endParaRPr lang="de-DE" altLang="de-DE"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016733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B940A7F-7F80-477A-ABAA-E9EAC92A0E46}" type="slidenum">
              <a:rPr lang="de-DE" altLang="de-DE" sz="1300"/>
              <a:pPr eaLnBrk="1" hangingPunct="1">
                <a:spcBef>
                  <a:spcPct val="0"/>
                </a:spcBef>
              </a:pPr>
              <a:t>15</a:t>
            </a:fld>
            <a:endParaRPr lang="de-DE" altLang="de-DE"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016733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B940A7F-7F80-477A-ABAA-E9EAC92A0E46}" type="slidenum">
              <a:rPr lang="de-DE" altLang="de-DE" sz="1300"/>
              <a:pPr eaLnBrk="1" hangingPunct="1">
                <a:spcBef>
                  <a:spcPct val="0"/>
                </a:spcBef>
              </a:pPr>
              <a:t>16</a:t>
            </a:fld>
            <a:endParaRPr lang="de-DE" altLang="de-DE"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016733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A228FE6-E26E-41C6-B5B5-3B17B2B176B1}" type="slidenum">
              <a:rPr lang="de-DE" altLang="de-DE" sz="1300"/>
              <a:pPr eaLnBrk="1" hangingPunct="1">
                <a:spcBef>
                  <a:spcPct val="0"/>
                </a:spcBef>
              </a:pPr>
              <a:t>17</a:t>
            </a:fld>
            <a:endParaRPr lang="de-DE" altLang="de-DE" sz="1300"/>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09436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E53DCD6-0399-4536-9A8B-CF5CC8D57BC9}" type="slidenum">
              <a:rPr lang="de-DE" altLang="de-DE" sz="1300"/>
              <a:pPr eaLnBrk="1" hangingPunct="1">
                <a:spcBef>
                  <a:spcPct val="0"/>
                </a:spcBef>
              </a:pPr>
              <a:t>18</a:t>
            </a:fld>
            <a:endParaRPr lang="de-DE"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237008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E53DCD6-0399-4536-9A8B-CF5CC8D57BC9}" type="slidenum">
              <a:rPr lang="de-DE" altLang="de-DE" sz="1300"/>
              <a:pPr eaLnBrk="1" hangingPunct="1">
                <a:spcBef>
                  <a:spcPct val="0"/>
                </a:spcBef>
              </a:pPr>
              <a:t>19</a:t>
            </a:fld>
            <a:endParaRPr lang="de-DE"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237008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E53DCD6-0399-4536-9A8B-CF5CC8D57BC9}" type="slidenum">
              <a:rPr lang="de-DE" altLang="de-DE" sz="1300"/>
              <a:pPr eaLnBrk="1" hangingPunct="1">
                <a:spcBef>
                  <a:spcPct val="0"/>
                </a:spcBef>
              </a:pPr>
              <a:t>20</a:t>
            </a:fld>
            <a:endParaRPr lang="de-DE"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237008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7706AA0-5D62-4751-A1D7-DA27255A2D01}" type="slidenum">
              <a:rPr lang="de-DE" altLang="de-DE" sz="1300"/>
              <a:pPr eaLnBrk="1" hangingPunct="1">
                <a:spcBef>
                  <a:spcPct val="0"/>
                </a:spcBef>
              </a:pPr>
              <a:t>21</a:t>
            </a:fld>
            <a:endParaRPr lang="de-DE"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16689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6379085-A0D1-4ECC-9DF4-71BC3836667A}" type="slidenum">
              <a:rPr lang="de-DE" altLang="de-DE" sz="1300"/>
              <a:pPr eaLnBrk="1" hangingPunct="1">
                <a:spcBef>
                  <a:spcPct val="0"/>
                </a:spcBef>
              </a:pPr>
              <a:t>22</a:t>
            </a:fld>
            <a:endParaRPr lang="de-DE" altLang="de-DE" sz="1300"/>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734880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6379085-A0D1-4ECC-9DF4-71BC3836667A}" type="slidenum">
              <a:rPr lang="de-DE" altLang="de-DE" sz="1300"/>
              <a:pPr eaLnBrk="1" hangingPunct="1">
                <a:spcBef>
                  <a:spcPct val="0"/>
                </a:spcBef>
              </a:pPr>
              <a:t>23</a:t>
            </a:fld>
            <a:endParaRPr lang="de-DE" altLang="de-DE" sz="1300"/>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734880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6379085-A0D1-4ECC-9DF4-71BC3836667A}" type="slidenum">
              <a:rPr lang="de-DE" altLang="de-DE" sz="1300"/>
              <a:pPr eaLnBrk="1" hangingPunct="1">
                <a:spcBef>
                  <a:spcPct val="0"/>
                </a:spcBef>
              </a:pPr>
              <a:t>24</a:t>
            </a:fld>
            <a:endParaRPr lang="de-DE" altLang="de-DE" sz="1300"/>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734880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0FCD457-263A-4A35-82A8-5BD94EB10AB6}" type="slidenum">
              <a:rPr lang="de-DE" altLang="de-DE" sz="1300"/>
              <a:pPr eaLnBrk="1" hangingPunct="1">
                <a:spcBef>
                  <a:spcPct val="0"/>
                </a:spcBef>
              </a:pPr>
              <a:t>25</a:t>
            </a:fld>
            <a:endParaRPr lang="de-DE" altLang="de-DE" sz="1300"/>
          </a:p>
        </p:txBody>
      </p:sp>
      <p:sp>
        <p:nvSpPr>
          <p:cNvPr id="100355" name="Rectangle 3074"/>
          <p:cNvSpPr>
            <a:spLocks noGrp="1" noRot="1" noChangeAspect="1" noChangeArrowheads="1" noTextEdit="1"/>
          </p:cNvSpPr>
          <p:nvPr>
            <p:ph type="sldImg"/>
          </p:nvPr>
        </p:nvSpPr>
        <p:spPr>
          <a:xfrm>
            <a:off x="138113" y="768350"/>
            <a:ext cx="6823075" cy="3836988"/>
          </a:xfrm>
          <a:ln/>
        </p:spPr>
      </p:sp>
      <p:sp>
        <p:nvSpPr>
          <p:cNvPr id="100356" name="Rectangle 3075"/>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525331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0FCD457-263A-4A35-82A8-5BD94EB10AB6}" type="slidenum">
              <a:rPr lang="de-DE" altLang="de-DE" sz="1300"/>
              <a:pPr eaLnBrk="1" hangingPunct="1">
                <a:spcBef>
                  <a:spcPct val="0"/>
                </a:spcBef>
              </a:pPr>
              <a:t>26</a:t>
            </a:fld>
            <a:endParaRPr lang="de-DE" altLang="de-DE" sz="1300"/>
          </a:p>
        </p:txBody>
      </p:sp>
      <p:sp>
        <p:nvSpPr>
          <p:cNvPr id="100355" name="Rectangle 3074"/>
          <p:cNvSpPr>
            <a:spLocks noGrp="1" noRot="1" noChangeAspect="1" noChangeArrowheads="1" noTextEdit="1"/>
          </p:cNvSpPr>
          <p:nvPr>
            <p:ph type="sldImg"/>
          </p:nvPr>
        </p:nvSpPr>
        <p:spPr>
          <a:xfrm>
            <a:off x="138113" y="768350"/>
            <a:ext cx="6823075" cy="3836988"/>
          </a:xfrm>
          <a:ln/>
        </p:spPr>
      </p:sp>
      <p:sp>
        <p:nvSpPr>
          <p:cNvPr id="100356" name="Rectangle 3075"/>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566961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2D09E432-2A5E-49D9-A842-E65B07E43874}" type="slidenum">
              <a:rPr lang="en-US" altLang="de-DE" sz="1300" b="0">
                <a:cs typeface="Times New Roman" panose="02020603050405020304" pitchFamily="18" charset="0"/>
              </a:rPr>
              <a:pPr algn="r" eaLnBrk="1" hangingPunct="1">
                <a:spcBef>
                  <a:spcPct val="0"/>
                </a:spcBef>
              </a:pPr>
              <a:t>27</a:t>
            </a:fld>
            <a:endParaRPr lang="en-US" altLang="de-DE" sz="1300" b="0">
              <a:cs typeface="Times New Roman" panose="02020603050405020304" pitchFamily="18" charset="0"/>
            </a:endParaRPr>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7780439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2D09E432-2A5E-49D9-A842-E65B07E43874}" type="slidenum">
              <a:rPr lang="en-US" altLang="de-DE" sz="1300" b="0">
                <a:cs typeface="Times New Roman" panose="02020603050405020304" pitchFamily="18" charset="0"/>
              </a:rPr>
              <a:pPr algn="r" eaLnBrk="1" hangingPunct="1">
                <a:spcBef>
                  <a:spcPct val="0"/>
                </a:spcBef>
              </a:pPr>
              <a:t>28</a:t>
            </a:fld>
            <a:endParaRPr lang="en-US" altLang="de-DE" sz="1300" b="0">
              <a:cs typeface="Times New Roman" panose="02020603050405020304" pitchFamily="18" charset="0"/>
            </a:endParaRPr>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7780439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FD20B744-BE6C-46BF-8AA5-C51CA3DF3DFA}" type="slidenum">
              <a:rPr lang="en-US" altLang="de-DE" sz="1300" b="0">
                <a:cs typeface="Times New Roman" panose="02020603050405020304" pitchFamily="18" charset="0"/>
              </a:rPr>
              <a:pPr algn="r" eaLnBrk="1" hangingPunct="1">
                <a:spcBef>
                  <a:spcPct val="0"/>
                </a:spcBef>
              </a:pPr>
              <a:t>29</a:t>
            </a:fld>
            <a:endParaRPr lang="en-US" altLang="de-DE" sz="1300" b="0">
              <a:cs typeface="Times New Roman" panose="02020603050405020304" pitchFamily="18" charset="0"/>
            </a:endParaRPr>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6791294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ADDFEA48-870E-470E-A5E5-B5D7560F822B}" type="slidenum">
              <a:rPr lang="en-US" altLang="de-DE" sz="1300" b="0">
                <a:cs typeface="Times New Roman" panose="02020603050405020304" pitchFamily="18" charset="0"/>
              </a:rPr>
              <a:pPr algn="r" eaLnBrk="1" hangingPunct="1">
                <a:spcBef>
                  <a:spcPct val="0"/>
                </a:spcBef>
              </a:pPr>
              <a:t>30</a:t>
            </a:fld>
            <a:endParaRPr lang="en-US" altLang="de-DE" sz="1300" b="0">
              <a:cs typeface="Times New Roman" panose="02020603050405020304" pitchFamily="18" charset="0"/>
            </a:endParaRPr>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4463533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5ADC7BAE-3E4D-491C-AE86-C76F83EDE728}" type="slidenum">
              <a:rPr lang="en-US" altLang="de-DE" sz="1300" b="0">
                <a:cs typeface="Times New Roman" panose="02020603050405020304" pitchFamily="18" charset="0"/>
              </a:rPr>
              <a:pPr algn="r" eaLnBrk="1" hangingPunct="1">
                <a:spcBef>
                  <a:spcPct val="0"/>
                </a:spcBef>
              </a:pPr>
              <a:t>31</a:t>
            </a:fld>
            <a:endParaRPr lang="en-US" altLang="de-DE" sz="1300" b="0">
              <a:cs typeface="Times New Roman" panose="02020603050405020304" pitchFamily="18" charset="0"/>
            </a:endParaRPr>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latin typeface="Arial" panose="020B0604020202020204" pitchFamily="34" charset="0"/>
            </a:endParaRPr>
          </a:p>
        </p:txBody>
      </p:sp>
    </p:spTree>
    <p:extLst>
      <p:ext uri="{BB962C8B-B14F-4D97-AF65-F5344CB8AC3E}">
        <p14:creationId xmlns:p14="http://schemas.microsoft.com/office/powerpoint/2010/main" val="251607947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6DCF3C2-C122-465A-A972-1BF3B3069E38}" type="slidenum">
              <a:rPr lang="de-DE" altLang="de-DE" sz="1300"/>
              <a:pPr eaLnBrk="1" hangingPunct="1">
                <a:spcBef>
                  <a:spcPct val="0"/>
                </a:spcBef>
              </a:pPr>
              <a:t>32</a:t>
            </a:fld>
            <a:endParaRPr lang="de-DE"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5268693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6DCF3C2-C122-465A-A972-1BF3B3069E38}" type="slidenum">
              <a:rPr lang="de-DE" altLang="de-DE" sz="1300"/>
              <a:pPr eaLnBrk="1" hangingPunct="1">
                <a:spcBef>
                  <a:spcPct val="0"/>
                </a:spcBef>
              </a:pPr>
              <a:t>33</a:t>
            </a:fld>
            <a:endParaRPr lang="de-DE"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5268693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34</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7088D58-5A42-4D36-9040-038DE32D920E}" type="slidenum">
              <a:rPr lang="de-DE" altLang="de-DE" sz="1300"/>
              <a:pPr eaLnBrk="1" hangingPunct="1">
                <a:spcBef>
                  <a:spcPct val="0"/>
                </a:spcBef>
              </a:pPr>
              <a:t>35</a:t>
            </a:fld>
            <a:endParaRPr lang="de-DE" altLang="de-DE" sz="1300"/>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pt-PT" altLang="de-DE">
              <a:latin typeface="Arial" panose="020B0604020202020204" pitchFamily="34" charset="0"/>
            </a:endParaRPr>
          </a:p>
        </p:txBody>
      </p:sp>
    </p:spTree>
    <p:extLst>
      <p:ext uri="{BB962C8B-B14F-4D97-AF65-F5344CB8AC3E}">
        <p14:creationId xmlns:p14="http://schemas.microsoft.com/office/powerpoint/2010/main" val="98179386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C411850-BED5-4A40-97D9-0D4F5AD17781}" type="slidenum">
              <a:rPr lang="de-DE" altLang="de-DE" sz="1300"/>
              <a:pPr eaLnBrk="1" hangingPunct="1">
                <a:spcBef>
                  <a:spcPct val="0"/>
                </a:spcBef>
              </a:pPr>
              <a:t>36</a:t>
            </a:fld>
            <a:endParaRPr lang="de-DE" altLang="de-DE" sz="1300"/>
          </a:p>
        </p:txBody>
      </p:sp>
      <p:sp>
        <p:nvSpPr>
          <p:cNvPr id="11161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162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9546626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C411850-BED5-4A40-97D9-0D4F5AD17781}" type="slidenum">
              <a:rPr lang="de-DE" altLang="de-DE" sz="1300"/>
              <a:pPr eaLnBrk="1" hangingPunct="1">
                <a:spcBef>
                  <a:spcPct val="0"/>
                </a:spcBef>
              </a:pPr>
              <a:t>37</a:t>
            </a:fld>
            <a:endParaRPr lang="de-DE" altLang="de-DE" sz="1300"/>
          </a:p>
        </p:txBody>
      </p:sp>
      <p:sp>
        <p:nvSpPr>
          <p:cNvPr id="11161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162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9546626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C411850-BED5-4A40-97D9-0D4F5AD17781}" type="slidenum">
              <a:rPr lang="de-DE" altLang="de-DE" sz="1300"/>
              <a:pPr eaLnBrk="1" hangingPunct="1">
                <a:spcBef>
                  <a:spcPct val="0"/>
                </a:spcBef>
              </a:pPr>
              <a:t>38</a:t>
            </a:fld>
            <a:endParaRPr lang="de-DE" altLang="de-DE" sz="1300"/>
          </a:p>
        </p:txBody>
      </p:sp>
      <p:sp>
        <p:nvSpPr>
          <p:cNvPr id="11161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162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9546626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409E6CA-49BC-4D74-B0EF-682939497103}" type="slidenum">
              <a:rPr lang="de-DE" altLang="de-DE" sz="1300"/>
              <a:pPr eaLnBrk="1" hangingPunct="1">
                <a:spcBef>
                  <a:spcPct val="0"/>
                </a:spcBef>
              </a:pPr>
              <a:t>39</a:t>
            </a:fld>
            <a:endParaRPr lang="de-DE" altLang="de-DE" sz="1300"/>
          </a:p>
        </p:txBody>
      </p:sp>
      <p:sp>
        <p:nvSpPr>
          <p:cNvPr id="115715" name="Rectangle 1026"/>
          <p:cNvSpPr>
            <a:spLocks noGrp="1" noRot="1" noChangeAspect="1" noChangeArrowheads="1" noTextEdit="1"/>
          </p:cNvSpPr>
          <p:nvPr>
            <p:ph type="sldImg"/>
          </p:nvPr>
        </p:nvSpPr>
        <p:spPr>
          <a:xfrm>
            <a:off x="138113" y="768350"/>
            <a:ext cx="6823075" cy="3836988"/>
          </a:xfrm>
          <a:ln/>
        </p:spPr>
      </p:sp>
      <p:sp>
        <p:nvSpPr>
          <p:cNvPr id="11571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5967930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409E6CA-49BC-4D74-B0EF-682939497103}" type="slidenum">
              <a:rPr lang="de-DE" altLang="de-DE" sz="1300"/>
              <a:pPr eaLnBrk="1" hangingPunct="1">
                <a:spcBef>
                  <a:spcPct val="0"/>
                </a:spcBef>
              </a:pPr>
              <a:t>40</a:t>
            </a:fld>
            <a:endParaRPr lang="de-DE" altLang="de-DE" sz="1300"/>
          </a:p>
        </p:txBody>
      </p:sp>
      <p:sp>
        <p:nvSpPr>
          <p:cNvPr id="115715" name="Rectangle 1026"/>
          <p:cNvSpPr>
            <a:spLocks noGrp="1" noRot="1" noChangeAspect="1" noChangeArrowheads="1" noTextEdit="1"/>
          </p:cNvSpPr>
          <p:nvPr>
            <p:ph type="sldImg"/>
          </p:nvPr>
        </p:nvSpPr>
        <p:spPr>
          <a:xfrm>
            <a:off x="138113" y="768350"/>
            <a:ext cx="6823075" cy="3836988"/>
          </a:xfrm>
          <a:ln/>
        </p:spPr>
      </p:sp>
      <p:sp>
        <p:nvSpPr>
          <p:cNvPr id="11571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5967930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409E6CA-49BC-4D74-B0EF-682939497103}" type="slidenum">
              <a:rPr lang="de-DE" altLang="de-DE" sz="1300"/>
              <a:pPr eaLnBrk="1" hangingPunct="1">
                <a:spcBef>
                  <a:spcPct val="0"/>
                </a:spcBef>
              </a:pPr>
              <a:t>41</a:t>
            </a:fld>
            <a:endParaRPr lang="de-DE" altLang="de-DE" sz="1300"/>
          </a:p>
        </p:txBody>
      </p:sp>
      <p:sp>
        <p:nvSpPr>
          <p:cNvPr id="115715" name="Rectangle 1026"/>
          <p:cNvSpPr>
            <a:spLocks noGrp="1" noRot="1" noChangeAspect="1" noChangeArrowheads="1" noTextEdit="1"/>
          </p:cNvSpPr>
          <p:nvPr>
            <p:ph type="sldImg"/>
          </p:nvPr>
        </p:nvSpPr>
        <p:spPr>
          <a:xfrm>
            <a:off x="138113" y="768350"/>
            <a:ext cx="6823075" cy="3836988"/>
          </a:xfrm>
          <a:ln/>
        </p:spPr>
      </p:sp>
      <p:sp>
        <p:nvSpPr>
          <p:cNvPr id="11571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5967930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409E6CA-49BC-4D74-B0EF-682939497103}" type="slidenum">
              <a:rPr lang="de-DE" altLang="de-DE" sz="1300"/>
              <a:pPr eaLnBrk="1" hangingPunct="1">
                <a:spcBef>
                  <a:spcPct val="0"/>
                </a:spcBef>
              </a:pPr>
              <a:t>42</a:t>
            </a:fld>
            <a:endParaRPr lang="de-DE" altLang="de-DE" sz="1300"/>
          </a:p>
        </p:txBody>
      </p:sp>
      <p:sp>
        <p:nvSpPr>
          <p:cNvPr id="115715" name="Rectangle 1026"/>
          <p:cNvSpPr>
            <a:spLocks noGrp="1" noRot="1" noChangeAspect="1" noChangeArrowheads="1" noTextEdit="1"/>
          </p:cNvSpPr>
          <p:nvPr>
            <p:ph type="sldImg"/>
          </p:nvPr>
        </p:nvSpPr>
        <p:spPr>
          <a:xfrm>
            <a:off x="138113" y="768350"/>
            <a:ext cx="6823075" cy="3836988"/>
          </a:xfrm>
          <a:ln/>
        </p:spPr>
      </p:sp>
      <p:sp>
        <p:nvSpPr>
          <p:cNvPr id="11571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5967930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9AF45C4-121E-4070-856E-7BD4CF5D90F4}" type="slidenum">
              <a:rPr lang="de-DE" altLang="de-DE" sz="1300"/>
              <a:pPr eaLnBrk="1" hangingPunct="1">
                <a:spcBef>
                  <a:spcPct val="0"/>
                </a:spcBef>
              </a:pPr>
              <a:t>43</a:t>
            </a:fld>
            <a:endParaRPr lang="de-DE" altLang="de-DE" sz="1300"/>
          </a:p>
        </p:txBody>
      </p:sp>
      <p:sp>
        <p:nvSpPr>
          <p:cNvPr id="119811" name="Rectangle 2"/>
          <p:cNvSpPr>
            <a:spLocks noGrp="1" noRot="1" noChangeAspect="1" noChangeArrowheads="1" noTextEdit="1"/>
          </p:cNvSpPr>
          <p:nvPr>
            <p:ph type="sldImg"/>
          </p:nvPr>
        </p:nvSpPr>
        <p:spPr>
          <a:xfrm>
            <a:off x="138113" y="768350"/>
            <a:ext cx="6823075"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795622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9AF45C4-121E-4070-856E-7BD4CF5D90F4}" type="slidenum">
              <a:rPr lang="de-DE" altLang="de-DE" sz="1300"/>
              <a:pPr eaLnBrk="1" hangingPunct="1">
                <a:spcBef>
                  <a:spcPct val="0"/>
                </a:spcBef>
              </a:pPr>
              <a:t>44</a:t>
            </a:fld>
            <a:endParaRPr lang="de-DE" altLang="de-DE" sz="1300"/>
          </a:p>
        </p:txBody>
      </p:sp>
      <p:sp>
        <p:nvSpPr>
          <p:cNvPr id="119811" name="Rectangle 2"/>
          <p:cNvSpPr>
            <a:spLocks noGrp="1" noRot="1" noChangeAspect="1" noChangeArrowheads="1" noTextEdit="1"/>
          </p:cNvSpPr>
          <p:nvPr>
            <p:ph type="sldImg"/>
          </p:nvPr>
        </p:nvSpPr>
        <p:spPr>
          <a:xfrm>
            <a:off x="138113" y="768350"/>
            <a:ext cx="6823075"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795622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9AF45C4-121E-4070-856E-7BD4CF5D90F4}" type="slidenum">
              <a:rPr lang="de-DE" altLang="de-DE" sz="1300"/>
              <a:pPr eaLnBrk="1" hangingPunct="1">
                <a:spcBef>
                  <a:spcPct val="0"/>
                </a:spcBef>
              </a:pPr>
              <a:t>45</a:t>
            </a:fld>
            <a:endParaRPr lang="de-DE" altLang="de-DE" sz="1300"/>
          </a:p>
        </p:txBody>
      </p:sp>
      <p:sp>
        <p:nvSpPr>
          <p:cNvPr id="119811" name="Rectangle 2"/>
          <p:cNvSpPr>
            <a:spLocks noGrp="1" noRot="1" noChangeAspect="1" noChangeArrowheads="1" noTextEdit="1"/>
          </p:cNvSpPr>
          <p:nvPr>
            <p:ph type="sldImg"/>
          </p:nvPr>
        </p:nvSpPr>
        <p:spPr>
          <a:xfrm>
            <a:off x="138113" y="768350"/>
            <a:ext cx="6823075"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795622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9AF45C4-121E-4070-856E-7BD4CF5D90F4}" type="slidenum">
              <a:rPr lang="de-DE" altLang="de-DE" sz="1300"/>
              <a:pPr eaLnBrk="1" hangingPunct="1">
                <a:spcBef>
                  <a:spcPct val="0"/>
                </a:spcBef>
              </a:pPr>
              <a:t>46</a:t>
            </a:fld>
            <a:endParaRPr lang="de-DE" altLang="de-DE" sz="1300"/>
          </a:p>
        </p:txBody>
      </p:sp>
      <p:sp>
        <p:nvSpPr>
          <p:cNvPr id="119811" name="Rectangle 2"/>
          <p:cNvSpPr>
            <a:spLocks noGrp="1" noRot="1" noChangeAspect="1" noChangeArrowheads="1" noTextEdit="1"/>
          </p:cNvSpPr>
          <p:nvPr>
            <p:ph type="sldImg"/>
          </p:nvPr>
        </p:nvSpPr>
        <p:spPr>
          <a:xfrm>
            <a:off x="138113" y="768350"/>
            <a:ext cx="6823075"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795622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8AD1482-D1FC-4757-B545-A13E3A6CBDC3}" type="slidenum">
              <a:rPr lang="de-DE" altLang="de-DE" sz="1300"/>
              <a:pPr eaLnBrk="1" hangingPunct="1">
                <a:spcBef>
                  <a:spcPct val="0"/>
                </a:spcBef>
              </a:pPr>
              <a:t>47</a:t>
            </a:fld>
            <a:endParaRPr lang="de-DE" altLang="de-DE" sz="1300"/>
          </a:p>
        </p:txBody>
      </p:sp>
      <p:sp>
        <p:nvSpPr>
          <p:cNvPr id="123907" name="Rectangle 2050"/>
          <p:cNvSpPr>
            <a:spLocks noGrp="1" noRot="1" noChangeAspect="1" noChangeArrowheads="1" noTextEdit="1"/>
          </p:cNvSpPr>
          <p:nvPr>
            <p:ph type="sldImg"/>
          </p:nvPr>
        </p:nvSpPr>
        <p:spPr>
          <a:xfrm>
            <a:off x="138113" y="768350"/>
            <a:ext cx="6823075" cy="3836988"/>
          </a:xfrm>
          <a:ln/>
        </p:spPr>
      </p:sp>
      <p:sp>
        <p:nvSpPr>
          <p:cNvPr id="123908"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7437501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8AD1482-D1FC-4757-B545-A13E3A6CBDC3}" type="slidenum">
              <a:rPr lang="de-DE" altLang="de-DE" sz="1300"/>
              <a:pPr eaLnBrk="1" hangingPunct="1">
                <a:spcBef>
                  <a:spcPct val="0"/>
                </a:spcBef>
              </a:pPr>
              <a:t>48</a:t>
            </a:fld>
            <a:endParaRPr lang="de-DE" altLang="de-DE" sz="1300"/>
          </a:p>
        </p:txBody>
      </p:sp>
      <p:sp>
        <p:nvSpPr>
          <p:cNvPr id="123907" name="Rectangle 2050"/>
          <p:cNvSpPr>
            <a:spLocks noGrp="1" noRot="1" noChangeAspect="1" noChangeArrowheads="1" noTextEdit="1"/>
          </p:cNvSpPr>
          <p:nvPr>
            <p:ph type="sldImg"/>
          </p:nvPr>
        </p:nvSpPr>
        <p:spPr>
          <a:xfrm>
            <a:off x="138113" y="768350"/>
            <a:ext cx="6823075" cy="3836988"/>
          </a:xfrm>
          <a:ln/>
        </p:spPr>
      </p:sp>
      <p:sp>
        <p:nvSpPr>
          <p:cNvPr id="123908"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7437501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8AD1482-D1FC-4757-B545-A13E3A6CBDC3}" type="slidenum">
              <a:rPr lang="de-DE" altLang="de-DE" sz="1300"/>
              <a:pPr eaLnBrk="1" hangingPunct="1">
                <a:spcBef>
                  <a:spcPct val="0"/>
                </a:spcBef>
              </a:pPr>
              <a:t>49</a:t>
            </a:fld>
            <a:endParaRPr lang="de-DE" altLang="de-DE" sz="1300"/>
          </a:p>
        </p:txBody>
      </p:sp>
      <p:sp>
        <p:nvSpPr>
          <p:cNvPr id="123907" name="Rectangle 2050"/>
          <p:cNvSpPr>
            <a:spLocks noGrp="1" noRot="1" noChangeAspect="1" noChangeArrowheads="1" noTextEdit="1"/>
          </p:cNvSpPr>
          <p:nvPr>
            <p:ph type="sldImg"/>
          </p:nvPr>
        </p:nvSpPr>
        <p:spPr>
          <a:xfrm>
            <a:off x="138113" y="768350"/>
            <a:ext cx="6823075" cy="3836988"/>
          </a:xfrm>
          <a:ln/>
        </p:spPr>
      </p:sp>
      <p:sp>
        <p:nvSpPr>
          <p:cNvPr id="123908"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7437501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8AD1482-D1FC-4757-B545-A13E3A6CBDC3}" type="slidenum">
              <a:rPr lang="de-DE" altLang="de-DE" sz="1300"/>
              <a:pPr eaLnBrk="1" hangingPunct="1">
                <a:spcBef>
                  <a:spcPct val="0"/>
                </a:spcBef>
              </a:pPr>
              <a:t>50</a:t>
            </a:fld>
            <a:endParaRPr lang="de-DE" altLang="de-DE" sz="1300"/>
          </a:p>
        </p:txBody>
      </p:sp>
      <p:sp>
        <p:nvSpPr>
          <p:cNvPr id="123907" name="Rectangle 2050"/>
          <p:cNvSpPr>
            <a:spLocks noGrp="1" noRot="1" noChangeAspect="1" noChangeArrowheads="1" noTextEdit="1"/>
          </p:cNvSpPr>
          <p:nvPr>
            <p:ph type="sldImg"/>
          </p:nvPr>
        </p:nvSpPr>
        <p:spPr>
          <a:xfrm>
            <a:off x="138113" y="768350"/>
            <a:ext cx="6823075" cy="3836988"/>
          </a:xfrm>
          <a:ln/>
        </p:spPr>
      </p:sp>
      <p:sp>
        <p:nvSpPr>
          <p:cNvPr id="123908"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7437501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C43B2AF-BC79-4BF5-9F3C-4DEB02C358AD}" type="slidenum">
              <a:rPr lang="de-DE" altLang="de-DE" sz="1300"/>
              <a:pPr eaLnBrk="1" hangingPunct="1">
                <a:spcBef>
                  <a:spcPct val="0"/>
                </a:spcBef>
              </a:pPr>
              <a:t>51</a:t>
            </a:fld>
            <a:endParaRPr lang="de-DE" altLang="de-DE" sz="1300"/>
          </a:p>
        </p:txBody>
      </p:sp>
      <p:sp>
        <p:nvSpPr>
          <p:cNvPr id="124931" name="Rectangle 2"/>
          <p:cNvSpPr>
            <a:spLocks noGrp="1" noRot="1" noChangeAspect="1" noChangeArrowheads="1" noTextEdit="1"/>
          </p:cNvSpPr>
          <p:nvPr>
            <p:ph type="sldImg"/>
          </p:nvPr>
        </p:nvSpPr>
        <p:spPr>
          <a:xfrm>
            <a:off x="138113" y="768350"/>
            <a:ext cx="6823075"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0203264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CCF4082-2795-47B3-97B2-ADEBB7147E29}" type="slidenum">
              <a:rPr lang="de-DE" altLang="de-DE" sz="1300"/>
              <a:pPr eaLnBrk="1" hangingPunct="1">
                <a:spcBef>
                  <a:spcPct val="0"/>
                </a:spcBef>
              </a:pPr>
              <a:t>52</a:t>
            </a:fld>
            <a:endParaRPr lang="de-DE" altLang="de-DE" sz="1300"/>
          </a:p>
        </p:txBody>
      </p:sp>
      <p:sp>
        <p:nvSpPr>
          <p:cNvPr id="125955" name="Rectangle 2"/>
          <p:cNvSpPr>
            <a:spLocks noGrp="1" noRot="1" noChangeAspect="1" noChangeArrowheads="1" noTextEdit="1"/>
          </p:cNvSpPr>
          <p:nvPr>
            <p:ph type="sldImg"/>
          </p:nvPr>
        </p:nvSpPr>
        <p:spPr>
          <a:xfrm>
            <a:off x="138113" y="768350"/>
            <a:ext cx="6823075"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7085141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89F094B-7A09-41C7-BAC2-E920A2C096D0}" type="slidenum">
              <a:rPr lang="de-DE" altLang="de-DE" sz="1300"/>
              <a:pPr eaLnBrk="1" hangingPunct="1">
                <a:spcBef>
                  <a:spcPct val="0"/>
                </a:spcBef>
              </a:pPr>
              <a:t>53</a:t>
            </a:fld>
            <a:endParaRPr lang="de-DE" altLang="de-DE" sz="1300"/>
          </a:p>
        </p:txBody>
      </p:sp>
      <p:sp>
        <p:nvSpPr>
          <p:cNvPr id="126979" name="Rectangle 2"/>
          <p:cNvSpPr>
            <a:spLocks noGrp="1" noRot="1" noChangeAspect="1" noChangeArrowheads="1" noTextEdit="1"/>
          </p:cNvSpPr>
          <p:nvPr>
            <p:ph type="sldImg"/>
          </p:nvPr>
        </p:nvSpPr>
        <p:spPr>
          <a:xfrm>
            <a:off x="138113" y="768350"/>
            <a:ext cx="6823075" cy="3836988"/>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2172189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54</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Rot="1" noChangeAspect="1" noChangeArrowheads="1" noTextEdit="1"/>
          </p:cNvSpPr>
          <p:nvPr>
            <p:ph type="sldImg"/>
          </p:nvPr>
        </p:nvSpPr>
        <p:spPr>
          <a:xfrm>
            <a:off x="138113" y="768350"/>
            <a:ext cx="6823075" cy="3836988"/>
          </a:xfrm>
          <a:ln/>
        </p:spPr>
      </p:sp>
      <p:sp>
        <p:nvSpPr>
          <p:cNvPr id="1290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202852390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Rot="1" noChangeAspect="1" noChangeArrowheads="1" noTextEdit="1"/>
          </p:cNvSpPr>
          <p:nvPr>
            <p:ph type="sldImg"/>
          </p:nvPr>
        </p:nvSpPr>
        <p:spPr>
          <a:xfrm>
            <a:off x="138113" y="768350"/>
            <a:ext cx="6823075" cy="3836988"/>
          </a:xfrm>
          <a:ln/>
        </p:spPr>
      </p:sp>
      <p:sp>
        <p:nvSpPr>
          <p:cNvPr id="1300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97690399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Treino Metacognitivo (TMC)</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pt-BR" altLang="de-DE" sz="1000" b="0" dirty="0">
                <a:latin typeface="+mj-lt"/>
              </a:rPr>
              <a:t>A utilização das imagens neste módulo foi gentilmente permitida pelos artistas e pelos detentores dos direitos de autor, respectivamente. Para mais informações (artista, título), por favor consulte o final da apresentação.</a:t>
            </a:r>
            <a:endParaRPr lang="es-ES" altLang="de-DE" sz="1000" b="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pt-BR"/>
              <a:t>Treino Metacognitivo 8 - Auto-Estima &amp; Humor</a:t>
            </a:r>
            <a:endParaRPr lang="de-DE"/>
          </a:p>
        </p:txBody>
      </p:sp>
      <p:sp>
        <p:nvSpPr>
          <p:cNvPr id="4" name="Slide Number Placeholder 3"/>
          <p:cNvSpPr>
            <a:spLocks noGrp="1"/>
          </p:cNvSpPr>
          <p:nvPr>
            <p:ph type="sldNum" sz="quarter" idx="12"/>
          </p:nvPr>
        </p:nvSpPr>
        <p:spPr bwMode="gray"/>
        <p:txBody>
          <a:bodyPr/>
          <a:lstStyle>
            <a:lvl1pPr>
              <a:defRPr b="0"/>
            </a:lvl1pPr>
          </a:lstStyle>
          <a:p>
            <a:fld id="{378C2EB8-A5BF-456D-BA7F-C5E59CD71561}"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pt-BR"/>
              <a:t>Treino Metacognitivo 8 - Auto-Estima &amp; Humor</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378C2EB8-A5BF-456D-BA7F-C5E59CD71561}"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pt-BR"/>
              <a:t>Treino Metacognitivo 8 - Auto-Estima &amp; Humor</a:t>
            </a:r>
            <a:endParaRPr lang="de-DE"/>
          </a:p>
        </p:txBody>
      </p:sp>
      <p:sp>
        <p:nvSpPr>
          <p:cNvPr id="7" name="Slide Number Placeholder 6"/>
          <p:cNvSpPr>
            <a:spLocks noGrp="1"/>
          </p:cNvSpPr>
          <p:nvPr>
            <p:ph type="sldNum" sz="quarter" idx="12"/>
          </p:nvPr>
        </p:nvSpPr>
        <p:spPr bwMode="gray"/>
        <p:txBody>
          <a:bodyPr/>
          <a:lstStyle>
            <a:lvl1pPr>
              <a:defRPr b="0"/>
            </a:lvl1pPr>
          </a:lstStyle>
          <a:p>
            <a:fld id="{378C2EB8-A5BF-456D-BA7F-C5E59CD71561}"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pt-BR"/>
              <a:t>Treino Metacognitivo 8 - Auto-Estima &amp; Humor</a:t>
            </a:r>
            <a:endParaRPr lang="de-DE"/>
          </a:p>
        </p:txBody>
      </p:sp>
      <p:sp>
        <p:nvSpPr>
          <p:cNvPr id="7" name="Slide Number Placeholder 6"/>
          <p:cNvSpPr>
            <a:spLocks noGrp="1"/>
          </p:cNvSpPr>
          <p:nvPr>
            <p:ph type="sldNum" sz="quarter" idx="12"/>
          </p:nvPr>
        </p:nvSpPr>
        <p:spPr bwMode="gray"/>
        <p:txBody>
          <a:bodyPr/>
          <a:lstStyle>
            <a:lvl1pPr>
              <a:defRPr b="0"/>
            </a:lvl1pPr>
          </a:lstStyle>
          <a:p>
            <a:fld id="{378C2EB8-A5BF-456D-BA7F-C5E59CD71561}"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pt-BR"/>
              <a:t>Treino Metacognitivo 8 - Auto-Estima &amp; Humor</a:t>
            </a:r>
            <a:endParaRPr lang="de-DE"/>
          </a:p>
        </p:txBody>
      </p:sp>
      <p:sp>
        <p:nvSpPr>
          <p:cNvPr id="7" name="Slide Number Placeholder 6"/>
          <p:cNvSpPr>
            <a:spLocks noGrp="1"/>
          </p:cNvSpPr>
          <p:nvPr>
            <p:ph type="sldNum" sz="quarter" idx="12"/>
          </p:nvPr>
        </p:nvSpPr>
        <p:spPr bwMode="gray"/>
        <p:txBody>
          <a:bodyPr/>
          <a:lstStyle>
            <a:lvl1pPr>
              <a:defRPr b="0"/>
            </a:lvl1pPr>
          </a:lstStyle>
          <a:p>
            <a:fld id="{378C2EB8-A5BF-456D-BA7F-C5E59CD71561}"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pt-BR"/>
              <a:t>Treino Metacognitivo 8 - Auto-Estima &amp; Humor</a:t>
            </a:r>
            <a:endParaRPr lang="de-DE"/>
          </a:p>
        </p:txBody>
      </p:sp>
      <p:sp>
        <p:nvSpPr>
          <p:cNvPr id="5" name="Slide Number Placeholder 4"/>
          <p:cNvSpPr>
            <a:spLocks noGrp="1"/>
          </p:cNvSpPr>
          <p:nvPr>
            <p:ph type="sldNum" sz="quarter" idx="12"/>
          </p:nvPr>
        </p:nvSpPr>
        <p:spPr bwMode="gray"/>
        <p:txBody>
          <a:bodyPr/>
          <a:lstStyle>
            <a:lvl1pPr>
              <a:defRPr b="0"/>
            </a:lvl1pPr>
          </a:lstStyle>
          <a:p>
            <a:fld id="{378C2EB8-A5BF-456D-BA7F-C5E59CD71561}"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pt-BR"/>
              <a:t>Treino Metacognitivo 8 - Auto-Estima &amp; Humor</a:t>
            </a:r>
            <a:endParaRPr lang="de-DE"/>
          </a:p>
        </p:txBody>
      </p:sp>
      <p:sp>
        <p:nvSpPr>
          <p:cNvPr id="4" name="Slide Number Placeholder 3"/>
          <p:cNvSpPr>
            <a:spLocks noGrp="1"/>
          </p:cNvSpPr>
          <p:nvPr>
            <p:ph type="sldNum" sz="quarter" idx="12"/>
          </p:nvPr>
        </p:nvSpPr>
        <p:spPr bwMode="gray"/>
        <p:txBody>
          <a:bodyPr/>
          <a:lstStyle>
            <a:lvl1pPr>
              <a:defRPr b="0"/>
            </a:lvl1pPr>
          </a:lstStyle>
          <a:p>
            <a:fld id="{378C2EB8-A5BF-456D-BA7F-C5E59CD71561}"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pt-BR"/>
              <a:t>Treino Metacognitivo 8 - Auto-Estima &amp; Humor</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378C2EB8-A5BF-456D-BA7F-C5E59CD71561}"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 id="2147483772"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3.xml"/><Relationship Id="rId1" Type="http://schemas.openxmlformats.org/officeDocument/2006/relationships/slideLayout" Target="../slideLayouts/slideLayout5.xml"/><Relationship Id="rId4" Type="http://schemas.openxmlformats.org/officeDocument/2006/relationships/image" Target="../media/image27.pn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TMC 8 A – Auto-Estima &amp; Humor</a:t>
            </a:r>
            <a:endParaRPr lang="en-US" dirty="0"/>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r>
              <a:rPr lang="pt-BR" sz="1600" dirty="0">
                <a:solidFill>
                  <a:srgbClr val="004992"/>
                </a:solidFill>
                <a:latin typeface="+mj-lt"/>
              </a:rPr>
              <a:t>© Moritz, Woodward &amp; Rocha (2I22)</a:t>
            </a:r>
          </a:p>
          <a:p>
            <a:pPr>
              <a:lnSpc>
                <a:spcPct val="100000"/>
              </a:lnSpc>
              <a:spcBef>
                <a:spcPts val="0"/>
              </a:spcBef>
            </a:pPr>
            <a:r>
              <a:rPr lang="pt-BR" sz="1600" dirty="0">
                <a:solidFill>
                  <a:srgbClr val="004992"/>
                </a:solidFill>
                <a:latin typeface="+mj-lt"/>
              </a:rPr>
              <a:t>Adaptação: Rocha, Queirós, Aguiar, Marques &amp; Pereira</a:t>
            </a:r>
          </a:p>
          <a:p>
            <a:pPr>
              <a:lnSpc>
                <a:spcPct val="100000"/>
              </a:lnSpc>
              <a:spcBef>
                <a:spcPts val="0"/>
              </a:spcBef>
            </a:pPr>
            <a:r>
              <a:rPr lang="pt-BR" sz="1600" dirty="0">
                <a:solidFill>
                  <a:srgbClr val="004992"/>
                </a:solidFill>
                <a:latin typeface="+mj-lt"/>
              </a:rPr>
              <a:t>www.uke.de/mct</a:t>
            </a:r>
          </a:p>
        </p:txBody>
      </p:sp>
    </p:spTree>
    <p:extLst>
      <p:ext uri="{BB962C8B-B14F-4D97-AF65-F5344CB8AC3E}">
        <p14:creationId xmlns:p14="http://schemas.microsoft.com/office/powerpoint/2010/main" val="30175700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Calibri Light"/>
              </a:rPr>
              <a:t>Sintomas</a:t>
            </a:r>
            <a:r>
              <a:rPr lang="en-US" sz="3600" dirty="0">
                <a:solidFill>
                  <a:srgbClr val="004992"/>
                </a:solidFill>
                <a:latin typeface="Calibri Light"/>
              </a:rPr>
              <a:t> de </a:t>
            </a:r>
            <a:r>
              <a:rPr lang="en-US" sz="3600" dirty="0" err="1">
                <a:solidFill>
                  <a:srgbClr val="004992"/>
                </a:solidFill>
                <a:latin typeface="Calibri Light"/>
              </a:rPr>
              <a:t>depressão</a:t>
            </a:r>
            <a:r>
              <a:rPr lang="en-US" sz="3600" dirty="0">
                <a:solidFill>
                  <a:srgbClr val="004992"/>
                </a:solidFill>
                <a:latin typeface="Calibri Light"/>
              </a:rPr>
              <a:t>?</a:t>
            </a:r>
          </a:p>
        </p:txBody>
      </p:sp>
      <p:sp>
        <p:nvSpPr>
          <p:cNvPr id="5" name="Footer Placeholder 4"/>
          <p:cNvSpPr>
            <a:spLocks noGrp="1"/>
          </p:cNvSpPr>
          <p:nvPr>
            <p:ph type="ftr" sz="quarter" idx="11"/>
          </p:nvPr>
        </p:nvSpPr>
        <p:spPr/>
        <p:txBody>
          <a:bodyPr/>
          <a:lstStyle/>
          <a:p>
            <a:pPr>
              <a:defRPr/>
            </a:pPr>
            <a:r>
              <a:rPr lang="pt-BR"/>
              <a:t>Treino Metacognitivo 8 - Auto-Estima &amp; Humor</a:t>
            </a:r>
            <a:endParaRPr lang="de-DE"/>
          </a:p>
        </p:txBody>
      </p:sp>
      <p:sp>
        <p:nvSpPr>
          <p:cNvPr id="6" name="Slide Number Placeholder 5"/>
          <p:cNvSpPr>
            <a:spLocks noGrp="1"/>
          </p:cNvSpPr>
          <p:nvPr>
            <p:ph type="sldNum" sz="quarter" idx="12"/>
          </p:nvPr>
        </p:nvSpPr>
        <p:spPr/>
        <p:txBody>
          <a:bodyPr/>
          <a:lstStyle/>
          <a:p>
            <a:fld id="{378C2EB8-A5BF-456D-BA7F-C5E59CD71561}" type="slidenum">
              <a:rPr lang="de-DE" altLang="de-DE" smtClean="0"/>
              <a:pPr/>
              <a:t>2</a:t>
            </a:fld>
            <a:endParaRPr lang="de-DE" altLang="de-DE"/>
          </a:p>
        </p:txBody>
      </p:sp>
      <p:pic>
        <p:nvPicPr>
          <p:cNvPr id="9" name="Picture 4" descr="bearbeitet">
            <a:extLst>
              <a:ext uri="{FF2B5EF4-FFF2-40B4-BE49-F238E27FC236}">
                <a16:creationId xmlns:a16="http://schemas.microsoft.com/office/drawing/2014/main" id="{1499207F-CF66-4440-98EE-130757EA86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1748" y="2520944"/>
            <a:ext cx="5174414" cy="3931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6147">
            <a:extLst>
              <a:ext uri="{FF2B5EF4-FFF2-40B4-BE49-F238E27FC236}">
                <a16:creationId xmlns:a16="http://schemas.microsoft.com/office/drawing/2014/main" id="{416EB4E4-FACD-477F-9E50-063681292200}"/>
              </a:ext>
            </a:extLst>
          </p:cNvPr>
          <p:cNvSpPr txBox="1">
            <a:spLocks noChangeArrowheads="1"/>
          </p:cNvSpPr>
          <p:nvPr/>
        </p:nvSpPr>
        <p:spPr bwMode="auto">
          <a:xfrm>
            <a:off x="3491748" y="2028501"/>
            <a:ext cx="5174414"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algn="ctr" eaLnBrk="1" hangingPunct="1">
              <a:spcBef>
                <a:spcPct val="0"/>
              </a:spcBef>
              <a:buClrTx/>
              <a:buFontTx/>
              <a:buNone/>
            </a:pPr>
            <a:r>
              <a:rPr lang="de-DE" altLang="de-DE" sz="2400" b="0" dirty="0">
                <a:latin typeface="Calibri Light"/>
              </a:rPr>
              <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Sintomas de depressão?</a:t>
            </a:r>
          </a:p>
        </p:txBody>
      </p:sp>
      <p:sp>
        <p:nvSpPr>
          <p:cNvPr id="3" name="Content Placeholder 2"/>
          <p:cNvSpPr>
            <a:spLocks noGrp="1"/>
          </p:cNvSpPr>
          <p:nvPr>
            <p:ph idx="1"/>
          </p:nvPr>
        </p:nvSpPr>
        <p:spPr/>
        <p:txBody>
          <a:bodyPr/>
          <a:lstStyle/>
          <a:p>
            <a:pPr marL="457200" lvl="0" indent="-457200" defTabSz="914400" fontAlgn="base">
              <a:buClr>
                <a:srgbClr val="333333"/>
              </a:buClr>
              <a:buFont typeface="+mj-lt"/>
              <a:buAutoNum type="arabicPeriod"/>
            </a:pPr>
            <a:r>
              <a:rPr lang="de-DE" altLang="de-DE" sz="2400" dirty="0">
                <a:solidFill>
                  <a:srgbClr val="333333"/>
                </a:solidFill>
                <a:latin typeface="Calibri Light"/>
              </a:rPr>
              <a:t>tristeza, humor depressivo</a:t>
            </a:r>
          </a:p>
          <a:p>
            <a:pPr marL="457200" lvl="0" indent="-457200" defTabSz="914400" fontAlgn="base">
              <a:buClr>
                <a:srgbClr val="333333"/>
              </a:buClr>
              <a:buFont typeface="+mj-lt"/>
              <a:buAutoNum type="arabicPeriod"/>
            </a:pPr>
            <a:r>
              <a:rPr lang="de-DE" altLang="de-DE" sz="2400" dirty="0">
                <a:solidFill>
                  <a:srgbClr val="333333"/>
                </a:solidFill>
                <a:latin typeface="Calibri Light"/>
              </a:rPr>
              <a:t>diminuição da energia e motivação</a:t>
            </a:r>
          </a:p>
          <a:p>
            <a:pPr marL="457200" lvl="0" indent="-457200" defTabSz="914400" fontAlgn="base">
              <a:buClr>
                <a:srgbClr val="333333"/>
              </a:buClr>
              <a:buFont typeface="+mj-lt"/>
              <a:buAutoNum type="arabicPeriod"/>
            </a:pPr>
            <a:r>
              <a:rPr lang="de-DE" altLang="de-DE" sz="2400" dirty="0">
                <a:solidFill>
                  <a:srgbClr val="333333"/>
                </a:solidFill>
                <a:latin typeface="Calibri Light"/>
              </a:rPr>
              <a:t>baixa auto-estima, medo de ser rejeitado</a:t>
            </a:r>
          </a:p>
          <a:p>
            <a:pPr marL="457200" lvl="0" indent="-457200" defTabSz="914400" fontAlgn="base">
              <a:buClr>
                <a:srgbClr val="333333"/>
              </a:buClr>
              <a:buFont typeface="+mj-lt"/>
              <a:buAutoNum type="arabicPeriod"/>
            </a:pPr>
            <a:r>
              <a:rPr lang="de-DE" altLang="de-DE" sz="2400" dirty="0">
                <a:solidFill>
                  <a:srgbClr val="333333"/>
                </a:solidFill>
                <a:latin typeface="Calibri Light"/>
              </a:rPr>
              <a:t>medos (e.g., quanto ao futuro)</a:t>
            </a:r>
          </a:p>
          <a:p>
            <a:pPr marL="457200" lvl="0" indent="-457200" defTabSz="914400" fontAlgn="base">
              <a:buClr>
                <a:srgbClr val="333333"/>
              </a:buClr>
              <a:buFont typeface="+mj-lt"/>
              <a:buAutoNum type="arabicPeriod"/>
            </a:pPr>
            <a:r>
              <a:rPr lang="de-DE" altLang="de-DE" sz="2400" dirty="0">
                <a:solidFill>
                  <a:srgbClr val="333333"/>
                </a:solidFill>
                <a:latin typeface="Calibri Light"/>
              </a:rPr>
              <a:t>perturbações no sono, dor</a:t>
            </a:r>
          </a:p>
          <a:p>
            <a:pPr marL="457200" lvl="0" indent="-457200" defTabSz="914400" fontAlgn="base">
              <a:buClr>
                <a:srgbClr val="333333"/>
              </a:buClr>
              <a:buFont typeface="+mj-lt"/>
              <a:buAutoNum type="arabicPeriod"/>
            </a:pPr>
            <a:r>
              <a:rPr lang="de-DE" altLang="de-DE" sz="2400" dirty="0">
                <a:solidFill>
                  <a:srgbClr val="333333"/>
                </a:solidFill>
                <a:latin typeface="Calibri Light"/>
              </a:rPr>
              <a:t>comprometimento congnitivo (pouca concentração e memória)</a:t>
            </a:r>
          </a:p>
          <a:p>
            <a:pPr lvl="0" defTabSz="914400" fontAlgn="base">
              <a:buClr>
                <a:srgbClr val="333333"/>
              </a:buClr>
            </a:pPr>
            <a:r>
              <a:rPr lang="de-DE" altLang="de-DE" sz="2400" dirty="0">
                <a:solidFill>
                  <a:srgbClr val="333333"/>
                </a:solidFill>
                <a:latin typeface="Calibri Light"/>
              </a:rPr>
              <a:t>...</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8 - Auto-Estima &amp; Humor</a:t>
            </a:r>
            <a:endParaRPr lang="de-DE"/>
          </a:p>
        </p:txBody>
      </p:sp>
      <p:sp>
        <p:nvSpPr>
          <p:cNvPr id="6" name="Slide Number Placeholder 5"/>
          <p:cNvSpPr>
            <a:spLocks noGrp="1"/>
          </p:cNvSpPr>
          <p:nvPr>
            <p:ph type="sldNum" sz="quarter" idx="12"/>
          </p:nvPr>
        </p:nvSpPr>
        <p:spPr/>
        <p:txBody>
          <a:bodyPr/>
          <a:lstStyle/>
          <a:p>
            <a:fld id="{378C2EB8-A5BF-456D-BA7F-C5E59CD71561}" type="slidenum">
              <a:rPr lang="de-DE" altLang="de-DE" smtClean="0"/>
              <a:pPr/>
              <a:t>3</a:t>
            </a:fld>
            <a:endParaRPr lang="de-DE" altLang="de-DE"/>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z="3600" dirty="0">
                <a:solidFill>
                  <a:srgbClr val="004992"/>
                </a:solidFill>
                <a:latin typeface="Calibri Light"/>
              </a:rPr>
              <a:t>Eu nasci assim...</a:t>
            </a:r>
            <a:br>
              <a:rPr lang="pt-BR" sz="3600" dirty="0">
                <a:solidFill>
                  <a:srgbClr val="004992"/>
                </a:solidFill>
                <a:latin typeface="Calibri Light"/>
              </a:rPr>
            </a:br>
            <a:r>
              <a:rPr lang="pt-BR" dirty="0">
                <a:solidFill>
                  <a:srgbClr val="004992"/>
                </a:solidFill>
                <a:latin typeface="Calibri Light"/>
              </a:rPr>
              <a:t>Tenho de ficar assim?</a:t>
            </a:r>
            <a:endParaRPr lang="en-US" dirty="0">
              <a:solidFill>
                <a:srgbClr val="004992"/>
              </a:solidFill>
              <a:latin typeface="Calibri Light"/>
            </a:endParaRPr>
          </a:p>
        </p:txBody>
      </p:sp>
      <p:sp>
        <p:nvSpPr>
          <p:cNvPr id="22530" name="Rectangle 2"/>
          <p:cNvSpPr>
            <a:spLocks noGrp="1" noChangeArrowheads="1"/>
          </p:cNvSpPr>
          <p:nvPr>
            <p:ph idx="1"/>
          </p:nvPr>
        </p:nvSpPr>
        <p:spPr>
          <a:xfrm>
            <a:off x="408955" y="2204864"/>
            <a:ext cx="9025128" cy="4248000"/>
          </a:xfrm>
        </p:spPr>
        <p:txBody>
          <a:bodyPr/>
          <a:lstStyle/>
          <a:p>
            <a:pPr eaLnBrk="1" hangingPunct="1">
              <a:buClr>
                <a:srgbClr val="333333"/>
              </a:buClr>
            </a:pPr>
            <a:r>
              <a:rPr lang="pt-PT" altLang="de-DE" sz="2400" dirty="0">
                <a:solidFill>
                  <a:srgbClr val="333333"/>
                </a:solidFill>
                <a:latin typeface="Calibri Light"/>
              </a:rPr>
              <a:t>Está pré-determinado quando estamos felizes ou tristes? Será que o nosso estado emocional pode mudar ao longo do tempo?</a:t>
            </a:r>
          </a:p>
        </p:txBody>
      </p:sp>
      <p:sp>
        <p:nvSpPr>
          <p:cNvPr id="4" name="Footer Placeholder 3"/>
          <p:cNvSpPr>
            <a:spLocks noGrp="1"/>
          </p:cNvSpPr>
          <p:nvPr>
            <p:ph type="ftr" sz="quarter" idx="11"/>
          </p:nvPr>
        </p:nvSpPr>
        <p:spPr/>
        <p:txBody>
          <a:bodyPr/>
          <a:lstStyle/>
          <a:p>
            <a:pPr>
              <a:defRPr/>
            </a:pPr>
            <a:r>
              <a:rPr lang="pt-BR"/>
              <a:t>Treino Metacognitivo 8 - Auto-Estima &amp; Humor</a:t>
            </a:r>
            <a:endParaRPr lang="de-DE"/>
          </a:p>
        </p:txBody>
      </p:sp>
      <p:sp>
        <p:nvSpPr>
          <p:cNvPr id="5" name="Slide Number Placeholder 4"/>
          <p:cNvSpPr>
            <a:spLocks noGrp="1"/>
          </p:cNvSpPr>
          <p:nvPr>
            <p:ph type="sldNum" sz="quarter" idx="12"/>
          </p:nvPr>
        </p:nvSpPr>
        <p:spPr/>
        <p:txBody>
          <a:bodyPr/>
          <a:lstStyle/>
          <a:p>
            <a:fld id="{378C2EB8-A5BF-456D-BA7F-C5E59CD71561}" type="slidenum">
              <a:rPr lang="de-DE" altLang="de-DE" smtClean="0"/>
              <a:pPr/>
              <a:t>4</a:t>
            </a:fld>
            <a:endParaRPr lang="de-DE" altLang="de-DE"/>
          </a:p>
        </p:txBody>
      </p:sp>
      <p:pic>
        <p:nvPicPr>
          <p:cNvPr id="11"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z="3600" dirty="0">
                <a:solidFill>
                  <a:srgbClr val="004992"/>
                </a:solidFill>
                <a:latin typeface="Calibri Light"/>
              </a:rPr>
              <a:t>Eu nasci assim...</a:t>
            </a:r>
            <a:br>
              <a:rPr lang="pt-BR" sz="3600" dirty="0">
                <a:solidFill>
                  <a:srgbClr val="004992"/>
                </a:solidFill>
                <a:latin typeface="Calibri Light"/>
              </a:rPr>
            </a:br>
            <a:r>
              <a:rPr lang="pt-BR" dirty="0">
                <a:solidFill>
                  <a:srgbClr val="004992"/>
                </a:solidFill>
                <a:latin typeface="Calibri Light"/>
              </a:rPr>
              <a:t>Tenho de ficar assim?</a:t>
            </a:r>
            <a:endParaRPr lang="en-US" dirty="0">
              <a:solidFill>
                <a:srgbClr val="004992"/>
              </a:solidFill>
              <a:latin typeface="Calibri Light"/>
            </a:endParaRPr>
          </a:p>
        </p:txBody>
      </p:sp>
      <p:sp>
        <p:nvSpPr>
          <p:cNvPr id="22530" name="Rectangle 2"/>
          <p:cNvSpPr>
            <a:spLocks noGrp="1" noChangeArrowheads="1"/>
          </p:cNvSpPr>
          <p:nvPr>
            <p:ph idx="1"/>
          </p:nvPr>
        </p:nvSpPr>
        <p:spPr>
          <a:xfrm>
            <a:off x="408955" y="2204864"/>
            <a:ext cx="9025128" cy="4248000"/>
          </a:xfrm>
        </p:spPr>
        <p:txBody>
          <a:bodyPr/>
          <a:lstStyle/>
          <a:p>
            <a:pPr eaLnBrk="1" hangingPunct="1">
              <a:buClr>
                <a:srgbClr val="333333"/>
              </a:buClr>
            </a:pPr>
            <a:r>
              <a:rPr lang="pt-PT" altLang="de-DE" sz="2400" dirty="0">
                <a:solidFill>
                  <a:srgbClr val="333333"/>
                </a:solidFill>
                <a:latin typeface="Calibri Light"/>
              </a:rPr>
              <a:t>Está pré-determinado quando estamos felizes ou tristes? Será que o nosso estado emocional pode mudar ao longo do tempo?</a:t>
            </a:r>
          </a:p>
          <a:p>
            <a:pPr>
              <a:buClr>
                <a:srgbClr val="333333"/>
              </a:buClr>
            </a:pPr>
            <a:r>
              <a:rPr lang="en-CA" altLang="de-DE" sz="2400">
                <a:solidFill>
                  <a:srgbClr val="004992"/>
                </a:solidFill>
                <a:latin typeface="Calibri Light"/>
              </a:rPr>
              <a:t>“</a:t>
            </a:r>
            <a:r>
              <a:rPr lang="de-DE" altLang="de-DE" sz="2400">
                <a:solidFill>
                  <a:srgbClr val="004992"/>
                </a:solidFill>
                <a:latin typeface="Calibri Light"/>
              </a:rPr>
              <a:t>natureza</a:t>
            </a:r>
            <a:r>
              <a:rPr lang="en-CA" altLang="de-DE" sz="2400">
                <a:solidFill>
                  <a:srgbClr val="004992"/>
                </a:solidFill>
                <a:latin typeface="Calibri Light"/>
              </a:rPr>
              <a:t>”</a:t>
            </a:r>
            <a:r>
              <a:rPr lang="de-DE" altLang="de-DE" sz="2400">
                <a:solidFill>
                  <a:srgbClr val="004992"/>
                </a:solidFill>
                <a:latin typeface="Calibri Light"/>
              </a:rPr>
              <a:t>: </a:t>
            </a:r>
            <a:r>
              <a:rPr lang="pt-PT" altLang="de-DE" sz="2400" dirty="0">
                <a:solidFill>
                  <a:srgbClr val="333333"/>
                </a:solidFill>
                <a:latin typeface="Calibri Light"/>
              </a:rPr>
              <a:t>há evidências de uma predisposição genética para pensamentos depressivos e baixa auto-estima.</a:t>
            </a:r>
          </a:p>
        </p:txBody>
      </p:sp>
      <p:sp>
        <p:nvSpPr>
          <p:cNvPr id="4" name="Footer Placeholder 3"/>
          <p:cNvSpPr>
            <a:spLocks noGrp="1"/>
          </p:cNvSpPr>
          <p:nvPr>
            <p:ph type="ftr" sz="quarter" idx="11"/>
          </p:nvPr>
        </p:nvSpPr>
        <p:spPr/>
        <p:txBody>
          <a:bodyPr/>
          <a:lstStyle/>
          <a:p>
            <a:pPr>
              <a:defRPr/>
            </a:pPr>
            <a:r>
              <a:rPr lang="pt-BR"/>
              <a:t>Treino Metacognitivo 8 - Auto-Estima &amp; Humor</a:t>
            </a:r>
            <a:endParaRPr lang="de-DE"/>
          </a:p>
        </p:txBody>
      </p:sp>
      <p:sp>
        <p:nvSpPr>
          <p:cNvPr id="5" name="Slide Number Placeholder 4"/>
          <p:cNvSpPr>
            <a:spLocks noGrp="1"/>
          </p:cNvSpPr>
          <p:nvPr>
            <p:ph type="sldNum" sz="quarter" idx="12"/>
          </p:nvPr>
        </p:nvSpPr>
        <p:spPr/>
        <p:txBody>
          <a:bodyPr/>
          <a:lstStyle/>
          <a:p>
            <a:fld id="{378C2EB8-A5BF-456D-BA7F-C5E59CD71561}" type="slidenum">
              <a:rPr lang="de-DE" altLang="de-DE" smtClean="0"/>
              <a:pPr/>
              <a:t>5</a:t>
            </a:fld>
            <a:endParaRPr lang="de-DE" altLang="de-DE"/>
          </a:p>
        </p:txBody>
      </p:sp>
      <p:pic>
        <p:nvPicPr>
          <p:cNvPr id="11"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24191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z="3600" dirty="0">
                <a:solidFill>
                  <a:srgbClr val="004992"/>
                </a:solidFill>
                <a:latin typeface="Calibri Light"/>
              </a:rPr>
              <a:t>Eu nasci assim...</a:t>
            </a:r>
            <a:br>
              <a:rPr lang="pt-BR" sz="3600" dirty="0">
                <a:solidFill>
                  <a:srgbClr val="004992"/>
                </a:solidFill>
                <a:latin typeface="Calibri Light"/>
              </a:rPr>
            </a:br>
            <a:r>
              <a:rPr lang="pt-BR" dirty="0">
                <a:solidFill>
                  <a:srgbClr val="004992"/>
                </a:solidFill>
                <a:latin typeface="Calibri Light"/>
              </a:rPr>
              <a:t>Tenho de ficar assim?</a:t>
            </a:r>
            <a:endParaRPr lang="en-US" dirty="0">
              <a:solidFill>
                <a:srgbClr val="004992"/>
              </a:solidFill>
              <a:latin typeface="Calibri Light"/>
            </a:endParaRPr>
          </a:p>
        </p:txBody>
      </p:sp>
      <p:sp>
        <p:nvSpPr>
          <p:cNvPr id="22530" name="Rectangle 2"/>
          <p:cNvSpPr>
            <a:spLocks noGrp="1" noChangeArrowheads="1"/>
          </p:cNvSpPr>
          <p:nvPr>
            <p:ph idx="1"/>
          </p:nvPr>
        </p:nvSpPr>
        <p:spPr>
          <a:xfrm>
            <a:off x="408955" y="2204864"/>
            <a:ext cx="9025128" cy="4248000"/>
          </a:xfrm>
        </p:spPr>
        <p:txBody>
          <a:bodyPr/>
          <a:lstStyle/>
          <a:p>
            <a:pPr eaLnBrk="1" hangingPunct="1">
              <a:buClr>
                <a:srgbClr val="333333"/>
              </a:buClr>
            </a:pPr>
            <a:r>
              <a:rPr lang="pt-PT" altLang="de-DE" sz="2400" dirty="0">
                <a:solidFill>
                  <a:srgbClr val="333333"/>
                </a:solidFill>
                <a:latin typeface="Calibri Light"/>
              </a:rPr>
              <a:t>Está pré-determinado quando estamos felizes ou tristes? Será que o nosso estado emocional pode mudar ao longo do tempo?</a:t>
            </a:r>
          </a:p>
          <a:p>
            <a:pPr>
              <a:buClr>
                <a:srgbClr val="333333"/>
              </a:buClr>
            </a:pPr>
            <a:r>
              <a:rPr lang="en-CA" altLang="de-DE" sz="2400">
                <a:solidFill>
                  <a:srgbClr val="004992"/>
                </a:solidFill>
                <a:latin typeface="Calibri Light"/>
              </a:rPr>
              <a:t>“</a:t>
            </a:r>
            <a:r>
              <a:rPr lang="de-DE" altLang="de-DE" sz="2400">
                <a:solidFill>
                  <a:srgbClr val="004992"/>
                </a:solidFill>
                <a:latin typeface="Calibri Light"/>
              </a:rPr>
              <a:t>natureza</a:t>
            </a:r>
            <a:r>
              <a:rPr lang="en-CA" altLang="de-DE" sz="2400">
                <a:solidFill>
                  <a:srgbClr val="004992"/>
                </a:solidFill>
                <a:latin typeface="Calibri Light"/>
              </a:rPr>
              <a:t>”</a:t>
            </a:r>
            <a:r>
              <a:rPr lang="de-DE" altLang="de-DE" sz="2400">
                <a:solidFill>
                  <a:srgbClr val="004992"/>
                </a:solidFill>
                <a:latin typeface="Calibri Light"/>
              </a:rPr>
              <a:t>: </a:t>
            </a:r>
            <a:r>
              <a:rPr lang="pt-PT" altLang="de-DE" sz="2400" dirty="0">
                <a:solidFill>
                  <a:srgbClr val="333333"/>
                </a:solidFill>
                <a:latin typeface="Calibri Light"/>
              </a:rPr>
              <a:t>há evidências de uma predisposição genética para pensamentos depressivos e baixa auto-estima.</a:t>
            </a:r>
          </a:p>
          <a:p>
            <a:pPr>
              <a:buClr>
                <a:srgbClr val="333333"/>
              </a:buClr>
            </a:pPr>
            <a:r>
              <a:rPr lang="en-CA" altLang="de-DE" sz="2400">
                <a:solidFill>
                  <a:srgbClr val="004992"/>
                </a:solidFill>
                <a:latin typeface="Calibri Light"/>
              </a:rPr>
              <a:t>“</a:t>
            </a:r>
            <a:r>
              <a:rPr lang="de-DE" altLang="de-DE" sz="2400">
                <a:solidFill>
                  <a:srgbClr val="004992"/>
                </a:solidFill>
                <a:latin typeface="Calibri Light"/>
              </a:rPr>
              <a:t>educação</a:t>
            </a:r>
            <a:r>
              <a:rPr lang="en-CA" altLang="de-DE" sz="2400">
                <a:solidFill>
                  <a:srgbClr val="004992"/>
                </a:solidFill>
                <a:latin typeface="Calibri Light"/>
              </a:rPr>
              <a:t>”</a:t>
            </a:r>
            <a:r>
              <a:rPr lang="de-DE" altLang="de-DE" sz="2400">
                <a:solidFill>
                  <a:srgbClr val="004992"/>
                </a:solidFill>
                <a:latin typeface="Calibri Light"/>
              </a:rPr>
              <a:t>: </a:t>
            </a:r>
            <a:r>
              <a:rPr lang="pt-PT" altLang="de-DE" sz="2400" dirty="0">
                <a:solidFill>
                  <a:srgbClr val="333333"/>
                </a:solidFill>
                <a:latin typeface="Calibri Light"/>
              </a:rPr>
              <a:t>pais críticos e negligentes e acontecimentos de vida traumáticos podem promover uma auto-imagem negativa.</a:t>
            </a:r>
          </a:p>
        </p:txBody>
      </p:sp>
      <p:sp>
        <p:nvSpPr>
          <p:cNvPr id="4" name="Footer Placeholder 3"/>
          <p:cNvSpPr>
            <a:spLocks noGrp="1"/>
          </p:cNvSpPr>
          <p:nvPr>
            <p:ph type="ftr" sz="quarter" idx="11"/>
          </p:nvPr>
        </p:nvSpPr>
        <p:spPr/>
        <p:txBody>
          <a:bodyPr/>
          <a:lstStyle/>
          <a:p>
            <a:pPr>
              <a:defRPr/>
            </a:pPr>
            <a:r>
              <a:rPr lang="pt-BR"/>
              <a:t>Treino Metacognitivo 8 - Auto-Estima &amp; Humor</a:t>
            </a:r>
            <a:endParaRPr lang="de-DE"/>
          </a:p>
        </p:txBody>
      </p:sp>
      <p:sp>
        <p:nvSpPr>
          <p:cNvPr id="5" name="Slide Number Placeholder 4"/>
          <p:cNvSpPr>
            <a:spLocks noGrp="1"/>
          </p:cNvSpPr>
          <p:nvPr>
            <p:ph type="sldNum" sz="quarter" idx="12"/>
          </p:nvPr>
        </p:nvSpPr>
        <p:spPr/>
        <p:txBody>
          <a:bodyPr/>
          <a:lstStyle/>
          <a:p>
            <a:fld id="{378C2EB8-A5BF-456D-BA7F-C5E59CD71561}" type="slidenum">
              <a:rPr lang="de-DE" altLang="de-DE" smtClean="0"/>
              <a:pPr/>
              <a:t>6</a:t>
            </a:fld>
            <a:endParaRPr lang="de-DE" altLang="de-DE"/>
          </a:p>
        </p:txBody>
      </p:sp>
      <p:pic>
        <p:nvPicPr>
          <p:cNvPr id="11"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64252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z="3600" dirty="0">
                <a:solidFill>
                  <a:srgbClr val="004992"/>
                </a:solidFill>
                <a:latin typeface="Calibri Light"/>
              </a:rPr>
              <a:t>Eu nasci assim...</a:t>
            </a:r>
            <a:br>
              <a:rPr lang="pt-BR" sz="3600" dirty="0">
                <a:solidFill>
                  <a:srgbClr val="004992"/>
                </a:solidFill>
                <a:latin typeface="Calibri Light"/>
              </a:rPr>
            </a:br>
            <a:r>
              <a:rPr lang="pt-BR" dirty="0">
                <a:solidFill>
                  <a:srgbClr val="004992"/>
                </a:solidFill>
                <a:latin typeface="Calibri Light"/>
              </a:rPr>
              <a:t>Tenho de ficar assim?</a:t>
            </a:r>
            <a:endParaRPr lang="en-US" dirty="0">
              <a:solidFill>
                <a:srgbClr val="004992"/>
              </a:solidFill>
              <a:latin typeface="Calibri Light"/>
            </a:endParaRPr>
          </a:p>
        </p:txBody>
      </p:sp>
      <p:sp>
        <p:nvSpPr>
          <p:cNvPr id="22530" name="Rectangle 2"/>
          <p:cNvSpPr>
            <a:spLocks noGrp="1" noChangeArrowheads="1"/>
          </p:cNvSpPr>
          <p:nvPr>
            <p:ph idx="1"/>
          </p:nvPr>
        </p:nvSpPr>
        <p:spPr>
          <a:xfrm>
            <a:off x="408955" y="2204864"/>
            <a:ext cx="9025128" cy="4248000"/>
          </a:xfrm>
        </p:spPr>
        <p:txBody>
          <a:bodyPr/>
          <a:lstStyle/>
          <a:p>
            <a:pPr eaLnBrk="1" hangingPunct="1">
              <a:buClr>
                <a:srgbClr val="333333"/>
              </a:buClr>
            </a:pPr>
            <a:r>
              <a:rPr lang="pt-PT" altLang="de-DE" sz="2400" dirty="0">
                <a:solidFill>
                  <a:srgbClr val="333333"/>
                </a:solidFill>
                <a:latin typeface="Calibri Light"/>
              </a:rPr>
              <a:t>Está pré-determinado quando estamos felizes ou tristes? Será que o nosso estado emocional pode mudar ao longo do tempo?</a:t>
            </a:r>
          </a:p>
          <a:p>
            <a:pPr>
              <a:buClr>
                <a:srgbClr val="333333"/>
              </a:buClr>
            </a:pPr>
            <a:r>
              <a:rPr lang="en-CA" altLang="de-DE" sz="2400">
                <a:solidFill>
                  <a:srgbClr val="004992"/>
                </a:solidFill>
                <a:latin typeface="Calibri Light"/>
              </a:rPr>
              <a:t>“</a:t>
            </a:r>
            <a:r>
              <a:rPr lang="de-DE" altLang="de-DE" sz="2400">
                <a:solidFill>
                  <a:srgbClr val="004992"/>
                </a:solidFill>
                <a:latin typeface="Calibri Light"/>
              </a:rPr>
              <a:t>natureza</a:t>
            </a:r>
            <a:r>
              <a:rPr lang="en-CA" altLang="de-DE" sz="2400">
                <a:solidFill>
                  <a:srgbClr val="004992"/>
                </a:solidFill>
                <a:latin typeface="Calibri Light"/>
              </a:rPr>
              <a:t>”</a:t>
            </a:r>
            <a:r>
              <a:rPr lang="de-DE" altLang="de-DE" sz="2400">
                <a:solidFill>
                  <a:srgbClr val="004992"/>
                </a:solidFill>
                <a:latin typeface="Calibri Light"/>
              </a:rPr>
              <a:t>: </a:t>
            </a:r>
            <a:r>
              <a:rPr lang="pt-PT" altLang="de-DE" sz="2400" dirty="0">
                <a:solidFill>
                  <a:srgbClr val="333333"/>
                </a:solidFill>
                <a:latin typeface="Calibri Light"/>
              </a:rPr>
              <a:t>há evidências de uma predisposição genética para pensamentos depressivos e baixa auto-estima.</a:t>
            </a:r>
          </a:p>
          <a:p>
            <a:pPr>
              <a:buClr>
                <a:srgbClr val="333333"/>
              </a:buClr>
            </a:pPr>
            <a:r>
              <a:rPr lang="en-CA" altLang="de-DE" sz="2400">
                <a:solidFill>
                  <a:srgbClr val="004992"/>
                </a:solidFill>
                <a:latin typeface="Calibri Light"/>
              </a:rPr>
              <a:t>“</a:t>
            </a:r>
            <a:r>
              <a:rPr lang="de-DE" altLang="de-DE" sz="2400">
                <a:solidFill>
                  <a:srgbClr val="004992"/>
                </a:solidFill>
                <a:latin typeface="Calibri Light"/>
              </a:rPr>
              <a:t>educação</a:t>
            </a:r>
            <a:r>
              <a:rPr lang="en-CA" altLang="de-DE" sz="2400">
                <a:solidFill>
                  <a:srgbClr val="004992"/>
                </a:solidFill>
                <a:latin typeface="Calibri Light"/>
              </a:rPr>
              <a:t>”</a:t>
            </a:r>
            <a:r>
              <a:rPr lang="de-DE" altLang="de-DE" sz="2400">
                <a:solidFill>
                  <a:srgbClr val="004992"/>
                </a:solidFill>
                <a:latin typeface="Calibri Light"/>
              </a:rPr>
              <a:t>: </a:t>
            </a:r>
            <a:r>
              <a:rPr lang="pt-PT" altLang="de-DE" sz="2400" dirty="0">
                <a:solidFill>
                  <a:srgbClr val="333333"/>
                </a:solidFill>
                <a:latin typeface="Calibri Light"/>
              </a:rPr>
              <a:t>pais críticos e negligentes e acontecimentos de vida traumáticos podem promover uma auto-imagem negativa.</a:t>
            </a:r>
          </a:p>
          <a:p>
            <a:pPr lvl="0" defTabSz="914400" fontAlgn="base">
              <a:buClr>
                <a:srgbClr val="333333"/>
              </a:buClr>
            </a:pPr>
            <a:r>
              <a:rPr lang="pt-PT" altLang="de-DE" sz="2400" b="1" dirty="0">
                <a:solidFill>
                  <a:srgbClr val="004992"/>
                </a:solidFill>
                <a:latin typeface="Calibri Light"/>
              </a:rPr>
              <a:t>MAS</a:t>
            </a:r>
            <a:r>
              <a:rPr lang="pt-PT" altLang="de-DE" sz="2400" dirty="0">
                <a:solidFill>
                  <a:srgbClr val="004992"/>
                </a:solidFill>
                <a:latin typeface="Calibri Light"/>
              </a:rPr>
              <a:t>: estruturas negativas do pensamento podem ser mudadas. A depressão não é uma fatalidade irreversível.</a:t>
            </a:r>
            <a:endParaRPr lang="de-DE" altLang="de-DE" sz="24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pt-BR"/>
              <a:t>Treino Metacognitivo 8 - Auto-Estima &amp; Humor</a:t>
            </a:r>
            <a:endParaRPr lang="de-DE"/>
          </a:p>
        </p:txBody>
      </p:sp>
      <p:sp>
        <p:nvSpPr>
          <p:cNvPr id="5" name="Slide Number Placeholder 4"/>
          <p:cNvSpPr>
            <a:spLocks noGrp="1"/>
          </p:cNvSpPr>
          <p:nvPr>
            <p:ph type="sldNum" sz="quarter" idx="12"/>
          </p:nvPr>
        </p:nvSpPr>
        <p:spPr/>
        <p:txBody>
          <a:bodyPr/>
          <a:lstStyle/>
          <a:p>
            <a:fld id="{378C2EB8-A5BF-456D-BA7F-C5E59CD71561}" type="slidenum">
              <a:rPr lang="de-DE" altLang="de-DE" smtClean="0"/>
              <a:pPr/>
              <a:t>7</a:t>
            </a:fld>
            <a:endParaRPr lang="de-DE" altLang="de-DE"/>
          </a:p>
        </p:txBody>
      </p:sp>
      <p:pic>
        <p:nvPicPr>
          <p:cNvPr id="11"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45654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z="3600" dirty="0">
                <a:solidFill>
                  <a:srgbClr val="004992"/>
                </a:solidFill>
                <a:latin typeface="Calibri Light"/>
              </a:rPr>
              <a:t>Porque estamos a ver isto?</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r>
              <a:rPr lang="pt-BR" sz="2400" dirty="0">
                <a:solidFill>
                  <a:srgbClr val="333333"/>
                </a:solidFill>
                <a:latin typeface="Calibri Light"/>
              </a:rPr>
              <a:t>Muitas pessoas com problemas de saúde mental mostram distorções de pensamento que podem </a:t>
            </a:r>
            <a:r>
              <a:rPr lang="pt-BR" sz="2400" dirty="0">
                <a:solidFill>
                  <a:srgbClr val="004992"/>
                </a:solidFill>
                <a:latin typeface="Calibri Light"/>
              </a:rPr>
              <a:t>promover a depressão</a:t>
            </a:r>
            <a:r>
              <a:rPr lang="pt-BR" sz="2400" dirty="0">
                <a:solidFill>
                  <a:srgbClr val="333333"/>
                </a:solidFill>
                <a:latin typeface="Calibri Light"/>
              </a:rPr>
              <a:t>.</a:t>
            </a:r>
          </a:p>
          <a:p>
            <a:r>
              <a:rPr lang="pt-BR" sz="2400" dirty="0">
                <a:solidFill>
                  <a:srgbClr val="333333"/>
                </a:solidFill>
                <a:latin typeface="Calibri Light"/>
              </a:rPr>
              <a:t>Essas distorções de pensamento podem ser mudadas através de treino intensivo e contínuo.</a:t>
            </a:r>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pt-BR"/>
              <a:t>Treino Metacognitivo 8 - Auto-Estima &amp; Humor</a:t>
            </a:r>
            <a:endParaRPr lang="de-DE"/>
          </a:p>
        </p:txBody>
      </p:sp>
      <p:sp>
        <p:nvSpPr>
          <p:cNvPr id="5" name="Slide Number Placeholder 4"/>
          <p:cNvSpPr>
            <a:spLocks noGrp="1"/>
          </p:cNvSpPr>
          <p:nvPr>
            <p:ph type="sldNum" sz="quarter" idx="12"/>
          </p:nvPr>
        </p:nvSpPr>
        <p:spPr/>
        <p:txBody>
          <a:bodyPr/>
          <a:lstStyle/>
          <a:p>
            <a:fld id="{378C2EB8-A5BF-456D-BA7F-C5E59CD71561}" type="slidenum">
              <a:rPr lang="de-DE" altLang="de-DE" smtClean="0"/>
              <a:pPr/>
              <a:t>8</a:t>
            </a:fld>
            <a:endParaRPr lang="de-DE" altLang="de-DE"/>
          </a:p>
        </p:txBody>
      </p:sp>
    </p:spTree>
    <p:extLst>
      <p:ext uri="{BB962C8B-B14F-4D97-AF65-F5344CB8AC3E}">
        <p14:creationId xmlns:p14="http://schemas.microsoft.com/office/powerpoint/2010/main" val="38057353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t-BR" sz="3600">
                <a:solidFill>
                  <a:srgbClr val="004992"/>
                </a:solidFill>
                <a:latin typeface="Calibri Light"/>
              </a:rPr>
              <a:t>Psicose &amp; Depressão</a:t>
            </a:r>
            <a:br>
              <a:rPr lang="pt-BR" sz="3600">
                <a:solidFill>
                  <a:srgbClr val="004992"/>
                </a:solidFill>
                <a:latin typeface="Calibri Light"/>
              </a:rPr>
            </a:br>
            <a:r>
              <a:rPr lang="pt-BR">
                <a:solidFill>
                  <a:srgbClr val="004992"/>
                </a:solidFill>
                <a:latin typeface="Calibri Light"/>
              </a:rPr>
              <a:t>Efeitos dos delírios na auto-estima</a:t>
            </a:r>
            <a:endParaRPr lang="en-US">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8 - Auto-Estima &amp; Humor</a:t>
            </a:r>
            <a:endParaRPr lang="de-DE"/>
          </a:p>
        </p:txBody>
      </p:sp>
      <p:sp>
        <p:nvSpPr>
          <p:cNvPr id="6" name="Slide Number Placeholder 5"/>
          <p:cNvSpPr>
            <a:spLocks noGrp="1"/>
          </p:cNvSpPr>
          <p:nvPr>
            <p:ph type="sldNum" sz="quarter" idx="12"/>
          </p:nvPr>
        </p:nvSpPr>
        <p:spPr/>
        <p:txBody>
          <a:bodyPr/>
          <a:lstStyle/>
          <a:p>
            <a:fld id="{378C2EB8-A5BF-456D-BA7F-C5E59CD71561}" type="slidenum">
              <a:rPr lang="de-DE" altLang="de-DE" smtClean="0"/>
              <a:pPr/>
              <a:t>9</a:t>
            </a:fld>
            <a:endParaRPr lang="de-DE" altLang="de-DE"/>
          </a:p>
        </p:txBody>
      </p:sp>
      <p:graphicFrame>
        <p:nvGraphicFramePr>
          <p:cNvPr id="18"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896274580"/>
              </p:ext>
            </p:extLst>
          </p:nvPr>
        </p:nvGraphicFramePr>
        <p:xfrm>
          <a:off x="408955" y="2276872"/>
          <a:ext cx="8686800" cy="408429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dirty="0">
                          <a:ln>
                            <a:noFill/>
                          </a:ln>
                          <a:solidFill>
                            <a:srgbClr val="000000"/>
                          </a:solidFill>
                          <a:effectLst/>
                          <a:latin typeface="Calibri Light"/>
                        </a:rPr>
                        <a:t>Efeitos negativos dos delírios no humor</a:t>
                      </a:r>
                      <a:endParaRPr kumimoji="0" lang="de-DE" sz="2000" b="0" i="0" u="none" strike="noStrike" cap="none" normalizeH="0" baseline="0" dirty="0">
                        <a:ln>
                          <a:noFill/>
                        </a:ln>
                        <a:solidFill>
                          <a:srgbClr val="000000"/>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0000"/>
                          </a:solidFill>
                          <a:effectLst/>
                          <a:latin typeface="Calibri Light"/>
                        </a:rPr>
                        <a:t>Efeitos positivos a curto-prazo dos delírios no humor</a:t>
                      </a:r>
                      <a:endParaRPr kumimoji="0" lang="de-DE" sz="2000" b="0" i="0" u="none" strike="noStrike" cap="none" normalizeH="0" baseline="0" dirty="0">
                        <a:ln>
                          <a:noFill/>
                        </a:ln>
                        <a:solidFill>
                          <a:srgbClr val="000000"/>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9"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32537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0361" y="232537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t-BR" sz="3600">
                <a:solidFill>
                  <a:srgbClr val="004992"/>
                </a:solidFill>
                <a:latin typeface="Calibri Light"/>
              </a:rPr>
              <a:t>Psicose &amp; Depressão</a:t>
            </a:r>
            <a:br>
              <a:rPr lang="pt-BR" sz="3600">
                <a:solidFill>
                  <a:srgbClr val="004992"/>
                </a:solidFill>
                <a:latin typeface="Calibri Light"/>
              </a:rPr>
            </a:br>
            <a:r>
              <a:rPr lang="pt-BR">
                <a:solidFill>
                  <a:srgbClr val="004992"/>
                </a:solidFill>
                <a:latin typeface="Calibri Light"/>
              </a:rPr>
              <a:t>Efeitos dos delírios na auto-estima</a:t>
            </a:r>
            <a:endParaRPr lang="en-US">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8 - Auto-Estima &amp; Humor</a:t>
            </a:r>
            <a:endParaRPr lang="de-DE"/>
          </a:p>
        </p:txBody>
      </p:sp>
      <p:sp>
        <p:nvSpPr>
          <p:cNvPr id="6" name="Slide Number Placeholder 5"/>
          <p:cNvSpPr>
            <a:spLocks noGrp="1"/>
          </p:cNvSpPr>
          <p:nvPr>
            <p:ph type="sldNum" sz="quarter" idx="12"/>
          </p:nvPr>
        </p:nvSpPr>
        <p:spPr/>
        <p:txBody>
          <a:bodyPr/>
          <a:lstStyle/>
          <a:p>
            <a:fld id="{378C2EB8-A5BF-456D-BA7F-C5E59CD71561}" type="slidenum">
              <a:rPr lang="de-DE" altLang="de-DE" smtClean="0"/>
              <a:pPr/>
              <a:t>10</a:t>
            </a:fld>
            <a:endParaRPr lang="de-DE" altLang="de-DE"/>
          </a:p>
        </p:txBody>
      </p:sp>
      <p:graphicFrame>
        <p:nvGraphicFramePr>
          <p:cNvPr id="18"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3669975459"/>
              </p:ext>
            </p:extLst>
          </p:nvPr>
        </p:nvGraphicFramePr>
        <p:xfrm>
          <a:off x="408955" y="2276872"/>
          <a:ext cx="8686800" cy="408429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dirty="0">
                          <a:ln>
                            <a:noFill/>
                          </a:ln>
                          <a:solidFill>
                            <a:srgbClr val="000000"/>
                          </a:solidFill>
                          <a:effectLst/>
                          <a:latin typeface="Calibri Light"/>
                        </a:rPr>
                        <a:t>Efeitos negativos dos delírios no humor</a:t>
                      </a:r>
                      <a:endParaRPr kumimoji="0" lang="de-DE" sz="2000" b="0" i="0" u="none" strike="noStrike" cap="none" normalizeH="0" baseline="0" dirty="0">
                        <a:ln>
                          <a:noFill/>
                        </a:ln>
                        <a:solidFill>
                          <a:srgbClr val="000000"/>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0000"/>
                          </a:solidFill>
                          <a:effectLst/>
                          <a:latin typeface="Calibri Light"/>
                        </a:rPr>
                        <a:t>Efeitos positivos a curto-prazo dos delírios no humor</a:t>
                      </a:r>
                      <a:endParaRPr kumimoji="0" lang="de-DE" sz="2000" b="0" i="0" u="none" strike="noStrike" cap="none" normalizeH="0" baseline="0" dirty="0">
                        <a:ln>
                          <a:noFill/>
                        </a:ln>
                        <a:solidFill>
                          <a:srgbClr val="000000"/>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333333"/>
                          </a:solidFill>
                          <a:effectLst/>
                          <a:latin typeface="Calibri Light"/>
                        </a:rPr>
                        <a:t>Durante a psicose: experiência ameaçadora constante</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333333"/>
                          </a:solidFill>
                          <a:effectLst/>
                          <a:latin typeface="Calibri Light"/>
                        </a:rPr>
                        <a:t>Durante a psicose: ouvir vozes insultuosas e perturbadoras </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dirty="0">
                          <a:ln>
                            <a:noFill/>
                          </a:ln>
                          <a:solidFill>
                            <a:srgbClr val="333333"/>
                          </a:solidFill>
                          <a:effectLst/>
                          <a:latin typeface="Calibri Light"/>
                        </a:rPr>
                        <a:t>Depois da psicose: sentimentos de vergonha, o futuro parece despedaçado</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9"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32537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0361" y="232537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13636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t-BR" sz="3600">
                <a:solidFill>
                  <a:srgbClr val="004992"/>
                </a:solidFill>
                <a:latin typeface="Calibri Light"/>
              </a:rPr>
              <a:t>Psicose &amp; Depressão</a:t>
            </a:r>
            <a:br>
              <a:rPr lang="pt-BR" sz="3600">
                <a:solidFill>
                  <a:srgbClr val="004992"/>
                </a:solidFill>
                <a:latin typeface="Calibri Light"/>
              </a:rPr>
            </a:br>
            <a:r>
              <a:rPr lang="pt-BR">
                <a:solidFill>
                  <a:srgbClr val="004992"/>
                </a:solidFill>
                <a:latin typeface="Calibri Light"/>
              </a:rPr>
              <a:t>Efeitos dos delírios na auto-estima</a:t>
            </a:r>
            <a:endParaRPr lang="en-US">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8 - Auto-Estima &amp; Humor</a:t>
            </a:r>
            <a:endParaRPr lang="de-DE"/>
          </a:p>
        </p:txBody>
      </p:sp>
      <p:sp>
        <p:nvSpPr>
          <p:cNvPr id="6" name="Slide Number Placeholder 5"/>
          <p:cNvSpPr>
            <a:spLocks noGrp="1"/>
          </p:cNvSpPr>
          <p:nvPr>
            <p:ph type="sldNum" sz="quarter" idx="12"/>
          </p:nvPr>
        </p:nvSpPr>
        <p:spPr/>
        <p:txBody>
          <a:bodyPr/>
          <a:lstStyle/>
          <a:p>
            <a:fld id="{378C2EB8-A5BF-456D-BA7F-C5E59CD71561}" type="slidenum">
              <a:rPr lang="de-DE" altLang="de-DE" smtClean="0"/>
              <a:pPr/>
              <a:t>11</a:t>
            </a:fld>
            <a:endParaRPr lang="de-DE" altLang="de-DE"/>
          </a:p>
        </p:txBody>
      </p:sp>
      <p:graphicFrame>
        <p:nvGraphicFramePr>
          <p:cNvPr id="18"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3368236209"/>
              </p:ext>
            </p:extLst>
          </p:nvPr>
        </p:nvGraphicFramePr>
        <p:xfrm>
          <a:off x="408955" y="2276872"/>
          <a:ext cx="8686800" cy="408429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dirty="0">
                          <a:ln>
                            <a:noFill/>
                          </a:ln>
                          <a:solidFill>
                            <a:srgbClr val="000000"/>
                          </a:solidFill>
                          <a:effectLst/>
                          <a:latin typeface="Calibri Light"/>
                        </a:rPr>
                        <a:t>Efeitos negativos dos delírios no humor</a:t>
                      </a:r>
                      <a:endParaRPr kumimoji="0" lang="de-DE" sz="2000" b="0" i="0" u="none" strike="noStrike" cap="none" normalizeH="0" baseline="0" dirty="0">
                        <a:ln>
                          <a:noFill/>
                        </a:ln>
                        <a:solidFill>
                          <a:srgbClr val="000000"/>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0000"/>
                          </a:solidFill>
                          <a:effectLst/>
                          <a:latin typeface="Calibri Light"/>
                        </a:rPr>
                        <a:t>Efeitos positivos a curto-prazo dos delírios no humor</a:t>
                      </a:r>
                      <a:endParaRPr kumimoji="0" lang="de-DE" sz="2000" b="0" i="0" u="none" strike="noStrike" cap="none" normalizeH="0" baseline="0" dirty="0">
                        <a:ln>
                          <a:noFill/>
                        </a:ln>
                        <a:solidFill>
                          <a:srgbClr val="000000"/>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333333"/>
                          </a:solidFill>
                          <a:effectLst/>
                          <a:latin typeface="Calibri Light"/>
                        </a:rPr>
                        <a:t>Durante a psicose: experiência ameaçadora constante</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333333"/>
                          </a:solidFill>
                          <a:effectLst/>
                          <a:latin typeface="Calibri Light"/>
                        </a:rPr>
                        <a:t>Durante a psicose: agitação, emoção, “finalmente alguma coisa acontece”</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333333"/>
                          </a:solidFill>
                          <a:effectLst/>
                          <a:latin typeface="Calibri Light"/>
                        </a:rPr>
                        <a:t>Durante a psicose: ouvir vozes insultuosas e perturbadoras </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333333"/>
                          </a:solidFill>
                          <a:effectLst/>
                          <a:latin typeface="Calibri Light"/>
                        </a:rPr>
                        <a:t>Durante a psicose: ouvir vozes que o lisonjeiam</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333333"/>
                          </a:solidFill>
                          <a:effectLst/>
                          <a:latin typeface="Calibri Light"/>
                        </a:rPr>
                        <a:t>Depois da psicose: sentimentos de vergonha, o futuro parece despedaçado</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dirty="0">
                          <a:ln>
                            <a:noFill/>
                          </a:ln>
                          <a:solidFill>
                            <a:srgbClr val="333333"/>
                          </a:solidFill>
                          <a:effectLst/>
                          <a:latin typeface="Calibri Light"/>
                        </a:rPr>
                        <a:t>Durante as ilusões (de grandeza): sentimentos de poder, talento, importância (inimigos poderosos) e destino</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9"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32537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0361" y="232537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51284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t-BR" sz="3600">
                <a:solidFill>
                  <a:srgbClr val="004992"/>
                </a:solidFill>
                <a:latin typeface="Calibri Light"/>
              </a:rPr>
              <a:t>Psicose &amp; Depressão</a:t>
            </a:r>
            <a:br>
              <a:rPr lang="pt-BR" sz="3600">
                <a:solidFill>
                  <a:srgbClr val="004992"/>
                </a:solidFill>
                <a:latin typeface="Calibri Light"/>
              </a:rPr>
            </a:br>
            <a:r>
              <a:rPr lang="pt-BR">
                <a:solidFill>
                  <a:srgbClr val="004992"/>
                </a:solidFill>
                <a:latin typeface="Calibri Light"/>
              </a:rPr>
              <a:t>Efeitos dos delírios na auto-estima</a:t>
            </a:r>
            <a:endParaRPr lang="en-US">
              <a:solidFill>
                <a:srgbClr val="004992"/>
              </a:solidFill>
              <a:latin typeface="Calibri Light"/>
            </a:endParaRPr>
          </a:p>
        </p:txBody>
      </p:sp>
      <p:sp>
        <p:nvSpPr>
          <p:cNvPr id="3" name="Content Placeholder 2"/>
          <p:cNvSpPr>
            <a:spLocks noGrp="1"/>
          </p:cNvSpPr>
          <p:nvPr>
            <p:ph idx="1"/>
          </p:nvPr>
        </p:nvSpPr>
        <p:spPr>
          <a:xfrm>
            <a:off x="408955" y="2204864"/>
            <a:ext cx="9025128" cy="4248000"/>
          </a:xfrm>
        </p:spPr>
        <p:txBody>
          <a:bodyPr/>
          <a:lstStyle/>
          <a:p>
            <a:pPr lvl="0" defTabSz="914400" fontAlgn="base">
              <a:buClr>
                <a:srgbClr val="004992"/>
              </a:buClr>
              <a:defRPr/>
            </a:pPr>
            <a:r>
              <a:rPr lang="pt-PT" sz="2000" dirty="0">
                <a:solidFill>
                  <a:srgbClr val="333333"/>
                </a:solidFill>
                <a:latin typeface="Calibri Light"/>
                <a:cs typeface="Times New Roman" pitchFamily="18" charset="0"/>
              </a:rPr>
              <a:t>Os </a:t>
            </a:r>
            <a:r>
              <a:rPr lang="pt-PT" sz="2000" b="1" i="1" dirty="0">
                <a:solidFill>
                  <a:srgbClr val="333333"/>
                </a:solidFill>
                <a:latin typeface="Calibri Light"/>
                <a:cs typeface="Times New Roman" pitchFamily="18" charset="0"/>
              </a:rPr>
              <a:t>efeitos positivos a curto-prazo </a:t>
            </a:r>
            <a:r>
              <a:rPr lang="pt-PT" sz="2000" dirty="0">
                <a:solidFill>
                  <a:srgbClr val="333333"/>
                </a:solidFill>
                <a:latin typeface="Calibri Light"/>
                <a:cs typeface="Times New Roman" pitchFamily="18" charset="0"/>
              </a:rPr>
              <a:t>da psicose na auto-estima são geralmente apagados pelas </a:t>
            </a:r>
            <a:r>
              <a:rPr lang="pt-PT" sz="2000" b="1" i="1" dirty="0">
                <a:solidFill>
                  <a:srgbClr val="333333"/>
                </a:solidFill>
                <a:latin typeface="Calibri Light"/>
                <a:cs typeface="Times New Roman" pitchFamily="18" charset="0"/>
              </a:rPr>
              <a:t>consequências a longo-prazo</a:t>
            </a:r>
            <a:r>
              <a:rPr lang="pt-PT" sz="2000" b="1" dirty="0">
                <a:solidFill>
                  <a:srgbClr val="333333"/>
                </a:solidFill>
                <a:latin typeface="Calibri Light"/>
                <a:cs typeface="Times New Roman" pitchFamily="18" charset="0"/>
              </a:rPr>
              <a:t> </a:t>
            </a:r>
            <a:r>
              <a:rPr lang="pt-PT" sz="2000" dirty="0">
                <a:solidFill>
                  <a:srgbClr val="333333"/>
                </a:solidFill>
                <a:latin typeface="Calibri Light"/>
                <a:cs typeface="Times New Roman" pitchFamily="18" charset="0"/>
              </a:rPr>
              <a:t>da psicose;</a:t>
            </a:r>
          </a:p>
          <a:p>
            <a:pPr lvl="0" defTabSz="914400" fontAlgn="base">
              <a:buClr>
                <a:srgbClr val="004992"/>
              </a:buClr>
              <a:defRPr/>
            </a:pPr>
            <a:r>
              <a:rPr lang="pt-PT" sz="2000" dirty="0">
                <a:solidFill>
                  <a:srgbClr val="333333"/>
                </a:solidFill>
                <a:latin typeface="Calibri Light"/>
                <a:cs typeface="Times New Roman" pitchFamily="18" charset="0"/>
              </a:rPr>
              <a:t>exemplos:</a:t>
            </a:r>
          </a:p>
          <a:p>
            <a:pPr marL="342900" lvl="0" indent="-342900" defTabSz="914400" fontAlgn="base">
              <a:lnSpc>
                <a:spcPct val="100000"/>
              </a:lnSpc>
              <a:spcBef>
                <a:spcPts val="1200"/>
              </a:spcBef>
              <a:buClr>
                <a:srgbClr val="333333"/>
              </a:buClr>
              <a:buFont typeface="WingDings"/>
              <a:buChar char=""/>
              <a:defRPr/>
            </a:pPr>
            <a:r>
              <a:rPr lang="pt-PT" sz="2000" dirty="0">
                <a:solidFill>
                  <a:srgbClr val="333333"/>
                </a:solidFill>
                <a:latin typeface="Calibri Light"/>
              </a:rPr>
              <a:t>dívidas: quando alguém acredita falsamente que é rico ou famoso</a:t>
            </a:r>
          </a:p>
          <a:p>
            <a:pPr marL="342900" lvl="0" indent="-342900" defTabSz="914400" fontAlgn="base">
              <a:lnSpc>
                <a:spcPct val="100000"/>
              </a:lnSpc>
              <a:spcBef>
                <a:spcPts val="1200"/>
              </a:spcBef>
              <a:buClr>
                <a:srgbClr val="333333"/>
              </a:buClr>
              <a:buFont typeface="WingDings"/>
              <a:buChar char=""/>
              <a:defRPr/>
            </a:pPr>
            <a:r>
              <a:rPr lang="pt-PT" sz="2000" dirty="0">
                <a:solidFill>
                  <a:srgbClr val="333333"/>
                </a:solidFill>
                <a:latin typeface="Calibri Light"/>
              </a:rPr>
              <a:t>solidão: alguns amigos podem ter virado as costas</a:t>
            </a:r>
          </a:p>
          <a:p>
            <a:pPr marL="342900" lvl="0" indent="-342900" defTabSz="914400" fontAlgn="base">
              <a:lnSpc>
                <a:spcPct val="100000"/>
              </a:lnSpc>
              <a:spcBef>
                <a:spcPts val="1200"/>
              </a:spcBef>
              <a:buClr>
                <a:srgbClr val="333333"/>
              </a:buClr>
              <a:buFont typeface="WingDings"/>
              <a:buChar char=""/>
              <a:defRPr/>
            </a:pPr>
            <a:r>
              <a:rPr lang="pt-PT" sz="2000" dirty="0">
                <a:solidFill>
                  <a:srgbClr val="333333"/>
                </a:solidFill>
                <a:latin typeface="Calibri Light"/>
              </a:rPr>
              <a:t>situação no trabalho: perda do emprego por comportamentos inadequados no trabalho</a:t>
            </a:r>
            <a:endParaRPr lang="pt-PT" sz="2000" dirty="0">
              <a:solidFill>
                <a:srgbClr val="333333"/>
              </a:solidFill>
              <a:latin typeface="Calibri Light"/>
              <a:cs typeface="Times New Roman" pitchFamily="18" charset="0"/>
            </a:endParaRPr>
          </a:p>
          <a:p>
            <a:pPr lvl="0" defTabSz="914400" fontAlgn="base">
              <a:defRPr/>
            </a:pPr>
            <a:r>
              <a:rPr lang="pt-PT" sz="2000" dirty="0">
                <a:solidFill>
                  <a:srgbClr val="333333"/>
                </a:solidFill>
                <a:latin typeface="Calibri Light"/>
                <a:cs typeface="Times New Roman" pitchFamily="18" charset="0"/>
              </a:rPr>
              <a:t>É muito perigoso parar de tomar a medicação sem aconselhamento médico apenas para rever o mundo excitante (contudo perigoso!!) da psicose, particularmente porque o medo é predominante durante a psicose!</a:t>
            </a:r>
            <a:endParaRPr lang="en-US" sz="20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8 - Auto-Estima &amp; Humor</a:t>
            </a:r>
            <a:endParaRPr lang="de-DE"/>
          </a:p>
        </p:txBody>
      </p:sp>
      <p:sp>
        <p:nvSpPr>
          <p:cNvPr id="6" name="Slide Number Placeholder 5"/>
          <p:cNvSpPr>
            <a:spLocks noGrp="1"/>
          </p:cNvSpPr>
          <p:nvPr>
            <p:ph type="sldNum" sz="quarter" idx="12"/>
          </p:nvPr>
        </p:nvSpPr>
        <p:spPr/>
        <p:txBody>
          <a:bodyPr/>
          <a:lstStyle/>
          <a:p>
            <a:fld id="{378C2EB8-A5BF-456D-BA7F-C5E59CD71561}" type="slidenum">
              <a:rPr lang="de-DE" altLang="de-DE" smtClean="0"/>
              <a:pPr/>
              <a:t>12</a:t>
            </a:fld>
            <a:endParaRPr lang="de-DE" altLang="de-DE"/>
          </a:p>
        </p:txBody>
      </p:sp>
      <p:pic>
        <p:nvPicPr>
          <p:cNvPr id="10"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ußzeilenplatzhalter 6"/>
          <p:cNvSpPr>
            <a:spLocks noGrp="1"/>
          </p:cNvSpPr>
          <p:nvPr>
            <p:ph type="ftr" sz="quarter" idx="11"/>
          </p:nvPr>
        </p:nvSpPr>
        <p:spPr bwMode="gray"/>
        <p:txBody>
          <a:bodyPr/>
          <a:lstStyle/>
          <a:p>
            <a:r>
              <a:rPr lang="pt-BR"/>
              <a:t>Treino Metacognitivo 8 - Auto-Estima &amp; Humor</a:t>
            </a:r>
            <a:endParaRPr lang="de-DE" dirty="0"/>
          </a:p>
        </p:txBody>
      </p:sp>
      <p:sp>
        <p:nvSpPr>
          <p:cNvPr id="8" name="Foliennummernplatzhalter 7"/>
          <p:cNvSpPr>
            <a:spLocks noGrp="1"/>
          </p:cNvSpPr>
          <p:nvPr>
            <p:ph type="sldNum" sz="quarter" idx="12"/>
          </p:nvPr>
        </p:nvSpPr>
        <p:spPr bwMode="gray"/>
        <p:txBody>
          <a:bodyPr/>
          <a:lstStyle/>
          <a:p>
            <a:fld id="{9B00EF49-7894-4F53-A8DD-F7DB3BFC5032}" type="slidenum">
              <a:rPr lang="de-DE" smtClean="0"/>
              <a:pPr/>
              <a:t>13</a:t>
            </a:fld>
            <a:endParaRPr lang="de-DE" dirty="0"/>
          </a:p>
        </p:txBody>
      </p:sp>
      <p:sp>
        <p:nvSpPr>
          <p:cNvPr id="16" name="Textfeld 15"/>
          <p:cNvSpPr txBox="1"/>
          <p:nvPr/>
        </p:nvSpPr>
        <p:spPr>
          <a:xfrm>
            <a:off x="3558224" y="5115160"/>
            <a:ext cx="5761584" cy="1015663"/>
          </a:xfrm>
          <a:prstGeom prst="rect">
            <a:avLst/>
          </a:prstGeom>
          <a:noFill/>
        </p:spPr>
        <p:txBody>
          <a:bodyPr wrap="square" rtlCol="0">
            <a:spAutoFit/>
          </a:bodyPr>
          <a:lstStyle/>
          <a:p>
            <a:pPr marL="182558"/>
            <a:r>
              <a:rPr lang="de-DE" dirty="0">
                <a:solidFill>
                  <a:schemeClr val="bg1"/>
                </a:solidFill>
              </a:rPr>
              <a:t>... viele wichtige Erinnerungen gehen ebenfalls verloren </a:t>
            </a:r>
            <a:br>
              <a:rPr lang="de-DE" dirty="0">
                <a:solidFill>
                  <a:schemeClr val="bg1"/>
                </a:solidFill>
              </a:rPr>
            </a:br>
            <a:r>
              <a:rPr lang="de-DE" dirty="0">
                <a:solidFill>
                  <a:schemeClr val="bg1"/>
                </a:solidFill>
              </a:rPr>
              <a:t>(Termine, Urlaubserinnerungen,  Schulwissen ...).</a:t>
            </a:r>
            <a:endParaRPr lang="de-DE" b="1" dirty="0">
              <a:solidFill>
                <a:schemeClr val="bg1"/>
              </a:solidFill>
            </a:endParaRPr>
          </a:p>
          <a:p>
            <a:pPr algn="ctr"/>
            <a:endParaRPr lang="de-DE" sz="2400" dirty="0">
              <a:solidFill>
                <a:schemeClr val="bg1"/>
              </a:solidFill>
            </a:endParaRPr>
          </a:p>
        </p:txBody>
      </p:sp>
      <p:sp>
        <p:nvSpPr>
          <p:cNvPr id="21" name="Titel 1">
            <a:extLst>
              <a:ext uri="{FF2B5EF4-FFF2-40B4-BE49-F238E27FC236}">
                <a16:creationId xmlns:a16="http://schemas.microsoft.com/office/drawing/2014/main" id="{2B40BB36-ADDC-7C48-90C6-98C3B159DE6C}"/>
              </a:ext>
            </a:extLst>
          </p:cNvPr>
          <p:cNvSpPr txBox="1">
            <a:spLocks/>
          </p:cNvSpPr>
          <p:nvPr/>
        </p:nvSpPr>
        <p:spPr>
          <a:xfrm>
            <a:off x="0" y="846000"/>
            <a:ext cx="12195175" cy="6012000"/>
          </a:xfrm>
          <a:prstGeom prst="rect">
            <a:avLst/>
          </a:prstGeom>
          <a:solidFill>
            <a:srgbClr val="8BB3CE">
              <a:alpha val="60000"/>
            </a:srgbClr>
          </a:solidFill>
        </p:spPr>
        <p:txBody>
          <a:bodyPr vert="horz" lIns="91440" tIns="45720" rIns="91440" bIns="45720" rtlCol="0" anchor="ctr" anchorCtr="0">
            <a:normAutofit/>
          </a:bodyPr>
          <a:lstStyle/>
          <a:p>
            <a:pPr marL="190500" lvl="0" algn="ctr" defTabSz="914377">
              <a:lnSpc>
                <a:spcPct val="90000"/>
              </a:lnSpc>
              <a:spcBef>
                <a:spcPct val="0"/>
              </a:spcBef>
              <a:defRPr/>
            </a:pPr>
            <a:endParaRPr kumimoji="0" lang="de-DE" sz="3600" b="0" i="0" u="none" strike="noStrike" kern="1200" cap="none" spc="0" normalizeH="0" baseline="0" noProof="0" dirty="0">
              <a:ln>
                <a:noFill/>
              </a:ln>
              <a:effectLst/>
              <a:uLnTx/>
              <a:uFillTx/>
              <a:latin typeface="+mj-lt"/>
              <a:ea typeface="+mj-ea"/>
              <a:cs typeface="+mj-cs"/>
            </a:endParaRPr>
          </a:p>
        </p:txBody>
      </p:sp>
      <p:sp>
        <p:nvSpPr>
          <p:cNvPr id="9" name="object 3"/>
          <p:cNvSpPr/>
          <p:nvPr/>
        </p:nvSpPr>
        <p:spPr>
          <a:xfrm>
            <a:off x="8185819" y="844502"/>
            <a:ext cx="4009357" cy="6007549"/>
          </a:xfrm>
          <a:prstGeom prst="rect">
            <a:avLst/>
          </a:prstGeom>
          <a:blipFill>
            <a:blip r:embed="rId3" cstate="print"/>
            <a:stretch>
              <a:fillRect/>
            </a:stretch>
          </a:blipFill>
        </p:spPr>
        <p:txBody>
          <a:bodyPr wrap="square" lIns="0" tIns="0" rIns="0" bIns="0" rtlCol="0"/>
          <a:lstStyle/>
          <a:p>
            <a:endParaRPr/>
          </a:p>
        </p:txBody>
      </p:sp>
      <p:sp>
        <p:nvSpPr>
          <p:cNvPr id="2" name="Textfeld 1"/>
          <p:cNvSpPr txBox="1"/>
          <p:nvPr/>
        </p:nvSpPr>
        <p:spPr bwMode="gray">
          <a:xfrm>
            <a:off x="8054" y="906432"/>
            <a:ext cx="8177765" cy="5951568"/>
          </a:xfrm>
          <a:prstGeom prst="rect">
            <a:avLst/>
          </a:prstGeom>
          <a:noFill/>
        </p:spPr>
        <p:txBody>
          <a:bodyPr wrap="square" lIns="0" tIns="0" rIns="0" bIns="0" rtlCol="0" anchor="ctr">
            <a:noAutofit/>
          </a:bodyPr>
          <a:lstStyle/>
          <a:p>
            <a:pPr marL="190500" lvl="0" algn="ctr" defTabSz="914377">
              <a:lnSpc>
                <a:spcPct val="90000"/>
              </a:lnSpc>
              <a:defRPr/>
            </a:pPr>
            <a:r>
              <a:rPr lang="pt-BR" sz="3600" b="0" dirty="0">
                <a:solidFill>
                  <a:srgbClr val="333333"/>
                </a:solidFill>
                <a:latin typeface="Calibri Light"/>
              </a:rPr>
              <a:t>Quais são os pensamentos e os estilos de pensamento característicos de pessoas com </a:t>
            </a:r>
            <a:r>
              <a:rPr lang="pt-BR" sz="3600" b="0" dirty="0">
                <a:solidFill>
                  <a:srgbClr val="004992"/>
                </a:solidFill>
                <a:latin typeface="Calibri Light"/>
              </a:rPr>
              <a:t>depressão</a:t>
            </a:r>
            <a:r>
              <a:rPr lang="pt-BR" sz="3600" b="0" dirty="0">
                <a:solidFill>
                  <a:srgbClr val="333333"/>
                </a:solidFill>
                <a:latin typeface="Calibri Light"/>
              </a:rPr>
              <a:t> ou </a:t>
            </a:r>
            <a:r>
              <a:rPr lang="pt-BR" sz="3600" b="0" dirty="0">
                <a:solidFill>
                  <a:srgbClr val="004992"/>
                </a:solidFill>
                <a:latin typeface="Calibri Light"/>
              </a:rPr>
              <a:t>baixa auto-estima</a:t>
            </a:r>
            <a:r>
              <a:rPr lang="pt-BR" sz="3600" b="0" dirty="0">
                <a:solidFill>
                  <a:srgbClr val="333333"/>
                </a:solidFill>
                <a:latin typeface="Calibri Light"/>
              </a:rPr>
              <a:t>?</a:t>
            </a:r>
            <a:endParaRPr lang="de-DE" b="0" dirty="0" err="1">
              <a:latin typeface="+mj-lt"/>
            </a:endParaRPr>
          </a:p>
        </p:txBody>
      </p:sp>
    </p:spTree>
    <p:extLst>
      <p:ext uri="{BB962C8B-B14F-4D97-AF65-F5344CB8AC3E}">
        <p14:creationId xmlns:p14="http://schemas.microsoft.com/office/powerpoint/2010/main" val="2499826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1. Generalização Exagerada</a:t>
            </a:r>
            <a:br>
              <a:rPr lang="pt-BR" altLang="de-DE" sz="3600">
                <a:solidFill>
                  <a:srgbClr val="004992"/>
                </a:solidFill>
                <a:latin typeface="Calibri Light"/>
              </a:rPr>
            </a:br>
            <a:r>
              <a:rPr lang="pt-BR" altLang="de-DE">
                <a:solidFill>
                  <a:srgbClr val="004992"/>
                </a:solidFill>
                <a:latin typeface="Calibri Light"/>
              </a:rPr>
              <a:t>O que seria uma avaliação mais realista e útil?</a:t>
            </a:r>
            <a:endParaRPr lang="de-DE" altLang="de-DE">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pt-BR"/>
              <a:t>Treino Metacognitivo 8 - Auto-Estima &amp; Humor</a:t>
            </a:r>
            <a:endParaRPr lang="de-DE"/>
          </a:p>
        </p:txBody>
      </p:sp>
      <p:sp>
        <p:nvSpPr>
          <p:cNvPr id="5" name="Slide Number Placeholder 4"/>
          <p:cNvSpPr>
            <a:spLocks noGrp="1"/>
          </p:cNvSpPr>
          <p:nvPr>
            <p:ph type="sldNum" sz="quarter" idx="12"/>
          </p:nvPr>
        </p:nvSpPr>
        <p:spPr/>
        <p:txBody>
          <a:bodyPr/>
          <a:lstStyle/>
          <a:p>
            <a:fld id="{378C2EB8-A5BF-456D-BA7F-C5E59CD71561}" type="slidenum">
              <a:rPr lang="de-DE" altLang="de-DE" smtClean="0"/>
              <a:pPr/>
              <a:t>14</a:t>
            </a:fld>
            <a:endParaRPr lang="de-DE" altLang="de-DE"/>
          </a:p>
        </p:txBody>
      </p:sp>
      <p:graphicFrame>
        <p:nvGraphicFramePr>
          <p:cNvPr id="7"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3119679981"/>
              </p:ext>
            </p:extLst>
          </p:nvPr>
        </p:nvGraphicFramePr>
        <p:xfrm>
          <a:off x="408955" y="2204864"/>
          <a:ext cx="11376000" cy="3486922"/>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Evento</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333333"/>
                          </a:solidFill>
                          <a:effectLst/>
                          <a:latin typeface="Calibri Light"/>
                        </a:rPr>
                        <a:t>Generalização</a:t>
                      </a:r>
                      <a:r>
                        <a:rPr kumimoji="0" lang="es-ES" sz="2000" b="1" i="1" u="none" strike="noStrike" cap="none" normalizeH="0" baseline="0" dirty="0">
                          <a:ln>
                            <a:noFill/>
                          </a:ln>
                          <a:solidFill>
                            <a:srgbClr val="333333"/>
                          </a:solidFill>
                          <a:effectLst/>
                          <a:latin typeface="Calibri Light"/>
                        </a:rPr>
                        <a:t> Falsa</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333333"/>
                          </a:solidFill>
                          <a:effectLst/>
                          <a:latin typeface="Calibri Light"/>
                        </a:rPr>
                        <a:t>Avaliação</a:t>
                      </a:r>
                      <a:r>
                        <a:rPr kumimoji="0" lang="es-ES" sz="2000" b="0" i="0" u="none" strike="noStrike" cap="none" normalizeH="0" baseline="0" dirty="0">
                          <a:ln>
                            <a:noFill/>
                          </a:ln>
                          <a:solidFill>
                            <a:srgbClr val="333333"/>
                          </a:solidFill>
                          <a:effectLst/>
                          <a:latin typeface="Calibri Light"/>
                        </a:rPr>
                        <a:t> positiva/</a:t>
                      </a:r>
                      <a:r>
                        <a:rPr kumimoji="0" lang="es-ES" sz="2000" b="0" i="0" u="none" strike="noStrike" cap="none" normalizeH="0" baseline="0" dirty="0" err="1">
                          <a:ln>
                            <a:noFill/>
                          </a:ln>
                          <a:solidFill>
                            <a:srgbClr val="333333"/>
                          </a:solidFill>
                          <a:effectLst/>
                          <a:latin typeface="Calibri Light"/>
                        </a:rPr>
                        <a:t>construtiva</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24128">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1800" b="0" i="0" u="none" strike="noStrike" cap="none" normalizeH="0" baseline="0" dirty="0">
                          <a:ln>
                            <a:noFill/>
                          </a:ln>
                          <a:solidFill>
                            <a:srgbClr val="333333"/>
                          </a:solidFill>
                          <a:effectLst/>
                          <a:latin typeface="Calibri Light"/>
                        </a:rPr>
                        <a:t>Você usou uma palavra estrangeira indevidamente; você não entendeu um livro.</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1800" b="1" i="1" u="none" strike="noStrike" cap="none" normalizeH="0" baseline="0" dirty="0">
                          <a:ln>
                            <a:noFill/>
                          </a:ln>
                          <a:solidFill>
                            <a:srgbClr val="333333"/>
                          </a:solidFill>
                          <a:effectLst/>
                          <a:latin typeface="Calibri Light"/>
                        </a:rPr>
                        <a:t>“Eu sou estúpido”</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1800" b="0" i="0" u="none" strike="noStrike" cap="none" normalizeH="0" baseline="0" dirty="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7315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Calibri Light"/>
                        </a:rPr>
                        <a:t>Chumbar num exame.</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1800" b="1" i="1" u="none" strike="noStrike" cap="none" normalizeH="0" baseline="0" dirty="0">
                          <a:ln>
                            <a:noFill/>
                          </a:ln>
                          <a:solidFill>
                            <a:schemeClr val="tx1"/>
                          </a:solidFill>
                          <a:effectLst/>
                          <a:latin typeface="Calibri Light"/>
                        </a:rPr>
                        <a:t>“Eu sou um perdedor!”</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1800" b="0" i="0" u="none" strike="noStrike" cap="none" normalizeH="0" baseline="0" dirty="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969264">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1800" b="0" i="0" u="none" strike="noStrike" cap="none" normalizeH="0" baseline="0">
                          <a:ln>
                            <a:noFill/>
                          </a:ln>
                          <a:solidFill>
                            <a:srgbClr val="333333"/>
                          </a:solidFill>
                          <a:effectLst/>
                          <a:latin typeface="Calibri Light"/>
                        </a:rPr>
                        <a:t>Você é criticado num debate.</a:t>
                      </a:r>
                      <a:endParaRPr kumimoji="0" lang="de-DE" sz="1800" b="0" i="0" u="none" strike="noStrike" cap="none" normalizeH="0" baseline="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1800" b="1" i="1" u="none" strike="noStrike" cap="none" normalizeH="0" baseline="0" dirty="0">
                          <a:ln>
                            <a:noFill/>
                          </a:ln>
                          <a:solidFill>
                            <a:srgbClr val="333333"/>
                          </a:solidFill>
                          <a:effectLst/>
                          <a:latin typeface="Calibri Light"/>
                        </a:rPr>
                        <a:t>“Eu não valho nada!”</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1800" b="0" i="0" u="none" strike="noStrike" cap="none" normalizeH="0" baseline="0" dirty="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1. Generalização Exagerada</a:t>
            </a:r>
            <a:br>
              <a:rPr lang="pt-BR" altLang="de-DE" sz="3600">
                <a:solidFill>
                  <a:srgbClr val="004992"/>
                </a:solidFill>
                <a:latin typeface="Calibri Light"/>
              </a:rPr>
            </a:br>
            <a:r>
              <a:rPr lang="pt-BR" altLang="de-DE">
                <a:solidFill>
                  <a:srgbClr val="004992"/>
                </a:solidFill>
                <a:latin typeface="Calibri Light"/>
              </a:rPr>
              <a:t>O que seria uma avaliação mais realista e útil?</a:t>
            </a:r>
            <a:endParaRPr lang="de-DE" altLang="de-DE">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pt-BR"/>
              <a:t>Treino Metacognitivo 8 - Auto-Estima &amp; Humor</a:t>
            </a:r>
            <a:endParaRPr lang="de-DE"/>
          </a:p>
        </p:txBody>
      </p:sp>
      <p:sp>
        <p:nvSpPr>
          <p:cNvPr id="5" name="Slide Number Placeholder 4"/>
          <p:cNvSpPr>
            <a:spLocks noGrp="1"/>
          </p:cNvSpPr>
          <p:nvPr>
            <p:ph type="sldNum" sz="quarter" idx="12"/>
          </p:nvPr>
        </p:nvSpPr>
        <p:spPr/>
        <p:txBody>
          <a:bodyPr/>
          <a:lstStyle/>
          <a:p>
            <a:fld id="{378C2EB8-A5BF-456D-BA7F-C5E59CD71561}" type="slidenum">
              <a:rPr lang="de-DE" altLang="de-DE" smtClean="0"/>
              <a:pPr/>
              <a:t>15</a:t>
            </a:fld>
            <a:endParaRPr lang="de-DE" altLang="de-DE"/>
          </a:p>
        </p:txBody>
      </p:sp>
      <p:graphicFrame>
        <p:nvGraphicFramePr>
          <p:cNvPr id="7"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69390406"/>
              </p:ext>
            </p:extLst>
          </p:nvPr>
        </p:nvGraphicFramePr>
        <p:xfrm>
          <a:off x="408955" y="2204864"/>
          <a:ext cx="11376000" cy="3486942"/>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Evento</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333333"/>
                          </a:solidFill>
                          <a:effectLst/>
                          <a:latin typeface="Calibri Light"/>
                        </a:rPr>
                        <a:t>Generalização</a:t>
                      </a:r>
                      <a:r>
                        <a:rPr kumimoji="0" lang="es-ES" sz="2000" b="1" i="1" u="none" strike="noStrike" cap="none" normalizeH="0" baseline="0" dirty="0">
                          <a:ln>
                            <a:noFill/>
                          </a:ln>
                          <a:solidFill>
                            <a:srgbClr val="333333"/>
                          </a:solidFill>
                          <a:effectLst/>
                          <a:latin typeface="Calibri Light"/>
                        </a:rPr>
                        <a:t> Falsa</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333333"/>
                          </a:solidFill>
                          <a:effectLst/>
                          <a:latin typeface="Calibri Light"/>
                        </a:rPr>
                        <a:t>Avaliação</a:t>
                      </a:r>
                      <a:r>
                        <a:rPr kumimoji="0" lang="es-ES" sz="2000" b="0" i="0" u="none" strike="noStrike" cap="none" normalizeH="0" baseline="0" dirty="0">
                          <a:ln>
                            <a:noFill/>
                          </a:ln>
                          <a:solidFill>
                            <a:srgbClr val="333333"/>
                          </a:solidFill>
                          <a:effectLst/>
                          <a:latin typeface="Calibri Light"/>
                        </a:rPr>
                        <a:t> positiva/</a:t>
                      </a:r>
                      <a:r>
                        <a:rPr kumimoji="0" lang="es-ES" sz="2000" b="0" i="0" u="none" strike="noStrike" cap="none" normalizeH="0" baseline="0" dirty="0" err="1">
                          <a:ln>
                            <a:noFill/>
                          </a:ln>
                          <a:solidFill>
                            <a:srgbClr val="333333"/>
                          </a:solidFill>
                          <a:effectLst/>
                          <a:latin typeface="Calibri Light"/>
                        </a:rPr>
                        <a:t>construtiva</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24128">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1800" b="0" i="0" u="none" strike="noStrike" cap="none" normalizeH="0" baseline="0" dirty="0">
                          <a:ln>
                            <a:noFill/>
                          </a:ln>
                          <a:solidFill>
                            <a:srgbClr val="333333"/>
                          </a:solidFill>
                          <a:effectLst/>
                          <a:latin typeface="Calibri Light"/>
                        </a:rPr>
                        <a:t>Você usou uma palavra estrangeira indevidamente; você não entendeu um livro.</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1800" b="1" i="1" u="none" strike="noStrike" cap="none" normalizeH="0" baseline="0" dirty="0">
                          <a:ln>
                            <a:noFill/>
                          </a:ln>
                          <a:solidFill>
                            <a:srgbClr val="333333"/>
                          </a:solidFill>
                          <a:effectLst/>
                          <a:latin typeface="Calibri Light"/>
                        </a:rPr>
                        <a:t>“Eu sou estúpido”</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1800" b="0" i="0" u="none" strike="noStrike" cap="none" normalizeH="0" baseline="0" dirty="0">
                          <a:ln>
                            <a:noFill/>
                          </a:ln>
                          <a:solidFill>
                            <a:schemeClr val="tx1"/>
                          </a:solidFill>
                          <a:effectLst/>
                          <a:latin typeface="Calibri Light"/>
                        </a:rPr>
                        <a:t>“Ninguém é perfeito”</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1800" b="0" i="0" u="none" strike="noStrike" cap="none" normalizeH="0" baseline="0" dirty="0">
                          <a:ln>
                            <a:noFill/>
                          </a:ln>
                          <a:solidFill>
                            <a:schemeClr val="tx1"/>
                          </a:solidFill>
                          <a:effectLst/>
                          <a:latin typeface="Calibri Light"/>
                        </a:rPr>
                        <a:t>“Estou realmente interessado neste livro?”</a:t>
                      </a:r>
                      <a:endParaRPr kumimoji="0" lang="de-DE" sz="1800" b="0" i="0" u="none" strike="noStrike" cap="none" normalizeH="0" baseline="0" dirty="0">
                        <a:ln>
                          <a:noFill/>
                        </a:ln>
                        <a:solidFill>
                          <a:schemeClr val="tx1"/>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7315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Calibri Light"/>
                        </a:rPr>
                        <a:t>Chumbar num exame.</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1800" b="1" i="1" u="none" strike="noStrike" cap="none" normalizeH="0" baseline="0" dirty="0">
                          <a:ln>
                            <a:noFill/>
                          </a:ln>
                          <a:solidFill>
                            <a:srgbClr val="333333"/>
                          </a:solidFill>
                          <a:effectLst/>
                          <a:latin typeface="Calibri Light"/>
                        </a:rPr>
                        <a:t>“Eu sou um perdedor!”</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1800" b="0" i="0" u="none" strike="noStrike" cap="none" normalizeH="0" baseline="0" dirty="0">
                          <a:ln>
                            <a:noFill/>
                          </a:ln>
                          <a:solidFill>
                            <a:schemeClr val="tx1"/>
                          </a:solidFill>
                          <a:effectLst/>
                          <a:latin typeface="Calibri Light"/>
                        </a:rPr>
                        <a:t>“Na próxima vez irei estudar muito.”</a:t>
                      </a:r>
                      <a:endParaRPr kumimoji="0" lang="de-DE" sz="1800" b="0" i="0" u="none" strike="noStrike" cap="none" normalizeH="0" baseline="0" dirty="0">
                        <a:ln>
                          <a:noFill/>
                        </a:ln>
                        <a:solidFill>
                          <a:schemeClr val="tx1"/>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969264">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1800" b="0" i="0" u="none" strike="noStrike" cap="none" normalizeH="0" baseline="0">
                          <a:ln>
                            <a:noFill/>
                          </a:ln>
                          <a:solidFill>
                            <a:srgbClr val="333333"/>
                          </a:solidFill>
                          <a:effectLst/>
                          <a:latin typeface="Calibri Light"/>
                        </a:rPr>
                        <a:t>Você é criticado num debate.</a:t>
                      </a:r>
                      <a:endParaRPr kumimoji="0" lang="de-DE" sz="1800" b="0" i="0" u="none" strike="noStrike" cap="none" normalizeH="0" baseline="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1800" b="1" i="1" u="none" strike="noStrike" cap="none" normalizeH="0" baseline="0" dirty="0">
                          <a:ln>
                            <a:noFill/>
                          </a:ln>
                          <a:solidFill>
                            <a:srgbClr val="333333"/>
                          </a:solidFill>
                          <a:effectLst/>
                          <a:latin typeface="Calibri Light"/>
                        </a:rPr>
                        <a:t>“Eu não valho nada!”</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1800" b="0" i="0" u="none" strike="noStrike" cap="none" normalizeH="0" baseline="0" dirty="0">
                          <a:ln>
                            <a:noFill/>
                          </a:ln>
                          <a:solidFill>
                            <a:schemeClr val="tx1"/>
                          </a:solidFill>
                          <a:effectLst/>
                          <a:latin typeface="Calibri Light"/>
                        </a:rPr>
                        <a:t>“Talvez a outra pessoa esteja certa, será que posso aprender alguma coisa?”</a:t>
                      </a:r>
                      <a:endParaRPr kumimoji="0" lang="de-DE" sz="1800" b="0" i="0" u="none" strike="noStrike" cap="none" normalizeH="0" baseline="0" dirty="0">
                        <a:ln>
                          <a:noFill/>
                        </a:ln>
                        <a:solidFill>
                          <a:schemeClr val="tx1"/>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41300674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1. Generalização Exagerada</a:t>
            </a:r>
            <a:br>
              <a:rPr lang="pt-BR" altLang="de-DE" sz="3600">
                <a:solidFill>
                  <a:srgbClr val="004992"/>
                </a:solidFill>
                <a:latin typeface="Calibri Light"/>
              </a:rPr>
            </a:br>
            <a:r>
              <a:rPr lang="pt-BR" altLang="de-DE">
                <a:solidFill>
                  <a:srgbClr val="004992"/>
                </a:solidFill>
                <a:latin typeface="Calibri Light"/>
              </a:rPr>
              <a:t>O que seria uma avaliação mais realista e útil?</a:t>
            </a:r>
            <a:endParaRPr lang="de-DE" altLang="de-DE">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pt-BR"/>
              <a:t>Treino Metacognitivo 8 - Auto-Estima &amp; Humor</a:t>
            </a:r>
            <a:endParaRPr lang="de-DE"/>
          </a:p>
        </p:txBody>
      </p:sp>
      <p:sp>
        <p:nvSpPr>
          <p:cNvPr id="5" name="Slide Number Placeholder 4"/>
          <p:cNvSpPr>
            <a:spLocks noGrp="1"/>
          </p:cNvSpPr>
          <p:nvPr>
            <p:ph type="sldNum" sz="quarter" idx="12"/>
          </p:nvPr>
        </p:nvSpPr>
        <p:spPr/>
        <p:txBody>
          <a:bodyPr/>
          <a:lstStyle/>
          <a:p>
            <a:fld id="{378C2EB8-A5BF-456D-BA7F-C5E59CD71561}" type="slidenum">
              <a:rPr lang="de-DE" altLang="de-DE" smtClean="0"/>
              <a:pPr/>
              <a:t>16</a:t>
            </a:fld>
            <a:endParaRPr lang="de-DE" altLang="de-DE"/>
          </a:p>
        </p:txBody>
      </p:sp>
      <p:sp>
        <p:nvSpPr>
          <p:cNvPr id="31764" name="Rectangle 22"/>
          <p:cNvSpPr>
            <a:spLocks noChangeArrowheads="1"/>
          </p:cNvSpPr>
          <p:nvPr/>
        </p:nvSpPr>
        <p:spPr bwMode="auto">
          <a:xfrm>
            <a:off x="408954" y="5733256"/>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eaLnBrk="0" hangingPunct="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spcBef>
                <a:spcPts val="0"/>
              </a:spcBef>
              <a:spcAft>
                <a:spcPts val="0"/>
              </a:spcAft>
              <a:buClrTx/>
              <a:buNone/>
            </a:pPr>
            <a:r>
              <a:rPr lang="pt-PT" altLang="de-DE" sz="2000" b="0" dirty="0">
                <a:solidFill>
                  <a:srgbClr val="004992"/>
                </a:solidFill>
                <a:latin typeface="Calibri Light"/>
              </a:rPr>
              <a:t>Permitir erros</a:t>
            </a:r>
            <a:r>
              <a:rPr lang="en-US" altLang="de-DE" sz="2000" b="0" dirty="0">
                <a:solidFill>
                  <a:srgbClr val="004992"/>
                </a:solidFill>
                <a:latin typeface="Calibri Light"/>
              </a:rPr>
              <a:t>: </a:t>
            </a:r>
            <a:r>
              <a:rPr lang="pt-PT" altLang="de-DE" sz="2000" b="0" dirty="0">
                <a:solidFill>
                  <a:srgbClr val="333333"/>
                </a:solidFill>
                <a:latin typeface="Calibri Light"/>
              </a:rPr>
              <a:t>Ninguém é perfeito! Se você gaguejar de vez em quando, isso não quer dizer que não se saiba expressar. Se você cometer um erro ocasionalmente, isso não quer dizer que você seja trapalhão ou desleixado. </a:t>
            </a:r>
            <a:endParaRPr lang="en-US" altLang="de-DE" sz="2000" b="0" dirty="0">
              <a:solidFill>
                <a:srgbClr val="333333"/>
              </a:solidFill>
              <a:latin typeface="Calibri Light"/>
            </a:endParaRPr>
          </a:p>
        </p:txBody>
      </p:sp>
      <p:graphicFrame>
        <p:nvGraphicFramePr>
          <p:cNvPr id="7"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2684862967"/>
              </p:ext>
            </p:extLst>
          </p:nvPr>
        </p:nvGraphicFramePr>
        <p:xfrm>
          <a:off x="408955" y="2204864"/>
          <a:ext cx="11376000" cy="3500984"/>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Evento</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333333"/>
                          </a:solidFill>
                          <a:effectLst/>
                          <a:latin typeface="Calibri Light"/>
                        </a:rPr>
                        <a:t>Generalização</a:t>
                      </a:r>
                      <a:r>
                        <a:rPr kumimoji="0" lang="es-ES" sz="2000" b="1" i="1" u="none" strike="noStrike" cap="none" normalizeH="0" baseline="0" dirty="0">
                          <a:ln>
                            <a:noFill/>
                          </a:ln>
                          <a:solidFill>
                            <a:srgbClr val="333333"/>
                          </a:solidFill>
                          <a:effectLst/>
                          <a:latin typeface="Calibri Light"/>
                        </a:rPr>
                        <a:t> Falsa</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333333"/>
                          </a:solidFill>
                          <a:effectLst/>
                          <a:latin typeface="Calibri Light"/>
                        </a:rPr>
                        <a:t>Avaliação</a:t>
                      </a:r>
                      <a:r>
                        <a:rPr kumimoji="0" lang="es-ES" sz="2000" b="0" i="0" u="none" strike="noStrike" cap="none" normalizeH="0" baseline="0" dirty="0">
                          <a:ln>
                            <a:noFill/>
                          </a:ln>
                          <a:solidFill>
                            <a:srgbClr val="333333"/>
                          </a:solidFill>
                          <a:effectLst/>
                          <a:latin typeface="Calibri Light"/>
                        </a:rPr>
                        <a:t> positiva/</a:t>
                      </a:r>
                      <a:r>
                        <a:rPr kumimoji="0" lang="es-ES" sz="2000" b="0" i="0" u="none" strike="noStrike" cap="none" normalizeH="0" baseline="0" dirty="0" err="1">
                          <a:ln>
                            <a:noFill/>
                          </a:ln>
                          <a:solidFill>
                            <a:srgbClr val="333333"/>
                          </a:solidFill>
                          <a:effectLst/>
                          <a:latin typeface="Calibri Light"/>
                        </a:rPr>
                        <a:t>construtiva</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381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1800" b="0" i="0" u="none" strike="noStrike" cap="none" normalizeH="0" baseline="0" dirty="0">
                          <a:ln>
                            <a:noFill/>
                          </a:ln>
                          <a:solidFill>
                            <a:srgbClr val="333333"/>
                          </a:solidFill>
                          <a:effectLst/>
                          <a:latin typeface="Calibri Light"/>
                        </a:rPr>
                        <a:t>Você usou uma palavra estrangeira indevidamente; você não entendeu um livro.</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1800" b="1" i="1" u="none" strike="noStrike" cap="none" normalizeH="0" baseline="0" dirty="0">
                          <a:ln>
                            <a:noFill/>
                          </a:ln>
                          <a:solidFill>
                            <a:srgbClr val="333333"/>
                          </a:solidFill>
                          <a:effectLst/>
                          <a:latin typeface="Calibri Light"/>
                        </a:rPr>
                        <a:t>“Eu sou estúpido”</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1800" b="0" i="0" u="none" strike="noStrike" cap="none" normalizeH="0" baseline="0" dirty="0">
                          <a:ln>
                            <a:noFill/>
                          </a:ln>
                          <a:solidFill>
                            <a:schemeClr val="tx1"/>
                          </a:solidFill>
                          <a:effectLst/>
                          <a:latin typeface="Calibri Light"/>
                        </a:rPr>
                        <a:t>“Ninguém é perfeito”</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1800" b="0" i="0" u="none" strike="noStrike" cap="none" normalizeH="0" baseline="0" dirty="0">
                          <a:ln>
                            <a:noFill/>
                          </a:ln>
                          <a:solidFill>
                            <a:schemeClr val="tx1"/>
                          </a:solidFill>
                          <a:effectLst/>
                          <a:latin typeface="Calibri Light"/>
                        </a:rPr>
                        <a:t>“Estou realmente interessado neste livro?”</a:t>
                      </a:r>
                      <a:endParaRPr kumimoji="0" lang="de-DE" sz="1800" b="0" i="0" u="none" strike="noStrike" cap="none" normalizeH="0" baseline="0" dirty="0">
                        <a:ln>
                          <a:noFill/>
                        </a:ln>
                        <a:solidFill>
                          <a:schemeClr val="tx1"/>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7315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Calibri Light"/>
                        </a:rPr>
                        <a:t>Chumbar num exame.</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1800" b="1" i="1" u="none" strike="noStrike" cap="none" normalizeH="0" baseline="0" dirty="0">
                          <a:ln>
                            <a:noFill/>
                          </a:ln>
                          <a:solidFill>
                            <a:srgbClr val="333333"/>
                          </a:solidFill>
                          <a:effectLst/>
                          <a:latin typeface="Calibri Light"/>
                        </a:rPr>
                        <a:t>“Eu sou um perdedor!”</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1800" b="0" i="0" u="none" strike="noStrike" cap="none" normalizeH="0" baseline="0" dirty="0">
                          <a:ln>
                            <a:noFill/>
                          </a:ln>
                          <a:solidFill>
                            <a:schemeClr val="tx1"/>
                          </a:solidFill>
                          <a:effectLst/>
                          <a:latin typeface="Calibri Light"/>
                        </a:rPr>
                        <a:t>“Na próxima vez irei estudar muito.”</a:t>
                      </a:r>
                      <a:endParaRPr kumimoji="0" lang="de-DE" sz="1800" b="0" i="0" u="none" strike="noStrike" cap="none" normalizeH="0" baseline="0" dirty="0">
                        <a:ln>
                          <a:noFill/>
                        </a:ln>
                        <a:solidFill>
                          <a:schemeClr val="tx1"/>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969264">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1800" b="0" i="0" u="none" strike="noStrike" cap="none" normalizeH="0" baseline="0">
                          <a:ln>
                            <a:noFill/>
                          </a:ln>
                          <a:solidFill>
                            <a:srgbClr val="333333"/>
                          </a:solidFill>
                          <a:effectLst/>
                          <a:latin typeface="Calibri Light"/>
                        </a:rPr>
                        <a:t>Você é criticado num debate.</a:t>
                      </a:r>
                      <a:endParaRPr kumimoji="0" lang="de-DE" sz="1800" b="0" i="0" u="none" strike="noStrike" cap="none" normalizeH="0" baseline="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1800" b="1" i="1" u="none" strike="noStrike" cap="none" normalizeH="0" baseline="0" dirty="0">
                          <a:ln>
                            <a:noFill/>
                          </a:ln>
                          <a:solidFill>
                            <a:srgbClr val="333333"/>
                          </a:solidFill>
                          <a:effectLst/>
                          <a:latin typeface="Calibri Light"/>
                        </a:rPr>
                        <a:t>“Eu não valho nada!”</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1800" b="0" i="0" u="none" strike="noStrike" cap="none" normalizeH="0" baseline="0" dirty="0">
                          <a:ln>
                            <a:noFill/>
                          </a:ln>
                          <a:solidFill>
                            <a:schemeClr val="tx1"/>
                          </a:solidFill>
                          <a:effectLst/>
                          <a:latin typeface="Calibri Light"/>
                        </a:rPr>
                        <a:t>“Talvez a outra pessoa esteja certa, será que posso aprender alguma coisa?”</a:t>
                      </a:r>
                      <a:endParaRPr kumimoji="0" lang="de-DE" sz="1800" b="0" i="0" u="none" strike="noStrike" cap="none" normalizeH="0" baseline="0" dirty="0">
                        <a:ln>
                          <a:noFill/>
                        </a:ln>
                        <a:solidFill>
                          <a:schemeClr val="tx1"/>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9015889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Em vez disso: não generalize tudo a partir de uma imperfeição!</a:t>
            </a:r>
            <a:endParaRPr lang="en-US" sz="3600">
              <a:latin typeface="Calibri Light"/>
            </a:endParaRPr>
          </a:p>
        </p:txBody>
      </p:sp>
      <p:sp>
        <p:nvSpPr>
          <p:cNvPr id="3" name="Content Placeholder 2"/>
          <p:cNvSpPr>
            <a:spLocks noGrp="1"/>
          </p:cNvSpPr>
          <p:nvPr>
            <p:ph idx="1"/>
          </p:nvPr>
        </p:nvSpPr>
        <p:spPr/>
        <p:txBody>
          <a:bodyPr/>
          <a:lstStyle/>
          <a:p>
            <a:pPr lvl="0" defTabSz="914400" fontAlgn="base"/>
            <a:r>
              <a:rPr lang="pt-PT" altLang="de-DE" sz="2400" dirty="0">
                <a:solidFill>
                  <a:srgbClr val="333333"/>
                </a:solidFill>
                <a:latin typeface="Calibri Light"/>
                <a:cs typeface="Times New Roman" panose="02020603050405020304" pitchFamily="18" charset="0"/>
              </a:rPr>
              <a:t>Todos os homens são complexos </a:t>
            </a:r>
            <a:r>
              <a:rPr lang="en-GB" altLang="de-DE" sz="2400" dirty="0">
                <a:solidFill>
                  <a:srgbClr val="333333"/>
                </a:solidFill>
                <a:latin typeface="Calibri Light"/>
                <a:cs typeface="Times New Roman" panose="02020603050405020304" pitchFamily="18" charset="0"/>
              </a:rPr>
              <a:t>– </a:t>
            </a:r>
            <a:r>
              <a:rPr lang="pt-PT" altLang="de-DE" sz="2400" dirty="0">
                <a:solidFill>
                  <a:srgbClr val="333333"/>
                </a:solidFill>
                <a:latin typeface="Calibri Light"/>
                <a:cs typeface="Times New Roman" panose="02020603050405020304" pitchFamily="18" charset="0"/>
              </a:rPr>
              <a:t>como um mosaico: somos feitos de muitas peças pequenas que podem ser boas e más.</a:t>
            </a:r>
          </a:p>
          <a:p>
            <a:pPr lvl="0" defTabSz="914400" fontAlgn="base"/>
            <a:r>
              <a:rPr lang="pt-PT" altLang="de-DE" sz="2400" dirty="0">
                <a:solidFill>
                  <a:srgbClr val="333333"/>
                </a:solidFill>
                <a:latin typeface="Calibri Light"/>
                <a:cs typeface="Times New Roman" panose="02020603050405020304" pitchFamily="18" charset="0"/>
              </a:rPr>
              <a:t>Além disso</a:t>
            </a:r>
            <a:r>
              <a:rPr lang="en-GB" altLang="de-DE" sz="2400" dirty="0">
                <a:solidFill>
                  <a:srgbClr val="333333"/>
                </a:solidFill>
                <a:latin typeface="Calibri Light"/>
                <a:cs typeface="Times New Roman" panose="02020603050405020304" pitchFamily="18" charset="0"/>
              </a:rPr>
              <a:t>,</a:t>
            </a:r>
            <a:r>
              <a:rPr lang="pt-PT" altLang="de-DE" sz="2400" dirty="0">
                <a:solidFill>
                  <a:srgbClr val="333333"/>
                </a:solidFill>
                <a:latin typeface="Calibri Light"/>
                <a:cs typeface="Times New Roman" panose="02020603050405020304" pitchFamily="18" charset="0"/>
              </a:rPr>
              <a:t> existem muitas maneiras diferentes para definir características humanas:</a:t>
            </a:r>
          </a:p>
          <a:p>
            <a:pPr lvl="0" defTabSz="914400" fontAlgn="base"/>
            <a:r>
              <a:rPr lang="de-DE" altLang="de-DE" sz="2400" dirty="0">
                <a:solidFill>
                  <a:srgbClr val="004992"/>
                </a:solidFill>
                <a:latin typeface="Calibri Light"/>
                <a:cs typeface="Times New Roman" panose="02020603050405020304" pitchFamily="18" charset="0"/>
              </a:rPr>
              <a:t>O que é a atractivo? </a:t>
            </a:r>
            <a:r>
              <a:rPr lang="pt-PT" altLang="de-DE" sz="2400" dirty="0">
                <a:solidFill>
                  <a:srgbClr val="333333"/>
                </a:solidFill>
                <a:latin typeface="Calibri Light"/>
                <a:cs typeface="Times New Roman" panose="02020603050405020304" pitchFamily="18" charset="0"/>
              </a:rPr>
              <a:t>A beleza interior ou exterior, um corpo perfeito???</a:t>
            </a:r>
          </a:p>
          <a:p>
            <a:pPr lvl="0" defTabSz="914400" fontAlgn="base"/>
            <a:r>
              <a:rPr lang="de-DE" altLang="de-DE" sz="2400" dirty="0">
                <a:solidFill>
                  <a:srgbClr val="004992"/>
                </a:solidFill>
                <a:latin typeface="Calibri Light"/>
                <a:cs typeface="Times New Roman" panose="02020603050405020304" pitchFamily="18" charset="0"/>
              </a:rPr>
              <a:t>O que é o sucesso? </a:t>
            </a:r>
            <a:r>
              <a:rPr lang="pt-PT" altLang="de-DE" sz="2400" dirty="0">
                <a:solidFill>
                  <a:srgbClr val="333333"/>
                </a:solidFill>
                <a:latin typeface="Calibri Light"/>
                <a:cs typeface="Times New Roman" panose="02020603050405020304" pitchFamily="18" charset="0"/>
              </a:rPr>
              <a:t>Carreira</a:t>
            </a:r>
            <a:r>
              <a:rPr lang="en-GB" altLang="de-DE" sz="2400" dirty="0">
                <a:solidFill>
                  <a:srgbClr val="333333"/>
                </a:solidFill>
                <a:latin typeface="Calibri Light"/>
                <a:cs typeface="Times New Roman" panose="02020603050405020304" pitchFamily="18" charset="0"/>
              </a:rPr>
              <a:t>, </a:t>
            </a:r>
            <a:r>
              <a:rPr lang="pt-PT" altLang="de-DE" sz="2400" dirty="0">
                <a:solidFill>
                  <a:srgbClr val="333333"/>
                </a:solidFill>
                <a:latin typeface="Calibri Light"/>
                <a:cs typeface="Times New Roman" panose="02020603050405020304" pitchFamily="18" charset="0"/>
              </a:rPr>
              <a:t>muitos amigos, estar feliz consigo mesmo e com a vida???</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8 - Auto-Estima &amp; Humor</a:t>
            </a:r>
            <a:endParaRPr lang="de-DE"/>
          </a:p>
        </p:txBody>
      </p:sp>
      <p:sp>
        <p:nvSpPr>
          <p:cNvPr id="6" name="Slide Number Placeholder 5"/>
          <p:cNvSpPr>
            <a:spLocks noGrp="1"/>
          </p:cNvSpPr>
          <p:nvPr>
            <p:ph type="sldNum" sz="quarter" idx="12"/>
          </p:nvPr>
        </p:nvSpPr>
        <p:spPr/>
        <p:txBody>
          <a:bodyPr/>
          <a:lstStyle/>
          <a:p>
            <a:fld id="{378C2EB8-A5BF-456D-BA7F-C5E59CD71561}" type="slidenum">
              <a:rPr lang="de-DE" altLang="de-DE" smtClean="0"/>
              <a:pPr/>
              <a:t>17</a:t>
            </a:fld>
            <a:endParaRPr lang="de-DE" altLang="de-DE"/>
          </a:p>
        </p:txBody>
      </p:sp>
      <p:pic>
        <p:nvPicPr>
          <p:cNvPr id="10" name="Picture 8" descr="Lady-bug - flickr - Kaleidoscope Mosaic - cclicense">
            <a:extLst>
              <a:ext uri="{FF2B5EF4-FFF2-40B4-BE49-F238E27FC236}">
                <a16:creationId xmlns:a16="http://schemas.microsoft.com/office/drawing/2014/main" id="{B5D9EA91-F30B-4523-A16F-029B38AD10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4775" y="4931359"/>
            <a:ext cx="3200400" cy="1926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2. Percepção selectiva</a:t>
            </a:r>
            <a:br>
              <a:rPr lang="pt-BR" altLang="de-DE" sz="3600">
                <a:solidFill>
                  <a:srgbClr val="004992"/>
                </a:solidFill>
                <a:latin typeface="Calibri Light"/>
              </a:rPr>
            </a:br>
            <a:r>
              <a:rPr lang="pt-BR" altLang="de-DE">
                <a:solidFill>
                  <a:srgbClr val="004992"/>
                </a:solidFill>
                <a:latin typeface="Calibri Light"/>
              </a:rPr>
              <a:t>O que seria uma avaliação mais realista e útil?</a:t>
            </a:r>
            <a:endParaRPr lang="de-DE" altLang="de-DE">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pt-BR"/>
              <a:t>Treino Metacognitivo 8 - Auto-Estima &amp; Humor</a:t>
            </a:r>
            <a:endParaRPr lang="de-DE"/>
          </a:p>
        </p:txBody>
      </p:sp>
      <p:sp>
        <p:nvSpPr>
          <p:cNvPr id="5" name="Slide Number Placeholder 4"/>
          <p:cNvSpPr>
            <a:spLocks noGrp="1"/>
          </p:cNvSpPr>
          <p:nvPr>
            <p:ph type="sldNum" sz="quarter" idx="12"/>
          </p:nvPr>
        </p:nvSpPr>
        <p:spPr/>
        <p:txBody>
          <a:bodyPr/>
          <a:lstStyle/>
          <a:p>
            <a:fld id="{378C2EB8-A5BF-456D-BA7F-C5E59CD71561}" type="slidenum">
              <a:rPr lang="de-DE" altLang="de-DE" smtClean="0"/>
              <a:pPr/>
              <a:t>18</a:t>
            </a:fld>
            <a:endParaRPr lang="de-DE" altLang="de-DE"/>
          </a:p>
        </p:txBody>
      </p:sp>
      <p:graphicFrame>
        <p:nvGraphicFramePr>
          <p:cNvPr id="11"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2341567251"/>
              </p:ext>
            </p:extLst>
          </p:nvPr>
        </p:nvGraphicFramePr>
        <p:xfrm>
          <a:off x="408955" y="2834640"/>
          <a:ext cx="11376000" cy="246888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9631">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Evento</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Apreciação Selectiva</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Avaliação Holística</a:t>
                      </a:r>
                      <a:endParaRPr kumimoji="0" lang="de-DE" sz="2000" b="0" i="0" u="none" strike="noStrike" cap="none" normalizeH="0" baseline="0" dirty="0">
                        <a:ln>
                          <a:noFill/>
                        </a:ln>
                        <a:solidFill>
                          <a:srgbClr val="000000"/>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1800" b="0" i="0" u="none" strike="noStrike" cap="none" normalizeH="0" baseline="0">
                          <a:ln>
                            <a:noFill/>
                          </a:ln>
                          <a:solidFill>
                            <a:srgbClr val="333333"/>
                          </a:solidFill>
                          <a:effectLst/>
                          <a:latin typeface="Calibri Light"/>
                        </a:rPr>
                        <a:t>Um bom amigo não veio à sua festa de aniversário.</a:t>
                      </a:r>
                      <a:endParaRPr kumimoji="0" lang="de-DE" sz="18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Calibri Light"/>
                        </a:rPr>
                        <a:t>Desilusão</a:t>
                      </a:r>
                      <a:endParaRPr kumimoji="0" lang="de-DE" sz="18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1800" b="0" i="0" u="none" strike="noStrike" cap="none" normalizeH="0" baseline="0" dirty="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pt-BR" sz="1800" b="0" i="0" u="none" strike="noStrike" cap="none" normalizeH="0" baseline="0">
                          <a:ln>
                            <a:noFill/>
                          </a:ln>
                          <a:solidFill>
                            <a:srgbClr val="333333"/>
                          </a:solidFill>
                          <a:effectLst/>
                          <a:latin typeface="Calibri Light"/>
                        </a:rPr>
                        <a:t>As pessoas estão juntas. Estão a olhar na sua direcção.</a:t>
                      </a:r>
                      <a:endParaRPr kumimoji="0" lang="de-DE" sz="18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1800" b="0" i="0" u="none" strike="noStrike" cap="none" normalizeH="0" baseline="0">
                          <a:ln>
                            <a:noFill/>
                          </a:ln>
                          <a:solidFill>
                            <a:srgbClr val="333333"/>
                          </a:solidFill>
                          <a:effectLst/>
                          <a:latin typeface="Calibri Light"/>
                        </a:rPr>
                        <a:t>“Eles estão a rir-se de mim.”</a:t>
                      </a:r>
                      <a:endParaRPr kumimoji="0" lang="de-DE" sz="18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1800" b="0" i="0" u="none" strike="noStrike" cap="none" normalizeH="0" baseline="0" dirty="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2"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2. Percepção selectiva</a:t>
            </a:r>
            <a:br>
              <a:rPr lang="pt-BR" altLang="de-DE" sz="3600">
                <a:solidFill>
                  <a:srgbClr val="004992"/>
                </a:solidFill>
                <a:latin typeface="Calibri Light"/>
              </a:rPr>
            </a:br>
            <a:r>
              <a:rPr lang="pt-BR" altLang="de-DE">
                <a:solidFill>
                  <a:srgbClr val="004992"/>
                </a:solidFill>
                <a:latin typeface="Calibri Light"/>
              </a:rPr>
              <a:t>O que seria uma avaliação mais realista e útil?</a:t>
            </a:r>
            <a:endParaRPr lang="de-DE" altLang="de-DE">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pt-BR"/>
              <a:t>Treino Metacognitivo 8 - Auto-Estima &amp; Humor</a:t>
            </a:r>
            <a:endParaRPr lang="de-DE"/>
          </a:p>
        </p:txBody>
      </p:sp>
      <p:sp>
        <p:nvSpPr>
          <p:cNvPr id="5" name="Slide Number Placeholder 4"/>
          <p:cNvSpPr>
            <a:spLocks noGrp="1"/>
          </p:cNvSpPr>
          <p:nvPr>
            <p:ph type="sldNum" sz="quarter" idx="12"/>
          </p:nvPr>
        </p:nvSpPr>
        <p:spPr/>
        <p:txBody>
          <a:bodyPr/>
          <a:lstStyle/>
          <a:p>
            <a:fld id="{378C2EB8-A5BF-456D-BA7F-C5E59CD71561}" type="slidenum">
              <a:rPr lang="de-DE" altLang="de-DE" smtClean="0"/>
              <a:pPr/>
              <a:t>19</a:t>
            </a:fld>
            <a:endParaRPr lang="de-DE" altLang="de-DE"/>
          </a:p>
        </p:txBody>
      </p:sp>
      <p:graphicFrame>
        <p:nvGraphicFramePr>
          <p:cNvPr id="11"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850794235"/>
              </p:ext>
            </p:extLst>
          </p:nvPr>
        </p:nvGraphicFramePr>
        <p:xfrm>
          <a:off x="408955" y="2834640"/>
          <a:ext cx="11376000" cy="246888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9631">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Evento</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Apreciação Selectiva</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Avaliação Holística</a:t>
                      </a:r>
                      <a:endParaRPr kumimoji="0" lang="de-DE" sz="2000" b="0" i="0" u="none" strike="noStrike" cap="none" normalizeH="0" baseline="0" dirty="0">
                        <a:ln>
                          <a:noFill/>
                        </a:ln>
                        <a:solidFill>
                          <a:srgbClr val="000000"/>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1800" b="0" i="0" u="none" strike="noStrike" cap="none" normalizeH="0" baseline="0">
                          <a:ln>
                            <a:noFill/>
                          </a:ln>
                          <a:solidFill>
                            <a:srgbClr val="333333"/>
                          </a:solidFill>
                          <a:effectLst/>
                          <a:latin typeface="Calibri Light"/>
                        </a:rPr>
                        <a:t>Um bom amigo não veio à sua festa de aniversário.</a:t>
                      </a:r>
                      <a:endParaRPr kumimoji="0" lang="de-DE" sz="18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Calibri Light"/>
                        </a:rPr>
                        <a:t>Desilusão</a:t>
                      </a:r>
                      <a:endParaRPr kumimoji="0" lang="de-DE" sz="18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1800" b="0" i="0" u="none" strike="noStrike" cap="none" normalizeH="0" baseline="0">
                          <a:ln>
                            <a:noFill/>
                          </a:ln>
                          <a:solidFill>
                            <a:srgbClr val="333333"/>
                          </a:solidFill>
                          <a:effectLst/>
                          <a:latin typeface="Calibri Light"/>
                        </a:rPr>
                        <a:t>Está a ser uma grande festa, outras pessoas vieram e eu gostei muito da tarde</a:t>
                      </a:r>
                      <a:endParaRPr kumimoji="0" lang="de-DE" sz="18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pt-BR" sz="1800" b="0" i="0" u="none" strike="noStrike" cap="none" normalizeH="0" baseline="0">
                          <a:ln>
                            <a:noFill/>
                          </a:ln>
                          <a:solidFill>
                            <a:srgbClr val="333333"/>
                          </a:solidFill>
                          <a:effectLst/>
                          <a:latin typeface="Calibri Light"/>
                        </a:rPr>
                        <a:t>As pessoas estão juntas. Estão a olhar na sua direcção.</a:t>
                      </a:r>
                      <a:endParaRPr kumimoji="0" lang="de-DE" sz="18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1800" b="0" i="0" u="none" strike="noStrike" cap="none" normalizeH="0" baseline="0">
                          <a:ln>
                            <a:noFill/>
                          </a:ln>
                          <a:solidFill>
                            <a:srgbClr val="333333"/>
                          </a:solidFill>
                          <a:effectLst/>
                          <a:latin typeface="Calibri Light"/>
                        </a:rPr>
                        <a:t>“Eles estão a rir-se de mim.”</a:t>
                      </a:r>
                      <a:endParaRPr kumimoji="0" lang="de-DE" sz="18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1800" b="0" i="0" u="none" strike="noStrike" cap="none" normalizeH="0" baseline="0" dirty="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2"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96414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2. Percepção selectiva</a:t>
            </a:r>
            <a:br>
              <a:rPr lang="pt-BR" altLang="de-DE" sz="3600">
                <a:solidFill>
                  <a:srgbClr val="004992"/>
                </a:solidFill>
                <a:latin typeface="Calibri Light"/>
              </a:rPr>
            </a:br>
            <a:r>
              <a:rPr lang="pt-BR" altLang="de-DE">
                <a:solidFill>
                  <a:srgbClr val="004992"/>
                </a:solidFill>
                <a:latin typeface="Calibri Light"/>
              </a:rPr>
              <a:t>O que seria uma avaliação mais realista e útil?</a:t>
            </a:r>
            <a:endParaRPr lang="de-DE" altLang="de-DE">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pt-BR"/>
              <a:t>Treino Metacognitivo 8 - Auto-Estima &amp; Humor</a:t>
            </a:r>
            <a:endParaRPr lang="de-DE"/>
          </a:p>
        </p:txBody>
      </p:sp>
      <p:sp>
        <p:nvSpPr>
          <p:cNvPr id="5" name="Slide Number Placeholder 4"/>
          <p:cNvSpPr>
            <a:spLocks noGrp="1"/>
          </p:cNvSpPr>
          <p:nvPr>
            <p:ph type="sldNum" sz="quarter" idx="12"/>
          </p:nvPr>
        </p:nvSpPr>
        <p:spPr/>
        <p:txBody>
          <a:bodyPr/>
          <a:lstStyle/>
          <a:p>
            <a:fld id="{378C2EB8-A5BF-456D-BA7F-C5E59CD71561}" type="slidenum">
              <a:rPr lang="de-DE" altLang="de-DE" smtClean="0"/>
              <a:pPr/>
              <a:t>20</a:t>
            </a:fld>
            <a:endParaRPr lang="de-DE" altLang="de-DE"/>
          </a:p>
        </p:txBody>
      </p:sp>
      <p:sp>
        <p:nvSpPr>
          <p:cNvPr id="35862" name="Rectangle 29"/>
          <p:cNvSpPr>
            <a:spLocks noChangeArrowheads="1"/>
          </p:cNvSpPr>
          <p:nvPr/>
        </p:nvSpPr>
        <p:spPr bwMode="auto">
          <a:xfrm>
            <a:off x="408955" y="5608324"/>
            <a:ext cx="113760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eaLnBrk="0" hangingPunct="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lnSpc>
                <a:spcPct val="90000"/>
              </a:lnSpc>
              <a:buFont typeface="Wingdings" panose="05000000000000000000" pitchFamily="2" charset="2"/>
              <a:buNone/>
            </a:pPr>
            <a:r>
              <a:rPr lang="pt-PT" altLang="de-DE" sz="2000" b="0">
                <a:solidFill>
                  <a:srgbClr val="004992"/>
                </a:solidFill>
                <a:latin typeface="Calibri Light"/>
              </a:rPr>
              <a:t>“Leitura da Mente”: </a:t>
            </a:r>
            <a:r>
              <a:rPr lang="pt-PT" altLang="de-DE" sz="2000" b="0" dirty="0">
                <a:solidFill>
                  <a:srgbClr val="333333"/>
                </a:solidFill>
                <a:latin typeface="Calibri Light"/>
              </a:rPr>
              <a:t>evite interpretar de forma excessiva o comportamento das outras pessoas. Podem haver muitas explicações para uma situação</a:t>
            </a:r>
            <a:r>
              <a:rPr lang="en-US" altLang="de-DE" sz="2000" b="0" dirty="0">
                <a:solidFill>
                  <a:srgbClr val="333333"/>
                </a:solidFill>
                <a:latin typeface="Calibri Light"/>
              </a:rPr>
              <a:t>.</a:t>
            </a:r>
            <a:r>
              <a:rPr lang="de-DE" altLang="de-DE" sz="2000" b="0" dirty="0">
                <a:solidFill>
                  <a:srgbClr val="333333"/>
                </a:solidFill>
                <a:latin typeface="Calibri Light"/>
              </a:rPr>
              <a:t> </a:t>
            </a:r>
            <a:br>
              <a:rPr lang="en-US" altLang="de-DE" sz="2000" b="0" dirty="0">
                <a:solidFill>
                  <a:srgbClr val="333333"/>
                </a:solidFill>
                <a:latin typeface="Calibri Light"/>
              </a:rPr>
            </a:br>
            <a:endParaRPr lang="en-US" altLang="de-DE" sz="2000" b="0" dirty="0">
              <a:solidFill>
                <a:srgbClr val="333333"/>
              </a:solidFill>
              <a:latin typeface="Calibri Light"/>
            </a:endParaRPr>
          </a:p>
        </p:txBody>
      </p:sp>
      <p:graphicFrame>
        <p:nvGraphicFramePr>
          <p:cNvPr id="11"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1720294195"/>
              </p:ext>
            </p:extLst>
          </p:nvPr>
        </p:nvGraphicFramePr>
        <p:xfrm>
          <a:off x="408955" y="2834640"/>
          <a:ext cx="11376000" cy="246888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9631">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Evento</a:t>
                      </a:r>
                      <a:endParaRPr kumimoji="0" lang="de-DE" sz="2000" b="0" i="0" u="none" strike="noStrike" cap="none" normalizeH="0" baseline="0" dirty="0">
                        <a:ln>
                          <a:noFill/>
                        </a:ln>
                        <a:solidFill>
                          <a:srgbClr val="000000"/>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Apreciação Selectiva</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Avaliação Holística</a:t>
                      </a:r>
                      <a:endParaRPr kumimoji="0" lang="de-DE" sz="2000" b="0" i="0" u="none" strike="noStrike" cap="none" normalizeH="0" baseline="0" dirty="0">
                        <a:ln>
                          <a:noFill/>
                        </a:ln>
                        <a:solidFill>
                          <a:srgbClr val="000000"/>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1800" b="0" i="0" u="none" strike="noStrike" cap="none" normalizeH="0" baseline="0">
                          <a:ln>
                            <a:noFill/>
                          </a:ln>
                          <a:solidFill>
                            <a:srgbClr val="333333"/>
                          </a:solidFill>
                          <a:effectLst/>
                          <a:latin typeface="Calibri Light"/>
                        </a:rPr>
                        <a:t>Um bom amigo não veio à sua festa de aniversário.</a:t>
                      </a:r>
                      <a:endParaRPr kumimoji="0" lang="de-DE" sz="18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Calibri Light"/>
                        </a:rPr>
                        <a:t>Desilusão</a:t>
                      </a:r>
                      <a:endParaRPr kumimoji="0" lang="de-DE" sz="18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1800" b="0" i="0" u="none" strike="noStrike" cap="none" normalizeH="0" baseline="0">
                          <a:ln>
                            <a:noFill/>
                          </a:ln>
                          <a:solidFill>
                            <a:srgbClr val="333333"/>
                          </a:solidFill>
                          <a:effectLst/>
                          <a:latin typeface="Calibri Light"/>
                        </a:rPr>
                        <a:t>Está a ser uma grande festa, outras pessoas vieram e eu gostei muito da tarde</a:t>
                      </a:r>
                      <a:endParaRPr kumimoji="0" lang="de-DE" sz="18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pt-BR" sz="1800" b="0" i="0" u="none" strike="noStrike" cap="none" normalizeH="0" baseline="0">
                          <a:ln>
                            <a:noFill/>
                          </a:ln>
                          <a:solidFill>
                            <a:srgbClr val="333333"/>
                          </a:solidFill>
                          <a:effectLst/>
                          <a:latin typeface="Calibri Light"/>
                        </a:rPr>
                        <a:t>As pessoas estão juntas. Estão a olhar na sua direcção.</a:t>
                      </a:r>
                      <a:endParaRPr kumimoji="0" lang="de-DE" sz="18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1800" b="0" i="0" u="none" strike="noStrike" cap="none" normalizeH="0" baseline="0">
                          <a:ln>
                            <a:noFill/>
                          </a:ln>
                          <a:solidFill>
                            <a:srgbClr val="333333"/>
                          </a:solidFill>
                          <a:effectLst/>
                          <a:latin typeface="Calibri Light"/>
                        </a:rPr>
                        <a:t>“Eles estão a rir-se de mim.”</a:t>
                      </a:r>
                      <a:endParaRPr kumimoji="0" lang="de-DE" sz="18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1800" b="0" i="0" u="none" strike="noStrike" cap="none" normalizeH="0" baseline="0">
                          <a:ln>
                            <a:noFill/>
                          </a:ln>
                          <a:solidFill>
                            <a:srgbClr val="333333"/>
                          </a:solidFill>
                          <a:effectLst/>
                          <a:latin typeface="Calibri Light"/>
                        </a:rPr>
                        <a:t>Eles estão a olhar para mim por engano, ou porque me confundiram com alguém.</a:t>
                      </a:r>
                      <a:endParaRPr kumimoji="0" lang="de-DE" sz="18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2"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95404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altLang="de-DE" sz="3600">
                <a:solidFill>
                  <a:srgbClr val="004992"/>
                </a:solidFill>
                <a:latin typeface="Calibri Light"/>
              </a:rPr>
              <a:t>3. Aplicar os seus próprios padrões como a ultima medição</a:t>
            </a:r>
            <a:endParaRPr lang="de-DE" altLang="de-DE" sz="3600">
              <a:solidFill>
                <a:srgbClr val="004992"/>
              </a:solidFill>
              <a:latin typeface="Calibri Light"/>
            </a:endParaRPr>
          </a:p>
        </p:txBody>
      </p:sp>
      <p:sp>
        <p:nvSpPr>
          <p:cNvPr id="36867" name="Rectangle 3"/>
          <p:cNvSpPr>
            <a:spLocks noGrp="1" noChangeArrowheads="1"/>
          </p:cNvSpPr>
          <p:nvPr>
            <p:ph idx="1"/>
          </p:nvPr>
        </p:nvSpPr>
        <p:spPr/>
        <p:txBody>
          <a:bodyPr/>
          <a:lstStyle/>
          <a:p>
            <a:pPr eaLnBrk="1" hangingPunct="1"/>
            <a:r>
              <a:rPr lang="pt-PT" altLang="de-DE" sz="2400" dirty="0">
                <a:solidFill>
                  <a:srgbClr val="004992"/>
                </a:solidFill>
                <a:latin typeface="Calibri Light"/>
              </a:rPr>
              <a:t>Existe uma diferença entre a forma como eu me julgo e a forma como os outros me julgam!</a:t>
            </a:r>
          </a:p>
          <a:p>
            <a:pPr marL="342900" lvl="1" indent="-342900" eaLnBrk="1" hangingPunct="1">
              <a:spcBef>
                <a:spcPts val="1999"/>
              </a:spcBef>
              <a:spcAft>
                <a:spcPts val="0"/>
              </a:spcAft>
              <a:buClr>
                <a:srgbClr val="333333"/>
              </a:buClr>
              <a:buFont typeface="WingDings"/>
              <a:buChar char=""/>
            </a:pPr>
            <a:r>
              <a:rPr lang="de-DE" altLang="de-DE" sz="2400" dirty="0">
                <a:solidFill>
                  <a:srgbClr val="333333"/>
                </a:solidFill>
                <a:latin typeface="Calibri Light"/>
              </a:rPr>
              <a:t>Se eu me considerar inútil e feio, etc., não significa que os outros partilham necessariamente essa opinião.</a:t>
            </a:r>
          </a:p>
          <a:p>
            <a:pPr marL="342900" lvl="1" indent="-342900" eaLnBrk="1" hangingPunct="1">
              <a:spcBef>
                <a:spcPts val="1999"/>
              </a:spcBef>
              <a:spcAft>
                <a:spcPts val="0"/>
              </a:spcAft>
              <a:buClr>
                <a:srgbClr val="333333"/>
              </a:buClr>
              <a:buFont typeface="WingDings"/>
              <a:buChar char=""/>
            </a:pPr>
            <a:r>
              <a:rPr lang="de-DE" altLang="de-DE" sz="2400" dirty="0">
                <a:solidFill>
                  <a:srgbClr val="333333"/>
                </a:solidFill>
                <a:latin typeface="Calibri Light"/>
              </a:rPr>
              <a:t>Existem multiplas opiniões/ julgamentos/ preferências. Os outros podem não concordar com a minha compreensão de inteligência, aparência, etc.</a:t>
            </a:r>
          </a:p>
        </p:txBody>
      </p:sp>
      <p:sp>
        <p:nvSpPr>
          <p:cNvPr id="4" name="Footer Placeholder 3"/>
          <p:cNvSpPr>
            <a:spLocks noGrp="1"/>
          </p:cNvSpPr>
          <p:nvPr>
            <p:ph type="ftr" sz="quarter" idx="11"/>
          </p:nvPr>
        </p:nvSpPr>
        <p:spPr/>
        <p:txBody>
          <a:bodyPr/>
          <a:lstStyle/>
          <a:p>
            <a:pPr>
              <a:defRPr/>
            </a:pPr>
            <a:r>
              <a:rPr lang="pt-BR"/>
              <a:t>Treino Metacognitivo 8 - Auto-Estima &amp; Humor</a:t>
            </a:r>
            <a:endParaRPr lang="de-DE"/>
          </a:p>
        </p:txBody>
      </p:sp>
      <p:sp>
        <p:nvSpPr>
          <p:cNvPr id="5" name="Slide Number Placeholder 4"/>
          <p:cNvSpPr>
            <a:spLocks noGrp="1"/>
          </p:cNvSpPr>
          <p:nvPr>
            <p:ph type="sldNum" sz="quarter" idx="12"/>
          </p:nvPr>
        </p:nvSpPr>
        <p:spPr/>
        <p:txBody>
          <a:bodyPr/>
          <a:lstStyle/>
          <a:p>
            <a:fld id="{378C2EB8-A5BF-456D-BA7F-C5E59CD71561}" type="slidenum">
              <a:rPr lang="de-DE" altLang="de-DE" smtClean="0"/>
              <a:pPr/>
              <a:t>21</a:t>
            </a:fld>
            <a:endParaRPr lang="de-DE" altLang="de-D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52" name="Rectangle 20"/>
          <p:cNvSpPr>
            <a:spLocks noGrp="1" noChangeArrowheads="1"/>
          </p:cNvSpPr>
          <p:nvPr>
            <p:ph type="title"/>
          </p:nvPr>
        </p:nvSpPr>
        <p:spPr>
          <a:xfrm>
            <a:off x="408955" y="1124744"/>
            <a:ext cx="11376000" cy="1384995"/>
          </a:xfrm>
        </p:spPr>
        <p:txBody>
          <a:bodyPr vert="horz" lIns="0" tIns="0" rIns="0" bIns="0" rtlCol="0" anchor="t">
            <a:spAutoFit/>
          </a:bodyPr>
          <a:lstStyle/>
          <a:p>
            <a:pPr defTabSz="914377">
              <a:spcBef>
                <a:spcPts val="0"/>
              </a:spcBef>
            </a:pPr>
            <a:r>
              <a:rPr lang="pt-BR" altLang="de-DE" sz="3600" dirty="0">
                <a:solidFill>
                  <a:srgbClr val="004992"/>
                </a:solidFill>
                <a:latin typeface="Calibri Light"/>
              </a:rPr>
              <a:t>4. Negação do feedback positivo, mas aceitação sem crítica do feedback negativo!</a:t>
            </a:r>
            <a:br>
              <a:rPr lang="pt-BR" altLang="de-DE" sz="3600" dirty="0">
                <a:solidFill>
                  <a:srgbClr val="004992"/>
                </a:solidFill>
                <a:latin typeface="Calibri Light"/>
              </a:rPr>
            </a:br>
            <a:r>
              <a:rPr lang="pt-BR" altLang="de-DE" dirty="0">
                <a:solidFill>
                  <a:srgbClr val="004992"/>
                </a:solidFill>
                <a:latin typeface="Calibri Light"/>
              </a:rPr>
              <a:t>O que seria uma avaliação mais realista e útil?</a:t>
            </a:r>
            <a:endParaRPr lang="de-DE" altLang="de-DE"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pt-BR"/>
              <a:t>Treino Metacognitivo 8 - Auto-Estima &amp; Humor</a:t>
            </a:r>
            <a:endParaRPr lang="de-DE"/>
          </a:p>
        </p:txBody>
      </p:sp>
      <p:sp>
        <p:nvSpPr>
          <p:cNvPr id="5" name="Slide Number Placeholder 4"/>
          <p:cNvSpPr>
            <a:spLocks noGrp="1"/>
          </p:cNvSpPr>
          <p:nvPr>
            <p:ph type="sldNum" sz="quarter" idx="12"/>
          </p:nvPr>
        </p:nvSpPr>
        <p:spPr/>
        <p:txBody>
          <a:bodyPr/>
          <a:lstStyle/>
          <a:p>
            <a:fld id="{378C2EB8-A5BF-456D-BA7F-C5E59CD71561}" type="slidenum">
              <a:rPr lang="de-DE" altLang="de-DE" smtClean="0"/>
              <a:pPr/>
              <a:t>22</a:t>
            </a:fld>
            <a:endParaRPr lang="de-DE" altLang="de-DE"/>
          </a:p>
        </p:txBody>
      </p:sp>
      <p:pic>
        <p:nvPicPr>
          <p:cNvPr id="15"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6455" y="4977730"/>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3573016"/>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4"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4010778187"/>
              </p:ext>
            </p:extLst>
          </p:nvPr>
        </p:nvGraphicFramePr>
        <p:xfrm>
          <a:off x="1812737" y="2834640"/>
          <a:ext cx="9972219" cy="3505178"/>
        </p:xfrm>
        <a:graphic>
          <a:graphicData uri="http://schemas.openxmlformats.org/drawingml/2006/table">
            <a:tbl>
              <a:tblPr>
                <a:tableStyleId>{21E4AEA4-8DFA-4A89-87EB-49C32662AFE0}</a:tableStyleId>
              </a:tblPr>
              <a:tblGrid>
                <a:gridCol w="3278538">
                  <a:extLst>
                    <a:ext uri="{9D8B030D-6E8A-4147-A177-3AD203B41FA5}">
                      <a16:colId xmlns:a16="http://schemas.microsoft.com/office/drawing/2014/main" val="20000"/>
                    </a:ext>
                  </a:extLst>
                </a:gridCol>
                <a:gridCol w="6693681">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Evento</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a:ln>
                            <a:noFill/>
                          </a:ln>
                          <a:solidFill>
                            <a:srgbClr val="000000"/>
                          </a:solidFill>
                          <a:effectLst/>
                          <a:latin typeface="Calibri Light"/>
                        </a:rPr>
                        <a:t>Avaliação Depressiva</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a:ln>
                            <a:noFill/>
                          </a:ln>
                          <a:solidFill>
                            <a:srgbClr val="000000"/>
                          </a:solidFill>
                          <a:effectLst/>
                          <a:latin typeface="Calibri Light"/>
                        </a:rPr>
                        <a:t>Avaliação Positiva/Construtiva</a:t>
                      </a:r>
                      <a:endParaRPr kumimoji="0" lang="de-DE" sz="2000" b="0" i="0" u="none" strike="noStrike" cap="none" normalizeH="0" baseline="0" dirty="0">
                        <a:ln>
                          <a:noFill/>
                        </a:ln>
                        <a:solidFill>
                          <a:srgbClr val="000000"/>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333333"/>
                          </a:solidFill>
                          <a:effectLst/>
                          <a:latin typeface="Calibri Light"/>
                        </a:rPr>
                        <a:t>Você recebeu elogios pelo seu desempenho.</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1" i="1" u="none" strike="noStrike" cap="none" normalizeH="0" baseline="0" dirty="0">
                          <a:ln>
                            <a:noFill/>
                          </a:ln>
                          <a:solidFill>
                            <a:srgbClr val="333333"/>
                          </a:solidFill>
                          <a:effectLst/>
                          <a:latin typeface="Calibri Light"/>
                        </a:rPr>
                        <a:t>“O outro que tentou lisonjear-me é desonesto”; “Só ele/ela pensam dessa maneira...” </a:t>
                      </a:r>
                      <a:r>
                        <a:rPr kumimoji="0" lang="pt-BR"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Você foi criticado!</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1" i="1" u="none" strike="noStrike" cap="none" normalizeH="0" baseline="0" dirty="0">
                          <a:ln>
                            <a:noFill/>
                          </a:ln>
                          <a:solidFill>
                            <a:srgbClr val="333333"/>
                          </a:solidFill>
                          <a:effectLst/>
                          <a:latin typeface="Calibri Light"/>
                        </a:rPr>
                        <a:t>“Eu fui exposto, eu sou inútil...” </a:t>
                      </a:r>
                      <a:r>
                        <a:rPr kumimoji="0" lang="pt-BR"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52" name="Rectangle 20"/>
          <p:cNvSpPr>
            <a:spLocks noGrp="1" noChangeArrowheads="1"/>
          </p:cNvSpPr>
          <p:nvPr>
            <p:ph type="title"/>
          </p:nvPr>
        </p:nvSpPr>
        <p:spPr>
          <a:xfrm>
            <a:off x="408955" y="1124744"/>
            <a:ext cx="11376000" cy="1384995"/>
          </a:xfrm>
        </p:spPr>
        <p:txBody>
          <a:bodyPr vert="horz" lIns="0" tIns="0" rIns="0" bIns="0" rtlCol="0" anchor="t">
            <a:spAutoFit/>
          </a:bodyPr>
          <a:lstStyle/>
          <a:p>
            <a:pPr defTabSz="914377">
              <a:spcBef>
                <a:spcPts val="0"/>
              </a:spcBef>
            </a:pPr>
            <a:r>
              <a:rPr lang="pt-BR" altLang="de-DE" sz="3600" dirty="0">
                <a:solidFill>
                  <a:srgbClr val="004992"/>
                </a:solidFill>
                <a:latin typeface="Calibri Light"/>
              </a:rPr>
              <a:t>4. Negação do feedback positivo, mas aceitação sem crítica do feedback negativo!</a:t>
            </a:r>
            <a:br>
              <a:rPr lang="pt-BR" altLang="de-DE" sz="3600" dirty="0">
                <a:solidFill>
                  <a:srgbClr val="004992"/>
                </a:solidFill>
                <a:latin typeface="Calibri Light"/>
              </a:rPr>
            </a:br>
            <a:r>
              <a:rPr lang="pt-BR" altLang="de-DE" dirty="0">
                <a:solidFill>
                  <a:srgbClr val="004992"/>
                </a:solidFill>
                <a:latin typeface="Calibri Light"/>
              </a:rPr>
              <a:t>O que seria uma avaliação mais realista e útil?</a:t>
            </a:r>
            <a:endParaRPr lang="de-DE" altLang="de-DE"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pt-BR"/>
              <a:t>Treino Metacognitivo 8 - Auto-Estima &amp; Humor</a:t>
            </a:r>
            <a:endParaRPr lang="de-DE"/>
          </a:p>
        </p:txBody>
      </p:sp>
      <p:sp>
        <p:nvSpPr>
          <p:cNvPr id="5" name="Slide Number Placeholder 4"/>
          <p:cNvSpPr>
            <a:spLocks noGrp="1"/>
          </p:cNvSpPr>
          <p:nvPr>
            <p:ph type="sldNum" sz="quarter" idx="12"/>
          </p:nvPr>
        </p:nvSpPr>
        <p:spPr/>
        <p:txBody>
          <a:bodyPr/>
          <a:lstStyle/>
          <a:p>
            <a:fld id="{378C2EB8-A5BF-456D-BA7F-C5E59CD71561}" type="slidenum">
              <a:rPr lang="de-DE" altLang="de-DE" smtClean="0"/>
              <a:pPr/>
              <a:t>23</a:t>
            </a:fld>
            <a:endParaRPr lang="de-DE" altLang="de-DE"/>
          </a:p>
        </p:txBody>
      </p:sp>
      <p:pic>
        <p:nvPicPr>
          <p:cNvPr id="15"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6455" y="4977730"/>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3573016"/>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4"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2865040080"/>
              </p:ext>
            </p:extLst>
          </p:nvPr>
        </p:nvGraphicFramePr>
        <p:xfrm>
          <a:off x="1812737" y="2834640"/>
          <a:ext cx="9972219" cy="3505178"/>
        </p:xfrm>
        <a:graphic>
          <a:graphicData uri="http://schemas.openxmlformats.org/drawingml/2006/table">
            <a:tbl>
              <a:tblPr>
                <a:tableStyleId>{21E4AEA4-8DFA-4A89-87EB-49C32662AFE0}</a:tableStyleId>
              </a:tblPr>
              <a:tblGrid>
                <a:gridCol w="3278538">
                  <a:extLst>
                    <a:ext uri="{9D8B030D-6E8A-4147-A177-3AD203B41FA5}">
                      <a16:colId xmlns:a16="http://schemas.microsoft.com/office/drawing/2014/main" val="20000"/>
                    </a:ext>
                  </a:extLst>
                </a:gridCol>
                <a:gridCol w="6693681">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Evento</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a:ln>
                            <a:noFill/>
                          </a:ln>
                          <a:solidFill>
                            <a:srgbClr val="000000"/>
                          </a:solidFill>
                          <a:effectLst/>
                          <a:latin typeface="Calibri Light"/>
                        </a:rPr>
                        <a:t>Avaliação Depressiva</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a:ln>
                            <a:noFill/>
                          </a:ln>
                          <a:solidFill>
                            <a:srgbClr val="000000"/>
                          </a:solidFill>
                          <a:effectLst/>
                          <a:latin typeface="Calibri Light"/>
                        </a:rPr>
                        <a:t>Avaliação Positiva/Construtiva</a:t>
                      </a:r>
                      <a:endParaRPr kumimoji="0" lang="de-DE" sz="2000" b="0" i="0" u="none" strike="noStrike" cap="none" normalizeH="0" baseline="0" dirty="0">
                        <a:ln>
                          <a:noFill/>
                        </a:ln>
                        <a:solidFill>
                          <a:srgbClr val="000000"/>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333333"/>
                          </a:solidFill>
                          <a:effectLst/>
                          <a:latin typeface="Calibri Light"/>
                        </a:rPr>
                        <a:t>Você recebeu elogios pelo seu desempenho.</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1" i="1" u="none" strike="noStrike" cap="none" normalizeH="0" baseline="0" dirty="0">
                          <a:ln>
                            <a:noFill/>
                          </a:ln>
                          <a:solidFill>
                            <a:srgbClr val="333333"/>
                          </a:solidFill>
                          <a:effectLst/>
                          <a:latin typeface="Calibri Light"/>
                        </a:rPr>
                        <a:t>“O outro que tentou lisonjear-me é desonesto”; “Só ele/ela pensam dessa maneira...”</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dirty="0">
                          <a:ln>
                            <a:noFill/>
                          </a:ln>
                          <a:solidFill>
                            <a:srgbClr val="333333"/>
                          </a:solidFill>
                          <a:effectLst/>
                          <a:latin typeface="Calibri Light"/>
                        </a:rPr>
                        <a:t>“É muito bom que alguém tenha reconhecido o meu sucesso!”</a:t>
                      </a:r>
                      <a:endParaRPr kumimoji="0" lang="de-DE" sz="2000" b="0" i="0" u="none" strike="noStrike" cap="none" normalizeH="0" baseline="0" dirty="0">
                        <a:ln>
                          <a:noFill/>
                        </a:ln>
                        <a:solidFill>
                          <a:srgbClr val="FFFFFF"/>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Você foi criticado!</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1" i="1" u="none" strike="noStrike" cap="none" normalizeH="0" baseline="0" dirty="0">
                          <a:ln>
                            <a:noFill/>
                          </a:ln>
                          <a:solidFill>
                            <a:srgbClr val="333333"/>
                          </a:solidFill>
                          <a:effectLst/>
                          <a:latin typeface="Calibri Light"/>
                        </a:rPr>
                        <a:t>“Eu fui exposto, eu sou inútil...” </a:t>
                      </a:r>
                      <a:r>
                        <a:rPr kumimoji="0" lang="pt-BR"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2706270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52" name="Rectangle 20"/>
          <p:cNvSpPr>
            <a:spLocks noGrp="1" noChangeArrowheads="1"/>
          </p:cNvSpPr>
          <p:nvPr>
            <p:ph type="title"/>
          </p:nvPr>
        </p:nvSpPr>
        <p:spPr>
          <a:xfrm>
            <a:off x="408955" y="1124744"/>
            <a:ext cx="11376000" cy="1384995"/>
          </a:xfrm>
        </p:spPr>
        <p:txBody>
          <a:bodyPr vert="horz" lIns="0" tIns="0" rIns="0" bIns="0" rtlCol="0" anchor="t">
            <a:spAutoFit/>
          </a:bodyPr>
          <a:lstStyle/>
          <a:p>
            <a:pPr defTabSz="914377">
              <a:spcBef>
                <a:spcPts val="0"/>
              </a:spcBef>
            </a:pPr>
            <a:r>
              <a:rPr lang="pt-BR" altLang="de-DE" sz="3600" dirty="0">
                <a:solidFill>
                  <a:srgbClr val="004992"/>
                </a:solidFill>
                <a:latin typeface="Calibri Light"/>
              </a:rPr>
              <a:t>4. Negação do feedback positivo, mas aceitação sem crítica do feedback negativo!</a:t>
            </a:r>
            <a:br>
              <a:rPr lang="pt-BR" altLang="de-DE" sz="3600" dirty="0">
                <a:solidFill>
                  <a:srgbClr val="004992"/>
                </a:solidFill>
                <a:latin typeface="Calibri Light"/>
              </a:rPr>
            </a:br>
            <a:r>
              <a:rPr lang="pt-BR" altLang="de-DE" dirty="0">
                <a:solidFill>
                  <a:srgbClr val="004992"/>
                </a:solidFill>
                <a:latin typeface="Calibri Light"/>
              </a:rPr>
              <a:t>O que seria uma avaliação mais realista e útil?</a:t>
            </a:r>
            <a:endParaRPr lang="de-DE" altLang="de-DE"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pt-BR"/>
              <a:t>Treino Metacognitivo 8 - Auto-Estima &amp; Humor</a:t>
            </a:r>
            <a:endParaRPr lang="de-DE"/>
          </a:p>
        </p:txBody>
      </p:sp>
      <p:sp>
        <p:nvSpPr>
          <p:cNvPr id="5" name="Slide Number Placeholder 4"/>
          <p:cNvSpPr>
            <a:spLocks noGrp="1"/>
          </p:cNvSpPr>
          <p:nvPr>
            <p:ph type="sldNum" sz="quarter" idx="12"/>
          </p:nvPr>
        </p:nvSpPr>
        <p:spPr/>
        <p:txBody>
          <a:bodyPr/>
          <a:lstStyle/>
          <a:p>
            <a:fld id="{378C2EB8-A5BF-456D-BA7F-C5E59CD71561}" type="slidenum">
              <a:rPr lang="de-DE" altLang="de-DE" smtClean="0"/>
              <a:pPr/>
              <a:t>24</a:t>
            </a:fld>
            <a:endParaRPr lang="de-DE" altLang="de-DE"/>
          </a:p>
        </p:txBody>
      </p:sp>
      <p:pic>
        <p:nvPicPr>
          <p:cNvPr id="15"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6455" y="4977730"/>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3573016"/>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4"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3986564478"/>
              </p:ext>
            </p:extLst>
          </p:nvPr>
        </p:nvGraphicFramePr>
        <p:xfrm>
          <a:off x="1812737" y="2834640"/>
          <a:ext cx="9972219" cy="3505178"/>
        </p:xfrm>
        <a:graphic>
          <a:graphicData uri="http://schemas.openxmlformats.org/drawingml/2006/table">
            <a:tbl>
              <a:tblPr>
                <a:tableStyleId>{21E4AEA4-8DFA-4A89-87EB-49C32662AFE0}</a:tableStyleId>
              </a:tblPr>
              <a:tblGrid>
                <a:gridCol w="3278538">
                  <a:extLst>
                    <a:ext uri="{9D8B030D-6E8A-4147-A177-3AD203B41FA5}">
                      <a16:colId xmlns:a16="http://schemas.microsoft.com/office/drawing/2014/main" val="20000"/>
                    </a:ext>
                  </a:extLst>
                </a:gridCol>
                <a:gridCol w="6693681">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Evento</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a:ln>
                            <a:noFill/>
                          </a:ln>
                          <a:solidFill>
                            <a:srgbClr val="000000"/>
                          </a:solidFill>
                          <a:effectLst/>
                          <a:latin typeface="Calibri Light"/>
                        </a:rPr>
                        <a:t>Avaliação Depressiva</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a:ln>
                            <a:noFill/>
                          </a:ln>
                          <a:solidFill>
                            <a:srgbClr val="000000"/>
                          </a:solidFill>
                          <a:effectLst/>
                          <a:latin typeface="Calibri Light"/>
                        </a:rPr>
                        <a:t>Avaliação Positiva/Construtiva</a:t>
                      </a:r>
                      <a:endParaRPr kumimoji="0" lang="de-DE" sz="2000" b="0" i="0" u="none" strike="noStrike" cap="none" normalizeH="0" baseline="0" dirty="0">
                        <a:ln>
                          <a:noFill/>
                        </a:ln>
                        <a:solidFill>
                          <a:srgbClr val="000000"/>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333333"/>
                          </a:solidFill>
                          <a:effectLst/>
                          <a:latin typeface="Calibri Light"/>
                        </a:rPr>
                        <a:t>Você recebeu elogios pelo seu desempenho.</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1" i="1" u="none" strike="noStrike" cap="none" normalizeH="0" baseline="0" dirty="0">
                          <a:ln>
                            <a:noFill/>
                          </a:ln>
                          <a:solidFill>
                            <a:srgbClr val="333333"/>
                          </a:solidFill>
                          <a:effectLst/>
                          <a:latin typeface="Calibri Light"/>
                        </a:rPr>
                        <a:t>“O outro que tentou lisonjear-me é desonesto”; “Só ele/ela pensam dessa maneira...”</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dirty="0">
                          <a:ln>
                            <a:noFill/>
                          </a:ln>
                          <a:solidFill>
                            <a:srgbClr val="333333"/>
                          </a:solidFill>
                          <a:effectLst/>
                          <a:latin typeface="Calibri Light"/>
                        </a:rPr>
                        <a:t>“É muito bom que alguém tenha reconhecido o meu sucesso!”</a:t>
                      </a:r>
                      <a:endParaRPr kumimoji="0" lang="de-DE" sz="2000" b="0" i="0" u="none" strike="noStrike" cap="none" normalizeH="0" baseline="0" dirty="0">
                        <a:ln>
                          <a:noFill/>
                        </a:ln>
                        <a:solidFill>
                          <a:srgbClr val="FFFFFF"/>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Você foi criticado!</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1" i="1" u="none" strike="noStrike" cap="none" normalizeH="0" baseline="0" dirty="0">
                          <a:ln>
                            <a:noFill/>
                          </a:ln>
                          <a:solidFill>
                            <a:srgbClr val="333333"/>
                          </a:solidFill>
                          <a:effectLst/>
                          <a:latin typeface="Calibri Light"/>
                        </a:rPr>
                        <a:t>“Eu fui exposto, eu sou inútil...”</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dirty="0">
                          <a:ln>
                            <a:noFill/>
                          </a:ln>
                          <a:solidFill>
                            <a:srgbClr val="333333"/>
                          </a:solidFill>
                          <a:effectLst/>
                          <a:latin typeface="Calibri Light"/>
                        </a:rPr>
                        <a:t>“A outra pessoa pode ter tido um dia mau.”; “Posso tirar beneficio desse feedback?” </a:t>
                      </a:r>
                      <a:endParaRPr kumimoji="0" lang="de-DE" sz="2000" b="0" i="0" u="none" strike="noStrike" cap="none" normalizeH="0" baseline="0" dirty="0">
                        <a:ln>
                          <a:noFill/>
                        </a:ln>
                        <a:solidFill>
                          <a:srgbClr val="E3EFF8"/>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3653070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97" name="Rectangle 18"/>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t-BR" altLang="de-DE" sz="3600" dirty="0">
                <a:solidFill>
                  <a:srgbClr val="004992"/>
                </a:solidFill>
                <a:latin typeface="Calibri Light"/>
              </a:rPr>
              <a:t>5</a:t>
            </a:r>
            <a:r>
              <a:rPr lang="pt-BR" altLang="de-DE" sz="3600">
                <a:solidFill>
                  <a:srgbClr val="004992"/>
                </a:solidFill>
                <a:latin typeface="Calibri Light"/>
              </a:rPr>
              <a:t>. “Pensamento tudo-ou-nada”/ </a:t>
            </a:r>
            <a:r>
              <a:rPr lang="pt-BR" altLang="de-DE" sz="3600" dirty="0">
                <a:solidFill>
                  <a:srgbClr val="004992"/>
                </a:solidFill>
                <a:latin typeface="Calibri Light"/>
              </a:rPr>
              <a:t>Pensamento Catastrófico</a:t>
            </a:r>
            <a:br>
              <a:rPr lang="pt-BR" altLang="de-DE" sz="3600" dirty="0">
                <a:solidFill>
                  <a:srgbClr val="004992"/>
                </a:solidFill>
                <a:latin typeface="Calibri Light"/>
              </a:rPr>
            </a:br>
            <a:r>
              <a:rPr lang="pt-BR" altLang="de-DE" dirty="0">
                <a:solidFill>
                  <a:srgbClr val="004992"/>
                </a:solidFill>
                <a:latin typeface="Calibri Light"/>
              </a:rPr>
              <a:t>O que seria uma avaliação mais realista e útil?</a:t>
            </a:r>
            <a:endParaRPr lang="de-DE" altLang="de-DE"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pt-BR"/>
              <a:t>Treino Metacognitivo 8 - Auto-Estima &amp; Humor</a:t>
            </a:r>
            <a:endParaRPr lang="de-DE"/>
          </a:p>
        </p:txBody>
      </p:sp>
      <p:sp>
        <p:nvSpPr>
          <p:cNvPr id="5" name="Slide Number Placeholder 4"/>
          <p:cNvSpPr>
            <a:spLocks noGrp="1"/>
          </p:cNvSpPr>
          <p:nvPr>
            <p:ph type="sldNum" sz="quarter" idx="12"/>
          </p:nvPr>
        </p:nvSpPr>
        <p:spPr/>
        <p:txBody>
          <a:bodyPr/>
          <a:lstStyle/>
          <a:p>
            <a:fld id="{378C2EB8-A5BF-456D-BA7F-C5E59CD71561}" type="slidenum">
              <a:rPr lang="de-DE" altLang="de-DE" smtClean="0"/>
              <a:pPr/>
              <a:t>25</a:t>
            </a:fld>
            <a:endParaRPr lang="de-DE" altLang="de-DE"/>
          </a:p>
        </p:txBody>
      </p:sp>
      <p:graphicFrame>
        <p:nvGraphicFramePr>
          <p:cNvPr id="10" name="Group 48">
            <a:extLst>
              <a:ext uri="{FF2B5EF4-FFF2-40B4-BE49-F238E27FC236}">
                <a16:creationId xmlns:a16="http://schemas.microsoft.com/office/drawing/2014/main" id="{87DB5DFE-1848-49EF-996E-C8C8B7878045}"/>
              </a:ext>
            </a:extLst>
          </p:cNvPr>
          <p:cNvGraphicFramePr>
            <a:graphicFrameLocks noGrp="1"/>
          </p:cNvGraphicFramePr>
          <p:nvPr>
            <p:extLst>
              <p:ext uri="{D42A27DB-BD31-4B8C-83A1-F6EECF244321}">
                <p14:modId xmlns:p14="http://schemas.microsoft.com/office/powerpoint/2010/main" val="161223957"/>
              </p:ext>
            </p:extLst>
          </p:nvPr>
        </p:nvGraphicFramePr>
        <p:xfrm>
          <a:off x="408955" y="2834640"/>
          <a:ext cx="11376000" cy="167640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Evento</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a:ln>
                            <a:noFill/>
                          </a:ln>
                          <a:solidFill>
                            <a:srgbClr val="000000"/>
                          </a:solidFill>
                          <a:effectLst/>
                          <a:latin typeface="Calibri Light"/>
                        </a:rPr>
                        <a:t>Apreciação Depressiva</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a:ln>
                            <a:noFill/>
                          </a:ln>
                          <a:solidFill>
                            <a:srgbClr val="000000"/>
                          </a:solidFill>
                          <a:effectLst/>
                          <a:latin typeface="Calibri Light"/>
                        </a:rPr>
                        <a:t>Avaliação Positiva/Construtiva</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333333"/>
                          </a:solidFill>
                          <a:effectLst/>
                          <a:latin typeface="Calibri Light"/>
                        </a:rPr>
                        <a:t>Você descobriu uma mancha escura na sua pele.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1" i="1" u="none" strike="noStrike" cap="none" normalizeH="0" baseline="0" dirty="0">
                          <a:ln>
                            <a:noFill/>
                          </a:ln>
                          <a:solidFill>
                            <a:srgbClr val="333333"/>
                          </a:solidFill>
                          <a:effectLst/>
                          <a:latin typeface="Calibri Light"/>
                        </a:rPr>
                        <a:t>“Estou a ficar com cancro, eu vou morrer”</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dirty="0">
                          <a:ln>
                            <a:noFill/>
                          </a:ln>
                          <a:solidFill>
                            <a:schemeClr val="accent1"/>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1" name="Picture 10">
            <a:extLst>
              <a:ext uri="{FF2B5EF4-FFF2-40B4-BE49-F238E27FC236}">
                <a16:creationId xmlns:a16="http://schemas.microsoft.com/office/drawing/2014/main" id="{C84FFBAD-5DEE-4C4C-8ACB-4EE4FA1EA0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00913" y="4663440"/>
            <a:ext cx="3294263"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97" name="Rectangle 18"/>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t-BR" altLang="de-DE" sz="3600" dirty="0">
                <a:solidFill>
                  <a:srgbClr val="004992"/>
                </a:solidFill>
                <a:latin typeface="Calibri Light"/>
              </a:rPr>
              <a:t>5</a:t>
            </a:r>
            <a:r>
              <a:rPr lang="pt-BR" altLang="de-DE" sz="3600">
                <a:solidFill>
                  <a:srgbClr val="004992"/>
                </a:solidFill>
                <a:latin typeface="Calibri Light"/>
              </a:rPr>
              <a:t>. “Pensamento tudo-ou-nada”/ </a:t>
            </a:r>
            <a:r>
              <a:rPr lang="pt-BR" altLang="de-DE" sz="3600" dirty="0">
                <a:solidFill>
                  <a:srgbClr val="004992"/>
                </a:solidFill>
                <a:latin typeface="Calibri Light"/>
              </a:rPr>
              <a:t>Pensamento Catastrófico</a:t>
            </a:r>
            <a:br>
              <a:rPr lang="pt-BR" altLang="de-DE" sz="3600" dirty="0">
                <a:solidFill>
                  <a:srgbClr val="004992"/>
                </a:solidFill>
                <a:latin typeface="Calibri Light"/>
              </a:rPr>
            </a:br>
            <a:r>
              <a:rPr lang="pt-BR" altLang="de-DE" dirty="0">
                <a:solidFill>
                  <a:srgbClr val="004992"/>
                </a:solidFill>
                <a:latin typeface="Calibri Light"/>
              </a:rPr>
              <a:t>O que seria uma avaliação mais realista e útil?</a:t>
            </a:r>
            <a:endParaRPr lang="de-DE" altLang="de-DE"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pt-BR"/>
              <a:t>Treino Metacognitivo 8 - Auto-Estima &amp; Humor</a:t>
            </a:r>
            <a:endParaRPr lang="de-DE"/>
          </a:p>
        </p:txBody>
      </p:sp>
      <p:sp>
        <p:nvSpPr>
          <p:cNvPr id="5" name="Slide Number Placeholder 4"/>
          <p:cNvSpPr>
            <a:spLocks noGrp="1"/>
          </p:cNvSpPr>
          <p:nvPr>
            <p:ph type="sldNum" sz="quarter" idx="12"/>
          </p:nvPr>
        </p:nvSpPr>
        <p:spPr/>
        <p:txBody>
          <a:bodyPr/>
          <a:lstStyle/>
          <a:p>
            <a:fld id="{378C2EB8-A5BF-456D-BA7F-C5E59CD71561}" type="slidenum">
              <a:rPr lang="de-DE" altLang="de-DE" smtClean="0"/>
              <a:pPr/>
              <a:t>26</a:t>
            </a:fld>
            <a:endParaRPr lang="de-DE" altLang="de-DE"/>
          </a:p>
        </p:txBody>
      </p:sp>
      <p:graphicFrame>
        <p:nvGraphicFramePr>
          <p:cNvPr id="10" name="Group 48">
            <a:extLst>
              <a:ext uri="{FF2B5EF4-FFF2-40B4-BE49-F238E27FC236}">
                <a16:creationId xmlns:a16="http://schemas.microsoft.com/office/drawing/2014/main" id="{87DB5DFE-1848-49EF-996E-C8C8B7878045}"/>
              </a:ext>
            </a:extLst>
          </p:cNvPr>
          <p:cNvGraphicFramePr>
            <a:graphicFrameLocks noGrp="1"/>
          </p:cNvGraphicFramePr>
          <p:nvPr>
            <p:extLst>
              <p:ext uri="{D42A27DB-BD31-4B8C-83A1-F6EECF244321}">
                <p14:modId xmlns:p14="http://schemas.microsoft.com/office/powerpoint/2010/main" val="2049119496"/>
              </p:ext>
            </p:extLst>
          </p:nvPr>
        </p:nvGraphicFramePr>
        <p:xfrm>
          <a:off x="408955" y="2834640"/>
          <a:ext cx="11376000" cy="167640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Evento</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a:ln>
                            <a:noFill/>
                          </a:ln>
                          <a:solidFill>
                            <a:srgbClr val="000000"/>
                          </a:solidFill>
                          <a:effectLst/>
                          <a:latin typeface="Calibri Light"/>
                        </a:rPr>
                        <a:t>Apreciação Depressiva</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a:ln>
                            <a:noFill/>
                          </a:ln>
                          <a:solidFill>
                            <a:srgbClr val="000000"/>
                          </a:solidFill>
                          <a:effectLst/>
                          <a:latin typeface="Calibri Light"/>
                        </a:rPr>
                        <a:t>Avaliação Positiva/Construtiva</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333333"/>
                          </a:solidFill>
                          <a:effectLst/>
                          <a:latin typeface="Calibri Light"/>
                        </a:rPr>
                        <a:t>Você descobriu uma mancha escura na sua pele.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1" i="1" u="none" strike="noStrike" cap="none" normalizeH="0" baseline="0" dirty="0">
                          <a:ln>
                            <a:noFill/>
                          </a:ln>
                          <a:solidFill>
                            <a:srgbClr val="333333"/>
                          </a:solidFill>
                          <a:effectLst/>
                          <a:latin typeface="Calibri Light"/>
                        </a:rPr>
                        <a:t>“Estou a ficar com cancro, eu vou morrer”</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dirty="0">
                          <a:ln>
                            <a:noFill/>
                          </a:ln>
                          <a:solidFill>
                            <a:srgbClr val="333333"/>
                          </a:solidFill>
                          <a:effectLst/>
                          <a:latin typeface="Calibri Light"/>
                        </a:rPr>
                        <a:t>Pergunte aos outros ou consulte um médico</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1" name="Picture 10">
            <a:extLst>
              <a:ext uri="{FF2B5EF4-FFF2-40B4-BE49-F238E27FC236}">
                <a16:creationId xmlns:a16="http://schemas.microsoft.com/office/drawing/2014/main" id="{C84FFBAD-5DEE-4C4C-8ACB-4EE4FA1EA0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00913" y="4663440"/>
            <a:ext cx="3294263"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15870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pt-BR" sz="3600" dirty="0">
                <a:solidFill>
                  <a:srgbClr val="004992"/>
                </a:solidFill>
                <a:latin typeface="Calibri Light"/>
              </a:rPr>
              <a:t>6. Supressão de pensamentos negativos</a:t>
            </a:r>
            <a:br>
              <a:rPr lang="pt-BR" sz="3600" dirty="0">
                <a:solidFill>
                  <a:srgbClr val="004992"/>
                </a:solidFill>
                <a:latin typeface="Calibri Light"/>
              </a:rPr>
            </a:br>
            <a:r>
              <a:rPr lang="pt-BR" dirty="0">
                <a:solidFill>
                  <a:srgbClr val="004992"/>
                </a:solidFill>
                <a:latin typeface="Calibri Light"/>
              </a:rPr>
              <a:t>O que seria uma avaliação mais realista e útil?</a:t>
            </a:r>
            <a:endParaRPr lang="en-US"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pt-BR"/>
              <a:t>Treino Metacognitivo 8 - Auto-Estima &amp; Humor</a:t>
            </a:r>
            <a:endParaRPr lang="de-DE"/>
          </a:p>
        </p:txBody>
      </p:sp>
      <p:sp>
        <p:nvSpPr>
          <p:cNvPr id="5" name="Slide Number Placeholder 4"/>
          <p:cNvSpPr>
            <a:spLocks noGrp="1"/>
          </p:cNvSpPr>
          <p:nvPr>
            <p:ph type="sldNum" sz="quarter" idx="12"/>
          </p:nvPr>
        </p:nvSpPr>
        <p:spPr/>
        <p:txBody>
          <a:bodyPr/>
          <a:lstStyle/>
          <a:p>
            <a:fld id="{378C2EB8-A5BF-456D-BA7F-C5E59CD71561}" type="slidenum">
              <a:rPr lang="de-DE" altLang="de-DE" smtClean="0"/>
              <a:pPr/>
              <a:t>27</a:t>
            </a:fld>
            <a:endParaRPr lang="de-DE" altLang="de-DE"/>
          </a:p>
        </p:txBody>
      </p:sp>
      <p:graphicFrame>
        <p:nvGraphicFramePr>
          <p:cNvPr id="11"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3346381702"/>
              </p:ext>
            </p:extLst>
          </p:nvPr>
        </p:nvGraphicFramePr>
        <p:xfrm>
          <a:off x="408955" y="2636912"/>
          <a:ext cx="11376000" cy="182880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Evento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err="1">
                          <a:ln>
                            <a:noFill/>
                          </a:ln>
                          <a:solidFill>
                            <a:srgbClr val="000000"/>
                          </a:solidFill>
                          <a:effectLst/>
                          <a:latin typeface="Calibri Light"/>
                        </a:rPr>
                        <a:t>Avaliação</a:t>
                      </a:r>
                      <a:r>
                        <a:rPr kumimoji="0" lang="de-DE" sz="2000" b="1" i="1" u="none" strike="noStrike" cap="none" normalizeH="0" baseline="0" dirty="0">
                          <a:ln>
                            <a:noFill/>
                          </a:ln>
                          <a:solidFill>
                            <a:srgbClr val="000000"/>
                          </a:solidFill>
                          <a:effectLst/>
                          <a:latin typeface="Calibri Light"/>
                        </a:rPr>
                        <a:t> </a:t>
                      </a:r>
                      <a:r>
                        <a:rPr kumimoji="0" lang="de-DE" sz="2000" b="1" i="1" u="none" strike="noStrike" cap="none" normalizeH="0" baseline="0" dirty="0" err="1">
                          <a:ln>
                            <a:noFill/>
                          </a:ln>
                          <a:solidFill>
                            <a:srgbClr val="000000"/>
                          </a:solidFill>
                          <a:effectLst/>
                          <a:latin typeface="Calibri Light"/>
                        </a:rPr>
                        <a:t>Problemática</a:t>
                      </a:r>
                      <a:endParaRPr kumimoji="0" lang="de-DE" sz="2000" b="1" i="1" u="none" strike="noStrike" cap="none" normalizeH="0" baseline="0" dirty="0">
                        <a:ln>
                          <a:noFill/>
                        </a:ln>
                        <a:solidFill>
                          <a:srgbClr val="000000"/>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err="1">
                          <a:ln>
                            <a:noFill/>
                          </a:ln>
                          <a:solidFill>
                            <a:srgbClr val="000000"/>
                          </a:solidFill>
                          <a:effectLst/>
                          <a:latin typeface="Calibri Light"/>
                        </a:rPr>
                        <a:t>Avaliação</a:t>
                      </a:r>
                      <a:r>
                        <a:rPr kumimoji="0" lang="de-DE" sz="2000" b="0" i="0" u="none" strike="noStrike" cap="none" normalizeH="0" baseline="0" dirty="0">
                          <a:ln>
                            <a:noFill/>
                          </a:ln>
                          <a:solidFill>
                            <a:srgbClr val="000000"/>
                          </a:solidFill>
                          <a:effectLst/>
                          <a:latin typeface="Calibri Light"/>
                        </a:rPr>
                        <a:t> Positiva/</a:t>
                      </a:r>
                      <a:r>
                        <a:rPr kumimoji="0" lang="de-DE" sz="2000" b="0" i="0" u="none" strike="noStrike" cap="none" normalizeH="0" baseline="0" dirty="0" err="1">
                          <a:ln>
                            <a:noFill/>
                          </a:ln>
                          <a:solidFill>
                            <a:srgbClr val="000000"/>
                          </a:solidFill>
                          <a:effectLst/>
                          <a:latin typeface="Calibri Light"/>
                        </a:rPr>
                        <a:t>Construtiva</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333333"/>
                          </a:solidFill>
                          <a:effectLst/>
                          <a:latin typeface="Calibri Light"/>
                        </a:rPr>
                        <a:t>Você tem pensamentos negativos recorrentes (ex. “você é inútil”, “falhado”, “Uau, és tão estúpido”).</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1" i="1" u="none" strike="noStrike" cap="none" normalizeH="0" baseline="0" dirty="0">
                          <a:ln>
                            <a:noFill/>
                          </a:ln>
                          <a:solidFill>
                            <a:schemeClr val="tx1"/>
                          </a:solidFill>
                          <a:effectLst/>
                          <a:latin typeface="Calibri Light"/>
                        </a:rPr>
                        <a:t>“Eu não devo ter estes pensamentos negativos” …mas isto não funciona (</a:t>
                      </a:r>
                      <a:r>
                        <a:rPr kumimoji="0" lang="pt-BR" sz="2000" b="1" i="1" u="none" strike="noStrike" cap="none" normalizeH="0" baseline="0" dirty="0">
                          <a:ln>
                            <a:noFill/>
                          </a:ln>
                          <a:solidFill>
                            <a:schemeClr val="tx1"/>
                          </a:solidFill>
                          <a:effectLst/>
                          <a:latin typeface="Times New Roman"/>
                          <a:sym typeface="Wingdings" panose="05000000000000000000" pitchFamily="2" charset="2"/>
                        </a:rPr>
                        <a:t>→</a:t>
                      </a:r>
                      <a:r>
                        <a:rPr kumimoji="0" lang="pt-BR" sz="2000" b="1" i="1" u="none" strike="noStrike" cap="none" normalizeH="0" baseline="0" dirty="0">
                          <a:ln>
                            <a:noFill/>
                          </a:ln>
                          <a:solidFill>
                            <a:schemeClr val="tx1"/>
                          </a:solidFill>
                          <a:effectLst/>
                          <a:latin typeface="Calibri Light"/>
                        </a:rPr>
                        <a:t> veja o próximo exercício).</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dirty="0">
                          <a:ln>
                            <a:noFill/>
                          </a:ln>
                          <a:solidFill>
                            <a:srgbClr val="004992"/>
                          </a:solidFill>
                          <a:effectLst/>
                          <a:latin typeface="Calibri Light"/>
                        </a:rPr>
                        <a:t>??? </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42" descr="Coulrophobia - Tarnishedrose - flickr - cc_noncommercial">
            <a:extLst>
              <a:ext uri="{FF2B5EF4-FFF2-40B4-BE49-F238E27FC236}">
                <a16:creationId xmlns:a16="http://schemas.microsoft.com/office/drawing/2014/main" id="{FD87A611-EAA5-477D-A7DE-8E57DCC78E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11652" y="4663440"/>
            <a:ext cx="1483523"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pt-BR" sz="3600" dirty="0">
                <a:solidFill>
                  <a:srgbClr val="004992"/>
                </a:solidFill>
                <a:latin typeface="Calibri Light"/>
              </a:rPr>
              <a:t>6. Supressão de pensamentos negativos</a:t>
            </a:r>
            <a:br>
              <a:rPr lang="pt-BR" sz="3600" dirty="0">
                <a:solidFill>
                  <a:srgbClr val="004992"/>
                </a:solidFill>
                <a:latin typeface="Calibri Light"/>
              </a:rPr>
            </a:br>
            <a:r>
              <a:rPr lang="pt-BR" dirty="0">
                <a:solidFill>
                  <a:srgbClr val="004992"/>
                </a:solidFill>
                <a:latin typeface="Calibri Light"/>
              </a:rPr>
              <a:t>O que seria uma avaliação mais realista e útil?</a:t>
            </a:r>
            <a:endParaRPr lang="en-US"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pt-BR"/>
              <a:t>Treino Metacognitivo 8 - Auto-Estima &amp; Humor</a:t>
            </a:r>
            <a:endParaRPr lang="de-DE"/>
          </a:p>
        </p:txBody>
      </p:sp>
      <p:sp>
        <p:nvSpPr>
          <p:cNvPr id="5" name="Slide Number Placeholder 4"/>
          <p:cNvSpPr>
            <a:spLocks noGrp="1"/>
          </p:cNvSpPr>
          <p:nvPr>
            <p:ph type="sldNum" sz="quarter" idx="12"/>
          </p:nvPr>
        </p:nvSpPr>
        <p:spPr/>
        <p:txBody>
          <a:bodyPr/>
          <a:lstStyle/>
          <a:p>
            <a:fld id="{378C2EB8-A5BF-456D-BA7F-C5E59CD71561}" type="slidenum">
              <a:rPr lang="de-DE" altLang="de-DE" smtClean="0"/>
              <a:pPr/>
              <a:t>28</a:t>
            </a:fld>
            <a:endParaRPr lang="de-DE" altLang="de-DE"/>
          </a:p>
        </p:txBody>
      </p:sp>
      <p:graphicFrame>
        <p:nvGraphicFramePr>
          <p:cNvPr id="11"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3083694992"/>
              </p:ext>
            </p:extLst>
          </p:nvPr>
        </p:nvGraphicFramePr>
        <p:xfrm>
          <a:off x="408955" y="2636912"/>
          <a:ext cx="11376000" cy="259080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Evento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err="1">
                          <a:ln>
                            <a:noFill/>
                          </a:ln>
                          <a:solidFill>
                            <a:srgbClr val="000000"/>
                          </a:solidFill>
                          <a:effectLst/>
                          <a:latin typeface="Calibri Light"/>
                        </a:rPr>
                        <a:t>Avaliação</a:t>
                      </a:r>
                      <a:r>
                        <a:rPr kumimoji="0" lang="de-DE" sz="2000" b="1" i="1" u="none" strike="noStrike" cap="none" normalizeH="0" baseline="0" dirty="0">
                          <a:ln>
                            <a:noFill/>
                          </a:ln>
                          <a:solidFill>
                            <a:srgbClr val="000000"/>
                          </a:solidFill>
                          <a:effectLst/>
                          <a:latin typeface="Calibri Light"/>
                        </a:rPr>
                        <a:t> </a:t>
                      </a:r>
                      <a:r>
                        <a:rPr kumimoji="0" lang="de-DE" sz="2000" b="1" i="1" u="none" strike="noStrike" cap="none" normalizeH="0" baseline="0" dirty="0" err="1">
                          <a:ln>
                            <a:noFill/>
                          </a:ln>
                          <a:solidFill>
                            <a:srgbClr val="000000"/>
                          </a:solidFill>
                          <a:effectLst/>
                          <a:latin typeface="Calibri Light"/>
                        </a:rPr>
                        <a:t>Problemática</a:t>
                      </a:r>
                      <a:endParaRPr kumimoji="0" lang="de-DE" sz="2000" b="1" i="1" u="none" strike="noStrike" cap="none" normalizeH="0" baseline="0" dirty="0">
                        <a:ln>
                          <a:noFill/>
                        </a:ln>
                        <a:solidFill>
                          <a:srgbClr val="000000"/>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err="1">
                          <a:ln>
                            <a:noFill/>
                          </a:ln>
                          <a:solidFill>
                            <a:srgbClr val="000000"/>
                          </a:solidFill>
                          <a:effectLst/>
                          <a:latin typeface="Calibri Light"/>
                        </a:rPr>
                        <a:t>Avaliação</a:t>
                      </a:r>
                      <a:r>
                        <a:rPr kumimoji="0" lang="de-DE" sz="2000" b="0" i="0" u="none" strike="noStrike" cap="none" normalizeH="0" baseline="0" dirty="0">
                          <a:ln>
                            <a:noFill/>
                          </a:ln>
                          <a:solidFill>
                            <a:srgbClr val="000000"/>
                          </a:solidFill>
                          <a:effectLst/>
                          <a:latin typeface="Calibri Light"/>
                        </a:rPr>
                        <a:t> Positiva/</a:t>
                      </a:r>
                      <a:r>
                        <a:rPr kumimoji="0" lang="de-DE" sz="2000" b="0" i="0" u="none" strike="noStrike" cap="none" normalizeH="0" baseline="0" dirty="0" err="1">
                          <a:ln>
                            <a:noFill/>
                          </a:ln>
                          <a:solidFill>
                            <a:srgbClr val="000000"/>
                          </a:solidFill>
                          <a:effectLst/>
                          <a:latin typeface="Calibri Light"/>
                        </a:rPr>
                        <a:t>Construtiva</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333333"/>
                          </a:solidFill>
                          <a:effectLst/>
                          <a:latin typeface="Calibri Light"/>
                        </a:rPr>
                        <a:t>Você tem pensamentos negativos recorrentes (ex. “você é inútil”, “falhado”, “Uau, és tão estúpido”).</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1" i="1" u="none" strike="noStrike" cap="none" normalizeH="0" baseline="0" dirty="0">
                          <a:ln>
                            <a:noFill/>
                          </a:ln>
                          <a:solidFill>
                            <a:schemeClr val="tx1"/>
                          </a:solidFill>
                          <a:effectLst/>
                          <a:latin typeface="Calibri Light"/>
                        </a:rPr>
                        <a:t>“Eu não devo ter estes pensamentos negativos” …mas isto não funciona (</a:t>
                      </a:r>
                      <a:r>
                        <a:rPr kumimoji="0" lang="pt-BR" sz="2000" b="1" i="1" u="none" strike="noStrike" cap="none" normalizeH="0" baseline="0" dirty="0">
                          <a:ln>
                            <a:noFill/>
                          </a:ln>
                          <a:solidFill>
                            <a:schemeClr val="tx1"/>
                          </a:solidFill>
                          <a:effectLst/>
                          <a:latin typeface="Times New Roman"/>
                          <a:sym typeface="Wingdings" panose="05000000000000000000" pitchFamily="2" charset="2"/>
                        </a:rPr>
                        <a:t>→</a:t>
                      </a:r>
                      <a:r>
                        <a:rPr kumimoji="0" lang="pt-BR" sz="2000" b="1" i="1" u="none" strike="noStrike" cap="none" normalizeH="0" baseline="0" dirty="0">
                          <a:ln>
                            <a:noFill/>
                          </a:ln>
                          <a:solidFill>
                            <a:schemeClr val="tx1"/>
                          </a:solidFill>
                          <a:effectLst/>
                          <a:latin typeface="Calibri Light"/>
                        </a:rPr>
                        <a:t> veja o próximo exercício).</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a:ln>
                            <a:noFill/>
                          </a:ln>
                          <a:solidFill>
                            <a:srgbClr val="333333"/>
                          </a:solidFill>
                          <a:effectLst/>
                          <a:latin typeface="Calibri Light"/>
                        </a:rPr>
                        <a:t>Pregúntese si los pensamientos están justificados.</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a:ln>
                            <a:noFill/>
                          </a:ln>
                          <a:solidFill>
                            <a:srgbClr val="333333"/>
                          </a:solidFill>
                          <a:effectLst/>
                          <a:latin typeface="Calibri Light"/>
                        </a:rPr>
                        <a:t>¿Qué contradice esos pensamientos?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333333"/>
                          </a:solidFill>
                          <a:effectLst/>
                          <a:latin typeface="Calibri Light"/>
                        </a:rPr>
                        <a:t>Distraígase</a:t>
                      </a:r>
                      <a:r>
                        <a:rPr kumimoji="0" lang="es-ES" sz="2000" b="0" i="0" u="none" strike="noStrike" cap="none" normalizeH="0" baseline="0" dirty="0">
                          <a:ln>
                            <a:noFill/>
                          </a:ln>
                          <a:solidFill>
                            <a:srgbClr val="333333"/>
                          </a:solidFill>
                          <a:effectLst/>
                          <a:latin typeface="Calibri Light"/>
                        </a:rPr>
                        <a:t> realizando actividades agradables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6708326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pt-BR" sz="3600" dirty="0">
                <a:solidFill>
                  <a:srgbClr val="004992"/>
                </a:solidFill>
                <a:latin typeface="Calibri Light"/>
              </a:rPr>
              <a:t>6. Supressão de pensamentos negativos</a:t>
            </a:r>
            <a:br>
              <a:rPr lang="pt-BR" sz="3600" dirty="0">
                <a:solidFill>
                  <a:srgbClr val="004992"/>
                </a:solidFill>
                <a:latin typeface="Calibri Light"/>
              </a:rPr>
            </a:br>
            <a:r>
              <a:rPr lang="pt-BR" dirty="0">
                <a:solidFill>
                  <a:srgbClr val="004992"/>
                </a:solidFill>
                <a:latin typeface="Calibri Light"/>
              </a:rPr>
              <a:t>Exercício</a:t>
            </a:r>
            <a:endParaRPr lang="en-US" dirty="0">
              <a:solidFill>
                <a:srgbClr val="004992"/>
              </a:solidFill>
              <a:latin typeface="Calibri Light"/>
            </a:endParaRPr>
          </a:p>
        </p:txBody>
      </p:sp>
      <p:sp>
        <p:nvSpPr>
          <p:cNvPr id="2" name="Content Placeholder 1"/>
          <p:cNvSpPr>
            <a:spLocks noGrp="1"/>
          </p:cNvSpPr>
          <p:nvPr>
            <p:ph idx="1"/>
          </p:nvPr>
        </p:nvSpPr>
        <p:spPr/>
        <p:txBody>
          <a:bodyPr/>
          <a:lstStyle/>
          <a:p>
            <a:pPr lvl="0" algn="ctr"/>
            <a:r>
              <a:rPr lang="pt-PT" altLang="de-DE" sz="2400" dirty="0">
                <a:solidFill>
                  <a:srgbClr val="333333"/>
                </a:solidFill>
                <a:latin typeface="Calibri Light"/>
                <a:ea typeface="+mj-ea"/>
                <a:cs typeface="+mj-cs"/>
              </a:rPr>
              <a:t>Não é possível suprimir deliberadamente os pensamentos prejudiciais.</a:t>
            </a:r>
          </a:p>
          <a:p>
            <a:pPr lvl="0" algn="ctr"/>
            <a:r>
              <a:rPr lang="pt-PT" altLang="de-DE" sz="2400" dirty="0">
                <a:solidFill>
                  <a:srgbClr val="333333"/>
                </a:solidFill>
                <a:latin typeface="Calibri Light"/>
                <a:ea typeface="+mj-ea"/>
                <a:cs typeface="+mj-cs"/>
              </a:rPr>
              <a:t>Tente não pensar em coisas que podem aumentar esses pensamentos.</a:t>
            </a:r>
          </a:p>
          <a:p>
            <a:pPr lvl="0" algn="ctr"/>
            <a:r>
              <a:rPr lang="pt-PT" altLang="de-DE" sz="2400" dirty="0">
                <a:solidFill>
                  <a:srgbClr val="004992"/>
                </a:solidFill>
                <a:latin typeface="Calibri Light"/>
                <a:ea typeface="+mj-ea"/>
                <a:cs typeface="+mj-cs"/>
              </a:rPr>
              <a:t>Tente! </a:t>
            </a:r>
            <a:br>
              <a:rPr lang="pt-PT" altLang="de-DE" sz="2400" dirty="0">
                <a:solidFill>
                  <a:srgbClr val="004992"/>
                </a:solidFill>
                <a:latin typeface="Calibri Light"/>
                <a:ea typeface="+mj-ea"/>
                <a:cs typeface="+mj-cs"/>
              </a:rPr>
            </a:br>
            <a:r>
              <a:rPr lang="pt-PT" altLang="de-DE" sz="2400" dirty="0">
                <a:solidFill>
                  <a:srgbClr val="004992"/>
                </a:solidFill>
                <a:latin typeface="Calibri Light"/>
                <a:ea typeface="+mj-ea"/>
                <a:cs typeface="+mj-cs"/>
              </a:rPr>
              <a:t>Não pense num elefante no próximo minuto!</a:t>
            </a:r>
            <a:endParaRPr lang="en-US" sz="24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pt-BR"/>
              <a:t>Treino Metacognitivo 8 - Auto-Estima &amp; Humor</a:t>
            </a:r>
            <a:endParaRPr lang="de-DE"/>
          </a:p>
        </p:txBody>
      </p:sp>
      <p:sp>
        <p:nvSpPr>
          <p:cNvPr id="5" name="Slide Number Placeholder 4"/>
          <p:cNvSpPr>
            <a:spLocks noGrp="1"/>
          </p:cNvSpPr>
          <p:nvPr>
            <p:ph type="sldNum" sz="quarter" idx="12"/>
          </p:nvPr>
        </p:nvSpPr>
        <p:spPr/>
        <p:txBody>
          <a:bodyPr/>
          <a:lstStyle/>
          <a:p>
            <a:fld id="{378C2EB8-A5BF-456D-BA7F-C5E59CD71561}" type="slidenum">
              <a:rPr lang="de-DE" altLang="de-DE" smtClean="0"/>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pt-BR" sz="3600" dirty="0">
                <a:solidFill>
                  <a:srgbClr val="004992"/>
                </a:solidFill>
                <a:latin typeface="Calibri Light"/>
              </a:rPr>
              <a:t>6. Supressão de pensamentos negativos</a:t>
            </a:r>
            <a:br>
              <a:rPr lang="pt-BR" sz="3600" dirty="0">
                <a:solidFill>
                  <a:srgbClr val="004992"/>
                </a:solidFill>
                <a:latin typeface="Calibri Light"/>
              </a:rPr>
            </a:br>
            <a:r>
              <a:rPr lang="pt-BR" dirty="0">
                <a:solidFill>
                  <a:srgbClr val="004992"/>
                </a:solidFill>
                <a:latin typeface="Calibri Light"/>
              </a:rPr>
              <a:t>Funcionou? Não!</a:t>
            </a:r>
            <a:endParaRPr lang="en-US" dirty="0">
              <a:solidFill>
                <a:srgbClr val="004992"/>
              </a:solidFill>
              <a:latin typeface="Calibri Light"/>
            </a:endParaRPr>
          </a:p>
        </p:txBody>
      </p:sp>
      <p:sp>
        <p:nvSpPr>
          <p:cNvPr id="3" name="Content Placeholder 2"/>
          <p:cNvSpPr>
            <a:spLocks noGrp="1"/>
          </p:cNvSpPr>
          <p:nvPr>
            <p:ph idx="1"/>
          </p:nvPr>
        </p:nvSpPr>
        <p:spPr/>
        <p:txBody>
          <a:bodyPr/>
          <a:lstStyle/>
          <a:p>
            <a:pPr lvl="0"/>
            <a:r>
              <a:rPr lang="pt-PT" altLang="de-DE" sz="2400">
                <a:solidFill>
                  <a:srgbClr val="333333"/>
                </a:solidFill>
                <a:latin typeface="Calibri Light"/>
                <a:ea typeface="+mj-ea"/>
                <a:cs typeface="+mj-cs"/>
              </a:rPr>
              <a:t>A </a:t>
            </a:r>
            <a:r>
              <a:rPr lang="pt-PT" altLang="de-DE" sz="2400" dirty="0">
                <a:solidFill>
                  <a:srgbClr val="333333"/>
                </a:solidFill>
                <a:latin typeface="Calibri Light"/>
                <a:ea typeface="+mj-ea"/>
                <a:cs typeface="+mj-cs"/>
              </a:rPr>
              <a:t>maioria de vocês provavelmente pensou num elefante e/ou em alguma coisa que tem a ver com um elefante (e.g., jardim zoológico, safari, África, etc.)</a:t>
            </a:r>
            <a:br>
              <a:rPr lang="pt-PT" altLang="de-DE" sz="2400" dirty="0">
                <a:solidFill>
                  <a:srgbClr val="333333"/>
                </a:solidFill>
                <a:latin typeface="Calibri Light"/>
                <a:ea typeface="+mj-ea"/>
                <a:cs typeface="+mj-cs"/>
              </a:rPr>
            </a:br>
            <a:r>
              <a:rPr lang="pt-PT" altLang="de-DE" sz="2400" dirty="0">
                <a:solidFill>
                  <a:srgbClr val="333333"/>
                </a:solidFill>
                <a:latin typeface="Calibri Light"/>
                <a:ea typeface="+mj-ea"/>
                <a:cs typeface="+mj-cs"/>
              </a:rPr>
              <a:t> </a:t>
            </a:r>
            <a:br>
              <a:rPr lang="de-DE" altLang="de-DE" sz="2400" dirty="0">
                <a:solidFill>
                  <a:srgbClr val="333333"/>
                </a:solidFill>
                <a:latin typeface="Calibri Light"/>
                <a:ea typeface="+mj-ea"/>
                <a:cs typeface="+mj-cs"/>
              </a:rPr>
            </a:br>
            <a:r>
              <a:rPr lang="pt-PT" altLang="de-DE" sz="2400" dirty="0">
                <a:solidFill>
                  <a:srgbClr val="333333"/>
                </a:solidFill>
                <a:latin typeface="Calibri Light"/>
                <a:ea typeface="+mj-ea"/>
                <a:cs typeface="+mj-cs"/>
              </a:rPr>
              <a:t>Este efeito aumenta ainda mais se alguém tentar suprimir deliberadamente os pensamentos </a:t>
            </a:r>
            <a:r>
              <a:rPr lang="pt-PT" altLang="de-DE" sz="2400">
                <a:solidFill>
                  <a:srgbClr val="333333"/>
                </a:solidFill>
                <a:latin typeface="Calibri Light"/>
                <a:ea typeface="+mj-ea"/>
                <a:cs typeface="+mj-cs"/>
              </a:rPr>
              <a:t>prejudicais (“Eu </a:t>
            </a:r>
            <a:r>
              <a:rPr lang="pt-PT" altLang="de-DE" sz="2400" dirty="0">
                <a:solidFill>
                  <a:srgbClr val="333333"/>
                </a:solidFill>
                <a:latin typeface="Calibri Light"/>
                <a:ea typeface="+mj-ea"/>
                <a:cs typeface="+mj-cs"/>
              </a:rPr>
              <a:t>sou </a:t>
            </a:r>
            <a:r>
              <a:rPr lang="pt-PT" altLang="de-DE" sz="2400">
                <a:solidFill>
                  <a:srgbClr val="333333"/>
                </a:solidFill>
                <a:latin typeface="Calibri Light"/>
                <a:ea typeface="+mj-ea"/>
                <a:cs typeface="+mj-cs"/>
              </a:rPr>
              <a:t>um falhado”, </a:t>
            </a:r>
            <a:r>
              <a:rPr lang="pt-PT" altLang="de-DE" sz="2400" dirty="0">
                <a:solidFill>
                  <a:srgbClr val="333333"/>
                </a:solidFill>
                <a:latin typeface="Calibri Light"/>
                <a:ea typeface="+mj-ea"/>
                <a:cs typeface="+mj-cs"/>
              </a:rPr>
              <a:t>etc.) Esses pensamentos podem tornar-se tão fortes que podem parecer estranhos ou fora do nosso controle!</a:t>
            </a:r>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pt-BR"/>
              <a:t>Treino Metacognitivo 8 - Auto-Estima &amp; Humor</a:t>
            </a:r>
            <a:endParaRPr lang="de-DE"/>
          </a:p>
        </p:txBody>
      </p:sp>
      <p:sp>
        <p:nvSpPr>
          <p:cNvPr id="5" name="Slide Number Placeholder 4"/>
          <p:cNvSpPr>
            <a:spLocks noGrp="1"/>
          </p:cNvSpPr>
          <p:nvPr>
            <p:ph type="sldNum" sz="quarter" idx="12"/>
          </p:nvPr>
        </p:nvSpPr>
        <p:spPr/>
        <p:txBody>
          <a:bodyPr/>
          <a:lstStyle/>
          <a:p>
            <a:fld id="{378C2EB8-A5BF-456D-BA7F-C5E59CD71561}" type="slidenum">
              <a:rPr lang="de-DE" altLang="de-DE" smtClean="0"/>
              <a:pPr/>
              <a:t>30</a:t>
            </a:fld>
            <a:endParaRPr lang="de-DE" altLang="de-DE"/>
          </a:p>
        </p:txBody>
      </p:sp>
      <p:pic>
        <p:nvPicPr>
          <p:cNvPr id="9" name="Picture 6">
            <a:extLst>
              <a:ext uri="{FF2B5EF4-FFF2-40B4-BE49-F238E27FC236}">
                <a16:creationId xmlns:a16="http://schemas.microsoft.com/office/drawing/2014/main" id="{BF3607A4-8041-422C-9E0F-2F545CE7E7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51975" y="4751222"/>
            <a:ext cx="2743200" cy="2106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pPr eaLnBrk="1" hangingPunct="1"/>
            <a:r>
              <a:rPr lang="de-DE" altLang="de-DE" sz="3600">
                <a:solidFill>
                  <a:srgbClr val="004992"/>
                </a:solidFill>
                <a:latin typeface="Calibri Light"/>
              </a:rPr>
              <a:t>Em vez disso:</a:t>
            </a:r>
            <a:br>
              <a:rPr lang="de-DE" altLang="de-DE" sz="3600">
                <a:solidFill>
                  <a:srgbClr val="004992"/>
                </a:solidFill>
                <a:latin typeface="Calibri Light"/>
              </a:rPr>
            </a:br>
            <a:endParaRPr lang="de-DE" altLang="de-DE" sz="3600">
              <a:solidFill>
                <a:srgbClr val="004992"/>
              </a:solidFill>
              <a:latin typeface="Calibri Light"/>
            </a:endParaRPr>
          </a:p>
        </p:txBody>
      </p:sp>
      <p:sp>
        <p:nvSpPr>
          <p:cNvPr id="47107" name="Rectangle 3"/>
          <p:cNvSpPr>
            <a:spLocks noGrp="1" noChangeArrowheads="1"/>
          </p:cNvSpPr>
          <p:nvPr>
            <p:ph idx="1"/>
          </p:nvPr>
        </p:nvSpPr>
        <p:spPr/>
        <p:txBody>
          <a:bodyPr/>
          <a:lstStyle/>
          <a:p>
            <a:pPr eaLnBrk="1" hangingPunct="1"/>
            <a:r>
              <a:rPr lang="pt-PT" altLang="de-DE" sz="2400" dirty="0">
                <a:solidFill>
                  <a:srgbClr val="333333"/>
                </a:solidFill>
                <a:latin typeface="Calibri Light"/>
              </a:rPr>
              <a:t>Se estiver incomodado com pensamentos negativos fortes não tente suprimi-los activamente (isso só os aumentará), mas observe os eventos interiores sem intervir - como um turista num jardim zoológico que observa um animal perigoso a uma distância segura.</a:t>
            </a:r>
          </a:p>
          <a:p>
            <a:pPr eaLnBrk="1" hangingPunct="1"/>
            <a:r>
              <a:rPr lang="pt-PT" altLang="de-DE" sz="2400" dirty="0">
                <a:solidFill>
                  <a:srgbClr val="004992"/>
                </a:solidFill>
                <a:latin typeface="Calibri Light"/>
              </a:rPr>
              <a:t>Os pensamentos irão acalmar-se automaticamente.</a:t>
            </a:r>
            <a:endParaRPr lang="de-DE" altLang="de-DE" sz="24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pt-BR"/>
              <a:t>Treino Metacognitivo 8 - Auto-Estima &amp; Humor</a:t>
            </a:r>
            <a:endParaRPr lang="de-DE"/>
          </a:p>
        </p:txBody>
      </p:sp>
      <p:sp>
        <p:nvSpPr>
          <p:cNvPr id="5" name="Slide Number Placeholder 4"/>
          <p:cNvSpPr>
            <a:spLocks noGrp="1"/>
          </p:cNvSpPr>
          <p:nvPr>
            <p:ph type="sldNum" sz="quarter" idx="12"/>
          </p:nvPr>
        </p:nvSpPr>
        <p:spPr/>
        <p:txBody>
          <a:bodyPr/>
          <a:lstStyle/>
          <a:p>
            <a:fld id="{378C2EB8-A5BF-456D-BA7F-C5E59CD71561}" type="slidenum">
              <a:rPr lang="de-DE" altLang="de-DE" smtClean="0"/>
              <a:pPr/>
              <a:t>31</a:t>
            </a:fld>
            <a:endParaRPr lang="de-DE" altLang="de-DE"/>
          </a:p>
        </p:txBody>
      </p:sp>
      <p:pic>
        <p:nvPicPr>
          <p:cNvPr id="10" name="Picture 4">
            <a:extLst>
              <a:ext uri="{FF2B5EF4-FFF2-40B4-BE49-F238E27FC236}">
                <a16:creationId xmlns:a16="http://schemas.microsoft.com/office/drawing/2014/main" id="{A49E8917-0F7C-4A22-97C7-E5E33578AF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81061" y="4114799"/>
            <a:ext cx="2214114" cy="2743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a:solidFill>
                  <a:srgbClr val="004992"/>
                </a:solidFill>
                <a:latin typeface="Calibri Light"/>
              </a:rPr>
              <a:t>7. Outras distorções de pensamento</a:t>
            </a:r>
            <a:endParaRPr lang="en-US" sz="3600">
              <a:solidFill>
                <a:srgbClr val="004992"/>
              </a:solidFill>
              <a:latin typeface="Calibri Light"/>
            </a:endParaRPr>
          </a:p>
        </p:txBody>
      </p:sp>
      <p:sp>
        <p:nvSpPr>
          <p:cNvPr id="3" name="Content Placeholder 2"/>
          <p:cNvSpPr>
            <a:spLocks noGrp="1"/>
          </p:cNvSpPr>
          <p:nvPr>
            <p:ph idx="1"/>
          </p:nvPr>
        </p:nvSpPr>
        <p:spPr/>
        <p:txBody>
          <a:bodyPr/>
          <a:lstStyle/>
          <a:p>
            <a:pPr lvl="0" defTabSz="914400" fontAlgn="base">
              <a:lnSpc>
                <a:spcPct val="100000"/>
              </a:lnSpc>
              <a:spcBef>
                <a:spcPts val="1200"/>
              </a:spcBef>
            </a:pPr>
            <a:r>
              <a:rPr lang="pt-PT" altLang="de-DE" sz="2000" b="1" dirty="0">
                <a:solidFill>
                  <a:srgbClr val="004992"/>
                </a:solidFill>
                <a:latin typeface="Calibri Light"/>
              </a:rPr>
              <a:t>Comparação com outras pessoas</a:t>
            </a:r>
            <a:r>
              <a:rPr lang="en-US" altLang="de-DE" sz="2000" b="1" dirty="0">
                <a:solidFill>
                  <a:srgbClr val="004992"/>
                </a:solidFill>
                <a:latin typeface="Calibri Light"/>
              </a:rPr>
              <a:t>:</a:t>
            </a:r>
            <a:endParaRPr lang="de-DE" altLang="de-DE" sz="2000" b="1" dirty="0">
              <a:solidFill>
                <a:srgbClr val="004992"/>
              </a:solidFill>
              <a:latin typeface="Calibri Light"/>
            </a:endParaRPr>
          </a:p>
          <a:p>
            <a:pPr marL="342900" lvl="1" indent="-342900" defTabSz="914400" fontAlgn="base">
              <a:lnSpc>
                <a:spcPct val="100000"/>
              </a:lnSpc>
              <a:spcBef>
                <a:spcPts val="1200"/>
              </a:spcBef>
              <a:spcAft>
                <a:spcPts val="0"/>
              </a:spcAft>
              <a:buClr>
                <a:srgbClr val="333333"/>
              </a:buClr>
              <a:buFont typeface="WingDings"/>
              <a:buChar char=""/>
            </a:pPr>
            <a:r>
              <a:rPr lang="pt-PT" altLang="de-DE" sz="2000" dirty="0">
                <a:solidFill>
                  <a:srgbClr val="333333"/>
                </a:solidFill>
                <a:latin typeface="Calibri Light"/>
              </a:rPr>
              <a:t>Não se compare em demasia com os outros</a:t>
            </a:r>
            <a:r>
              <a:rPr lang="en-US" altLang="de-DE" sz="2000" dirty="0">
                <a:solidFill>
                  <a:srgbClr val="333333"/>
                </a:solidFill>
                <a:latin typeface="Calibri Light"/>
              </a:rPr>
              <a:t>!</a:t>
            </a:r>
          </a:p>
          <a:p>
            <a:pPr marL="342900" lvl="1" indent="-342900" defTabSz="914400" fontAlgn="base">
              <a:lnSpc>
                <a:spcPct val="100000"/>
              </a:lnSpc>
              <a:spcBef>
                <a:spcPts val="1200"/>
              </a:spcBef>
              <a:spcAft>
                <a:spcPts val="0"/>
              </a:spcAft>
              <a:buClr>
                <a:srgbClr val="333333"/>
              </a:buClr>
              <a:buFont typeface="WingDings"/>
              <a:buChar char=""/>
            </a:pPr>
            <a:r>
              <a:rPr lang="pt-PT" altLang="de-DE" sz="2000" dirty="0">
                <a:solidFill>
                  <a:srgbClr val="333333"/>
                </a:solidFill>
                <a:latin typeface="Calibri Light"/>
              </a:rPr>
              <a:t>Há sempre pessoas que são mais atractivas, mais bem sucedidas e mais populares. Contudo, se você olhar de perto para </a:t>
            </a:r>
            <a:r>
              <a:rPr lang="pt-PT" altLang="de-DE" sz="2000">
                <a:solidFill>
                  <a:srgbClr val="333333"/>
                </a:solidFill>
                <a:latin typeface="Calibri Light"/>
              </a:rPr>
              <a:t>esses “sortudos”, </a:t>
            </a:r>
            <a:r>
              <a:rPr lang="pt-PT" altLang="de-DE" sz="2000" dirty="0">
                <a:solidFill>
                  <a:srgbClr val="333333"/>
                </a:solidFill>
                <a:latin typeface="Calibri Light"/>
              </a:rPr>
              <a:t>irá reconhecer que até essas pessoas tem os seus pontos fracos e os seus problemas.</a:t>
            </a:r>
            <a:endParaRPr lang="en-US" altLang="de-DE" sz="20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8 - Auto-Estima &amp; Humor</a:t>
            </a:r>
            <a:endParaRPr lang="de-DE"/>
          </a:p>
        </p:txBody>
      </p:sp>
      <p:sp>
        <p:nvSpPr>
          <p:cNvPr id="6" name="Slide Number Placeholder 5"/>
          <p:cNvSpPr>
            <a:spLocks noGrp="1"/>
          </p:cNvSpPr>
          <p:nvPr>
            <p:ph type="sldNum" sz="quarter" idx="12"/>
          </p:nvPr>
        </p:nvSpPr>
        <p:spPr/>
        <p:txBody>
          <a:bodyPr/>
          <a:lstStyle/>
          <a:p>
            <a:fld id="{378C2EB8-A5BF-456D-BA7F-C5E59CD71561}" type="slidenum">
              <a:rPr lang="de-DE" altLang="de-DE" smtClean="0"/>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a:solidFill>
                  <a:srgbClr val="004992"/>
                </a:solidFill>
                <a:latin typeface="Calibri Light"/>
              </a:rPr>
              <a:t>7. Outras distorções de pensamento</a:t>
            </a:r>
            <a:endParaRPr lang="en-US" sz="3600">
              <a:solidFill>
                <a:srgbClr val="004992"/>
              </a:solidFill>
              <a:latin typeface="Calibri Light"/>
            </a:endParaRPr>
          </a:p>
        </p:txBody>
      </p:sp>
      <p:sp>
        <p:nvSpPr>
          <p:cNvPr id="3" name="Content Placeholder 2"/>
          <p:cNvSpPr>
            <a:spLocks noGrp="1"/>
          </p:cNvSpPr>
          <p:nvPr>
            <p:ph idx="1"/>
          </p:nvPr>
        </p:nvSpPr>
        <p:spPr/>
        <p:txBody>
          <a:bodyPr/>
          <a:lstStyle/>
          <a:p>
            <a:pPr lvl="0" defTabSz="914400" fontAlgn="base">
              <a:lnSpc>
                <a:spcPct val="100000"/>
              </a:lnSpc>
              <a:spcBef>
                <a:spcPts val="1200"/>
              </a:spcBef>
            </a:pPr>
            <a:r>
              <a:rPr lang="pt-PT" altLang="de-DE" sz="2000" b="1" dirty="0">
                <a:solidFill>
                  <a:srgbClr val="004992"/>
                </a:solidFill>
                <a:latin typeface="Calibri Light"/>
              </a:rPr>
              <a:t>Comparação com outras pessoas</a:t>
            </a:r>
            <a:r>
              <a:rPr lang="en-US" altLang="de-DE" sz="2000" b="1" dirty="0">
                <a:solidFill>
                  <a:srgbClr val="004992"/>
                </a:solidFill>
                <a:latin typeface="Calibri Light"/>
              </a:rPr>
              <a:t>:</a:t>
            </a:r>
            <a:endParaRPr lang="de-DE" altLang="de-DE" sz="2000" b="1" dirty="0">
              <a:solidFill>
                <a:srgbClr val="004992"/>
              </a:solidFill>
              <a:latin typeface="Calibri Light"/>
            </a:endParaRPr>
          </a:p>
          <a:p>
            <a:pPr marL="342900" lvl="1" indent="-342900" defTabSz="914400" fontAlgn="base">
              <a:lnSpc>
                <a:spcPct val="100000"/>
              </a:lnSpc>
              <a:spcBef>
                <a:spcPts val="1200"/>
              </a:spcBef>
              <a:spcAft>
                <a:spcPts val="0"/>
              </a:spcAft>
              <a:buClr>
                <a:srgbClr val="333333"/>
              </a:buClr>
              <a:buFont typeface="WingDings"/>
              <a:buChar char=""/>
            </a:pPr>
            <a:r>
              <a:rPr lang="pt-PT" altLang="de-DE" sz="2000" dirty="0">
                <a:solidFill>
                  <a:srgbClr val="333333"/>
                </a:solidFill>
                <a:latin typeface="Calibri Light"/>
              </a:rPr>
              <a:t>Não se compare em demasia com os outros</a:t>
            </a:r>
            <a:r>
              <a:rPr lang="en-US" altLang="de-DE" sz="2000" dirty="0">
                <a:solidFill>
                  <a:srgbClr val="333333"/>
                </a:solidFill>
                <a:latin typeface="Calibri Light"/>
              </a:rPr>
              <a:t>!</a:t>
            </a:r>
          </a:p>
          <a:p>
            <a:pPr marL="342900" lvl="1" indent="-342900" defTabSz="914400" fontAlgn="base">
              <a:lnSpc>
                <a:spcPct val="100000"/>
              </a:lnSpc>
              <a:spcBef>
                <a:spcPts val="1200"/>
              </a:spcBef>
              <a:spcAft>
                <a:spcPts val="0"/>
              </a:spcAft>
              <a:buClr>
                <a:srgbClr val="333333"/>
              </a:buClr>
              <a:buFont typeface="WingDings"/>
              <a:buChar char=""/>
            </a:pPr>
            <a:r>
              <a:rPr lang="pt-PT" altLang="de-DE" sz="2000" dirty="0">
                <a:solidFill>
                  <a:srgbClr val="333333"/>
                </a:solidFill>
                <a:latin typeface="Calibri Light"/>
              </a:rPr>
              <a:t>Há sempre pessoas que são mais atractivas, mais bem sucedidas e mais populares. Contudo, se você olhar de perto para </a:t>
            </a:r>
            <a:r>
              <a:rPr lang="pt-PT" altLang="de-DE" sz="2000">
                <a:solidFill>
                  <a:srgbClr val="333333"/>
                </a:solidFill>
                <a:latin typeface="Calibri Light"/>
              </a:rPr>
              <a:t>esses “sortudos”, </a:t>
            </a:r>
            <a:r>
              <a:rPr lang="pt-PT" altLang="de-DE" sz="2000" dirty="0">
                <a:solidFill>
                  <a:srgbClr val="333333"/>
                </a:solidFill>
                <a:latin typeface="Calibri Light"/>
              </a:rPr>
              <a:t>irá reconhecer que até essas pessoas tem os seus pontos fracos e os seus problemas.</a:t>
            </a:r>
            <a:endParaRPr lang="en-US" altLang="de-DE" sz="2000" dirty="0">
              <a:solidFill>
                <a:srgbClr val="333333"/>
              </a:solidFill>
              <a:latin typeface="Calibri Light"/>
            </a:endParaRPr>
          </a:p>
          <a:p>
            <a:pPr lvl="0" defTabSz="914400" fontAlgn="base">
              <a:lnSpc>
                <a:spcPct val="100000"/>
              </a:lnSpc>
              <a:spcBef>
                <a:spcPts val="1200"/>
              </a:spcBef>
            </a:pPr>
            <a:r>
              <a:rPr lang="pt-PT" altLang="de-DE" sz="2000" b="1" dirty="0">
                <a:solidFill>
                  <a:srgbClr val="004992"/>
                </a:solidFill>
                <a:latin typeface="Calibri Light"/>
              </a:rPr>
              <a:t>Exigências absolutas</a:t>
            </a:r>
            <a:r>
              <a:rPr lang="en-US" altLang="de-DE" sz="2000" b="1" dirty="0">
                <a:solidFill>
                  <a:srgbClr val="004992"/>
                </a:solidFill>
                <a:latin typeface="Calibri Light"/>
              </a:rPr>
              <a:t>:</a:t>
            </a:r>
          </a:p>
          <a:p>
            <a:pPr marL="342900" lvl="1" indent="-342900" defTabSz="914400" fontAlgn="base">
              <a:lnSpc>
                <a:spcPct val="100000"/>
              </a:lnSpc>
              <a:spcBef>
                <a:spcPts val="1200"/>
              </a:spcBef>
              <a:spcAft>
                <a:spcPts val="0"/>
              </a:spcAft>
              <a:buClr>
                <a:srgbClr val="333333"/>
              </a:buClr>
              <a:buFont typeface="WingDings"/>
              <a:buChar char=""/>
            </a:pPr>
            <a:r>
              <a:rPr lang="pt-PT" altLang="de-DE" sz="2000" b="1" dirty="0">
                <a:solidFill>
                  <a:srgbClr val="333333"/>
                </a:solidFill>
                <a:latin typeface="Calibri Light"/>
              </a:rPr>
              <a:t>Não tenha</a:t>
            </a:r>
            <a:r>
              <a:rPr lang="en-US" altLang="de-DE" sz="2000" dirty="0">
                <a:solidFill>
                  <a:srgbClr val="333333"/>
                </a:solidFill>
                <a:latin typeface="Calibri Light"/>
              </a:rPr>
              <a:t> </a:t>
            </a:r>
            <a:r>
              <a:rPr lang="de-DE" altLang="de-DE" sz="2000" dirty="0">
                <a:solidFill>
                  <a:srgbClr val="333333"/>
                </a:solidFill>
                <a:latin typeface="Calibri Light"/>
              </a:rPr>
              <a:t>exigências demasiadamente altas para consigo, como:</a:t>
            </a:r>
            <a:endParaRPr lang="en-US" altLang="de-DE" sz="2000" dirty="0">
              <a:solidFill>
                <a:srgbClr val="333333"/>
              </a:solidFill>
              <a:latin typeface="Calibri Light"/>
            </a:endParaRPr>
          </a:p>
          <a:p>
            <a:pPr marL="347472" lvl="2" indent="-347472" defTabSz="914400" fontAlgn="base">
              <a:lnSpc>
                <a:spcPct val="100000"/>
              </a:lnSpc>
              <a:spcBef>
                <a:spcPts val="1200"/>
              </a:spcBef>
              <a:spcAft>
                <a:spcPts val="0"/>
              </a:spcAft>
              <a:buClr>
                <a:srgbClr val="FFFFFF"/>
              </a:buClr>
              <a:buFont typeface="WingDings"/>
              <a:buChar char=""/>
            </a:pPr>
            <a:r>
              <a:rPr lang="en-US" altLang="de-DE" sz="2000">
                <a:solidFill>
                  <a:srgbClr val="333333"/>
                </a:solidFill>
                <a:latin typeface="Calibri Light"/>
              </a:rPr>
              <a:t>“</a:t>
            </a:r>
            <a:r>
              <a:rPr lang="pt-PT" altLang="de-DE" sz="2000">
                <a:solidFill>
                  <a:srgbClr val="333333"/>
                </a:solidFill>
                <a:latin typeface="Calibri Light"/>
              </a:rPr>
              <a:t>Eu </a:t>
            </a:r>
            <a:r>
              <a:rPr lang="pt-PT" altLang="de-DE" sz="2000" dirty="0">
                <a:solidFill>
                  <a:srgbClr val="333333"/>
                </a:solidFill>
                <a:latin typeface="Calibri Light"/>
              </a:rPr>
              <a:t>devo ter sempre </a:t>
            </a:r>
            <a:r>
              <a:rPr lang="pt-PT" altLang="de-DE" sz="2000">
                <a:solidFill>
                  <a:srgbClr val="333333"/>
                </a:solidFill>
                <a:latin typeface="Calibri Light"/>
              </a:rPr>
              <a:t>bom aspecto</a:t>
            </a:r>
            <a:r>
              <a:rPr lang="en-US" altLang="de-DE" sz="2000">
                <a:solidFill>
                  <a:srgbClr val="333333"/>
                </a:solidFill>
                <a:latin typeface="Calibri Light"/>
              </a:rPr>
              <a:t>”</a:t>
            </a:r>
            <a:endParaRPr lang="en-US" altLang="de-DE" sz="2000" dirty="0">
              <a:solidFill>
                <a:srgbClr val="333333"/>
              </a:solidFill>
              <a:latin typeface="Calibri Light"/>
            </a:endParaRPr>
          </a:p>
          <a:p>
            <a:pPr marL="347472" lvl="2" indent="-347472" defTabSz="914400" fontAlgn="base">
              <a:lnSpc>
                <a:spcPct val="100000"/>
              </a:lnSpc>
              <a:spcBef>
                <a:spcPts val="1200"/>
              </a:spcBef>
              <a:spcAft>
                <a:spcPts val="0"/>
              </a:spcAft>
              <a:buClr>
                <a:srgbClr val="FFFFFF"/>
              </a:buClr>
              <a:buFont typeface="WingDings"/>
              <a:buChar char=""/>
            </a:pPr>
            <a:r>
              <a:rPr lang="en-US" altLang="de-DE" sz="2000">
                <a:solidFill>
                  <a:srgbClr val="333333"/>
                </a:solidFill>
                <a:latin typeface="Calibri Light"/>
              </a:rPr>
              <a:t>“</a:t>
            </a:r>
            <a:r>
              <a:rPr lang="pt-PT" altLang="de-DE" sz="2000">
                <a:solidFill>
                  <a:srgbClr val="333333"/>
                </a:solidFill>
                <a:latin typeface="Calibri Light"/>
              </a:rPr>
              <a:t>Eu </a:t>
            </a:r>
            <a:r>
              <a:rPr lang="pt-PT" altLang="de-DE" sz="2000" dirty="0">
                <a:solidFill>
                  <a:srgbClr val="333333"/>
                </a:solidFill>
                <a:latin typeface="Calibri Light"/>
              </a:rPr>
              <a:t>devo parecer </a:t>
            </a:r>
            <a:r>
              <a:rPr lang="pt-PT" altLang="de-DE" sz="2000">
                <a:solidFill>
                  <a:srgbClr val="333333"/>
                </a:solidFill>
                <a:latin typeface="Calibri Light"/>
              </a:rPr>
              <a:t>sempre inteligente</a:t>
            </a:r>
            <a:r>
              <a:rPr lang="en-US" altLang="de-DE" sz="2000">
                <a:solidFill>
                  <a:srgbClr val="333333"/>
                </a:solidFill>
                <a:latin typeface="Calibri Light"/>
              </a:rPr>
              <a:t>”</a:t>
            </a:r>
            <a:endParaRPr lang="de-DE" altLang="de-DE" sz="2000" dirty="0">
              <a:solidFill>
                <a:srgbClr val="333333"/>
              </a:solidFill>
              <a:latin typeface="Calibri Light"/>
            </a:endParaRPr>
          </a:p>
          <a:p>
            <a:pPr marL="347472" lvl="2" indent="-347472" defTabSz="914400" fontAlgn="base">
              <a:lnSpc>
                <a:spcPct val="100000"/>
              </a:lnSpc>
              <a:spcBef>
                <a:spcPts val="1200"/>
              </a:spcBef>
              <a:spcAft>
                <a:spcPts val="0"/>
              </a:spcAft>
              <a:buClr>
                <a:srgbClr val="FFFFFF"/>
              </a:buClr>
              <a:buFont typeface="WingDings"/>
              <a:buChar char=""/>
            </a:pPr>
            <a:r>
              <a:rPr lang="en-US" altLang="de-DE" sz="2000">
                <a:solidFill>
                  <a:srgbClr val="333333"/>
                </a:solidFill>
                <a:latin typeface="Calibri Light"/>
              </a:rPr>
              <a:t>“</a:t>
            </a:r>
            <a:r>
              <a:rPr lang="pt-PT" altLang="de-DE" sz="2000">
                <a:solidFill>
                  <a:srgbClr val="333333"/>
                </a:solidFill>
                <a:latin typeface="Calibri Light"/>
              </a:rPr>
              <a:t>Eu </a:t>
            </a:r>
            <a:r>
              <a:rPr lang="pt-PT" altLang="de-DE" sz="2000" dirty="0">
                <a:solidFill>
                  <a:srgbClr val="333333"/>
                </a:solidFill>
                <a:latin typeface="Calibri Light"/>
              </a:rPr>
              <a:t>devo ser sempre </a:t>
            </a:r>
            <a:r>
              <a:rPr lang="pt-PT" altLang="de-DE" sz="2000">
                <a:solidFill>
                  <a:srgbClr val="333333"/>
                </a:solidFill>
                <a:latin typeface="Calibri Light"/>
              </a:rPr>
              <a:t>mais divertido</a:t>
            </a:r>
            <a:r>
              <a:rPr lang="en-US" altLang="de-DE" sz="2000">
                <a:solidFill>
                  <a:srgbClr val="333333"/>
                </a:solidFill>
                <a:latin typeface="Calibri Light"/>
              </a:rPr>
              <a:t>”</a:t>
            </a:r>
            <a:endParaRPr lang="en-US" sz="20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8 - Auto-Estima &amp; Humor</a:t>
            </a:r>
            <a:endParaRPr lang="de-DE"/>
          </a:p>
        </p:txBody>
      </p:sp>
      <p:sp>
        <p:nvSpPr>
          <p:cNvPr id="6" name="Slide Number Placeholder 5"/>
          <p:cNvSpPr>
            <a:spLocks noGrp="1"/>
          </p:cNvSpPr>
          <p:nvPr>
            <p:ph type="sldNum" sz="quarter" idx="12"/>
          </p:nvPr>
        </p:nvSpPr>
        <p:spPr/>
        <p:txBody>
          <a:bodyPr/>
          <a:lstStyle/>
          <a:p>
            <a:fld id="{378C2EB8-A5BF-456D-BA7F-C5E59CD71561}" type="slidenum">
              <a:rPr lang="de-DE" altLang="de-DE" smtClean="0"/>
              <a:pPr/>
              <a:t>33</a:t>
            </a:fld>
            <a:endParaRPr lang="de-DE" altLang="de-DE"/>
          </a:p>
        </p:txBody>
      </p:sp>
      <p:pic>
        <p:nvPicPr>
          <p:cNvPr id="8" name="Picture 18" descr="Barbie@2_bearbeitet_4 - treesee flickr">
            <a:extLst>
              <a:ext uri="{FF2B5EF4-FFF2-40B4-BE49-F238E27FC236}">
                <a16:creationId xmlns:a16="http://schemas.microsoft.com/office/drawing/2014/main" id="{499E280B-0996-47C0-9C96-1FDAA6960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92509" y="4114799"/>
            <a:ext cx="2402666" cy="2743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07426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de-DE" sz="3600" spc="-5" dirty="0"/>
              <a:t>Opcional: video</a:t>
            </a:r>
            <a:endParaRPr lang="de-DE" sz="3600" dirty="0"/>
          </a:p>
        </p:txBody>
      </p:sp>
      <p:sp>
        <p:nvSpPr>
          <p:cNvPr id="2" name="Content Placeholder 1"/>
          <p:cNvSpPr>
            <a:spLocks noGrp="1"/>
          </p:cNvSpPr>
          <p:nvPr>
            <p:ph idx="1"/>
          </p:nvPr>
        </p:nvSpPr>
        <p:spPr/>
        <p:txBody>
          <a:bodyPr/>
          <a:lstStyle/>
          <a:p>
            <a:pPr lvl="0" defTabSz="914400" eaLnBrk="0" fontAlgn="base" hangingPunct="0">
              <a:spcAft>
                <a:spcPct val="0"/>
              </a:spcAft>
            </a:pPr>
            <a:r>
              <a:rPr lang="pt-BR" sz="2400" dirty="0">
                <a:solidFill>
                  <a:srgbClr val="004992"/>
                </a:solidFill>
                <a:latin typeface="Calibri Light"/>
                <a:ea typeface="ＭＳ Ｐゴシック" panose="020B0600070205080204" pitchFamily="34" charset="-128"/>
              </a:rPr>
              <a:t>Opcional: podemos encontrar vídeos que ilustram o tópico hoje abordado na seguinte página da web:</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pt-BR" sz="2400" dirty="0">
                <a:solidFill>
                  <a:srgbClr val="333333"/>
                </a:solidFill>
                <a:latin typeface="Calibri Light"/>
                <a:ea typeface="ＭＳ Ｐゴシック" panose="020B0600070205080204" pitchFamily="34" charset="-128"/>
              </a:rPr>
              <a:t>Após a visualização do vídeo, pode-se discutir de que forma está relacionado com o tópico hoje abordado</a:t>
            </a:r>
            <a:r>
              <a:rPr lang="en-US" sz="2400" dirty="0">
                <a:solidFill>
                  <a:srgbClr val="333333"/>
                </a:solidFill>
                <a:latin typeface="Calibri Light"/>
                <a:ea typeface="ＭＳ Ｐゴシック" panose="020B0600070205080204" pitchFamily="34" charset="-128"/>
              </a:rPr>
              <a:t>.</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pt-BR"/>
              <a:t>Treino Metacognitivo 8 - Auto-Estima &amp; Humor</a:t>
            </a:r>
            <a:endParaRPr lang="de-DE"/>
          </a:p>
        </p:txBody>
      </p:sp>
      <p:sp>
        <p:nvSpPr>
          <p:cNvPr id="4" name="Slide Number Placeholder 3"/>
          <p:cNvSpPr>
            <a:spLocks noGrp="1"/>
          </p:cNvSpPr>
          <p:nvPr>
            <p:ph type="sldNum" sz="quarter" idx="12"/>
          </p:nvPr>
        </p:nvSpPr>
        <p:spPr/>
        <p:txBody>
          <a:bodyPr/>
          <a:lstStyle/>
          <a:p>
            <a:fld id="{378C2EB8-A5BF-456D-BA7F-C5E59CD71561}" type="slidenum">
              <a:rPr lang="de-DE" altLang="de-DE" smtClean="0"/>
              <a:pPr/>
              <a:t>34</a:t>
            </a:fld>
            <a:endParaRPr lang="de-DE" altLang="de-DE"/>
          </a:p>
        </p:txBody>
      </p:sp>
      <p:sp>
        <p:nvSpPr>
          <p:cNvPr id="12" name="object 3"/>
          <p:cNvSpPr txBox="1"/>
          <p:nvPr/>
        </p:nvSpPr>
        <p:spPr>
          <a:xfrm>
            <a:off x="455023" y="4658666"/>
            <a:ext cx="8128431" cy="1048363"/>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b="0" i="1" spc="-5" dirty="0">
                <a:solidFill>
                  <a:srgbClr val="333333"/>
                </a:solidFill>
                <a:latin typeface="Calibri Light"/>
                <a:ea typeface="ＭＳ Ｐゴシック" panose="020B0600070205080204" pitchFamily="34" charset="-128"/>
                <a:cs typeface="Verdana"/>
              </a:rPr>
              <a:t>[Para </a:t>
            </a:r>
            <a:r>
              <a:rPr lang="en-US" b="0" i="1" spc="-5" dirty="0" err="1">
                <a:solidFill>
                  <a:srgbClr val="333333"/>
                </a:solidFill>
                <a:latin typeface="Calibri Light"/>
                <a:ea typeface="ＭＳ Ｐゴシック" panose="020B0600070205080204" pitchFamily="34" charset="-128"/>
                <a:cs typeface="Verdana"/>
              </a:rPr>
              <a:t>os</a:t>
            </a:r>
            <a:r>
              <a:rPr lang="en-US" b="0" i="1" spc="-5" dirty="0">
                <a:solidFill>
                  <a:srgbClr val="333333"/>
                </a:solidFill>
                <a:latin typeface="Calibri Light"/>
                <a:ea typeface="ＭＳ Ｐゴシック" panose="020B0600070205080204" pitchFamily="34" charset="-128"/>
                <a:cs typeface="Verdana"/>
              </a:rPr>
              <a:t> </a:t>
            </a:r>
            <a:r>
              <a:rPr lang="en-US" b="0" i="1" spc="-5" dirty="0" err="1">
                <a:solidFill>
                  <a:srgbClr val="333333"/>
                </a:solidFill>
                <a:latin typeface="Calibri Light"/>
                <a:ea typeface="ＭＳ Ｐゴシック" panose="020B0600070205080204" pitchFamily="34" charset="-128"/>
                <a:cs typeface="Verdana"/>
              </a:rPr>
              <a:t>terapeutas</a:t>
            </a:r>
            <a:r>
              <a:rPr lang="en-US" b="0" i="1" spc="-5" dirty="0">
                <a:solidFill>
                  <a:srgbClr val="333333"/>
                </a:solidFill>
                <a:latin typeface="Calibri Light"/>
                <a:ea typeface="ＭＳ Ｐゴシック" panose="020B0600070205080204" pitchFamily="34" charset="-128"/>
                <a:cs typeface="Verdana"/>
              </a:rPr>
              <a:t>:</a:t>
            </a:r>
            <a:endParaRPr b="0"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pt-BR" b="0" dirty="0">
                <a:solidFill>
                  <a:srgbClr val="333333"/>
                </a:solidFill>
                <a:latin typeface="Calibri Light"/>
                <a:ea typeface="ＭＳ Ｐゴシック" panose="020B0600070205080204" pitchFamily="34" charset="-128"/>
              </a:rPr>
              <a:t>Alguns vídeos contêm linguagem que pode não ser apropriada para todos os tipos de audiência e/ou para todas as culturas. Por favor avalie os vídeos antes de os mostrar</a:t>
            </a:r>
            <a:r>
              <a:rPr lang="de-DE" b="0" dirty="0">
                <a:solidFill>
                  <a:srgbClr val="333333"/>
                </a:solidFill>
                <a:latin typeface="Calibri Light"/>
                <a:ea typeface="ＭＳ Ｐゴシック" panose="020B0600070205080204" pitchFamily="34" charset="-128"/>
              </a:rPr>
              <a:t>]</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Tree>
    <p:extLst>
      <p:ext uri="{BB962C8B-B14F-4D97-AF65-F5344CB8AC3E}">
        <p14:creationId xmlns:p14="http://schemas.microsoft.com/office/powerpoint/2010/main" val="40220356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Rectangle 103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altLang="de-DE" sz="3600" dirty="0">
                <a:solidFill>
                  <a:srgbClr val="004992"/>
                </a:solidFill>
                <a:latin typeface="Calibri Light"/>
              </a:rPr>
              <a:t>Esteja ciente dos seus pontos fortes</a:t>
            </a:r>
            <a:endParaRPr lang="pt-PT" altLang="de-DE" sz="3600" dirty="0">
              <a:solidFill>
                <a:srgbClr val="004992"/>
              </a:solidFill>
              <a:latin typeface="Calibri Light"/>
            </a:endParaRPr>
          </a:p>
        </p:txBody>
      </p:sp>
      <p:sp>
        <p:nvSpPr>
          <p:cNvPr id="35842" name="Rectangle 1027"/>
          <p:cNvSpPr>
            <a:spLocks noGrp="1" noChangeArrowheads="1"/>
          </p:cNvSpPr>
          <p:nvPr>
            <p:ph idx="1"/>
          </p:nvPr>
        </p:nvSpPr>
        <p:spPr/>
        <p:txBody>
          <a:bodyPr/>
          <a:lstStyle/>
          <a:p>
            <a:pPr marL="342900" indent="-342900" eaLnBrk="1" hangingPunct="1">
              <a:buClr>
                <a:srgbClr val="333333"/>
              </a:buClr>
              <a:buFont typeface="WingDings"/>
              <a:buChar char=""/>
              <a:defRPr/>
            </a:pPr>
            <a:r>
              <a:rPr lang="pt-PT" sz="2400" dirty="0">
                <a:solidFill>
                  <a:srgbClr val="333333"/>
                </a:solidFill>
                <a:latin typeface="Calibri Light"/>
              </a:rPr>
              <a:t>Em vez de se concentrar nas suas fraquezas, enfatize os seus</a:t>
            </a:r>
            <a:br>
              <a:rPr lang="pt-PT" sz="2400" dirty="0">
                <a:solidFill>
                  <a:srgbClr val="333333"/>
                </a:solidFill>
                <a:latin typeface="Calibri Light"/>
              </a:rPr>
            </a:br>
            <a:r>
              <a:rPr lang="pt-PT" sz="2400" dirty="0">
                <a:solidFill>
                  <a:srgbClr val="333333"/>
                </a:solidFill>
                <a:latin typeface="Calibri Light"/>
              </a:rPr>
              <a:t>pontos fortes.</a:t>
            </a:r>
          </a:p>
          <a:p>
            <a:pPr marL="342900" indent="-342900" eaLnBrk="1" hangingPunct="1">
              <a:buClr>
                <a:srgbClr val="333333"/>
              </a:buClr>
              <a:buFont typeface="WingDings"/>
              <a:buChar char=""/>
              <a:defRPr/>
            </a:pPr>
            <a:r>
              <a:rPr lang="pt-PT" sz="2400" dirty="0">
                <a:solidFill>
                  <a:srgbClr val="333333"/>
                </a:solidFill>
                <a:latin typeface="Calibri Light"/>
              </a:rPr>
              <a:t>Todos os homens têm pontos fortes de que se podem orgulhar e que não são partilhados por toda a gente </a:t>
            </a:r>
            <a:br>
              <a:rPr lang="en-US" sz="2400" dirty="0">
                <a:solidFill>
                  <a:srgbClr val="333333"/>
                </a:solidFill>
                <a:latin typeface="Calibri Light"/>
              </a:rPr>
            </a:br>
            <a:r>
              <a:rPr lang="en-US" sz="2400" i="1" dirty="0">
                <a:solidFill>
                  <a:srgbClr val="004992"/>
                </a:solidFill>
                <a:latin typeface="Calibri Light"/>
              </a:rPr>
              <a:t>…</a:t>
            </a:r>
            <a:r>
              <a:rPr lang="pt-PT" sz="2400" i="1" dirty="0">
                <a:solidFill>
                  <a:srgbClr val="004992"/>
                </a:solidFill>
                <a:latin typeface="Calibri Light"/>
              </a:rPr>
              <a:t>esses não têm de ser recordes do mundo ou invenções famosas</a:t>
            </a:r>
            <a:endParaRPr lang="en-US" sz="24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pt-BR"/>
              <a:t>Treino Metacognitivo 8 - Auto-Estima &amp; Humor</a:t>
            </a:r>
            <a:endParaRPr lang="de-DE"/>
          </a:p>
        </p:txBody>
      </p:sp>
      <p:sp>
        <p:nvSpPr>
          <p:cNvPr id="5" name="Slide Number Placeholder 4"/>
          <p:cNvSpPr>
            <a:spLocks noGrp="1"/>
          </p:cNvSpPr>
          <p:nvPr>
            <p:ph type="sldNum" sz="quarter" idx="12"/>
          </p:nvPr>
        </p:nvSpPr>
        <p:spPr/>
        <p:txBody>
          <a:bodyPr/>
          <a:lstStyle/>
          <a:p>
            <a:fld id="{378C2EB8-A5BF-456D-BA7F-C5E59CD71561}" type="slidenum">
              <a:rPr lang="de-DE" altLang="de-DE" smtClean="0"/>
              <a:pPr/>
              <a:t>35</a:t>
            </a:fld>
            <a:endParaRPr lang="de-DE" altLang="de-DE"/>
          </a:p>
        </p:txBody>
      </p:sp>
      <p:pic>
        <p:nvPicPr>
          <p:cNvPr id="8" name="Picture 10" descr="JUMPING - c a muller - flickr - cc_noncommercial">
            <a:extLst>
              <a:ext uri="{FF2B5EF4-FFF2-40B4-BE49-F238E27FC236}">
                <a16:creationId xmlns:a16="http://schemas.microsoft.com/office/drawing/2014/main" id="{49805A46-E6B6-47DA-AEB9-B97179F06E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dirty="0">
                <a:solidFill>
                  <a:srgbClr val="004992"/>
                </a:solidFill>
                <a:latin typeface="Calibri Light"/>
              </a:rPr>
              <a:t>Esteja ciente dos seus pontos fortes</a:t>
            </a:r>
            <a:endParaRPr lang="en-US" sz="3600" dirty="0">
              <a:solidFill>
                <a:srgbClr val="004992"/>
              </a:solidFill>
              <a:latin typeface="Calibri Light"/>
            </a:endParaRPr>
          </a:p>
        </p:txBody>
      </p:sp>
      <p:sp>
        <p:nvSpPr>
          <p:cNvPr id="54274" name="Rectangle 2"/>
          <p:cNvSpPr>
            <a:spLocks noGrp="1" noChangeArrowheads="1"/>
          </p:cNvSpPr>
          <p:nvPr>
            <p:ph idx="1"/>
          </p:nvPr>
        </p:nvSpPr>
        <p:spPr/>
        <p:txBody>
          <a:bodyPr/>
          <a:lstStyle/>
          <a:p>
            <a:pPr marL="457200" indent="-457200">
              <a:lnSpc>
                <a:spcPct val="100000"/>
              </a:lnSpc>
              <a:spcBef>
                <a:spcPts val="1200"/>
              </a:spcBef>
              <a:buFont typeface="+mj-lt"/>
              <a:buAutoNum type="arabicPeriod"/>
            </a:pPr>
            <a:r>
              <a:rPr lang="pt-PT" altLang="de-DE" sz="2400" dirty="0">
                <a:solidFill>
                  <a:srgbClr val="004992"/>
                </a:solidFill>
                <a:latin typeface="Calibri Light"/>
              </a:rPr>
              <a:t>Pense nos seus pontos fortes</a:t>
            </a:r>
            <a:r>
              <a:rPr lang="en-US" altLang="de-DE" sz="2400" dirty="0">
                <a:solidFill>
                  <a:srgbClr val="004992"/>
                </a:solidFill>
                <a:latin typeface="Calibri Light"/>
              </a:rPr>
              <a:t>.</a:t>
            </a:r>
            <a:br>
              <a:rPr lang="en-US" altLang="de-DE" sz="2400" dirty="0">
                <a:solidFill>
                  <a:srgbClr val="333333"/>
                </a:solidFill>
                <a:latin typeface="Calibri Light"/>
              </a:rPr>
            </a:br>
            <a:r>
              <a:rPr lang="pt-PT" altLang="de-DE" sz="2400" i="1" dirty="0">
                <a:solidFill>
                  <a:srgbClr val="333333"/>
                </a:solidFill>
                <a:latin typeface="Calibri Light"/>
              </a:rPr>
              <a:t>Que habilidades tenho? Quais são os motivos pelos quais recebi</a:t>
            </a:r>
            <a:br>
              <a:rPr lang="pt-PT" altLang="de-DE" sz="2400" i="1" dirty="0">
                <a:solidFill>
                  <a:srgbClr val="333333"/>
                </a:solidFill>
                <a:latin typeface="Calibri Light"/>
              </a:rPr>
            </a:br>
            <a:r>
              <a:rPr lang="pt-PT" altLang="de-DE" sz="2400" i="1" dirty="0">
                <a:solidFill>
                  <a:srgbClr val="333333"/>
                </a:solidFill>
                <a:latin typeface="Calibri Light"/>
              </a:rPr>
              <a:t>elogios no passado</a:t>
            </a:r>
            <a:r>
              <a:rPr lang="en-US" altLang="de-DE" sz="2400" i="1" dirty="0">
                <a:solidFill>
                  <a:srgbClr val="333333"/>
                </a:solidFill>
                <a:latin typeface="Calibri Light"/>
              </a:rPr>
              <a:t>?</a:t>
            </a:r>
            <a:br>
              <a:rPr lang="en-US" altLang="de-DE" sz="2400" i="1" dirty="0">
                <a:solidFill>
                  <a:srgbClr val="333333"/>
                </a:solidFill>
                <a:latin typeface="Calibri Light"/>
              </a:rPr>
            </a:br>
            <a:r>
              <a:rPr lang="pt-PT" altLang="de-DE" sz="1600" i="1" dirty="0">
                <a:solidFill>
                  <a:srgbClr val="333333"/>
                </a:solidFill>
                <a:latin typeface="Calibri Light"/>
              </a:rPr>
              <a:t>ex. Eu sou tecnicamente talentoso</a:t>
            </a:r>
            <a:r>
              <a:rPr lang="de-DE" altLang="de-DE" sz="1600" i="1" dirty="0">
                <a:solidFill>
                  <a:srgbClr val="333333"/>
                </a:solidFill>
                <a:latin typeface="Calibri Light"/>
              </a:rPr>
              <a:t>...</a:t>
            </a:r>
            <a:endParaRPr lang="en-US" altLang="de-DE" sz="2400" i="1" dirty="0">
              <a:solidFill>
                <a:srgbClr val="333333"/>
              </a:solidFill>
              <a:latin typeface="Calibri Light"/>
            </a:endParaRPr>
          </a:p>
          <a:p>
            <a:pPr marL="609600" indent="-609600" eaLnBrk="1" hangingPunct="1">
              <a:lnSpc>
                <a:spcPct val="100000"/>
              </a:lnSpc>
              <a:spcBef>
                <a:spcPts val="1200"/>
              </a:spcBef>
            </a:pPr>
            <a:endParaRPr lang="en-US" altLang="de-DE"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8 - Auto-Estima &amp; Humor</a:t>
            </a:r>
            <a:endParaRPr lang="de-DE"/>
          </a:p>
        </p:txBody>
      </p:sp>
      <p:sp>
        <p:nvSpPr>
          <p:cNvPr id="6" name="Slide Number Placeholder 5"/>
          <p:cNvSpPr>
            <a:spLocks noGrp="1"/>
          </p:cNvSpPr>
          <p:nvPr>
            <p:ph type="sldNum" sz="quarter" idx="12"/>
          </p:nvPr>
        </p:nvSpPr>
        <p:spPr/>
        <p:txBody>
          <a:bodyPr/>
          <a:lstStyle/>
          <a:p>
            <a:fld id="{378C2EB8-A5BF-456D-BA7F-C5E59CD71561}" type="slidenum">
              <a:rPr lang="de-DE" altLang="de-DE" smtClean="0"/>
              <a:pPr/>
              <a:t>36</a:t>
            </a:fld>
            <a:endParaRPr lang="de-DE" altLang="de-DE"/>
          </a:p>
        </p:txBody>
      </p:sp>
      <p:pic>
        <p:nvPicPr>
          <p:cNvPr id="10"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dirty="0">
                <a:solidFill>
                  <a:srgbClr val="004992"/>
                </a:solidFill>
                <a:latin typeface="Calibri Light"/>
              </a:rPr>
              <a:t>Esteja ciente dos seus pontos fortes</a:t>
            </a:r>
            <a:endParaRPr lang="en-US" sz="3600" dirty="0">
              <a:solidFill>
                <a:srgbClr val="004992"/>
              </a:solidFill>
              <a:latin typeface="Calibri Light"/>
            </a:endParaRPr>
          </a:p>
        </p:txBody>
      </p:sp>
      <p:sp>
        <p:nvSpPr>
          <p:cNvPr id="54274" name="Rectangle 2"/>
          <p:cNvSpPr>
            <a:spLocks noGrp="1" noChangeArrowheads="1"/>
          </p:cNvSpPr>
          <p:nvPr>
            <p:ph idx="1"/>
          </p:nvPr>
        </p:nvSpPr>
        <p:spPr/>
        <p:txBody>
          <a:bodyPr/>
          <a:lstStyle/>
          <a:p>
            <a:pPr marL="457200" indent="-457200">
              <a:lnSpc>
                <a:spcPct val="100000"/>
              </a:lnSpc>
              <a:spcBef>
                <a:spcPts val="1200"/>
              </a:spcBef>
              <a:buFont typeface="+mj-lt"/>
              <a:buAutoNum type="arabicPeriod"/>
            </a:pPr>
            <a:r>
              <a:rPr lang="pt-PT" altLang="de-DE" sz="2400" dirty="0">
                <a:solidFill>
                  <a:srgbClr val="004992"/>
                </a:solidFill>
                <a:latin typeface="Calibri Light"/>
              </a:rPr>
              <a:t>Pense nos seus pontos fortes</a:t>
            </a:r>
            <a:r>
              <a:rPr lang="en-US" altLang="de-DE" sz="2400" dirty="0">
                <a:solidFill>
                  <a:srgbClr val="004992"/>
                </a:solidFill>
                <a:latin typeface="Calibri Light"/>
              </a:rPr>
              <a:t>.</a:t>
            </a:r>
            <a:br>
              <a:rPr lang="en-US" altLang="de-DE" sz="2400" dirty="0">
                <a:solidFill>
                  <a:srgbClr val="333333"/>
                </a:solidFill>
                <a:latin typeface="Calibri Light"/>
              </a:rPr>
            </a:br>
            <a:r>
              <a:rPr lang="pt-PT" altLang="de-DE" sz="2400" i="1" dirty="0">
                <a:solidFill>
                  <a:srgbClr val="333333"/>
                </a:solidFill>
                <a:latin typeface="Calibri Light"/>
              </a:rPr>
              <a:t>Que habilidades tenho? Quais são os motivos pelos quais recebi</a:t>
            </a:r>
            <a:br>
              <a:rPr lang="pt-PT" altLang="de-DE" sz="2400" i="1" dirty="0">
                <a:solidFill>
                  <a:srgbClr val="333333"/>
                </a:solidFill>
                <a:latin typeface="Calibri Light"/>
              </a:rPr>
            </a:br>
            <a:r>
              <a:rPr lang="pt-PT" altLang="de-DE" sz="2400" i="1" dirty="0">
                <a:solidFill>
                  <a:srgbClr val="333333"/>
                </a:solidFill>
                <a:latin typeface="Calibri Light"/>
              </a:rPr>
              <a:t>elogios no passado</a:t>
            </a:r>
            <a:r>
              <a:rPr lang="en-US" altLang="de-DE" sz="2400" i="1" dirty="0">
                <a:solidFill>
                  <a:srgbClr val="333333"/>
                </a:solidFill>
                <a:latin typeface="Calibri Light"/>
              </a:rPr>
              <a:t>?</a:t>
            </a:r>
            <a:br>
              <a:rPr lang="en-US" altLang="de-DE" sz="2400" i="1" dirty="0">
                <a:solidFill>
                  <a:srgbClr val="333333"/>
                </a:solidFill>
                <a:latin typeface="Calibri Light"/>
              </a:rPr>
            </a:br>
            <a:r>
              <a:rPr lang="pt-PT" altLang="de-DE" sz="1600" i="1" dirty="0">
                <a:solidFill>
                  <a:srgbClr val="333333"/>
                </a:solidFill>
                <a:latin typeface="Calibri Light"/>
              </a:rPr>
              <a:t>ex. Eu sou tecnicamente talentoso</a:t>
            </a:r>
            <a:r>
              <a:rPr lang="de-DE" altLang="de-DE" sz="1600" i="1" dirty="0">
                <a:solidFill>
                  <a:srgbClr val="333333"/>
                </a:solidFill>
                <a:latin typeface="Calibri Light"/>
              </a:rPr>
              <a:t>...</a:t>
            </a:r>
            <a:endParaRPr lang="en-US" altLang="de-DE" sz="1600" i="1" dirty="0">
              <a:solidFill>
                <a:srgbClr val="333333"/>
              </a:solidFill>
              <a:latin typeface="Calibri Light"/>
            </a:endParaRPr>
          </a:p>
          <a:p>
            <a:pPr marL="457200" indent="-457200">
              <a:lnSpc>
                <a:spcPct val="100000"/>
              </a:lnSpc>
              <a:spcBef>
                <a:spcPts val="1200"/>
              </a:spcBef>
              <a:buFont typeface="+mj-lt"/>
              <a:buAutoNum type="arabicPeriod"/>
            </a:pPr>
            <a:r>
              <a:rPr lang="pt-PT" altLang="de-DE" sz="2400" dirty="0">
                <a:solidFill>
                  <a:srgbClr val="004992"/>
                </a:solidFill>
                <a:latin typeface="Calibri Light"/>
              </a:rPr>
              <a:t>Imagine situações especificas</a:t>
            </a:r>
            <a:r>
              <a:rPr lang="en-US" altLang="de-DE" sz="2400" dirty="0">
                <a:solidFill>
                  <a:srgbClr val="004992"/>
                </a:solidFill>
                <a:latin typeface="Calibri Light"/>
              </a:rPr>
              <a:t>. </a:t>
            </a:r>
            <a:br>
              <a:rPr lang="en-US" altLang="de-DE" sz="2400" dirty="0">
                <a:solidFill>
                  <a:srgbClr val="333333"/>
                </a:solidFill>
                <a:latin typeface="Calibri Light"/>
              </a:rPr>
            </a:br>
            <a:r>
              <a:rPr lang="pt-PT" altLang="de-DE" sz="2400" i="1" dirty="0">
                <a:solidFill>
                  <a:srgbClr val="333333"/>
                </a:solidFill>
                <a:latin typeface="Calibri Light"/>
              </a:rPr>
              <a:t>Quando e onde? O que é que fiz e quem me deu feedback?</a:t>
            </a:r>
            <a:br>
              <a:rPr lang="pt-PT" altLang="de-DE" sz="2400" i="1" dirty="0">
                <a:solidFill>
                  <a:srgbClr val="333333"/>
                </a:solidFill>
                <a:latin typeface="Calibri Light"/>
              </a:rPr>
            </a:br>
            <a:r>
              <a:rPr lang="pt-PT" altLang="de-DE" sz="1600" i="1" dirty="0">
                <a:solidFill>
                  <a:srgbClr val="333333"/>
                </a:solidFill>
                <a:latin typeface="Calibri Light"/>
              </a:rPr>
              <a:t>ex. </a:t>
            </a:r>
            <a:r>
              <a:rPr lang="de-DE" altLang="de-DE" sz="1600" i="1" dirty="0">
                <a:solidFill>
                  <a:srgbClr val="333333"/>
                </a:solidFill>
                <a:latin typeface="Calibri Light"/>
              </a:rPr>
              <a:t>Na </a:t>
            </a:r>
            <a:r>
              <a:rPr lang="de-DE" altLang="de-DE" sz="1600" i="1" dirty="0" err="1">
                <a:solidFill>
                  <a:srgbClr val="333333"/>
                </a:solidFill>
                <a:latin typeface="Calibri Light"/>
              </a:rPr>
              <a:t>semana</a:t>
            </a:r>
            <a:r>
              <a:rPr lang="de-DE" altLang="de-DE" sz="1600" i="1" dirty="0">
                <a:solidFill>
                  <a:srgbClr val="333333"/>
                </a:solidFill>
                <a:latin typeface="Calibri Light"/>
              </a:rPr>
              <a:t> </a:t>
            </a:r>
            <a:r>
              <a:rPr lang="de-DE" altLang="de-DE" sz="1600" i="1" dirty="0" err="1">
                <a:solidFill>
                  <a:srgbClr val="333333"/>
                </a:solidFill>
                <a:latin typeface="Calibri Light"/>
              </a:rPr>
              <a:t>passada</a:t>
            </a:r>
            <a:r>
              <a:rPr lang="de-DE" altLang="de-DE" sz="1600" i="1" dirty="0">
                <a:solidFill>
                  <a:srgbClr val="333333"/>
                </a:solidFill>
                <a:latin typeface="Calibri Light"/>
              </a:rPr>
              <a:t> </a:t>
            </a:r>
            <a:r>
              <a:rPr lang="de-DE" altLang="de-DE" sz="1600" i="1" dirty="0" err="1">
                <a:solidFill>
                  <a:srgbClr val="333333"/>
                </a:solidFill>
                <a:latin typeface="Calibri Light"/>
              </a:rPr>
              <a:t>ajudei</a:t>
            </a:r>
            <a:r>
              <a:rPr lang="de-DE" altLang="de-DE" sz="1600" i="1" dirty="0">
                <a:solidFill>
                  <a:srgbClr val="333333"/>
                </a:solidFill>
                <a:latin typeface="Calibri Light"/>
              </a:rPr>
              <a:t> um </a:t>
            </a:r>
            <a:r>
              <a:rPr lang="de-DE" altLang="de-DE" sz="1600" i="1" dirty="0" err="1">
                <a:solidFill>
                  <a:srgbClr val="333333"/>
                </a:solidFill>
                <a:latin typeface="Calibri Light"/>
              </a:rPr>
              <a:t>amigo</a:t>
            </a:r>
            <a:r>
              <a:rPr lang="de-DE" altLang="de-DE" sz="1600" i="1" dirty="0">
                <a:solidFill>
                  <a:srgbClr val="333333"/>
                </a:solidFill>
                <a:latin typeface="Calibri Light"/>
              </a:rPr>
              <a:t> a </a:t>
            </a:r>
            <a:r>
              <a:rPr lang="de-DE" altLang="de-DE" sz="1600" i="1" dirty="0" err="1">
                <a:solidFill>
                  <a:srgbClr val="333333"/>
                </a:solidFill>
                <a:latin typeface="Calibri Light"/>
              </a:rPr>
              <a:t>decorar</a:t>
            </a:r>
            <a:r>
              <a:rPr lang="de-DE" altLang="de-DE" sz="1600" i="1" dirty="0">
                <a:solidFill>
                  <a:srgbClr val="333333"/>
                </a:solidFill>
                <a:latin typeface="Calibri Light"/>
              </a:rPr>
              <a:t> o </a:t>
            </a:r>
            <a:r>
              <a:rPr lang="de-DE" altLang="de-DE" sz="1600" i="1" dirty="0" err="1">
                <a:solidFill>
                  <a:srgbClr val="333333"/>
                </a:solidFill>
                <a:latin typeface="Calibri Light"/>
              </a:rPr>
              <a:t>seu</a:t>
            </a:r>
            <a:r>
              <a:rPr lang="de-DE" altLang="de-DE" sz="1600" i="1" dirty="0">
                <a:solidFill>
                  <a:srgbClr val="333333"/>
                </a:solidFill>
                <a:latin typeface="Calibri Light"/>
              </a:rPr>
              <a:t> </a:t>
            </a:r>
            <a:r>
              <a:rPr lang="de-DE" altLang="de-DE" sz="1600" i="1" dirty="0" err="1">
                <a:solidFill>
                  <a:srgbClr val="333333"/>
                </a:solidFill>
                <a:latin typeface="Calibri Light"/>
              </a:rPr>
              <a:t>apartamento</a:t>
            </a:r>
            <a:r>
              <a:rPr lang="de-DE" altLang="de-DE" sz="1600" i="1" dirty="0">
                <a:solidFill>
                  <a:srgbClr val="333333"/>
                </a:solidFill>
                <a:latin typeface="Calibri Light"/>
              </a:rPr>
              <a:t>. Fui uma grande ajuda para ele...</a:t>
            </a:r>
            <a:endParaRPr lang="en-US" altLang="de-DE" sz="2400" i="1" dirty="0">
              <a:solidFill>
                <a:srgbClr val="333333"/>
              </a:solidFill>
              <a:latin typeface="Calibri Light"/>
            </a:endParaRPr>
          </a:p>
          <a:p>
            <a:pPr marL="609600" indent="-609600" eaLnBrk="1" hangingPunct="1">
              <a:lnSpc>
                <a:spcPct val="100000"/>
              </a:lnSpc>
              <a:spcBef>
                <a:spcPts val="1200"/>
              </a:spcBef>
            </a:pPr>
            <a:endParaRPr lang="en-US" altLang="de-DE"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8 - Auto-Estima &amp; Humor</a:t>
            </a:r>
            <a:endParaRPr lang="de-DE"/>
          </a:p>
        </p:txBody>
      </p:sp>
      <p:sp>
        <p:nvSpPr>
          <p:cNvPr id="6" name="Slide Number Placeholder 5"/>
          <p:cNvSpPr>
            <a:spLocks noGrp="1"/>
          </p:cNvSpPr>
          <p:nvPr>
            <p:ph type="sldNum" sz="quarter" idx="12"/>
          </p:nvPr>
        </p:nvSpPr>
        <p:spPr/>
        <p:txBody>
          <a:bodyPr/>
          <a:lstStyle/>
          <a:p>
            <a:fld id="{378C2EB8-A5BF-456D-BA7F-C5E59CD71561}" type="slidenum">
              <a:rPr lang="de-DE" altLang="de-DE" smtClean="0"/>
              <a:pPr/>
              <a:t>37</a:t>
            </a:fld>
            <a:endParaRPr lang="de-DE" altLang="de-DE"/>
          </a:p>
        </p:txBody>
      </p:sp>
      <p:pic>
        <p:nvPicPr>
          <p:cNvPr id="10"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79716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dirty="0">
                <a:solidFill>
                  <a:srgbClr val="004992"/>
                </a:solidFill>
                <a:latin typeface="Calibri Light"/>
              </a:rPr>
              <a:t>Esteja ciente dos seus pontos fortes</a:t>
            </a:r>
            <a:endParaRPr lang="en-US" sz="3600" dirty="0">
              <a:solidFill>
                <a:srgbClr val="004992"/>
              </a:solidFill>
              <a:latin typeface="Calibri Light"/>
            </a:endParaRPr>
          </a:p>
        </p:txBody>
      </p:sp>
      <p:sp>
        <p:nvSpPr>
          <p:cNvPr id="54274" name="Rectangle 2"/>
          <p:cNvSpPr>
            <a:spLocks noGrp="1" noChangeArrowheads="1"/>
          </p:cNvSpPr>
          <p:nvPr>
            <p:ph idx="1"/>
          </p:nvPr>
        </p:nvSpPr>
        <p:spPr/>
        <p:txBody>
          <a:bodyPr/>
          <a:lstStyle/>
          <a:p>
            <a:pPr marL="457200" indent="-457200">
              <a:lnSpc>
                <a:spcPct val="100000"/>
              </a:lnSpc>
              <a:spcBef>
                <a:spcPts val="1200"/>
              </a:spcBef>
              <a:buFont typeface="+mj-lt"/>
              <a:buAutoNum type="arabicPeriod"/>
            </a:pPr>
            <a:r>
              <a:rPr lang="pt-PT" altLang="de-DE" sz="2400" dirty="0">
                <a:solidFill>
                  <a:srgbClr val="004992"/>
                </a:solidFill>
                <a:latin typeface="Calibri Light"/>
              </a:rPr>
              <a:t>Pense nos seus pontos fortes</a:t>
            </a:r>
            <a:r>
              <a:rPr lang="en-US" altLang="de-DE" sz="2400" dirty="0">
                <a:solidFill>
                  <a:srgbClr val="004992"/>
                </a:solidFill>
                <a:latin typeface="Calibri Light"/>
              </a:rPr>
              <a:t>.</a:t>
            </a:r>
            <a:br>
              <a:rPr lang="en-US" altLang="de-DE" sz="2400" dirty="0">
                <a:solidFill>
                  <a:srgbClr val="333333"/>
                </a:solidFill>
                <a:latin typeface="Calibri Light"/>
              </a:rPr>
            </a:br>
            <a:r>
              <a:rPr lang="pt-PT" altLang="de-DE" sz="2400" i="1" dirty="0">
                <a:solidFill>
                  <a:srgbClr val="333333"/>
                </a:solidFill>
                <a:latin typeface="Calibri Light"/>
              </a:rPr>
              <a:t>Que habilidades tenho? Quais são os motivos pelos quais recebi</a:t>
            </a:r>
            <a:br>
              <a:rPr lang="pt-PT" altLang="de-DE" sz="2400" i="1" dirty="0">
                <a:solidFill>
                  <a:srgbClr val="333333"/>
                </a:solidFill>
                <a:latin typeface="Calibri Light"/>
              </a:rPr>
            </a:br>
            <a:r>
              <a:rPr lang="pt-PT" altLang="de-DE" sz="2400" i="1" dirty="0">
                <a:solidFill>
                  <a:srgbClr val="333333"/>
                </a:solidFill>
                <a:latin typeface="Calibri Light"/>
              </a:rPr>
              <a:t>elogios no passado</a:t>
            </a:r>
            <a:r>
              <a:rPr lang="en-US" altLang="de-DE" sz="2400" i="1" dirty="0">
                <a:solidFill>
                  <a:srgbClr val="333333"/>
                </a:solidFill>
                <a:latin typeface="Calibri Light"/>
              </a:rPr>
              <a:t>?</a:t>
            </a:r>
            <a:br>
              <a:rPr lang="en-US" altLang="de-DE" sz="2400" i="1" dirty="0">
                <a:solidFill>
                  <a:srgbClr val="333333"/>
                </a:solidFill>
                <a:latin typeface="Calibri Light"/>
              </a:rPr>
            </a:br>
            <a:r>
              <a:rPr lang="pt-PT" altLang="de-DE" sz="1600" i="1" dirty="0">
                <a:solidFill>
                  <a:srgbClr val="333333"/>
                </a:solidFill>
                <a:latin typeface="Calibri Light"/>
              </a:rPr>
              <a:t>ex. Eu sou tecnicamente talentoso</a:t>
            </a:r>
            <a:r>
              <a:rPr lang="de-DE" altLang="de-DE" sz="1600" i="1" dirty="0">
                <a:solidFill>
                  <a:srgbClr val="333333"/>
                </a:solidFill>
                <a:latin typeface="Calibri Light"/>
              </a:rPr>
              <a:t>...</a:t>
            </a:r>
            <a:endParaRPr lang="en-US" altLang="de-DE" sz="1600" i="1" dirty="0">
              <a:solidFill>
                <a:srgbClr val="333333"/>
              </a:solidFill>
              <a:latin typeface="Calibri Light"/>
            </a:endParaRPr>
          </a:p>
          <a:p>
            <a:pPr marL="457200" indent="-457200">
              <a:lnSpc>
                <a:spcPct val="100000"/>
              </a:lnSpc>
              <a:spcBef>
                <a:spcPts val="1200"/>
              </a:spcBef>
              <a:buFont typeface="+mj-lt"/>
              <a:buAutoNum type="arabicPeriod"/>
            </a:pPr>
            <a:r>
              <a:rPr lang="pt-PT" altLang="de-DE" sz="2400" dirty="0">
                <a:solidFill>
                  <a:srgbClr val="004992"/>
                </a:solidFill>
                <a:latin typeface="Calibri Light"/>
              </a:rPr>
              <a:t>Imagine situações especificas</a:t>
            </a:r>
            <a:r>
              <a:rPr lang="en-US" altLang="de-DE" sz="2400" dirty="0">
                <a:solidFill>
                  <a:srgbClr val="004992"/>
                </a:solidFill>
                <a:latin typeface="Calibri Light"/>
              </a:rPr>
              <a:t>. </a:t>
            </a:r>
            <a:br>
              <a:rPr lang="en-US" altLang="de-DE" sz="2400" dirty="0">
                <a:solidFill>
                  <a:srgbClr val="333333"/>
                </a:solidFill>
                <a:latin typeface="Calibri Light"/>
              </a:rPr>
            </a:br>
            <a:r>
              <a:rPr lang="pt-PT" altLang="de-DE" sz="2400" i="1" dirty="0">
                <a:solidFill>
                  <a:srgbClr val="333333"/>
                </a:solidFill>
                <a:latin typeface="Calibri Light"/>
              </a:rPr>
              <a:t>Quando e onde? O que é que fiz e quem me deu feedback?</a:t>
            </a:r>
            <a:br>
              <a:rPr lang="pt-PT" altLang="de-DE" sz="2400" i="1" dirty="0">
                <a:solidFill>
                  <a:srgbClr val="333333"/>
                </a:solidFill>
                <a:latin typeface="Calibri Light"/>
              </a:rPr>
            </a:br>
            <a:r>
              <a:rPr lang="pt-PT" altLang="de-DE" sz="1600" i="1" dirty="0">
                <a:solidFill>
                  <a:srgbClr val="333333"/>
                </a:solidFill>
                <a:latin typeface="Calibri Light"/>
              </a:rPr>
              <a:t>ex. </a:t>
            </a:r>
            <a:r>
              <a:rPr lang="de-DE" altLang="de-DE" sz="1600" i="1" dirty="0">
                <a:solidFill>
                  <a:srgbClr val="333333"/>
                </a:solidFill>
                <a:latin typeface="Calibri Light"/>
              </a:rPr>
              <a:t>Na </a:t>
            </a:r>
            <a:r>
              <a:rPr lang="de-DE" altLang="de-DE" sz="1600" i="1" dirty="0" err="1">
                <a:solidFill>
                  <a:srgbClr val="333333"/>
                </a:solidFill>
                <a:latin typeface="Calibri Light"/>
              </a:rPr>
              <a:t>semana</a:t>
            </a:r>
            <a:r>
              <a:rPr lang="de-DE" altLang="de-DE" sz="1600" i="1" dirty="0">
                <a:solidFill>
                  <a:srgbClr val="333333"/>
                </a:solidFill>
                <a:latin typeface="Calibri Light"/>
              </a:rPr>
              <a:t> </a:t>
            </a:r>
            <a:r>
              <a:rPr lang="de-DE" altLang="de-DE" sz="1600" i="1" dirty="0" err="1">
                <a:solidFill>
                  <a:srgbClr val="333333"/>
                </a:solidFill>
                <a:latin typeface="Calibri Light"/>
              </a:rPr>
              <a:t>passada</a:t>
            </a:r>
            <a:r>
              <a:rPr lang="de-DE" altLang="de-DE" sz="1600" i="1" dirty="0">
                <a:solidFill>
                  <a:srgbClr val="333333"/>
                </a:solidFill>
                <a:latin typeface="Calibri Light"/>
              </a:rPr>
              <a:t> </a:t>
            </a:r>
            <a:r>
              <a:rPr lang="de-DE" altLang="de-DE" sz="1600" i="1" dirty="0" err="1">
                <a:solidFill>
                  <a:srgbClr val="333333"/>
                </a:solidFill>
                <a:latin typeface="Calibri Light"/>
              </a:rPr>
              <a:t>ajudei</a:t>
            </a:r>
            <a:r>
              <a:rPr lang="de-DE" altLang="de-DE" sz="1600" i="1" dirty="0">
                <a:solidFill>
                  <a:srgbClr val="333333"/>
                </a:solidFill>
                <a:latin typeface="Calibri Light"/>
              </a:rPr>
              <a:t> um </a:t>
            </a:r>
            <a:r>
              <a:rPr lang="de-DE" altLang="de-DE" sz="1600" i="1" dirty="0" err="1">
                <a:solidFill>
                  <a:srgbClr val="333333"/>
                </a:solidFill>
                <a:latin typeface="Calibri Light"/>
              </a:rPr>
              <a:t>amigo</a:t>
            </a:r>
            <a:r>
              <a:rPr lang="de-DE" altLang="de-DE" sz="1600" i="1" dirty="0">
                <a:solidFill>
                  <a:srgbClr val="333333"/>
                </a:solidFill>
                <a:latin typeface="Calibri Light"/>
              </a:rPr>
              <a:t> a </a:t>
            </a:r>
            <a:r>
              <a:rPr lang="de-DE" altLang="de-DE" sz="1600" i="1" dirty="0" err="1">
                <a:solidFill>
                  <a:srgbClr val="333333"/>
                </a:solidFill>
                <a:latin typeface="Calibri Light"/>
              </a:rPr>
              <a:t>decorar</a:t>
            </a:r>
            <a:r>
              <a:rPr lang="de-DE" altLang="de-DE" sz="1600" i="1" dirty="0">
                <a:solidFill>
                  <a:srgbClr val="333333"/>
                </a:solidFill>
                <a:latin typeface="Calibri Light"/>
              </a:rPr>
              <a:t> o </a:t>
            </a:r>
            <a:r>
              <a:rPr lang="de-DE" altLang="de-DE" sz="1600" i="1" dirty="0" err="1">
                <a:solidFill>
                  <a:srgbClr val="333333"/>
                </a:solidFill>
                <a:latin typeface="Calibri Light"/>
              </a:rPr>
              <a:t>seu</a:t>
            </a:r>
            <a:r>
              <a:rPr lang="de-DE" altLang="de-DE" sz="1600" i="1" dirty="0">
                <a:solidFill>
                  <a:srgbClr val="333333"/>
                </a:solidFill>
                <a:latin typeface="Calibri Light"/>
              </a:rPr>
              <a:t> </a:t>
            </a:r>
            <a:r>
              <a:rPr lang="de-DE" altLang="de-DE" sz="1600" i="1" dirty="0" err="1">
                <a:solidFill>
                  <a:srgbClr val="333333"/>
                </a:solidFill>
                <a:latin typeface="Calibri Light"/>
              </a:rPr>
              <a:t>apartamento</a:t>
            </a:r>
            <a:r>
              <a:rPr lang="de-DE" altLang="de-DE" sz="1600" i="1" dirty="0">
                <a:solidFill>
                  <a:srgbClr val="333333"/>
                </a:solidFill>
                <a:latin typeface="Calibri Light"/>
              </a:rPr>
              <a:t>. </a:t>
            </a:r>
            <a:r>
              <a:rPr lang="de-DE" altLang="de-DE" sz="1600" i="1" dirty="0" err="1">
                <a:solidFill>
                  <a:srgbClr val="333333"/>
                </a:solidFill>
                <a:latin typeface="Calibri Light"/>
              </a:rPr>
              <a:t>Fui</a:t>
            </a:r>
            <a:r>
              <a:rPr lang="de-DE" altLang="de-DE" sz="1600" i="1" dirty="0">
                <a:solidFill>
                  <a:srgbClr val="333333"/>
                </a:solidFill>
                <a:latin typeface="Calibri Light"/>
              </a:rPr>
              <a:t> </a:t>
            </a:r>
            <a:r>
              <a:rPr lang="de-DE" altLang="de-DE" sz="1600" i="1" dirty="0" err="1">
                <a:solidFill>
                  <a:srgbClr val="333333"/>
                </a:solidFill>
                <a:latin typeface="Calibri Light"/>
              </a:rPr>
              <a:t>uma</a:t>
            </a:r>
            <a:r>
              <a:rPr lang="de-DE" altLang="de-DE" sz="1600" i="1" dirty="0">
                <a:solidFill>
                  <a:srgbClr val="333333"/>
                </a:solidFill>
                <a:latin typeface="Calibri Light"/>
              </a:rPr>
              <a:t> </a:t>
            </a:r>
            <a:r>
              <a:rPr lang="de-DE" altLang="de-DE" sz="1600" i="1" dirty="0" err="1">
                <a:solidFill>
                  <a:srgbClr val="333333"/>
                </a:solidFill>
                <a:latin typeface="Calibri Light"/>
              </a:rPr>
              <a:t>grande</a:t>
            </a:r>
            <a:r>
              <a:rPr lang="de-DE" altLang="de-DE" sz="1600" i="1" dirty="0">
                <a:solidFill>
                  <a:srgbClr val="333333"/>
                </a:solidFill>
                <a:latin typeface="Calibri Light"/>
              </a:rPr>
              <a:t> </a:t>
            </a:r>
            <a:r>
              <a:rPr lang="de-DE" altLang="de-DE" sz="1600" i="1" dirty="0" err="1">
                <a:solidFill>
                  <a:srgbClr val="333333"/>
                </a:solidFill>
                <a:latin typeface="Calibri Light"/>
              </a:rPr>
              <a:t>ajuda</a:t>
            </a:r>
            <a:r>
              <a:rPr lang="de-DE" altLang="de-DE" sz="1600" i="1" dirty="0">
                <a:solidFill>
                  <a:srgbClr val="333333"/>
                </a:solidFill>
                <a:latin typeface="Calibri Light"/>
              </a:rPr>
              <a:t> </a:t>
            </a:r>
            <a:r>
              <a:rPr lang="de-DE" altLang="de-DE" sz="1600" i="1" dirty="0" err="1">
                <a:solidFill>
                  <a:srgbClr val="333333"/>
                </a:solidFill>
                <a:latin typeface="Calibri Light"/>
              </a:rPr>
              <a:t>para</a:t>
            </a:r>
            <a:r>
              <a:rPr lang="de-DE" altLang="de-DE" sz="1600" i="1" dirty="0">
                <a:solidFill>
                  <a:srgbClr val="333333"/>
                </a:solidFill>
                <a:latin typeface="Calibri Light"/>
              </a:rPr>
              <a:t> </a:t>
            </a:r>
            <a:r>
              <a:rPr lang="de-DE" altLang="de-DE" sz="1600" i="1" dirty="0" err="1">
                <a:solidFill>
                  <a:srgbClr val="333333"/>
                </a:solidFill>
                <a:latin typeface="Calibri Light"/>
              </a:rPr>
              <a:t>ele</a:t>
            </a:r>
            <a:r>
              <a:rPr lang="de-DE" altLang="de-DE" sz="1600" i="1" dirty="0">
                <a:solidFill>
                  <a:srgbClr val="333333"/>
                </a:solidFill>
                <a:latin typeface="Calibri Light"/>
              </a:rPr>
              <a:t>...</a:t>
            </a:r>
            <a:endParaRPr lang="en-US" altLang="de-DE" sz="1600" i="1" dirty="0">
              <a:solidFill>
                <a:srgbClr val="333333"/>
              </a:solidFill>
              <a:latin typeface="Calibri Light"/>
            </a:endParaRPr>
          </a:p>
          <a:p>
            <a:pPr marL="457200" indent="-457200" eaLnBrk="1" hangingPunct="1">
              <a:lnSpc>
                <a:spcPct val="100000"/>
              </a:lnSpc>
              <a:spcBef>
                <a:spcPts val="1200"/>
              </a:spcBef>
              <a:buFont typeface="+mj-lt"/>
              <a:buAutoNum type="arabicPeriod"/>
            </a:pPr>
            <a:r>
              <a:rPr lang="pt-PT" altLang="de-DE" sz="2400" dirty="0">
                <a:solidFill>
                  <a:srgbClr val="004992"/>
                </a:solidFill>
                <a:latin typeface="Calibri Light"/>
              </a:rPr>
              <a:t>Anote-os!</a:t>
            </a:r>
            <a:br>
              <a:rPr lang="pt-PT" altLang="de-DE" sz="2400" dirty="0">
                <a:solidFill>
                  <a:srgbClr val="333333"/>
                </a:solidFill>
                <a:latin typeface="Calibri Light"/>
              </a:rPr>
            </a:br>
            <a:r>
              <a:rPr lang="pt-PT" altLang="de-DE" sz="2400" i="1" dirty="0">
                <a:solidFill>
                  <a:srgbClr val="333333"/>
                </a:solidFill>
                <a:latin typeface="Calibri Light"/>
              </a:rPr>
              <a:t>Leia a lista regularmente e procure acrescentar. No caso de uma crise, veja essas memórias (e.g., quando você pensa que é inútil</a:t>
            </a:r>
            <a:r>
              <a:rPr lang="en-US" altLang="de-DE" sz="2400" i="1" dirty="0">
                <a:solidFill>
                  <a:srgbClr val="333333"/>
                </a:solidFill>
                <a:latin typeface="Calibri Light"/>
              </a:rPr>
              <a:t>).</a:t>
            </a:r>
            <a:br>
              <a:rPr lang="de-DE" altLang="de-DE" sz="2400" i="1" dirty="0">
                <a:solidFill>
                  <a:srgbClr val="333333"/>
                </a:solidFill>
                <a:latin typeface="Calibri Light"/>
              </a:rPr>
            </a:br>
            <a:r>
              <a:rPr lang="pt-PT" altLang="de-DE" sz="1600" i="1" dirty="0">
                <a:solidFill>
                  <a:srgbClr val="333333"/>
                </a:solidFill>
                <a:latin typeface="Calibri Light"/>
              </a:rPr>
              <a:t>ex. Anote as coisas que correram bem ou os elogios que recebeu...</a:t>
            </a:r>
          </a:p>
          <a:p>
            <a:pPr marL="609600" indent="-609600" eaLnBrk="1" hangingPunct="1">
              <a:lnSpc>
                <a:spcPct val="100000"/>
              </a:lnSpc>
              <a:spcBef>
                <a:spcPts val="1200"/>
              </a:spcBef>
              <a:buFont typeface="Wingdings" panose="05000000000000000000" pitchFamily="2" charset="2"/>
              <a:buNone/>
            </a:pPr>
            <a:endParaRPr lang="en-US" altLang="de-DE" sz="2400" i="1" dirty="0">
              <a:solidFill>
                <a:srgbClr val="333333"/>
              </a:solidFill>
              <a:latin typeface="Calibri Light"/>
            </a:endParaRPr>
          </a:p>
          <a:p>
            <a:pPr marL="609600" indent="-609600" eaLnBrk="1" hangingPunct="1">
              <a:lnSpc>
                <a:spcPct val="100000"/>
              </a:lnSpc>
              <a:spcBef>
                <a:spcPts val="1200"/>
              </a:spcBef>
            </a:pPr>
            <a:endParaRPr lang="en-US" altLang="de-DE"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8 - Auto-Estima &amp; Humor</a:t>
            </a:r>
            <a:endParaRPr lang="de-DE"/>
          </a:p>
        </p:txBody>
      </p:sp>
      <p:sp>
        <p:nvSpPr>
          <p:cNvPr id="6" name="Slide Number Placeholder 5"/>
          <p:cNvSpPr>
            <a:spLocks noGrp="1"/>
          </p:cNvSpPr>
          <p:nvPr>
            <p:ph type="sldNum" sz="quarter" idx="12"/>
          </p:nvPr>
        </p:nvSpPr>
        <p:spPr/>
        <p:txBody>
          <a:bodyPr/>
          <a:lstStyle/>
          <a:p>
            <a:fld id="{378C2EB8-A5BF-456D-BA7F-C5E59CD71561}" type="slidenum">
              <a:rPr lang="de-DE" altLang="de-DE" smtClean="0"/>
              <a:pPr/>
              <a:t>38</a:t>
            </a:fld>
            <a:endParaRPr lang="de-DE" altLang="de-DE"/>
          </a:p>
        </p:txBody>
      </p:sp>
      <p:pic>
        <p:nvPicPr>
          <p:cNvPr id="10"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205810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pt-BR" sz="3600" dirty="0">
                <a:solidFill>
                  <a:srgbClr val="004992"/>
                </a:solidFill>
                <a:latin typeface="Calibri Light"/>
              </a:rPr>
              <a:t>Dicas para diminuir o humor depressivo/</a:t>
            </a:r>
            <a:br>
              <a:rPr lang="pt-BR" sz="3600" dirty="0">
                <a:solidFill>
                  <a:srgbClr val="004992"/>
                </a:solidFill>
                <a:latin typeface="Calibri Light"/>
              </a:rPr>
            </a:br>
            <a:r>
              <a:rPr lang="pt-BR" sz="3600" dirty="0">
                <a:solidFill>
                  <a:srgbClr val="004992"/>
                </a:solidFill>
                <a:latin typeface="Calibri Light"/>
              </a:rPr>
              <a:t>baixa auto-estima</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pPr lvl="0" defTabSz="914400" fontAlgn="base">
              <a:buClr>
                <a:srgbClr val="333333"/>
              </a:buClr>
            </a:pPr>
            <a:r>
              <a:rPr lang="en-US" altLang="de-DE" sz="2400" dirty="0">
                <a:solidFill>
                  <a:srgbClr val="333333"/>
                </a:solidFill>
                <a:latin typeface="Calibri Light"/>
              </a:rPr>
              <a:t>???</a:t>
            </a:r>
          </a:p>
        </p:txBody>
      </p:sp>
      <p:sp>
        <p:nvSpPr>
          <p:cNvPr id="5" name="Footer Placeholder 4"/>
          <p:cNvSpPr>
            <a:spLocks noGrp="1"/>
          </p:cNvSpPr>
          <p:nvPr>
            <p:ph type="ftr" sz="quarter" idx="11"/>
          </p:nvPr>
        </p:nvSpPr>
        <p:spPr/>
        <p:txBody>
          <a:bodyPr/>
          <a:lstStyle/>
          <a:p>
            <a:pPr>
              <a:defRPr/>
            </a:pPr>
            <a:r>
              <a:rPr lang="pt-BR"/>
              <a:t>Treino Metacognitivo 8 - Auto-Estima &amp; Humor</a:t>
            </a:r>
            <a:endParaRPr lang="de-DE"/>
          </a:p>
        </p:txBody>
      </p:sp>
      <p:sp>
        <p:nvSpPr>
          <p:cNvPr id="6" name="Slide Number Placeholder 5"/>
          <p:cNvSpPr>
            <a:spLocks noGrp="1"/>
          </p:cNvSpPr>
          <p:nvPr>
            <p:ph type="sldNum" sz="quarter" idx="12"/>
          </p:nvPr>
        </p:nvSpPr>
        <p:spPr/>
        <p:txBody>
          <a:bodyPr/>
          <a:lstStyle/>
          <a:p>
            <a:fld id="{378C2EB8-A5BF-456D-BA7F-C5E59CD71561}" type="slidenum">
              <a:rPr lang="de-DE" altLang="de-DE" smtClean="0"/>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pt-BR" sz="3600" dirty="0">
                <a:solidFill>
                  <a:srgbClr val="004992"/>
                </a:solidFill>
                <a:latin typeface="Calibri Light"/>
              </a:rPr>
              <a:t>Dicas para diminuir o humor depressivo/</a:t>
            </a:r>
            <a:br>
              <a:rPr lang="pt-BR" sz="3600" dirty="0">
                <a:solidFill>
                  <a:srgbClr val="004992"/>
                </a:solidFill>
                <a:latin typeface="Calibri Light"/>
              </a:rPr>
            </a:br>
            <a:r>
              <a:rPr lang="pt-BR" sz="3600" dirty="0">
                <a:solidFill>
                  <a:srgbClr val="004992"/>
                </a:solidFill>
                <a:latin typeface="Calibri Light"/>
              </a:rPr>
              <a:t>baixa auto-estima</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pt-PT" altLang="de-DE" sz="2400" dirty="0">
                <a:solidFill>
                  <a:srgbClr val="333333"/>
                </a:solidFill>
                <a:latin typeface="Calibri Light"/>
              </a:rPr>
              <a:t>Anote à noite algumas coisas que foram positivas durante o dia (aproximadamente 5). De seguida, reveja-as mentalmente</a:t>
            </a:r>
            <a:endParaRPr lang="en-US" altLang="de-DE"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8 - Auto-Estima &amp; Humor</a:t>
            </a:r>
            <a:endParaRPr lang="de-DE"/>
          </a:p>
        </p:txBody>
      </p:sp>
      <p:sp>
        <p:nvSpPr>
          <p:cNvPr id="6" name="Slide Number Placeholder 5"/>
          <p:cNvSpPr>
            <a:spLocks noGrp="1"/>
          </p:cNvSpPr>
          <p:nvPr>
            <p:ph type="sldNum" sz="quarter" idx="12"/>
          </p:nvPr>
        </p:nvSpPr>
        <p:spPr/>
        <p:txBody>
          <a:bodyPr/>
          <a:lstStyle/>
          <a:p>
            <a:fld id="{378C2EB8-A5BF-456D-BA7F-C5E59CD71561}" type="slidenum">
              <a:rPr lang="de-DE" altLang="de-DE" smtClean="0"/>
              <a:pPr/>
              <a:t>40</a:t>
            </a:fld>
            <a:endParaRPr lang="de-DE" altLang="de-DE"/>
          </a:p>
        </p:txBody>
      </p:sp>
      <p:pic>
        <p:nvPicPr>
          <p:cNvPr id="10"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741994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pt-BR" sz="3600" dirty="0">
                <a:solidFill>
                  <a:srgbClr val="004992"/>
                </a:solidFill>
                <a:latin typeface="Calibri Light"/>
              </a:rPr>
              <a:t>Dicas para diminuir o humor depressivo/</a:t>
            </a:r>
            <a:br>
              <a:rPr lang="pt-BR" sz="3600" dirty="0">
                <a:solidFill>
                  <a:srgbClr val="004992"/>
                </a:solidFill>
                <a:latin typeface="Calibri Light"/>
              </a:rPr>
            </a:br>
            <a:r>
              <a:rPr lang="pt-BR" sz="3600" dirty="0">
                <a:solidFill>
                  <a:srgbClr val="004992"/>
                </a:solidFill>
                <a:latin typeface="Calibri Light"/>
              </a:rPr>
              <a:t>baixa auto-estima</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pt-PT" altLang="de-DE" sz="2400" dirty="0">
                <a:solidFill>
                  <a:srgbClr val="333333"/>
                </a:solidFill>
                <a:latin typeface="Calibri Light"/>
              </a:rPr>
              <a:t>Anote à noite algumas coisas que foram positivas durante o dia (aproximadamente 5). De seguida, reveja-as mentalmente</a:t>
            </a:r>
            <a:endParaRPr lang="en-US" altLang="de-DE" sz="2400" dirty="0">
              <a:solidFill>
                <a:srgbClr val="333333"/>
              </a:solidFill>
              <a:latin typeface="Calibri Light"/>
            </a:endParaRPr>
          </a:p>
          <a:p>
            <a:pPr marL="342900" lvl="0" indent="-342900" defTabSz="914400" fontAlgn="base">
              <a:buClr>
                <a:srgbClr val="333333"/>
              </a:buClr>
              <a:buFont typeface="WingDings"/>
              <a:buChar char=""/>
            </a:pPr>
            <a:r>
              <a:rPr lang="pt-PT" altLang="de-DE" sz="2400" dirty="0">
                <a:solidFill>
                  <a:srgbClr val="333333"/>
                </a:solidFill>
                <a:latin typeface="Calibri Light"/>
              </a:rPr>
              <a:t>Diga a si mesmo em frente do espelho</a:t>
            </a:r>
            <a:r>
              <a:rPr lang="pt-PT" altLang="de-DE" sz="2400">
                <a:solidFill>
                  <a:srgbClr val="333333"/>
                </a:solidFill>
                <a:latin typeface="Calibri Light"/>
              </a:rPr>
              <a:t>: “Eu </a:t>
            </a:r>
            <a:r>
              <a:rPr lang="pt-PT" altLang="de-DE" sz="2400" dirty="0">
                <a:solidFill>
                  <a:srgbClr val="333333"/>
                </a:solidFill>
                <a:latin typeface="Calibri Light"/>
              </a:rPr>
              <a:t>gosto </a:t>
            </a:r>
            <a:r>
              <a:rPr lang="pt-PT" altLang="de-DE" sz="2400">
                <a:solidFill>
                  <a:srgbClr val="333333"/>
                </a:solidFill>
                <a:latin typeface="Calibri Light"/>
              </a:rPr>
              <a:t>de mim” ou “eu </a:t>
            </a:r>
            <a:r>
              <a:rPr lang="pt-PT" altLang="de-DE" sz="2400" dirty="0">
                <a:solidFill>
                  <a:srgbClr val="333333"/>
                </a:solidFill>
                <a:latin typeface="Calibri Light"/>
              </a:rPr>
              <a:t>gosto </a:t>
            </a:r>
            <a:r>
              <a:rPr lang="pt-PT" altLang="de-DE" sz="2400">
                <a:solidFill>
                  <a:srgbClr val="333333"/>
                </a:solidFill>
                <a:latin typeface="Calibri Light"/>
              </a:rPr>
              <a:t>de ti”! </a:t>
            </a:r>
            <a:r>
              <a:rPr lang="pt-PT" altLang="de-DE" sz="2400" dirty="0">
                <a:solidFill>
                  <a:srgbClr val="333333"/>
                </a:solidFill>
                <a:latin typeface="Calibri Light"/>
              </a:rPr>
              <a:t>(Nota: Na primeira vez, pode sentir-se um pouco tolo quando o fizer!)</a:t>
            </a:r>
            <a:endParaRPr lang="en-US" altLang="de-DE"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8 - Auto-Estima &amp; Humor</a:t>
            </a:r>
            <a:endParaRPr lang="de-DE"/>
          </a:p>
        </p:txBody>
      </p:sp>
      <p:sp>
        <p:nvSpPr>
          <p:cNvPr id="6" name="Slide Number Placeholder 5"/>
          <p:cNvSpPr>
            <a:spLocks noGrp="1"/>
          </p:cNvSpPr>
          <p:nvPr>
            <p:ph type="sldNum" sz="quarter" idx="12"/>
          </p:nvPr>
        </p:nvSpPr>
        <p:spPr/>
        <p:txBody>
          <a:bodyPr/>
          <a:lstStyle/>
          <a:p>
            <a:fld id="{378C2EB8-A5BF-456D-BA7F-C5E59CD71561}" type="slidenum">
              <a:rPr lang="de-DE" altLang="de-DE" smtClean="0"/>
              <a:pPr/>
              <a:t>41</a:t>
            </a:fld>
            <a:endParaRPr lang="de-DE" altLang="de-DE"/>
          </a:p>
        </p:txBody>
      </p:sp>
      <p:pic>
        <p:nvPicPr>
          <p:cNvPr id="10"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1997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pt-BR" sz="3600" dirty="0">
                <a:solidFill>
                  <a:srgbClr val="004992"/>
                </a:solidFill>
                <a:latin typeface="Calibri Light"/>
              </a:rPr>
              <a:t>Dicas para diminuir o humor depressivo/</a:t>
            </a:r>
            <a:br>
              <a:rPr lang="pt-BR" sz="3600" dirty="0">
                <a:solidFill>
                  <a:srgbClr val="004992"/>
                </a:solidFill>
                <a:latin typeface="Calibri Light"/>
              </a:rPr>
            </a:br>
            <a:r>
              <a:rPr lang="pt-BR" sz="3600" dirty="0">
                <a:solidFill>
                  <a:srgbClr val="004992"/>
                </a:solidFill>
                <a:latin typeface="Calibri Light"/>
              </a:rPr>
              <a:t>baixa auto-estima</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pt-PT" altLang="de-DE" sz="2400" dirty="0">
                <a:solidFill>
                  <a:srgbClr val="333333"/>
                </a:solidFill>
                <a:latin typeface="Calibri Light"/>
              </a:rPr>
              <a:t>Anote à noite algumas coisas que foram positivas durante o dia (aproximadamente 5). De seguida, reveja-as mentalmente</a:t>
            </a:r>
            <a:endParaRPr lang="en-US" altLang="de-DE" sz="2400" dirty="0">
              <a:solidFill>
                <a:srgbClr val="333333"/>
              </a:solidFill>
              <a:latin typeface="Calibri Light"/>
            </a:endParaRPr>
          </a:p>
          <a:p>
            <a:pPr marL="342900" lvl="0" indent="-342900" defTabSz="914400" fontAlgn="base">
              <a:buClr>
                <a:srgbClr val="333333"/>
              </a:buClr>
              <a:buFont typeface="WingDings"/>
              <a:buChar char=""/>
            </a:pPr>
            <a:r>
              <a:rPr lang="pt-PT" altLang="de-DE" sz="2400" dirty="0">
                <a:solidFill>
                  <a:srgbClr val="333333"/>
                </a:solidFill>
                <a:latin typeface="Calibri Light"/>
              </a:rPr>
              <a:t>Diga a si mesmo em frente do espelho</a:t>
            </a:r>
            <a:r>
              <a:rPr lang="pt-PT" altLang="de-DE" sz="2400">
                <a:solidFill>
                  <a:srgbClr val="333333"/>
                </a:solidFill>
                <a:latin typeface="Calibri Light"/>
              </a:rPr>
              <a:t>: “Eu </a:t>
            </a:r>
            <a:r>
              <a:rPr lang="pt-PT" altLang="de-DE" sz="2400" dirty="0">
                <a:solidFill>
                  <a:srgbClr val="333333"/>
                </a:solidFill>
                <a:latin typeface="Calibri Light"/>
              </a:rPr>
              <a:t>gosto </a:t>
            </a:r>
            <a:r>
              <a:rPr lang="pt-PT" altLang="de-DE" sz="2400">
                <a:solidFill>
                  <a:srgbClr val="333333"/>
                </a:solidFill>
                <a:latin typeface="Calibri Light"/>
              </a:rPr>
              <a:t>de mim” ou “eu </a:t>
            </a:r>
            <a:r>
              <a:rPr lang="pt-PT" altLang="de-DE" sz="2400" dirty="0">
                <a:solidFill>
                  <a:srgbClr val="333333"/>
                </a:solidFill>
                <a:latin typeface="Calibri Light"/>
              </a:rPr>
              <a:t>gosto </a:t>
            </a:r>
            <a:r>
              <a:rPr lang="pt-PT" altLang="de-DE" sz="2400">
                <a:solidFill>
                  <a:srgbClr val="333333"/>
                </a:solidFill>
                <a:latin typeface="Calibri Light"/>
              </a:rPr>
              <a:t>de ti”! </a:t>
            </a:r>
            <a:r>
              <a:rPr lang="pt-PT" altLang="de-DE" sz="2400" dirty="0">
                <a:solidFill>
                  <a:srgbClr val="333333"/>
                </a:solidFill>
                <a:latin typeface="Calibri Light"/>
              </a:rPr>
              <a:t>(Nota: Na primeira vez, pode sentir-se um pouco tolo quando o fizer!)</a:t>
            </a:r>
            <a:endParaRPr lang="en-US" altLang="de-DE" sz="2400" dirty="0">
              <a:solidFill>
                <a:srgbClr val="333333"/>
              </a:solidFill>
              <a:latin typeface="Calibri Light"/>
            </a:endParaRPr>
          </a:p>
          <a:p>
            <a:pPr marL="342900" lvl="0" indent="-342900" defTabSz="914400" fontAlgn="base">
              <a:buClr>
                <a:srgbClr val="333333"/>
              </a:buClr>
              <a:buFont typeface="WingDings"/>
              <a:buChar char=""/>
            </a:pPr>
            <a:r>
              <a:rPr lang="pt-PT" altLang="de-DE" sz="2400" dirty="0">
                <a:solidFill>
                  <a:srgbClr val="333333"/>
                </a:solidFill>
                <a:latin typeface="Calibri Light"/>
              </a:rPr>
              <a:t>Aceite elogios e escreva-os, para utiliza-los como recurso para enfrentar as alturas mais difíceis da sua vida.</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8 - Auto-Estima &amp; Humor</a:t>
            </a:r>
            <a:endParaRPr lang="de-DE"/>
          </a:p>
        </p:txBody>
      </p:sp>
      <p:sp>
        <p:nvSpPr>
          <p:cNvPr id="6" name="Slide Number Placeholder 5"/>
          <p:cNvSpPr>
            <a:spLocks noGrp="1"/>
          </p:cNvSpPr>
          <p:nvPr>
            <p:ph type="sldNum" sz="quarter" idx="12"/>
          </p:nvPr>
        </p:nvSpPr>
        <p:spPr/>
        <p:txBody>
          <a:bodyPr/>
          <a:lstStyle/>
          <a:p>
            <a:fld id="{378C2EB8-A5BF-456D-BA7F-C5E59CD71561}" type="slidenum">
              <a:rPr lang="de-DE" altLang="de-DE" smtClean="0"/>
              <a:pPr/>
              <a:t>42</a:t>
            </a:fld>
            <a:endParaRPr lang="de-DE" altLang="de-DE"/>
          </a:p>
        </p:txBody>
      </p:sp>
      <p:pic>
        <p:nvPicPr>
          <p:cNvPr id="10"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592931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pt-BR" sz="3600" dirty="0">
                <a:solidFill>
                  <a:srgbClr val="004992"/>
                </a:solidFill>
                <a:latin typeface="Calibri Light"/>
              </a:rPr>
              <a:t>Dicas para diminuir o humor depressivo/</a:t>
            </a:r>
            <a:br>
              <a:rPr lang="pt-BR" sz="3600" dirty="0">
                <a:solidFill>
                  <a:srgbClr val="004992"/>
                </a:solidFill>
                <a:latin typeface="Calibri Light"/>
              </a:rPr>
            </a:br>
            <a:r>
              <a:rPr lang="pt-BR" sz="3600" dirty="0">
                <a:solidFill>
                  <a:srgbClr val="004992"/>
                </a:solidFill>
                <a:latin typeface="Calibri Light"/>
              </a:rPr>
              <a:t>baixa auto-estima II</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pt-PT" altLang="de-DE" sz="2400" dirty="0">
                <a:solidFill>
                  <a:srgbClr val="333333"/>
                </a:solidFill>
                <a:latin typeface="Calibri Light"/>
              </a:rPr>
              <a:t>Tente lembrar-se de situações em que se sentiu realmente bem, tente-se lembrar de uma forma que envolva todos os seus sentidos (visão, tacto, cheiro...), talvez com a ajuda de um álbum de fotografias.</a:t>
            </a:r>
          </a:p>
        </p:txBody>
      </p:sp>
      <p:sp>
        <p:nvSpPr>
          <p:cNvPr id="5" name="Footer Placeholder 4"/>
          <p:cNvSpPr>
            <a:spLocks noGrp="1"/>
          </p:cNvSpPr>
          <p:nvPr>
            <p:ph type="ftr" sz="quarter" idx="11"/>
          </p:nvPr>
        </p:nvSpPr>
        <p:spPr/>
        <p:txBody>
          <a:bodyPr/>
          <a:lstStyle/>
          <a:p>
            <a:pPr>
              <a:defRPr/>
            </a:pPr>
            <a:r>
              <a:rPr lang="pt-BR"/>
              <a:t>Treino Metacognitivo 8 - Auto-Estima &amp; Humor</a:t>
            </a:r>
            <a:endParaRPr lang="de-DE"/>
          </a:p>
        </p:txBody>
      </p:sp>
      <p:sp>
        <p:nvSpPr>
          <p:cNvPr id="6" name="Slide Number Placeholder 5"/>
          <p:cNvSpPr>
            <a:spLocks noGrp="1"/>
          </p:cNvSpPr>
          <p:nvPr>
            <p:ph type="sldNum" sz="quarter" idx="12"/>
          </p:nvPr>
        </p:nvSpPr>
        <p:spPr/>
        <p:txBody>
          <a:bodyPr/>
          <a:lstStyle/>
          <a:p>
            <a:fld id="{378C2EB8-A5BF-456D-BA7F-C5E59CD71561}" type="slidenum">
              <a:rPr lang="de-DE" altLang="de-DE" smtClean="0"/>
              <a:pPr/>
              <a:t>43</a:t>
            </a:fld>
            <a:endParaRPr lang="de-DE" altLang="de-DE"/>
          </a:p>
        </p:txBody>
      </p:sp>
      <p:pic>
        <p:nvPicPr>
          <p:cNvPr id="10"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pt-BR" sz="3600" dirty="0">
                <a:solidFill>
                  <a:srgbClr val="004992"/>
                </a:solidFill>
                <a:latin typeface="Calibri Light"/>
              </a:rPr>
              <a:t>Dicas para diminuir o humor depressivo/</a:t>
            </a:r>
            <a:br>
              <a:rPr lang="pt-BR" sz="3600" dirty="0">
                <a:solidFill>
                  <a:srgbClr val="004992"/>
                </a:solidFill>
                <a:latin typeface="Calibri Light"/>
              </a:rPr>
            </a:br>
            <a:r>
              <a:rPr lang="pt-BR" sz="3600" dirty="0">
                <a:solidFill>
                  <a:srgbClr val="004992"/>
                </a:solidFill>
                <a:latin typeface="Calibri Light"/>
              </a:rPr>
              <a:t>baixa auto-estima II</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pt-PT" altLang="de-DE" sz="2400" dirty="0">
                <a:solidFill>
                  <a:srgbClr val="333333"/>
                </a:solidFill>
                <a:latin typeface="Calibri Light"/>
              </a:rPr>
              <a:t>Tente lembrar-se de situações em que se sentiu realmente bem, tente-se lembrar de uma forma que envolva todos os seus sentidos (visão, tacto, cheiro...), talvez com a ajuda de um álbum de fotografias.</a:t>
            </a:r>
          </a:p>
          <a:p>
            <a:pPr marL="342900" lvl="0" indent="-342900" defTabSz="914400" fontAlgn="base">
              <a:buClr>
                <a:srgbClr val="333333"/>
              </a:buClr>
              <a:buFont typeface="WingDings"/>
              <a:buChar char=""/>
            </a:pPr>
            <a:r>
              <a:rPr lang="pt-PT" altLang="de-DE" sz="2400" dirty="0">
                <a:solidFill>
                  <a:srgbClr val="333333"/>
                </a:solidFill>
                <a:latin typeface="Calibri Light"/>
              </a:rPr>
              <a:t>Faça coisas que realmente o divirtam, preferencialmente com outras pessoas (e.g., ver um filme, ir a um café).</a:t>
            </a:r>
          </a:p>
        </p:txBody>
      </p:sp>
      <p:sp>
        <p:nvSpPr>
          <p:cNvPr id="5" name="Footer Placeholder 4"/>
          <p:cNvSpPr>
            <a:spLocks noGrp="1"/>
          </p:cNvSpPr>
          <p:nvPr>
            <p:ph type="ftr" sz="quarter" idx="11"/>
          </p:nvPr>
        </p:nvSpPr>
        <p:spPr/>
        <p:txBody>
          <a:bodyPr/>
          <a:lstStyle/>
          <a:p>
            <a:pPr>
              <a:defRPr/>
            </a:pPr>
            <a:r>
              <a:rPr lang="pt-BR"/>
              <a:t>Treino Metacognitivo 8 - Auto-Estima &amp; Humor</a:t>
            </a:r>
            <a:endParaRPr lang="de-DE"/>
          </a:p>
        </p:txBody>
      </p:sp>
      <p:sp>
        <p:nvSpPr>
          <p:cNvPr id="6" name="Slide Number Placeholder 5"/>
          <p:cNvSpPr>
            <a:spLocks noGrp="1"/>
          </p:cNvSpPr>
          <p:nvPr>
            <p:ph type="sldNum" sz="quarter" idx="12"/>
          </p:nvPr>
        </p:nvSpPr>
        <p:spPr/>
        <p:txBody>
          <a:bodyPr/>
          <a:lstStyle/>
          <a:p>
            <a:fld id="{378C2EB8-A5BF-456D-BA7F-C5E59CD71561}" type="slidenum">
              <a:rPr lang="de-DE" altLang="de-DE" smtClean="0"/>
              <a:pPr/>
              <a:t>44</a:t>
            </a:fld>
            <a:endParaRPr lang="de-DE" altLang="de-DE"/>
          </a:p>
        </p:txBody>
      </p:sp>
      <p:pic>
        <p:nvPicPr>
          <p:cNvPr id="10"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670250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pt-BR" sz="3600" dirty="0">
                <a:solidFill>
                  <a:srgbClr val="004992"/>
                </a:solidFill>
                <a:latin typeface="Calibri Light"/>
              </a:rPr>
              <a:t>Dicas para diminuir o humor depressivo/</a:t>
            </a:r>
            <a:br>
              <a:rPr lang="pt-BR" sz="3600" dirty="0">
                <a:solidFill>
                  <a:srgbClr val="004992"/>
                </a:solidFill>
                <a:latin typeface="Calibri Light"/>
              </a:rPr>
            </a:br>
            <a:r>
              <a:rPr lang="pt-BR" sz="3600" dirty="0">
                <a:solidFill>
                  <a:srgbClr val="004992"/>
                </a:solidFill>
                <a:latin typeface="Calibri Light"/>
              </a:rPr>
              <a:t>baixa auto-estima II</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pt-PT" altLang="de-DE" sz="2400" dirty="0">
                <a:solidFill>
                  <a:srgbClr val="333333"/>
                </a:solidFill>
                <a:latin typeface="Calibri Light"/>
              </a:rPr>
              <a:t>Tente lembrar-se de situações em que se sentiu realmente bem, tente-se lembrar de uma forma que envolva todos os seus sentidos (visão, tacto, cheiro...), talvez com a ajuda de um álbum de fotografias.</a:t>
            </a:r>
          </a:p>
          <a:p>
            <a:pPr marL="342900" lvl="0" indent="-342900" defTabSz="914400" fontAlgn="base">
              <a:buClr>
                <a:srgbClr val="333333"/>
              </a:buClr>
              <a:buFont typeface="WingDings"/>
              <a:buChar char=""/>
            </a:pPr>
            <a:r>
              <a:rPr lang="pt-PT" altLang="de-DE" sz="2400" dirty="0">
                <a:solidFill>
                  <a:srgbClr val="333333"/>
                </a:solidFill>
                <a:latin typeface="Calibri Light"/>
              </a:rPr>
              <a:t>Faça coisas que realmente o divirtam, preferencialmente com outras pessoas (e.g., ver um filme, ir a um café).</a:t>
            </a:r>
          </a:p>
          <a:p>
            <a:pPr marL="342900" lvl="0" indent="-342900" defTabSz="914400" fontAlgn="base">
              <a:buClr>
                <a:srgbClr val="333333"/>
              </a:buClr>
              <a:buFont typeface="WingDings"/>
              <a:buChar char=""/>
            </a:pPr>
            <a:r>
              <a:rPr lang="pt-PT" altLang="de-DE" sz="2400" dirty="0">
                <a:solidFill>
                  <a:srgbClr val="333333"/>
                </a:solidFill>
                <a:latin typeface="Calibri Light"/>
              </a:rPr>
              <a:t>Faça exercício (pelo menos 20 minutos) - mas sem exagero - se possível treino de endurance, como por exemplo uma longa caminhada ou </a:t>
            </a:r>
            <a:r>
              <a:rPr lang="en-US" altLang="de-DE" sz="2400" i="1" dirty="0">
                <a:solidFill>
                  <a:srgbClr val="333333"/>
                </a:solidFill>
                <a:latin typeface="Calibri Light"/>
              </a:rPr>
              <a:t>jogging</a:t>
            </a:r>
            <a:r>
              <a:rPr lang="pt-PT" altLang="de-DE" sz="2400" dirty="0">
                <a:solidFill>
                  <a:srgbClr val="333333"/>
                </a:solidFill>
                <a:latin typeface="Calibri Light"/>
              </a:rPr>
              <a:t>.</a:t>
            </a:r>
            <a:endParaRPr lang="en-US" altLang="de-DE"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8 - Auto-Estima &amp; Humor</a:t>
            </a:r>
            <a:endParaRPr lang="de-DE"/>
          </a:p>
        </p:txBody>
      </p:sp>
      <p:sp>
        <p:nvSpPr>
          <p:cNvPr id="6" name="Slide Number Placeholder 5"/>
          <p:cNvSpPr>
            <a:spLocks noGrp="1"/>
          </p:cNvSpPr>
          <p:nvPr>
            <p:ph type="sldNum" sz="quarter" idx="12"/>
          </p:nvPr>
        </p:nvSpPr>
        <p:spPr/>
        <p:txBody>
          <a:bodyPr/>
          <a:lstStyle/>
          <a:p>
            <a:fld id="{378C2EB8-A5BF-456D-BA7F-C5E59CD71561}" type="slidenum">
              <a:rPr lang="de-DE" altLang="de-DE" smtClean="0"/>
              <a:pPr/>
              <a:t>45</a:t>
            </a:fld>
            <a:endParaRPr lang="de-DE" altLang="de-DE"/>
          </a:p>
        </p:txBody>
      </p:sp>
      <p:pic>
        <p:nvPicPr>
          <p:cNvPr id="10"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452564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pt-BR" sz="3600" dirty="0">
                <a:solidFill>
                  <a:srgbClr val="004992"/>
                </a:solidFill>
                <a:latin typeface="Calibri Light"/>
              </a:rPr>
              <a:t>Dicas para diminuir o humor depressivo/</a:t>
            </a:r>
            <a:br>
              <a:rPr lang="pt-BR" sz="3600" dirty="0">
                <a:solidFill>
                  <a:srgbClr val="004992"/>
                </a:solidFill>
                <a:latin typeface="Calibri Light"/>
              </a:rPr>
            </a:br>
            <a:r>
              <a:rPr lang="pt-BR" sz="3600" dirty="0">
                <a:solidFill>
                  <a:srgbClr val="004992"/>
                </a:solidFill>
                <a:latin typeface="Calibri Light"/>
              </a:rPr>
              <a:t>baixa auto-estima II</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pt-PT" altLang="de-DE" sz="2400">
                <a:solidFill>
                  <a:srgbClr val="333333"/>
                </a:solidFill>
                <a:latin typeface="Calibri Light"/>
              </a:rPr>
              <a:t>Tente lembrar-se de situações em que se sentiu realmente bem, tente-se lembrar de uma forma que envolva todos os seus sentidos (visão, tacto, cheiro...), talvez com a ajuda de um álbum de fotografias.</a:t>
            </a:r>
          </a:p>
          <a:p>
            <a:pPr marL="342900" lvl="0" indent="-342900" defTabSz="914400" fontAlgn="base">
              <a:buClr>
                <a:srgbClr val="333333"/>
              </a:buClr>
              <a:buFont typeface="WingDings"/>
              <a:buChar char=""/>
            </a:pPr>
            <a:r>
              <a:rPr lang="pt-PT" altLang="de-DE" sz="2400" dirty="0">
                <a:solidFill>
                  <a:srgbClr val="333333"/>
                </a:solidFill>
                <a:latin typeface="Calibri Light"/>
              </a:rPr>
              <a:t>Faça coisas que realmente o divirtam, preferencialmente com outras pessoas (e.g., ver um filme, ir a um café).</a:t>
            </a:r>
          </a:p>
          <a:p>
            <a:pPr marL="342900" lvl="0" indent="-342900" defTabSz="914400" fontAlgn="base">
              <a:buClr>
                <a:srgbClr val="333333"/>
              </a:buClr>
              <a:buFont typeface="WingDings"/>
              <a:buChar char=""/>
            </a:pPr>
            <a:r>
              <a:rPr lang="pt-PT" altLang="de-DE" sz="2400" dirty="0">
                <a:solidFill>
                  <a:srgbClr val="333333"/>
                </a:solidFill>
                <a:latin typeface="Calibri Light"/>
              </a:rPr>
              <a:t>Faça exercício (pelo menos 20 minutos) - mas sem exagero - se possível treino de endurance, como por exemplo uma longa caminhada ou </a:t>
            </a:r>
            <a:r>
              <a:rPr lang="en-US" altLang="de-DE" sz="2400" i="1" dirty="0">
                <a:solidFill>
                  <a:srgbClr val="333333"/>
                </a:solidFill>
                <a:latin typeface="Calibri Light"/>
              </a:rPr>
              <a:t>jogging</a:t>
            </a:r>
            <a:r>
              <a:rPr lang="pt-PT" altLang="de-DE" sz="2400" dirty="0">
                <a:solidFill>
                  <a:srgbClr val="333333"/>
                </a:solidFill>
                <a:latin typeface="Calibri Light"/>
              </a:rPr>
              <a:t>.</a:t>
            </a:r>
            <a:endParaRPr lang="en-US" altLang="de-DE" sz="2400" dirty="0">
              <a:solidFill>
                <a:srgbClr val="333333"/>
              </a:solidFill>
              <a:latin typeface="Calibri Light"/>
            </a:endParaRPr>
          </a:p>
          <a:p>
            <a:pPr marL="342900" lvl="0" indent="-342900" defTabSz="914400" fontAlgn="base">
              <a:buClr>
                <a:srgbClr val="333333"/>
              </a:buClr>
              <a:buFont typeface="WingDings"/>
              <a:buChar char=""/>
            </a:pPr>
            <a:r>
              <a:rPr lang="pt-PT" altLang="de-DE" sz="2400" dirty="0">
                <a:solidFill>
                  <a:srgbClr val="333333"/>
                </a:solidFill>
                <a:latin typeface="Calibri Light"/>
              </a:rPr>
              <a:t>Oiça a sua música preferida</a:t>
            </a:r>
            <a:r>
              <a:rPr lang="en-US" altLang="de-DE" sz="2400" dirty="0">
                <a:solidFill>
                  <a:srgbClr val="333333"/>
                </a:solidFill>
                <a:latin typeface="Calibri Light"/>
              </a:rPr>
              <a:t>.</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8 - Auto-Estima &amp; Humor</a:t>
            </a:r>
            <a:endParaRPr lang="de-DE"/>
          </a:p>
        </p:txBody>
      </p:sp>
      <p:sp>
        <p:nvSpPr>
          <p:cNvPr id="6" name="Slide Number Placeholder 5"/>
          <p:cNvSpPr>
            <a:spLocks noGrp="1"/>
          </p:cNvSpPr>
          <p:nvPr>
            <p:ph type="sldNum" sz="quarter" idx="12"/>
          </p:nvPr>
        </p:nvSpPr>
        <p:spPr/>
        <p:txBody>
          <a:bodyPr/>
          <a:lstStyle/>
          <a:p>
            <a:fld id="{378C2EB8-A5BF-456D-BA7F-C5E59CD71561}" type="slidenum">
              <a:rPr lang="de-DE" altLang="de-DE" smtClean="0"/>
              <a:pPr/>
              <a:t>46</a:t>
            </a:fld>
            <a:endParaRPr lang="de-DE" altLang="de-DE"/>
          </a:p>
        </p:txBody>
      </p:sp>
      <p:pic>
        <p:nvPicPr>
          <p:cNvPr id="10"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861429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dirty="0">
                <a:solidFill>
                  <a:srgbClr val="004992"/>
                </a:solidFill>
                <a:latin typeface="Calibri Light"/>
              </a:rPr>
              <a:t>Transferência para a vida diária</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pPr lvl="0" defTabSz="914400" fontAlgn="base"/>
            <a:r>
              <a:rPr lang="en-US" sz="2400" b="1" dirty="0" err="1">
                <a:solidFill>
                  <a:srgbClr val="333333"/>
                </a:solidFill>
                <a:latin typeface="Calibri Light"/>
              </a:rPr>
              <a:t>Objectivos</a:t>
            </a:r>
            <a:r>
              <a:rPr lang="en-US" sz="2400" b="1" dirty="0">
                <a:solidFill>
                  <a:srgbClr val="333333"/>
                </a:solidFill>
                <a:latin typeface="Calibri Light"/>
              </a:rPr>
              <a:t> de </a:t>
            </a:r>
            <a:r>
              <a:rPr lang="en-US" sz="2400" b="1" dirty="0" err="1">
                <a:solidFill>
                  <a:srgbClr val="333333"/>
                </a:solidFill>
                <a:latin typeface="Calibri Light"/>
              </a:rPr>
              <a:t>Aprendizagem</a:t>
            </a:r>
            <a:r>
              <a:rPr lang="en-US" sz="2400" b="1" dirty="0">
                <a:solidFill>
                  <a:srgbClr val="333333"/>
                </a:solidFill>
                <a:latin typeface="Calibri Light"/>
              </a:rPr>
              <a:t>:</a:t>
            </a:r>
            <a:endParaRPr lang="pt-PT" altLang="de-DE" sz="2400" b="1" dirty="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pt-PT" altLang="de-DE" sz="2400" dirty="0">
                <a:solidFill>
                  <a:srgbClr val="333333"/>
                </a:solidFill>
                <a:latin typeface="Calibri Light"/>
                <a:cs typeface="Times New Roman" panose="02020603050405020304" pitchFamily="18" charset="0"/>
              </a:rPr>
              <a:t>A depressão não é um destino inevitável.</a:t>
            </a:r>
          </a:p>
        </p:txBody>
      </p:sp>
      <p:sp>
        <p:nvSpPr>
          <p:cNvPr id="5" name="Footer Placeholder 4"/>
          <p:cNvSpPr>
            <a:spLocks noGrp="1"/>
          </p:cNvSpPr>
          <p:nvPr>
            <p:ph type="ftr" sz="quarter" idx="11"/>
          </p:nvPr>
        </p:nvSpPr>
        <p:spPr/>
        <p:txBody>
          <a:bodyPr/>
          <a:lstStyle/>
          <a:p>
            <a:pPr>
              <a:defRPr/>
            </a:pPr>
            <a:r>
              <a:rPr lang="pt-BR"/>
              <a:t>Treino Metacognitivo 8 - Auto-Estima &amp; Humor</a:t>
            </a:r>
            <a:endParaRPr lang="de-DE"/>
          </a:p>
        </p:txBody>
      </p:sp>
      <p:sp>
        <p:nvSpPr>
          <p:cNvPr id="6" name="Slide Number Placeholder 5"/>
          <p:cNvSpPr>
            <a:spLocks noGrp="1"/>
          </p:cNvSpPr>
          <p:nvPr>
            <p:ph type="sldNum" sz="quarter" idx="12"/>
          </p:nvPr>
        </p:nvSpPr>
        <p:spPr/>
        <p:txBody>
          <a:bodyPr/>
          <a:lstStyle/>
          <a:p>
            <a:fld id="{378C2EB8-A5BF-456D-BA7F-C5E59CD71561}" type="slidenum">
              <a:rPr lang="de-DE" altLang="de-DE" smtClean="0"/>
              <a:pPr/>
              <a:t>47</a:t>
            </a:fld>
            <a:endParaRPr lang="de-DE"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dirty="0">
                <a:solidFill>
                  <a:srgbClr val="004992"/>
                </a:solidFill>
                <a:latin typeface="Calibri Light"/>
              </a:rPr>
              <a:t>Transferência para a vida diária</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pPr lvl="0" defTabSz="914400" fontAlgn="base"/>
            <a:r>
              <a:rPr lang="en-US" sz="2400" b="1" dirty="0" err="1">
                <a:solidFill>
                  <a:srgbClr val="333333"/>
                </a:solidFill>
                <a:latin typeface="Calibri Light"/>
              </a:rPr>
              <a:t>Objectivos</a:t>
            </a:r>
            <a:r>
              <a:rPr lang="en-US" sz="2400" b="1" dirty="0">
                <a:solidFill>
                  <a:srgbClr val="333333"/>
                </a:solidFill>
                <a:latin typeface="Calibri Light"/>
              </a:rPr>
              <a:t> de </a:t>
            </a:r>
            <a:r>
              <a:rPr lang="en-US" sz="2400" b="1" dirty="0" err="1">
                <a:solidFill>
                  <a:srgbClr val="333333"/>
                </a:solidFill>
                <a:latin typeface="Calibri Light"/>
              </a:rPr>
              <a:t>Aprendizagem</a:t>
            </a:r>
            <a:r>
              <a:rPr lang="en-US" sz="2400" b="1" dirty="0">
                <a:solidFill>
                  <a:srgbClr val="333333"/>
                </a:solidFill>
                <a:latin typeface="Calibri Light"/>
              </a:rPr>
              <a:t>:</a:t>
            </a:r>
            <a:endParaRPr lang="pt-PT" altLang="de-DE" sz="2400" b="1" dirty="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pt-PT" altLang="de-DE" sz="2400" dirty="0">
                <a:solidFill>
                  <a:srgbClr val="333333"/>
                </a:solidFill>
                <a:latin typeface="Calibri Light"/>
                <a:cs typeface="Times New Roman" panose="02020603050405020304" pitchFamily="18" charset="0"/>
              </a:rPr>
              <a:t>A depressão não é um destino inevitável.</a:t>
            </a:r>
          </a:p>
          <a:p>
            <a:pPr marL="342900" lvl="0" indent="-342900" defTabSz="914400" fontAlgn="base">
              <a:buClr>
                <a:srgbClr val="333333"/>
              </a:buClr>
              <a:buFont typeface="WingDings"/>
              <a:buChar char=""/>
            </a:pPr>
            <a:r>
              <a:rPr lang="pt-PT" altLang="de-DE" sz="2400" dirty="0">
                <a:solidFill>
                  <a:srgbClr val="333333"/>
                </a:solidFill>
                <a:latin typeface="Calibri Light"/>
                <a:cs typeface="Times New Roman" panose="02020603050405020304" pitchFamily="18" charset="0"/>
              </a:rPr>
              <a:t>Esteja ciente das distorções depressivas típicas que acabamos de discutir e tente modificá-las (ver folheto).</a:t>
            </a:r>
          </a:p>
        </p:txBody>
      </p:sp>
      <p:sp>
        <p:nvSpPr>
          <p:cNvPr id="5" name="Footer Placeholder 4"/>
          <p:cNvSpPr>
            <a:spLocks noGrp="1"/>
          </p:cNvSpPr>
          <p:nvPr>
            <p:ph type="ftr" sz="quarter" idx="11"/>
          </p:nvPr>
        </p:nvSpPr>
        <p:spPr/>
        <p:txBody>
          <a:bodyPr/>
          <a:lstStyle/>
          <a:p>
            <a:pPr>
              <a:defRPr/>
            </a:pPr>
            <a:r>
              <a:rPr lang="pt-BR"/>
              <a:t>Treino Metacognitivo 8 - Auto-Estima &amp; Humor</a:t>
            </a:r>
            <a:endParaRPr lang="de-DE"/>
          </a:p>
        </p:txBody>
      </p:sp>
      <p:sp>
        <p:nvSpPr>
          <p:cNvPr id="6" name="Slide Number Placeholder 5"/>
          <p:cNvSpPr>
            <a:spLocks noGrp="1"/>
          </p:cNvSpPr>
          <p:nvPr>
            <p:ph type="sldNum" sz="quarter" idx="12"/>
          </p:nvPr>
        </p:nvSpPr>
        <p:spPr/>
        <p:txBody>
          <a:bodyPr/>
          <a:lstStyle/>
          <a:p>
            <a:fld id="{378C2EB8-A5BF-456D-BA7F-C5E59CD71561}" type="slidenum">
              <a:rPr lang="de-DE" altLang="de-DE" smtClean="0"/>
              <a:pPr/>
              <a:t>48</a:t>
            </a:fld>
            <a:endParaRPr lang="de-DE" altLang="de-DE"/>
          </a:p>
        </p:txBody>
      </p:sp>
    </p:spTree>
    <p:extLst>
      <p:ext uri="{BB962C8B-B14F-4D97-AF65-F5344CB8AC3E}">
        <p14:creationId xmlns:p14="http://schemas.microsoft.com/office/powerpoint/2010/main" val="231908474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dirty="0">
                <a:solidFill>
                  <a:srgbClr val="004992"/>
                </a:solidFill>
                <a:latin typeface="Calibri Light"/>
              </a:rPr>
              <a:t>Transferência para a vida diária</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pPr lvl="0" defTabSz="914400" fontAlgn="base"/>
            <a:r>
              <a:rPr lang="en-US" sz="2400" b="1" dirty="0" err="1">
                <a:solidFill>
                  <a:srgbClr val="333333"/>
                </a:solidFill>
                <a:latin typeface="Calibri Light"/>
              </a:rPr>
              <a:t>Objectivos</a:t>
            </a:r>
            <a:r>
              <a:rPr lang="en-US" sz="2400" b="1" dirty="0">
                <a:solidFill>
                  <a:srgbClr val="333333"/>
                </a:solidFill>
                <a:latin typeface="Calibri Light"/>
              </a:rPr>
              <a:t> de </a:t>
            </a:r>
            <a:r>
              <a:rPr lang="en-US" sz="2400" b="1" dirty="0" err="1">
                <a:solidFill>
                  <a:srgbClr val="333333"/>
                </a:solidFill>
                <a:latin typeface="Calibri Light"/>
              </a:rPr>
              <a:t>Aprendizagem</a:t>
            </a:r>
            <a:r>
              <a:rPr lang="en-US" sz="2400" b="1" dirty="0">
                <a:solidFill>
                  <a:srgbClr val="333333"/>
                </a:solidFill>
                <a:latin typeface="Calibri Light"/>
              </a:rPr>
              <a:t>:</a:t>
            </a:r>
            <a:endParaRPr lang="pt-PT" altLang="de-DE" sz="2400" b="1" dirty="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pt-PT" altLang="de-DE" sz="2400" dirty="0">
                <a:solidFill>
                  <a:srgbClr val="333333"/>
                </a:solidFill>
                <a:latin typeface="Calibri Light"/>
                <a:cs typeface="Times New Roman" panose="02020603050405020304" pitchFamily="18" charset="0"/>
              </a:rPr>
              <a:t>A depressão não é um destino inevitável.</a:t>
            </a:r>
          </a:p>
          <a:p>
            <a:pPr marL="342900" lvl="0" indent="-342900" defTabSz="914400" fontAlgn="base">
              <a:buClr>
                <a:srgbClr val="333333"/>
              </a:buClr>
              <a:buFont typeface="WingDings"/>
              <a:buChar char=""/>
            </a:pPr>
            <a:r>
              <a:rPr lang="pt-PT" altLang="de-DE" sz="2400" dirty="0">
                <a:solidFill>
                  <a:srgbClr val="333333"/>
                </a:solidFill>
                <a:latin typeface="Calibri Light"/>
                <a:cs typeface="Times New Roman" panose="02020603050405020304" pitchFamily="18" charset="0"/>
              </a:rPr>
              <a:t>Esteja ciente das distorções depressivas típicas que acabamos de discutir e tente modificá-las (ver folheto).</a:t>
            </a:r>
          </a:p>
          <a:p>
            <a:pPr marL="342900" lvl="0" indent="-342900" defTabSz="914400" fontAlgn="base">
              <a:buClr>
                <a:srgbClr val="333333"/>
              </a:buClr>
              <a:buFont typeface="WingDings"/>
              <a:buChar char=""/>
            </a:pPr>
            <a:r>
              <a:rPr lang="pt-PT" altLang="de-DE" sz="2400" dirty="0">
                <a:solidFill>
                  <a:srgbClr val="333333"/>
                </a:solidFill>
                <a:latin typeface="Calibri Light"/>
                <a:cs typeface="Times New Roman" panose="02020603050405020304" pitchFamily="18" charset="0"/>
              </a:rPr>
              <a:t>Use pelo menos algumas das dicas acima mencionadas para diminuir o humor depressivo/ baixa auto-estima.</a:t>
            </a:r>
          </a:p>
        </p:txBody>
      </p:sp>
      <p:sp>
        <p:nvSpPr>
          <p:cNvPr id="5" name="Footer Placeholder 4"/>
          <p:cNvSpPr>
            <a:spLocks noGrp="1"/>
          </p:cNvSpPr>
          <p:nvPr>
            <p:ph type="ftr" sz="quarter" idx="11"/>
          </p:nvPr>
        </p:nvSpPr>
        <p:spPr/>
        <p:txBody>
          <a:bodyPr/>
          <a:lstStyle/>
          <a:p>
            <a:pPr>
              <a:defRPr/>
            </a:pPr>
            <a:r>
              <a:rPr lang="pt-BR"/>
              <a:t>Treino Metacognitivo 8 - Auto-Estima &amp; Humor</a:t>
            </a:r>
            <a:endParaRPr lang="de-DE"/>
          </a:p>
        </p:txBody>
      </p:sp>
      <p:sp>
        <p:nvSpPr>
          <p:cNvPr id="6" name="Slide Number Placeholder 5"/>
          <p:cNvSpPr>
            <a:spLocks noGrp="1"/>
          </p:cNvSpPr>
          <p:nvPr>
            <p:ph type="sldNum" sz="quarter" idx="12"/>
          </p:nvPr>
        </p:nvSpPr>
        <p:spPr/>
        <p:txBody>
          <a:bodyPr/>
          <a:lstStyle/>
          <a:p>
            <a:fld id="{378C2EB8-A5BF-456D-BA7F-C5E59CD71561}" type="slidenum">
              <a:rPr lang="de-DE" altLang="de-DE" smtClean="0"/>
              <a:pPr/>
              <a:t>49</a:t>
            </a:fld>
            <a:endParaRPr lang="de-DE" altLang="de-DE"/>
          </a:p>
        </p:txBody>
      </p:sp>
    </p:spTree>
    <p:extLst>
      <p:ext uri="{BB962C8B-B14F-4D97-AF65-F5344CB8AC3E}">
        <p14:creationId xmlns:p14="http://schemas.microsoft.com/office/powerpoint/2010/main" val="99907988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dirty="0">
                <a:solidFill>
                  <a:srgbClr val="004992"/>
                </a:solidFill>
                <a:latin typeface="Calibri Light"/>
              </a:rPr>
              <a:t>Transferência para a vida diária</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pPr lvl="0" defTabSz="914400" fontAlgn="base"/>
            <a:r>
              <a:rPr lang="en-US" sz="2400" b="1" dirty="0" err="1">
                <a:solidFill>
                  <a:srgbClr val="333333"/>
                </a:solidFill>
                <a:latin typeface="Calibri Light"/>
              </a:rPr>
              <a:t>Objectivos</a:t>
            </a:r>
            <a:r>
              <a:rPr lang="en-US" sz="2400" b="1" dirty="0">
                <a:solidFill>
                  <a:srgbClr val="333333"/>
                </a:solidFill>
                <a:latin typeface="Calibri Light"/>
              </a:rPr>
              <a:t> de </a:t>
            </a:r>
            <a:r>
              <a:rPr lang="en-US" sz="2400" b="1" dirty="0" err="1">
                <a:solidFill>
                  <a:srgbClr val="333333"/>
                </a:solidFill>
                <a:latin typeface="Calibri Light"/>
              </a:rPr>
              <a:t>Aprendizagem</a:t>
            </a:r>
            <a:r>
              <a:rPr lang="en-US" sz="2400" b="1" dirty="0">
                <a:solidFill>
                  <a:srgbClr val="333333"/>
                </a:solidFill>
                <a:latin typeface="Calibri Light"/>
              </a:rPr>
              <a:t>:</a:t>
            </a:r>
            <a:endParaRPr lang="pt-PT" altLang="de-DE" sz="2400" b="1" dirty="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pt-PT" altLang="de-DE" sz="2400" dirty="0">
                <a:solidFill>
                  <a:srgbClr val="333333"/>
                </a:solidFill>
                <a:latin typeface="Calibri Light"/>
                <a:cs typeface="Times New Roman" panose="02020603050405020304" pitchFamily="18" charset="0"/>
              </a:rPr>
              <a:t>A depressão não é um destino inevitável.</a:t>
            </a:r>
          </a:p>
          <a:p>
            <a:pPr marL="342900" lvl="0" indent="-342900" defTabSz="914400" fontAlgn="base">
              <a:buClr>
                <a:srgbClr val="333333"/>
              </a:buClr>
              <a:buFont typeface="WingDings"/>
              <a:buChar char=""/>
            </a:pPr>
            <a:r>
              <a:rPr lang="pt-PT" altLang="de-DE" sz="2400" dirty="0">
                <a:solidFill>
                  <a:srgbClr val="333333"/>
                </a:solidFill>
                <a:latin typeface="Calibri Light"/>
                <a:cs typeface="Times New Roman" panose="02020603050405020304" pitchFamily="18" charset="0"/>
              </a:rPr>
              <a:t>Esteja ciente das distorções depressivas típicas que acabamos de discutir e tente modificá-las (ver folheto).</a:t>
            </a:r>
          </a:p>
          <a:p>
            <a:pPr marL="342900" lvl="0" indent="-342900" defTabSz="914400" fontAlgn="base">
              <a:buClr>
                <a:srgbClr val="333333"/>
              </a:buClr>
              <a:buFont typeface="WingDings"/>
              <a:buChar char=""/>
            </a:pPr>
            <a:r>
              <a:rPr lang="pt-PT" altLang="de-DE" sz="2400" dirty="0">
                <a:solidFill>
                  <a:srgbClr val="333333"/>
                </a:solidFill>
                <a:latin typeface="Calibri Light"/>
                <a:cs typeface="Times New Roman" panose="02020603050405020304" pitchFamily="18" charset="0"/>
              </a:rPr>
              <a:t>Use pelo menos algumas das dicas acima mencionadas para diminuir o humor depressivo/ baixa auto-estima.</a:t>
            </a:r>
          </a:p>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No caso de sintomas depressivos severos contacte um psicólogo ou um psiquiatra.</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8 - Auto-Estima &amp; Humor</a:t>
            </a:r>
            <a:endParaRPr lang="de-DE"/>
          </a:p>
        </p:txBody>
      </p:sp>
      <p:sp>
        <p:nvSpPr>
          <p:cNvPr id="6" name="Slide Number Placeholder 5"/>
          <p:cNvSpPr>
            <a:spLocks noGrp="1"/>
          </p:cNvSpPr>
          <p:nvPr>
            <p:ph type="sldNum" sz="quarter" idx="12"/>
          </p:nvPr>
        </p:nvSpPr>
        <p:spPr/>
        <p:txBody>
          <a:bodyPr/>
          <a:lstStyle/>
          <a:p>
            <a:fld id="{378C2EB8-A5BF-456D-BA7F-C5E59CD71561}" type="slidenum">
              <a:rPr lang="de-DE" altLang="de-DE" smtClean="0"/>
              <a:pPr/>
              <a:t>50</a:t>
            </a:fld>
            <a:endParaRPr lang="de-DE" altLang="de-DE"/>
          </a:p>
        </p:txBody>
      </p:sp>
    </p:spTree>
    <p:extLst>
      <p:ext uri="{BB962C8B-B14F-4D97-AF65-F5344CB8AC3E}">
        <p14:creationId xmlns:p14="http://schemas.microsoft.com/office/powerpoint/2010/main" val="262647743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7" name="Text Box 2"/>
          <p:cNvSpPr txBox="1">
            <a:spLocks noChangeArrowheads="1"/>
          </p:cNvSpPr>
          <p:nvPr/>
        </p:nvSpPr>
        <p:spPr bwMode="auto">
          <a:xfrm>
            <a:off x="408955" y="2312440"/>
            <a:ext cx="11376000"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eaLnBrk="0" hangingPunct="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lnSpc>
                <a:spcPct val="105000"/>
              </a:lnSpc>
              <a:buClrTx/>
              <a:buFontTx/>
              <a:buNone/>
            </a:pPr>
            <a:r>
              <a:rPr lang="pt-PT" altLang="de-DE" sz="2000" b="0">
                <a:latin typeface="Calibri Light"/>
                <a:cs typeface="Times New Roman" panose="02020603050405020304" pitchFamily="18" charset="0"/>
              </a:rPr>
              <a:t>Muitas pessoas com psicose têm baixa auto-estima, especialmente </a:t>
            </a:r>
            <a:r>
              <a:rPr lang="pt-PT" altLang="de-DE" sz="2000" b="0" i="1">
                <a:latin typeface="Calibri Light"/>
                <a:cs typeface="Times New Roman" panose="02020603050405020304" pitchFamily="18" charset="0"/>
              </a:rPr>
              <a:t>após</a:t>
            </a:r>
            <a:r>
              <a:rPr lang="pt-PT" altLang="de-DE" sz="2000" b="0">
                <a:latin typeface="Calibri Light"/>
                <a:cs typeface="Times New Roman" panose="02020603050405020304" pitchFamily="18" charset="0"/>
              </a:rPr>
              <a:t> um episódio psicótico (vergonha, medo que os amigos se afastem). Numa fase de psicótica aguda, algumas pessoas referem ter medo, indicando também outras emoções:</a:t>
            </a:r>
            <a:endParaRPr lang="en-AU" altLang="de-DE" sz="2000" b="0">
              <a:solidFill>
                <a:srgbClr val="336699"/>
              </a:solidFill>
              <a:latin typeface="Calibri Light"/>
              <a:cs typeface="Times New Roman" panose="02020603050405020304" pitchFamily="18" charset="0"/>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Módulo Auto-Estima &amp; Humor(8)</a:t>
            </a:r>
            <a:br>
              <a:rPr lang="pt-BR" sz="3600">
                <a:latin typeface="Calibri Light"/>
              </a:rPr>
            </a:br>
            <a:r>
              <a:rPr lang="pt-BR" sz="3600">
                <a:latin typeface="Calibri Light"/>
              </a:rPr>
              <a:t>O que tem isto a ver com a psicose?</a:t>
            </a:r>
            <a:endParaRPr lang="en-US" sz="3600">
              <a:latin typeface="Calibri Light"/>
            </a:endParaRPr>
          </a:p>
        </p:txBody>
      </p:sp>
      <p:sp>
        <p:nvSpPr>
          <p:cNvPr id="3" name="Content Placeholder 2"/>
          <p:cNvSpPr>
            <a:spLocks noGrp="1"/>
          </p:cNvSpPr>
          <p:nvPr>
            <p:ph idx="1"/>
          </p:nvPr>
        </p:nvSpPr>
        <p:spPr/>
        <p:txBody>
          <a:bodyPr/>
          <a:lstStyle/>
          <a:p>
            <a:endParaRPr lang="en-US"/>
          </a:p>
        </p:txBody>
      </p:sp>
      <p:sp>
        <p:nvSpPr>
          <p:cNvPr id="5" name="Footer Placeholder 4"/>
          <p:cNvSpPr>
            <a:spLocks noGrp="1"/>
          </p:cNvSpPr>
          <p:nvPr>
            <p:ph type="ftr" sz="quarter" idx="11"/>
          </p:nvPr>
        </p:nvSpPr>
        <p:spPr/>
        <p:txBody>
          <a:bodyPr/>
          <a:lstStyle/>
          <a:p>
            <a:pPr>
              <a:defRPr/>
            </a:pPr>
            <a:r>
              <a:rPr lang="pt-BR"/>
              <a:t>Treino Metacognitivo 8 - Auto-Estima &amp; Humor</a:t>
            </a:r>
            <a:endParaRPr lang="de-DE"/>
          </a:p>
        </p:txBody>
      </p:sp>
      <p:sp>
        <p:nvSpPr>
          <p:cNvPr id="6" name="Slide Number Placeholder 5"/>
          <p:cNvSpPr>
            <a:spLocks noGrp="1"/>
          </p:cNvSpPr>
          <p:nvPr>
            <p:ph type="sldNum" sz="quarter" idx="12"/>
          </p:nvPr>
        </p:nvSpPr>
        <p:spPr/>
        <p:txBody>
          <a:bodyPr/>
          <a:lstStyle/>
          <a:p>
            <a:fld id="{378C2EB8-A5BF-456D-BA7F-C5E59CD71561}" type="slidenum">
              <a:rPr lang="de-DE" altLang="de-DE" smtClean="0"/>
              <a:pPr/>
              <a:t>51</a:t>
            </a:fld>
            <a:endParaRPr lang="de-DE" altLang="de-DE"/>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Text Box 2"/>
          <p:cNvSpPr txBox="1">
            <a:spLocks noChangeArrowheads="1"/>
          </p:cNvSpPr>
          <p:nvPr/>
        </p:nvSpPr>
        <p:spPr bwMode="auto">
          <a:xfrm>
            <a:off x="408955" y="2312440"/>
            <a:ext cx="11376000" cy="1985159"/>
          </a:xfrm>
          <a:prstGeom prst="rect">
            <a:avLst/>
          </a:prstGeom>
          <a:noFill/>
          <a:ln w="9525">
            <a:noFill/>
            <a:miter lim="800000"/>
            <a:headEnd/>
            <a:tailEnd/>
          </a:ln>
        </p:spPr>
        <p:txBody>
          <a:bodyPr>
            <a:spAutoFit/>
          </a:bodyPr>
          <a:lstStyle/>
          <a:p>
            <a:pPr>
              <a:lnSpc>
                <a:spcPct val="105000"/>
              </a:lnSpc>
              <a:spcBef>
                <a:spcPct val="20000"/>
              </a:spcBef>
              <a:defRPr/>
            </a:pPr>
            <a:r>
              <a:rPr lang="pt-PT" sz="2000" b="0" dirty="0">
                <a:latin typeface="Calibri Light"/>
                <a:cs typeface="Times New Roman" pitchFamily="18" charset="0"/>
              </a:rPr>
              <a:t>Muitas pessoas com psicose têm baixa auto-estima, especialmente </a:t>
            </a:r>
            <a:r>
              <a:rPr lang="pt-PT" sz="2000" b="0" i="1" dirty="0">
                <a:latin typeface="Calibri Light"/>
                <a:cs typeface="Times New Roman" pitchFamily="18" charset="0"/>
              </a:rPr>
              <a:t>após</a:t>
            </a:r>
            <a:r>
              <a:rPr lang="pt-PT" sz="2000" b="0" dirty="0">
                <a:latin typeface="Calibri Light"/>
                <a:cs typeface="Times New Roman" pitchFamily="18" charset="0"/>
              </a:rPr>
              <a:t> um episódio psicótico (vergonha, medo que os amigos se afastem). Numa fase de psicótica aguda, algumas pessoas referem ter medo, indicando também outras emoções:</a:t>
            </a:r>
          </a:p>
          <a:p>
            <a:pPr>
              <a:lnSpc>
                <a:spcPct val="105000"/>
              </a:lnSpc>
              <a:spcBef>
                <a:spcPct val="20000"/>
              </a:spcBef>
              <a:defRPr/>
            </a:pPr>
            <a:endParaRPr lang="en-AU" sz="800" b="0" dirty="0">
              <a:latin typeface="Calibri Light"/>
              <a:cs typeface="Times New Roman" pitchFamily="18" charset="0"/>
            </a:endParaRPr>
          </a:p>
          <a:p>
            <a:pPr>
              <a:lnSpc>
                <a:spcPct val="105000"/>
              </a:lnSpc>
              <a:spcBef>
                <a:spcPct val="20000"/>
              </a:spcBef>
              <a:buClr>
                <a:srgbClr val="004992"/>
              </a:buClr>
              <a:buFont typeface="Verdana" pitchFamily="34" charset="0"/>
              <a:buChar char="−"/>
              <a:defRPr/>
            </a:pPr>
            <a:r>
              <a:rPr lang="pt-PT" sz="2000" b="0" dirty="0">
                <a:solidFill>
                  <a:srgbClr val="004992"/>
                </a:solidFill>
                <a:latin typeface="Calibri Light"/>
                <a:cs typeface="Times New Roman" pitchFamily="18" charset="0"/>
              </a:rPr>
              <a:t> Entusiasmo (“finalmente está a acontecer alguma coisa”)</a:t>
            </a:r>
          </a:p>
          <a:p>
            <a:pPr marL="273050" indent="-273050">
              <a:lnSpc>
                <a:spcPct val="105000"/>
              </a:lnSpc>
              <a:spcBef>
                <a:spcPct val="20000"/>
              </a:spcBef>
              <a:buClr>
                <a:srgbClr val="004992"/>
              </a:buClr>
              <a:buFont typeface="Verdana" pitchFamily="34" charset="0"/>
              <a:buChar char="−"/>
              <a:defRPr/>
            </a:pPr>
            <a:r>
              <a:rPr lang="pt-PT" sz="2000" b="0" dirty="0">
                <a:solidFill>
                  <a:srgbClr val="004992"/>
                </a:solidFill>
                <a:latin typeface="Calibri Light"/>
                <a:cs typeface="Times New Roman" pitchFamily="18" charset="0"/>
              </a:rPr>
              <a:t>Sentido de um propósito (para cumprir uma missão, para ser importante) </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Calibri Light"/>
              </a:rPr>
              <a:t>Módulo Auto-Estima &amp; Humor(8)</a:t>
            </a:r>
            <a:br>
              <a:rPr lang="pt-BR" sz="3600">
                <a:latin typeface="Calibri Light"/>
              </a:rPr>
            </a:br>
            <a:r>
              <a:rPr lang="pt-BR" sz="3600">
                <a:latin typeface="Calibri Light"/>
              </a:rPr>
              <a:t>O que tem isto a ver com a psicose?</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8 - Auto-Estima &amp; Humor</a:t>
            </a:r>
            <a:endParaRPr lang="de-DE"/>
          </a:p>
        </p:txBody>
      </p:sp>
      <p:sp>
        <p:nvSpPr>
          <p:cNvPr id="6" name="Slide Number Placeholder 5"/>
          <p:cNvSpPr>
            <a:spLocks noGrp="1"/>
          </p:cNvSpPr>
          <p:nvPr>
            <p:ph type="sldNum" sz="quarter" idx="12"/>
          </p:nvPr>
        </p:nvSpPr>
        <p:spPr/>
        <p:txBody>
          <a:bodyPr/>
          <a:lstStyle/>
          <a:p>
            <a:fld id="{378C2EB8-A5BF-456D-BA7F-C5E59CD71561}" type="slidenum">
              <a:rPr lang="de-DE" altLang="de-DE" smtClean="0"/>
              <a:pPr/>
              <a:t>52</a:t>
            </a:fld>
            <a:endParaRPr lang="de-DE" altLang="de-DE"/>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dirty="0">
                <a:solidFill>
                  <a:srgbClr val="004992"/>
                </a:solidFill>
                <a:latin typeface="Calibri Light"/>
              </a:rPr>
              <a:t>O que tem isto a ver com a psicose?</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pPr lvl="0" defTabSz="914400" fontAlgn="base">
              <a:defRPr/>
            </a:pPr>
            <a:r>
              <a:rPr lang="pt-PT" sz="2000" dirty="0">
                <a:solidFill>
                  <a:srgbClr val="333333"/>
                </a:solidFill>
                <a:latin typeface="Calibri Light"/>
                <a:cs typeface="Times New Roman" pitchFamily="18" charset="0"/>
              </a:rPr>
              <a:t>Muitas pessoas com psicose têm baixa auto-estima, especialmente </a:t>
            </a:r>
            <a:r>
              <a:rPr lang="pt-PT" sz="2000" i="1" dirty="0">
                <a:solidFill>
                  <a:srgbClr val="333333"/>
                </a:solidFill>
                <a:latin typeface="Calibri Light"/>
                <a:cs typeface="Times New Roman" pitchFamily="18" charset="0"/>
              </a:rPr>
              <a:t>após</a:t>
            </a:r>
            <a:r>
              <a:rPr lang="pt-PT" sz="2000" dirty="0">
                <a:solidFill>
                  <a:srgbClr val="333333"/>
                </a:solidFill>
                <a:latin typeface="Calibri Light"/>
                <a:cs typeface="Times New Roman" pitchFamily="18" charset="0"/>
              </a:rPr>
              <a:t> um episódio psicótico (vergonha, medo que os amigos se afastem). Numa fase de psicótica aguda, algumas pessoas referem ter medo, indicando também outras emoções:</a:t>
            </a:r>
          </a:p>
          <a:p>
            <a:pPr marL="342900" lvl="0" indent="-342900" defTabSz="914400" fontAlgn="base">
              <a:lnSpc>
                <a:spcPct val="100000"/>
              </a:lnSpc>
              <a:spcBef>
                <a:spcPts val="1200"/>
              </a:spcBef>
              <a:buClr>
                <a:srgbClr val="004992"/>
              </a:buClr>
              <a:buFont typeface="WingDings"/>
              <a:buChar char=""/>
              <a:defRPr/>
            </a:pPr>
            <a:r>
              <a:rPr lang="pt-PT" sz="2000" dirty="0">
                <a:solidFill>
                  <a:srgbClr val="004992"/>
                </a:solidFill>
                <a:latin typeface="Calibri Light"/>
                <a:cs typeface="Times New Roman" pitchFamily="18" charset="0"/>
              </a:rPr>
              <a:t>Entusiasmo (“finalmente está a acontecer alguma coisa”)</a:t>
            </a:r>
          </a:p>
          <a:p>
            <a:pPr marL="342900" lvl="0" indent="-342900" defTabSz="914400" fontAlgn="base">
              <a:lnSpc>
                <a:spcPct val="100000"/>
              </a:lnSpc>
              <a:spcBef>
                <a:spcPts val="1200"/>
              </a:spcBef>
              <a:buClr>
                <a:srgbClr val="004992"/>
              </a:buClr>
              <a:buFont typeface="WingDings"/>
              <a:buChar char=""/>
              <a:defRPr/>
            </a:pPr>
            <a:r>
              <a:rPr lang="pt-PT" sz="2000" dirty="0">
                <a:solidFill>
                  <a:srgbClr val="004992"/>
                </a:solidFill>
                <a:latin typeface="Calibri Light"/>
                <a:cs typeface="Times New Roman" pitchFamily="18" charset="0"/>
              </a:rPr>
              <a:t>Sentido de um propósito (para cumprir uma missão, para ser importante)</a:t>
            </a:r>
          </a:p>
          <a:p>
            <a:pPr lvl="0" defTabSz="914400" fontAlgn="base">
              <a:defRPr/>
            </a:pPr>
            <a:r>
              <a:rPr lang="pt-PT" sz="2000" dirty="0">
                <a:solidFill>
                  <a:srgbClr val="004992"/>
                </a:solidFill>
                <a:latin typeface="Calibri Light"/>
                <a:cs typeface="Times New Roman" pitchFamily="18" charset="0"/>
              </a:rPr>
              <a:t>Exemplo</a:t>
            </a:r>
            <a:r>
              <a:rPr lang="en-AU" sz="2000" dirty="0">
                <a:solidFill>
                  <a:srgbClr val="004992"/>
                </a:solidFill>
                <a:latin typeface="Calibri Light"/>
                <a:cs typeface="Times New Roman" pitchFamily="18" charset="0"/>
              </a:rPr>
              <a:t>: </a:t>
            </a:r>
            <a:r>
              <a:rPr lang="pt-PT" sz="2000" dirty="0">
                <a:solidFill>
                  <a:srgbClr val="333333"/>
                </a:solidFill>
                <a:latin typeface="Calibri Light"/>
                <a:cs typeface="Times New Roman" pitchFamily="18" charset="0"/>
              </a:rPr>
              <a:t>O João sente-se perseguido pelos serviços secretos. Na sua viagem diária para o trabalho, o mesmo homem senta-se na mesma carruagem três dias seguidos.</a:t>
            </a:r>
            <a:endParaRPr lang="en-AU" sz="2000" dirty="0">
              <a:solidFill>
                <a:srgbClr val="333333"/>
              </a:solidFill>
              <a:latin typeface="Calibri Light"/>
              <a:cs typeface="Times New Roman" pitchFamily="18" charset="0"/>
            </a:endParaRPr>
          </a:p>
          <a:p>
            <a:pPr lvl="0" defTabSz="914400" fontAlgn="base">
              <a:defRPr/>
            </a:pPr>
            <a:r>
              <a:rPr lang="pt-PT" sz="2000" dirty="0">
                <a:solidFill>
                  <a:srgbClr val="004992"/>
                </a:solidFill>
                <a:latin typeface="Calibri Light"/>
                <a:cs typeface="Times New Roman" pitchFamily="18" charset="0"/>
              </a:rPr>
              <a:t>Sentimentos</a:t>
            </a:r>
            <a:r>
              <a:rPr lang="en-AU" sz="2000" dirty="0">
                <a:solidFill>
                  <a:srgbClr val="004992"/>
                </a:solidFill>
                <a:latin typeface="Calibri Light"/>
                <a:cs typeface="Times New Roman" pitchFamily="18" charset="0"/>
              </a:rPr>
              <a:t>: </a:t>
            </a:r>
            <a:r>
              <a:rPr lang="pt-PT" sz="2000" dirty="0">
                <a:solidFill>
                  <a:srgbClr val="333333"/>
                </a:solidFill>
                <a:latin typeface="Calibri Light"/>
                <a:cs typeface="Times New Roman" pitchFamily="18" charset="0"/>
              </a:rPr>
              <a:t>Medo e ameaça. Mas também: “Se eles estão a fazer de mim uma grande coisa, provavelmente sou uma espécie de James Bond e podem querer contratar-me.”</a:t>
            </a:r>
          </a:p>
          <a:p>
            <a:pPr lvl="0" defTabSz="914400" fontAlgn="base">
              <a:defRPr/>
            </a:pPr>
            <a:r>
              <a:rPr lang="pt-PT" sz="2000" dirty="0">
                <a:solidFill>
                  <a:srgbClr val="004992"/>
                </a:solidFill>
                <a:latin typeface="Calibri Light"/>
                <a:cs typeface="Times New Roman" pitchFamily="18" charset="0"/>
              </a:rPr>
              <a:t>Mas: </a:t>
            </a:r>
            <a:r>
              <a:rPr lang="pt-PT" sz="2000" dirty="0">
                <a:solidFill>
                  <a:srgbClr val="333333"/>
                </a:solidFill>
                <a:latin typeface="Calibri Light"/>
                <a:cs typeface="Times New Roman" pitchFamily="18" charset="0"/>
              </a:rPr>
              <a:t>É só coincidência! Provavelmente os dois homens entram na mesma carruagem na sua rotina diária.</a:t>
            </a:r>
            <a:endParaRPr lang="en-US" sz="20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pt-BR"/>
              <a:t>Treino Metacognitivo 8 - Auto-Estima &amp; Humor</a:t>
            </a:r>
            <a:endParaRPr lang="de-DE"/>
          </a:p>
        </p:txBody>
      </p:sp>
      <p:sp>
        <p:nvSpPr>
          <p:cNvPr id="6" name="Slide Number Placeholder 5"/>
          <p:cNvSpPr>
            <a:spLocks noGrp="1"/>
          </p:cNvSpPr>
          <p:nvPr>
            <p:ph type="sldNum" sz="quarter" idx="12"/>
          </p:nvPr>
        </p:nvSpPr>
        <p:spPr/>
        <p:txBody>
          <a:bodyPr/>
          <a:lstStyle/>
          <a:p>
            <a:fld id="{378C2EB8-A5BF-456D-BA7F-C5E59CD71561}" type="slidenum">
              <a:rPr lang="de-DE" altLang="de-DE" smtClean="0"/>
              <a:pPr/>
              <a:t>53</a:t>
            </a:fld>
            <a:endParaRPr lang="de-DE" altLang="de-DE"/>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Obrigado pela </a:t>
            </a:r>
            <a:r>
              <a:rPr lang="en-US" sz="3600" dirty="0" err="1"/>
              <a:t>sua</a:t>
            </a:r>
            <a:r>
              <a:rPr lang="en-US" sz="3600" dirty="0"/>
              <a:t> </a:t>
            </a:r>
            <a:r>
              <a:rPr lang="en-US" sz="3600" dirty="0" err="1"/>
              <a:t>atenção</a:t>
            </a:r>
            <a:r>
              <a:rPr lang="en-US" sz="3600" dirty="0"/>
              <a:t>!</a:t>
            </a:r>
          </a:p>
        </p:txBody>
      </p:sp>
      <p:sp>
        <p:nvSpPr>
          <p:cNvPr id="5" name="Content Placeholder 4"/>
          <p:cNvSpPr>
            <a:spLocks noGrp="1"/>
          </p:cNvSpPr>
          <p:nvPr>
            <p:ph idx="1"/>
          </p:nvPr>
        </p:nvSpPr>
        <p:spPr/>
        <p:txBody>
          <a:bodyPr/>
          <a:lstStyle/>
          <a:p>
            <a:pPr marL="114935" marR="333375" lvl="0" defTabSz="914400">
              <a:lnSpc>
                <a:spcPct val="100000"/>
              </a:lnSpc>
              <a:spcBef>
                <a:spcPts val="800"/>
              </a:spcBef>
            </a:pPr>
            <a:r>
              <a:rPr lang="en-US" i="1" dirty="0">
                <a:solidFill>
                  <a:srgbClr val="004992"/>
                </a:solidFill>
                <a:latin typeface="Calibri Light"/>
                <a:cs typeface="Verdana"/>
              </a:rPr>
              <a:t>para </a:t>
            </a:r>
            <a:r>
              <a:rPr lang="en-US" i="1" dirty="0" err="1">
                <a:solidFill>
                  <a:srgbClr val="004992"/>
                </a:solidFill>
                <a:latin typeface="Calibri Light"/>
                <a:cs typeface="Verdana"/>
              </a:rPr>
              <a:t>los</a:t>
            </a:r>
            <a:r>
              <a:rPr lang="en-US" i="1" dirty="0">
                <a:solidFill>
                  <a:srgbClr val="004992"/>
                </a:solidFill>
                <a:latin typeface="Calibri Light"/>
                <a:cs typeface="Verdana"/>
              </a:rPr>
              <a:t> </a:t>
            </a:r>
            <a:r>
              <a:rPr lang="en-US" i="1" dirty="0" err="1">
                <a:solidFill>
                  <a:srgbClr val="004992"/>
                </a:solidFill>
                <a:latin typeface="Calibri Light"/>
                <a:cs typeface="Verdana"/>
              </a:rPr>
              <a:t>conductores</a:t>
            </a:r>
            <a:r>
              <a:rPr lang="en-US" i="1" dirty="0">
                <a:solidFill>
                  <a:srgbClr val="004992"/>
                </a:solidFill>
                <a:latin typeface="Calibri Light"/>
                <a:cs typeface="Verdana"/>
              </a:rPr>
              <a:t>:</a:t>
            </a:r>
          </a:p>
          <a:p>
            <a:pPr marL="114935" marR="333375" lvl="0" defTabSz="914400">
              <a:lnSpc>
                <a:spcPct val="100000"/>
              </a:lnSpc>
              <a:spcBef>
                <a:spcPts val="800"/>
              </a:spcBef>
            </a:pPr>
            <a:r>
              <a:rPr lang="pt-BR" dirty="0">
                <a:solidFill>
                  <a:srgbClr val="004992"/>
                </a:solidFill>
                <a:latin typeface="Calibri Light"/>
                <a:cs typeface="Verdana"/>
              </a:rPr>
              <a:t>Distribua as folhas de trabalho e introduza a aplicação móvel COGITO (gratuita para descarregar).</a:t>
            </a:r>
            <a:endParaRPr lang="en-US" dirty="0">
              <a:solidFill>
                <a:srgbClr val="004992"/>
              </a:solidFill>
              <a:latin typeface="Calibri Light"/>
              <a:cs typeface="Verdana"/>
            </a:endParaRPr>
          </a:p>
        </p:txBody>
      </p:sp>
      <p:sp>
        <p:nvSpPr>
          <p:cNvPr id="2" name="Footer Placeholder 1"/>
          <p:cNvSpPr>
            <a:spLocks noGrp="1"/>
          </p:cNvSpPr>
          <p:nvPr>
            <p:ph type="ftr" sz="quarter" idx="11"/>
          </p:nvPr>
        </p:nvSpPr>
        <p:spPr/>
        <p:txBody>
          <a:bodyPr/>
          <a:lstStyle/>
          <a:p>
            <a:pPr>
              <a:defRPr/>
            </a:pPr>
            <a:r>
              <a:rPr lang="pt-BR"/>
              <a:t>Treino Metacognitivo 8 - Auto-Estima &amp; Humor</a:t>
            </a:r>
            <a:endParaRPr lang="de-DE"/>
          </a:p>
        </p:txBody>
      </p:sp>
      <p:sp>
        <p:nvSpPr>
          <p:cNvPr id="4" name="Slide Number Placeholder 3"/>
          <p:cNvSpPr>
            <a:spLocks noGrp="1"/>
          </p:cNvSpPr>
          <p:nvPr>
            <p:ph type="sldNum" sz="quarter" idx="12"/>
          </p:nvPr>
        </p:nvSpPr>
        <p:spPr/>
        <p:txBody>
          <a:bodyPr/>
          <a:lstStyle/>
          <a:p>
            <a:fld id="{378C2EB8-A5BF-456D-BA7F-C5E59CD71561}" type="slidenum">
              <a:rPr lang="de-DE" altLang="de-DE" smtClean="0"/>
              <a:pPr/>
              <a:t>54</a:t>
            </a:fld>
            <a:endParaRPr lang="de-DE" altLang="de-DE"/>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b="0" spc="-10" dirty="0">
                <a:solidFill>
                  <a:srgbClr val="333333"/>
                </a:solidFill>
                <a:latin typeface="Calibri Light"/>
                <a:ea typeface="ＭＳ Ｐゴシック" panose="020B0600070205080204" pitchFamily="34" charset="-128"/>
                <a:cs typeface="Verdana"/>
              </a:rPr>
              <a:t>www.uke.de/mct_app</a:t>
            </a:r>
            <a:endParaRPr lang="de-DE" b="0" dirty="0">
              <a:solidFill>
                <a:srgbClr val="333333"/>
              </a:solidFill>
              <a:latin typeface="Calibri Light"/>
              <a:ea typeface="ＭＳ Ｐゴシック" panose="020B0600070205080204" pitchFamily="34" charset="-128"/>
              <a:cs typeface="Verdana"/>
            </a:endParaRPr>
          </a:p>
        </p:txBody>
      </p:sp>
      <p:pic>
        <p:nvPicPr>
          <p:cNvPr id="17" name="Picture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8"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113987037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pt-BR"/>
              <a:t>Treino Metacognitivo 8 - Auto-Estima &amp; Humor</a:t>
            </a:r>
            <a:endParaRPr lang="de-DE"/>
          </a:p>
        </p:txBody>
      </p:sp>
      <p:sp>
        <p:nvSpPr>
          <p:cNvPr id="6" name="Slide Number Placeholder 5"/>
          <p:cNvSpPr>
            <a:spLocks noGrp="1"/>
          </p:cNvSpPr>
          <p:nvPr>
            <p:ph type="sldNum" sz="quarter" idx="12"/>
          </p:nvPr>
        </p:nvSpPr>
        <p:spPr/>
        <p:txBody>
          <a:bodyPr/>
          <a:lstStyle/>
          <a:p>
            <a:fld id="{378C2EB8-A5BF-456D-BA7F-C5E59CD71561}" type="slidenum">
              <a:rPr lang="de-DE" altLang="de-DE" smtClean="0"/>
              <a:pPr/>
              <a:t>55</a:t>
            </a:fld>
            <a:endParaRPr lang="de-DE" altLang="de-DE"/>
          </a:p>
        </p:txBody>
      </p:sp>
      <p:graphicFrame>
        <p:nvGraphicFramePr>
          <p:cNvPr id="7" name="Group 2"/>
          <p:cNvGraphicFramePr>
            <a:graphicFrameLocks noGrp="1"/>
          </p:cNvGraphicFramePr>
          <p:nvPr>
            <p:extLst>
              <p:ext uri="{D42A27DB-BD31-4B8C-83A1-F6EECF244321}">
                <p14:modId xmlns:p14="http://schemas.microsoft.com/office/powerpoint/2010/main" val="1955221692"/>
              </p:ext>
            </p:extLst>
          </p:nvPr>
        </p:nvGraphicFramePr>
        <p:xfrm>
          <a:off x="408954" y="2011680"/>
          <a:ext cx="11375999" cy="445008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lonesome:cycler</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flickr</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It rained for weeks</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CC</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Dark clouds/dunkle Wolken</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chemeClr val="tx1"/>
                          </a:solidFill>
                          <a:effectLst/>
                          <a:latin typeface="Calibri Light"/>
                          <a:ea typeface="MS PGothic" pitchFamily="34" charset="-128"/>
                        </a:rPr>
                        <a:t>Littledan77</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flickr</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chemeClr val="tx1"/>
                          </a:solidFill>
                          <a:effectLst/>
                          <a:latin typeface="Calibri Light"/>
                          <a:ea typeface="MS PGothic" pitchFamily="34" charset="-128"/>
                        </a:rPr>
                        <a:t>Dispair</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CC</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chemeClr val="tx1"/>
                          </a:solidFill>
                          <a:effectLst/>
                          <a:latin typeface="Calibri Light"/>
                          <a:ea typeface="MS PGothic" pitchFamily="34" charset="-128"/>
                        </a:rPr>
                        <a:t>I was born that way…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chemeClr val="tx1"/>
                          </a:solidFill>
                          <a:effectLst/>
                          <a:latin typeface="Calibri Light"/>
                          <a:ea typeface="MS PGothic" pitchFamily="34" charset="-128"/>
                        </a:rPr>
                        <a:t>/Ich bin halt so geboren....</a:t>
                      </a:r>
                      <a:endParaRPr kumimoji="0" lang="de-DE" altLang="de-DE" sz="1000" b="0" i="0" u="none" strike="noStrike" cap="none" normalizeH="0" baseline="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Viciarg</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http://viciarg.deviantart.com/</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chemeClr val="tx1"/>
                          </a:solidFill>
                          <a:effectLst/>
                          <a:latin typeface="Calibri Light"/>
                          <a:ea typeface="MS PGothic" pitchFamily="34" charset="-128"/>
                        </a:rPr>
                        <a:t>bare</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PP (only for use in MCT/ausschließlich für die Verwendung im MKT)</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Psychosis &amp; Depression/Psychose &amp; Depression</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chemeClr val="tx1"/>
                          </a:solidFill>
                          <a:effectLst/>
                          <a:latin typeface="Calibri Light"/>
                          <a:ea typeface="MS PGothic" pitchFamily="34" charset="-128"/>
                        </a:rPr>
                        <a:t>C♥rm3n </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flickr</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chemeClr val="tx1"/>
                          </a:solidFill>
                          <a:effectLst/>
                          <a:latin typeface="Calibri Light"/>
                          <a:ea typeface="MS PGothic" pitchFamily="34" charset="-128"/>
                        </a:rPr>
                        <a:t>yourewonderingandthinking</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CC</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Brooding/Grübeln</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Lady-bug</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flickr</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Kaleidoscope Mosaic</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CC</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chemeClr val="tx1"/>
                          </a:solidFill>
                          <a:effectLst/>
                          <a:latin typeface="Calibri Light"/>
                          <a:ea typeface="MS PGothic" pitchFamily="34" charset="-128"/>
                        </a:rPr>
                        <a:t>Mosaic/</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chemeClr val="tx1"/>
                          </a:solidFill>
                          <a:effectLst/>
                          <a:latin typeface="Calibri Light"/>
                          <a:ea typeface="MS PGothic" pitchFamily="34" charset="-128"/>
                        </a:rPr>
                        <a:t>Mosaik</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Bold&amp;Blond </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flickr</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Ride on</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CC</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Tunnel/Tunnel</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chemeClr val="tx1"/>
                          </a:solidFill>
                          <a:effectLst/>
                          <a:latin typeface="Calibri Light"/>
                          <a:ea typeface="MS PGothic" pitchFamily="34" charset="-128"/>
                        </a:rPr>
                        <a:t>Felipe Morin</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flickr</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chemeClr val="tx1"/>
                          </a:solidFill>
                          <a:effectLst/>
                          <a:latin typeface="Calibri Light"/>
                          <a:ea typeface="MS PGothic" pitchFamily="34" charset="-128"/>
                        </a:rPr>
                        <a:t>The Prison •.</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CC</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Person in the eye/Person im Auge</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Oldmaison</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flickr</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Big thumbs Up </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CC</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Thumbs up/Daumen hoch</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Oldmaison</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flickr.</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altLang="de-DE" sz="1000" b="0" i="0" u="none" strike="noStrike" cap="none" normalizeH="0" baseline="0">
                          <a:ln>
                            <a:noFill/>
                          </a:ln>
                          <a:solidFill>
                            <a:schemeClr val="tx1"/>
                          </a:solidFill>
                          <a:effectLst/>
                          <a:latin typeface="Calibri Light"/>
                          <a:ea typeface="MS PGothic" pitchFamily="34" charset="-128"/>
                        </a:rPr>
                        <a:t>Complaints thumbs down-784494</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CC</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chemeClr val="tx1"/>
                          </a:solidFill>
                          <a:effectLst/>
                          <a:latin typeface="Calibri Light"/>
                          <a:ea typeface="MS PGothic" pitchFamily="34" charset="-128"/>
                        </a:rPr>
                        <a:t>Thumbs down/Daumen runter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j-lt"/>
              </a:rPr>
              <a:t>A full list can be obtained via </a:t>
            </a:r>
            <a:r>
              <a:rPr lang="de-DE" altLang="de-DE" sz="1200" b="0" u="sng" dirty="0">
                <a:solidFill>
                  <a:srgbClr val="333333"/>
                </a:solidFill>
                <a:latin typeface="+mj-lt"/>
              </a:rPr>
              <a:t>www.uke.de/mct</a:t>
            </a:r>
            <a:r>
              <a:rPr lang="de-DE" altLang="de-DE" sz="1200" b="0" dirty="0">
                <a:solidFill>
                  <a:srgbClr val="333333"/>
                </a:solidFill>
                <a:latin typeface="+mj-lt"/>
              </a:rPr>
              <a:t>. </a:t>
            </a:r>
            <a:r>
              <a:rPr lang="en-GB" altLang="de-DE" sz="1200" b="0" dirty="0">
                <a:solidFill>
                  <a:srgbClr val="333333"/>
                </a:solidFill>
                <a:latin typeface="+mj-lt"/>
              </a:rPr>
              <a:t>If we have involuntarily breached copyright, please</a:t>
            </a:r>
            <a:r>
              <a:rPr lang="de-DE" altLang="de-DE" sz="1200" b="0" dirty="0">
                <a:solidFill>
                  <a:srgbClr val="333333"/>
                </a:solidFill>
                <a:latin typeface="+mj-lt"/>
              </a:rPr>
              <a:t> accept our apologies. In this case, we kindly ask creators for their</a:t>
            </a:r>
            <a:r>
              <a:rPr lang="en-GB" altLang="de-DE" sz="1200" b="0" dirty="0">
                <a:solidFill>
                  <a:srgbClr val="333333"/>
                </a:solidFill>
                <a:latin typeface="+mj-lt"/>
              </a:rPr>
              <a:t> permission to use their work under the “fair use” policy.</a:t>
            </a:r>
            <a:br>
              <a:rPr lang="de-DE" altLang="de-DE" sz="1200" b="0" dirty="0">
                <a:solidFill>
                  <a:srgbClr val="333333"/>
                </a:solidFill>
                <a:latin typeface="+mj-lt"/>
              </a:rPr>
            </a:br>
            <a:r>
              <a:rPr lang="de-DE" altLang="de-DE" sz="1200" b="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j-lt"/>
              </a:rPr>
              <a:t>www.uke.de/mkt</a:t>
            </a:r>
            <a:r>
              <a:rPr lang="de-DE" altLang="de-DE" sz="1200" b="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pt-BR"/>
              <a:t>Treino Metacognitivo 8 - Auto-Estima &amp; Humor</a:t>
            </a:r>
            <a:endParaRPr lang="de-DE"/>
          </a:p>
        </p:txBody>
      </p:sp>
      <p:sp>
        <p:nvSpPr>
          <p:cNvPr id="6" name="Slide Number Placeholder 5"/>
          <p:cNvSpPr>
            <a:spLocks noGrp="1"/>
          </p:cNvSpPr>
          <p:nvPr>
            <p:ph type="sldNum" sz="quarter" idx="12"/>
          </p:nvPr>
        </p:nvSpPr>
        <p:spPr/>
        <p:txBody>
          <a:bodyPr/>
          <a:lstStyle/>
          <a:p>
            <a:fld id="{378C2EB8-A5BF-456D-BA7F-C5E59CD71561}" type="slidenum">
              <a:rPr lang="de-DE" altLang="de-DE" smtClean="0"/>
              <a:pPr/>
              <a:t>56</a:t>
            </a:fld>
            <a:endParaRPr lang="de-DE" altLang="de-DE"/>
          </a:p>
        </p:txBody>
      </p:sp>
      <p:graphicFrame>
        <p:nvGraphicFramePr>
          <p:cNvPr id="7" name="Group 2"/>
          <p:cNvGraphicFramePr>
            <a:graphicFrameLocks noGrp="1"/>
          </p:cNvGraphicFramePr>
          <p:nvPr>
            <p:extLst>
              <p:ext uri="{D42A27DB-BD31-4B8C-83A1-F6EECF244321}">
                <p14:modId xmlns:p14="http://schemas.microsoft.com/office/powerpoint/2010/main" val="2787129603"/>
              </p:ext>
            </p:extLst>
          </p:nvPr>
        </p:nvGraphicFramePr>
        <p:xfrm>
          <a:off x="408954" y="2011680"/>
          <a:ext cx="11375999" cy="350520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Fotograf/Künstler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LunaDiRimmel</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flickr</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Panic room.</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Panic/Panik</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chemeClr val="tx1"/>
                          </a:solidFill>
                          <a:effectLst/>
                          <a:latin typeface="Calibri Light"/>
                          <a:ea typeface="MS PGothic" pitchFamily="34" charset="-128"/>
                        </a:rPr>
                        <a:t>Tarnishedrose</a:t>
                      </a:r>
                      <a:endParaRPr kumimoji="0" lang="en-GB"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flickr</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 Coulrophobia VII ::</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CC</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chemeClr val="tx1"/>
                          </a:solidFill>
                          <a:effectLst/>
                          <a:latin typeface="Calibri Light"/>
                          <a:ea typeface="MS PGothic" pitchFamily="34" charset="-128"/>
                        </a:rPr>
                        <a:t>Fear of clowns/Angst vor Clown</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exfordy</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flickr</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Addo Elephant National</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Park</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CC</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Elephant/Elefant</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furryscaly</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Fierce</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CC</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Leopard behind fence/ Leopard hinter Zaun</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Oldmaison</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Barbie@2</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CC</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Barbie/Barbie</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c.a.muller</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JUMPING</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CC</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Jumping/Springen</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GreyArea</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Smiley Face</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Smiley</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j-lt"/>
              </a:rPr>
              <a:t>A full list can be obtained via </a:t>
            </a:r>
            <a:r>
              <a:rPr lang="de-DE" altLang="de-DE" sz="1200" b="0" u="sng" dirty="0">
                <a:solidFill>
                  <a:srgbClr val="333333"/>
                </a:solidFill>
                <a:latin typeface="+mj-lt"/>
              </a:rPr>
              <a:t>www.uke.de</a:t>
            </a:r>
            <a:r>
              <a:rPr lang="de-DE" altLang="de-DE" sz="1200" b="0" u="sng">
                <a:solidFill>
                  <a:srgbClr val="333333"/>
                </a:solidFill>
                <a:latin typeface="+mj-lt"/>
              </a:rPr>
              <a:t>/mct</a:t>
            </a:r>
            <a:r>
              <a:rPr lang="de-DE" altLang="de-DE" sz="1200" b="0" dirty="0">
                <a:solidFill>
                  <a:srgbClr val="333333"/>
                </a:solidFill>
                <a:latin typeface="+mj-lt"/>
              </a:rPr>
              <a:t>. </a:t>
            </a:r>
            <a:r>
              <a:rPr lang="en-GB" altLang="de-DE" sz="1200" b="0" dirty="0">
                <a:solidFill>
                  <a:srgbClr val="333333"/>
                </a:solidFill>
                <a:latin typeface="+mj-lt"/>
              </a:rPr>
              <a:t>If we have involuntarily breached copyright, please</a:t>
            </a:r>
            <a:r>
              <a:rPr lang="de-DE" altLang="de-DE" sz="1200" b="0" dirty="0">
                <a:solidFill>
                  <a:srgbClr val="333333"/>
                </a:solidFill>
                <a:latin typeface="+mj-lt"/>
              </a:rPr>
              <a:t> accept our apologies. In this case, we kindly ask creators for their</a:t>
            </a:r>
            <a:r>
              <a:rPr lang="en-GB" altLang="de-DE" sz="1200" b="0" dirty="0">
                <a:solidFill>
                  <a:srgbClr val="333333"/>
                </a:solidFill>
                <a:latin typeface="+mj-lt"/>
              </a:rPr>
              <a:t> permission to use their work under the “fair use” policy.</a:t>
            </a:r>
            <a:br>
              <a:rPr lang="de-DE" altLang="de-DE" sz="1200" b="0" dirty="0">
                <a:solidFill>
                  <a:srgbClr val="333333"/>
                </a:solidFill>
                <a:latin typeface="+mj-lt"/>
              </a:rPr>
            </a:br>
            <a:r>
              <a:rPr lang="de-DE" altLang="de-DE" sz="1200" b="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j-lt"/>
              </a:rPr>
              <a:t>www.uke.de/mkt</a:t>
            </a:r>
            <a:r>
              <a:rPr lang="de-DE" altLang="de-DE" sz="1200" b="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Tema do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o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4712</Words>
  <Application>Microsoft Office PowerPoint</Application>
  <PresentationFormat>Benutzerdefiniert</PresentationFormat>
  <Paragraphs>572</Paragraphs>
  <Slides>56</Slides>
  <Notes>55</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56</vt:i4>
      </vt:variant>
    </vt:vector>
  </HeadingPairs>
  <TitlesOfParts>
    <vt:vector size="65" baseType="lpstr">
      <vt:lpstr>Arial</vt:lpstr>
      <vt:lpstr>Calibri</vt:lpstr>
      <vt:lpstr>Calibri Light</vt:lpstr>
      <vt:lpstr>Symbol</vt:lpstr>
      <vt:lpstr>Times New Roman</vt:lpstr>
      <vt:lpstr>Verdana</vt:lpstr>
      <vt:lpstr>WingDings</vt:lpstr>
      <vt:lpstr>WingDings</vt:lpstr>
      <vt:lpstr>UKE_PPT-Vorlage_16zu9</vt:lpstr>
      <vt:lpstr>TMC 8 A – Auto-Estima &amp; Humor</vt:lpstr>
      <vt:lpstr>Sintomas de depressão?</vt:lpstr>
      <vt:lpstr>Sintomas de depressão?</vt:lpstr>
      <vt:lpstr>Eu nasci assim... Tenho de ficar assim?</vt:lpstr>
      <vt:lpstr>Eu nasci assim... Tenho de ficar assim?</vt:lpstr>
      <vt:lpstr>Eu nasci assim... Tenho de ficar assim?</vt:lpstr>
      <vt:lpstr>Eu nasci assim... Tenho de ficar assim?</vt:lpstr>
      <vt:lpstr>Porque estamos a ver isto?</vt:lpstr>
      <vt:lpstr>Psicose &amp; Depressão Efeitos dos delírios na auto-estima</vt:lpstr>
      <vt:lpstr>Psicose &amp; Depressão Efeitos dos delírios na auto-estima</vt:lpstr>
      <vt:lpstr>Psicose &amp; Depressão Efeitos dos delírios na auto-estima</vt:lpstr>
      <vt:lpstr>Psicose &amp; Depressão Efeitos dos delírios na auto-estima</vt:lpstr>
      <vt:lpstr>PowerPoint-Präsentation</vt:lpstr>
      <vt:lpstr>1. Generalização Exagerada O que seria uma avaliação mais realista e útil?</vt:lpstr>
      <vt:lpstr>1. Generalização Exagerada O que seria uma avaliação mais realista e útil?</vt:lpstr>
      <vt:lpstr>1. Generalização Exagerada O que seria uma avaliação mais realista e útil?</vt:lpstr>
      <vt:lpstr>Em vez disso: não generalize tudo a partir de uma imperfeição!</vt:lpstr>
      <vt:lpstr>2. Percepção selectiva O que seria uma avaliação mais realista e útil?</vt:lpstr>
      <vt:lpstr>2. Percepção selectiva O que seria uma avaliação mais realista e útil?</vt:lpstr>
      <vt:lpstr>2. Percepção selectiva O que seria uma avaliação mais realista e útil?</vt:lpstr>
      <vt:lpstr>3. Aplicar os seus próprios padrões como a ultima medição</vt:lpstr>
      <vt:lpstr>4. Negação do feedback positivo, mas aceitação sem crítica do feedback negativo! O que seria uma avaliação mais realista e útil?</vt:lpstr>
      <vt:lpstr>4. Negação do feedback positivo, mas aceitação sem crítica do feedback negativo! O que seria uma avaliação mais realista e útil?</vt:lpstr>
      <vt:lpstr>4. Negação do feedback positivo, mas aceitação sem crítica do feedback negativo! O que seria uma avaliação mais realista e útil?</vt:lpstr>
      <vt:lpstr>5. “Pensamento tudo-ou-nada”/ Pensamento Catastrófico O que seria uma avaliação mais realista e útil?</vt:lpstr>
      <vt:lpstr>5. “Pensamento tudo-ou-nada”/ Pensamento Catastrófico O que seria uma avaliação mais realista e útil?</vt:lpstr>
      <vt:lpstr>6. Supressão de pensamentos negativos O que seria uma avaliação mais realista e útil?</vt:lpstr>
      <vt:lpstr>6. Supressão de pensamentos negativos O que seria uma avaliação mais realista e útil?</vt:lpstr>
      <vt:lpstr>6. Supressão de pensamentos negativos Exercício</vt:lpstr>
      <vt:lpstr>6. Supressão de pensamentos negativos Funcionou? Não!</vt:lpstr>
      <vt:lpstr>Em vez disso: </vt:lpstr>
      <vt:lpstr>7. Outras distorções de pensamento</vt:lpstr>
      <vt:lpstr>7. Outras distorções de pensamento</vt:lpstr>
      <vt:lpstr>Opcional: video</vt:lpstr>
      <vt:lpstr>Esteja ciente dos seus pontos fortes</vt:lpstr>
      <vt:lpstr>Esteja ciente dos seus pontos fortes</vt:lpstr>
      <vt:lpstr>Esteja ciente dos seus pontos fortes</vt:lpstr>
      <vt:lpstr>Esteja ciente dos seus pontos fortes</vt:lpstr>
      <vt:lpstr>Dicas para diminuir o humor depressivo/ baixa auto-estima</vt:lpstr>
      <vt:lpstr>Dicas para diminuir o humor depressivo/ baixa auto-estima</vt:lpstr>
      <vt:lpstr>Dicas para diminuir o humor depressivo/ baixa auto-estima</vt:lpstr>
      <vt:lpstr>Dicas para diminuir o humor depressivo/ baixa auto-estima</vt:lpstr>
      <vt:lpstr>Dicas para diminuir o humor depressivo/ baixa auto-estima II</vt:lpstr>
      <vt:lpstr>Dicas para diminuir o humor depressivo/ baixa auto-estima II</vt:lpstr>
      <vt:lpstr>Dicas para diminuir o humor depressivo/ baixa auto-estima II</vt:lpstr>
      <vt:lpstr>Dicas para diminuir o humor depressivo/ baixa auto-estima II</vt:lpstr>
      <vt:lpstr>Transferência para a vida diária</vt:lpstr>
      <vt:lpstr>Transferência para a vida diária</vt:lpstr>
      <vt:lpstr>Transferência para a vida diária</vt:lpstr>
      <vt:lpstr>Transferência para a vida diária</vt:lpstr>
      <vt:lpstr>Módulo Auto-Estima &amp; Humor(8) O que tem isto a ver com a psicose?</vt:lpstr>
      <vt:lpstr>Módulo Auto-Estima &amp; Humor(8) O que tem isto a ver com a psicose?</vt:lpstr>
      <vt:lpstr>O que tem isto a ver com a psicose?</vt:lpstr>
      <vt:lpstr>Obrigado pela sua atenção!</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287</cp:revision>
  <dcterms:created xsi:type="dcterms:W3CDTF">2004-06-30T16:15:23Z</dcterms:created>
  <dcterms:modified xsi:type="dcterms:W3CDTF">2022-02-04T10:29:53Z</dcterms:modified>
</cp:coreProperties>
</file>