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92"/>
  </p:notesMasterIdLst>
  <p:handoutMasterIdLst>
    <p:handoutMasterId r:id="rId93"/>
  </p:handoutMasterIdLst>
  <p:sldIdLst>
    <p:sldId id="843" r:id="rId2"/>
    <p:sldId id="731" r:id="rId3"/>
    <p:sldId id="844" r:id="rId4"/>
    <p:sldId id="848" r:id="rId5"/>
    <p:sldId id="845" r:id="rId6"/>
    <p:sldId id="846" r:id="rId7"/>
    <p:sldId id="445" r:id="rId8"/>
    <p:sldId id="551" r:id="rId9"/>
    <p:sldId id="849" r:id="rId10"/>
    <p:sldId id="850" r:id="rId11"/>
    <p:sldId id="852" r:id="rId12"/>
    <p:sldId id="853" r:id="rId13"/>
    <p:sldId id="854" r:id="rId14"/>
    <p:sldId id="851" r:id="rId15"/>
    <p:sldId id="446" r:id="rId16"/>
    <p:sldId id="823" r:id="rId17"/>
    <p:sldId id="824" r:id="rId18"/>
    <p:sldId id="825" r:id="rId19"/>
    <p:sldId id="557" r:id="rId20"/>
    <p:sldId id="855" r:id="rId21"/>
    <p:sldId id="856" r:id="rId22"/>
    <p:sldId id="458" r:id="rId23"/>
    <p:sldId id="459" r:id="rId24"/>
    <p:sldId id="460" r:id="rId25"/>
    <p:sldId id="728" r:id="rId26"/>
    <p:sldId id="729" r:id="rId27"/>
    <p:sldId id="730" r:id="rId28"/>
    <p:sldId id="734" r:id="rId29"/>
    <p:sldId id="857" r:id="rId30"/>
    <p:sldId id="858" r:id="rId31"/>
    <p:sldId id="828" r:id="rId32"/>
    <p:sldId id="859" r:id="rId33"/>
    <p:sldId id="860" r:id="rId34"/>
    <p:sldId id="861" r:id="rId35"/>
    <p:sldId id="738" r:id="rId36"/>
    <p:sldId id="862" r:id="rId37"/>
    <p:sldId id="863" r:id="rId38"/>
    <p:sldId id="864" r:id="rId39"/>
    <p:sldId id="822" r:id="rId40"/>
    <p:sldId id="865" r:id="rId41"/>
    <p:sldId id="866" r:id="rId42"/>
    <p:sldId id="819" r:id="rId43"/>
    <p:sldId id="813" r:id="rId44"/>
    <p:sldId id="867" r:id="rId45"/>
    <p:sldId id="804" r:id="rId46"/>
    <p:sldId id="805" r:id="rId47"/>
    <p:sldId id="806" r:id="rId48"/>
    <p:sldId id="801" r:id="rId49"/>
    <p:sldId id="802" r:id="rId50"/>
    <p:sldId id="803" r:id="rId51"/>
    <p:sldId id="841"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773" r:id="rId75"/>
    <p:sldId id="774" r:id="rId76"/>
    <p:sldId id="831" r:id="rId77"/>
    <p:sldId id="832" r:id="rId78"/>
    <p:sldId id="833" r:id="rId79"/>
    <p:sldId id="834" r:id="rId80"/>
    <p:sldId id="835" r:id="rId81"/>
    <p:sldId id="836" r:id="rId82"/>
    <p:sldId id="837" r:id="rId83"/>
    <p:sldId id="789" r:id="rId84"/>
    <p:sldId id="868" r:id="rId85"/>
    <p:sldId id="869" r:id="rId86"/>
    <p:sldId id="792" r:id="rId87"/>
    <p:sldId id="870" r:id="rId88"/>
    <p:sldId id="871" r:id="rId89"/>
    <p:sldId id="842" r:id="rId90"/>
    <p:sldId id="838"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0000"/>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26" autoAdjust="0"/>
    <p:restoredTop sz="94660"/>
  </p:normalViewPr>
  <p:slideViewPr>
    <p:cSldViewPr>
      <p:cViewPr varScale="1">
        <p:scale>
          <a:sx n="63" d="100"/>
          <a:sy n="63" d="100"/>
        </p:scale>
        <p:origin x="1020"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63B7B7C-7D4A-44F2-8FA2-1928B737AF3E}" type="slidenum">
              <a:rPr lang="en-GB" altLang="de-DE"/>
              <a:pPr>
                <a:defRPr/>
              </a:pPr>
              <a:t>‹Nr.›</a:t>
            </a:fld>
            <a:endParaRPr lang="en-GB" altLang="de-DE"/>
          </a:p>
        </p:txBody>
      </p:sp>
    </p:spTree>
    <p:extLst>
      <p:ext uri="{BB962C8B-B14F-4D97-AF65-F5344CB8AC3E}">
        <p14:creationId xmlns:p14="http://schemas.microsoft.com/office/powerpoint/2010/main" val="107250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32F07E5-A684-41D6-A5AE-416A769DCCD6}" type="slidenum">
              <a:rPr lang="en-US" altLang="de-DE"/>
              <a:pPr>
                <a:defRPr/>
              </a:pPr>
              <a:t>‹Nr.›</a:t>
            </a:fld>
            <a:endParaRPr lang="en-US" altLang="de-DE"/>
          </a:p>
        </p:txBody>
      </p:sp>
    </p:spTree>
    <p:extLst>
      <p:ext uri="{BB962C8B-B14F-4D97-AF65-F5344CB8AC3E}">
        <p14:creationId xmlns:p14="http://schemas.microsoft.com/office/powerpoint/2010/main" val="33558793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9DFD57-3EAE-4532-BDA7-513084B483B7}"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186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64F3A5-37ED-43FC-A97B-F2B1C545BF1B}" type="slidenum">
              <a:rPr lang="en-US" altLang="de-DE" sz="1300" smtClean="0"/>
              <a:pPr>
                <a:spcBef>
                  <a:spcPct val="0"/>
                </a:spcBef>
              </a:pPr>
              <a:t>7</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979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F3536-563F-413D-8D40-9DB3F8A921CE}"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118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93262E-1EDE-4821-AD31-B7A8CCA55082}"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503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EFB826-93F2-42E6-A370-774DC0EE4D5D}"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2518376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36918F-A466-48FE-A38F-D803ED7CEADF}"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3049267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4F251-7878-4AC5-963A-1F48BA2C291E}"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978577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371FE-EF8C-4786-A79C-150731ACC5A4}" type="slidenum">
              <a:rPr lang="en-US" altLang="de-DE" sz="1300" smtClean="0"/>
              <a:pPr>
                <a:spcBef>
                  <a:spcPct val="0"/>
                </a:spcBef>
              </a:pPr>
              <a:t>19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054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371FE-EF8C-4786-A79C-150731ACC5A4}"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054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371FE-EF8C-4786-A79C-150731ACC5A4}"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054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B0F70-43C6-49E1-B174-42B692AC2387}"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4552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0D03AA-4092-4855-98A5-E8DC8F423778}"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2006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8B5CAA-7FC8-4E5C-BF93-297D549AF794}"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7247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9E0477-22C7-4B0B-9AED-76F2E4562912}"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2376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624851-071A-4A17-94F7-28E4219A6F9E}"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6022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0ABF75-30FD-4DC3-ADCB-C79731CD5BAC}"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0905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8F8B5-8C19-4B61-8EA8-8460B8561D6F}"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668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8F8B5-8C19-4B61-8EA8-8460B8561D6F}"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668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78F8B5-8C19-4B61-8EA8-8460B8561D6F}"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5668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31</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32</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33</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3500C6B-937C-49E3-AD48-38712591D1EF}" type="slidenum">
              <a:rPr lang="en-US" altLang="de-DE" sz="1300" b="1"/>
              <a:pPr algn="r" eaLnBrk="1" hangingPunct="1">
                <a:spcBef>
                  <a:spcPct val="0"/>
                </a:spcBef>
              </a:pPr>
              <a:t>34</a:t>
            </a:fld>
            <a:endParaRPr lang="en-US" altLang="de-DE" sz="1300" b="1"/>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284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1FAC26-1773-402D-B52C-2614DDC7D26F}"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1717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264E-7E51-42A7-978F-82F08D92A0CA}" type="slidenum">
              <a:rPr lang="en-US" altLang="de-DE" sz="1300" smtClean="0"/>
              <a:pPr>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242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264E-7E51-42A7-978F-82F08D92A0CA}"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242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264E-7E51-42A7-978F-82F08D92A0CA}"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242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6E8E09-DFEC-4FC1-B8DF-9D010E27ACC4}"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372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B6DEA4-7279-472F-A921-6A254D7F1467}" type="slidenum">
              <a:rPr lang="en-US" altLang="de-DE" sz="1300" smtClean="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4918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B6DEA4-7279-472F-A921-6A254D7F1467}"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4918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117AF4-80B9-4F12-8DC7-E173E609BF3D}"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47339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E2544-F775-40B1-AA31-9EA64BE3D048}"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09300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4C8633-4894-40B8-A1FD-D99AB76E7351}" type="slidenum">
              <a:rPr lang="en-US" altLang="de-DE" sz="1300" smtClean="0"/>
              <a:pPr>
                <a:spcBef>
                  <a:spcPct val="0"/>
                </a:spcBef>
              </a:pPr>
              <a:t>47</a:t>
            </a:fld>
            <a:endParaRPr lang="en-US" altLang="de-DE" sz="1300"/>
          </a:p>
        </p:txBody>
      </p:sp>
      <p:sp>
        <p:nvSpPr>
          <p:cNvPr id="113667" name="Rectangle 2050"/>
          <p:cNvSpPr>
            <a:spLocks noGrp="1" noRot="1" noChangeAspect="1" noChangeArrowheads="1" noTextEdit="1"/>
          </p:cNvSpPr>
          <p:nvPr>
            <p:ph type="sldImg"/>
          </p:nvPr>
        </p:nvSpPr>
        <p:spPr>
          <a:xfrm>
            <a:off x="138113" y="768350"/>
            <a:ext cx="6823075" cy="3836988"/>
          </a:xfrm>
          <a:ln/>
        </p:spPr>
      </p:sp>
      <p:sp>
        <p:nvSpPr>
          <p:cNvPr id="11366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7158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1E7BE8-98E7-4FDA-8539-674FE180BE44}" type="slidenum">
              <a:rPr lang="en-US" altLang="de-DE" sz="1300" smtClean="0"/>
              <a:pPr>
                <a:spcBef>
                  <a:spcPct val="0"/>
                </a:spcBef>
              </a:pPr>
              <a:t>48</a:t>
            </a:fld>
            <a:endParaRPr lang="en-US"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705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7739EA-8EF1-43CB-948A-3D5E3BA74C09}" type="slidenum">
              <a:rPr lang="en-US" altLang="de-DE" sz="1300" smtClean="0"/>
              <a:pPr>
                <a:spcBef>
                  <a:spcPct val="0"/>
                </a:spcBef>
              </a:pPr>
              <a:t>49</a:t>
            </a:fld>
            <a:endParaRPr lang="en-US" altLang="de-DE" sz="1300"/>
          </a:p>
        </p:txBody>
      </p:sp>
      <p:sp>
        <p:nvSpPr>
          <p:cNvPr id="117763" name="Rectangle 1026"/>
          <p:cNvSpPr>
            <a:spLocks noGrp="1" noRot="1" noChangeAspect="1" noChangeArrowheads="1" noTextEdit="1"/>
          </p:cNvSpPr>
          <p:nvPr>
            <p:ph type="sldImg"/>
          </p:nvPr>
        </p:nvSpPr>
        <p:spPr>
          <a:xfrm>
            <a:off x="138113" y="768350"/>
            <a:ext cx="6823075" cy="3836988"/>
          </a:xfrm>
          <a:ln/>
        </p:spPr>
      </p:sp>
      <p:sp>
        <p:nvSpPr>
          <p:cNvPr id="1177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26817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B57B16-BC8C-4F58-997C-CE6CFB760302}" type="slidenum">
              <a:rPr lang="en-US" altLang="de-DE" sz="1300" smtClean="0"/>
              <a:pPr>
                <a:spcBef>
                  <a:spcPct val="0"/>
                </a:spcBef>
              </a:pPr>
              <a:t>50</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92064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C233F-AD42-4565-AAB7-D2C479A3A74C}"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25718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714D7-31BC-4A59-A81F-43092CA49A1A}"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9621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AA8513-F59C-4885-AA4F-387985847A5F}"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80495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CB525F-BF04-4B75-9FE6-22377BD108F8}"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96594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2B1E14-155F-4D3B-A2D2-5A06C79CA2AF}"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484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ADA465-BE61-4F54-A9C7-6F9FC56CAEEE}"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9253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501805-6219-4ECE-A725-B3FDEBF569CF}"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6706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DE1ED-0503-493B-AF14-5898E9BA376D}"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0960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AC7554-B71A-4519-B3F1-707401499EB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02094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635857-B84A-45DE-9FF1-715B35E00F21}"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5421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2D8C6-EDE9-47A5-A2EB-85A1D6732E59}"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02684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889329-019B-4454-ACFD-187556A04B5A}"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28256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4A9619-9D07-48AA-9D32-A05502A3C11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74710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576EA-7566-45E4-82D2-B9D5017F3F82}"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58869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91021E-00A2-4063-8856-F7F2328B343D}"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4856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0184B6-3532-4293-AAF7-7CCEEDE44A3A}"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36620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887E6D-2928-4659-9719-B361CB05E518}"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73433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97CCE6-9569-4C1F-B763-E0D92316C47F}"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41904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9D52E8-2825-4345-B3D0-7955423058A7}"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01670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8F647-785B-4C8D-B0DF-E302985B06B1}"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34206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D7C222-645E-409C-8771-EFA7AD9A47DB}"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26670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5EF0A-8E0C-4BD1-A439-D4B630A36657}"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5220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C343B0-22D9-438B-AE70-BCA488F7B5A1}"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59016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7B519E-198F-475E-8539-ECD9EB4AD128}"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50047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F0D5B4-C9B3-404C-A731-FDB8C90A431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29928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79403-4E9E-4A2B-917E-D23711175E0E}"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28631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8C8A2F-6803-41FE-A278-0ED646B0136B}"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8880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AF464D-1539-4921-B6EA-B1693E17654B}"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2476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353440-3EBA-4455-B817-4A22136B417B}"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3205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1E295D-B25C-4DC1-A5D3-265B02A2149A}"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6616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A3035B-503C-4AB5-ACA7-E7C78F1BC843}"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60340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C3ED-55EF-41D2-9470-A18EB7E0CFB6}"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156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C3ED-55EF-41D2-9470-A18EB7E0CFB6}"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156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C3ED-55EF-41D2-9470-A18EB7E0CFB6}" type="slidenum">
              <a:rPr lang="en-US" altLang="de-DE" sz="1300" smtClean="0"/>
              <a:pPr>
                <a:spcBef>
                  <a:spcPct val="0"/>
                </a:spcBef>
              </a:pPr>
              <a:t>85</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15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B5451-EAFC-4E32-BACE-865C6896B495}"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1952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B5451-EAFC-4E32-BACE-865C6896B495}"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1952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B5451-EAFC-4E32-BACE-865C6896B495}"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1952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829303-04BE-4F45-8EA9-AB7820053E9B}" type="slidenum">
              <a:rPr lang="en-US" altLang="de-DE" sz="1300" smtClean="0"/>
              <a:pPr>
                <a:spcBef>
                  <a:spcPct val="0"/>
                </a:spcBef>
              </a:pPr>
              <a:t>90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82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5 - Memória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5 - Memória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0AD688E-FB62-47ED-9590-44F0EE56B20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5 - Memória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0AD688E-FB62-47ED-9590-44F0EE56B209}"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5 A – Memória</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923581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a:t>
            </a:fld>
            <a:endParaRPr lang="de-DE" altLang="de-DE"/>
          </a:p>
        </p:txBody>
      </p:sp>
    </p:spTree>
    <p:extLst>
      <p:ext uri="{BB962C8B-B14F-4D97-AF65-F5344CB8AC3E}">
        <p14:creationId xmlns:p14="http://schemas.microsoft.com/office/powerpoint/2010/main" val="19655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a:p>
            <a:pPr marL="342900" lvl="0" indent="-342900" defTabSz="914400" fontAlgn="base">
              <a:buClr>
                <a:srgbClr val="333333"/>
              </a:buClr>
              <a:buFont typeface="WingDings"/>
              <a:buChar char=""/>
            </a:pPr>
            <a:r>
              <a:rPr lang="pt-PT" altLang="de-DE" sz="2400" dirty="0">
                <a:solidFill>
                  <a:srgbClr val="004992"/>
                </a:solidFill>
                <a:latin typeface="Calibri Light"/>
              </a:rPr>
              <a:t>Vantagem: ???</a:t>
            </a:r>
            <a:r>
              <a:rPr lang="pt-PT" altLang="de-DE" sz="2400" dirty="0">
                <a:solidFill>
                  <a:srgbClr val="FFFFFF"/>
                </a:solidFill>
                <a:latin typeface="Calibri Light"/>
              </a:rPr>
              <a:t> O nosso cérebro não é sobrecarregado com informações inúteis. Muitas vezes, a informação irrelevante, é perdida... mas</a:t>
            </a:r>
            <a:endParaRPr lang="pt-PT" altLang="de-DE" sz="2400" i="1" dirty="0">
              <a:solidFill>
                <a:srgbClr val="FFFFFF"/>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Desvantagem: ??? </a:t>
            </a:r>
            <a:r>
              <a:rPr lang="pt-PT" altLang="de-DE" sz="2400" dirty="0">
                <a:solidFill>
                  <a:srgbClr val="FFFFFF"/>
                </a:solidFill>
                <a:latin typeface="Calibri Light"/>
              </a:rPr>
              <a:t>... muitas memórias importantes também desaparecem (marcações, lembranças das férias, os conhecimentos adquiridos na escola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a:t>
            </a:fld>
            <a:endParaRPr lang="de-DE" altLang="de-DE"/>
          </a:p>
        </p:txBody>
      </p:sp>
    </p:spTree>
    <p:extLst>
      <p:ext uri="{BB962C8B-B14F-4D97-AF65-F5344CB8AC3E}">
        <p14:creationId xmlns:p14="http://schemas.microsoft.com/office/powerpoint/2010/main" val="1782830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a:p>
            <a:pPr marL="342900" lvl="0" indent="-342900" defTabSz="914400" fontAlgn="base">
              <a:buClr>
                <a:srgbClr val="333333"/>
              </a:buClr>
              <a:buFont typeface="WingDings"/>
              <a:buChar char=""/>
            </a:pPr>
            <a:r>
              <a:rPr lang="pt-PT" altLang="de-DE" sz="2400" dirty="0">
                <a:solidFill>
                  <a:srgbClr val="004992"/>
                </a:solidFill>
                <a:latin typeface="Calibri Light"/>
              </a:rPr>
              <a:t>Vantagem:</a:t>
            </a:r>
            <a:r>
              <a:rPr lang="pt-PT" altLang="de-DE" sz="2400" dirty="0">
                <a:solidFill>
                  <a:srgbClr val="333333"/>
                </a:solidFill>
                <a:latin typeface="Calibri Light"/>
              </a:rPr>
              <a:t> O nosso cérebro não é sobrecarregado com informações inúteis. Muitas vezes, a informação irrelevante, é perdida... mas</a:t>
            </a:r>
            <a:endParaRPr lang="pt-PT" altLang="de-DE" sz="2400" i="1"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Desvantagem: ???</a:t>
            </a:r>
            <a:r>
              <a:rPr lang="pt-PT" altLang="de-DE" sz="2400" dirty="0">
                <a:solidFill>
                  <a:srgbClr val="FFFFFF"/>
                </a:solidFill>
                <a:latin typeface="Calibri Light"/>
              </a:rPr>
              <a:t> ... muitas memórias importantes também desaparecem (marcações, lembranças das férias, os conhecimentos adquiridos na escola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a:t>
            </a:fld>
            <a:endParaRPr lang="de-DE" altLang="de-DE"/>
          </a:p>
        </p:txBody>
      </p:sp>
    </p:spTree>
    <p:extLst>
      <p:ext uri="{BB962C8B-B14F-4D97-AF65-F5344CB8AC3E}">
        <p14:creationId xmlns:p14="http://schemas.microsoft.com/office/powerpoint/2010/main" val="3579253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 nossa capacidade para memorizar informação é limitada.</a:t>
            </a:r>
            <a:br>
              <a:rPr lang="pt-PT" altLang="de-DE" sz="2400" dirty="0">
                <a:solidFill>
                  <a:srgbClr val="333333"/>
                </a:solidFill>
                <a:latin typeface="Calibri Light"/>
              </a:rPr>
            </a:br>
            <a:r>
              <a:rPr lang="pt-PT" altLang="de-DE" sz="2400" dirty="0">
                <a:solidFill>
                  <a:srgbClr val="333333"/>
                </a:solidFill>
                <a:latin typeface="Calibri Light"/>
              </a:rPr>
              <a:t>Exemplo: aproximadamente 40% dos detalhes de uma história que ouvimos há meia hora atrás podem não ser activamente recordados.</a:t>
            </a:r>
          </a:p>
          <a:p>
            <a:pPr marL="342900" lvl="0" indent="-342900" defTabSz="914400" fontAlgn="base">
              <a:buClr>
                <a:srgbClr val="333333"/>
              </a:buClr>
              <a:buFont typeface="WingDings"/>
              <a:buChar char=""/>
            </a:pPr>
            <a:r>
              <a:rPr lang="pt-PT" altLang="de-DE" sz="2400" dirty="0">
                <a:solidFill>
                  <a:srgbClr val="004992"/>
                </a:solidFill>
                <a:latin typeface="Calibri Light"/>
              </a:rPr>
              <a:t>Vantagem:</a:t>
            </a:r>
            <a:r>
              <a:rPr lang="pt-PT" altLang="de-DE" sz="2400" dirty="0">
                <a:solidFill>
                  <a:srgbClr val="333333"/>
                </a:solidFill>
                <a:latin typeface="Calibri Light"/>
              </a:rPr>
              <a:t> O nosso cérebro não é sobrecarregado com informações inúteis. Muitas vezes, a informação irrelevante, é perdida... mas</a:t>
            </a:r>
            <a:endParaRPr lang="pt-PT" altLang="de-DE" sz="2400" i="1"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Desvantagem:</a:t>
            </a:r>
            <a:r>
              <a:rPr lang="pt-PT" altLang="de-DE" sz="2400" dirty="0">
                <a:solidFill>
                  <a:srgbClr val="333333"/>
                </a:solidFill>
                <a:latin typeface="Calibri Light"/>
              </a:rPr>
              <a:t> ... muitas memórias importantes também desaparecem (marcações, lembranças das férias, os conhecimentos adquiridos na escola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6</a:t>
            </a:fld>
            <a:endParaRPr lang="de-DE" altLang="de-DE"/>
          </a:p>
        </p:txBody>
      </p:sp>
    </p:spTree>
    <p:extLst>
      <p:ext uri="{BB962C8B-B14F-4D97-AF65-F5344CB8AC3E}">
        <p14:creationId xmlns:p14="http://schemas.microsoft.com/office/powerpoint/2010/main" val="246572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9</a:t>
            </a:fld>
            <a:endParaRPr lang="de-DE" altLang="de-DE"/>
          </a:p>
        </p:txBody>
      </p:sp>
    </p:spTree>
    <p:extLst>
      <p:ext uri="{BB962C8B-B14F-4D97-AF65-F5344CB8AC3E}">
        <p14:creationId xmlns:p14="http://schemas.microsoft.com/office/powerpoint/2010/main" val="269990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10</a:t>
            </a:fld>
            <a:endParaRPr lang="de-DE" altLang="de-DE"/>
          </a:p>
        </p:txBody>
      </p:sp>
    </p:spTree>
    <p:extLst>
      <p:ext uri="{BB962C8B-B14F-4D97-AF65-F5344CB8AC3E}">
        <p14:creationId xmlns:p14="http://schemas.microsoft.com/office/powerpoint/2010/main" val="1586975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11</a:t>
            </a:fld>
            <a:endParaRPr lang="de-DE" altLang="de-DE"/>
          </a:p>
        </p:txBody>
      </p:sp>
    </p:spTree>
    <p:extLst>
      <p:ext uri="{BB962C8B-B14F-4D97-AF65-F5344CB8AC3E}">
        <p14:creationId xmlns:p14="http://schemas.microsoft.com/office/powerpoint/2010/main" val="2246417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Não beber ou beber pouco álcool</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12</a:t>
            </a:fld>
            <a:endParaRPr lang="de-DE" altLang="de-DE"/>
          </a:p>
        </p:txBody>
      </p:sp>
    </p:spTree>
    <p:extLst>
      <p:ext uri="{BB962C8B-B14F-4D97-AF65-F5344CB8AC3E}">
        <p14:creationId xmlns:p14="http://schemas.microsoft.com/office/powerpoint/2010/main" val="211991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Não beber ou beber pouco álcool</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Ir para a cama depois de aprender (mais </a:t>
            </a:r>
            <a:r>
              <a:rPr lang="pt-PT" altLang="de-DE" sz="2400">
                <a:solidFill>
                  <a:srgbClr val="333333"/>
                </a:solidFill>
                <a:latin typeface="Calibri Light"/>
              </a:rPr>
              <a:t>nenhuma distracção)</a:t>
            </a:r>
            <a:endParaRPr lang="pt-PT"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13</a:t>
            </a:fld>
            <a:endParaRPr lang="de-DE" altLang="de-DE"/>
          </a:p>
        </p:txBody>
      </p:sp>
    </p:spTree>
    <p:extLst>
      <p:ext uri="{BB962C8B-B14F-4D97-AF65-F5344CB8AC3E}">
        <p14:creationId xmlns:p14="http://schemas.microsoft.com/office/powerpoint/2010/main" val="1111730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repetir</a:t>
            </a:r>
            <a:r>
              <a:rPr lang="de-DE" altLang="de-DE" sz="2400" dirty="0">
                <a:solidFill>
                  <a:srgbClr val="333333"/>
                </a:solidFill>
                <a:latin typeface="Calibri Light"/>
              </a:rPr>
              <a:t> </a:t>
            </a:r>
            <a:r>
              <a:rPr lang="en-US" altLang="de-DE" sz="2400" dirty="0">
                <a:solidFill>
                  <a:srgbClr val="333333"/>
                </a:solidFill>
                <a:latin typeface="Calibri Light"/>
              </a:rPr>
              <a:t>&amp; </a:t>
            </a:r>
            <a:r>
              <a:rPr lang="pt-PT" altLang="de-DE" sz="2400" dirty="0">
                <a:solidFill>
                  <a:srgbClr val="333333"/>
                </a:solidFill>
                <a:latin typeface="Calibri Light"/>
              </a:rPr>
              <a:t>trabalhar arduamente</a:t>
            </a:r>
            <a:r>
              <a:rPr lang="en-US" altLang="de-DE" sz="2400" dirty="0">
                <a:solidFill>
                  <a:srgbClr val="333333"/>
                </a:solidFill>
                <a:latin typeface="Calibri Light"/>
              </a:rPr>
              <a:t>; </a:t>
            </a:r>
            <a:r>
              <a:rPr lang="en-US" altLang="de-DE" sz="2400" dirty="0">
                <a:solidFill>
                  <a:srgbClr val="004992"/>
                </a:solidFill>
                <a:latin typeface="Calibri Light"/>
              </a:rPr>
              <a:t>COMPREENDER</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 questões abstractas: tente pensar em exemplos ou em simples ajudas mnemónicas (e.g., Numa tarde em Siracusa / Diz Pitágoras aos seus Netos / O quadrado da hipotenusa / É igual soma dos quadrados dos catetos )</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Combinar informação com conhecimentos existentes</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Evitar estudar em demasia</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Não beber ou beber pouco álcool</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Ir para a cama depois de aprender (mais nenhuma distracção</a:t>
            </a:r>
          </a:p>
          <a:p>
            <a:pPr marL="342900" lvl="0" indent="-342900" defTabSz="914400" fontAlgn="base">
              <a:lnSpc>
                <a:spcPct val="100000"/>
              </a:lnSpc>
              <a:spcBef>
                <a:spcPts val="1200"/>
              </a:spcBef>
              <a:buClr>
                <a:srgbClr val="000000"/>
              </a:buClr>
              <a:buFont typeface="WingDings"/>
              <a:buChar char=""/>
            </a:pPr>
            <a:r>
              <a:rPr lang="pt-PT" altLang="de-DE" sz="2400" dirty="0">
                <a:solidFill>
                  <a:srgbClr val="333333"/>
                </a:solidFill>
                <a:latin typeface="Calibri Light"/>
              </a:rPr>
              <a:t>Envolver muitos sentidos enquanto aprende (ex. ouvir, ver, escrever as coisas...)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14</a:t>
            </a:fld>
            <a:endParaRPr lang="de-DE" altLang="de-DE"/>
          </a:p>
        </p:txBody>
      </p:sp>
    </p:spTree>
    <p:extLst>
      <p:ext uri="{BB962C8B-B14F-4D97-AF65-F5344CB8AC3E}">
        <p14:creationId xmlns:p14="http://schemas.microsoft.com/office/powerpoint/2010/main" val="1122156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posso memorizar as coisas melhor?</a:t>
            </a:r>
            <a:endParaRPr lang="en-US" sz="3600">
              <a:latin typeface="Calibri Light"/>
            </a:endParaRPr>
          </a:p>
        </p:txBody>
      </p:sp>
      <p:sp>
        <p:nvSpPr>
          <p:cNvPr id="3" name="Content Placeholder 2"/>
          <p:cNvSpPr>
            <a:spLocks noGrp="1"/>
          </p:cNvSpPr>
          <p:nvPr>
            <p:ph idx="1"/>
          </p:nvPr>
        </p:nvSpPr>
        <p:spPr>
          <a:xfrm>
            <a:off x="408955" y="2204864"/>
            <a:ext cx="5904656" cy="4248000"/>
          </a:xfrm>
        </p:spPr>
        <p:txBody>
          <a:bodyPr/>
          <a:lstStyle/>
          <a:p>
            <a:pPr lvl="0" defTabSz="914400" fontAlgn="base"/>
            <a:r>
              <a:rPr lang="de-DE" altLang="de-DE" sz="2400" dirty="0">
                <a:solidFill>
                  <a:srgbClr val="004992"/>
                </a:solidFill>
                <a:latin typeface="Calibri Light"/>
              </a:rPr>
              <a:t>Quantos mais sentidos estiverem envolvidos durante a aprendizagem, melhor será a memorização!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15</a:t>
            </a:fld>
            <a:endParaRPr lang="de-DE" altLang="de-DE"/>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Memória recordada em %</a:t>
            </a:r>
            <a:endParaRPr lang="en-GB" altLang="de-DE" sz="1400" b="1" dirty="0">
              <a:latin typeface="Calibri Light"/>
            </a:endParaRPr>
          </a:p>
        </p:txBody>
      </p:sp>
      <p:sp>
        <p:nvSpPr>
          <p:cNvPr id="22"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ouvir</a:t>
            </a:r>
            <a:endParaRPr lang="en-GB" altLang="de-DE" sz="1200" dirty="0">
              <a:latin typeface="Arial" panose="020B0604020202020204" pitchFamily="34" charset="0"/>
            </a:endParaRPr>
          </a:p>
        </p:txBody>
      </p:sp>
      <p:sp>
        <p:nvSpPr>
          <p:cNvPr id="2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ouvir</a:t>
            </a:r>
            <a:endParaRPr lang="en-GB" altLang="de-DE" sz="1200" dirty="0">
              <a:latin typeface="Arial" panose="020B0604020202020204" pitchFamily="34" charset="0"/>
            </a:endParaRPr>
          </a:p>
        </p:txBody>
      </p:sp>
      <p:sp>
        <p:nvSpPr>
          <p:cNvPr id="2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ouvir</a:t>
            </a:r>
            <a:endParaRPr lang="en-GB" altLang="de-DE" sz="1200" dirty="0">
              <a:latin typeface="Arial" panose="020B0604020202020204" pitchFamily="34" charset="0"/>
            </a:endParaRPr>
          </a:p>
        </p:txBody>
      </p:sp>
      <p:sp>
        <p:nvSpPr>
          <p:cNvPr id="2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ouvir</a:t>
            </a:r>
            <a:endParaRPr lang="en-GB" altLang="de-DE" sz="1200" dirty="0">
              <a:latin typeface="Arial" panose="020B0604020202020204" pitchFamily="34" charset="0"/>
            </a:endParaRPr>
          </a:p>
        </p:txBody>
      </p:sp>
      <p:sp>
        <p:nvSpPr>
          <p:cNvPr id="3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ver</a:t>
            </a:r>
            <a:endParaRPr lang="en-GB" altLang="de-DE" sz="1200" dirty="0">
              <a:latin typeface="Arial" panose="020B0604020202020204" pitchFamily="34" charset="0"/>
            </a:endParaRPr>
          </a:p>
        </p:txBody>
      </p:sp>
      <p:sp>
        <p:nvSpPr>
          <p:cNvPr id="3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degustar</a:t>
            </a:r>
            <a:endParaRPr lang="en-GB" altLang="de-DE" sz="1200" dirty="0">
              <a:latin typeface="Arial" panose="020B0604020202020204" pitchFamily="34" charset="0"/>
            </a:endParaRPr>
          </a:p>
        </p:txBody>
      </p:sp>
      <p:sp>
        <p:nvSpPr>
          <p:cNvPr id="3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degustar</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palpar</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Será que todos nós percebemos e recordamos o mesmo?</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16</a:t>
            </a:fld>
            <a:endParaRPr lang="de-DE" altLang="de-DE"/>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pt-BR" sz="2400" dirty="0">
                <a:solidFill>
                  <a:srgbClr val="333333"/>
                </a:solidFill>
                <a:latin typeface="Calibri Light"/>
                <a:ea typeface="+mj-ea"/>
                <a:cs typeface="+mj-cs"/>
              </a:rPr>
              <a:t>Exemplo: Três artistas diferentes pintam a mesma paisagem em Espanha…</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pt-BR" sz="3600" dirty="0">
                <a:solidFill>
                  <a:srgbClr val="004992"/>
                </a:solidFill>
                <a:latin typeface="Calibri Light"/>
              </a:rPr>
              <a:t>Por favor, veja as diferenças relativas à cor e tamanho nas pinturas. Existem aspectos que os artistas pintaram de maneira diferente ou que foram omitidos?</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17</a:t>
            </a:fld>
            <a:endParaRPr lang="de-DE" altLang="de-DE"/>
          </a:p>
        </p:txBody>
      </p:sp>
      <p:sp>
        <p:nvSpPr>
          <p:cNvPr id="17"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19"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pt-BR" sz="3600" dirty="0">
                <a:solidFill>
                  <a:srgbClr val="004992"/>
                </a:solidFill>
                <a:latin typeface="Calibri Light"/>
              </a:rPr>
              <a:t>Cada pessoa vê as coisas de maneira diferente! Tal como nos três quadros: O mesmo cenário está representado, mas com ênfases diferentes!</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18</a:t>
            </a:fld>
            <a:endParaRPr lang="de-DE" altLang="de-DE"/>
          </a:p>
        </p:txBody>
      </p:sp>
      <p:pic>
        <p:nvPicPr>
          <p:cNvPr id="14"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t-BR" altLang="de-DE" sz="1200">
                <a:latin typeface="Calibri Light"/>
                <a:cs typeface="Times New Roman" panose="02020603050405020304" pitchFamily="18" charset="0"/>
              </a:rPr>
              <a:t>Andreas Weißgerber: As colinas nesta pintura são mais pequenas que nos outros quadros. </a:t>
            </a:r>
            <a:endParaRPr lang="en-US" altLang="de-DE" sz="1200" dirty="0">
              <a:latin typeface="Calibri Light"/>
              <a:cs typeface="Times New Roman" panose="02020603050405020304" pitchFamily="18" charset="0"/>
            </a:endParaRPr>
          </a:p>
        </p:txBody>
      </p:sp>
      <p:sp>
        <p:nvSpPr>
          <p:cNvPr id="18"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t-BR" altLang="de-DE" sz="1200">
                <a:latin typeface="Calibri Light"/>
                <a:cs typeface="Times New Roman" panose="02020603050405020304" pitchFamily="18" charset="0"/>
              </a:rPr>
              <a:t>Helmut Schack: Nesta pintura, vêm-se as diferentes parcelas do terreno até ao horizonte. A paisagem é muito mais colorida. Contrastando com as outras duas pinturas, há um grupo de árvores que fica em frente ao horizonte (não há colinas atrás). </a:t>
            </a:r>
            <a:endParaRPr lang="en-US" altLang="de-DE" sz="1200" dirty="0">
              <a:latin typeface="Calibri Light"/>
              <a:cs typeface="Times New Roman" panose="02020603050405020304" pitchFamily="18" charset="0"/>
            </a:endParaRPr>
          </a:p>
        </p:txBody>
      </p:sp>
      <p:sp>
        <p:nvSpPr>
          <p:cNvPr id="19"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t-BR" altLang="de-DE" sz="1200" dirty="0">
                <a:latin typeface="Calibri Light"/>
                <a:cs typeface="Times New Roman" panose="02020603050405020304" pitchFamily="18" charset="0"/>
              </a:rPr>
              <a:t>Bernd Hampel: A cor da paisagem tem uma tonalidade muito mais “terra”. A árvore da direita do caminho não aparece. (circulo vermelho).</a:t>
            </a:r>
            <a:endParaRPr lang="en-US" altLang="de-DE" sz="1200" dirty="0">
              <a:latin typeface="Calibri Light"/>
              <a:cs typeface="Times New Roman" panose="02020603050405020304" pitchFamily="18" charset="0"/>
            </a:endParaRPr>
          </a:p>
        </p:txBody>
      </p:sp>
      <p:sp>
        <p:nvSpPr>
          <p:cNvPr id="11"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Calibri Light"/>
              </a:rPr>
              <a:t>Exercício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Serão agora mostradas cenas complexas (ex. praia, estação de comboio).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Calibri Light"/>
              </a:rPr>
              <a:t>Exercício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Serão agora mostradas cenas complexas (ex. praia, estação de comboio).</a:t>
            </a:r>
          </a:p>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De seguida será pedido que se recorde do que viu nas figuras e que indique até que ponto está confiante no seu julgamento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20</a:t>
            </a:fld>
            <a:endParaRPr lang="de-DE" altLang="de-DE"/>
          </a:p>
        </p:txBody>
      </p:sp>
    </p:spTree>
    <p:extLst>
      <p:ext uri="{BB962C8B-B14F-4D97-AF65-F5344CB8AC3E}">
        <p14:creationId xmlns:p14="http://schemas.microsoft.com/office/powerpoint/2010/main" val="3868992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Calibri Light"/>
              </a:rPr>
              <a:t>Exercício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Serão agora mostradas cenas complexas (ex. praia, estação de comboio).</a:t>
            </a:r>
          </a:p>
          <a:p>
            <a:pPr marL="342900" lvl="0" indent="-342900" defTabSz="914377">
              <a:buClr>
                <a:srgbClr val="333333"/>
              </a:buClr>
              <a:buFont typeface="WingDings"/>
              <a:buChar char=""/>
            </a:pPr>
            <a:r>
              <a:rPr lang="pt-BR" altLang="de-DE" sz="2400" dirty="0">
                <a:solidFill>
                  <a:srgbClr val="333333"/>
                </a:solidFill>
                <a:latin typeface="Calibri Light"/>
                <a:ea typeface="+mj-ea"/>
                <a:cs typeface="+mj-cs"/>
              </a:rPr>
              <a:t>De seguida será pedido que se recorde do que viu nas figuras e que indique até que ponto está confiante no seu julgamento</a:t>
            </a:r>
          </a:p>
          <a:p>
            <a:pPr lvl="0" algn="ctr" defTabSz="914377">
              <a:buClr>
                <a:srgbClr val="333333"/>
              </a:buClr>
            </a:pPr>
            <a:r>
              <a:rPr lang="pt-BR" altLang="de-DE" sz="2400" dirty="0">
                <a:solidFill>
                  <a:srgbClr val="004992"/>
                </a:solidFill>
                <a:latin typeface="Calibri Light"/>
                <a:ea typeface="+mj-ea"/>
                <a:cs typeface="+mj-cs"/>
              </a:rPr>
              <a:t>Tente recordar tantos detalhes quanto possível!</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21</a:t>
            </a:fld>
            <a:endParaRPr lang="de-DE" altLang="de-DE"/>
          </a:p>
        </p:txBody>
      </p:sp>
    </p:spTree>
    <p:extLst>
      <p:ext uri="{BB962C8B-B14F-4D97-AF65-F5344CB8AC3E}">
        <p14:creationId xmlns:p14="http://schemas.microsoft.com/office/powerpoint/2010/main" val="1790732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22</a:t>
            </a:fld>
            <a:endParaRPr lang="de-DE" altLang="de-DE"/>
          </a:p>
        </p:txBody>
      </p:sp>
      <p:pic>
        <p:nvPicPr>
          <p:cNvPr id="8"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Na praia</a:t>
            </a:r>
            <a:br>
              <a:rPr lang="pt-BR" altLang="de-DE" sz="3600" dirty="0">
                <a:solidFill>
                  <a:srgbClr val="004992"/>
                </a:solidFill>
                <a:latin typeface="Calibri Light"/>
              </a:rPr>
            </a:br>
            <a:r>
              <a:rPr lang="pt-BR" altLang="de-DE" dirty="0">
                <a:solidFill>
                  <a:srgbClr val="004992"/>
                </a:solidFill>
                <a:latin typeface="Calibri Light"/>
              </a:rPr>
              <a:t>O que viu? Até que ponto está confiante?</a:t>
            </a:r>
            <a:endParaRPr lang="de-DE" altLang="de-DE" dirty="0">
              <a:solidFill>
                <a:srgbClr val="004992"/>
              </a:solidFill>
              <a:latin typeface="Calibri Light"/>
            </a:endParaRPr>
          </a:p>
        </p:txBody>
      </p:sp>
      <p:sp>
        <p:nvSpPr>
          <p:cNvPr id="634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chapéu de praia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nadador-salvador</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bola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bóia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água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chapéu</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toalha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Na </a:t>
            </a:r>
            <a:r>
              <a:rPr lang="en-US" sz="3600" dirty="0" err="1">
                <a:solidFill>
                  <a:srgbClr val="004992"/>
                </a:solidFill>
                <a:latin typeface="Calibri Light"/>
              </a:rPr>
              <a:t>praia</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chapéu de praia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nadador-salvador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cão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bola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bóia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água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chapéu</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toalha</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24</a:t>
            </a:fld>
            <a:endParaRPr lang="de-DE" altLang="de-DE"/>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não</a:t>
            </a:r>
            <a:r>
              <a:rPr lang="es-ES" altLang="de-DE" sz="1800" b="1" dirty="0">
                <a:latin typeface="Calibri Light"/>
              </a:rPr>
              <a:t> está presente</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9044755" y="5791201"/>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25</a:t>
            </a:fld>
            <a:endParaRPr lang="de-DE" altLang="de-DE"/>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Estação</a:t>
            </a:r>
            <a:br>
              <a:rPr lang="pt-BR" altLang="de-DE" sz="3600">
                <a:solidFill>
                  <a:srgbClr val="004992"/>
                </a:solidFill>
                <a:latin typeface="Calibri Light"/>
              </a:rPr>
            </a:br>
            <a:r>
              <a:rPr lang="pt-BR" altLang="de-DE">
                <a:solidFill>
                  <a:srgbClr val="004992"/>
                </a:solidFill>
                <a:latin typeface="Calibri Light"/>
              </a:rPr>
              <a:t>O que viu? Até que ponto está confiante?</a:t>
            </a:r>
            <a:endParaRPr lang="de-DE" altLang="de-DE">
              <a:solidFill>
                <a:srgbClr val="004992"/>
              </a:solidFill>
              <a:latin typeface="Calibri Light"/>
            </a:endParaRPr>
          </a:p>
        </p:txBody>
      </p:sp>
      <p:sp>
        <p:nvSpPr>
          <p:cNvPr id="6963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carris</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carruagem</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motor do comboio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estação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horários</a:t>
            </a:r>
            <a:endParaRPr lang="pt-PT"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placa de sinalização da estação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plataforma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Calibri Light"/>
              </a:rPr>
              <a:t>Estação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carris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carruagem</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motor do comboio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estação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h</a:t>
            </a:r>
            <a:r>
              <a:rPr lang="pt-BR" altLang="de-DE" sz="2400">
                <a:solidFill>
                  <a:srgbClr val="333333"/>
                </a:solidFill>
                <a:latin typeface="Calibri Light"/>
                <a:ea typeface="+mj-ea"/>
                <a:cs typeface="+mj-cs"/>
              </a:rPr>
              <a:t>orários</a:t>
            </a:r>
            <a:endParaRPr lang="pt-BR" altLang="de-DE" sz="2400" dirty="0">
              <a:solidFill>
                <a:srgbClr val="333333"/>
              </a:solidFill>
              <a:latin typeface="Calibri Light"/>
              <a:ea typeface="+mj-ea"/>
              <a:cs typeface="+mj-cs"/>
            </a:endParaRP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placa de sinalização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plataforma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27</a:t>
            </a:fld>
            <a:endParaRPr lang="de-DE" altLang="de-DE"/>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Memórias Falsas</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pt-PT" sz="2400" kern="0" dirty="0">
                <a:solidFill>
                  <a:srgbClr val="333333"/>
                </a:solidFill>
                <a:latin typeface="Calibri Light"/>
              </a:rPr>
              <a:t>Nem tudo o que recordamos realmente aconteceu!</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Memórias Falsas</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pt-PT" sz="2400" kern="0" dirty="0">
                <a:solidFill>
                  <a:srgbClr val="333333"/>
                </a:solidFill>
                <a:latin typeface="Calibri Light"/>
              </a:rPr>
              <a:t>Nem tudo o que recordamos realmente aconteceu!</a:t>
            </a:r>
          </a:p>
          <a:p>
            <a:pPr marL="342900" lvl="0" indent="-342900" defTabSz="914400" fontAlgn="base">
              <a:buClr>
                <a:srgbClr val="000000"/>
              </a:buClr>
              <a:buFont typeface="WingDings"/>
              <a:buChar char=""/>
              <a:defRPr/>
            </a:pPr>
            <a:r>
              <a:rPr lang="pt-PT" sz="2400" kern="0" dirty="0">
                <a:solidFill>
                  <a:srgbClr val="333333"/>
                </a:solidFill>
                <a:latin typeface="Calibri Light"/>
              </a:rPr>
              <a:t>O nosso cérebro substitui e acrescenta informação ausente através de acontecimentos anteriores relacionados (e.g., cena típica de praia nas férias). Alguns objectos são adicionados por “lógica” (no exemplo: bola, toalha)!</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29</a:t>
            </a:fld>
            <a:endParaRPr lang="de-DE" altLang="de-DE"/>
          </a:p>
        </p:txBody>
      </p:sp>
    </p:spTree>
    <p:extLst>
      <p:ext uri="{BB962C8B-B14F-4D97-AF65-F5344CB8AC3E}">
        <p14:creationId xmlns:p14="http://schemas.microsoft.com/office/powerpoint/2010/main" val="3630007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Memórias Falsas</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pt-PT" sz="2400" kern="0" dirty="0">
                <a:solidFill>
                  <a:srgbClr val="333333"/>
                </a:solidFill>
                <a:latin typeface="Calibri Light"/>
              </a:rPr>
              <a:t>Nem tudo o que recordamos realmente aconteceu!</a:t>
            </a:r>
          </a:p>
          <a:p>
            <a:pPr marL="342900" lvl="0" indent="-342900" defTabSz="914400" fontAlgn="base">
              <a:buClr>
                <a:srgbClr val="000000"/>
              </a:buClr>
              <a:buFont typeface="WingDings"/>
              <a:buChar char=""/>
              <a:defRPr/>
            </a:pPr>
            <a:r>
              <a:rPr lang="pt-PT" sz="2400" kern="0" dirty="0">
                <a:solidFill>
                  <a:srgbClr val="333333"/>
                </a:solidFill>
                <a:latin typeface="Calibri Light"/>
              </a:rPr>
              <a:t>O nosso cérebro substitui e acrescenta informação ausente através de acontecimentos anteriores relacionados (e.g., cena típica de praia nas férias). Alguns objectos são adicionados por “lógica” (no exemplo: bola, toalha)!</a:t>
            </a:r>
          </a:p>
          <a:p>
            <a:pPr marL="342900" lvl="0" indent="-342900" defTabSz="914400" fontAlgn="base">
              <a:buClr>
                <a:srgbClr val="000000"/>
              </a:buClr>
              <a:buFont typeface="WingDings"/>
              <a:buChar char=""/>
              <a:defRPr/>
            </a:pPr>
            <a:r>
              <a:rPr lang="pt-PT" sz="2400" kern="0" dirty="0">
                <a:solidFill>
                  <a:srgbClr val="333333"/>
                </a:solidFill>
                <a:latin typeface="Calibri Light"/>
              </a:rPr>
              <a:t>As memórias reais podem por vezes ser diferenciadas das memórias falsas a partir da </a:t>
            </a:r>
            <a:r>
              <a:rPr lang="pt-PT" sz="2400" kern="0" dirty="0">
                <a:solidFill>
                  <a:srgbClr val="004992"/>
                </a:solidFill>
                <a:latin typeface="Calibri Light"/>
              </a:rPr>
              <a:t>nitidez ou vivacidade: </a:t>
            </a:r>
            <a:r>
              <a:rPr lang="pt-PT" sz="2400" kern="0" dirty="0">
                <a:solidFill>
                  <a:srgbClr val="333333"/>
                </a:solidFill>
                <a:latin typeface="Calibri Light"/>
              </a:rPr>
              <a:t>as memórias falsas são bastante “pálidas” e menos detalhadas.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30</a:t>
            </a:fld>
            <a:endParaRPr lang="de-DE" altLang="de-DE"/>
          </a:p>
        </p:txBody>
      </p:sp>
    </p:spTree>
    <p:extLst>
      <p:ext uri="{BB962C8B-B14F-4D97-AF65-F5344CB8AC3E}">
        <p14:creationId xmlns:p14="http://schemas.microsoft.com/office/powerpoint/2010/main" val="735387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004992"/>
                </a:solidFill>
                <a:latin typeface="Calibri Light"/>
              </a:rPr>
              <a:t>Esquecimento</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32</a:t>
            </a:fld>
            <a:endParaRPr lang="de-DE" altLang="de-DE"/>
          </a:p>
        </p:txBody>
      </p:sp>
    </p:spTree>
    <p:extLst>
      <p:ext uri="{BB962C8B-B14F-4D97-AF65-F5344CB8AC3E}">
        <p14:creationId xmlns:p14="http://schemas.microsoft.com/office/powerpoint/2010/main" val="3863126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004992"/>
                </a:solidFill>
                <a:latin typeface="Calibri Light"/>
              </a:rPr>
              <a:t>Esquecimento</a:t>
            </a:r>
          </a:p>
          <a:p>
            <a:pPr marL="342900" lvl="0" indent="-342900" defTabSz="914400" fontAlgn="base">
              <a:buClr>
                <a:srgbClr val="333333"/>
              </a:buClr>
              <a:buFont typeface="WingDings"/>
              <a:buChar char=""/>
            </a:pPr>
            <a:r>
              <a:rPr lang="pt-PT" altLang="de-DE" sz="2400" dirty="0">
                <a:solidFill>
                  <a:srgbClr val="004992"/>
                </a:solidFill>
                <a:latin typeface="Calibri Light"/>
              </a:rPr>
              <a:t>Viés de Memória</a:t>
            </a:r>
            <a:r>
              <a:rPr lang="en-US" altLang="de-DE" sz="2400" dirty="0">
                <a:solidFill>
                  <a:srgbClr val="004992"/>
                </a:solidFill>
                <a:latin typeface="Calibri Light"/>
              </a:rPr>
              <a:t>:</a:t>
            </a:r>
          </a:p>
          <a:p>
            <a:pPr marL="342900" lvl="0" indent="-342900" defTabSz="914400" fontAlgn="base">
              <a:buClr>
                <a:srgbClr val="FFFFFF"/>
              </a:buClr>
              <a:buFont typeface="WingDings"/>
              <a:buChar char=""/>
            </a:pP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latin typeface="Calibri Light"/>
              </a:rPr>
              <a:t> </a:t>
            </a:r>
            <a:r>
              <a:rPr lang="pt-PT" altLang="de-DE" sz="2400" dirty="0">
                <a:solidFill>
                  <a:srgbClr val="333333"/>
                </a:solidFill>
                <a:latin typeface="Calibri Light"/>
              </a:rPr>
              <a:t>Viés normal da memória: os acontecimentos positivos são melhor memorizados que os acontecimentos negativos</a:t>
            </a:r>
          </a:p>
          <a:p>
            <a:pPr marL="342900" lvl="0" indent="-342900" defTabSz="914400" fontAlgn="base">
              <a:buClr>
                <a:srgbClr val="FFFFFF"/>
              </a:buClr>
              <a:buFont typeface="WingDings"/>
              <a:buChar char=""/>
            </a:pPr>
            <a:r>
              <a:rPr lang="en-US" altLang="de-DE" sz="2400" dirty="0">
                <a:solidFill>
                  <a:srgbClr val="333333"/>
                </a:solidFill>
                <a:latin typeface="Times New Roman"/>
                <a:sym typeface="Wingdings" panose="05000000000000000000" pitchFamily="2" charset="2"/>
              </a:rPr>
              <a:t>→</a:t>
            </a:r>
            <a:r>
              <a:rPr lang="pt-PT" altLang="de-DE" sz="2400" dirty="0">
                <a:solidFill>
                  <a:srgbClr val="333333"/>
                </a:solidFill>
                <a:latin typeface="Calibri Light"/>
              </a:rPr>
              <a:t> Viés depressivo da memória: os acontecimentos negativos são melhor memorizados que os acontecimentos positivos</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33</a:t>
            </a:fld>
            <a:endParaRPr lang="de-DE" altLang="de-DE"/>
          </a:p>
        </p:txBody>
      </p:sp>
    </p:spTree>
    <p:extLst>
      <p:ext uri="{BB962C8B-B14F-4D97-AF65-F5344CB8AC3E}">
        <p14:creationId xmlns:p14="http://schemas.microsoft.com/office/powerpoint/2010/main" val="117299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Tipo de erros de memória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004992"/>
                </a:solidFill>
                <a:latin typeface="Calibri Light"/>
              </a:rPr>
              <a:t>Esquecimento</a:t>
            </a:r>
          </a:p>
          <a:p>
            <a:pPr marL="342900" lvl="0" indent="-342900" defTabSz="914400" fontAlgn="base">
              <a:buClr>
                <a:srgbClr val="333333"/>
              </a:buClr>
              <a:buFont typeface="WingDings"/>
              <a:buChar char=""/>
            </a:pPr>
            <a:r>
              <a:rPr lang="pt-PT" altLang="de-DE" sz="2400" dirty="0">
                <a:solidFill>
                  <a:srgbClr val="004992"/>
                </a:solidFill>
                <a:latin typeface="Calibri Light"/>
              </a:rPr>
              <a:t>Viés de Memória</a:t>
            </a:r>
            <a:r>
              <a:rPr lang="en-US" altLang="de-DE" sz="2400" dirty="0">
                <a:solidFill>
                  <a:srgbClr val="004992"/>
                </a:solidFill>
                <a:latin typeface="Calibri Light"/>
              </a:rPr>
              <a:t>:</a:t>
            </a:r>
          </a:p>
          <a:p>
            <a:pPr marL="342900" lvl="0" indent="-342900" defTabSz="914400" fontAlgn="base">
              <a:buClr>
                <a:srgbClr val="FFFFFF"/>
              </a:buClr>
              <a:buFont typeface="WingDings"/>
              <a:buChar char=""/>
            </a:pP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pt-PT" altLang="de-DE" sz="2400" dirty="0">
                <a:solidFill>
                  <a:srgbClr val="333333"/>
                </a:solidFill>
                <a:latin typeface="Calibri Light"/>
              </a:rPr>
              <a:t>Viés normal da memória: os acontecimentos positivos são melhor memorizados que os acontecimentos negativos</a:t>
            </a:r>
          </a:p>
          <a:p>
            <a:pPr marL="342900" lvl="0" indent="-342900" defTabSz="914400" fontAlgn="base">
              <a:buClr>
                <a:srgbClr val="FFFFFF"/>
              </a:buClr>
              <a:buFont typeface="WingDings"/>
              <a:buChar char=""/>
            </a:pPr>
            <a:r>
              <a:rPr lang="en-US" altLang="de-DE" sz="2400">
                <a:solidFill>
                  <a:srgbClr val="333333"/>
                </a:solidFill>
                <a:latin typeface="Times New Roman"/>
                <a:sym typeface="Wingdings" panose="05000000000000000000" pitchFamily="2" charset="2"/>
              </a:rPr>
              <a:t>→</a:t>
            </a:r>
            <a:r>
              <a:rPr lang="pt-PT" altLang="de-DE" sz="2400">
                <a:solidFill>
                  <a:srgbClr val="333333"/>
                </a:solidFill>
                <a:latin typeface="Calibri Light"/>
              </a:rPr>
              <a:t> </a:t>
            </a:r>
            <a:r>
              <a:rPr lang="pt-PT" altLang="de-DE" sz="2400" dirty="0">
                <a:solidFill>
                  <a:srgbClr val="333333"/>
                </a:solidFill>
                <a:latin typeface="Calibri Light"/>
              </a:rPr>
              <a:t>Viés depressivo da memória: os acontecimentos negativos são melhor memorizados que os acontecimentos positivos</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004992"/>
                </a:solidFill>
                <a:latin typeface="Calibri Light"/>
              </a:rPr>
              <a:t>Ilusões/memórias falsas: </a:t>
            </a:r>
            <a:r>
              <a:rPr lang="pt-PT" altLang="de-DE" sz="2400" dirty="0">
                <a:solidFill>
                  <a:srgbClr val="333333"/>
                </a:solidFill>
                <a:latin typeface="Calibri Light"/>
              </a:rPr>
              <a:t>lembrar-nos de coisas que não aconteceram!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34</a:t>
            </a:fld>
            <a:endParaRPr lang="de-DE" altLang="de-DE"/>
          </a:p>
        </p:txBody>
      </p:sp>
    </p:spTree>
    <p:extLst>
      <p:ext uri="{BB962C8B-B14F-4D97-AF65-F5344CB8AC3E}">
        <p14:creationId xmlns:p14="http://schemas.microsoft.com/office/powerpoint/2010/main" val="1227792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4036594833"/>
              </p:ext>
            </p:extLst>
          </p:nvPr>
        </p:nvGraphicFramePr>
        <p:xfrm>
          <a:off x="408954" y="204478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637072949"/>
              </p:ext>
            </p:extLst>
          </p:nvPr>
        </p:nvGraphicFramePr>
        <p:xfrm>
          <a:off x="408954" y="204478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Algumas testemunhas oculares dos bombardeamentos em Dresden (Alemanha) lembram-se que após o bombardeamento, os aviões estavam a perseguir as pessoas que fugiam. Historiadores duvidam cada vez mais disso (e.g., a poeira e os incêndios teriam tornado impossível tais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27129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322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286921656"/>
              </p:ext>
            </p:extLst>
          </p:nvPr>
        </p:nvGraphicFramePr>
        <p:xfrm>
          <a:off x="408954" y="204478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Algumas testemunhas oculares dos bombardeamentos em Dresden (Alemanha) lembram-se que após o bombardeamento, os aviões estavam a perseguir as pessoas que fugiam. Historiadores duvidam cada vez mais disso (e.g., a poeira e os incêndios teriam tornado impossível tais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O psicólogo famoso Jean Piaget recorda-se de ter sido raptado aos dois anos de idade, facto que se revelou ter sido inventado pela sua ama quando ele era ainda criança.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29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1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Memórias</a:t>
            </a:r>
            <a:r>
              <a:rPr lang="en-US" sz="3600" dirty="0">
                <a:latin typeface="Calibri Light"/>
              </a:rPr>
              <a:t> Falsas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38</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597258016"/>
              </p:ext>
            </p:extLst>
          </p:nvPr>
        </p:nvGraphicFramePr>
        <p:xfrm>
          <a:off x="408954" y="204478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Contrariamente à crença popular, o Capitão Kirk (William Shatner) nunca disse a frase “Beam me up, Scotty” em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Algumas testemunhas oculares dos bombardeamentos em Dresden (Alemanha) lembram-se que após o bombardeamento, os aviões estavam a perseguir as pessoas que fugiam. Historiadores duvidam cada vez mais disso (e.g., a poeira e os incêndios teriam tornado impossível tais actos).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chemeClr val="tx1"/>
                          </a:solidFill>
                          <a:effectLst/>
                          <a:latin typeface="Calibri Light"/>
                        </a:rPr>
                        <a:t>O psicólogo famoso Jean Piaget recorda-se de ter sido raptado aos dois anos de idade, facto que se revelou ter sido inventado pela sua ama quando ele era ainda criança.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Numa experiência, foram mostrados anúncios para a Disney World com o Bugs Bunny. 30% dos participantes lembravam-se de ter visto o coelho quando, em criança, visitaram a Disney World, apesar do Bugs Bunny ser uma personagem da Warner Brothers e não da Disney.</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0" y="552287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730" y="327129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380" y="216029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737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Porque estamos a ver isto?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confiam mais nas falsas memórias do que as pessoas sem psicose.</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Porque estamos a ver isto?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confiam mais nas falsas memórias do que as pessoas sem psicose.</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Ao mesmo tempo, a confiança nas memórias verdadeiras (ou seja, coisas que realmente aconteceram) encontra-se diminuída na psicose.</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40</a:t>
            </a:fld>
            <a:endParaRPr lang="de-DE" altLang="de-DE"/>
          </a:p>
        </p:txBody>
      </p:sp>
    </p:spTree>
    <p:extLst>
      <p:ext uri="{BB962C8B-B14F-4D97-AF65-F5344CB8AC3E}">
        <p14:creationId xmlns:p14="http://schemas.microsoft.com/office/powerpoint/2010/main" val="2917277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Porque estamos a ver isto?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cs typeface="Times New Roman" panose="02020603050405020304" pitchFamily="18" charset="0"/>
              </a:rPr>
              <a:t>Estudos mostram que muitas pessoas com psicose (mas nem todas!) confiam mais nas falsas memórias do que as pessoas sem psicose.</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Ao mesmo tempo, a confiança nas memórias verdadeiras (ou seja, coisas que realmente aconteceram) encontra-se diminuída na psicose.</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Isto pode causar dificuldades em diferenciar as memórias verdadeiras e falsas e pode dificultar as pessoas a terem uma visão realista e saudável do ambiente.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41</a:t>
            </a:fld>
            <a:endParaRPr lang="de-DE" altLang="de-DE"/>
          </a:p>
        </p:txBody>
      </p:sp>
    </p:spTree>
    <p:extLst>
      <p:ext uri="{BB962C8B-B14F-4D97-AF65-F5344CB8AC3E}">
        <p14:creationId xmlns:p14="http://schemas.microsoft.com/office/powerpoint/2010/main" val="463000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os erros de memória promovem más interpretações durante a psicose - exemplos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42</a:t>
            </a:fld>
            <a:endParaRPr lang="de-DE" altLang="de-DE"/>
          </a:p>
        </p:txBody>
      </p:sp>
      <p:sp>
        <p:nvSpPr>
          <p:cNvPr id="102422" name="Rechteck 1"/>
          <p:cNvSpPr>
            <a:spLocks noChangeArrowheads="1"/>
          </p:cNvSpPr>
          <p:nvPr/>
        </p:nvSpPr>
        <p:spPr bwMode="auto">
          <a:xfrm>
            <a:off x="408955" y="58052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pt-PT" altLang="de-DE" sz="2000" dirty="0">
                <a:solidFill>
                  <a:srgbClr val="004992"/>
                </a:solidFill>
                <a:latin typeface="Calibri Light"/>
                <a:cs typeface="Times New Roman" panose="02020603050405020304" pitchFamily="18" charset="0"/>
              </a:rPr>
              <a:t>Será que alguém pode partilhar uma pequena experiência pessoal?</a:t>
            </a:r>
          </a:p>
        </p:txBody>
      </p:sp>
      <p:graphicFrame>
        <p:nvGraphicFramePr>
          <p:cNvPr id="7" name="Table 6"/>
          <p:cNvGraphicFramePr>
            <a:graphicFrameLocks noGrp="1"/>
          </p:cNvGraphicFramePr>
          <p:nvPr>
            <p:extLst>
              <p:ext uri="{D42A27DB-BD31-4B8C-83A1-F6EECF244321}">
                <p14:modId xmlns:p14="http://schemas.microsoft.com/office/powerpoint/2010/main" val="322856943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Memória Falsa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Situação Actual</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Discussão com a mãe.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Lembra-se que ela disse “tu não és mais minha filha.”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mãe na realidade disse: “Eu não sabia que tu eras assim.” - Com o tempo, a formulação exacta não podia ser lembrada.</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Sessão de grupo na Terapia.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Ninguém quer saber dos meus problemas.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Contudo, os outros participantes tentaram consola-lo nessa situação, mas isso foi sendo esquecido ao longo do tempo.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Tarefa 2</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defRPr/>
            </a:pPr>
            <a:r>
              <a:rPr lang="pt-PT" sz="2400" kern="0" dirty="0">
                <a:solidFill>
                  <a:srgbClr val="333333"/>
                </a:solidFill>
                <a:latin typeface="Calibri Light"/>
              </a:rPr>
              <a:t>Novamente, serão mostradas cenas complexas.</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Tarefa 2</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defRPr/>
            </a:pPr>
            <a:r>
              <a:rPr lang="pt-PT" sz="2400" kern="0">
                <a:solidFill>
                  <a:srgbClr val="333333"/>
                </a:solidFill>
                <a:latin typeface="Calibri Light"/>
              </a:rPr>
              <a:t>Novamente, serão mostradas cenas complexas.</a:t>
            </a:r>
          </a:p>
          <a:p>
            <a:pPr marL="342900" lvl="0" indent="-342900" defTabSz="914400" fontAlgn="base">
              <a:buClr>
                <a:srgbClr val="333333"/>
              </a:buClr>
              <a:buFont typeface="WingDings"/>
              <a:buChar char=""/>
              <a:defRPr/>
            </a:pPr>
            <a:r>
              <a:rPr lang="pt-PT" sz="2400" kern="0" dirty="0">
                <a:solidFill>
                  <a:srgbClr val="333333"/>
                </a:solidFill>
                <a:latin typeface="Calibri Light"/>
              </a:rPr>
              <a:t>Tente detectar o que foi deixado de fora (os detalhes em falta são mais tarde referenciados a azul)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44</a:t>
            </a:fld>
            <a:endParaRPr lang="de-DE" altLang="de-DE"/>
          </a:p>
        </p:txBody>
      </p:sp>
    </p:spTree>
    <p:extLst>
      <p:ext uri="{BB962C8B-B14F-4D97-AF65-F5344CB8AC3E}">
        <p14:creationId xmlns:p14="http://schemas.microsoft.com/office/powerpoint/2010/main" val="2022428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45</a:t>
            </a:fld>
            <a:endParaRPr lang="de-DE" altLang="de-DE"/>
          </a:p>
        </p:txBody>
      </p:sp>
      <p:pic>
        <p:nvPicPr>
          <p:cNvPr id="8"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Quiosque</a:t>
            </a:r>
            <a:br>
              <a:rPr lang="pt-BR" altLang="de-DE" sz="3600">
                <a:solidFill>
                  <a:srgbClr val="004992"/>
                </a:solidFill>
                <a:latin typeface="Calibri Light"/>
              </a:rPr>
            </a:br>
            <a:r>
              <a:rPr lang="pt-BR" altLang="de-DE">
                <a:solidFill>
                  <a:srgbClr val="004992"/>
                </a:solidFill>
                <a:latin typeface="Calibri Light"/>
              </a:rPr>
              <a:t>O que viu na imagem? Até que ponto está confiante?</a:t>
            </a:r>
            <a:endParaRPr lang="de-DE" altLang="de-DE">
              <a:solidFill>
                <a:srgbClr val="004992"/>
              </a:solidFill>
              <a:latin typeface="Calibri Light"/>
            </a:endParaRPr>
          </a:p>
        </p:txBody>
      </p:sp>
      <p:sp>
        <p:nvSpPr>
          <p:cNvPr id="1105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placa do quiosque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salsicha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lata do lixo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banco de sentar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bandeiras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tabela de preços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garrafas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vendedor</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Quiosque</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placa do quiosque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salsicha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lata do lixo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banco de sentar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bandeiras</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tabela de preços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garrafas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vendedor</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47</a:t>
            </a:fld>
            <a:endParaRPr lang="de-DE" altLang="de-DE"/>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48</a:t>
            </a:fld>
            <a:endParaRPr lang="de-DE" altLang="de-DE"/>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Jardim</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1673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regador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girassóis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canteiros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árvore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pá</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ancinho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mangueira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Jardim</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regador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girassóis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canteiros</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árvore</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pá</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ancinho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mangueira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50</a:t>
            </a:fld>
            <a:endParaRPr lang="de-DE" altLang="de-DE"/>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5 - Memória</a:t>
            </a:r>
            <a:endParaRPr lang="de-DE"/>
          </a:p>
        </p:txBody>
      </p:sp>
      <p:sp>
        <p:nvSpPr>
          <p:cNvPr id="4" name="Slide Number Placeholder 3"/>
          <p:cNvSpPr>
            <a:spLocks noGrp="1"/>
          </p:cNvSpPr>
          <p:nvPr>
            <p:ph type="sldNum" sz="quarter" idx="12"/>
          </p:nvPr>
        </p:nvSpPr>
        <p:spPr/>
        <p:txBody>
          <a:bodyPr/>
          <a:lstStyle/>
          <a:p>
            <a:pPr>
              <a:defRPr/>
            </a:pPr>
            <a:fld id="{B0AD688E-FB62-47ED-9590-44F0EE56B209}" type="slidenum">
              <a:rPr lang="de-DE" altLang="de-DE" smtClean="0"/>
              <a:pPr>
                <a:defRPr/>
              </a:pPr>
              <a:t>51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terapeutas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sz="180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191980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52</a:t>
            </a:fld>
            <a:endParaRPr lang="de-DE" altLang="de-DE"/>
          </a:p>
        </p:txBody>
      </p:sp>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23907" name="Rectangle 3"/>
          <p:cNvSpPr>
            <a:spLocks noGrp="1" noChangeArrowheads="1"/>
          </p:cNvSpPr>
          <p:nvPr>
            <p:ph idx="1"/>
          </p:nvPr>
        </p:nvSpPr>
        <p:spPr>
          <a:noFill/>
        </p:spPr>
        <p:txBody>
          <a:bodyPr/>
          <a:lstStyle/>
          <a:p>
            <a:pPr eaLnBrk="1" hangingPunct="1"/>
            <a:r>
              <a:rPr lang="pt-PT" altLang="de-DE" sz="2400" dirty="0">
                <a:solidFill>
                  <a:srgbClr val="333333"/>
                </a:solidFill>
                <a:latin typeface="Calibri Light"/>
              </a:rPr>
              <a:t>O que é costume ver numa sala de aula típica?</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Sala de Aula</a:t>
            </a:r>
            <a:br>
              <a:rPr lang="pt-BR" altLang="de-DE" sz="3600">
                <a:solidFill>
                  <a:srgbClr val="004992"/>
                </a:solidFill>
                <a:latin typeface="Calibri Light"/>
              </a:rPr>
            </a:br>
            <a:r>
              <a:rPr lang="pt-BR" altLang="de-DE">
                <a:solidFill>
                  <a:srgbClr val="004992"/>
                </a:solidFill>
                <a:latin typeface="Calibri Light"/>
              </a:rPr>
              <a:t>O que é que viu na imagem? Até que ponto está confiante?</a:t>
            </a:r>
            <a:endParaRPr lang="de-DE" altLang="de-DE">
              <a:solidFill>
                <a:srgbClr val="004992"/>
              </a:solidFill>
              <a:latin typeface="Calibri Light"/>
            </a:endParaRPr>
          </a:p>
        </p:txBody>
      </p:sp>
      <p:sp>
        <p:nvSpPr>
          <p:cNvPr id="12595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mochilas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professor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livros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cadeiras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cadeira da professora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quadro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mala da professora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Sala de Aula</a:t>
            </a: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mochilas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professor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mapa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livros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cadeiras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cadeira da professora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quadro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mala da professora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55</a:t>
            </a:fld>
            <a:endParaRPr lang="de-DE" altLang="de-DE"/>
          </a:p>
        </p:txBody>
      </p:sp>
      <p:pic>
        <p:nvPicPr>
          <p:cNvPr id="9"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56</a:t>
            </a:fld>
            <a:endParaRPr lang="de-DE" altLang="de-DE"/>
          </a:p>
        </p:txBody>
      </p:sp>
      <p:pic>
        <p:nvPicPr>
          <p:cNvPr id="8"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Pescador</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320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cachimbo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botão no chapéu</a:t>
            </a:r>
          </a:p>
          <a:p>
            <a:pPr marL="342900" indent="-342900" eaLnBrk="1" hangingPunct="1">
              <a:lnSpc>
                <a:spcPct val="100000"/>
              </a:lnSpc>
              <a:spcBef>
                <a:spcPts val="1200"/>
              </a:spcBef>
              <a:buClr>
                <a:srgbClr val="333333"/>
              </a:buClr>
              <a:buFont typeface="WingDings"/>
              <a:buChar char=""/>
            </a:pPr>
            <a:r>
              <a:rPr lang="en-CA" altLang="de-DE" sz="2400" dirty="0">
                <a:solidFill>
                  <a:srgbClr val="333333"/>
                </a:solidFill>
                <a:latin typeface="Calibri Light"/>
              </a:rPr>
              <a:t>“SPORT”</a:t>
            </a:r>
            <a:r>
              <a:rPr lang="de-DE" altLang="de-DE" sz="2400" dirty="0">
                <a:solidFill>
                  <a:srgbClr val="333333"/>
                </a:solidFill>
                <a:latin typeface="Calibri Light"/>
              </a:rPr>
              <a:t> escrito no barco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cana de pesca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capota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água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peixe</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Pescador</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cachimbo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balde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botão no chapéu</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“SPORT” escrito no barco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cana de pesca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capota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água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peixe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58</a:t>
            </a:fld>
            <a:endParaRPr lang="de-DE" altLang="de-DE"/>
          </a:p>
        </p:txBody>
      </p:sp>
      <p:pic>
        <p:nvPicPr>
          <p:cNvPr id="9"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59</a:t>
            </a:fld>
            <a:endParaRPr lang="de-DE" altLang="de-DE"/>
          </a:p>
        </p:txBody>
      </p:sp>
      <p:pic>
        <p:nvPicPr>
          <p:cNvPr id="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38243"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O que é costume ver numa passadeira?</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Passeio</a:t>
            </a:r>
            <a:br>
              <a:rPr lang="pt-BR" altLang="de-DE" sz="3600">
                <a:solidFill>
                  <a:srgbClr val="004992"/>
                </a:solidFill>
                <a:latin typeface="Calibri Light"/>
              </a:rPr>
            </a:br>
            <a:r>
              <a:rPr lang="pt-BR" altLang="de-DE">
                <a:solidFill>
                  <a:srgbClr val="004992"/>
                </a:solidFill>
                <a:latin typeface="Calibri Light"/>
              </a:rPr>
              <a:t>O que viu na imagem? Até que ponto está confiante?</a:t>
            </a:r>
            <a:endParaRPr lang="de-DE" altLang="de-DE">
              <a:solidFill>
                <a:srgbClr val="004992"/>
              </a:solidFill>
              <a:latin typeface="Calibri Light"/>
            </a:endParaRPr>
          </a:p>
        </p:txBody>
      </p:sp>
      <p:sp>
        <p:nvSpPr>
          <p:cNvPr id="14029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polícia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criança numa bicicleta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mulher idosa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semáforo verde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passadeira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sinal stop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perfil da cidade</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Passeio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carros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polícia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criança numa bicicleta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mulher idosa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semáforo verde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passadeira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sinal stop</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perfil da cidade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62</a:t>
            </a:fld>
            <a:endParaRPr lang="de-DE" altLang="de-DE"/>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63</a:t>
            </a:fld>
            <a:endParaRPr lang="de-DE" altLang="de-DE"/>
          </a:p>
        </p:txBody>
      </p:sp>
      <p:pic>
        <p:nvPicPr>
          <p:cNvPr id="8"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46435" name="Rectangle 3"/>
          <p:cNvSpPr>
            <a:spLocks noGrp="1" noChangeArrowheads="1"/>
          </p:cNvSpPr>
          <p:nvPr>
            <p:ph idx="1"/>
          </p:nvPr>
        </p:nvSpPr>
        <p:spPr>
          <a:noFill/>
        </p:spPr>
        <p:txBody>
          <a:bodyPr/>
          <a:lstStyle/>
          <a:p>
            <a:pPr eaLnBrk="1" hangingPunct="1"/>
            <a:r>
              <a:rPr lang="de-DE" altLang="de-DE" sz="2400" dirty="0">
                <a:solidFill>
                  <a:srgbClr val="333333"/>
                </a:solidFill>
                <a:latin typeface="Calibri Light"/>
              </a:rPr>
              <a:t>O </a:t>
            </a:r>
            <a:r>
              <a:rPr lang="pt-PT" altLang="de-DE" sz="2400" dirty="0">
                <a:solidFill>
                  <a:srgbClr val="333333"/>
                </a:solidFill>
                <a:latin typeface="Calibri Light"/>
              </a:rPr>
              <a:t>que costuma encontrar num parque infantil?</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Parque Infantil</a:t>
            </a:r>
            <a:br>
              <a:rPr lang="pt-BR" altLang="de-DE" sz="3600">
                <a:solidFill>
                  <a:srgbClr val="004992"/>
                </a:solidFill>
                <a:latin typeface="Calibri Light"/>
              </a:rPr>
            </a:br>
            <a:r>
              <a:rPr lang="pt-BR" altLang="de-DE">
                <a:solidFill>
                  <a:srgbClr val="004992"/>
                </a:solidFill>
                <a:latin typeface="Calibri Light"/>
              </a:rPr>
              <a:t>O que é que viu na imagem? Até que ponto está confiante?</a:t>
            </a:r>
            <a:endParaRPr lang="de-DE" altLang="de-DE">
              <a:solidFill>
                <a:srgbClr val="004992"/>
              </a:solidFill>
              <a:latin typeface="Calibri Light"/>
            </a:endParaRPr>
          </a:p>
        </p:txBody>
      </p:sp>
      <p:sp>
        <p:nvSpPr>
          <p:cNvPr id="14848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escorrega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carrossel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papagaio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bola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árvores</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baloiço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brinquedos</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local com areia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Parque</a:t>
            </a:r>
            <a:r>
              <a:rPr lang="en-US" sz="3600" dirty="0">
                <a:solidFill>
                  <a:srgbClr val="004992"/>
                </a:solidFill>
                <a:latin typeface="Calibri Light"/>
              </a:rPr>
              <a:t> </a:t>
            </a:r>
            <a:r>
              <a:rPr lang="en-US" sz="3600" dirty="0" err="1">
                <a:solidFill>
                  <a:srgbClr val="004992"/>
                </a:solidFill>
                <a:latin typeface="Calibri Light"/>
              </a:rPr>
              <a:t>Infantil</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escorrega</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carrossel</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papagaio</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skate</a:t>
            </a:r>
          </a:p>
          <a:p>
            <a:pPr marL="342900" lvl="0" indent="-342900" defTabSz="914377">
              <a:lnSpc>
                <a:spcPct val="100000"/>
              </a:lnSpc>
              <a:spcBef>
                <a:spcPts val="1200"/>
              </a:spcBef>
              <a:buClr>
                <a:srgbClr val="004992"/>
              </a:buClr>
              <a:buFont typeface="WingDings"/>
              <a:buChar char=""/>
            </a:pPr>
            <a:r>
              <a:rPr lang="pt-BR" altLang="de-DE" sz="2000" dirty="0">
                <a:solidFill>
                  <a:srgbClr val="004992"/>
                </a:solidFill>
                <a:latin typeface="Calibri Light"/>
                <a:ea typeface="+mj-ea"/>
                <a:cs typeface="+mj-cs"/>
              </a:rPr>
              <a:t>bola</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árvores</a:t>
            </a:r>
          </a:p>
          <a:p>
            <a:pPr marL="342900" lvl="0" indent="-342900" defTabSz="914377">
              <a:lnSpc>
                <a:spcPct val="100000"/>
              </a:lnSpc>
              <a:spcBef>
                <a:spcPts val="1200"/>
              </a:spcBef>
              <a:buClr>
                <a:srgbClr val="004992"/>
              </a:buClr>
              <a:buFont typeface="WingDings"/>
              <a:buChar char=""/>
            </a:pPr>
            <a:r>
              <a:rPr lang="pt-BR" altLang="de-DE" sz="2000" dirty="0">
                <a:solidFill>
                  <a:srgbClr val="004992"/>
                </a:solidFill>
                <a:latin typeface="Calibri Light"/>
                <a:ea typeface="+mj-ea"/>
                <a:cs typeface="+mj-cs"/>
              </a:rPr>
              <a:t>baloiço</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brinquedos</a:t>
            </a:r>
          </a:p>
          <a:p>
            <a:pPr marL="342900" lvl="0" indent="-342900" defTabSz="914377">
              <a:lnSpc>
                <a:spcPct val="100000"/>
              </a:lnSpc>
              <a:spcBef>
                <a:spcPts val="1200"/>
              </a:spcBef>
              <a:buClr>
                <a:srgbClr val="333333"/>
              </a:buClr>
              <a:buFont typeface="WingDings"/>
              <a:buChar char=""/>
            </a:pPr>
            <a:r>
              <a:rPr lang="pt-BR" altLang="de-DE" sz="2000" dirty="0">
                <a:solidFill>
                  <a:srgbClr val="333333"/>
                </a:solidFill>
                <a:latin typeface="Calibri Light"/>
                <a:ea typeface="+mj-ea"/>
                <a:cs typeface="+mj-cs"/>
              </a:rPr>
              <a:t>local com areia</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66</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não</a:t>
            </a:r>
            <a:r>
              <a:rPr lang="es-ES" altLang="de-DE" sz="1800" b="1" dirty="0">
                <a:latin typeface="Calibri Light"/>
              </a:rPr>
              <a:t>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67</a:t>
            </a:fld>
            <a:endParaRPr lang="de-DE" altLang="de-DE"/>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Casamento</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5462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janela da igreja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padrinho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véu da noiva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menina com flores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assentos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porta</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Casamento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janela da igreja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padrinho</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véu da noiva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menina com flores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assentos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porta</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69</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70</a:t>
            </a:fld>
            <a:endParaRPr lang="de-DE" altLang="de-DE"/>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Futebol</a:t>
            </a:r>
            <a:br>
              <a:rPr lang="pt-BR" altLang="de-DE" sz="3600" dirty="0">
                <a:solidFill>
                  <a:srgbClr val="004992"/>
                </a:solidFill>
                <a:latin typeface="Calibri Light"/>
              </a:rPr>
            </a:br>
            <a:r>
              <a:rPr lang="pt-BR" altLang="de-DE" dirty="0">
                <a:solidFill>
                  <a:srgbClr val="004992"/>
                </a:solidFill>
                <a:latin typeface="Calibri Light"/>
              </a:rPr>
              <a:t>O que não foi apresentado? Até que ponto está confiante?</a:t>
            </a:r>
            <a:endParaRPr lang="de-DE" altLang="de-DE" dirty="0">
              <a:solidFill>
                <a:srgbClr val="004992"/>
              </a:solidFill>
              <a:latin typeface="Calibri Light"/>
            </a:endParaRPr>
          </a:p>
        </p:txBody>
      </p:sp>
      <p:sp>
        <p:nvSpPr>
          <p:cNvPr id="16077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placa de pontuação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baliza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linhas do campo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jogador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bola de futebol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adeptos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publicidade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bandeiras</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Futebol</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placa de pontuação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baliza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linhas do campo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jogador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bola de futebol</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adeptos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publicidade</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bandeiras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72</a:t>
            </a:fld>
            <a:endParaRPr lang="de-DE" altLang="de-DE"/>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73</a:t>
            </a:fld>
            <a:endParaRPr lang="de-DE" altLang="de-DE"/>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Na lua </a:t>
            </a:r>
            <a:br>
              <a:rPr lang="pt-BR" altLang="de-DE" sz="3600">
                <a:solidFill>
                  <a:srgbClr val="004992"/>
                </a:solidFill>
                <a:latin typeface="Calibri Light"/>
              </a:rPr>
            </a:br>
            <a:r>
              <a:rPr lang="pt-BR" altLang="de-DE">
                <a:solidFill>
                  <a:srgbClr val="004992"/>
                </a:solidFill>
                <a:latin typeface="Calibri Light"/>
              </a:rPr>
              <a:t>O que não foi apresentado? Até que ponto está confiante?</a:t>
            </a:r>
            <a:endParaRPr lang="de-DE" altLang="de-DE">
              <a:solidFill>
                <a:srgbClr val="004992"/>
              </a:solidFill>
              <a:latin typeface="Calibri Light"/>
            </a:endParaRPr>
          </a:p>
        </p:txBody>
      </p:sp>
      <p:sp>
        <p:nvSpPr>
          <p:cNvPr id="16691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apoios do foguetão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garrafa de oxigénio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capacete</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crateras da lua</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bico do foguetão</a:t>
            </a:r>
          </a:p>
          <a:p>
            <a:pPr marL="342900" indent="-342900" eaLnBrk="1" hangingPunct="1">
              <a:lnSpc>
                <a:spcPct val="100000"/>
              </a:lnSpc>
              <a:spcBef>
                <a:spcPts val="1200"/>
              </a:spcBef>
              <a:buClr>
                <a:srgbClr val="333333"/>
              </a:buClr>
              <a:buFont typeface="WingDings"/>
              <a:buChar char=""/>
            </a:pPr>
            <a:r>
              <a:rPr lang="pt-PT" altLang="de-DE" sz="2400" dirty="0">
                <a:solidFill>
                  <a:srgbClr val="333333"/>
                </a:solidFill>
                <a:latin typeface="Calibri Light"/>
              </a:rPr>
              <a:t>planeta em forma de</a:t>
            </a:r>
            <a:br>
              <a:rPr lang="pt-PT" altLang="de-DE" sz="2400" dirty="0">
                <a:solidFill>
                  <a:srgbClr val="333333"/>
                </a:solidFill>
                <a:latin typeface="Calibri Light"/>
              </a:rPr>
            </a:br>
            <a:r>
              <a:rPr lang="pt-PT" altLang="de-DE" sz="2400" dirty="0">
                <a:solidFill>
                  <a:srgbClr val="333333"/>
                </a:solidFill>
                <a:latin typeface="Calibri Light"/>
              </a:rPr>
              <a:t>foice no fundo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Na </a:t>
            </a:r>
            <a:r>
              <a:rPr lang="en-US" sz="3600" dirty="0" err="1">
                <a:solidFill>
                  <a:srgbClr val="004992"/>
                </a:solidFill>
                <a:latin typeface="Calibri Light"/>
              </a:rPr>
              <a:t>lua</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apoios do foguetão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garrafa de oxigénio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capacete</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crateras da lua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bico do foguetão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planeta em forma de</a:t>
            </a:r>
            <a:br>
              <a:rPr lang="pt-BR" altLang="de-DE" sz="2400" dirty="0">
                <a:solidFill>
                  <a:srgbClr val="333333"/>
                </a:solidFill>
                <a:latin typeface="Calibri Light"/>
                <a:ea typeface="+mj-ea"/>
                <a:cs typeface="+mj-cs"/>
              </a:rPr>
            </a:br>
            <a:r>
              <a:rPr lang="pt-BR" altLang="de-DE" sz="2400" dirty="0">
                <a:solidFill>
                  <a:srgbClr val="333333"/>
                </a:solidFill>
                <a:latin typeface="Calibri Light"/>
                <a:ea typeface="+mj-ea"/>
                <a:cs typeface="+mj-cs"/>
              </a:rPr>
              <a:t>foice no fundo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75</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76</a:t>
            </a:fld>
            <a:endParaRPr lang="de-DE" altLang="de-DE"/>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Salvamento</a:t>
            </a:r>
            <a:br>
              <a:rPr lang="pt-BR" altLang="de-DE" sz="3600" dirty="0">
                <a:solidFill>
                  <a:srgbClr val="004992"/>
                </a:solidFill>
                <a:latin typeface="Calibri Light"/>
              </a:rPr>
            </a:br>
            <a:r>
              <a:rPr lang="pt-BR" altLang="de-DE" dirty="0">
                <a:solidFill>
                  <a:srgbClr val="004992"/>
                </a:solidFill>
                <a:latin typeface="Calibri Light"/>
              </a:rPr>
              <a:t>O que não foi apresentado? Até que ponto está confiante?</a:t>
            </a:r>
            <a:endParaRPr lang="de-DE" altLang="de-DE" dirty="0">
              <a:solidFill>
                <a:srgbClr val="004992"/>
              </a:solidFill>
              <a:latin typeface="Calibri Light"/>
            </a:endParaRPr>
          </a:p>
        </p:txBody>
      </p:sp>
      <p:sp>
        <p:nvSpPr>
          <p:cNvPr id="17920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helicóptero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bote de salvamento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mergulhador</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barco virado</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água</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maca</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nadador-salvador</a:t>
            </a:r>
          </a:p>
          <a:p>
            <a:pPr marL="342900" indent="-342900" eaLnBrk="1" hangingPunct="1">
              <a:lnSpc>
                <a:spcPct val="100000"/>
              </a:lnSpc>
              <a:spcBef>
                <a:spcPts val="1200"/>
              </a:spcBef>
              <a:buClr>
                <a:srgbClr val="333333"/>
              </a:buClr>
              <a:buFont typeface="WingDings"/>
              <a:buChar char=""/>
            </a:pPr>
            <a:r>
              <a:rPr lang="pt-PT" altLang="de-DE" sz="2400">
                <a:solidFill>
                  <a:srgbClr val="333333"/>
                </a:solidFill>
                <a:latin typeface="Calibri Light"/>
              </a:rPr>
              <a:t>piloto</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Salvamento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helicóptero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bote de salvamento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mergulhador</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barco virado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água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maca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nadador-salvador</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piloto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78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79</a:t>
            </a:fld>
            <a:endParaRPr lang="de-DE" altLang="de-DE"/>
          </a:p>
        </p:txBody>
      </p:sp>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Chuva de Ideias</a:t>
            </a:r>
          </a:p>
        </p:txBody>
      </p:sp>
      <p:sp>
        <p:nvSpPr>
          <p:cNvPr id="185347" name="Rectangle 3"/>
          <p:cNvSpPr>
            <a:spLocks noGrp="1" noChangeArrowheads="1"/>
          </p:cNvSpPr>
          <p:nvPr>
            <p:ph idx="1"/>
          </p:nvPr>
        </p:nvSpPr>
        <p:spPr>
          <a:noFill/>
        </p:spPr>
        <p:txBody>
          <a:bodyPr/>
          <a:lstStyle/>
          <a:p>
            <a:pPr eaLnBrk="1" hangingPunct="1">
              <a:buFont typeface="Wingdings" panose="05000000000000000000" pitchFamily="2" charset="2"/>
              <a:buNone/>
            </a:pPr>
            <a:r>
              <a:rPr lang="de-DE" altLang="de-DE" sz="2400" dirty="0">
                <a:solidFill>
                  <a:srgbClr val="333333"/>
                </a:solidFill>
                <a:latin typeface="Calibri Light"/>
              </a:rPr>
              <a:t>O que costume ver num local de construção?</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a:p>
            <a:pPr eaLnBrk="1" hangingPunct="1"/>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Calibri Light"/>
              </a:rPr>
              <a:t>Trabalhos de Estrada</a:t>
            </a:r>
            <a:br>
              <a:rPr lang="pt-BR" altLang="de-DE" sz="3600">
                <a:solidFill>
                  <a:srgbClr val="004992"/>
                </a:solidFill>
                <a:latin typeface="Calibri Light"/>
              </a:rPr>
            </a:br>
            <a:r>
              <a:rPr lang="pt-BR" altLang="de-DE">
                <a:solidFill>
                  <a:srgbClr val="004992"/>
                </a:solidFill>
                <a:latin typeface="Calibri Light"/>
              </a:rPr>
              <a:t>O que viu na imagem? Até que ponto está confiante?</a:t>
            </a:r>
            <a:endParaRPr lang="de-DE" altLang="de-DE">
              <a:solidFill>
                <a:srgbClr val="004992"/>
              </a:solidFill>
              <a:latin typeface="Calibri Light"/>
            </a:endParaRPr>
          </a:p>
        </p:txBody>
      </p:sp>
      <p:sp>
        <p:nvSpPr>
          <p:cNvPr id="18739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tubos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carro de mão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barreira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escavadeira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martelo pneumático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pá</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sinal STOP</a:t>
            </a: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latin typeface="Calibri Light"/>
              </a:rPr>
              <a:t>Trabalhos</a:t>
            </a:r>
            <a:r>
              <a:rPr lang="en-US" sz="3600" dirty="0">
                <a:solidFill>
                  <a:srgbClr val="004992"/>
                </a:solidFill>
                <a:latin typeface="Calibri Light"/>
              </a:rPr>
              <a:t> de </a:t>
            </a:r>
            <a:r>
              <a:rPr lang="en-US" sz="3600" dirty="0" err="1">
                <a:solidFill>
                  <a:srgbClr val="004992"/>
                </a:solidFill>
                <a:latin typeface="Calibri Light"/>
              </a:rPr>
              <a:t>estrada</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tubos</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carro de mão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barreira</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escavadora</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martelo pneumático</a:t>
            </a:r>
          </a:p>
          <a:p>
            <a:pPr marL="342900" lvl="0" indent="-342900" defTabSz="914377">
              <a:lnSpc>
                <a:spcPct val="100000"/>
              </a:lnSpc>
              <a:spcBef>
                <a:spcPts val="1200"/>
              </a:spcBef>
              <a:buClr>
                <a:srgbClr val="333333"/>
              </a:buClr>
              <a:buFont typeface="WingDings"/>
              <a:buChar char=""/>
            </a:pPr>
            <a:r>
              <a:rPr lang="pt-BR" altLang="de-DE" sz="2400" dirty="0">
                <a:solidFill>
                  <a:srgbClr val="333333"/>
                </a:solidFill>
                <a:latin typeface="Calibri Light"/>
                <a:ea typeface="+mj-ea"/>
                <a:cs typeface="+mj-cs"/>
              </a:rPr>
              <a:t>pá</a:t>
            </a:r>
          </a:p>
          <a:p>
            <a:pPr marL="342900" lvl="0" indent="-342900" defTabSz="914377">
              <a:lnSpc>
                <a:spcPct val="100000"/>
              </a:lnSpc>
              <a:spcBef>
                <a:spcPts val="1200"/>
              </a:spcBef>
              <a:buClr>
                <a:srgbClr val="004992"/>
              </a:buClr>
              <a:buFont typeface="WingDings"/>
              <a:buChar char=""/>
            </a:pPr>
            <a:r>
              <a:rPr lang="pt-BR" altLang="de-DE" sz="2400" dirty="0">
                <a:solidFill>
                  <a:srgbClr val="004992"/>
                </a:solidFill>
                <a:latin typeface="Calibri Light"/>
                <a:ea typeface="+mj-ea"/>
                <a:cs typeface="+mj-cs"/>
              </a:rPr>
              <a:t>sinal STOP</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5 - Memória</a:t>
            </a:r>
            <a:endParaRPr lang="de-DE"/>
          </a:p>
        </p:txBody>
      </p:sp>
      <p:sp>
        <p:nvSpPr>
          <p:cNvPr id="5" name="Slide Number Placeholder 4"/>
          <p:cNvSpPr>
            <a:spLocks noGrp="1"/>
          </p:cNvSpPr>
          <p:nvPr>
            <p:ph type="sldNum" sz="quarter" idx="12"/>
          </p:nvPr>
        </p:nvSpPr>
        <p:spPr/>
        <p:txBody>
          <a:bodyPr/>
          <a:lstStyle/>
          <a:p>
            <a:pPr>
              <a:defRPr/>
            </a:pPr>
            <a:fld id="{B0AD688E-FB62-47ED-9590-44F0EE56B209}" type="slidenum">
              <a:rPr lang="de-DE" altLang="de-DE" smtClean="0"/>
              <a:pPr>
                <a:defRPr/>
              </a:pPr>
              <a:t>82</a:t>
            </a:fld>
            <a:endParaRPr lang="de-DE" altLang="de-DE"/>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não está presente</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buClr>
                <a:srgbClr val="333333"/>
              </a:buClr>
            </a:pPr>
            <a:r>
              <a:rPr lang="pt-BR" sz="2400" b="1" dirty="0">
                <a:solidFill>
                  <a:srgbClr val="333333"/>
                </a:solidFill>
                <a:latin typeface="Calibri Light"/>
              </a:rPr>
              <a:t>Objectivos de Aprendizagem:</a:t>
            </a:r>
          </a:p>
          <a:p>
            <a:pPr marL="342900" indent="-342900">
              <a:buClr>
                <a:srgbClr val="333333"/>
              </a:buClr>
              <a:buFont typeface="WingDings"/>
              <a:buChar char=""/>
            </a:pPr>
            <a:r>
              <a:rPr lang="pt-BR" sz="2000" dirty="0">
                <a:solidFill>
                  <a:srgbClr val="004992"/>
                </a:solidFill>
                <a:latin typeface="Calibri Light"/>
              </a:rPr>
              <a:t>As nossas memórias podem pregar-nos partidas!</a:t>
            </a:r>
            <a:br>
              <a:rPr lang="pt-BR" sz="2000" dirty="0">
                <a:solidFill>
                  <a:srgbClr val="333333"/>
                </a:solidFill>
                <a:latin typeface="Calibri Light"/>
              </a:rPr>
            </a:br>
            <a:r>
              <a:rPr lang="pt-BR" sz="2000" dirty="0">
                <a:solidFill>
                  <a:srgbClr val="333333"/>
                </a:solidFill>
                <a:latin typeface="Calibri Light"/>
              </a:rPr>
              <a:t>Especialmente nas situações importantes de vida (desavenças, testemunho da testemunha ocular etc.), TENHA EM ATENÇÃO:</a:t>
            </a:r>
            <a:br>
              <a:rPr lang="pt-BR" sz="2000" dirty="0">
                <a:solidFill>
                  <a:srgbClr val="333333"/>
                </a:solidFill>
                <a:latin typeface="Calibri Light"/>
              </a:rPr>
            </a:br>
            <a:r>
              <a:rPr lang="pt-BR" sz="2000" dirty="0">
                <a:solidFill>
                  <a:srgbClr val="333333"/>
                </a:solidFill>
                <a:latin typeface="Calibri Light"/>
              </a:rPr>
              <a:t>Se não se lembra de detalhes de uma situação com vivacidade:</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Não esteja demasiado seguro que as suas recordações estão certas.</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buClr>
                <a:srgbClr val="333333"/>
              </a:buClr>
            </a:pPr>
            <a:r>
              <a:rPr lang="pt-BR" sz="2400" b="1" dirty="0">
                <a:solidFill>
                  <a:srgbClr val="333333"/>
                </a:solidFill>
                <a:latin typeface="Calibri Light"/>
              </a:rPr>
              <a:t>Objectivos de Aprendizagem:</a:t>
            </a:r>
          </a:p>
          <a:p>
            <a:pPr marL="342900" indent="-342900">
              <a:buClr>
                <a:srgbClr val="333333"/>
              </a:buClr>
              <a:buFont typeface="WingDings"/>
              <a:buChar char=""/>
            </a:pPr>
            <a:r>
              <a:rPr lang="pt-BR" sz="2000" dirty="0">
                <a:solidFill>
                  <a:srgbClr val="004992"/>
                </a:solidFill>
                <a:latin typeface="Calibri Light"/>
              </a:rPr>
              <a:t>As nossas memórias podem pregar-nos partidas!</a:t>
            </a:r>
            <a:br>
              <a:rPr lang="pt-BR" sz="2000" dirty="0">
                <a:solidFill>
                  <a:srgbClr val="333333"/>
                </a:solidFill>
                <a:latin typeface="Calibri Light"/>
              </a:rPr>
            </a:br>
            <a:r>
              <a:rPr lang="pt-BR" sz="2000" dirty="0">
                <a:solidFill>
                  <a:srgbClr val="333333"/>
                </a:solidFill>
                <a:latin typeface="Calibri Light"/>
              </a:rPr>
              <a:t>Especialmente nas situações importantes de vida (desavenças, testemunho da testemunha ocular etc.), TENHA EM ATENÇÃO:</a:t>
            </a:r>
            <a:br>
              <a:rPr lang="pt-BR" sz="2000" dirty="0">
                <a:solidFill>
                  <a:srgbClr val="333333"/>
                </a:solidFill>
                <a:latin typeface="Calibri Light"/>
              </a:rPr>
            </a:br>
            <a:r>
              <a:rPr lang="pt-BR" sz="2000" dirty="0">
                <a:solidFill>
                  <a:srgbClr val="333333"/>
                </a:solidFill>
                <a:latin typeface="Calibri Light"/>
              </a:rPr>
              <a:t>Se não se lembra de detalhes de uma situação com vivacidade:</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Não esteja demasiado seguro que as suas recordações estão certas.</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Procure informação adicional (e.g., testemunhas).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84</a:t>
            </a:fld>
            <a:endParaRPr lang="de-DE" altLang="de-DE"/>
          </a:p>
        </p:txBody>
      </p:sp>
    </p:spTree>
    <p:extLst>
      <p:ext uri="{BB962C8B-B14F-4D97-AF65-F5344CB8AC3E}">
        <p14:creationId xmlns:p14="http://schemas.microsoft.com/office/powerpoint/2010/main" val="10636231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a:buClr>
                <a:srgbClr val="333333"/>
              </a:buClr>
            </a:pPr>
            <a:r>
              <a:rPr lang="pt-BR" sz="2400" b="1" dirty="0">
                <a:solidFill>
                  <a:srgbClr val="333333"/>
                </a:solidFill>
                <a:latin typeface="Calibri Light"/>
              </a:rPr>
              <a:t>Objectivos de Aprendizagem:</a:t>
            </a:r>
          </a:p>
          <a:p>
            <a:pPr marL="342900" indent="-342900">
              <a:buClr>
                <a:srgbClr val="333333"/>
              </a:buClr>
              <a:buFont typeface="WingDings"/>
              <a:buChar char=""/>
            </a:pPr>
            <a:r>
              <a:rPr lang="pt-BR" sz="2000" dirty="0">
                <a:solidFill>
                  <a:srgbClr val="004992"/>
                </a:solidFill>
                <a:latin typeface="Calibri Light"/>
              </a:rPr>
              <a:t>As nossas memórias podem pregar-nos partidas!</a:t>
            </a:r>
            <a:br>
              <a:rPr lang="pt-BR" sz="2000" dirty="0">
                <a:solidFill>
                  <a:srgbClr val="333333"/>
                </a:solidFill>
                <a:latin typeface="Calibri Light"/>
              </a:rPr>
            </a:br>
            <a:r>
              <a:rPr lang="pt-BR" sz="2000" dirty="0">
                <a:solidFill>
                  <a:srgbClr val="333333"/>
                </a:solidFill>
                <a:latin typeface="Calibri Light"/>
              </a:rPr>
              <a:t>Especialmente nas situações importantes de vida (desavenças, testemunho da testemunha ocular etc.), TENHA EM ATENÇÃO:</a:t>
            </a:r>
            <a:br>
              <a:rPr lang="pt-BR" sz="2000" dirty="0">
                <a:solidFill>
                  <a:srgbClr val="333333"/>
                </a:solidFill>
                <a:latin typeface="Calibri Light"/>
              </a:rPr>
            </a:br>
            <a:r>
              <a:rPr lang="pt-BR" sz="2000" dirty="0">
                <a:solidFill>
                  <a:srgbClr val="333333"/>
                </a:solidFill>
                <a:latin typeface="Calibri Light"/>
              </a:rPr>
              <a:t>Se não se lembra de detalhes de uma situação com vivacidade:</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Não esteja demasiado seguro que as suas recordações estão certas.</a:t>
            </a:r>
          </a:p>
          <a:p>
            <a:pPr marL="774827" lvl="3" indent="-342900">
              <a:lnSpc>
                <a:spcPct val="100000"/>
              </a:lnSpc>
              <a:spcBef>
                <a:spcPts val="1200"/>
              </a:spcBef>
              <a:buClr>
                <a:srgbClr val="333333"/>
              </a:buClr>
              <a:buFont typeface="WingDings"/>
              <a:buChar char=""/>
            </a:pPr>
            <a:r>
              <a:rPr lang="pt-BR" sz="2000" dirty="0">
                <a:solidFill>
                  <a:srgbClr val="004992"/>
                </a:solidFill>
                <a:latin typeface="Calibri Light"/>
              </a:rPr>
              <a:t>Procure informação adicional (e.g., testemunhas).</a:t>
            </a:r>
            <a:br>
              <a:rPr lang="pt-BR" sz="2000" dirty="0">
                <a:solidFill>
                  <a:srgbClr val="333333"/>
                </a:solidFill>
                <a:latin typeface="Calibri Light"/>
              </a:rPr>
            </a:br>
            <a:r>
              <a:rPr lang="pt-BR" sz="2000" dirty="0">
                <a:solidFill>
                  <a:srgbClr val="333333"/>
                </a:solidFill>
                <a:latin typeface="Calibri Light"/>
              </a:rPr>
              <a:t>Exemplo: Quando teve uma desavença com alguém lembra-se vagamente que essa pessoa fez observações insultuosas sobre si. Tenha em consideração que a sua memória pode ter-lhe pregado uma partida e que as suas recordações podem estar distorcidas. Pergunte também às pessoas que estiveram presentes na ocasião.</a:t>
            </a:r>
          </a:p>
          <a:p>
            <a:pPr marL="342900" indent="-342900">
              <a:buClr>
                <a:srgbClr val="333333"/>
              </a:buClr>
              <a:buFont typeface="Arial" panose="020B0604020202020204" pitchFamily="34" charset="0"/>
              <a:buChar char="•"/>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85</a:t>
            </a:fld>
            <a:endParaRPr lang="de-DE" altLang="de-DE"/>
          </a:p>
        </p:txBody>
      </p:sp>
    </p:spTree>
    <p:extLst>
      <p:ext uri="{BB962C8B-B14F-4D97-AF65-F5344CB8AC3E}">
        <p14:creationId xmlns:p14="http://schemas.microsoft.com/office/powerpoint/2010/main" val="19506049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que isto tem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Durante psicose as pessoas estão propensas a lembrar-se de coisas que não aconteceram ou que aconteceram de uma forma diferente.</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que isto tem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Durante psicose as pessoas estão propensas a lembrar-se de coisas que não aconteceram ou que aconteceram de uma forma diferente.</a:t>
            </a:r>
          </a:p>
          <a:p>
            <a:pPr lvl="0" defTabSz="914400" fontAlgn="base">
              <a:lnSpc>
                <a:spcPct val="100000"/>
              </a:lnSpc>
              <a:spcBef>
                <a:spcPts val="1200"/>
              </a:spcBef>
            </a:pPr>
            <a:r>
              <a:rPr lang="de-DE" altLang="de-DE" dirty="0">
                <a:solidFill>
                  <a:srgbClr val="004992"/>
                </a:solidFill>
                <a:latin typeface="Calibri Light"/>
              </a:rPr>
              <a:t>Exemplo: </a:t>
            </a:r>
            <a:r>
              <a:rPr lang="de-DE" altLang="de-DE" dirty="0">
                <a:solidFill>
                  <a:srgbClr val="333333"/>
                </a:solidFill>
                <a:latin typeface="Calibri Light"/>
              </a:rPr>
              <a:t>O Filipe está convencido que alguém lhe roubou a bicicleta.</a:t>
            </a:r>
          </a:p>
          <a:p>
            <a:pPr lvl="0" defTabSz="914400" fontAlgn="base">
              <a:lnSpc>
                <a:spcPct val="100000"/>
              </a:lnSpc>
              <a:spcBef>
                <a:spcPts val="1200"/>
              </a:spcBef>
            </a:pPr>
            <a:r>
              <a:rPr lang="de-DE" altLang="de-DE" dirty="0">
                <a:solidFill>
                  <a:srgbClr val="004992"/>
                </a:solidFill>
                <a:latin typeface="Calibri Light"/>
              </a:rPr>
              <a:t>Antecedentes: </a:t>
            </a:r>
            <a:r>
              <a:rPr lang="pt-PT" altLang="de-DE" dirty="0">
                <a:solidFill>
                  <a:srgbClr val="333333"/>
                </a:solidFill>
                <a:latin typeface="Calibri Light"/>
              </a:rPr>
              <a:t>A sua bicicleta não está, como de costume, à frente da sua porta e ele está 100% certo que a deixou lá na noite passada. Vê o cadeado da sua bicicleta em frente ao supermercado, e está prestes a chamar a polícia suspeitando que o ladrão está no supermercado. Para ele, o incidente é mais uma indicação de que existe uma conspiração desde que a sua carteira foi roubada há 3 semanas atrás.</a:t>
            </a:r>
            <a:endParaRPr lang="de-DE" altLang="de-DE" dirty="0">
              <a:solidFill>
                <a:srgbClr val="333333"/>
              </a:solidFill>
              <a:latin typeface="Calibri Light"/>
            </a:endParaRPr>
          </a:p>
          <a:p>
            <a:pPr lvl="0" defTabSz="914400" fontAlgn="base">
              <a:lnSpc>
                <a:spcPct val="100000"/>
              </a:lnSpc>
              <a:spcBef>
                <a:spcPts val="1200"/>
              </a:spcBef>
            </a:pPr>
            <a:r>
              <a:rPr lang="de-DE" altLang="de-DE" dirty="0">
                <a:solidFill>
                  <a:srgbClr val="004992"/>
                </a:solidFill>
                <a:latin typeface="Calibri Light"/>
              </a:rPr>
              <a:t>Mas:</a:t>
            </a:r>
            <a:r>
              <a:rPr lang="pt-PT" altLang="de-DE" dirty="0">
                <a:solidFill>
                  <a:srgbClr val="004992"/>
                </a:solidFill>
                <a:latin typeface="Calibri Light"/>
              </a:rPr>
              <a:t> </a:t>
            </a:r>
            <a:r>
              <a:rPr lang="pt-PT" altLang="de-DE" dirty="0">
                <a:solidFill>
                  <a:srgbClr val="333333"/>
                </a:solidFill>
                <a:latin typeface="Calibri Light"/>
              </a:rPr>
              <a:t>Na cabine telefónica, o Filipe põe a mão no bolso e encontra a chave do cadeado. Então, lembra-se de repente que deixou bicicleta em frente ao supermercado.</a:t>
            </a: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87</a:t>
            </a:fld>
            <a:endParaRPr lang="de-DE" altLang="de-DE"/>
          </a:p>
        </p:txBody>
      </p:sp>
    </p:spTree>
    <p:extLst>
      <p:ext uri="{BB962C8B-B14F-4D97-AF65-F5344CB8AC3E}">
        <p14:creationId xmlns:p14="http://schemas.microsoft.com/office/powerpoint/2010/main" val="21518879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é que isto tem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Durante psicose as pessoas estão propensas a lembrar-se de coisas que não aconteceram ou que aconteceram de uma forma diferente.</a:t>
            </a:r>
          </a:p>
          <a:p>
            <a:pPr lvl="0" defTabSz="914400" fontAlgn="base">
              <a:lnSpc>
                <a:spcPct val="100000"/>
              </a:lnSpc>
              <a:spcBef>
                <a:spcPts val="1200"/>
              </a:spcBef>
            </a:pPr>
            <a:r>
              <a:rPr lang="de-DE" altLang="de-DE" dirty="0">
                <a:solidFill>
                  <a:srgbClr val="004992"/>
                </a:solidFill>
                <a:latin typeface="Calibri Light"/>
              </a:rPr>
              <a:t>Exemplo: </a:t>
            </a:r>
            <a:r>
              <a:rPr lang="de-DE" altLang="de-DE" dirty="0">
                <a:solidFill>
                  <a:srgbClr val="333333"/>
                </a:solidFill>
                <a:latin typeface="Calibri Light"/>
              </a:rPr>
              <a:t>O Filipe está convencido que alguém lhe roubou a bicicleta.</a:t>
            </a:r>
          </a:p>
          <a:p>
            <a:pPr lvl="0" defTabSz="914400" fontAlgn="base">
              <a:lnSpc>
                <a:spcPct val="100000"/>
              </a:lnSpc>
              <a:spcBef>
                <a:spcPts val="1200"/>
              </a:spcBef>
            </a:pPr>
            <a:r>
              <a:rPr lang="de-DE" altLang="de-DE" dirty="0">
                <a:solidFill>
                  <a:srgbClr val="004992"/>
                </a:solidFill>
                <a:latin typeface="Calibri Light"/>
              </a:rPr>
              <a:t>Antecedentes: </a:t>
            </a:r>
            <a:r>
              <a:rPr lang="pt-PT" altLang="de-DE" dirty="0">
                <a:solidFill>
                  <a:srgbClr val="333333"/>
                </a:solidFill>
                <a:latin typeface="Calibri Light"/>
              </a:rPr>
              <a:t>A sua bicicleta não está, como de costume, à frente da sua porta e ele está 100% certo que a deixou lá na noite passada. Vê o cadeado da sua bicicleta em frente ao supermercado, e está prestes a chamar a polícia suspeitando que o ladrão está no supermercado. Para ele, o incidente é mais uma indicação de que existe uma conspiração desde que a sua carteira foi roubada há 3 semanas atrás.</a:t>
            </a:r>
            <a:endParaRPr lang="de-DE" altLang="de-DE" dirty="0">
              <a:solidFill>
                <a:srgbClr val="333333"/>
              </a:solidFill>
              <a:latin typeface="Calibri Light"/>
            </a:endParaRPr>
          </a:p>
          <a:p>
            <a:pPr lvl="0" defTabSz="914400" fontAlgn="base">
              <a:lnSpc>
                <a:spcPct val="100000"/>
              </a:lnSpc>
              <a:spcBef>
                <a:spcPts val="1200"/>
              </a:spcBef>
            </a:pPr>
            <a:r>
              <a:rPr lang="de-DE" altLang="de-DE" dirty="0">
                <a:solidFill>
                  <a:srgbClr val="004992"/>
                </a:solidFill>
                <a:latin typeface="Calibri Light"/>
              </a:rPr>
              <a:t>Mas:</a:t>
            </a:r>
            <a:r>
              <a:rPr lang="pt-PT" altLang="de-DE" dirty="0">
                <a:solidFill>
                  <a:srgbClr val="004992"/>
                </a:solidFill>
                <a:latin typeface="Calibri Light"/>
              </a:rPr>
              <a:t> </a:t>
            </a:r>
            <a:r>
              <a:rPr lang="pt-PT" altLang="de-DE" dirty="0">
                <a:solidFill>
                  <a:srgbClr val="333333"/>
                </a:solidFill>
                <a:latin typeface="Calibri Light"/>
              </a:rPr>
              <a:t>Na cabine telefónica, o Filipe põe a mão no bolso e encontra a chave do cadeado. Então, lembra-se de repente que deixou bicicleta em frente ao supermercado.</a:t>
            </a:r>
          </a:p>
          <a:p>
            <a:pPr lvl="0" defTabSz="914400" fontAlgn="base">
              <a:lnSpc>
                <a:spcPct val="100000"/>
              </a:lnSpc>
              <a:spcBef>
                <a:spcPts val="1200"/>
              </a:spcBef>
            </a:pPr>
            <a:r>
              <a:rPr lang="pt-PT" altLang="de-DE" sz="2000" dirty="0">
                <a:solidFill>
                  <a:srgbClr val="333333"/>
                </a:solidFill>
                <a:latin typeface="Calibri Light"/>
                <a:cs typeface="Times New Roman" panose="02020603050405020304" pitchFamily="18" charset="0"/>
              </a:rPr>
              <a:t>As memórias falsas são mais susceptíveis de surgir quando se está com medo ou sob muita pressão. Antes de tirar conclusões precipitadas: pense cuidadosamente se os seus pressupostos estão bem fundamentados! Tenha também em conta: em comparação com as memórias verdadeiras, as memórias falsas são muito mais vagas!</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88</a:t>
            </a:fld>
            <a:endParaRPr lang="de-DE" altLang="de-DE"/>
          </a:p>
        </p:txBody>
      </p:sp>
    </p:spTree>
    <p:extLst>
      <p:ext uri="{BB962C8B-B14F-4D97-AF65-F5344CB8AC3E}">
        <p14:creationId xmlns:p14="http://schemas.microsoft.com/office/powerpoint/2010/main" val="24668446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5 - Memória</a:t>
            </a:r>
            <a:endParaRPr lang="de-DE"/>
          </a:p>
        </p:txBody>
      </p:sp>
      <p:sp>
        <p:nvSpPr>
          <p:cNvPr id="4" name="Slide Number Placeholder 3"/>
          <p:cNvSpPr>
            <a:spLocks noGrp="1"/>
          </p:cNvSpPr>
          <p:nvPr>
            <p:ph type="sldNum" sz="quarter" idx="12"/>
          </p:nvPr>
        </p:nvSpPr>
        <p:spPr/>
        <p:txBody>
          <a:bodyPr/>
          <a:lstStyle/>
          <a:p>
            <a:pPr>
              <a:defRPr/>
            </a:pPr>
            <a:fld id="{B0AD688E-FB62-47ED-9590-44F0EE56B209}" type="slidenum">
              <a:rPr lang="de-DE" altLang="de-DE" smtClean="0"/>
              <a:pPr>
                <a:defRPr/>
              </a:pPr>
              <a:t>89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6707331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5 - Memória</a:t>
            </a:r>
            <a:endParaRPr lang="de-DE"/>
          </a:p>
        </p:txBody>
      </p:sp>
      <p:sp>
        <p:nvSpPr>
          <p:cNvPr id="6" name="Slide Number Placeholder 5"/>
          <p:cNvSpPr>
            <a:spLocks noGrp="1"/>
          </p:cNvSpPr>
          <p:nvPr>
            <p:ph type="sldNum" sz="quarter" idx="12"/>
          </p:nvPr>
        </p:nvSpPr>
        <p:spPr/>
        <p:txBody>
          <a:bodyPr/>
          <a:lstStyle/>
          <a:p>
            <a:pPr>
              <a:defRPr/>
            </a:pPr>
            <a:fld id="{B0AD688E-FB62-47ED-9590-44F0EE56B209}" type="slidenum">
              <a:rPr lang="de-DE" altLang="de-DE" smtClean="0"/>
              <a:pPr>
                <a:defRPr/>
              </a:pPr>
              <a:t>90</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461575229"/>
              </p:ext>
            </p:extLst>
          </p:nvPr>
        </p:nvGraphicFramePr>
        <p:xfrm>
          <a:off x="408954" y="2011680"/>
          <a:ext cx="11375999" cy="46635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4430</Words>
  <Application>Microsoft Office PowerPoint</Application>
  <PresentationFormat>Benutzerdefiniert</PresentationFormat>
  <Paragraphs>777</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TMC 5 A – Memória</vt:lpstr>
      <vt:lpstr>Memória</vt:lpstr>
      <vt:lpstr>Memória</vt:lpstr>
      <vt:lpstr>Memória</vt:lpstr>
      <vt:lpstr>Memória</vt:lpstr>
      <vt:lpstr>Memória</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Como posso memorizar as coisas melhor?</vt:lpstr>
      <vt:lpstr>Será que todos nós percebemos e recordamos o mesmo?</vt:lpstr>
      <vt:lpstr>Por favor, veja as diferenças relativas à cor e tamanho nas pinturas. Existem aspectos que os artistas pintaram de maneira diferente ou que foram omitidos?</vt:lpstr>
      <vt:lpstr>Cada pessoa vê as coisas de maneira diferente! Tal como nos três quadros: O mesmo cenário está representado, mas com ênfases diferentes!</vt:lpstr>
      <vt:lpstr>Exercício</vt:lpstr>
      <vt:lpstr>Exercício</vt:lpstr>
      <vt:lpstr>Exercício</vt:lpstr>
      <vt:lpstr>PowerPoint-Präsentation</vt:lpstr>
      <vt:lpstr>Na praia O que viu? Até que ponto está confiante?</vt:lpstr>
      <vt:lpstr>Na praia</vt:lpstr>
      <vt:lpstr>PowerPoint-Präsentation</vt:lpstr>
      <vt:lpstr>Estação O que viu? Até que ponto está confiante?</vt:lpstr>
      <vt:lpstr>Estação</vt:lpstr>
      <vt:lpstr>Memórias Falsas</vt:lpstr>
      <vt:lpstr>Memórias Falsas</vt:lpstr>
      <vt:lpstr>Memórias Falsas</vt:lpstr>
      <vt:lpstr>Tipo de erros de memória</vt:lpstr>
      <vt:lpstr>Tipo de erros de memória</vt:lpstr>
      <vt:lpstr>Tipo de erros de memória</vt:lpstr>
      <vt:lpstr>Tipo de erros de memória</vt:lpstr>
      <vt:lpstr>Memórias Falsas</vt:lpstr>
      <vt:lpstr>Memórias Falsas</vt:lpstr>
      <vt:lpstr>Memórias Falsas</vt:lpstr>
      <vt:lpstr>Memórias Falsas</vt:lpstr>
      <vt:lpstr>Porque estamos a ver isto?</vt:lpstr>
      <vt:lpstr>Porque estamos a ver isto?</vt:lpstr>
      <vt:lpstr>Porque estamos a ver isto?</vt:lpstr>
      <vt:lpstr>Como os erros de memória promovem más interpretações durante a psicose - exemplos</vt:lpstr>
      <vt:lpstr>Tarefa 2</vt:lpstr>
      <vt:lpstr>Tarefa 2</vt:lpstr>
      <vt:lpstr>PowerPoint-Präsentation</vt:lpstr>
      <vt:lpstr>Quiosque O que viu na imagem? Até que ponto está confiante?</vt:lpstr>
      <vt:lpstr>Quiosque</vt:lpstr>
      <vt:lpstr>PowerPoint-Präsentation</vt:lpstr>
      <vt:lpstr>Jardim O que não foi apresentado? Até que ponto está confiante?</vt:lpstr>
      <vt:lpstr>Jardim</vt:lpstr>
      <vt:lpstr>Opcional: video</vt:lpstr>
      <vt:lpstr>PowerPoint-Präsentation</vt:lpstr>
      <vt:lpstr>Chuva de Ideias</vt:lpstr>
      <vt:lpstr>Sala de Aula O que é que viu na imagem? Até que ponto está confiante?</vt:lpstr>
      <vt:lpstr>Sala de Aula</vt:lpstr>
      <vt:lpstr>PowerPoint-Präsentation</vt:lpstr>
      <vt:lpstr>Pescador O que não foi apresentado? Até que ponto está confiante?</vt:lpstr>
      <vt:lpstr>Pescador</vt:lpstr>
      <vt:lpstr>PowerPoint-Präsentation</vt:lpstr>
      <vt:lpstr>Chuva de Ideias</vt:lpstr>
      <vt:lpstr>Passeio O que viu na imagem? Até que ponto está confiante?</vt:lpstr>
      <vt:lpstr>Passeio</vt:lpstr>
      <vt:lpstr>PowerPoint-Präsentation</vt:lpstr>
      <vt:lpstr>Chuva de Ideias</vt:lpstr>
      <vt:lpstr>Parque Infantil O que é que viu na imagem? Até que ponto está confiante?</vt:lpstr>
      <vt:lpstr>Parque Infantil</vt:lpstr>
      <vt:lpstr>PowerPoint-Präsentation</vt:lpstr>
      <vt:lpstr>Casamento O que não foi apresentado? Até que ponto está confiante?</vt:lpstr>
      <vt:lpstr>Casamento</vt:lpstr>
      <vt:lpstr>PowerPoint-Präsentation</vt:lpstr>
      <vt:lpstr>Futebol O que não foi apresentado? Até que ponto está confiante?</vt:lpstr>
      <vt:lpstr>Futebol</vt:lpstr>
      <vt:lpstr>PowerPoint-Präsentation</vt:lpstr>
      <vt:lpstr>Na lua  O que não foi apresentado? Até que ponto está confiante?</vt:lpstr>
      <vt:lpstr>Na lua</vt:lpstr>
      <vt:lpstr>PowerPoint-Präsentation</vt:lpstr>
      <vt:lpstr>Salvamento O que não foi apresentado? Até que ponto está confiante?</vt:lpstr>
      <vt:lpstr>Salvamento</vt:lpstr>
      <vt:lpstr>PowerPoint-Präsentation</vt:lpstr>
      <vt:lpstr>Chuva de Ideias</vt:lpstr>
      <vt:lpstr>Trabalhos de Estrada O que viu na imagem? Até que ponto está confiante?</vt:lpstr>
      <vt:lpstr>Trabalhos de estrada</vt:lpstr>
      <vt:lpstr>Transferência para a vida diária</vt:lpstr>
      <vt:lpstr>Transferência para a vida diária</vt:lpstr>
      <vt:lpstr>Transferência para a vida diária</vt:lpstr>
      <vt:lpstr>O que é que isto tem a ver com a psicose?</vt:lpstr>
      <vt:lpstr>O que é que isto tem a ver com a psicose?</vt:lpstr>
      <vt:lpstr>O que é que isto tem a ver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289</cp:revision>
  <dcterms:created xsi:type="dcterms:W3CDTF">2004-06-30T16:15:23Z</dcterms:created>
  <dcterms:modified xsi:type="dcterms:W3CDTF">2025-01-09T22:32:31Z</dcterms:modified>
</cp:coreProperties>
</file>