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7" r:id="rId1"/>
  </p:sldMasterIdLst>
  <p:notesMasterIdLst>
    <p:notesMasterId r:id="rId76"/>
  </p:notesMasterIdLst>
  <p:handoutMasterIdLst>
    <p:handoutMasterId r:id="rId77"/>
  </p:handoutMasterIdLst>
  <p:sldIdLst>
    <p:sldId id="606" r:id="rId2"/>
    <p:sldId id="298" r:id="rId3"/>
    <p:sldId id="598" r:id="rId4"/>
    <p:sldId id="597" r:id="rId5"/>
    <p:sldId id="607" r:id="rId6"/>
    <p:sldId id="518" r:id="rId7"/>
    <p:sldId id="519" r:id="rId8"/>
    <p:sldId id="513" r:id="rId9"/>
    <p:sldId id="599" r:id="rId10"/>
    <p:sldId id="600" r:id="rId11"/>
    <p:sldId id="601" r:id="rId12"/>
    <p:sldId id="301" r:id="rId13"/>
    <p:sldId id="507" r:id="rId14"/>
    <p:sldId id="516" r:id="rId15"/>
    <p:sldId id="517" r:id="rId16"/>
    <p:sldId id="506" r:id="rId17"/>
    <p:sldId id="602" r:id="rId18"/>
    <p:sldId id="603" r:id="rId19"/>
    <p:sldId id="604" r:id="rId20"/>
    <p:sldId id="523" r:id="rId21"/>
    <p:sldId id="524" r:id="rId22"/>
    <p:sldId id="525" r:id="rId23"/>
    <p:sldId id="526" r:id="rId24"/>
    <p:sldId id="527" r:id="rId25"/>
    <p:sldId id="528" r:id="rId26"/>
    <p:sldId id="529" r:id="rId27"/>
    <p:sldId id="530" r:id="rId28"/>
    <p:sldId id="531" r:id="rId29"/>
    <p:sldId id="532" r:id="rId30"/>
    <p:sldId id="533" r:id="rId31"/>
    <p:sldId id="534" r:id="rId32"/>
    <p:sldId id="535" r:id="rId33"/>
    <p:sldId id="536" r:id="rId34"/>
    <p:sldId id="581" r:id="rId35"/>
    <p:sldId id="582" r:id="rId36"/>
    <p:sldId id="587" r:id="rId37"/>
    <p:sldId id="540" r:id="rId38"/>
    <p:sldId id="605" r:id="rId39"/>
    <p:sldId id="541" r:id="rId40"/>
    <p:sldId id="542" r:id="rId41"/>
    <p:sldId id="543" r:id="rId42"/>
    <p:sldId id="590" r:id="rId43"/>
    <p:sldId id="544" r:id="rId44"/>
    <p:sldId id="545" r:id="rId45"/>
    <p:sldId id="546" r:id="rId46"/>
    <p:sldId id="547" r:id="rId47"/>
    <p:sldId id="548" r:id="rId48"/>
    <p:sldId id="549" r:id="rId49"/>
    <p:sldId id="550" r:id="rId50"/>
    <p:sldId id="551" r:id="rId51"/>
    <p:sldId id="552" r:id="rId52"/>
    <p:sldId id="553" r:id="rId53"/>
    <p:sldId id="554" r:id="rId54"/>
    <p:sldId id="555" r:id="rId55"/>
    <p:sldId id="556" r:id="rId56"/>
    <p:sldId id="557" r:id="rId57"/>
    <p:sldId id="558" r:id="rId58"/>
    <p:sldId id="559" r:id="rId59"/>
    <p:sldId id="560" r:id="rId60"/>
    <p:sldId id="561" r:id="rId61"/>
    <p:sldId id="562" r:id="rId62"/>
    <p:sldId id="563" r:id="rId63"/>
    <p:sldId id="564" r:id="rId64"/>
    <p:sldId id="565" r:id="rId65"/>
    <p:sldId id="566" r:id="rId66"/>
    <p:sldId id="567" r:id="rId67"/>
    <p:sldId id="499" r:id="rId68"/>
    <p:sldId id="592" r:id="rId69"/>
    <p:sldId id="593" r:id="rId70"/>
    <p:sldId id="487" r:id="rId71"/>
    <p:sldId id="594" r:id="rId72"/>
    <p:sldId id="595" r:id="rId73"/>
    <p:sldId id="591" r:id="rId74"/>
    <p:sldId id="510" r:id="rId7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99881" autoAdjust="0"/>
  </p:normalViewPr>
  <p:slideViewPr>
    <p:cSldViewPr>
      <p:cViewPr varScale="1">
        <p:scale>
          <a:sx n="67" d="100"/>
          <a:sy n="67" d="100"/>
        </p:scale>
        <p:origin x="664"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D0B0C5A-EEBC-40C9-AF0B-37E9E2A4EE52}" type="slidenum">
              <a:rPr lang="en-GB" altLang="de-DE"/>
              <a:pPr/>
              <a:t>‹Nr.›</a:t>
            </a:fld>
            <a:endParaRPr lang="en-GB" altLang="de-DE"/>
          </a:p>
        </p:txBody>
      </p:sp>
    </p:spTree>
    <p:extLst>
      <p:ext uri="{BB962C8B-B14F-4D97-AF65-F5344CB8AC3E}">
        <p14:creationId xmlns:p14="http://schemas.microsoft.com/office/powerpoint/2010/main" val="89325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931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08225ED-F1D9-448D-A2B0-545A8D773F35}" type="slidenum">
              <a:rPr lang="en-US" altLang="de-DE"/>
              <a:pPr/>
              <a:t>‹Nr.›</a:t>
            </a:fld>
            <a:endParaRPr lang="en-US" altLang="de-DE"/>
          </a:p>
        </p:txBody>
      </p:sp>
    </p:spTree>
    <p:extLst>
      <p:ext uri="{BB962C8B-B14F-4D97-AF65-F5344CB8AC3E}">
        <p14:creationId xmlns:p14="http://schemas.microsoft.com/office/powerpoint/2010/main" val="3973009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485F63-9831-438C-80AC-2F698FF18B6C}" type="slidenum">
              <a:rPr lang="en-US" altLang="de-DE" sz="1300"/>
              <a:pPr eaLnBrk="1" hangingPunct="1">
                <a:spcBef>
                  <a:spcPct val="0"/>
                </a:spcBef>
              </a:pPr>
              <a:t>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2345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485F63-9831-438C-80AC-2F698FF18B6C}" type="slidenum">
              <a:rPr lang="en-US" altLang="de-DE" sz="1300"/>
              <a:pPr eaLnBrk="1" hangingPunct="1">
                <a:spcBef>
                  <a:spcPct val="0"/>
                </a:spcBef>
              </a:pPr>
              <a:t>3</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2345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485F63-9831-438C-80AC-2F698FF18B6C}" type="slidenum">
              <a:rPr lang="en-US" altLang="de-DE" sz="1300"/>
              <a:pPr eaLnBrk="1" hangingPunct="1">
                <a:spcBef>
                  <a:spcPct val="0"/>
                </a:spcBef>
              </a:pPr>
              <a:t>4</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2345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485F63-9831-438C-80AC-2F698FF18B6C}" type="slidenum">
              <a:rPr lang="en-US" altLang="de-DE" sz="1300"/>
              <a:pPr eaLnBrk="1" hangingPunct="1">
                <a:spcBef>
                  <a:spcPct val="0"/>
                </a:spcBef>
              </a:pPr>
              <a:t>5</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234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Marcador de Posição da Imagem do Diapositivo 1"/>
          <p:cNvSpPr>
            <a:spLocks noGrp="1" noRot="1" noChangeAspect="1" noTextEdit="1"/>
          </p:cNvSpPr>
          <p:nvPr>
            <p:ph type="sldImg"/>
          </p:nvPr>
        </p:nvSpPr>
        <p:spPr>
          <a:xfrm>
            <a:off x="138113" y="768350"/>
            <a:ext cx="6823075" cy="3836988"/>
          </a:xfrm>
          <a:ln/>
        </p:spPr>
      </p:sp>
      <p:sp>
        <p:nvSpPr>
          <p:cNvPr id="99331" name="Marcador de Posição de Nota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
        <p:nvSpPr>
          <p:cNvPr id="99332" name="Marcador de Posição do Número do Diapositivo 3"/>
          <p:cNvSpPr txBox="1">
            <a:spLocks noGrp="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AE7D2B9-EE76-482D-802D-AE7A17DEF230}" type="slidenum">
              <a:rPr lang="en-US" altLang="de-DE" sz="1300"/>
              <a:pPr algn="r" eaLnBrk="1" hangingPunct="1">
                <a:spcBef>
                  <a:spcPct val="0"/>
                </a:spcBef>
              </a:pPr>
              <a:t>6</a:t>
            </a:fld>
            <a:endParaRPr lang="en-US" altLang="de-DE" sz="1300"/>
          </a:p>
        </p:txBody>
      </p:sp>
    </p:spTree>
    <p:extLst>
      <p:ext uri="{BB962C8B-B14F-4D97-AF65-F5344CB8AC3E}">
        <p14:creationId xmlns:p14="http://schemas.microsoft.com/office/powerpoint/2010/main" val="1071642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Marcador de Posição da Imagem do Diapositivo 1"/>
          <p:cNvSpPr>
            <a:spLocks noGrp="1" noRot="1" noChangeAspect="1" noTextEdit="1"/>
          </p:cNvSpPr>
          <p:nvPr>
            <p:ph type="sldImg"/>
          </p:nvPr>
        </p:nvSpPr>
        <p:spPr>
          <a:xfrm>
            <a:off x="138113" y="768350"/>
            <a:ext cx="6823075" cy="3836988"/>
          </a:xfrm>
          <a:ln/>
        </p:spPr>
      </p:sp>
      <p:sp>
        <p:nvSpPr>
          <p:cNvPr id="100355" name="Marcador de Posição de Nota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
        <p:nvSpPr>
          <p:cNvPr id="100356" name="Marcador de Posição do Número do Diapositivo 3"/>
          <p:cNvSpPr txBox="1">
            <a:spLocks noGrp="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EF5581-5271-49DB-B766-4C3C8E4FE425}" type="slidenum">
              <a:rPr lang="en-US" altLang="de-DE" sz="1300"/>
              <a:pPr algn="r" eaLnBrk="1" hangingPunct="1">
                <a:spcBef>
                  <a:spcPct val="0"/>
                </a:spcBef>
              </a:pPr>
              <a:t>7</a:t>
            </a:fld>
            <a:endParaRPr lang="en-US" altLang="de-DE" sz="1300"/>
          </a:p>
        </p:txBody>
      </p:sp>
    </p:spTree>
    <p:extLst>
      <p:ext uri="{BB962C8B-B14F-4D97-AF65-F5344CB8AC3E}">
        <p14:creationId xmlns:p14="http://schemas.microsoft.com/office/powerpoint/2010/main" val="2929399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E8CD1C-ED01-4525-990F-542E3D064327}" type="slidenum">
              <a:rPr lang="en-US" altLang="de-DE" sz="1300"/>
              <a:pPr algn="r" eaLnBrk="1" hangingPunct="1">
                <a:spcBef>
                  <a:spcPct val="0"/>
                </a:spcBef>
              </a:pPr>
              <a:t>8</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662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E8CD1C-ED01-4525-990F-542E3D064327}" type="slidenum">
              <a:rPr lang="en-US" altLang="de-DE" sz="1300"/>
              <a:pPr algn="r" eaLnBrk="1" hangingPunct="1">
                <a:spcBef>
                  <a:spcPct val="0"/>
                </a:spcBef>
              </a:pPr>
              <a:t>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662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E8CD1C-ED01-4525-990F-542E3D064327}" type="slidenum">
              <a:rPr lang="en-US" altLang="de-DE" sz="1300"/>
              <a:pPr algn="r" eaLnBrk="1" hangingPunct="1">
                <a:spcBef>
                  <a:spcPct val="0"/>
                </a:spcBef>
              </a:pPr>
              <a:t>10</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66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E8CD1C-ED01-4525-990F-542E3D064327}" type="slidenum">
              <a:rPr lang="en-US" altLang="de-DE" sz="1300"/>
              <a:pPr algn="r" eaLnBrk="1" hangingPunct="1">
                <a:spcBef>
                  <a:spcPct val="0"/>
                </a:spcBef>
              </a:pPr>
              <a:t>11</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662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DD2AE1-CB50-4ECA-88D5-C0DD4247F681}" type="slidenum">
              <a:rPr lang="en-US" altLang="de-DE" sz="1300"/>
              <a:pPr eaLnBrk="1" hangingPunct="1">
                <a:spcBef>
                  <a:spcPct val="0"/>
                </a:spcBef>
              </a:pPr>
              <a:t>12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780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FBC840-75E8-4F8F-B2AA-7B1C1C0C26C5}" type="slidenum">
              <a:rPr lang="en-US" altLang="de-DE" sz="1300"/>
              <a:pPr eaLnBrk="1" hangingPunct="1">
                <a:spcBef>
                  <a:spcPct val="0"/>
                </a:spcBef>
              </a:pPr>
              <a:t>13</a:t>
            </a:fld>
            <a:endParaRPr lang="en-US"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2197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CB28B2F-733D-4481-B6B5-780ED894CEA9}" type="slidenum">
              <a:rPr lang="en-US" altLang="de-DE" sz="1300" b="0">
                <a:cs typeface="Times New Roman" panose="02020603050405020304" pitchFamily="18" charset="0"/>
              </a:rPr>
              <a:pPr algn="r" eaLnBrk="1" hangingPunct="1">
                <a:spcBef>
                  <a:spcPct val="0"/>
                </a:spcBef>
              </a:pPr>
              <a:t>14</a:t>
            </a:fld>
            <a:endParaRPr lang="en-US" altLang="de-DE" sz="1300" b="0">
              <a:cs typeface="Times New Roman" panose="02020603050405020304" pitchFamily="18"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785151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5A07692-DD25-48BE-ABC5-A1887BCA9F08}" type="slidenum">
              <a:rPr lang="en-US" altLang="de-DE" sz="1300" b="0">
                <a:cs typeface="Times New Roman" panose="02020603050405020304" pitchFamily="18" charset="0"/>
              </a:rPr>
              <a:pPr algn="r" eaLnBrk="1" hangingPunct="1">
                <a:spcBef>
                  <a:spcPct val="0"/>
                </a:spcBef>
              </a:pPr>
              <a:t>15</a:t>
            </a:fld>
            <a:endParaRPr lang="en-US" altLang="de-DE" sz="1300" b="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606062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48E0B-577F-4D36-9B3F-25291F6A3E15}" type="slidenum">
              <a:rPr lang="en-US" altLang="de-DE" sz="1300"/>
              <a:pPr eaLnBrk="1" hangingPunct="1">
                <a:spcBef>
                  <a:spcPct val="0"/>
                </a:spcBef>
              </a:pPr>
              <a:t>16</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462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48E0B-577F-4D36-9B3F-25291F6A3E15}" type="slidenum">
              <a:rPr lang="en-US" altLang="de-DE" sz="1300"/>
              <a:pPr eaLnBrk="1" hangingPunct="1">
                <a:spcBef>
                  <a:spcPct val="0"/>
                </a:spcBef>
              </a:pPr>
              <a:t>17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462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48E0B-577F-4D36-9B3F-25291F6A3E15}" type="slidenum">
              <a:rPr lang="en-US" altLang="de-DE" sz="1300"/>
              <a:pPr eaLnBrk="1" hangingPunct="1">
                <a:spcBef>
                  <a:spcPct val="0"/>
                </a:spcBef>
              </a:pPr>
              <a:t>18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462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48E0B-577F-4D36-9B3F-25291F6A3E15}" type="slidenum">
              <a:rPr lang="en-US" altLang="de-DE" sz="1300"/>
              <a:pPr eaLnBrk="1" hangingPunct="1">
                <a:spcBef>
                  <a:spcPct val="0"/>
                </a:spcBef>
              </a:pPr>
              <a:t>19</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7462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949670-F2EC-4329-ADD6-79465771ADA8}"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8867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5DB100-32E9-48E9-B290-0D25263AE376}"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986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DE045-13E4-4E04-82BA-8860C7CC3F03}"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496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688D10-8C06-49BA-8C62-ADF03ED98D9A}"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1850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092159-DB31-42F9-8D34-448EE89860B6}" type="slidenum">
              <a:rPr lang="en-US" altLang="de-DE" sz="1300">
                <a:solidFill>
                  <a:srgbClr val="000000"/>
                </a:solidFill>
              </a:rPr>
              <a:pPr eaLnBrk="1" hangingPunct="1">
                <a:spcBef>
                  <a:spcPct val="0"/>
                </a:spcBef>
              </a:pPr>
              <a:t>24</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2873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148702-4BDB-485A-8E97-62E8C2647712}"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2713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6D1445-526A-4591-80AA-BBD3A29A0EA2}"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464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CF51F-8E7F-4F57-AE87-180110100048}"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117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76EE4A-2DAE-4128-BE12-6DD1C09D10B6}"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5710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77B157-FA79-44F8-A52D-165AB637BA79}"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172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49F6FF-591D-4138-BA58-9E68B313C632}" type="slidenum">
              <a:rPr lang="en-US" altLang="de-DE" sz="1300"/>
              <a:pPr eaLnBrk="1" hangingPunct="1">
                <a:spcBef>
                  <a:spcPct val="0"/>
                </a:spcBef>
              </a:pPr>
              <a:t>34</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2604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B7B09F-3E80-45A0-9DE6-574275460186}" type="slidenum">
              <a:rPr lang="en-US" altLang="de-DE" sz="1300"/>
              <a:pPr eaLnBrk="1" hangingPunct="1">
                <a:spcBef>
                  <a:spcPct val="0"/>
                </a:spcBef>
              </a:pPr>
              <a:t>35</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6312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F622B7-255E-4004-BFA6-3C4243FD5B4C}" type="slidenum">
              <a:rPr lang="en-US" altLang="de-DE" sz="1300"/>
              <a:pPr eaLnBrk="1" hangingPunct="1">
                <a:spcBef>
                  <a:spcPct val="0"/>
                </a:spcBef>
              </a:pPr>
              <a:t>36</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4364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F209AC-912B-468C-B3DB-2ECA5F6CF4F0}"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26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F209AC-912B-468C-B3DB-2ECA5F6CF4F0}"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26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208128-CDC4-408F-BF42-037683FCA8A2}"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2344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331248-AC8B-4C01-A1FE-C1A9F5BDC5F2}" type="slidenum">
              <a:rPr lang="en-US" altLang="de-DE" sz="1300">
                <a:solidFill>
                  <a:srgbClr val="000000"/>
                </a:solidFill>
              </a:rPr>
              <a:pPr eaLnBrk="1" hangingPunct="1">
                <a:spcBef>
                  <a:spcPct val="0"/>
                </a:spcBef>
              </a:pPr>
              <a:t>40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3640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A5B628-1177-4A75-BED4-EE5598B1152D}"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77548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699891-324B-402E-836E-42AB6C6EF6F5}"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1946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8F5F4C-DCF3-46C3-882D-C3A5D4E58248}"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2830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451C11-BA2B-4D97-AADA-CBF5AB1FC779}"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0742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C5F4AA-B92C-46AF-9C81-4EE7957A913B}"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8135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D21C76-69BE-47C3-A4BA-E17615346FA5}"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02665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30A552-45A1-4C69-A32A-6D2ECC53280D}"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56253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4BA772-DBD5-489B-AD9D-7A88FA1794D6}"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5174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B2EF64-C70B-4DD3-B8DC-F2C0C10A0FCE}"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7118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E9E70A-D3D4-4BA7-A88F-DB465755AC39}"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6756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D0D28F-5C68-4962-8CB6-8239F6A91EFF}"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78311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23F469-79DA-4DE2-8CD5-EDFB3F272456}"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8683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41B0-B9E6-4472-AE29-9FED4A3DCB7F}"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15438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E2B64A-6927-4D47-A8F0-08ACD2DE8E20}"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1766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5767A9-5B79-4390-ABC8-FA834DD5C9C7}"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14580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BBFC67-0D4C-428E-8640-3C53A9130E6B}"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10666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DB6BD2-162A-49DD-8043-2D22D7F5A9E1}"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33152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C3F843-2F86-437A-8204-1E97F34881AE}"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00753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747371-3FE4-48BE-A116-12E4EF1B1484}"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3260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408C43-C927-402B-A6E4-96DCDBECF0DE}"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61583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1B8A01-6E90-4A16-BE96-765B400E8686}"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4627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18891A-B472-4AB2-BA88-DCD6FE871EC1}"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285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661C71-943D-4CE9-93C0-9BDD4F3DAAB8}"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6686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F4251D-3AE6-45FA-BBBD-380A3E6B94B6}" type="slidenum">
              <a:rPr lang="en-US" altLang="de-DE" sz="1300">
                <a:solidFill>
                  <a:srgbClr val="000000"/>
                </a:solidFill>
              </a:rPr>
              <a:pPr eaLnBrk="1" hangingPunct="1">
                <a:spcBef>
                  <a:spcPct val="0"/>
                </a:spcBef>
              </a:pPr>
              <a:t>65</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25234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F64819-360E-4BEE-8EA3-A4AF1B360F11}" type="slidenum">
              <a:rPr lang="en-US" altLang="de-DE" sz="1300">
                <a:solidFill>
                  <a:srgbClr val="000000"/>
                </a:solidFill>
              </a:rPr>
              <a:pPr eaLnBrk="1" hangingPunct="1">
                <a:spcBef>
                  <a:spcPct val="0"/>
                </a:spcBef>
              </a:pPr>
              <a:t>66</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76038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9CB1A8-26D5-4274-985D-8BF53EF4CEED}" type="slidenum">
              <a:rPr lang="en-US" altLang="de-DE" sz="1300"/>
              <a:pPr eaLnBrk="1" hangingPunct="1">
                <a:spcBef>
                  <a:spcPct val="0"/>
                </a:spcBef>
              </a:pPr>
              <a:t>67</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45966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9CB1A8-26D5-4274-985D-8BF53EF4CEED}" type="slidenum">
              <a:rPr lang="en-US" altLang="de-DE" sz="1300"/>
              <a:pPr eaLnBrk="1" hangingPunct="1">
                <a:spcBef>
                  <a:spcPct val="0"/>
                </a:spcBef>
              </a:pPr>
              <a:t>68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45966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9CB1A8-26D5-4274-985D-8BF53EF4CEED}" type="slidenum">
              <a:rPr lang="en-US" altLang="de-DE" sz="1300"/>
              <a:pPr eaLnBrk="1" hangingPunct="1">
                <a:spcBef>
                  <a:spcPct val="0"/>
                </a:spcBef>
              </a:pPr>
              <a:t>69</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45966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442B60-55DB-4273-8260-1D8A92862D92}" type="slidenum">
              <a:rPr lang="en-US" altLang="de-DE" sz="1300"/>
              <a:pPr eaLnBrk="1" hangingPunct="1">
                <a:spcBef>
                  <a:spcPct val="0"/>
                </a:spcBef>
              </a:pPr>
              <a:t>70</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7469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442B60-55DB-4273-8260-1D8A92862D92}" type="slidenum">
              <a:rPr lang="en-US" altLang="de-DE" sz="1300"/>
              <a:pPr eaLnBrk="1" hangingPunct="1">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7469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442B60-55DB-4273-8260-1D8A92862D92}" type="slidenum">
              <a:rPr lang="en-US" altLang="de-DE" sz="1300"/>
              <a:pPr eaLnBrk="1" hangingPunct="1">
                <a:spcBef>
                  <a:spcPct val="0"/>
                </a:spcBef>
              </a:pPr>
              <a:t>72</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67469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xfrm>
            <a:off x="139700" y="768350"/>
            <a:ext cx="6821488" cy="3836988"/>
          </a:xfrm>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509471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b="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4" name="Slide Number Placeholder 3"/>
          <p:cNvSpPr>
            <a:spLocks noGrp="1"/>
          </p:cNvSpPr>
          <p:nvPr>
            <p:ph type="sldNum" sz="quarter" idx="12"/>
          </p:nvPr>
        </p:nvSpPr>
        <p:spPr bwMode="gray"/>
        <p:txBody>
          <a:bodyPr/>
          <a:lstStyle>
            <a:lvl1pPr>
              <a:defRPr b="0"/>
            </a:lvl1pPr>
          </a:lstStyle>
          <a:p>
            <a:fld id="{A5C5F483-C7D2-4A7D-9375-3D7A79D12F2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3 - Mudar Crenças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46F8093D-53FE-4C58-A678-BC592E3194D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7" name="Slide Number Placeholder 6"/>
          <p:cNvSpPr>
            <a:spLocks noGrp="1"/>
          </p:cNvSpPr>
          <p:nvPr>
            <p:ph type="sldNum" sz="quarter" idx="12"/>
          </p:nvPr>
        </p:nvSpPr>
        <p:spPr bwMode="gray"/>
        <p:txBody>
          <a:bodyPr/>
          <a:lstStyle>
            <a:lvl1pPr>
              <a:defRPr b="0"/>
            </a:lvl1pPr>
          </a:lstStyle>
          <a:p>
            <a:fld id="{93C1A113-4FD0-4AA5-A5BA-DFEC7CE7F92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7" name="Slide Number Placeholder 6"/>
          <p:cNvSpPr>
            <a:spLocks noGrp="1"/>
          </p:cNvSpPr>
          <p:nvPr>
            <p:ph type="sldNum" sz="quarter" idx="12"/>
          </p:nvPr>
        </p:nvSpPr>
        <p:spPr bwMode="gray"/>
        <p:txBody>
          <a:bodyPr/>
          <a:lstStyle>
            <a:lvl1pPr>
              <a:defRPr b="0"/>
            </a:lvl1pPr>
          </a:lstStyle>
          <a:p>
            <a:fld id="{A5C5F483-C7D2-4A7D-9375-3D7A79D12F2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7" name="Slide Number Placeholder 6"/>
          <p:cNvSpPr>
            <a:spLocks noGrp="1"/>
          </p:cNvSpPr>
          <p:nvPr>
            <p:ph type="sldNum" sz="quarter" idx="12"/>
          </p:nvPr>
        </p:nvSpPr>
        <p:spPr bwMode="gray"/>
        <p:txBody>
          <a:bodyPr/>
          <a:lstStyle>
            <a:lvl1pPr>
              <a:defRPr b="0"/>
            </a:lvl1pPr>
          </a:lstStyle>
          <a:p>
            <a:fld id="{A5C5F483-C7D2-4A7D-9375-3D7A79D12F2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5" name="Slide Number Placeholder 4"/>
          <p:cNvSpPr>
            <a:spLocks noGrp="1"/>
          </p:cNvSpPr>
          <p:nvPr>
            <p:ph type="sldNum" sz="quarter" idx="12"/>
          </p:nvPr>
        </p:nvSpPr>
        <p:spPr bwMode="gray"/>
        <p:txBody>
          <a:bodyPr/>
          <a:lstStyle>
            <a:lvl1pPr>
              <a:defRPr b="0"/>
            </a:lvl1pPr>
          </a:lstStyle>
          <a:p>
            <a:fld id="{EF2B6B83-491C-4362-B30C-FCFA2E55B0F5}"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3 - Mudar Crenças</a:t>
            </a:r>
            <a:endParaRPr lang="de-DE"/>
          </a:p>
        </p:txBody>
      </p:sp>
      <p:sp>
        <p:nvSpPr>
          <p:cNvPr id="4" name="Slide Number Placeholder 3"/>
          <p:cNvSpPr>
            <a:spLocks noGrp="1"/>
          </p:cNvSpPr>
          <p:nvPr>
            <p:ph type="sldNum" sz="quarter" idx="12"/>
          </p:nvPr>
        </p:nvSpPr>
        <p:spPr bwMode="gray"/>
        <p:txBody>
          <a:bodyPr/>
          <a:lstStyle>
            <a:lvl1pPr>
              <a:defRPr b="0"/>
            </a:lvl1pPr>
          </a:lstStyle>
          <a:p>
            <a:fld id="{00C9BCD4-0CB3-4254-954E-C94BF137A8D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3 - Mudar Crenças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5C5F483-C7D2-4A7D-9375-3D7A79D12F2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3 A – Mudar Crenças</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286946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Mudar Crenças</a:t>
            </a: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rPr>
              <a:t>Tendência humana para nos fixarmos nas primeiras impressões (e.g. preconceito, “primeira impressão = melhor impressão”)</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Mudar Crenças</a:t>
            </a: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rPr>
              <a:t>Tendência humana para nos fixarmos nas primeiras impressões (e.g. preconceito, “primeira impressão = melhor impressão”)</a:t>
            </a:r>
          </a:p>
          <a:p>
            <a:pPr marL="342900" lvl="0" indent="-342900" defTabSz="914400" fontAlgn="base">
              <a:buClr>
                <a:srgbClr val="333333"/>
              </a:buClr>
              <a:buFont typeface="WingDings"/>
              <a:buChar char=""/>
            </a:pPr>
            <a:r>
              <a:rPr lang="pt-PT" altLang="de-DE" sz="2400" dirty="0">
                <a:solidFill>
                  <a:srgbClr val="004992"/>
                </a:solidFill>
                <a:latin typeface="Calibri Light"/>
              </a:rPr>
              <a:t>Razões: </a:t>
            </a:r>
            <a:r>
              <a:rPr lang="pt-PT" altLang="de-DE" sz="2400" dirty="0">
                <a:solidFill>
                  <a:schemeClr val="tx1"/>
                </a:solidFill>
                <a:latin typeface="Calibri Light"/>
              </a:rPr>
              <a:t>???</a:t>
            </a:r>
            <a:r>
              <a:rPr lang="pt-PT" altLang="de-DE" sz="2400" dirty="0">
                <a:solidFill>
                  <a:srgbClr val="004992"/>
                </a:solidFill>
                <a:latin typeface="Calibri Light"/>
              </a:rPr>
              <a:t> </a:t>
            </a:r>
            <a:r>
              <a:rPr lang="pt-PT" altLang="de-DE" sz="2400" dirty="0">
                <a:solidFill>
                  <a:srgbClr val="FFFFFF"/>
                </a:solidFill>
                <a:latin typeface="Calibri Light"/>
              </a:rPr>
              <a:t>Preguiça, “viés de confirmação</a:t>
            </a:r>
            <a:r>
              <a:rPr lang="en-US" altLang="de-DE" sz="2400" dirty="0">
                <a:solidFill>
                  <a:srgbClr val="FFFFFF"/>
                </a:solidFill>
                <a:latin typeface="Calibri Light"/>
              </a:rPr>
              <a:t>”*, </a:t>
            </a:r>
            <a:r>
              <a:rPr lang="pt-PT" altLang="de-DE" sz="2400" dirty="0">
                <a:solidFill>
                  <a:srgbClr val="FFFFFF"/>
                </a:solidFill>
                <a:latin typeface="Calibri Light"/>
              </a:rPr>
              <a:t>desleixo, facilita a orientação num mundo complexo, orgulho</a:t>
            </a:r>
          </a:p>
          <a:p>
            <a:pPr marL="342900" lvl="0" indent="-342900" defTabSz="914400" fontAlgn="base">
              <a:buClr>
                <a:srgbClr val="333333"/>
              </a:buClr>
              <a:buFont typeface="WingDings"/>
              <a:buChar char=""/>
            </a:pPr>
            <a:r>
              <a:rPr lang="pt-PT" altLang="de-DE" sz="2400" dirty="0">
                <a:solidFill>
                  <a:srgbClr val="004992"/>
                </a:solidFill>
                <a:latin typeface="Calibri Light"/>
              </a:rPr>
              <a:t>Problemas: </a:t>
            </a:r>
            <a:r>
              <a:rPr lang="pt-PT" altLang="de-DE" sz="2400" dirty="0">
                <a:solidFill>
                  <a:schemeClr val="tx1"/>
                </a:solidFill>
                <a:latin typeface="Calibri Light"/>
              </a:rPr>
              <a:t>??? </a:t>
            </a:r>
            <a:r>
              <a:rPr lang="pt-PT" altLang="de-DE" sz="2400" dirty="0">
                <a:solidFill>
                  <a:srgbClr val="FFFFFF"/>
                </a:solidFill>
                <a:latin typeface="Calibri Light"/>
              </a:rPr>
              <a:t>Os </a:t>
            </a:r>
            <a:r>
              <a:rPr lang="de-DE" altLang="de-DE" sz="2400" dirty="0">
                <a:solidFill>
                  <a:srgbClr val="FFFFFF"/>
                </a:solidFill>
                <a:latin typeface="Calibri Light"/>
              </a:rPr>
              <a:t>julgamentos falsos</a:t>
            </a:r>
            <a:r>
              <a:rPr lang="en-US" altLang="de-DE" sz="2400" dirty="0">
                <a:solidFill>
                  <a:srgbClr val="FFFFFF"/>
                </a:solidFill>
                <a:latin typeface="Calibri Light"/>
              </a:rPr>
              <a:t> </a:t>
            </a:r>
            <a:r>
              <a:rPr lang="pt-PT" altLang="de-DE" sz="2400" dirty="0">
                <a:solidFill>
                  <a:srgbClr val="FFFFFF"/>
                </a:solidFill>
                <a:latin typeface="Calibri Light"/>
              </a:rPr>
              <a:t>são mantidos </a:t>
            </a:r>
            <a:r>
              <a:rPr lang="en-US" altLang="de-DE" sz="2400" dirty="0">
                <a:solidFill>
                  <a:srgbClr val="FFFFFF"/>
                </a:solidFill>
                <a:latin typeface="Calibri Light"/>
              </a:rPr>
              <a:t>(</a:t>
            </a:r>
            <a:r>
              <a:rPr lang="pt-PT" altLang="de-DE" sz="2400" dirty="0">
                <a:solidFill>
                  <a:srgbClr val="FFFFFF"/>
                </a:solidFill>
                <a:latin typeface="Calibri Light"/>
              </a:rPr>
              <a:t>e.g. preconceitos raciais), excesso de falsas generalizações </a:t>
            </a:r>
            <a:r>
              <a:rPr lang="en-US" altLang="de-DE" sz="2400" dirty="0">
                <a:solidFill>
                  <a:srgbClr val="FFFFFF"/>
                </a:solidFill>
                <a:latin typeface="Calibri Light"/>
              </a:rPr>
              <a:t>(“vi um –</a:t>
            </a:r>
            <a:r>
              <a:rPr lang="de-DE" altLang="de-DE" sz="2400" dirty="0">
                <a:solidFill>
                  <a:srgbClr val="FFFFFF"/>
                </a:solidFill>
                <a:latin typeface="Calibri Light"/>
              </a:rPr>
              <a:t> vi-os a todos</a:t>
            </a:r>
            <a:r>
              <a:rPr lang="en-US" altLang="de-DE" sz="2400" dirty="0">
                <a:solidFill>
                  <a:srgbClr val="FFFFFF"/>
                </a:solidFill>
                <a:latin typeface="Calibri Light"/>
              </a:rPr>
              <a:t>”), </a:t>
            </a:r>
            <a:r>
              <a:rPr lang="pt-PT" altLang="de-DE" sz="2400" dirty="0">
                <a:solidFill>
                  <a:srgbClr val="FFFFFF"/>
                </a:solidFill>
                <a:latin typeface="Calibri Light"/>
              </a:rPr>
              <a:t>não ser dada uma segunda oportunidade a alguém que a merecia</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a:t>
            </a:fld>
            <a:endParaRPr lang="de-DE" altLang="de-DE"/>
          </a:p>
        </p:txBody>
      </p:sp>
    </p:spTree>
    <p:extLst>
      <p:ext uri="{BB962C8B-B14F-4D97-AF65-F5344CB8AC3E}">
        <p14:creationId xmlns:p14="http://schemas.microsoft.com/office/powerpoint/2010/main" val="1356899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408955" y="6381751"/>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0"/>
              </a:spcBef>
              <a:spcAft>
                <a:spcPts val="0"/>
              </a:spcAft>
              <a:buClrTx/>
              <a:buNone/>
            </a:pPr>
            <a:r>
              <a:rPr lang="de-DE" altLang="de-DE" sz="1800" b="0" dirty="0">
                <a:latin typeface="Calibri Light"/>
              </a:rPr>
              <a:t>*</a:t>
            </a:r>
            <a:r>
              <a:rPr lang="pt-PT" altLang="de-DE" sz="1800" b="0" dirty="0">
                <a:latin typeface="Calibri Light"/>
              </a:rPr>
              <a:t>Ver apenas o que se </a:t>
            </a:r>
            <a:r>
              <a:rPr lang="pt-PT" altLang="de-DE" sz="1800" b="0">
                <a:latin typeface="Calibri Light"/>
              </a:rPr>
              <a:t>deseja ver</a:t>
            </a:r>
            <a:endParaRPr lang="de-DE" altLang="de-DE" sz="1800" b="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Mudar Crenças</a:t>
            </a: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rPr>
              <a:t>Tendência humana para nos fixarmos nas primeiras impressões (e.g. preconceito, “primeira impressão = melhor impressão”)</a:t>
            </a:r>
          </a:p>
          <a:p>
            <a:pPr marL="342900" lvl="0" indent="-342900" defTabSz="914400" fontAlgn="base">
              <a:buClr>
                <a:srgbClr val="333333"/>
              </a:buClr>
              <a:buFont typeface="WingDings"/>
              <a:buChar char=""/>
            </a:pPr>
            <a:r>
              <a:rPr lang="pt-PT" altLang="de-DE" sz="2400" dirty="0">
                <a:solidFill>
                  <a:srgbClr val="004992"/>
                </a:solidFill>
                <a:latin typeface="Calibri Light"/>
              </a:rPr>
              <a:t>Razões: </a:t>
            </a:r>
            <a:r>
              <a:rPr lang="pt-PT" altLang="de-DE" sz="2400" dirty="0">
                <a:solidFill>
                  <a:srgbClr val="333333"/>
                </a:solidFill>
                <a:latin typeface="Calibri Light"/>
              </a:rPr>
              <a:t>Preguiça, “viés de confirmação</a:t>
            </a:r>
            <a:r>
              <a:rPr lang="en-US" altLang="de-DE" sz="2400" dirty="0">
                <a:solidFill>
                  <a:srgbClr val="333333"/>
                </a:solidFill>
                <a:latin typeface="Calibri Light"/>
              </a:rPr>
              <a:t>”*, </a:t>
            </a:r>
            <a:r>
              <a:rPr lang="pt-PT" altLang="de-DE" sz="2400" dirty="0">
                <a:solidFill>
                  <a:srgbClr val="333333"/>
                </a:solidFill>
                <a:latin typeface="Calibri Light"/>
              </a:rPr>
              <a:t>desleixo, facilita a orientação num mundo complexo, orgulho</a:t>
            </a:r>
          </a:p>
          <a:p>
            <a:pPr marL="342900" indent="-342900" defTabSz="914400" fontAlgn="base">
              <a:buClr>
                <a:srgbClr val="333333"/>
              </a:buClr>
              <a:buFont typeface="WingDings"/>
              <a:buChar char=""/>
            </a:pPr>
            <a:r>
              <a:rPr lang="pt-PT" altLang="de-DE" sz="2400" dirty="0">
                <a:solidFill>
                  <a:srgbClr val="004992"/>
                </a:solidFill>
                <a:latin typeface="Calibri Light"/>
              </a:rPr>
              <a:t>Problemas:</a:t>
            </a:r>
            <a:r>
              <a:rPr lang="pt-PT" altLang="de-DE" sz="2400" dirty="0">
                <a:solidFill>
                  <a:schemeClr val="tx1"/>
                </a:solidFill>
                <a:latin typeface="Calibri Light"/>
              </a:rPr>
              <a:t> ??? </a:t>
            </a:r>
            <a:r>
              <a:rPr lang="pt-PT" altLang="de-DE" sz="2400" dirty="0">
                <a:solidFill>
                  <a:srgbClr val="FFFFFF"/>
                </a:solidFill>
                <a:latin typeface="Calibri Light"/>
              </a:rPr>
              <a:t>Os </a:t>
            </a:r>
            <a:r>
              <a:rPr lang="de-DE" altLang="de-DE" sz="2400" dirty="0">
                <a:solidFill>
                  <a:srgbClr val="FFFFFF"/>
                </a:solidFill>
                <a:latin typeface="Calibri Light"/>
              </a:rPr>
              <a:t>julgamentos falsos</a:t>
            </a:r>
            <a:r>
              <a:rPr lang="en-US" altLang="de-DE" sz="2400" dirty="0">
                <a:solidFill>
                  <a:srgbClr val="FFFFFF"/>
                </a:solidFill>
                <a:latin typeface="Calibri Light"/>
              </a:rPr>
              <a:t> </a:t>
            </a:r>
            <a:r>
              <a:rPr lang="pt-PT" altLang="de-DE" sz="2400" dirty="0">
                <a:solidFill>
                  <a:srgbClr val="FFFFFF"/>
                </a:solidFill>
                <a:latin typeface="Calibri Light"/>
              </a:rPr>
              <a:t>são mantidos </a:t>
            </a:r>
            <a:r>
              <a:rPr lang="en-US" altLang="de-DE" sz="2400" dirty="0">
                <a:solidFill>
                  <a:srgbClr val="FFFFFF"/>
                </a:solidFill>
                <a:latin typeface="Calibri Light"/>
              </a:rPr>
              <a:t>(</a:t>
            </a:r>
            <a:r>
              <a:rPr lang="pt-PT" altLang="de-DE" sz="2400" dirty="0">
                <a:solidFill>
                  <a:srgbClr val="FFFFFF"/>
                </a:solidFill>
                <a:latin typeface="Calibri Light"/>
              </a:rPr>
              <a:t>e.g. preconceitos raciais), excesso de falsas generalizações </a:t>
            </a:r>
            <a:r>
              <a:rPr lang="en-US" altLang="de-DE" sz="2400" dirty="0">
                <a:solidFill>
                  <a:srgbClr val="FFFFFF"/>
                </a:solidFill>
                <a:latin typeface="Calibri Light"/>
              </a:rPr>
              <a:t>(“vi um –</a:t>
            </a:r>
            <a:r>
              <a:rPr lang="de-DE" altLang="de-DE" sz="2400" dirty="0">
                <a:solidFill>
                  <a:srgbClr val="FFFFFF"/>
                </a:solidFill>
                <a:latin typeface="Calibri Light"/>
              </a:rPr>
              <a:t> vi-os a todos</a:t>
            </a:r>
            <a:r>
              <a:rPr lang="en-US" altLang="de-DE" sz="2400" dirty="0">
                <a:solidFill>
                  <a:srgbClr val="FFFFFF"/>
                </a:solidFill>
                <a:latin typeface="Calibri Light"/>
              </a:rPr>
              <a:t>”), </a:t>
            </a:r>
            <a:r>
              <a:rPr lang="pt-PT" altLang="de-DE" sz="2400" dirty="0">
                <a:solidFill>
                  <a:srgbClr val="FFFFFF"/>
                </a:solidFill>
                <a:latin typeface="Calibri Light"/>
              </a:rPr>
              <a:t>não ser dada uma segunda oportunidade a alguém que a merecia</a:t>
            </a:r>
            <a:endParaRPr lang="en-US" sz="2400" dirty="0">
              <a:solidFill>
                <a:srgbClr val="FFFFFF"/>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a:t>
            </a:fld>
            <a:endParaRPr lang="de-DE" altLang="de-DE"/>
          </a:p>
        </p:txBody>
      </p:sp>
    </p:spTree>
    <p:extLst>
      <p:ext uri="{BB962C8B-B14F-4D97-AF65-F5344CB8AC3E}">
        <p14:creationId xmlns:p14="http://schemas.microsoft.com/office/powerpoint/2010/main" val="416432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408955" y="6381751"/>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0"/>
              </a:spcBef>
              <a:spcAft>
                <a:spcPts val="0"/>
              </a:spcAft>
              <a:buClrTx/>
              <a:buNone/>
            </a:pPr>
            <a:r>
              <a:rPr lang="de-DE" altLang="de-DE" sz="1800" b="0" dirty="0">
                <a:latin typeface="Calibri Light"/>
              </a:rPr>
              <a:t>*</a:t>
            </a:r>
            <a:r>
              <a:rPr lang="pt-PT" altLang="de-DE" sz="1800" b="0" dirty="0">
                <a:latin typeface="Calibri Light"/>
              </a:rPr>
              <a:t>Ver apenas o que se </a:t>
            </a:r>
            <a:r>
              <a:rPr lang="pt-PT" altLang="de-DE" sz="1800" b="0">
                <a:latin typeface="Calibri Light"/>
              </a:rPr>
              <a:t>deseja ver</a:t>
            </a:r>
            <a:endParaRPr lang="de-DE" altLang="de-DE" sz="1800" b="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Mudar Crenças</a:t>
            </a: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rPr>
              <a:t>Tendência humana para nos fixarmos nas primeiras impressões (e.g. preconceito, “primeira impressão = melhor impressão”)</a:t>
            </a:r>
          </a:p>
          <a:p>
            <a:pPr marL="342900" lvl="0" indent="-342900" defTabSz="914400" fontAlgn="base">
              <a:buClr>
                <a:srgbClr val="333333"/>
              </a:buClr>
              <a:buFont typeface="WingDings"/>
              <a:buChar char=""/>
            </a:pPr>
            <a:r>
              <a:rPr lang="pt-PT" altLang="de-DE" sz="2400" dirty="0">
                <a:solidFill>
                  <a:srgbClr val="004992"/>
                </a:solidFill>
                <a:latin typeface="Calibri Light"/>
              </a:rPr>
              <a:t>Razões: </a:t>
            </a:r>
            <a:r>
              <a:rPr lang="pt-PT" altLang="de-DE" sz="2400" dirty="0">
                <a:solidFill>
                  <a:srgbClr val="333333"/>
                </a:solidFill>
                <a:latin typeface="Calibri Light"/>
              </a:rPr>
              <a:t>Preguiça, “viés de confirmação</a:t>
            </a:r>
            <a:r>
              <a:rPr lang="en-US" altLang="de-DE" sz="2400" dirty="0">
                <a:solidFill>
                  <a:srgbClr val="333333"/>
                </a:solidFill>
                <a:latin typeface="Calibri Light"/>
              </a:rPr>
              <a:t>”*, </a:t>
            </a:r>
            <a:r>
              <a:rPr lang="pt-PT" altLang="de-DE" sz="2400" dirty="0">
                <a:solidFill>
                  <a:srgbClr val="333333"/>
                </a:solidFill>
                <a:latin typeface="Calibri Light"/>
              </a:rPr>
              <a:t>desleixo, facilita a orientação num mundo complexo, orgulho</a:t>
            </a:r>
          </a:p>
          <a:p>
            <a:pPr marL="342900" lvl="0" indent="-342900" defTabSz="914400" fontAlgn="base">
              <a:buClr>
                <a:srgbClr val="333333"/>
              </a:buClr>
              <a:buFont typeface="WingDings"/>
              <a:buChar char=""/>
            </a:pPr>
            <a:r>
              <a:rPr lang="pt-PT" altLang="de-DE" sz="2400" dirty="0">
                <a:solidFill>
                  <a:srgbClr val="004992"/>
                </a:solidFill>
                <a:latin typeface="Calibri Light"/>
              </a:rPr>
              <a:t>Problemas: </a:t>
            </a:r>
            <a:r>
              <a:rPr lang="pt-PT" altLang="de-DE" sz="2400" dirty="0">
                <a:solidFill>
                  <a:srgbClr val="333333"/>
                </a:solidFill>
                <a:latin typeface="Calibri Light"/>
              </a:rPr>
              <a:t>Os </a:t>
            </a:r>
            <a:r>
              <a:rPr lang="de-DE" altLang="de-DE" sz="2400" dirty="0">
                <a:solidFill>
                  <a:srgbClr val="333333"/>
                </a:solidFill>
                <a:latin typeface="Calibri Light"/>
              </a:rPr>
              <a:t>julgamentos falsos</a:t>
            </a:r>
            <a:r>
              <a:rPr lang="en-US" altLang="de-DE" sz="2400" dirty="0">
                <a:solidFill>
                  <a:srgbClr val="333333"/>
                </a:solidFill>
                <a:latin typeface="Calibri Light"/>
              </a:rPr>
              <a:t> </a:t>
            </a:r>
            <a:r>
              <a:rPr lang="pt-PT" altLang="de-DE" sz="2400" dirty="0">
                <a:solidFill>
                  <a:srgbClr val="333333"/>
                </a:solidFill>
                <a:latin typeface="Calibri Light"/>
              </a:rPr>
              <a:t>são mantidos </a:t>
            </a:r>
            <a:r>
              <a:rPr lang="en-US" altLang="de-DE" sz="2400" dirty="0">
                <a:solidFill>
                  <a:srgbClr val="333333"/>
                </a:solidFill>
                <a:latin typeface="Calibri Light"/>
              </a:rPr>
              <a:t>(</a:t>
            </a:r>
            <a:r>
              <a:rPr lang="pt-PT" altLang="de-DE" sz="2400" dirty="0">
                <a:solidFill>
                  <a:srgbClr val="333333"/>
                </a:solidFill>
                <a:latin typeface="Calibri Light"/>
              </a:rPr>
              <a:t>e.g. preconceitos raciais), excesso de falsas generalizações </a:t>
            </a:r>
            <a:r>
              <a:rPr lang="en-US" altLang="de-DE" sz="2400" dirty="0">
                <a:solidFill>
                  <a:srgbClr val="333333"/>
                </a:solidFill>
                <a:latin typeface="Calibri Light"/>
              </a:rPr>
              <a:t>(“vi um –</a:t>
            </a:r>
            <a:r>
              <a:rPr lang="de-DE" altLang="de-DE" sz="2400" dirty="0">
                <a:solidFill>
                  <a:srgbClr val="333333"/>
                </a:solidFill>
                <a:latin typeface="Calibri Light"/>
              </a:rPr>
              <a:t> vi-os a todos</a:t>
            </a:r>
            <a:r>
              <a:rPr lang="en-US" altLang="de-DE" sz="2400" dirty="0">
                <a:solidFill>
                  <a:srgbClr val="333333"/>
                </a:solidFill>
                <a:latin typeface="Calibri Light"/>
              </a:rPr>
              <a:t>”), </a:t>
            </a:r>
            <a:r>
              <a:rPr lang="pt-PT" altLang="de-DE" sz="2400" dirty="0">
                <a:solidFill>
                  <a:srgbClr val="333333"/>
                </a:solidFill>
                <a:latin typeface="Calibri Light"/>
              </a:rPr>
              <a:t>não ser dada uma segunda oportunidade a alguém que a merecia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a:t>
            </a:fld>
            <a:endParaRPr lang="de-DE" altLang="de-DE"/>
          </a:p>
        </p:txBody>
      </p:sp>
    </p:spTree>
    <p:extLst>
      <p:ext uri="{BB962C8B-B14F-4D97-AF65-F5344CB8AC3E}">
        <p14:creationId xmlns:p14="http://schemas.microsoft.com/office/powerpoint/2010/main" val="235522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noFill/>
        </p:spPr>
        <p:txBody>
          <a:bodyPr/>
          <a:lstStyle/>
          <a:p>
            <a:pPr eaLnBrk="1" hangingPunct="1"/>
            <a:r>
              <a:rPr lang="de-DE" altLang="de-DE" sz="3600">
                <a:solidFill>
                  <a:schemeClr val="accent1"/>
                </a:solidFill>
                <a:latin typeface="Calibri Light"/>
              </a:rPr>
              <a:t>Quando as previsões não se tornam verdade</a:t>
            </a:r>
          </a:p>
        </p:txBody>
      </p:sp>
      <p:sp>
        <p:nvSpPr>
          <p:cNvPr id="22530" name="Rectangle 2"/>
          <p:cNvSpPr>
            <a:spLocks noGrp="1" noChangeArrowheads="1"/>
          </p:cNvSpPr>
          <p:nvPr>
            <p:ph idx="1"/>
          </p:nvPr>
        </p:nvSpPr>
        <p:spPr/>
        <p:txBody>
          <a:bodyPr/>
          <a:lstStyle/>
          <a:p>
            <a:pPr eaLnBrk="1" hangingPunct="1">
              <a:lnSpc>
                <a:spcPct val="100000"/>
              </a:lnSpc>
              <a:spcBef>
                <a:spcPts val="1200"/>
              </a:spcBef>
            </a:pPr>
            <a:r>
              <a:rPr lang="pt-PT" altLang="de-DE" sz="2400" dirty="0">
                <a:solidFill>
                  <a:srgbClr val="333333"/>
                </a:solidFill>
                <a:latin typeface="Calibri Light"/>
              </a:rPr>
              <a:t>Marion Keech, líder de uma seita em Salt Lake City (EUA), afirmava receber mensagens vindas do espaço. Afirmava ter sido informada que o mundo iria acabar numa grande inundação no dia 21 de Dezembro de 1954. Contudo, ela e os seus seguidores seriam separados e resgatados por uma nave espacial.</a:t>
            </a:r>
          </a:p>
          <a:p>
            <a:pPr eaLnBrk="1" hangingPunct="1">
              <a:lnSpc>
                <a:spcPct val="100000"/>
              </a:lnSpc>
              <a:spcBef>
                <a:spcPts val="1200"/>
              </a:spcBef>
            </a:pPr>
            <a:r>
              <a:rPr lang="pt-PT" altLang="de-DE" sz="2400" dirty="0">
                <a:solidFill>
                  <a:srgbClr val="333333"/>
                </a:solidFill>
                <a:latin typeface="Calibri Light"/>
              </a:rPr>
              <a:t>Na véspera desse dia em particular este grupo reuniu-se na sala de Keech e aguardou pelo cumprimento dessa previsão. A meia-noite passou e... nada aconteceu. Nenhuma inundação, nenhuma nave, nada!</a:t>
            </a:r>
            <a:br>
              <a:rPr lang="pt-PT" altLang="de-DE" sz="2400" dirty="0">
                <a:solidFill>
                  <a:srgbClr val="333333"/>
                </a:solidFill>
                <a:latin typeface="Calibri Light"/>
              </a:rPr>
            </a:br>
            <a:endParaRPr lang="pt-PT" altLang="de-DE" sz="2400" dirty="0">
              <a:solidFill>
                <a:srgbClr val="333333"/>
              </a:solidFill>
              <a:latin typeface="Calibri Light"/>
            </a:endParaRPr>
          </a:p>
          <a:p>
            <a:pPr algn="ctr" eaLnBrk="1" hangingPunct="1">
              <a:lnSpc>
                <a:spcPct val="100000"/>
              </a:lnSpc>
              <a:spcBef>
                <a:spcPts val="1200"/>
              </a:spcBef>
            </a:pPr>
            <a:r>
              <a:rPr lang="pt-PT" altLang="de-DE" sz="2400" dirty="0">
                <a:solidFill>
                  <a:srgbClr val="004992"/>
                </a:solidFill>
                <a:latin typeface="Calibri Light"/>
              </a:rPr>
              <a:t>De que forma esta seita explicou esta situação?</a:t>
            </a:r>
            <a:br>
              <a:rPr lang="pt-PT" altLang="de-DE" sz="2400" dirty="0">
                <a:solidFill>
                  <a:srgbClr val="004992"/>
                </a:solidFill>
                <a:latin typeface="Calibri Light"/>
              </a:rPr>
            </a:br>
            <a:r>
              <a:rPr lang="pt-PT" altLang="de-DE" sz="2400" dirty="0">
                <a:solidFill>
                  <a:srgbClr val="004992"/>
                </a:solidFill>
                <a:latin typeface="Calibri Light"/>
              </a:rPr>
              <a:t>Desistiram da sua crença? O que pensa sobre isto?</a:t>
            </a:r>
            <a:br>
              <a:rPr lang="pt-PT" altLang="de-DE" sz="2400" dirty="0">
                <a:solidFill>
                  <a:srgbClr val="004992"/>
                </a:solidFill>
                <a:latin typeface="Calibri Light"/>
              </a:rPr>
            </a:br>
            <a:r>
              <a:rPr lang="pt-PT" altLang="de-DE"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pt-BR"/>
              <a:t>Treino Metacognitivo 3 - Mudar Crenças</a:t>
            </a:r>
            <a:endParaRPr lang="de-DE"/>
          </a:p>
        </p:txBody>
      </p:sp>
      <p:sp>
        <p:nvSpPr>
          <p:cNvPr id="5" name="Slide Number Placeholder 4"/>
          <p:cNvSpPr>
            <a:spLocks noGrp="1"/>
          </p:cNvSpPr>
          <p:nvPr>
            <p:ph type="sldNum" sz="quarter" idx="12"/>
          </p:nvPr>
        </p:nvSpPr>
        <p:spPr/>
        <p:txBody>
          <a:bodyPr/>
          <a:lstStyle/>
          <a:p>
            <a:fld id="{00C9BCD4-0CB3-4254-954E-C94BF137A8D4}" type="slidenum">
              <a:rPr lang="de-DE" altLang="de-DE" smtClean="0"/>
              <a:pPr/>
              <a:t>6</a:t>
            </a:fld>
            <a:endParaRPr lang="de-DE" altLang="de-DE"/>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Quando as previsões não se tornam verdade</a:t>
            </a:r>
            <a:endParaRPr lang="en-US" sz="3600">
              <a:latin typeface="Calibri Light"/>
            </a:endParaRPr>
          </a:p>
        </p:txBody>
      </p:sp>
      <p:sp>
        <p:nvSpPr>
          <p:cNvPr id="23554" name="Rectangle 3"/>
          <p:cNvSpPr>
            <a:spLocks noGrp="1" noChangeArrowheads="1"/>
          </p:cNvSpPr>
          <p:nvPr>
            <p:ph idx="1"/>
          </p:nvPr>
        </p:nvSpPr>
        <p:spPr/>
        <p:txBody>
          <a:bodyPr/>
          <a:lstStyle/>
          <a:p>
            <a:pPr eaLnBrk="1" hangingPunct="1"/>
            <a:r>
              <a:rPr lang="pt-PT" altLang="de-DE" sz="2400" dirty="0">
                <a:solidFill>
                  <a:srgbClr val="333333"/>
                </a:solidFill>
                <a:latin typeface="Calibri Light"/>
              </a:rPr>
              <a:t>Quando se tornou claro que a previsão falhara, Keech, a líder da seita, inicialmente caiu em grande descrédito e chorou.</a:t>
            </a:r>
          </a:p>
          <a:p>
            <a:pPr eaLnBrk="1" hangingPunct="1"/>
            <a:r>
              <a:rPr lang="pt-PT" altLang="de-DE" sz="2400" dirty="0">
                <a:solidFill>
                  <a:srgbClr val="333333"/>
                </a:solidFill>
                <a:latin typeface="Calibri Light"/>
              </a:rPr>
              <a:t>Na manhã seguinte, o grupo anunciou que o mundo foi poupado e que a inundação foi parada pelo facto do universo se ter comovido com o pequeno grupo.</a:t>
            </a:r>
          </a:p>
          <a:p>
            <a:pPr algn="ctr" eaLnBrk="1" hangingPunct="1"/>
            <a:r>
              <a:rPr lang="pt-PT" altLang="de-DE" sz="2400" dirty="0">
                <a:solidFill>
                  <a:srgbClr val="004992"/>
                </a:solidFill>
                <a:latin typeface="Calibri Light"/>
              </a:rPr>
              <a:t>Esta explicação é um exemplo como algumas pessoas lidam com as previsões que não se tornam verdade:</a:t>
            </a:r>
          </a:p>
          <a:p>
            <a:pPr algn="ctr" eaLnBrk="1" hangingPunct="1"/>
            <a:r>
              <a:rPr lang="pt-PT" altLang="de-DE" sz="2400" dirty="0">
                <a:solidFill>
                  <a:srgbClr val="004992"/>
                </a:solidFill>
                <a:latin typeface="Calibri Light"/>
              </a:rPr>
              <a:t>Se não encaixar – use um martelo maior!!</a:t>
            </a:r>
            <a:endParaRPr lang="de-DE"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7</a:t>
            </a:fld>
            <a:endParaRPr lang="de-DE" altLang="de-DE"/>
          </a:p>
        </p:txBody>
      </p:sp>
      <p:sp>
        <p:nvSpPr>
          <p:cNvPr id="23555" name="Text Box 6"/>
          <p:cNvSpPr txBox="1">
            <a:spLocks noChangeArrowheads="1"/>
          </p:cNvSpPr>
          <p:nvPr/>
        </p:nvSpPr>
        <p:spPr bwMode="auto">
          <a:xfrm>
            <a:off x="408955" y="6619876"/>
            <a:ext cx="9315759"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a:latin typeface="Calibri Light"/>
              </a:rPr>
              <a:t>* Source: Festinger et al., (1956) </a:t>
            </a:r>
            <a:r>
              <a:rPr lang="de-DE" altLang="de-DE" sz="1200" b="0" i="1">
                <a:latin typeface="Calibri Light"/>
              </a:rPr>
              <a:t>When Prophecy Fails</a:t>
            </a:r>
            <a:endParaRPr lang="de-DE" altLang="de-DE" sz="1200" b="0">
              <a:latin typeface="Calibri Ligh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Exemplos de insucessos para questionar crenças</a:t>
            </a:r>
            <a:br>
              <a:rPr lang="pt-BR" sz="3600" dirty="0">
                <a:solidFill>
                  <a:srgbClr val="004992"/>
                </a:solidFill>
                <a:latin typeface="Calibri Light"/>
              </a:rPr>
            </a:br>
            <a:r>
              <a:rPr lang="pt-BR" dirty="0">
                <a:solidFill>
                  <a:srgbClr val="004992"/>
                </a:solidFill>
                <a:latin typeface="Calibri Light"/>
              </a:rPr>
              <a:t>(politica “cabeça-na-areia”)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8</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603178069"/>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domínio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sociedade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catástrofes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Exemplos de insucessos para questionar crenças</a:t>
            </a:r>
            <a:br>
              <a:rPr lang="pt-BR" sz="3600" dirty="0">
                <a:solidFill>
                  <a:srgbClr val="004992"/>
                </a:solidFill>
                <a:latin typeface="Calibri Light"/>
              </a:rPr>
            </a:br>
            <a:r>
              <a:rPr lang="pt-BR" dirty="0">
                <a:solidFill>
                  <a:srgbClr val="004992"/>
                </a:solidFill>
                <a:latin typeface="Calibri Light"/>
              </a:rPr>
              <a:t>(politica “cabeça-na-areia”)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9</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54436496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domínio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O mundo é plano! Esta teoria foi rejeitada pela maioria dos cientistas nos tempos medievais. Contudo, até ao século 20 a Sociedade da Terra Plana aderiu a essa falsa crença, considerando as fotografias da terra tiradas do espaço (com forma redonda) uma conspiração</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sociedade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catástrofes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89511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Exemplos de insucessos para questionar crenças</a:t>
            </a:r>
            <a:br>
              <a:rPr lang="pt-BR" sz="3600" dirty="0">
                <a:solidFill>
                  <a:srgbClr val="004992"/>
                </a:solidFill>
                <a:latin typeface="Calibri Light"/>
              </a:rPr>
            </a:br>
            <a:r>
              <a:rPr lang="pt-BR" dirty="0">
                <a:solidFill>
                  <a:srgbClr val="004992"/>
                </a:solidFill>
                <a:latin typeface="Calibri Light"/>
              </a:rPr>
              <a:t>(politica “cabeça-na-areia”)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10</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2351260275"/>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domínio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O mundo é plano! Esta teoria foi rejeitada pela maioria dos cientistas nos tempos medievais. Contudo, até ao século 20 a Sociedade da Terra Plana aderiu a essa falsa crença, considerando as fotografias da terra tiradas do espaço (com forma redonda) uma conspiração</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sociedade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t-BR" sz="2000" b="0" i="0" u="none" strike="noStrike" cap="none" normalizeH="0" baseline="0" dirty="0">
                          <a:ln>
                            <a:noFill/>
                          </a:ln>
                          <a:solidFill>
                            <a:srgbClr val="333333"/>
                          </a:solidFill>
                          <a:effectLst/>
                          <a:latin typeface="Calibri Light"/>
                          <a:ea typeface="ＭＳ Ｐゴシック" charset="-128"/>
                        </a:rPr>
                        <a:t>Glorificação de um regime apesar de provas de maldade e violência, bem como a sua queda (e.g. Fascismo, Estalinismo)</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catástrofes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pt-BR" altLang="ja-JP"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1302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dirty="0">
                <a:solidFill>
                  <a:srgbClr val="004992"/>
                </a:solidFill>
                <a:latin typeface="Calibri Light"/>
              </a:rPr>
              <a:t>Exemplos de insucessos para questionar crenças</a:t>
            </a:r>
            <a:br>
              <a:rPr lang="pt-BR" sz="3600" dirty="0">
                <a:solidFill>
                  <a:srgbClr val="004992"/>
                </a:solidFill>
                <a:latin typeface="Calibri Light"/>
              </a:rPr>
            </a:br>
            <a:r>
              <a:rPr lang="pt-BR" dirty="0">
                <a:solidFill>
                  <a:srgbClr val="004992"/>
                </a:solidFill>
                <a:latin typeface="Calibri Light"/>
              </a:rPr>
              <a:t>(politica “cabeça-na-areia”)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11</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48174530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domínio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geografia</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pt-BR"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O mundo é plano! Esta teoria foi rejeitada pela maioria dos cientistas nos tempos medievais. Contudo, até ao século 20 a Sociedade da Terra Plana aderiu a essa falsa crença, considerando as fotografias da terra tiradas do espaço (com forma redonda) uma conspiração</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sociedade</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t-BR" sz="2000" b="0" i="0" u="none" strike="noStrike" cap="none" normalizeH="0" baseline="0" dirty="0">
                          <a:ln>
                            <a:noFill/>
                          </a:ln>
                          <a:solidFill>
                            <a:srgbClr val="333333"/>
                          </a:solidFill>
                          <a:effectLst/>
                          <a:latin typeface="Calibri Light"/>
                          <a:ea typeface="ＭＳ Ｐゴシック" charset="-128"/>
                        </a:rPr>
                        <a:t>Glorificação de um regime apesar de provas de maldade e violência, bem como a sua queda (e.g. Fascismo, Estalinismo)</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catástrofes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t-BR" sz="2000" b="0" i="0" u="none" strike="noStrike" cap="none" normalizeH="0" baseline="0" dirty="0">
                          <a:ln>
                            <a:noFill/>
                          </a:ln>
                          <a:solidFill>
                            <a:srgbClr val="333333"/>
                          </a:solidFill>
                          <a:effectLst/>
                          <a:latin typeface="Calibri Light"/>
                          <a:ea typeface="ＭＳ Ｐゴシック" charset="-128"/>
                        </a:rPr>
                        <a:t>Ignorar sinais de aviso é muitas vezes a causa de acidentes evitáveis (e.g. avalanches: vitimas foram muitas vezes alertadas sobre os perigos antes)</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pt-BR" sz="2000" b="0" i="0" u="none" strike="noStrike" cap="none" normalizeH="0" baseline="0" dirty="0">
                          <a:ln>
                            <a:noFill/>
                          </a:ln>
                          <a:solidFill>
                            <a:srgbClr val="333333"/>
                          </a:solidFill>
                          <a:effectLst/>
                          <a:latin typeface="Calibri Light"/>
                          <a:ea typeface="ＭＳ Ｐゴシック" charset="-128"/>
                        </a:rPr>
                        <a:t>Catástrofe do Titanic: devido à sua reputação de não se afundar, os avisos não foram levados a sério</a:t>
                      </a:r>
                      <a:endParaRPr kumimoji="0" lang="de-DE" sz="20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1124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Porque estamos a ver isto?</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Estudos mostram que muitas pessoas com psicose (mas nem todas!) continuam a agarrar-se às suas opiniões ou crenças sobre algo, mesmo quando confrontados com informações que desafiam esta crença.</a:t>
            </a:r>
          </a:p>
          <a:p>
            <a:pPr lvl="0" defTabSz="914400" fontAlgn="base"/>
            <a:r>
              <a:rPr lang="pt-PT" altLang="de-DE" sz="2400" dirty="0">
                <a:solidFill>
                  <a:srgbClr val="004992"/>
                </a:solidFill>
                <a:latin typeface="Calibri Light"/>
              </a:rPr>
              <a:t>Isto pode originar problemas interpessoais e pode dificultar uma visão saudável e realista do ambiente.</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3 - Mudar Crenças</a:t>
            </a:r>
            <a:endParaRPr lang="de-DE"/>
          </a:p>
        </p:txBody>
      </p:sp>
      <p:sp>
        <p:nvSpPr>
          <p:cNvPr id="5" name="Slide Number Placeholder 4"/>
          <p:cNvSpPr>
            <a:spLocks noGrp="1"/>
          </p:cNvSpPr>
          <p:nvPr>
            <p:ph type="sldNum" sz="quarter" idx="12"/>
          </p:nvPr>
        </p:nvSpPr>
        <p:spPr/>
        <p:txBody>
          <a:bodyPr/>
          <a:lstStyle/>
          <a:p>
            <a:fld id="{EF2B6B83-491C-4362-B30C-FCFA2E55B0F5}"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dirty="0">
                <a:solidFill>
                  <a:srgbClr val="004992"/>
                </a:solidFill>
                <a:latin typeface="Calibri Light"/>
              </a:rPr>
              <a:t>De que forma uma insuficiente mudança de crenças promove interpretações erradas durante a psicose – exemplos</a:t>
            </a:r>
            <a:endParaRPr lang="en-US" sz="3600" dirty="0">
              <a:solidFill>
                <a:srgbClr val="004992"/>
              </a:solidFill>
              <a:latin typeface="Calibri Light"/>
            </a:endParaRPr>
          </a:p>
        </p:txBody>
      </p:sp>
      <p:sp>
        <p:nvSpPr>
          <p:cNvPr id="2" name="Content Placeholder 1"/>
          <p:cNvSpPr>
            <a:spLocks noGrp="1"/>
          </p:cNvSpPr>
          <p:nvPr>
            <p:ph idx="1"/>
          </p:nvPr>
        </p:nvSpPr>
        <p:spPr/>
        <p:txBody>
          <a:bodyPr/>
          <a:lstStyle/>
          <a:p>
            <a:pPr marL="342900" lvl="0" indent="-342900" defTabSz="914377">
              <a:buClr>
                <a:srgbClr val="333333"/>
              </a:buClr>
              <a:buFont typeface="WingDings"/>
              <a:buChar char=""/>
            </a:pPr>
            <a:r>
              <a:rPr lang="pt-BR" sz="2400" dirty="0">
                <a:solidFill>
                  <a:srgbClr val="333333"/>
                </a:solidFill>
                <a:latin typeface="Calibri Light"/>
                <a:ea typeface="+mj-ea"/>
                <a:cs typeface="+mj-cs"/>
              </a:rPr>
              <a:t>Evitar discussões com amigos e parentes sobre ideias específicas porque espera ou tem medo de desacordo e porque não confia mais nos outros.</a:t>
            </a:r>
          </a:p>
          <a:p>
            <a:pPr marL="342900" lvl="0" indent="-342900" defTabSz="914377">
              <a:buClr>
                <a:srgbClr val="333333"/>
              </a:buClr>
              <a:buFont typeface="WingDings"/>
              <a:buChar char=""/>
            </a:pPr>
            <a:r>
              <a:rPr lang="pt-BR" sz="2400" dirty="0">
                <a:solidFill>
                  <a:srgbClr val="333333"/>
                </a:solidFill>
                <a:latin typeface="Calibri Light"/>
                <a:ea typeface="+mj-ea"/>
                <a:cs typeface="+mj-cs"/>
              </a:rPr>
              <a:t>As pessoas que discordam com as suas próprias crenças são consideradas por si como inimigos ou perseguidores.</a:t>
            </a:r>
          </a:p>
          <a:p>
            <a:pPr marL="342900" lvl="0" indent="-342900" defTabSz="914377">
              <a:buClr>
                <a:srgbClr val="333333"/>
              </a:buClr>
              <a:buFont typeface="WingDings"/>
              <a:buChar char=""/>
            </a:pPr>
            <a:r>
              <a:rPr lang="pt-BR" sz="2400" dirty="0">
                <a:solidFill>
                  <a:srgbClr val="333333"/>
                </a:solidFill>
                <a:latin typeface="Calibri Light"/>
                <a:ea typeface="+mj-ea"/>
                <a:cs typeface="+mj-cs"/>
              </a:rPr>
              <a:t>A informação provem de uma única fonte (e.g. fóruns de Internet sobre teorias da conspiração). Outros meios de comunicação social mais sérios (e.g. órgãos da imprensa) não são considerados.</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3 - Mudar Crenças</a:t>
            </a:r>
            <a:endParaRPr lang="de-DE"/>
          </a:p>
        </p:txBody>
      </p:sp>
      <p:sp>
        <p:nvSpPr>
          <p:cNvPr id="5" name="Slide Number Placeholder 4"/>
          <p:cNvSpPr>
            <a:spLocks noGrp="1"/>
          </p:cNvSpPr>
          <p:nvPr>
            <p:ph type="sldNum" sz="quarter" idx="12"/>
          </p:nvPr>
        </p:nvSpPr>
        <p:spPr/>
        <p:txBody>
          <a:bodyPr/>
          <a:lstStyle/>
          <a:p>
            <a:fld id="{EF2B6B83-491C-4362-B30C-FCFA2E55B0F5}" type="slidenum">
              <a:rPr lang="de-DE" altLang="de-DE" smtClean="0"/>
              <a:pPr/>
              <a:t>13</a:t>
            </a:fld>
            <a:endParaRPr lang="de-DE" altLang="de-DE"/>
          </a:p>
        </p:txBody>
      </p:sp>
      <p:sp>
        <p:nvSpPr>
          <p:cNvPr id="29701" name="Rechteck 1"/>
          <p:cNvSpPr>
            <a:spLocks noChangeArrowheads="1"/>
          </p:cNvSpPr>
          <p:nvPr/>
        </p:nvSpPr>
        <p:spPr bwMode="auto">
          <a:xfrm>
            <a:off x="408955" y="5805264"/>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pt-PT" altLang="de-DE" sz="2400" b="0" dirty="0">
                <a:solidFill>
                  <a:srgbClr val="004992"/>
                </a:solidFill>
                <a:latin typeface="Calibri Light"/>
                <a:cs typeface="Times New Roman" panose="02020603050405020304" pitchFamily="18" charset="0"/>
              </a:rPr>
              <a:t>Será que alguém pode partilhar uma pequena experiência pessoal?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p:spPr>
        <p:txBody>
          <a:bodyPr/>
          <a:lstStyle/>
          <a:p>
            <a:pPr eaLnBrk="1" hangingPunct="1"/>
            <a:r>
              <a:rPr lang="pt-PT" altLang="de-DE" sz="3600">
                <a:solidFill>
                  <a:srgbClr val="004992"/>
                </a:solidFill>
                <a:latin typeface="Calibri Light"/>
              </a:rPr>
              <a:t>As três imagens pertencem a uma certa categoria. Qual é a categoria?</a:t>
            </a:r>
          </a:p>
        </p:txBody>
      </p:sp>
      <p:sp>
        <p:nvSpPr>
          <p:cNvPr id="3" name="Content Placeholder 2"/>
          <p:cNvSpPr>
            <a:spLocks noGrp="1"/>
          </p:cNvSpPr>
          <p:nvPr>
            <p:ph idx="1"/>
          </p:nvPr>
        </p:nvSpPr>
        <p:spPr/>
        <p:txBody>
          <a:bodyPr/>
          <a:lstStyle/>
          <a:p>
            <a:pPr lvl="0" algn="ctr" defTabSz="914400" fontAlgn="base"/>
            <a:endParaRPr lang="pt-PT" altLang="de-DE" sz="2400" dirty="0">
              <a:solidFill>
                <a:srgbClr val="333333"/>
              </a:solidFill>
              <a:latin typeface="Calibri Light"/>
              <a:cs typeface="Times New Roman" panose="02020603050405020304" pitchFamily="18" charset="0"/>
            </a:endParaRPr>
          </a:p>
          <a:p>
            <a:pPr lvl="0" algn="ctr" defTabSz="914400" fontAlgn="base"/>
            <a:endParaRPr lang="pt-PT" altLang="de-DE" sz="2400" dirty="0">
              <a:solidFill>
                <a:srgbClr val="333333"/>
              </a:solidFill>
              <a:latin typeface="Calibri Light"/>
              <a:cs typeface="Times New Roman" panose="02020603050405020304" pitchFamily="18" charset="0"/>
            </a:endParaRPr>
          </a:p>
          <a:p>
            <a:pPr lvl="0" algn="ctr" defTabSz="914400" fontAlgn="base"/>
            <a:endParaRPr lang="pt-PT" altLang="de-DE" sz="2400" dirty="0">
              <a:solidFill>
                <a:srgbClr val="333333"/>
              </a:solidFill>
              <a:latin typeface="Calibri Light"/>
              <a:cs typeface="Times New Roman" panose="02020603050405020304" pitchFamily="18" charset="0"/>
            </a:endParaRPr>
          </a:p>
          <a:p>
            <a:pPr lvl="0" algn="ctr" defTabSz="914400" fontAlgn="base"/>
            <a:endParaRPr lang="pt-PT" altLang="de-DE" sz="2400" dirty="0">
              <a:solidFill>
                <a:srgbClr val="333333"/>
              </a:solidFill>
              <a:latin typeface="Calibri Light"/>
              <a:cs typeface="Times New Roman" panose="02020603050405020304" pitchFamily="18" charset="0"/>
            </a:endParaRPr>
          </a:p>
          <a:p>
            <a:pPr lvl="0" algn="ctr" defTabSz="914400" fontAlgn="base"/>
            <a:r>
              <a:rPr lang="pt-PT" altLang="de-DE" sz="2400" dirty="0">
                <a:solidFill>
                  <a:srgbClr val="333333"/>
                </a:solidFill>
                <a:latin typeface="Calibri Light"/>
                <a:cs typeface="Times New Roman" panose="02020603050405020304" pitchFamily="18" charset="0"/>
              </a:rPr>
              <a:t>Se estiver confiante acerca da categoria subjacente, apresente a sua resposta.</a:t>
            </a:r>
          </a:p>
          <a:p>
            <a:pPr lvl="0" algn="ctr" defTabSz="914400" fontAlgn="base"/>
            <a:r>
              <a:rPr lang="pt-PT" altLang="de-DE" sz="2400" dirty="0">
                <a:solidFill>
                  <a:srgbClr val="333333"/>
                </a:solidFill>
                <a:latin typeface="Calibri Light"/>
                <a:cs typeface="Times New Roman" panose="02020603050405020304" pitchFamily="18" charset="0"/>
              </a:rPr>
              <a:t>Irá receber feedback (“sim</a:t>
            </a:r>
            <a:r>
              <a:rPr lang="en-US" altLang="de-DE" sz="2400" dirty="0">
                <a:solidFill>
                  <a:srgbClr val="333333"/>
                </a:solidFill>
                <a:latin typeface="Calibri Light"/>
                <a:cs typeface="Times New Roman" panose="02020603050405020304" pitchFamily="18" charset="0"/>
              </a:rPr>
              <a:t>”</a:t>
            </a:r>
            <a:r>
              <a:rPr lang="de-DE" altLang="de-DE" sz="2400" dirty="0">
                <a:solidFill>
                  <a:srgbClr val="333333"/>
                </a:solidFill>
                <a:latin typeface="Calibri Light"/>
                <a:cs typeface="Times New Roman" panose="02020603050405020304" pitchFamily="18" charset="0"/>
              </a:rPr>
              <a:t> vs. “não</a:t>
            </a:r>
            <a:r>
              <a:rPr lang="en-US" altLang="de-DE" sz="2400" dirty="0">
                <a:solidFill>
                  <a:srgbClr val="333333"/>
                </a:solidFill>
                <a:latin typeface="Calibri Light"/>
                <a:cs typeface="Times New Roman" panose="02020603050405020304" pitchFamily="18" charset="0"/>
              </a:rPr>
              <a:t>”</a:t>
            </a:r>
            <a:r>
              <a:rPr lang="en-CA" altLang="de-DE" sz="2400" dirty="0">
                <a:solidFill>
                  <a:srgbClr val="333333"/>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a:t>
            </a:r>
          </a:p>
          <a:p>
            <a:pPr lvl="0" algn="ctr" defTabSz="914400" fontAlgn="base"/>
            <a:r>
              <a:rPr lang="pt-PT" altLang="de-DE" sz="2400" dirty="0">
                <a:solidFill>
                  <a:srgbClr val="333333"/>
                </a:solidFill>
                <a:latin typeface="Calibri Light"/>
                <a:cs typeface="Times New Roman" panose="02020603050405020304" pitchFamily="18" charset="0"/>
              </a:rPr>
              <a:t>Por favor sugira outros itens para testar a sua hipótese.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3 - Mudar Crenças</a:t>
            </a:r>
            <a:endParaRPr lang="de-DE"/>
          </a:p>
        </p:txBody>
      </p:sp>
      <p:sp>
        <p:nvSpPr>
          <p:cNvPr id="5" name="Slide Number Placeholder 4"/>
          <p:cNvSpPr>
            <a:spLocks noGrp="1"/>
          </p:cNvSpPr>
          <p:nvPr>
            <p:ph type="sldNum" sz="quarter" idx="12"/>
          </p:nvPr>
        </p:nvSpPr>
        <p:spPr/>
        <p:txBody>
          <a:bodyPr/>
          <a:lstStyle/>
          <a:p>
            <a:fld id="{00C9BCD4-0CB3-4254-954E-C94BF137A8D4}" type="slidenum">
              <a:rPr lang="de-DE" altLang="de-DE" smtClean="0"/>
              <a:pPr/>
              <a:t>14</a:t>
            </a:fld>
            <a:endParaRPr lang="de-DE" altLang="de-DE"/>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4" name="Rectangle 10"/>
          <p:cNvSpPr>
            <a:spLocks noGrp="1" noChangeArrowheads="1"/>
          </p:cNvSpPr>
          <p:nvPr>
            <p:ph type="title"/>
          </p:nvPr>
        </p:nvSpPr>
        <p:spPr>
          <a:noFill/>
        </p:spPr>
        <p:txBody>
          <a:bodyPr/>
          <a:lstStyle/>
          <a:p>
            <a:pPr eaLnBrk="1" hangingPunct="1"/>
            <a:r>
              <a:rPr lang="de-DE" altLang="de-DE" sz="3600">
                <a:solidFill>
                  <a:srgbClr val="004992"/>
                </a:solidFill>
                <a:latin typeface="Calibri Light"/>
              </a:rPr>
              <a:t>Categoria: seres vivos!</a:t>
            </a:r>
          </a:p>
        </p:txBody>
      </p:sp>
      <p:sp>
        <p:nvSpPr>
          <p:cNvPr id="760837" name="Text Box 5"/>
          <p:cNvSpPr txBox="1">
            <a:spLocks noGrp="1" noChangeArrowheads="1"/>
          </p:cNvSpPr>
          <p:nvPr>
            <p:ph idx="1"/>
          </p:nvPr>
        </p:nvSpPr>
        <p:spPr/>
        <p:txBody>
          <a:bodyPr/>
          <a:lstStyle/>
          <a:p>
            <a:pPr eaLnBrk="1" hangingPunct="1">
              <a:lnSpc>
                <a:spcPct val="100000"/>
              </a:lnSpc>
              <a:spcBef>
                <a:spcPts val="1200"/>
              </a:spcBef>
              <a:defRPr/>
            </a:pPr>
            <a:endParaRPr lang="pt-PT" b="1" dirty="0">
              <a:solidFill>
                <a:srgbClr val="333333"/>
              </a:solidFill>
              <a:latin typeface="Calibri Light"/>
            </a:endParaRPr>
          </a:p>
          <a:p>
            <a:pPr eaLnBrk="1" hangingPunct="1">
              <a:lnSpc>
                <a:spcPct val="100000"/>
              </a:lnSpc>
              <a:spcBef>
                <a:spcPts val="1200"/>
              </a:spcBef>
              <a:defRPr/>
            </a:pPr>
            <a:endParaRPr lang="pt-PT" b="1" dirty="0">
              <a:solidFill>
                <a:srgbClr val="333333"/>
              </a:solidFill>
              <a:latin typeface="Calibri Light"/>
            </a:endParaRPr>
          </a:p>
          <a:p>
            <a:pPr eaLnBrk="1" hangingPunct="1">
              <a:lnSpc>
                <a:spcPct val="100000"/>
              </a:lnSpc>
              <a:spcBef>
                <a:spcPts val="1200"/>
              </a:spcBef>
              <a:defRPr/>
            </a:pPr>
            <a:endParaRPr lang="pt-PT" b="1" dirty="0">
              <a:solidFill>
                <a:srgbClr val="333333"/>
              </a:solidFill>
              <a:latin typeface="Calibri Light"/>
            </a:endParaRPr>
          </a:p>
          <a:p>
            <a:pPr eaLnBrk="1" hangingPunct="1">
              <a:lnSpc>
                <a:spcPct val="100000"/>
              </a:lnSpc>
              <a:spcBef>
                <a:spcPts val="1200"/>
              </a:spcBef>
              <a:defRPr/>
            </a:pPr>
            <a:endParaRPr lang="pt-PT" b="1" dirty="0">
              <a:solidFill>
                <a:srgbClr val="333333"/>
              </a:solidFill>
              <a:latin typeface="Calibri Light"/>
            </a:endParaRPr>
          </a:p>
          <a:p>
            <a:pPr eaLnBrk="1" hangingPunct="1">
              <a:lnSpc>
                <a:spcPct val="100000"/>
              </a:lnSpc>
              <a:spcBef>
                <a:spcPts val="1200"/>
              </a:spcBef>
              <a:defRPr/>
            </a:pPr>
            <a:r>
              <a:rPr lang="pt-PT" b="1" dirty="0">
                <a:solidFill>
                  <a:srgbClr val="333333"/>
                </a:solidFill>
                <a:latin typeface="Calibri Light"/>
              </a:rPr>
              <a:t>Erros comuns: </a:t>
            </a:r>
            <a:r>
              <a:rPr lang="pt-PT" dirty="0">
                <a:solidFill>
                  <a:srgbClr val="333333"/>
                </a:solidFill>
                <a:latin typeface="Calibri Light"/>
              </a:rPr>
              <a:t>Muitas pessoas apenas procuram informações favoráveis à sua hipótese, mas não informações contraditória (viés de confirmação). Neste caso: aparentemente a categoria correcta = plantas. Muitas vezes, as considerações/pensamentos alternativos não são tidos em conta.</a:t>
            </a:r>
          </a:p>
          <a:p>
            <a:pPr eaLnBrk="1" hangingPunct="1">
              <a:lnSpc>
                <a:spcPct val="100000"/>
              </a:lnSpc>
              <a:spcBef>
                <a:spcPts val="1200"/>
              </a:spcBef>
              <a:defRPr/>
            </a:pPr>
            <a:r>
              <a:rPr lang="de-DE" dirty="0">
                <a:solidFill>
                  <a:srgbClr val="333333"/>
                </a:solidFill>
                <a:latin typeface="Calibri Light"/>
              </a:rPr>
              <a:t>Vida diária:</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rPr>
              <a:t>apenas </a:t>
            </a:r>
            <a:r>
              <a:rPr lang="pt-PT" dirty="0">
                <a:solidFill>
                  <a:srgbClr val="333333"/>
                </a:solidFill>
                <a:latin typeface="Calibri Light"/>
              </a:rPr>
              <a:t>ler jornais consistentes com a sua opinião.</a:t>
            </a:r>
          </a:p>
          <a:p>
            <a:pPr marL="285750" indent="-285750" eaLnBrk="1" hangingPunct="1">
              <a:lnSpc>
                <a:spcPct val="100000"/>
              </a:lnSpc>
              <a:spcBef>
                <a:spcPts val="1200"/>
              </a:spcBef>
              <a:buClr>
                <a:srgbClr val="333333"/>
              </a:buClr>
              <a:buFont typeface="WingDings"/>
              <a:buChar char=""/>
              <a:defRPr/>
            </a:pPr>
            <a:r>
              <a:rPr lang="pt-PT" dirty="0">
                <a:solidFill>
                  <a:srgbClr val="333333"/>
                </a:solidFill>
                <a:latin typeface="Calibri Light"/>
              </a:rPr>
              <a:t>evitar o contacto com pessoas que pensam de forma diferente em vez de discutir perspectivas opostas.</a:t>
            </a:r>
          </a:p>
          <a:p>
            <a:pPr eaLnBrk="1" hangingPunct="1">
              <a:lnSpc>
                <a:spcPct val="100000"/>
              </a:lnSpc>
              <a:spcBef>
                <a:spcPts val="1200"/>
              </a:spcBef>
              <a:defRPr/>
            </a:pPr>
            <a:r>
              <a:rPr lang="pt-PT" dirty="0">
                <a:solidFill>
                  <a:srgbClr val="004992"/>
                </a:solidFill>
                <a:latin typeface="Calibri Light"/>
              </a:rPr>
              <a:t>Isto pode conduzir a atitudes unilaterais e à promoção de julgamentos incorrectos.</a:t>
            </a:r>
          </a:p>
        </p:txBody>
      </p:sp>
      <p:sp>
        <p:nvSpPr>
          <p:cNvPr id="4" name="Footer Placeholder 3"/>
          <p:cNvSpPr>
            <a:spLocks noGrp="1"/>
          </p:cNvSpPr>
          <p:nvPr>
            <p:ph type="ftr" sz="quarter" idx="11"/>
          </p:nvPr>
        </p:nvSpPr>
        <p:spPr/>
        <p:txBody>
          <a:bodyPr/>
          <a:lstStyle/>
          <a:p>
            <a:pPr>
              <a:defRPr/>
            </a:pPr>
            <a:r>
              <a:rPr lang="pt-BR"/>
              <a:t>Treino Metacognitivo 3 - Mudar Crenças</a:t>
            </a:r>
            <a:endParaRPr lang="de-DE"/>
          </a:p>
        </p:txBody>
      </p:sp>
      <p:sp>
        <p:nvSpPr>
          <p:cNvPr id="5" name="Slide Number Placeholder 4"/>
          <p:cNvSpPr>
            <a:spLocks noGrp="1"/>
          </p:cNvSpPr>
          <p:nvPr>
            <p:ph type="sldNum" sz="quarter" idx="12"/>
          </p:nvPr>
        </p:nvSpPr>
        <p:spPr/>
        <p:txBody>
          <a:bodyPr/>
          <a:lstStyle/>
          <a:p>
            <a:fld id="{00C9BCD4-0CB3-4254-954E-C94BF137A8D4}" type="slidenum">
              <a:rPr lang="de-DE" altLang="de-DE" smtClean="0"/>
              <a:pPr/>
              <a:t>15</a:t>
            </a:fld>
            <a:endParaRPr lang="de-DE" altLang="de-DE"/>
          </a:p>
        </p:txBody>
      </p:sp>
      <p:pic>
        <p:nvPicPr>
          <p:cNvPr id="19"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Outras opções:</a:t>
            </a:r>
            <a:endParaRPr lang="de-DE" altLang="de-DE" sz="2400" b="0" dirty="0">
              <a:solidFill>
                <a:srgbClr val="333333"/>
              </a:solidFill>
              <a:latin typeface="Calibri Light"/>
            </a:endParaRPr>
          </a:p>
        </p:txBody>
      </p:sp>
      <p:sp>
        <p:nvSpPr>
          <p:cNvPr id="26"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Agora </a:t>
            </a:r>
            <a:r>
              <a:rPr lang="pt-PT" altLang="de-DE" sz="2400" dirty="0">
                <a:solidFill>
                  <a:srgbClr val="333333"/>
                </a:solidFill>
                <a:latin typeface="Calibri Light"/>
              </a:rPr>
              <a:t>serão mostradas três imagens que ilustram um cenário com várias interpretações</a:t>
            </a:r>
            <a:r>
              <a:rPr lang="en-US" alt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Agora </a:t>
            </a:r>
            <a:r>
              <a:rPr lang="pt-PT" altLang="de-DE" sz="2400" dirty="0">
                <a:solidFill>
                  <a:srgbClr val="333333"/>
                </a:solidFill>
                <a:latin typeface="Calibri Light"/>
              </a:rPr>
              <a:t>serão mostradas três imagens que ilustram um cenário com várias interpretações</a:t>
            </a:r>
            <a:r>
              <a:rPr lang="en-US" altLang="de-DE" sz="2400" dirty="0">
                <a:solidFill>
                  <a:srgbClr val="333333"/>
                </a:solidFill>
                <a:latin typeface="Calibri Light"/>
              </a:rPr>
              <a:t>.</a:t>
            </a:r>
          </a:p>
          <a:p>
            <a:pPr marL="342900" lvl="0" indent="-342900" defTabSz="914400" fontAlgn="base">
              <a:buClr>
                <a:srgbClr val="333333"/>
              </a:buClr>
              <a:buFont typeface="WingDings"/>
              <a:buChar char=""/>
            </a:pPr>
            <a:r>
              <a:rPr lang="pt-PT" altLang="de-DE" sz="2400" dirty="0">
                <a:solidFill>
                  <a:srgbClr val="333333"/>
                </a:solidFill>
                <a:latin typeface="Calibri Light"/>
              </a:rPr>
              <a:t>As imagens são mostradas em ordem inversa, ou seja, o evento final é mostrado em primeiro lugar.</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17</a:t>
            </a:fld>
            <a:endParaRPr lang="de-DE" altLang="de-DE"/>
          </a:p>
        </p:txBody>
      </p:sp>
    </p:spTree>
    <p:extLst>
      <p:ext uri="{BB962C8B-B14F-4D97-AF65-F5344CB8AC3E}">
        <p14:creationId xmlns:p14="http://schemas.microsoft.com/office/powerpoint/2010/main" val="350543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Agora </a:t>
            </a:r>
            <a:r>
              <a:rPr lang="pt-PT" altLang="de-DE" sz="2400" dirty="0">
                <a:solidFill>
                  <a:srgbClr val="333333"/>
                </a:solidFill>
                <a:latin typeface="Calibri Light"/>
              </a:rPr>
              <a:t>serão mostradas três imagens que ilustram um cenário com várias interpretações</a:t>
            </a:r>
            <a:r>
              <a:rPr lang="en-US" altLang="de-DE" sz="2400" dirty="0">
                <a:solidFill>
                  <a:srgbClr val="333333"/>
                </a:solidFill>
                <a:latin typeface="Calibri Light"/>
              </a:rPr>
              <a:t>.</a:t>
            </a:r>
          </a:p>
          <a:p>
            <a:pPr marL="342900" lvl="0" indent="-342900" defTabSz="914400" fontAlgn="base">
              <a:buClr>
                <a:srgbClr val="333333"/>
              </a:buClr>
              <a:buFont typeface="WingDings"/>
              <a:buChar char=""/>
            </a:pPr>
            <a:r>
              <a:rPr lang="pt-PT" altLang="de-DE" sz="2400" dirty="0">
                <a:solidFill>
                  <a:srgbClr val="333333"/>
                </a:solidFill>
                <a:latin typeface="Calibri Light"/>
              </a:rPr>
              <a:t>As imagens são mostradas em ordem inversa, ou seja, o evento final é mostrado em primeiro lugar.</a:t>
            </a:r>
          </a:p>
          <a:p>
            <a:pPr marL="342900" lvl="0" indent="-342900" defTabSz="914400" fontAlgn="base">
              <a:buClr>
                <a:srgbClr val="333333"/>
              </a:buClr>
              <a:buFont typeface="WingDings"/>
              <a:buChar char=""/>
            </a:pPr>
            <a:r>
              <a:rPr lang="pt-PT" altLang="de-DE" sz="2400" dirty="0">
                <a:solidFill>
                  <a:srgbClr val="333333"/>
                </a:solidFill>
                <a:latin typeface="Calibri Light"/>
              </a:rPr>
              <a:t>Depois de uma imagem ter sido mostrada, deverá avaliar a plausibilidade ou probabilidade de cada uma das interpretações fornecidas. Estas têm de ser reavaliadas cada vez que uma nova imagem é revelada neste cenário.</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18</a:t>
            </a:fld>
            <a:endParaRPr lang="de-DE" altLang="de-DE"/>
          </a:p>
        </p:txBody>
      </p:sp>
    </p:spTree>
    <p:extLst>
      <p:ext uri="{BB962C8B-B14F-4D97-AF65-F5344CB8AC3E}">
        <p14:creationId xmlns:p14="http://schemas.microsoft.com/office/powerpoint/2010/main" val="3568388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rPr>
              <a:t>Agora </a:t>
            </a:r>
            <a:r>
              <a:rPr lang="pt-PT" altLang="de-DE" sz="2400" dirty="0">
                <a:solidFill>
                  <a:srgbClr val="333333"/>
                </a:solidFill>
                <a:latin typeface="Calibri Light"/>
              </a:rPr>
              <a:t>serão mostradas três imagens que ilustram um cenário com várias interpretações</a:t>
            </a:r>
            <a:r>
              <a:rPr lang="en-US" altLang="de-DE" sz="2400" dirty="0">
                <a:solidFill>
                  <a:srgbClr val="333333"/>
                </a:solidFill>
                <a:latin typeface="Calibri Light"/>
              </a:rPr>
              <a:t>.</a:t>
            </a:r>
          </a:p>
          <a:p>
            <a:pPr marL="342900" lvl="0" indent="-342900" defTabSz="914400" fontAlgn="base">
              <a:buClr>
                <a:srgbClr val="333333"/>
              </a:buClr>
              <a:buFont typeface="WingDings"/>
              <a:buChar char=""/>
            </a:pPr>
            <a:r>
              <a:rPr lang="pt-PT" altLang="de-DE" sz="2400" dirty="0">
                <a:solidFill>
                  <a:srgbClr val="333333"/>
                </a:solidFill>
                <a:latin typeface="Calibri Light"/>
              </a:rPr>
              <a:t>As imagens são mostradas em ordem inversa, ou seja, o evento final é mostrado em primeiro lugar.</a:t>
            </a:r>
          </a:p>
          <a:p>
            <a:pPr marL="342900" lvl="0" indent="-342900" defTabSz="914400" fontAlgn="base">
              <a:buClr>
                <a:srgbClr val="333333"/>
              </a:buClr>
              <a:buFont typeface="WingDings"/>
              <a:buChar char=""/>
            </a:pPr>
            <a:r>
              <a:rPr lang="pt-PT" altLang="de-DE" sz="2400" dirty="0">
                <a:solidFill>
                  <a:srgbClr val="333333"/>
                </a:solidFill>
                <a:latin typeface="Calibri Light"/>
              </a:rPr>
              <a:t>Depois de uma imagem ter sido mostrada, deverá avaliar a plausibilidade ou probabilidade de cada uma das interpretações fornecidas. Estas têm de ser reavaliadas cada vez que uma nova imagem é revelada neste cenário.</a:t>
            </a:r>
          </a:p>
          <a:p>
            <a:pPr marL="342900" lvl="0" indent="-342900" defTabSz="914400" fontAlgn="base">
              <a:buClr>
                <a:srgbClr val="333333"/>
              </a:buClr>
              <a:buFont typeface="WingDings"/>
              <a:buChar char=""/>
            </a:pPr>
            <a:r>
              <a:rPr lang="pt-BR" altLang="de-DE" sz="2400" dirty="0">
                <a:solidFill>
                  <a:srgbClr val="333333"/>
                </a:solidFill>
                <a:latin typeface="Calibri Light"/>
              </a:rPr>
              <a:t>Por favor discuta com o grupo até que ponto está confiante com a sua cotação.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19</a:t>
            </a:fld>
            <a:endParaRPr lang="de-DE" altLang="de-DE"/>
          </a:p>
        </p:txBody>
      </p:sp>
    </p:spTree>
    <p:extLst>
      <p:ext uri="{BB962C8B-B14F-4D97-AF65-F5344CB8AC3E}">
        <p14:creationId xmlns:p14="http://schemas.microsoft.com/office/powerpoint/2010/main" val="36737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O que poderia ter acontecido?</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20</a:t>
            </a:fld>
            <a:endParaRPr lang="de-DE" altLang="de-DE"/>
          </a:p>
        </p:txBody>
      </p:sp>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1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21</a:t>
            </a:fld>
            <a:endParaRPr lang="de-DE" altLang="de-DE"/>
          </a:p>
        </p:txBody>
      </p:sp>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feliz porque foi finalmente adoptado.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pais elogiam o seu filho por ter notificado um incêndio, que foi extinto a tempo</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tirou uma boa nota na escola.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provocou um incêndio sem ser apanhado.</a:t>
            </a:r>
          </a:p>
        </p:txBody>
      </p:sp>
      <p:pic>
        <p:nvPicPr>
          <p:cNvPr id="2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22</a:t>
            </a:fld>
            <a:endParaRPr lang="de-DE" altLang="de-DE"/>
          </a:p>
        </p:txBody>
      </p:sp>
      <p:sp>
        <p:nvSpPr>
          <p:cNvPr id="20"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1"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2"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feliz porque foi finalmente adoptado.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pais elogiam o seu filho por ter notificado um incêndio, que foi extinto a tempo</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tirou uma boa nota na escola.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provocou um incêndio sem ser apanhado.</a:t>
            </a:r>
          </a:p>
        </p:txBody>
      </p:sp>
      <p:pic>
        <p:nvPicPr>
          <p:cNvPr id="33"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23</a:t>
            </a:fld>
            <a:endParaRPr lang="de-DE" altLang="de-DE"/>
          </a:p>
        </p:txBody>
      </p:sp>
      <p:sp>
        <p:nvSpPr>
          <p:cNvPr id="27"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8"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9"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0"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feliz porque foi finalmente adoptado.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pais elogiam o seu filho por ter notificado um incêndio, que foi extinto a tempo</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tirou uma boa nota na escola.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provocou um incêndio sem ser apanhado.</a:t>
            </a:r>
          </a:p>
        </p:txBody>
      </p:sp>
      <p:pic>
        <p:nvPicPr>
          <p:cNvPr id="4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24</a:t>
            </a:fld>
            <a:endParaRPr lang="de-DE" altLang="de-DE"/>
          </a:p>
        </p:txBody>
      </p:sp>
      <p:sp>
        <p:nvSpPr>
          <p:cNvPr id="26"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7"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8"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9"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feliz porque foi finalmente adoptado.</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Os pais elogiam o seu filho por ter notificado um incêndio, que foi extinto a tempo</a:t>
            </a:r>
            <a:r>
              <a:rPr lang="en-CA"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tirou uma boa nota na escola.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provocou um incêndio sem ser apanhado.</a:t>
            </a:r>
          </a:p>
        </p:txBody>
      </p:sp>
      <p:pic>
        <p:nvPicPr>
          <p:cNvPr id="4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25</a:t>
            </a:fld>
            <a:endParaRPr lang="de-DE" altLang="de-DE"/>
          </a:p>
        </p:txBody>
      </p:sp>
      <p:sp>
        <p:nvSpPr>
          <p:cNvPr id="13"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Os homens estão a discutir pelo lugar de estacionamento à sombra.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homem tem razão ao gritar com a outra pessoa pois ela ocupou dois lugares de estacionamento.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condutor do carro cinzento está a ser mal julgado</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Os </a:t>
            </a:r>
            <a:r>
              <a:rPr lang="pt-PT" altLang="de-DE" sz="2000" b="0">
                <a:solidFill>
                  <a:srgbClr val="333333"/>
                </a:solidFill>
                <a:latin typeface="Calibri Light"/>
              </a:rPr>
              <a:t>homens discordam a respeito do preço do carro.</a:t>
            </a:r>
          </a:p>
        </p:txBody>
      </p:sp>
      <p:pic>
        <p:nvPicPr>
          <p:cNvPr id="20" name="Picture 14"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26</a:t>
            </a:fld>
            <a:endParaRPr lang="de-DE" altLang="de-DE"/>
          </a:p>
        </p:txBody>
      </p:sp>
      <p:sp>
        <p:nvSpPr>
          <p:cNvPr id="20"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1"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2"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Os homens estão a discutir pelo lugar de estacionamento à sombra.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homem tem razão ao gritar com a outra pessoa pois ela ocupou dois lugares de estacionamento.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condutor do carro cinzento está a ser mal julgado</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Os </a:t>
            </a:r>
            <a:r>
              <a:rPr lang="pt-PT" altLang="de-DE" sz="2000" b="0">
                <a:solidFill>
                  <a:srgbClr val="333333"/>
                </a:solidFill>
                <a:latin typeface="Calibri Light"/>
              </a:rPr>
              <a:t>homens discordam a respeito do preço do carro.</a:t>
            </a:r>
          </a:p>
        </p:txBody>
      </p:sp>
      <p:pic>
        <p:nvPicPr>
          <p:cNvPr id="33" name="Picture 18"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27</a:t>
            </a:fld>
            <a:endParaRPr lang="de-DE" altLang="de-DE"/>
          </a:p>
        </p:txBody>
      </p:sp>
      <p:sp>
        <p:nvSpPr>
          <p:cNvPr id="27"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Os homens estão a discutir pelo lugar de estacionamento à sombra.</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homem tem razão ao gritar com a outra pessoa pois ela ocupou dois lugares de estacionamento.</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 </a:t>
            </a:r>
            <a:r>
              <a:rPr lang="pt-PT" altLang="de-DE" sz="2000" b="0">
                <a:solidFill>
                  <a:srgbClr val="333333"/>
                </a:solidFill>
                <a:latin typeface="Calibri Light"/>
              </a:rPr>
              <a:t>condutor do carro cinzento está a ser mal julgado</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Os </a:t>
            </a:r>
            <a:r>
              <a:rPr lang="pt-PT" altLang="de-DE" sz="2000" b="0">
                <a:solidFill>
                  <a:srgbClr val="333333"/>
                </a:solidFill>
                <a:latin typeface="Calibri Light"/>
              </a:rPr>
              <a:t>homens discordam a respeito do preço do carro.</a:t>
            </a:r>
          </a:p>
        </p:txBody>
      </p:sp>
      <p:pic>
        <p:nvPicPr>
          <p:cNvPr id="46" name="Picture 45"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5"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6"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28</a:t>
            </a:fld>
            <a:endParaRPr lang="de-DE" altLang="de-DE"/>
          </a:p>
        </p:txBody>
      </p:sp>
      <p:sp>
        <p:nvSpPr>
          <p:cNvPr id="26"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7"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Text Box 7"/>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homens estão a discutir pelo lugar de estacionamento à sombra.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tem razão ao gritar com a outra pessoa pois ela ocupou dois lugares de estacionamento.</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O </a:t>
            </a:r>
            <a:r>
              <a:rPr lang="pt-PT" altLang="de-DE" sz="2000" b="0" dirty="0">
                <a:solidFill>
                  <a:srgbClr val="004992"/>
                </a:solidFill>
                <a:latin typeface="Calibri Light"/>
              </a:rPr>
              <a:t>condutor do carro cinzento está a ser mal julgado</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Calibri Light"/>
              </a:rPr>
              <a:t>Os</a:t>
            </a:r>
            <a:r>
              <a:rPr lang="en-US" altLang="de-DE" sz="2000" b="0" dirty="0">
                <a:solidFill>
                  <a:srgbClr val="333333"/>
                </a:solidFill>
                <a:latin typeface="Calibri Light"/>
              </a:rPr>
              <a:t> </a:t>
            </a:r>
            <a:r>
              <a:rPr lang="pt-PT" altLang="de-DE" sz="2000" b="0" dirty="0">
                <a:solidFill>
                  <a:srgbClr val="333333"/>
                </a:solidFill>
                <a:latin typeface="Calibri Light"/>
              </a:rPr>
              <a:t>homens discordam a respeito do preço do carro.</a:t>
            </a:r>
          </a:p>
        </p:txBody>
      </p:sp>
      <p:pic>
        <p:nvPicPr>
          <p:cNvPr id="45" name="Picture 11"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0"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29</a:t>
            </a:fld>
            <a:endParaRPr lang="de-DE" altLang="de-DE"/>
          </a:p>
        </p:txBody>
      </p:sp>
      <p:sp>
        <p:nvSpPr>
          <p:cNvPr id="13"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distraiu-se com o telefone e a massa da pizza que ele estava a arremessar caiu na sua cabeça.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está a pedir ajuda porque uma criatura extraterrestre lhe caiu na cabeça.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fazer uma rapariga rir com um chapéu engraçado.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não sabe fazer o bolo, por isso está a ligar à mãe para lhe pedir a receita. </a:t>
            </a:r>
          </a:p>
        </p:txBody>
      </p:sp>
      <p:pic>
        <p:nvPicPr>
          <p:cNvPr id="20"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30</a:t>
            </a:fld>
            <a:endParaRPr lang="de-DE" altLang="de-DE"/>
          </a:p>
        </p:txBody>
      </p:sp>
      <p:sp>
        <p:nvSpPr>
          <p:cNvPr id="20"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distraiu-se com o telefone e a massa da pizza que ele </a:t>
            </a:r>
            <a:r>
              <a:rPr lang="pt-PT" altLang="de-DE" sz="2000" b="0">
                <a:solidFill>
                  <a:srgbClr val="333333"/>
                </a:solidFill>
                <a:latin typeface="Calibri Light"/>
              </a:rPr>
              <a:t>estava a arremessar </a:t>
            </a:r>
            <a:r>
              <a:rPr lang="pt-PT" altLang="de-DE" sz="2000" b="0" dirty="0">
                <a:solidFill>
                  <a:srgbClr val="333333"/>
                </a:solidFill>
                <a:latin typeface="Calibri Light"/>
              </a:rPr>
              <a:t>caiu na sua cabeça.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está a pedir ajuda porque uma criatura extraterrestre lhe caiu na </a:t>
            </a:r>
            <a:r>
              <a:rPr lang="pt-PT" altLang="de-DE" sz="2000" b="0">
                <a:solidFill>
                  <a:srgbClr val="333333"/>
                </a:solidFill>
                <a:latin typeface="Calibri Light"/>
              </a:rPr>
              <a:t>cabeça.</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está a tentar fazer uma rapariga rir com um chapéu </a:t>
            </a:r>
            <a:r>
              <a:rPr lang="pt-PT" altLang="de-DE" sz="2000" b="0">
                <a:solidFill>
                  <a:srgbClr val="333333"/>
                </a:solidFill>
                <a:latin typeface="Calibri Light"/>
              </a:rPr>
              <a:t>engraçado.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não sabe fazer o bolo, por isso está a ligar à mãe para lhe pedir a receita. </a:t>
            </a: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31</a:t>
            </a:fld>
            <a:endParaRPr lang="de-DE" altLang="de-DE"/>
          </a:p>
        </p:txBody>
      </p:sp>
      <p:sp>
        <p:nvSpPr>
          <p:cNvPr id="27"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distraiu-se com o telefone e a massa da pizza que ele </a:t>
            </a:r>
            <a:r>
              <a:rPr lang="pt-PT" altLang="de-DE" sz="2000" b="0">
                <a:solidFill>
                  <a:srgbClr val="333333"/>
                </a:solidFill>
                <a:latin typeface="Calibri Light"/>
              </a:rPr>
              <a:t>estava a arremessar </a:t>
            </a:r>
            <a:r>
              <a:rPr lang="pt-PT" altLang="de-DE" sz="2000" b="0" dirty="0">
                <a:solidFill>
                  <a:srgbClr val="333333"/>
                </a:solidFill>
                <a:latin typeface="Calibri Light"/>
              </a:rPr>
              <a:t>caiu na sua cabeça.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está a pedir ajuda porque uma criatura extraterrestre lhe caiu na </a:t>
            </a:r>
            <a:r>
              <a:rPr lang="pt-PT" altLang="de-DE" sz="2000" b="0">
                <a:solidFill>
                  <a:srgbClr val="333333"/>
                </a:solidFill>
                <a:latin typeface="Calibri Light"/>
              </a:rPr>
              <a:t>cabeça.</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está a tentar fazer uma rapariga rir com um chapéu </a:t>
            </a:r>
            <a:r>
              <a:rPr lang="pt-PT" altLang="de-DE" sz="2000" b="0">
                <a:solidFill>
                  <a:srgbClr val="333333"/>
                </a:solidFill>
                <a:latin typeface="Calibri Light"/>
              </a:rPr>
              <a:t>engraçado.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não sabe fazer o bolo, por isso está a ligar à mãe para lhe pedir a receita. </a:t>
            </a:r>
          </a:p>
        </p:txBody>
      </p:sp>
      <p:pic>
        <p:nvPicPr>
          <p:cNvPr id="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32</a:t>
            </a:fld>
            <a:endParaRPr lang="de-DE" altLang="de-DE"/>
          </a:p>
        </p:txBody>
      </p:sp>
      <p:sp>
        <p:nvSpPr>
          <p:cNvPr id="26"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O </a:t>
            </a:r>
            <a:r>
              <a:rPr lang="pt-PT" altLang="de-DE" sz="2000" b="0" dirty="0">
                <a:solidFill>
                  <a:srgbClr val="004992"/>
                </a:solidFill>
                <a:latin typeface="Calibri Light"/>
              </a:rPr>
              <a:t>homem distraiu-se com o telefone e a massa da pizza que ele estava a arremessar caiu na sua cabeça.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O </a:t>
            </a:r>
            <a:r>
              <a:rPr lang="pt-PT" altLang="de-DE" sz="2000" b="0" dirty="0">
                <a:solidFill>
                  <a:srgbClr val="333333"/>
                </a:solidFill>
                <a:latin typeface="Calibri Light"/>
              </a:rPr>
              <a:t>homem está a pedir ajuda porque uma criatura extraterrestre lhe caiu na cabeça.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fazer uma rapariga rir com um chapéu engraçado.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não sabe fazer o bolo, por isso está a ligar à mãe para lhe pedir a receita. </a:t>
            </a:r>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33</a:t>
            </a:fld>
            <a:endParaRPr lang="de-DE" altLang="de-DE"/>
          </a:p>
        </p:txBody>
      </p:sp>
      <p:sp>
        <p:nvSpPr>
          <p:cNvPr id="13"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politico ajuda pessoas </a:t>
            </a:r>
            <a:r>
              <a:rPr lang="pt-PT" altLang="de-DE" sz="2000" b="0">
                <a:solidFill>
                  <a:srgbClr val="333333"/>
                </a:solidFill>
                <a:latin typeface="Calibri Light"/>
              </a:rPr>
              <a:t>desfavorecidas.</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politico comunista incentiva os trabalhadores a trabalhar mais</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pregador está a proclamar o fim do mundo.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chefe anuncia que não há dinheiro para aumentar os salários, embora ele viva com luxo. </a:t>
            </a:r>
            <a:endParaRPr lang="pt-PT" altLang="de-DE" sz="2000" dirty="0">
              <a:solidFill>
                <a:srgbClr val="333333"/>
              </a:solidFill>
              <a:latin typeface="Calibri Light"/>
            </a:endParaRPr>
          </a:p>
        </p:txBody>
      </p:sp>
      <p:pic>
        <p:nvPicPr>
          <p:cNvPr id="2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avalie a plausibilidade novamente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34</a:t>
            </a:fld>
            <a:endParaRPr lang="de-DE" altLang="de-DE"/>
          </a:p>
        </p:txBody>
      </p:sp>
      <p:sp>
        <p:nvSpPr>
          <p:cNvPr id="13"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politico ajuda pessoas </a:t>
            </a:r>
            <a:r>
              <a:rPr lang="pt-PT" altLang="de-DE" sz="2000" b="0">
                <a:solidFill>
                  <a:srgbClr val="333333"/>
                </a:solidFill>
                <a:latin typeface="Calibri Light"/>
              </a:rPr>
              <a:t>desfavorecidas.</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politico comunista incentiva os trabalhadores a trabalhar mais</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pregador está a proclamar o fim do mundo.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chefe anuncia que não há dinheiro para aumentar os salários, embora ele viva com luxo. </a:t>
            </a:r>
            <a:endParaRPr lang="pt-PT" altLang="de-DE" sz="2000" dirty="0">
              <a:solidFill>
                <a:srgbClr val="333333"/>
              </a:solidFill>
              <a:latin typeface="Calibri Light"/>
            </a:endParaRPr>
          </a:p>
        </p:txBody>
      </p:sp>
      <p:pic>
        <p:nvPicPr>
          <p:cNvPr id="27"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Rechteck 7"/>
          <p:cNvSpPr>
            <a:spLocks noChangeArrowheads="1"/>
          </p:cNvSpPr>
          <p:nvPr/>
        </p:nvSpPr>
        <p:spPr bwMode="auto">
          <a:xfrm>
            <a:off x="2649195" y="2146105"/>
            <a:ext cx="548640"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300" dirty="0">
                <a:latin typeface="Calibri Light"/>
              </a:rPr>
              <a:t>Gala</a:t>
            </a:r>
          </a:p>
        </p:txBody>
      </p:sp>
      <p:sp>
        <p:nvSpPr>
          <p:cNvPr id="19" name="Shape Penutup R"/>
          <p:cNvSpPr/>
          <p:nvPr/>
        </p:nvSpPr>
        <p:spPr bwMode="gray">
          <a:xfrm>
            <a:off x="3145259" y="2120705"/>
            <a:ext cx="182880" cy="330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Calibri Light"/>
              </a:rPr>
              <a:t>Por favor avalie a plausibilidade novamente</a:t>
            </a:r>
            <a:endParaRPr lang="en-US" sz="360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35</a:t>
            </a:fld>
            <a:endParaRPr lang="de-DE" altLang="de-DE"/>
          </a:p>
        </p:txBody>
      </p:sp>
      <p:sp>
        <p:nvSpPr>
          <p:cNvPr id="17"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0"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politico ajuda pessoas desfavorecidas.</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politico comunista incentiva os trabalhadores a trabalhar mais</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pregador está a proclamar o fim do mundo.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chefe anuncia que não há dinheiro para aumentar os salários, embora ele viva com luxo. </a:t>
            </a:r>
            <a:endParaRPr lang="pt-PT" altLang="de-DE" sz="2000" dirty="0">
              <a:solidFill>
                <a:srgbClr val="333333"/>
              </a:solidFill>
              <a:latin typeface="Calibri Light"/>
            </a:endParaRPr>
          </a:p>
        </p:txBody>
      </p:sp>
      <p:pic>
        <p:nvPicPr>
          <p:cNvPr id="39"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6"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Rechteck 7"/>
          <p:cNvSpPr>
            <a:spLocks noChangeArrowheads="1"/>
          </p:cNvSpPr>
          <p:nvPr/>
        </p:nvSpPr>
        <p:spPr bwMode="auto">
          <a:xfrm>
            <a:off x="4449395" y="2146105"/>
            <a:ext cx="548640"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300" dirty="0">
                <a:latin typeface="Calibri Light"/>
              </a:rPr>
              <a:t>Gala</a:t>
            </a:r>
          </a:p>
        </p:txBody>
      </p:sp>
      <p:sp>
        <p:nvSpPr>
          <p:cNvPr id="54" name="Shape Penutup R"/>
          <p:cNvSpPr/>
          <p:nvPr/>
        </p:nvSpPr>
        <p:spPr bwMode="gray">
          <a:xfrm>
            <a:off x="4945459" y="2120705"/>
            <a:ext cx="182880" cy="330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Rechteck 13"/>
          <p:cNvSpPr>
            <a:spLocks noChangeArrowheads="1"/>
          </p:cNvSpPr>
          <p:nvPr/>
        </p:nvSpPr>
        <p:spPr bwMode="auto">
          <a:xfrm>
            <a:off x="985019" y="2121408"/>
            <a:ext cx="128016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300" dirty="0">
                <a:latin typeface="Calibri Light"/>
              </a:rPr>
              <a:t>Gala de Caridade</a:t>
            </a:r>
          </a:p>
        </p:txBody>
      </p:sp>
      <p:sp>
        <p:nvSpPr>
          <p:cNvPr id="55" name="Shape Penutup R"/>
          <p:cNvSpPr/>
          <p:nvPr/>
        </p:nvSpPr>
        <p:spPr bwMode="gray">
          <a:xfrm>
            <a:off x="2228767" y="2120705"/>
            <a:ext cx="182880" cy="330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6"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36</a:t>
            </a:fld>
            <a:endParaRPr lang="de-DE" altLang="de-DE"/>
          </a:p>
        </p:txBody>
      </p:sp>
      <p:sp>
        <p:nvSpPr>
          <p:cNvPr id="16" name="Caption_21"/>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2"/>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3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Text Box 5"/>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politico ajuda pessoas desfavorecidas.</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politico comunista incentiva os trabalhadores a trabalhar mais</a:t>
            </a:r>
            <a:r>
              <a:rPr lang="en-CA"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pregador está a proclamar o fim do mundo.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chefe anuncia que não há dinheiro para aumentar os salários, embora ele viva com luxo. </a:t>
            </a:r>
            <a:endParaRPr lang="pt-PT" altLang="de-DE" sz="2000" dirty="0">
              <a:solidFill>
                <a:srgbClr val="333333"/>
              </a:solidFill>
              <a:latin typeface="Calibri Light"/>
            </a:endParaRPr>
          </a:p>
        </p:txBody>
      </p:sp>
      <p:pic>
        <p:nvPicPr>
          <p:cNvPr id="39"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Rechteck 7"/>
          <p:cNvSpPr>
            <a:spLocks noChangeArrowheads="1"/>
          </p:cNvSpPr>
          <p:nvPr/>
        </p:nvSpPr>
        <p:spPr bwMode="auto">
          <a:xfrm>
            <a:off x="4449395" y="2146105"/>
            <a:ext cx="548640" cy="279400"/>
          </a:xfrm>
          <a:prstGeom prst="rect">
            <a:avLst/>
          </a:prstGeom>
          <a:solidFill>
            <a:schemeClr val="bg1"/>
          </a:solidFill>
          <a:ln w="9525" algn="ctr">
            <a:solidFill>
              <a:schemeClr val="tx1"/>
            </a:solidFill>
            <a:round/>
            <a:headEnd/>
            <a:tailEnd/>
          </a:ln>
          <a:effectLst/>
        </p:spPr>
        <p:txBody>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300" dirty="0">
                <a:latin typeface="Calibri Light"/>
              </a:rPr>
              <a:t>Gala</a:t>
            </a:r>
          </a:p>
        </p:txBody>
      </p:sp>
      <p:sp>
        <p:nvSpPr>
          <p:cNvPr id="29" name="Rechteck 13"/>
          <p:cNvSpPr>
            <a:spLocks noChangeArrowheads="1"/>
          </p:cNvSpPr>
          <p:nvPr/>
        </p:nvSpPr>
        <p:spPr bwMode="auto">
          <a:xfrm>
            <a:off x="985019" y="2121408"/>
            <a:ext cx="128016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300" dirty="0">
                <a:latin typeface="Calibri Light"/>
              </a:rPr>
              <a:t>Gala de Caridade</a:t>
            </a:r>
          </a:p>
        </p:txBody>
      </p:sp>
      <p:sp>
        <p:nvSpPr>
          <p:cNvPr id="30" name="Shape Penutup R"/>
          <p:cNvSpPr/>
          <p:nvPr/>
        </p:nvSpPr>
        <p:spPr bwMode="gray">
          <a:xfrm>
            <a:off x="4945459" y="2120705"/>
            <a:ext cx="182880" cy="330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R"/>
          <p:cNvSpPr/>
          <p:nvPr/>
        </p:nvSpPr>
        <p:spPr bwMode="gray">
          <a:xfrm>
            <a:off x="2228767" y="2120705"/>
            <a:ext cx="182880" cy="330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t>Por favor avalie a plausibilidade</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37</a:t>
            </a:fld>
            <a:endParaRPr lang="de-DE" altLang="de-DE"/>
          </a:p>
        </p:txBody>
      </p:sp>
      <p:sp>
        <p:nvSpPr>
          <p:cNvPr id="13"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enganar os policias que o </a:t>
            </a:r>
            <a:r>
              <a:rPr lang="pt-PT" altLang="de-DE" sz="2000" b="0">
                <a:solidFill>
                  <a:srgbClr val="333333"/>
                </a:solidFill>
                <a:latin typeface="Calibri Light"/>
              </a:rPr>
              <a:t>perseguiam</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vestiu a roupa da mulher para se </a:t>
            </a:r>
            <a:r>
              <a:rPr lang="pt-PT" altLang="de-DE" sz="2000" b="0">
                <a:solidFill>
                  <a:srgbClr val="333333"/>
                </a:solidFill>
                <a:latin typeface="Calibri Light"/>
              </a:rPr>
              <a:t>divertir.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é o guarda-costas da </a:t>
            </a:r>
            <a:r>
              <a:rPr lang="pt-PT" altLang="de-DE" sz="2000" b="0">
                <a:solidFill>
                  <a:srgbClr val="333333"/>
                </a:solidFill>
                <a:latin typeface="Calibri Light"/>
              </a:rPr>
              <a:t>mulher.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roupa do homem está molhada por isso ele está a roubar a roupa da mulher. </a:t>
            </a:r>
          </a:p>
        </p:txBody>
      </p:sp>
      <p:pic>
        <p:nvPicPr>
          <p:cNvPr id="20"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38</a:t>
            </a:fld>
            <a:endParaRPr lang="de-DE" altLang="de-DE"/>
          </a:p>
        </p:txBody>
      </p:sp>
      <p:sp>
        <p:nvSpPr>
          <p:cNvPr id="13"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enganar os policias que o </a:t>
            </a:r>
            <a:r>
              <a:rPr lang="pt-PT" altLang="de-DE" sz="2000" b="0">
                <a:solidFill>
                  <a:srgbClr val="333333"/>
                </a:solidFill>
                <a:latin typeface="Calibri Light"/>
              </a:rPr>
              <a:t>perseguiam</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vestiu a roupa da mulher para se </a:t>
            </a:r>
            <a:r>
              <a:rPr lang="pt-PT" altLang="de-DE" sz="2000" b="0">
                <a:solidFill>
                  <a:srgbClr val="333333"/>
                </a:solidFill>
                <a:latin typeface="Calibri Light"/>
              </a:rPr>
              <a:t>divertir.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é o guarda-costas da </a:t>
            </a:r>
            <a:r>
              <a:rPr lang="pt-PT" altLang="de-DE" sz="2000" b="0">
                <a:solidFill>
                  <a:srgbClr val="333333"/>
                </a:solidFill>
                <a:latin typeface="Calibri Light"/>
              </a:rPr>
              <a:t>mulher.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roupa do homem está molhada por isso ele está a roubar a roupa da mulher. </a:t>
            </a:r>
          </a:p>
        </p:txBody>
      </p:sp>
      <p:pic>
        <p:nvPicPr>
          <p:cNvPr id="20"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2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889051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39</a:t>
            </a:fld>
            <a:endParaRPr lang="de-DE" altLang="de-DE"/>
          </a:p>
        </p:txBody>
      </p:sp>
      <p:sp>
        <p:nvSpPr>
          <p:cNvPr id="20"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enganar os policias que o </a:t>
            </a:r>
            <a:r>
              <a:rPr lang="pt-PT" altLang="de-DE" sz="2000" b="0">
                <a:solidFill>
                  <a:srgbClr val="333333"/>
                </a:solidFill>
                <a:latin typeface="Calibri Light"/>
              </a:rPr>
              <a:t>perseguiam</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vestiu a roupa da mulher para se </a:t>
            </a:r>
            <a:r>
              <a:rPr lang="pt-PT" altLang="de-DE" sz="2000" b="0">
                <a:solidFill>
                  <a:srgbClr val="333333"/>
                </a:solidFill>
                <a:latin typeface="Calibri Light"/>
              </a:rPr>
              <a:t>divertir.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é o guarda-costas da </a:t>
            </a:r>
            <a:r>
              <a:rPr lang="pt-PT" altLang="de-DE" sz="2000" b="0">
                <a:solidFill>
                  <a:srgbClr val="333333"/>
                </a:solidFill>
                <a:latin typeface="Calibri Light"/>
              </a:rPr>
              <a:t>mulher.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roupa do homem está molhada por isso ele está a roubar a roupa da mulher. </a:t>
            </a:r>
          </a:p>
        </p:txBody>
      </p:sp>
      <p:pic>
        <p:nvPicPr>
          <p:cNvPr id="33"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35"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40</a:t>
            </a:fld>
            <a:endParaRPr lang="de-DE" altLang="de-DE"/>
          </a:p>
        </p:txBody>
      </p:sp>
      <p:sp>
        <p:nvSpPr>
          <p:cNvPr id="27"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tentar enganar os policias que o </a:t>
            </a:r>
            <a:r>
              <a:rPr lang="pt-PT" altLang="de-DE" sz="2000" b="0">
                <a:solidFill>
                  <a:srgbClr val="333333"/>
                </a:solidFill>
                <a:latin typeface="Calibri Light"/>
              </a:rPr>
              <a:t>perseguiam</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vestiu a roupa da mulher para se </a:t>
            </a:r>
            <a:r>
              <a:rPr lang="pt-PT" altLang="de-DE" sz="2000" b="0">
                <a:solidFill>
                  <a:srgbClr val="333333"/>
                </a:solidFill>
                <a:latin typeface="Calibri Light"/>
              </a:rPr>
              <a:t>divertir.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é o guarda-costas da </a:t>
            </a:r>
            <a:r>
              <a:rPr lang="pt-PT" altLang="de-DE" sz="2000" b="0">
                <a:solidFill>
                  <a:srgbClr val="333333"/>
                </a:solidFill>
                <a:latin typeface="Calibri Light"/>
              </a:rPr>
              <a:t>mulher.</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roupa do homem está molhada por isso ele está a roubar a roupa da mulher. </a:t>
            </a:r>
          </a:p>
        </p:txBody>
      </p:sp>
      <p:pic>
        <p:nvPicPr>
          <p:cNvPr id="46"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7"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41</a:t>
            </a:fld>
            <a:endParaRPr lang="de-DE" altLang="de-DE"/>
          </a:p>
        </p:txBody>
      </p:sp>
      <p:sp>
        <p:nvSpPr>
          <p:cNvPr id="26"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Text Box 8"/>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homem está a tentar enganar os policias que o perseguiam</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vestiu a roupa da mulher para se divertir.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é o guarda-costas da mulher.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roupa do homem está molhada por isso ele está a roubar a roupa da mulher. </a:t>
            </a:r>
          </a:p>
        </p:txBody>
      </p:sp>
      <p:pic>
        <p:nvPicPr>
          <p:cNvPr id="45"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47"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3 - Mudar Crenças</a:t>
            </a:r>
            <a:endParaRPr lang="de-DE"/>
          </a:p>
        </p:txBody>
      </p:sp>
      <p:sp>
        <p:nvSpPr>
          <p:cNvPr id="4" name="Slide Number Placeholder 3"/>
          <p:cNvSpPr>
            <a:spLocks noGrp="1"/>
          </p:cNvSpPr>
          <p:nvPr>
            <p:ph type="sldNum" sz="quarter" idx="12"/>
          </p:nvPr>
        </p:nvSpPr>
        <p:spPr/>
        <p:txBody>
          <a:bodyPr/>
          <a:lstStyle/>
          <a:p>
            <a:fld id="{46F8093D-53FE-4C58-A678-BC592E3194D5}" type="slidenum">
              <a:rPr lang="de-DE" altLang="de-DE" smtClean="0"/>
              <a:pPr/>
              <a:t>42</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[Para </a:t>
            </a:r>
            <a:r>
              <a:rPr lang="en-US" b="0" i="1" spc="-5" dirty="0" err="1">
                <a:solidFill>
                  <a:srgbClr val="333333"/>
                </a:solidFill>
                <a:latin typeface="Calibri Light"/>
                <a:ea typeface="ＭＳ Ｐゴシック" panose="020B0600070205080204" pitchFamily="34" charset="-128"/>
                <a:cs typeface="Verdana"/>
              </a:rPr>
              <a:t>os</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terapeutas</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b="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96390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43</a:t>
            </a:fld>
            <a:endParaRPr lang="de-DE" altLang="de-DE"/>
          </a:p>
        </p:txBody>
      </p:sp>
      <p:sp>
        <p:nvSpPr>
          <p:cNvPr id="13"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a desfrutar um dia maravilhoso.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fugiu da jardinagem para ir pescar.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quer agradar a sua mãe apanhando um peixe.</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roubou minhocas para pescar.</a:t>
            </a:r>
          </a:p>
        </p:txBody>
      </p:sp>
      <p:pic>
        <p:nvPicPr>
          <p:cNvPr id="20"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44</a:t>
            </a:fld>
            <a:endParaRPr lang="de-DE" altLang="de-DE"/>
          </a:p>
        </p:txBody>
      </p:sp>
      <p:sp>
        <p:nvSpPr>
          <p:cNvPr id="20"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a desfrutar um dia maravilhoso.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fugiu da jardinagem para ir pescar.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quer agradar a sua mãe apanhando um peixe.</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roubou minhocas para pescar.</a:t>
            </a:r>
          </a:p>
        </p:txBody>
      </p:sp>
      <p:pic>
        <p:nvPicPr>
          <p:cNvPr id="3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45</a:t>
            </a:fld>
            <a:endParaRPr lang="de-DE" altLang="de-DE"/>
          </a:p>
        </p:txBody>
      </p:sp>
      <p:sp>
        <p:nvSpPr>
          <p:cNvPr id="27"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0"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a desfrutar um dia maravilhoso.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fugiu da jardinagem para ir pescar.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quer agradar a sua mãe apanhando um peixe.</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roubou minhocas para pescar.</a:t>
            </a:r>
          </a:p>
        </p:txBody>
      </p:sp>
      <p:pic>
        <p:nvPicPr>
          <p:cNvPr id="46"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46</a:t>
            </a:fld>
            <a:endParaRPr lang="de-DE" altLang="de-DE"/>
          </a:p>
        </p:txBody>
      </p:sp>
      <p:sp>
        <p:nvSpPr>
          <p:cNvPr id="26"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está a desfrutar um dia maravilhoso.</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rapaz fugiu da jardinagem para ir pescar.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quer agradar a sua mãe apanhando um peixe.</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roubou minhocas para pescar.</a:t>
            </a:r>
          </a:p>
        </p:txBody>
      </p:sp>
      <p:pic>
        <p:nvPicPr>
          <p:cNvPr id="4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47</a:t>
            </a:fld>
            <a:endParaRPr lang="de-DE" altLang="de-DE"/>
          </a:p>
        </p:txBody>
      </p:sp>
      <p:sp>
        <p:nvSpPr>
          <p:cNvPr id="13"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dois homens estão a comunicar por </a:t>
            </a:r>
            <a:r>
              <a:rPr lang="pt-PT" altLang="de-DE" sz="2000" b="0">
                <a:solidFill>
                  <a:srgbClr val="333333"/>
                </a:solidFill>
                <a:latin typeface="Calibri Light"/>
              </a:rPr>
              <a:t>telepatia.</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está surpreso por ver o outro homem a abrir a </a:t>
            </a:r>
            <a:r>
              <a:rPr lang="pt-PT" altLang="de-DE" sz="2000" b="0">
                <a:solidFill>
                  <a:srgbClr val="333333"/>
                </a:solidFill>
                <a:latin typeface="Calibri Light"/>
              </a:rPr>
              <a:t>porta</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vira-se, porque o outro homem lhe parece familiar.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vira-se espantado, porque o outro homem fez-lhe um comentário rude.</a:t>
            </a:r>
          </a:p>
        </p:txBody>
      </p:sp>
      <p:pic>
        <p:nvPicPr>
          <p:cNvPr id="2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48</a:t>
            </a:fld>
            <a:endParaRPr lang="de-DE" altLang="de-DE"/>
          </a:p>
        </p:txBody>
      </p:sp>
      <p:sp>
        <p:nvSpPr>
          <p:cNvPr id="20"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1"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2"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dois homens estão a comunicar por </a:t>
            </a:r>
            <a:r>
              <a:rPr lang="pt-PT" altLang="de-DE" sz="2000" b="0">
                <a:solidFill>
                  <a:srgbClr val="333333"/>
                </a:solidFill>
                <a:latin typeface="Calibri Light"/>
              </a:rPr>
              <a:t>telepatia.</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está surpreso por ver o outro homem a abrir a </a:t>
            </a:r>
            <a:r>
              <a:rPr lang="pt-PT" altLang="de-DE" sz="2000" b="0">
                <a:solidFill>
                  <a:srgbClr val="333333"/>
                </a:solidFill>
                <a:latin typeface="Calibri Light"/>
              </a:rPr>
              <a:t>porta</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vira-se, porque o outro homem lhe parece familiar.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vira-se espantado, porque o outro homem fez-lhe um comentário rude.</a:t>
            </a:r>
          </a:p>
        </p:txBody>
      </p:sp>
      <p:pic>
        <p:nvPicPr>
          <p:cNvPr id="3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49</a:t>
            </a:fld>
            <a:endParaRPr lang="de-DE" altLang="de-DE"/>
          </a:p>
        </p:txBody>
      </p:sp>
      <p:sp>
        <p:nvSpPr>
          <p:cNvPr id="27"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28"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9"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30"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dois homens estão a comunicar por </a:t>
            </a:r>
            <a:r>
              <a:rPr lang="pt-PT" altLang="de-DE" sz="2000" b="0">
                <a:solidFill>
                  <a:srgbClr val="333333"/>
                </a:solidFill>
                <a:latin typeface="Calibri Light"/>
              </a:rPr>
              <a:t>telepatia.</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está surpreso por ver o outro homem a abrir a </a:t>
            </a:r>
            <a:r>
              <a:rPr lang="pt-PT" altLang="de-DE" sz="2000" b="0">
                <a:solidFill>
                  <a:srgbClr val="333333"/>
                </a:solidFill>
                <a:latin typeface="Calibri Light"/>
              </a:rPr>
              <a:t>porta</a:t>
            </a:r>
            <a:r>
              <a:rPr lang="en-US"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vira-se, porque o outro homem lhe parece familiar.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vira-se espantado, porque o outro homem fez-lhe um comentário rude.</a:t>
            </a:r>
          </a:p>
        </p:txBody>
      </p:sp>
      <p:pic>
        <p:nvPicPr>
          <p:cNvPr id="4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50</a:t>
            </a:fld>
            <a:endParaRPr lang="de-DE" altLang="de-DE"/>
          </a:p>
        </p:txBody>
      </p:sp>
      <p:sp>
        <p:nvSpPr>
          <p:cNvPr id="26"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7"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8"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9"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dois homens estão a comunicar por telepatia.</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homem está surpreso por ver o outro homem a abrir a porta</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vira-se, porque o outro homem lhe parece familiar.</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vira-se espantado, porque o outro homem fez-lhe um comentário rude.</a:t>
            </a:r>
          </a:p>
        </p:txBody>
      </p:sp>
      <p:pic>
        <p:nvPicPr>
          <p:cNvPr id="4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51</a:t>
            </a:fld>
            <a:endParaRPr lang="de-DE" altLang="de-DE"/>
          </a:p>
        </p:txBody>
      </p:sp>
      <p:sp>
        <p:nvSpPr>
          <p:cNvPr id="13"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homens estão a praticar as competências de atar com uma corda antes da corrida de </a:t>
            </a:r>
            <a:r>
              <a:rPr lang="pt-PT" altLang="de-DE" sz="2000" b="0">
                <a:solidFill>
                  <a:srgbClr val="333333"/>
                </a:solidFill>
                <a:latin typeface="Calibri Light"/>
              </a:rPr>
              <a:t>touros.</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cowboy quer comprar uma corda.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cowboy usou uma corda da loja para amarrar o empregado e levar o </a:t>
            </a:r>
            <a:r>
              <a:rPr lang="pt-PT" altLang="de-DE" sz="2000" b="0">
                <a:solidFill>
                  <a:srgbClr val="333333"/>
                </a:solidFill>
                <a:latin typeface="Calibri Light"/>
              </a:rPr>
              <a:t>dinheiro.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quer comprar um chapéu novo.</a:t>
            </a:r>
          </a:p>
        </p:txBody>
      </p:sp>
      <p:pic>
        <p:nvPicPr>
          <p:cNvPr id="20" name="Picture 19"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52</a:t>
            </a:fld>
            <a:endParaRPr lang="de-DE" altLang="de-DE"/>
          </a:p>
        </p:txBody>
      </p:sp>
      <p:sp>
        <p:nvSpPr>
          <p:cNvPr id="20"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homens estão a praticar as competências de atar com uma corda antes da corrida de </a:t>
            </a:r>
            <a:r>
              <a:rPr lang="pt-PT" altLang="de-DE" sz="2000" b="0">
                <a:solidFill>
                  <a:srgbClr val="333333"/>
                </a:solidFill>
                <a:latin typeface="Calibri Light"/>
              </a:rPr>
              <a:t>touros.</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cowboy quer comprar uma corda.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cowboy usou uma corda da loja para amarrar o empregado e levar o </a:t>
            </a:r>
            <a:r>
              <a:rPr lang="pt-PT" altLang="de-DE" sz="2000" b="0">
                <a:solidFill>
                  <a:srgbClr val="333333"/>
                </a:solidFill>
                <a:latin typeface="Calibri Light"/>
              </a:rPr>
              <a:t>dinheiro.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quer comprar um chapéu novo.</a:t>
            </a:r>
          </a:p>
        </p:txBody>
      </p:sp>
      <p:pic>
        <p:nvPicPr>
          <p:cNvPr id="33"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53</a:t>
            </a:fld>
            <a:endParaRPr lang="de-DE" altLang="de-DE"/>
          </a:p>
        </p:txBody>
      </p:sp>
      <p:sp>
        <p:nvSpPr>
          <p:cNvPr id="27"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homens estão a praticar as competências de atar com uma corda antes da corrida de </a:t>
            </a:r>
            <a:r>
              <a:rPr lang="pt-PT" altLang="de-DE" sz="2000" b="0">
                <a:solidFill>
                  <a:srgbClr val="333333"/>
                </a:solidFill>
                <a:latin typeface="Calibri Light"/>
              </a:rPr>
              <a:t>touros.</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cowboy quer comprar uma corda.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cowboy usou uma corda da loja para amarrar o empregado e levar o </a:t>
            </a:r>
            <a:r>
              <a:rPr lang="pt-PT" altLang="de-DE" sz="2000" b="0">
                <a:solidFill>
                  <a:srgbClr val="333333"/>
                </a:solidFill>
                <a:latin typeface="Calibri Light"/>
              </a:rPr>
              <a:t>dinheiro.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O </a:t>
            </a:r>
            <a:r>
              <a:rPr lang="pt-PT" altLang="de-DE" sz="2000" b="0" dirty="0">
                <a:solidFill>
                  <a:srgbClr val="333333"/>
                </a:solidFill>
                <a:latin typeface="Calibri Light"/>
              </a:rPr>
              <a:t>homem quer comprar um chapéu novo.</a:t>
            </a:r>
          </a:p>
        </p:txBody>
      </p:sp>
      <p:pic>
        <p:nvPicPr>
          <p:cNvPr id="46"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54</a:t>
            </a:fld>
            <a:endParaRPr lang="de-DE" altLang="de-DE"/>
          </a:p>
        </p:txBody>
      </p:sp>
      <p:sp>
        <p:nvSpPr>
          <p:cNvPr id="26"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7"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Os homens estão a praticar as competências de atar com uma corda antes da corrida de touros.</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cowboy quer comprar uma corda.</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cowboy usou uma corda da loja para amarrar o empregado e levar o dinheiro.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quer comprar um chapéu novo.</a:t>
            </a:r>
          </a:p>
        </p:txBody>
      </p:sp>
      <p:pic>
        <p:nvPicPr>
          <p:cNvPr id="45"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55</a:t>
            </a:fld>
            <a:endParaRPr lang="de-DE" altLang="de-DE"/>
          </a:p>
        </p:txBody>
      </p:sp>
      <p:sp>
        <p:nvSpPr>
          <p:cNvPr id="13"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Cães policia estão a tentar impedir o roubo de um </a:t>
            </a:r>
            <a:r>
              <a:rPr lang="pt-PT" altLang="de-DE" sz="2000" b="0">
                <a:solidFill>
                  <a:srgbClr val="333333"/>
                </a:solidFill>
                <a:latin typeface="Calibri Light"/>
              </a:rPr>
              <a:t>barco.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rapariga caiu à água porque os cães estavam a perseguir um gato.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está a tentar salvar o gato para não ir à deriva.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saltou para a água para fugir dos cães.</a:t>
            </a: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56</a:t>
            </a:fld>
            <a:endParaRPr lang="de-DE" altLang="de-DE"/>
          </a:p>
        </p:txBody>
      </p:sp>
      <p:sp>
        <p:nvSpPr>
          <p:cNvPr id="20"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Cães policia estão a tentar impedir o roubo de um </a:t>
            </a:r>
            <a:r>
              <a:rPr lang="pt-PT" altLang="de-DE" sz="2000" b="0">
                <a:solidFill>
                  <a:srgbClr val="333333"/>
                </a:solidFill>
                <a:latin typeface="Calibri Light"/>
              </a:rPr>
              <a:t>barco.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rapariga caiu à água porque os cães estavam a perseguir um gato.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está a tentar salvar o gato para não ir à deriva.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saltou para a água para fugir dos cães.</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57</a:t>
            </a:fld>
            <a:endParaRPr lang="de-DE" altLang="de-DE"/>
          </a:p>
        </p:txBody>
      </p:sp>
      <p:sp>
        <p:nvSpPr>
          <p:cNvPr id="2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Cães policia estão a tentar impedir o roubo de um </a:t>
            </a:r>
            <a:r>
              <a:rPr lang="pt-PT" altLang="de-DE" sz="2000" b="0">
                <a:solidFill>
                  <a:srgbClr val="333333"/>
                </a:solidFill>
                <a:latin typeface="Calibri Light"/>
              </a:rPr>
              <a:t>barco.</a:t>
            </a:r>
          </a:p>
          <a:p>
            <a:pPr eaLnBrk="1" hangingPunct="1">
              <a:spcBef>
                <a:spcPts val="1200"/>
              </a:spcBef>
              <a:spcAft>
                <a:spcPts val="0"/>
              </a:spcAft>
              <a:buClr>
                <a:srgbClr val="333333"/>
              </a:buClr>
              <a:buFont typeface="WingDings"/>
              <a:buAutoNum type="arabicPeriod"/>
            </a:pPr>
            <a:r>
              <a:rPr lang="pt-PT" altLang="de-DE" sz="2000" b="0">
                <a:solidFill>
                  <a:srgbClr val="333333"/>
                </a:solidFill>
                <a:latin typeface="Calibri Light"/>
              </a:rPr>
              <a:t>A </a:t>
            </a:r>
            <a:r>
              <a:rPr lang="pt-PT" altLang="de-DE" sz="2000" b="0" dirty="0">
                <a:solidFill>
                  <a:srgbClr val="333333"/>
                </a:solidFill>
                <a:latin typeface="Calibri Light"/>
              </a:rPr>
              <a:t>rapariga caiu à água porque os cães estavam a perseguir um gato.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está a tentar salvar o gato para não ir à deriva.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saltou para a água para fugir dos cães.</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58</a:t>
            </a:fld>
            <a:endParaRPr lang="de-DE" altLang="de-DE"/>
          </a:p>
        </p:txBody>
      </p:sp>
      <p:sp>
        <p:nvSpPr>
          <p:cNvPr id="26"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7"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Cães policia estão a tentar impedir o roubo de um barco.</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A rapariga caiu à água porque os cães estavam a perseguir um gato.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está a tentar salvar o gato para não ir à deriva.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A rapariga saltou para a água para fugir dos cães.</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59</a:t>
            </a:fld>
            <a:endParaRPr lang="de-DE" altLang="de-DE"/>
          </a:p>
        </p:txBody>
      </p:sp>
      <p:sp>
        <p:nvSpPr>
          <p:cNvPr id="13"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salvou o homem de um assalto.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ajuda um homem bêbado.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bateu acidentalmente no homem com uma mesa.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Dois velhos amigos encontraram-se na rua.</a:t>
            </a:r>
          </a:p>
        </p:txBody>
      </p:sp>
      <p:pic>
        <p:nvPicPr>
          <p:cNvPr id="20"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60</a:t>
            </a:fld>
            <a:endParaRPr lang="de-DE" altLang="de-DE"/>
          </a:p>
        </p:txBody>
      </p:sp>
      <p:sp>
        <p:nvSpPr>
          <p:cNvPr id="20"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salvou o homem de um assalto.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ajuda um homem bêbado.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bateu acidentalmente no homem com uma mesa.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Dois velhos amigos encontraram-se na rua.</a:t>
            </a:r>
          </a:p>
        </p:txBody>
      </p:sp>
      <p:pic>
        <p:nvPicPr>
          <p:cNvPr id="33"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61</a:t>
            </a:fld>
            <a:endParaRPr lang="de-DE" altLang="de-DE"/>
          </a:p>
        </p:txBody>
      </p:sp>
      <p:sp>
        <p:nvSpPr>
          <p:cNvPr id="27"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salvou o homem de um assalto.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ajuda um homem bêbado.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bateu acidentalmente no homem com uma mesa.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Dois velhos amigos encontraram-se na rua.</a:t>
            </a:r>
          </a:p>
        </p:txBody>
      </p:sp>
      <p:pic>
        <p:nvPicPr>
          <p:cNvPr id="46"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62</a:t>
            </a:fld>
            <a:endParaRPr lang="de-DE" altLang="de-DE"/>
          </a:p>
        </p:txBody>
      </p:sp>
      <p:sp>
        <p:nvSpPr>
          <p:cNvPr id="26"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Text Box 4"/>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salvou o homem de um assalto.</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rapaz ajuda um homem bêbado.</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rapaz bateu acidentalmente no homem com uma mesa.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Dois velhos amigos encontraram-se na rua.</a:t>
            </a:r>
          </a:p>
        </p:txBody>
      </p:sp>
      <p:pic>
        <p:nvPicPr>
          <p:cNvPr id="45"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Até que ponto acha provável cada uma das opções?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63</a:t>
            </a:fld>
            <a:endParaRPr lang="de-DE" altLang="de-DE"/>
          </a:p>
        </p:txBody>
      </p:sp>
      <p:sp>
        <p:nvSpPr>
          <p:cNvPr id="13"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ver um filme com a sua companheira.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no carro com a sua amante e espera que ninguém os veja.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levar um manequim para a sua loja.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 a mulher estão a assaltar o carro.</a:t>
            </a: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A sua decisão mudou com a nova figura?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64</a:t>
            </a:fld>
            <a:endParaRPr lang="de-DE" altLang="de-DE"/>
          </a:p>
        </p:txBody>
      </p:sp>
      <p:sp>
        <p:nvSpPr>
          <p:cNvPr id="20"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ver um filme com a sua companheira.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no carro com a sua amante e espera que ninguém os veja.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levar um manequim para a sua loja.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 a mulher estão a assaltar o carro.</a:t>
            </a:r>
          </a:p>
        </p:txBody>
      </p:sp>
      <p:pic>
        <p:nvPicPr>
          <p:cNvPr id="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Por favor, volte a cotar a probabilidade!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65</a:t>
            </a:fld>
            <a:endParaRPr lang="de-DE" altLang="de-DE"/>
          </a:p>
        </p:txBody>
      </p:sp>
      <p:sp>
        <p:nvSpPr>
          <p:cNvPr id="30"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ver um filme com a sua companheira.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no carro com a sua amante e espera que ninguém os veja.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levar um manequim para a sua loja.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 a mulher estão a assaltar o carro.</a:t>
            </a:r>
          </a:p>
        </p:txBody>
      </p:sp>
      <p:sp>
        <p:nvSpPr>
          <p:cNvPr id="31"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66</a:t>
            </a:fld>
            <a:endParaRPr lang="de-DE" altLang="de-DE"/>
          </a:p>
        </p:txBody>
      </p:sp>
      <p:sp>
        <p:nvSpPr>
          <p:cNvPr id="26"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Text Box 2"/>
          <p:cNvSpPr txBox="1">
            <a:spLocks noChangeArrowheads="1"/>
          </p:cNvSpPr>
          <p:nvPr/>
        </p:nvSpPr>
        <p:spPr bwMode="auto">
          <a:xfrm>
            <a:off x="408955" y="4882896"/>
            <a:ext cx="113760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a ver um filme com a sua companheira.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está no carro com a sua amante e espera que ninguém os veja.</a:t>
            </a:r>
          </a:p>
          <a:p>
            <a:pPr eaLnBrk="1" hangingPunct="1">
              <a:spcBef>
                <a:spcPts val="1200"/>
              </a:spcBef>
              <a:spcAft>
                <a:spcPts val="0"/>
              </a:spcAft>
              <a:buClr>
                <a:srgbClr val="004992"/>
              </a:buClr>
              <a:buFont typeface="WingDings"/>
              <a:buAutoNum type="arabicPeriod"/>
            </a:pPr>
            <a:r>
              <a:rPr lang="pt-PT" altLang="de-DE" sz="2000" b="0" dirty="0">
                <a:solidFill>
                  <a:srgbClr val="004992"/>
                </a:solidFill>
                <a:latin typeface="Calibri Light"/>
              </a:rPr>
              <a:t>O homem está a levar um manequim para a sua loja.</a:t>
            </a:r>
          </a:p>
          <a:p>
            <a:pPr eaLnBrk="1" hangingPunct="1">
              <a:spcBef>
                <a:spcPts val="1200"/>
              </a:spcBef>
              <a:spcAft>
                <a:spcPts val="0"/>
              </a:spcAft>
              <a:buClr>
                <a:srgbClr val="333333"/>
              </a:buClr>
              <a:buFont typeface="WingDings"/>
              <a:buAutoNum type="arabicPeriod"/>
            </a:pPr>
            <a:r>
              <a:rPr lang="pt-PT" altLang="de-DE" sz="2000" b="0" dirty="0">
                <a:solidFill>
                  <a:srgbClr val="333333"/>
                </a:solidFill>
                <a:latin typeface="Calibri Light"/>
              </a:rPr>
              <a:t>O homem e a mulher estão a assaltar o carro.</a:t>
            </a:r>
          </a:p>
        </p:txBody>
      </p:sp>
      <p:pic>
        <p:nvPicPr>
          <p:cNvPr id="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rPr>
              <a:t>Objectivos de Aprendizagem:</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Por vezes, os eventos acabam de forma diferente do que se esperava: as decisões precoces levam frequentemente a conclusões erradas.</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rPr>
              <a:t>Objectivos de Aprendizagem:</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Por vezes, os eventos acabam de forma diferente do que se esperava: as decisões precoces levam frequentemente a conclusões erradas.</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Devem considerar-se sempre diferentes interpretações/hipóteses e rectificar crenças insustentáveis.</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68</a:t>
            </a:fld>
            <a:endParaRPr lang="de-DE" altLang="de-DE"/>
          </a:p>
        </p:txBody>
      </p:sp>
    </p:spTree>
    <p:extLst>
      <p:ext uri="{BB962C8B-B14F-4D97-AF65-F5344CB8AC3E}">
        <p14:creationId xmlns:p14="http://schemas.microsoft.com/office/powerpoint/2010/main" val="883624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Transferência para a vida diária</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rPr>
              <a:t>Objectivos de Aprendizagem:</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Por vezes, os eventos acabam de forma diferente do que se esperava: as decisões precoces levam frequentemente a conclusões erradas.</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Devem considerar-se sempre diferentes interpretações/hipóteses e rectificar crenças insustentáveis.</a:t>
            </a:r>
          </a:p>
          <a:p>
            <a:pPr marL="34290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Procure o máximo de informação possível para confirmar o seu julgamento.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69</a:t>
            </a:fld>
            <a:endParaRPr lang="de-DE" altLang="de-DE"/>
          </a:p>
        </p:txBody>
      </p:sp>
    </p:spTree>
    <p:extLst>
      <p:ext uri="{BB962C8B-B14F-4D97-AF65-F5344CB8AC3E}">
        <p14:creationId xmlns:p14="http://schemas.microsoft.com/office/powerpoint/2010/main" val="3012350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as pessoas podem manter crenças falsas e ignorar contra-argumentos. Em alguns casos, isto pode ter consequências dramáticas.</a:t>
            </a: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as pessoas podem manter crenças falsas e ignorar contra-argumentos. Em alguns casos, isto pode ter consequências dramáticas.</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Eduardo atacou o seu pai. Ele estava convencido de que seu pai tinha morrido há muito tempo atrás e que os robôs tinham tomado conta do seu corpo. Mesmo ao ver que o seu pai estava ferido pelo ataque e a sangrar, o que constituíam provas contra a sua crença, o Eduardo permaneceu desconfiado.</a:t>
            </a:r>
            <a:endParaRPr lang="en-AU"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pai comportou-se de uma maneira peculiar, não tão boa como o usual.</a:t>
            </a:r>
          </a:p>
          <a:p>
            <a:pPr lvl="0" defTabSz="914400" fontAlgn="base">
              <a:lnSpc>
                <a:spcPct val="100000"/>
              </a:lnSpc>
              <a:spcBef>
                <a:spcPts val="1200"/>
              </a:spcBef>
            </a:pPr>
            <a:r>
              <a:rPr lang="en-AU"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As pessoas mudam quando envelhecem; talvez o seu pai tenha problemas ou tenha sido muito duro com o seu filho. Os familiares do Eduardo não conseguiram convencê-lo de que tudo estava bem com seu pai.</a:t>
            </a:r>
            <a:endParaRPr lang="en-AU" altLang="de-DE" sz="20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71</a:t>
            </a:fld>
            <a:endParaRPr lang="de-DE" altLang="de-DE"/>
          </a:p>
        </p:txBody>
      </p:sp>
    </p:spTree>
    <p:extLst>
      <p:ext uri="{BB962C8B-B14F-4D97-AF65-F5344CB8AC3E}">
        <p14:creationId xmlns:p14="http://schemas.microsoft.com/office/powerpoint/2010/main" val="1979565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é que isto tem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as pessoas podem manter crenças falsas e ignorar contra-argumentos. Em alguns casos, isto pode ter consequências dramáticas.</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Eduardo atacou o seu pai. Ele estava convencido de que seu pai tinha morrido há muito tempo atrás e que os robôs tinham tomado conta do seu corpo. Mesmo ao ver que o seu pai estava ferido pelo ataque e a sangrar, o que constituíam provas contra a sua crença, o Eduardo permaneceu desconfiado.</a:t>
            </a:r>
            <a:endParaRPr lang="en-AU"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pai comportou-se de uma maneira peculiar, não tão boa como o usual.</a:t>
            </a:r>
          </a:p>
          <a:p>
            <a:pPr lvl="0" defTabSz="914400" fontAlgn="base">
              <a:lnSpc>
                <a:spcPct val="100000"/>
              </a:lnSpc>
              <a:spcBef>
                <a:spcPts val="1200"/>
              </a:spcBef>
            </a:pPr>
            <a:r>
              <a:rPr lang="en-AU"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As pessoas mudam quando envelhecem; talvez o seu pai tenha problemas ou tenha sido muito duro com o seu filho. Os familiares do Eduardo não conseguiram convencê-lo de que tudo estava bem com seu pai.</a:t>
            </a:r>
            <a:endParaRPr lang="en-AU" altLang="de-DE" sz="2000" dirty="0">
              <a:solidFill>
                <a:srgbClr val="333333"/>
              </a:solidFill>
              <a:latin typeface="Calibri Light"/>
              <a:cs typeface="Times New Roman" panose="02020603050405020304" pitchFamily="18" charset="0"/>
            </a:endParaRPr>
          </a:p>
          <a:p>
            <a:pPr lvl="0" defTabSz="914400" fontAlgn="base"/>
            <a:r>
              <a:rPr lang="pt-PT" altLang="de-DE" sz="2400" dirty="0">
                <a:solidFill>
                  <a:srgbClr val="333333"/>
                </a:solidFill>
                <a:latin typeface="Calibri Light"/>
              </a:rPr>
              <a:t>É difícil manter a cabeça fria quando nos sentimos ameaçados. Por isso, seja cauteloso nas suas decisões e peça conselhos às pessoas em quem confia!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72</a:t>
            </a:fld>
            <a:endParaRPr lang="de-DE" altLang="de-DE"/>
          </a:p>
        </p:txBody>
      </p:sp>
    </p:spTree>
    <p:extLst>
      <p:ext uri="{BB962C8B-B14F-4D97-AF65-F5344CB8AC3E}">
        <p14:creationId xmlns:p14="http://schemas.microsoft.com/office/powerpoint/2010/main" val="38026684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3 - Mudar Crenças</a:t>
            </a:r>
            <a:endParaRPr lang="de-DE"/>
          </a:p>
        </p:txBody>
      </p:sp>
      <p:sp>
        <p:nvSpPr>
          <p:cNvPr id="4" name="Slide Number Placeholder 3"/>
          <p:cNvSpPr>
            <a:spLocks noGrp="1"/>
          </p:cNvSpPr>
          <p:nvPr>
            <p:ph type="sldNum" sz="quarter" idx="12"/>
          </p:nvPr>
        </p:nvSpPr>
        <p:spPr/>
        <p:txBody>
          <a:bodyPr/>
          <a:lstStyle/>
          <a:p>
            <a:fld id="{46F8093D-53FE-4C58-A678-BC592E3194D5}" type="slidenum">
              <a:rPr lang="de-DE" altLang="de-DE" smtClean="0"/>
              <a:pPr/>
              <a:t>73</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887111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3 - Mudar Crenças</a:t>
            </a:r>
            <a:endParaRPr lang="de-DE"/>
          </a:p>
        </p:txBody>
      </p:sp>
      <p:sp>
        <p:nvSpPr>
          <p:cNvPr id="6" name="Slide Number Placeholder 5"/>
          <p:cNvSpPr>
            <a:spLocks noGrp="1"/>
          </p:cNvSpPr>
          <p:nvPr>
            <p:ph type="sldNum" sz="quarter" idx="12"/>
          </p:nvPr>
        </p:nvSpPr>
        <p:spPr/>
        <p:txBody>
          <a:bodyPr/>
          <a:lstStyle/>
          <a:p>
            <a:fld id="{EF2B6B83-491C-4362-B30C-FCFA2E55B0F5}" type="slidenum">
              <a:rPr lang="de-DE" altLang="de-DE" smtClean="0"/>
              <a:pPr/>
              <a:t>74</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2445064011"/>
              </p:ext>
            </p:extLst>
          </p:nvPr>
        </p:nvGraphicFramePr>
        <p:xfrm>
          <a:off x="408954" y="2011680"/>
          <a:ext cx="11375999" cy="44500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5594</Words>
  <Application>Microsoft Office PowerPoint</Application>
  <PresentationFormat>Benutzerdefiniert</PresentationFormat>
  <Paragraphs>733</Paragraphs>
  <Slides>74</Slides>
  <Notes>70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74</vt:i4>
      </vt:variant>
    </vt:vector>
  </HeadingPairs>
  <TitlesOfParts>
    <vt:vector size="82" baseType="lpstr">
      <vt:lpstr>Arial</vt:lpstr>
      <vt:lpstr>Calibri</vt:lpstr>
      <vt:lpstr>Calibri Light</vt:lpstr>
      <vt:lpstr>Symbol</vt:lpstr>
      <vt:lpstr>Verdana</vt:lpstr>
      <vt:lpstr>WingDings</vt:lpstr>
      <vt:lpstr>WingDings</vt:lpstr>
      <vt:lpstr>UKE_PPT-Vorlage_16zu9</vt:lpstr>
      <vt:lpstr>TMC 3 A – Mudar Crenças</vt:lpstr>
      <vt:lpstr>Mudar Crenças</vt:lpstr>
      <vt:lpstr>Mudar Crenças</vt:lpstr>
      <vt:lpstr>Mudar Crenças</vt:lpstr>
      <vt:lpstr>Mudar Crenças</vt:lpstr>
      <vt:lpstr>Quando as previsões não se tornam verdade</vt:lpstr>
      <vt:lpstr>Quando as previsões não se tornam verdade</vt:lpstr>
      <vt:lpstr>Exemplos de insucessos para questionar crenças (politica “cabeça-na-areia”)</vt:lpstr>
      <vt:lpstr>Exemplos de insucessos para questionar crenças (politica “cabeça-na-areia”)</vt:lpstr>
      <vt:lpstr>Exemplos de insucessos para questionar crenças (politica “cabeça-na-areia”)</vt:lpstr>
      <vt:lpstr>Exemplos de insucessos para questionar crenças (politica “cabeça-na-areia”)</vt:lpstr>
      <vt:lpstr>Porque estamos a ver isto?</vt:lpstr>
      <vt:lpstr>De que forma uma insuficiente mudança de crenças promove interpretações erradas durante a psicose – exemplos</vt:lpstr>
      <vt:lpstr>As três imagens pertencem a uma certa categoria. Qual é a categoria?</vt:lpstr>
      <vt:lpstr>Categoria: seres vivos!</vt:lpstr>
      <vt:lpstr>Exercício</vt:lpstr>
      <vt:lpstr>Exercício</vt:lpstr>
      <vt:lpstr>Exercício</vt:lpstr>
      <vt:lpstr>Exercício</vt:lpstr>
      <vt:lpstr>O que poderia ter acontecido?</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Por favor avalie a plausibilidade novamente</vt:lpstr>
      <vt:lpstr>Por favor avalie a plausibilidade novamente</vt:lpstr>
      <vt:lpstr>PowerPoint-Präsentation</vt:lpstr>
      <vt:lpstr>Por favor avalie a plausibilidade</vt:lpstr>
      <vt:lpstr>Até que ponto acha provável cada uma das opções?</vt:lpstr>
      <vt:lpstr>A sua decisão mudou com a nova figura?</vt:lpstr>
      <vt:lpstr>Por favor, volte a cotar a probabilidade!</vt:lpstr>
      <vt:lpstr>PowerPoint-Präsentation</vt:lpstr>
      <vt:lpstr>Opcional: video</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Até que ponto acha provável cada uma das opções?</vt:lpstr>
      <vt:lpstr>A sua decisão mudou com a nova figura?</vt:lpstr>
      <vt:lpstr>Por favor, volte a cotar a probabilidade!</vt:lpstr>
      <vt:lpstr>PowerPoint-Präsentation</vt:lpstr>
      <vt:lpstr>Transferência para a vida diária</vt:lpstr>
      <vt:lpstr>Transferência para a vida diária</vt:lpstr>
      <vt:lpstr>Transferência para a vida diária</vt:lpstr>
      <vt:lpstr>O que é que isto tem a ver com a psicose?</vt:lpstr>
      <vt:lpstr>O que é que isto tem a ver com a psicose?</vt:lpstr>
      <vt:lpstr>O que é que isto tem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333</cp:revision>
  <dcterms:created xsi:type="dcterms:W3CDTF">2004-06-30T16:15:23Z</dcterms:created>
  <dcterms:modified xsi:type="dcterms:W3CDTF">2022-02-04T10:21:46Z</dcterms:modified>
</cp:coreProperties>
</file>