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6" r:id="rId1"/>
    <p:sldMasterId id="2147483883" r:id="rId2"/>
    <p:sldMasterId id="2147483896" r:id="rId3"/>
  </p:sldMasterIdLst>
  <p:notesMasterIdLst>
    <p:notesMasterId r:id="rId60"/>
  </p:notesMasterIdLst>
  <p:handoutMasterIdLst>
    <p:handoutMasterId r:id="rId61"/>
  </p:handoutMasterIdLst>
  <p:sldIdLst>
    <p:sldId id="433" r:id="rId4"/>
    <p:sldId id="311" r:id="rId5"/>
    <p:sldId id="312" r:id="rId6"/>
    <p:sldId id="374" r:id="rId7"/>
    <p:sldId id="434" r:id="rId8"/>
    <p:sldId id="467" r:id="rId9"/>
    <p:sldId id="321" r:id="rId10"/>
    <p:sldId id="415" r:id="rId11"/>
    <p:sldId id="417" r:id="rId12"/>
    <p:sldId id="468" r:id="rId13"/>
    <p:sldId id="418" r:id="rId14"/>
    <p:sldId id="435" r:id="rId15"/>
    <p:sldId id="438" r:id="rId16"/>
    <p:sldId id="470" r:id="rId17"/>
    <p:sldId id="469" r:id="rId18"/>
    <p:sldId id="471" r:id="rId19"/>
    <p:sldId id="355" r:id="rId20"/>
    <p:sldId id="379" r:id="rId21"/>
    <p:sldId id="473" r:id="rId22"/>
    <p:sldId id="472" r:id="rId23"/>
    <p:sldId id="474" r:id="rId24"/>
    <p:sldId id="328" r:id="rId25"/>
    <p:sldId id="440" r:id="rId26"/>
    <p:sldId id="475" r:id="rId27"/>
    <p:sldId id="476" r:id="rId28"/>
    <p:sldId id="441" r:id="rId29"/>
    <p:sldId id="477" r:id="rId30"/>
    <p:sldId id="442" r:id="rId31"/>
    <p:sldId id="478" r:id="rId32"/>
    <p:sldId id="409" r:id="rId33"/>
    <p:sldId id="410" r:id="rId34"/>
    <p:sldId id="411" r:id="rId35"/>
    <p:sldId id="443" r:id="rId36"/>
    <p:sldId id="479" r:id="rId37"/>
    <p:sldId id="444" r:id="rId38"/>
    <p:sldId id="445" r:id="rId39"/>
    <p:sldId id="448" r:id="rId40"/>
    <p:sldId id="481" r:id="rId41"/>
    <p:sldId id="480" r:id="rId42"/>
    <p:sldId id="451" r:id="rId43"/>
    <p:sldId id="485" r:id="rId44"/>
    <p:sldId id="486" r:id="rId45"/>
    <p:sldId id="455" r:id="rId46"/>
    <p:sldId id="482" r:id="rId47"/>
    <p:sldId id="483" r:id="rId48"/>
    <p:sldId id="484" r:id="rId49"/>
    <p:sldId id="459" r:id="rId50"/>
    <p:sldId id="487" r:id="rId51"/>
    <p:sldId id="488" r:id="rId52"/>
    <p:sldId id="489" r:id="rId53"/>
    <p:sldId id="461" r:id="rId54"/>
    <p:sldId id="490" r:id="rId55"/>
    <p:sldId id="491" r:id="rId56"/>
    <p:sldId id="466" r:id="rId57"/>
    <p:sldId id="464" r:id="rId58"/>
    <p:sldId id="465" r:id="rId59"/>
  </p:sldIdLst>
  <p:sldSz cx="12195175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28">
          <p15:clr>
            <a:srgbClr val="A4A3A4"/>
          </p15:clr>
        </p15:guide>
        <p15:guide id="2" pos="2880">
          <p15:clr>
            <a:srgbClr val="A4A3A4"/>
          </p15:clr>
        </p15:guide>
        <p15:guide id="3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66FF33"/>
    <a:srgbClr val="FFFF00"/>
    <a:srgbClr val="FF0000"/>
    <a:srgbClr val="ADC0CB"/>
    <a:srgbClr val="FFCC99"/>
    <a:srgbClr val="FFFFCC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72" autoAdjust="0"/>
    <p:restoredTop sz="94660"/>
  </p:normalViewPr>
  <p:slideViewPr>
    <p:cSldViewPr>
      <p:cViewPr varScale="1">
        <p:scale>
          <a:sx n="97" d="100"/>
          <a:sy n="97" d="100"/>
        </p:scale>
        <p:origin x="120" y="756"/>
      </p:cViewPr>
      <p:guideLst>
        <p:guide orient="horz" pos="2928"/>
        <p:guide pos="2880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5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FA9EAC7B-1116-4503-8FF7-2A63CA001A0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699A7831-D923-4160-A825-732088CF028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0" name="Rectangle 4">
            <a:extLst>
              <a:ext uri="{FF2B5EF4-FFF2-40B4-BE49-F238E27FC236}">
                <a16:creationId xmlns:a16="http://schemas.microsoft.com/office/drawing/2014/main" id="{0F3877BD-0441-4C09-8DE0-F257A03C699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1" name="Rectangle 5">
            <a:extLst>
              <a:ext uri="{FF2B5EF4-FFF2-40B4-BE49-F238E27FC236}">
                <a16:creationId xmlns:a16="http://schemas.microsoft.com/office/drawing/2014/main" id="{CFF02D44-6EC1-456E-A07A-900028B9D37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EFF4644C-2D89-4C65-A4B8-706085CA8EE7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252275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>
            <a:extLst>
              <a:ext uri="{FF2B5EF4-FFF2-40B4-BE49-F238E27FC236}">
                <a16:creationId xmlns:a16="http://schemas.microsoft.com/office/drawing/2014/main" id="{7537FC93-0BD4-492F-B2E6-AEDA6C1BBC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C266C5C8-A1AD-4C9E-B097-E9FB1891F6F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0B2BDAF4-4682-46AE-AEA8-3BE00E74924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5" name="Rectangle 5">
            <a:extLst>
              <a:ext uri="{FF2B5EF4-FFF2-40B4-BE49-F238E27FC236}">
                <a16:creationId xmlns:a16="http://schemas.microsoft.com/office/drawing/2014/main" id="{8740C450-15E9-4376-85EB-AE7E1B3554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9926" name="Rectangle 6">
            <a:extLst>
              <a:ext uri="{FF2B5EF4-FFF2-40B4-BE49-F238E27FC236}">
                <a16:creationId xmlns:a16="http://schemas.microsoft.com/office/drawing/2014/main" id="{8E7F7E65-08FB-4717-BB2A-BDD124CF1FF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7" name="Rectangle 7">
            <a:extLst>
              <a:ext uri="{FF2B5EF4-FFF2-40B4-BE49-F238E27FC236}">
                <a16:creationId xmlns:a16="http://schemas.microsoft.com/office/drawing/2014/main" id="{308E8141-3D2C-4ACB-95DB-7F854A1053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D6123523-6065-4F56-8199-4A5381C5973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88825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4D598503-DFA9-46DE-8FE7-F45869D239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815B0A-D615-4037-95AB-8B9051E83C26}" type="slidenum">
              <a:rPr lang="de-DE" altLang="de-DE" sz="1300" smtClean="0"/>
              <a:pPr>
                <a:spcBef>
                  <a:spcPct val="0"/>
                </a:spcBef>
              </a:pPr>
              <a:t>2</a:t>
            </a:fld>
            <a:endParaRPr lang="de-DE" altLang="de-DE" sz="13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DFDB6F5D-3F52-400B-9541-1DD8F4D334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1FC00B77-437A-4506-B72F-B4EE8F9B63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27363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97FC6773-42B2-45A6-B07E-25F65AF1CB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77EE4B1-1C4C-42BB-8D2D-ACD742BBD75B}" type="slidenum">
              <a:rPr lang="de-DE" altLang="de-DE" sz="1300" smtClean="0"/>
              <a:pPr>
                <a:spcBef>
                  <a:spcPct val="0"/>
                </a:spcBef>
              </a:pPr>
              <a:t>3</a:t>
            </a:fld>
            <a:endParaRPr lang="de-DE" altLang="de-DE" sz="1300"/>
          </a:p>
        </p:txBody>
      </p:sp>
      <p:sp>
        <p:nvSpPr>
          <p:cNvPr id="22531" name="Rectangle 1026">
            <a:extLst>
              <a:ext uri="{FF2B5EF4-FFF2-40B4-BE49-F238E27FC236}">
                <a16:creationId xmlns:a16="http://schemas.microsoft.com/office/drawing/2014/main" id="{0E237907-36AC-48F8-AD5D-CA54785C27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2532" name="Rectangle 1027">
            <a:extLst>
              <a:ext uri="{FF2B5EF4-FFF2-40B4-BE49-F238E27FC236}">
                <a16:creationId xmlns:a16="http://schemas.microsoft.com/office/drawing/2014/main" id="{936887C7-74D4-4EB0-AE02-6776F893AF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00463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1D684206-C570-4F0A-AC73-F6087711A9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886343-60A6-4DDE-9ADA-E274A7AD5118}" type="slidenum">
              <a:rPr lang="de-DE" altLang="de-DE" sz="1300" smtClean="0"/>
              <a:pPr>
                <a:spcBef>
                  <a:spcPct val="0"/>
                </a:spcBef>
              </a:pPr>
              <a:t>4</a:t>
            </a:fld>
            <a:endParaRPr lang="de-DE" altLang="de-DE" sz="13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4D7B1120-6368-4A81-9549-6B79F5CD88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00885AE-7117-4F6A-90A5-1E41F771AC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69961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E8E430BE-90EE-462F-8C3C-D1599DD6A9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E330EB-23DB-4FEC-8B13-74F65EB42ABE}" type="slidenum">
              <a:rPr lang="de-DE" altLang="de-DE" sz="1300" smtClean="0"/>
              <a:pPr>
                <a:spcBef>
                  <a:spcPct val="0"/>
                </a:spcBef>
              </a:pPr>
              <a:t>5</a:t>
            </a:fld>
            <a:endParaRPr lang="de-DE" altLang="de-DE" sz="13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BC62EC34-A15D-4C1F-9492-5F56896987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6D96C05D-4CC3-4BEC-9F49-A7F68D053C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28418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E8E430BE-90EE-462F-8C3C-D1599DD6A9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E330EB-23DB-4FEC-8B13-74F65EB42ABE}" type="slidenum">
              <a:rPr lang="de-DE" altLang="de-DE" sz="1300" smtClean="0"/>
              <a:pPr>
                <a:spcBef>
                  <a:spcPct val="0"/>
                </a:spcBef>
              </a:pPr>
              <a:t>6</a:t>
            </a:fld>
            <a:endParaRPr lang="de-DE" altLang="de-DE" sz="13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BC62EC34-A15D-4C1F-9492-5F56896987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6D96C05D-4CC3-4BEC-9F49-A7F68D053C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08247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F97B70EB-08C1-4DC8-8F36-D4620509B0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ABAE4D-8CBF-49D5-A0BD-6A25C6D59F58}" type="slidenum">
              <a:rPr lang="de-DE" altLang="de-DE" sz="1300" smtClean="0"/>
              <a:pPr>
                <a:spcBef>
                  <a:spcPct val="0"/>
                </a:spcBef>
              </a:pPr>
              <a:t>7</a:t>
            </a:fld>
            <a:endParaRPr lang="de-DE" altLang="de-DE" sz="1300"/>
          </a:p>
        </p:txBody>
      </p:sp>
      <p:sp>
        <p:nvSpPr>
          <p:cNvPr id="30723" name="Rectangle 1026">
            <a:extLst>
              <a:ext uri="{FF2B5EF4-FFF2-40B4-BE49-F238E27FC236}">
                <a16:creationId xmlns:a16="http://schemas.microsoft.com/office/drawing/2014/main" id="{C1D7740A-C7AC-44E5-9954-CA3F8D3F58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0724" name="Rectangle 1027">
            <a:extLst>
              <a:ext uri="{FF2B5EF4-FFF2-40B4-BE49-F238E27FC236}">
                <a16:creationId xmlns:a16="http://schemas.microsoft.com/office/drawing/2014/main" id="{D973F92D-C866-4D38-8CE5-FA5BAA9F1F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26199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E4430E7A-9CB6-4918-B628-D3F7888A0E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C2BF0-BBC9-4EAC-A648-966CE7EBC808}" type="slidenum">
              <a:rPr lang="de-DE" altLang="de-DE" sz="1300" smtClean="0"/>
              <a:pPr>
                <a:spcBef>
                  <a:spcPct val="0"/>
                </a:spcBef>
              </a:pPr>
              <a:t>8</a:t>
            </a:fld>
            <a:endParaRPr lang="de-DE" altLang="de-DE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9DF14F2D-535B-4F19-A766-C8021187BD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41457692-75E9-4F3D-B830-D720445DA1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782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6EBD1F49-E283-4B69-B4A9-5DDD2C3797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B2EC0E-250D-43E0-827F-54251A004A27}" type="slidenum">
              <a:rPr lang="de-DE" altLang="de-DE" sz="1300" smtClean="0"/>
              <a:pPr>
                <a:spcBef>
                  <a:spcPct val="0"/>
                </a:spcBef>
              </a:pPr>
              <a:t>9</a:t>
            </a:fld>
            <a:endParaRPr lang="de-DE" altLang="de-DE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49D1C1F0-B6A5-4DC2-BF42-1CA956E583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765F6D41-D977-450C-B1CD-0297EFCF12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951550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6EBD1F49-E283-4B69-B4A9-5DDD2C3797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B2EC0E-250D-43E0-827F-54251A004A27}" type="slidenum">
              <a:rPr lang="de-DE" altLang="de-DE" sz="1300" smtClean="0"/>
              <a:pPr>
                <a:spcBef>
                  <a:spcPct val="0"/>
                </a:spcBef>
              </a:pPr>
              <a:t>10</a:t>
            </a:fld>
            <a:endParaRPr lang="de-DE" altLang="de-DE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49D1C1F0-B6A5-4DC2-BF42-1CA956E583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765F6D41-D977-450C-B1CD-0297EFCF12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87688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C1D06D91-C670-42ED-BD53-B7AB671A12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56BE9F-B3D8-41C8-A832-617AE87DC7FF}" type="slidenum">
              <a:rPr lang="de-DE" altLang="de-DE" sz="1300" smtClean="0"/>
              <a:pPr>
                <a:spcBef>
                  <a:spcPct val="0"/>
                </a:spcBef>
              </a:pPr>
              <a:t>11</a:t>
            </a:fld>
            <a:endParaRPr lang="de-DE" altLang="de-DE" sz="13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A72E09A4-C164-429F-9499-681B74F591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ECE9B183-4AB9-41D1-A230-BB12DCE2E4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76582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631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10BFE0B-44BB-42F9-BCD1-ECB15BAA11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B83F2C-E567-463A-B5DA-6791B3100135}" type="slidenum">
              <a:rPr lang="de-DE" altLang="de-DE" sz="1300" smtClean="0"/>
              <a:pPr>
                <a:spcBef>
                  <a:spcPct val="0"/>
                </a:spcBef>
              </a:pPr>
              <a:t>13</a:t>
            </a:fld>
            <a:endParaRPr lang="de-DE" altLang="de-DE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DF40CA8F-C4DE-4551-BB40-649E9366D3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143C133-49B4-4D36-BDE4-9010F13FD0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415543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10BFE0B-44BB-42F9-BCD1-ECB15BAA11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B83F2C-E567-463A-B5DA-6791B3100135}" type="slidenum">
              <a:rPr lang="de-DE" altLang="de-DE" sz="1300" smtClean="0"/>
              <a:pPr>
                <a:spcBef>
                  <a:spcPct val="0"/>
                </a:spcBef>
              </a:pPr>
              <a:t>14</a:t>
            </a:fld>
            <a:endParaRPr lang="de-DE" altLang="de-DE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DF40CA8F-C4DE-4551-BB40-649E9366D3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143C133-49B4-4D36-BDE4-9010F13FD0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75580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10BFE0B-44BB-42F9-BCD1-ECB15BAA11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B83F2C-E567-463A-B5DA-6791B3100135}" type="slidenum">
              <a:rPr lang="de-DE" altLang="de-DE" sz="1300" smtClean="0"/>
              <a:pPr>
                <a:spcBef>
                  <a:spcPct val="0"/>
                </a:spcBef>
              </a:pPr>
              <a:t>15</a:t>
            </a:fld>
            <a:endParaRPr lang="de-DE" altLang="de-DE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DF40CA8F-C4DE-4551-BB40-649E9366D3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143C133-49B4-4D36-BDE4-9010F13FD0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62084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10BFE0B-44BB-42F9-BCD1-ECB15BAA11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B83F2C-E567-463A-B5DA-6791B3100135}" type="slidenum">
              <a:rPr lang="de-DE" altLang="de-DE" sz="1300" smtClean="0"/>
              <a:pPr>
                <a:spcBef>
                  <a:spcPct val="0"/>
                </a:spcBef>
              </a:pPr>
              <a:t>16</a:t>
            </a:fld>
            <a:endParaRPr lang="de-DE" altLang="de-DE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DF40CA8F-C4DE-4551-BB40-649E9366D3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143C133-49B4-4D36-BDE4-9010F13FD0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721135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BF9C151C-05BB-462D-BE15-E7DDEC621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C5AE4D-E1BB-4B12-B57D-4DB1DE62ADC4}" type="slidenum">
              <a:rPr lang="de-DE" altLang="de-DE" sz="1300" smtClean="0"/>
              <a:pPr>
                <a:spcBef>
                  <a:spcPct val="0"/>
                </a:spcBef>
              </a:pPr>
              <a:t>17</a:t>
            </a:fld>
            <a:endParaRPr lang="de-DE" altLang="de-DE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C7E2E417-D428-407B-89C8-D248EC978C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30F3AEFC-7F00-405E-8364-E75D55E749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418385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82C94E72-1769-4334-8D4F-F7D9A59EB6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B74808-FB7C-4A2E-92E3-20EA5C4451B2}" type="slidenum">
              <a:rPr lang="de-DE" altLang="de-DE" sz="1300" smtClean="0"/>
              <a:pPr>
                <a:spcBef>
                  <a:spcPct val="0"/>
                </a:spcBef>
              </a:pPr>
              <a:t>18</a:t>
            </a:fld>
            <a:endParaRPr lang="de-DE" altLang="de-DE" sz="1300"/>
          </a:p>
        </p:txBody>
      </p:sp>
      <p:sp>
        <p:nvSpPr>
          <p:cNvPr id="57347" name="Rectangle 2050">
            <a:extLst>
              <a:ext uri="{FF2B5EF4-FFF2-40B4-BE49-F238E27FC236}">
                <a16:creationId xmlns:a16="http://schemas.microsoft.com/office/drawing/2014/main" id="{CD3DA511-5EE5-45AB-8990-E77D7C715D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7348" name="Rectangle 2051">
            <a:extLst>
              <a:ext uri="{FF2B5EF4-FFF2-40B4-BE49-F238E27FC236}">
                <a16:creationId xmlns:a16="http://schemas.microsoft.com/office/drawing/2014/main" id="{3A50CC7E-01CC-491B-8C61-F860B603D6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933661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82C94E72-1769-4334-8D4F-F7D9A59EB6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B74808-FB7C-4A2E-92E3-20EA5C4451B2}" type="slidenum">
              <a:rPr lang="de-DE" altLang="de-DE" sz="1300" smtClean="0"/>
              <a:pPr>
                <a:spcBef>
                  <a:spcPct val="0"/>
                </a:spcBef>
              </a:pPr>
              <a:t>19</a:t>
            </a:fld>
            <a:endParaRPr lang="de-DE" altLang="de-DE" sz="1300"/>
          </a:p>
        </p:txBody>
      </p:sp>
      <p:sp>
        <p:nvSpPr>
          <p:cNvPr id="57347" name="Rectangle 2050">
            <a:extLst>
              <a:ext uri="{FF2B5EF4-FFF2-40B4-BE49-F238E27FC236}">
                <a16:creationId xmlns:a16="http://schemas.microsoft.com/office/drawing/2014/main" id="{CD3DA511-5EE5-45AB-8990-E77D7C715D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7348" name="Rectangle 2051">
            <a:extLst>
              <a:ext uri="{FF2B5EF4-FFF2-40B4-BE49-F238E27FC236}">
                <a16:creationId xmlns:a16="http://schemas.microsoft.com/office/drawing/2014/main" id="{3A50CC7E-01CC-491B-8C61-F860B603D6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12516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82C94E72-1769-4334-8D4F-F7D9A59EB6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B74808-FB7C-4A2E-92E3-20EA5C4451B2}" type="slidenum">
              <a:rPr lang="de-DE" altLang="de-DE" sz="1300" smtClean="0"/>
              <a:pPr>
                <a:spcBef>
                  <a:spcPct val="0"/>
                </a:spcBef>
              </a:pPr>
              <a:t>20</a:t>
            </a:fld>
            <a:endParaRPr lang="de-DE" altLang="de-DE" sz="1300"/>
          </a:p>
        </p:txBody>
      </p:sp>
      <p:sp>
        <p:nvSpPr>
          <p:cNvPr id="57347" name="Rectangle 2050">
            <a:extLst>
              <a:ext uri="{FF2B5EF4-FFF2-40B4-BE49-F238E27FC236}">
                <a16:creationId xmlns:a16="http://schemas.microsoft.com/office/drawing/2014/main" id="{CD3DA511-5EE5-45AB-8990-E77D7C715D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7348" name="Rectangle 2051">
            <a:extLst>
              <a:ext uri="{FF2B5EF4-FFF2-40B4-BE49-F238E27FC236}">
                <a16:creationId xmlns:a16="http://schemas.microsoft.com/office/drawing/2014/main" id="{3A50CC7E-01CC-491B-8C61-F860B603D6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0016332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82C94E72-1769-4334-8D4F-F7D9A59EB6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B74808-FB7C-4A2E-92E3-20EA5C4451B2}" type="slidenum">
              <a:rPr lang="de-DE" altLang="de-DE" sz="1300" smtClean="0"/>
              <a:pPr>
                <a:spcBef>
                  <a:spcPct val="0"/>
                </a:spcBef>
              </a:pPr>
              <a:t>21</a:t>
            </a:fld>
            <a:endParaRPr lang="de-DE" altLang="de-DE" sz="1300"/>
          </a:p>
        </p:txBody>
      </p:sp>
      <p:sp>
        <p:nvSpPr>
          <p:cNvPr id="57347" name="Rectangle 2050">
            <a:extLst>
              <a:ext uri="{FF2B5EF4-FFF2-40B4-BE49-F238E27FC236}">
                <a16:creationId xmlns:a16="http://schemas.microsoft.com/office/drawing/2014/main" id="{CD3DA511-5EE5-45AB-8990-E77D7C715D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7348" name="Rectangle 2051">
            <a:extLst>
              <a:ext uri="{FF2B5EF4-FFF2-40B4-BE49-F238E27FC236}">
                <a16:creationId xmlns:a16="http://schemas.microsoft.com/office/drawing/2014/main" id="{3A50CC7E-01CC-491B-8C61-F860B603D6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760181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1B5AB30A-80B3-4A94-BCB6-E72FF2BECC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436889-E0C8-4D83-80A7-D11FF16AEA38}" type="slidenum">
              <a:rPr lang="de-DE" altLang="de-DE" sz="1300" smtClean="0"/>
              <a:pPr>
                <a:spcBef>
                  <a:spcPct val="0"/>
                </a:spcBef>
              </a:pPr>
              <a:t>22</a:t>
            </a:fld>
            <a:endParaRPr lang="de-DE" altLang="de-DE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1EF5B3C4-80AF-4A75-8C3C-EFE0E9B432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40ED0BA1-92C4-4161-A03A-659EF1F580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600575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81E1614C-E113-4E52-81AF-F606CE34F3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164F6B-6C20-41B8-91BE-8CEA89A087FB}" type="slidenum">
              <a:rPr lang="de-DE" altLang="de-DE" sz="1300" smtClean="0"/>
              <a:pPr>
                <a:spcBef>
                  <a:spcPct val="0"/>
                </a:spcBef>
              </a:pPr>
              <a:t>23</a:t>
            </a:fld>
            <a:endParaRPr lang="de-DE" altLang="de-DE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E9347F56-04B4-4F1C-89D3-D7CCBA95E3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7AEBA93D-326A-4F9C-8675-971D610C5A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233944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81E1614C-E113-4E52-81AF-F606CE34F3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164F6B-6C20-41B8-91BE-8CEA89A087FB}" type="slidenum">
              <a:rPr lang="de-DE" altLang="de-DE" sz="1300" smtClean="0"/>
              <a:pPr>
                <a:spcBef>
                  <a:spcPct val="0"/>
                </a:spcBef>
              </a:pPr>
              <a:t>24</a:t>
            </a:fld>
            <a:endParaRPr lang="de-DE" altLang="de-DE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E9347F56-04B4-4F1C-89D3-D7CCBA95E3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7AEBA93D-326A-4F9C-8675-971D610C5A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516404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81E1614C-E113-4E52-81AF-F606CE34F3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164F6B-6C20-41B8-91BE-8CEA89A087FB}" type="slidenum">
              <a:rPr lang="de-DE" altLang="de-DE" sz="1300" smtClean="0"/>
              <a:pPr>
                <a:spcBef>
                  <a:spcPct val="0"/>
                </a:spcBef>
              </a:pPr>
              <a:t>25</a:t>
            </a:fld>
            <a:endParaRPr lang="de-DE" altLang="de-DE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E9347F56-04B4-4F1C-89D3-D7CCBA95E3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7AEBA93D-326A-4F9C-8675-971D610C5A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967827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85BFB3A7-222E-4230-A79B-1B0C99E477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E86711-BBAC-4C02-AA88-2D2B9620AEC0}" type="slidenum">
              <a:rPr lang="de-DE" altLang="de-DE" sz="1300" smtClean="0"/>
              <a:pPr>
                <a:spcBef>
                  <a:spcPct val="0"/>
                </a:spcBef>
              </a:pPr>
              <a:t>26</a:t>
            </a:fld>
            <a:endParaRPr lang="de-DE" altLang="de-DE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79E81B7C-4F80-4019-892E-5AE2D86B05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C33818D5-7325-4723-8EC2-8509E23EB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078573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85BFB3A7-222E-4230-A79B-1B0C99E477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E86711-BBAC-4C02-AA88-2D2B9620AEC0}" type="slidenum">
              <a:rPr lang="de-DE" altLang="de-DE" sz="1300" smtClean="0"/>
              <a:pPr>
                <a:spcBef>
                  <a:spcPct val="0"/>
                </a:spcBef>
              </a:pPr>
              <a:t>27</a:t>
            </a:fld>
            <a:endParaRPr lang="de-DE" altLang="de-DE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79E81B7C-4F80-4019-892E-5AE2D86B05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C33818D5-7325-4723-8EC2-8509E23EB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32665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FB6FFCDC-E200-4697-8CD2-4FB1DBE8E6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19A2D8-53AF-48DB-B367-6ECDF6518789}" type="slidenum">
              <a:rPr lang="de-DE" altLang="de-DE" sz="1300" smtClean="0"/>
              <a:pPr>
                <a:spcBef>
                  <a:spcPct val="0"/>
                </a:spcBef>
              </a:pPr>
              <a:t>28</a:t>
            </a:fld>
            <a:endParaRPr lang="de-DE" altLang="de-DE" sz="130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8FA63246-D6B9-45F9-9E3E-898F060340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A559DA1E-2903-41E4-8847-BC4E432C42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774584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FB6FFCDC-E200-4697-8CD2-4FB1DBE8E6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19A2D8-53AF-48DB-B367-6ECDF6518789}" type="slidenum">
              <a:rPr lang="de-DE" altLang="de-DE" sz="1300" smtClean="0"/>
              <a:pPr>
                <a:spcBef>
                  <a:spcPct val="0"/>
                </a:spcBef>
              </a:pPr>
              <a:t>29</a:t>
            </a:fld>
            <a:endParaRPr lang="de-DE" altLang="de-DE" sz="130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8FA63246-D6B9-45F9-9E3E-898F060340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A559DA1E-2903-41E4-8847-BC4E432C42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8134383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EB34E6EB-E071-415E-8DD1-A4ECEAAD4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80D12F-1FCE-47D9-8B21-34C85411FC0B}" type="slidenum">
              <a:rPr lang="de-DE" altLang="de-DE" sz="1300" smtClean="0"/>
              <a:pPr>
                <a:spcBef>
                  <a:spcPct val="0"/>
                </a:spcBef>
              </a:pPr>
              <a:t>30</a:t>
            </a:fld>
            <a:endParaRPr lang="de-DE" altLang="de-DE" sz="13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7615B5ED-5B30-4A9F-941E-69CFDA9D16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2F970A3A-52FF-4CA5-B404-F1DF5ED196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5433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D1DF0A03-B9CB-4B0A-959A-F0EEB2BE2B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0EE248-C9CA-4A28-87D5-244ADE77D654}" type="slidenum">
              <a:rPr lang="de-DE" altLang="de-DE" sz="1300" smtClean="0"/>
              <a:pPr>
                <a:spcBef>
                  <a:spcPct val="0"/>
                </a:spcBef>
              </a:pPr>
              <a:t>31</a:t>
            </a:fld>
            <a:endParaRPr lang="de-DE" altLang="de-DE" sz="130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EFF29E9A-56EE-424C-89E7-BAB794C2E7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9318FA2D-0902-42FE-97F5-08C6707F5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554428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EC546A8E-5B34-4C41-87E4-020EF51995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1CE7A9-F064-46F5-9275-7C2CA70D9630}" type="slidenum">
              <a:rPr lang="de-DE" altLang="de-DE" sz="1300" smtClean="0"/>
              <a:pPr>
                <a:spcBef>
                  <a:spcPct val="0"/>
                </a:spcBef>
              </a:pPr>
              <a:t>32</a:t>
            </a:fld>
            <a:endParaRPr lang="de-DE" altLang="de-DE" sz="1300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A3736407-FDA0-46B7-8A21-20AAD40400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699EEB86-FB40-4575-BFB9-F03131E6E8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de-DE"/>
          </a:p>
        </p:txBody>
      </p:sp>
    </p:spTree>
    <p:extLst>
      <p:ext uri="{BB962C8B-B14F-4D97-AF65-F5344CB8AC3E}">
        <p14:creationId xmlns:p14="http://schemas.microsoft.com/office/powerpoint/2010/main" val="42363827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68586E86-61A8-4752-8BCD-66E65D87DB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D995F9-3AE6-4E15-B252-F3C6266FC5F7}" type="slidenum">
              <a:rPr lang="de-DE" altLang="de-DE" sz="1300" smtClean="0"/>
              <a:pPr>
                <a:spcBef>
                  <a:spcPct val="0"/>
                </a:spcBef>
              </a:pPr>
              <a:t>33</a:t>
            </a:fld>
            <a:endParaRPr lang="de-DE" altLang="de-DE" sz="130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8B13860F-240F-4B6D-AEAB-4629D3F593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EC577F91-FE0D-4E44-AF20-A7C7D4566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365658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68586E86-61A8-4752-8BCD-66E65D87DB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D995F9-3AE6-4E15-B252-F3C6266FC5F7}" type="slidenum">
              <a:rPr lang="de-DE" altLang="de-DE" sz="1300" smtClean="0"/>
              <a:pPr>
                <a:spcBef>
                  <a:spcPct val="0"/>
                </a:spcBef>
              </a:pPr>
              <a:t>34</a:t>
            </a:fld>
            <a:endParaRPr lang="de-DE" altLang="de-DE" sz="130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8B13860F-240F-4B6D-AEAB-4629D3F593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EC577F91-FE0D-4E44-AF20-A7C7D4566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364090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35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7188" y="606425"/>
            <a:ext cx="5722937" cy="3219450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2EA23480-3238-485F-90AD-DC88F85E1A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28FBCB-AB7B-4B63-A49E-C33516E1A29C}" type="slidenum">
              <a:rPr lang="de-DE" altLang="de-DE" sz="1300" smtClean="0"/>
              <a:pPr>
                <a:spcBef>
                  <a:spcPct val="0"/>
                </a:spcBef>
              </a:pPr>
              <a:t>36</a:t>
            </a:fld>
            <a:endParaRPr lang="de-DE" altLang="de-DE" sz="1300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2E9866E6-24B3-4135-B225-08B6B9E1CC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AC68FAD8-6ED0-4395-B8E6-74AA55A849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129816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579EC216-518E-4A2C-8686-2AE9954E7C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CFE69C-7825-433B-B841-DD91CB67D8BD}" type="slidenum">
              <a:rPr lang="de-DE" altLang="de-DE" sz="1300" smtClean="0"/>
              <a:pPr>
                <a:spcBef>
                  <a:spcPct val="0"/>
                </a:spcBef>
              </a:pPr>
              <a:t>37</a:t>
            </a:fld>
            <a:endParaRPr lang="de-DE" altLang="de-DE" sz="1300"/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FF6CFDC7-A4EB-47B2-9F8B-BE99411592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solidFill>
            <a:srgbClr val="FFFFFF"/>
          </a:solidFill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0F1AF75C-02F0-498E-A433-832553C23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766812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579EC216-518E-4A2C-8686-2AE9954E7C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CFE69C-7825-433B-B841-DD91CB67D8BD}" type="slidenum">
              <a:rPr lang="de-DE" altLang="de-DE" sz="1300" smtClean="0"/>
              <a:pPr>
                <a:spcBef>
                  <a:spcPct val="0"/>
                </a:spcBef>
              </a:pPr>
              <a:t>38</a:t>
            </a:fld>
            <a:endParaRPr lang="de-DE" altLang="de-DE" sz="1300"/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FF6CFDC7-A4EB-47B2-9F8B-BE99411592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solidFill>
            <a:srgbClr val="FFFFFF"/>
          </a:solidFill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0F1AF75C-02F0-498E-A433-832553C23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486838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579EC216-518E-4A2C-8686-2AE9954E7C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CFE69C-7825-433B-B841-DD91CB67D8BD}" type="slidenum">
              <a:rPr lang="de-DE" altLang="de-DE" sz="1300" smtClean="0"/>
              <a:pPr>
                <a:spcBef>
                  <a:spcPct val="0"/>
                </a:spcBef>
              </a:pPr>
              <a:t>39</a:t>
            </a:fld>
            <a:endParaRPr lang="de-DE" altLang="de-DE" sz="1300"/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FF6CFDC7-A4EB-47B2-9F8B-BE99411592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solidFill>
            <a:srgbClr val="FFFFFF"/>
          </a:solidFill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0F1AF75C-02F0-498E-A433-832553C23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285925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99C05CE0-C260-4900-BDF3-EC9755D10A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7B1185-30D5-4AE4-B1CE-1D1B902D226E}" type="slidenum">
              <a:rPr lang="de-DE" altLang="de-DE" sz="1300" smtClean="0"/>
              <a:pPr>
                <a:spcBef>
                  <a:spcPct val="0"/>
                </a:spcBef>
              </a:pPr>
              <a:t>40</a:t>
            </a:fld>
            <a:endParaRPr lang="de-DE" altLang="de-DE" sz="1300"/>
          </a:p>
        </p:txBody>
      </p:sp>
      <p:sp>
        <p:nvSpPr>
          <p:cNvPr id="99331" name="Rectangle 1026">
            <a:extLst>
              <a:ext uri="{FF2B5EF4-FFF2-40B4-BE49-F238E27FC236}">
                <a16:creationId xmlns:a16="http://schemas.microsoft.com/office/drawing/2014/main" id="{EAEDAB93-F6E4-4F1D-967D-B01BB9CDAC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9332" name="Rectangle 1027">
            <a:extLst>
              <a:ext uri="{FF2B5EF4-FFF2-40B4-BE49-F238E27FC236}">
                <a16:creationId xmlns:a16="http://schemas.microsoft.com/office/drawing/2014/main" id="{F0235552-E9C8-46EC-B7C1-309CBA6293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461174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99C05CE0-C260-4900-BDF3-EC9755D10A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7B1185-30D5-4AE4-B1CE-1D1B902D226E}" type="slidenum">
              <a:rPr lang="de-DE" altLang="de-DE" sz="1300" smtClean="0"/>
              <a:pPr>
                <a:spcBef>
                  <a:spcPct val="0"/>
                </a:spcBef>
              </a:pPr>
              <a:t>41</a:t>
            </a:fld>
            <a:endParaRPr lang="de-DE" altLang="de-DE" sz="1300"/>
          </a:p>
        </p:txBody>
      </p:sp>
      <p:sp>
        <p:nvSpPr>
          <p:cNvPr id="99331" name="Rectangle 1026">
            <a:extLst>
              <a:ext uri="{FF2B5EF4-FFF2-40B4-BE49-F238E27FC236}">
                <a16:creationId xmlns:a16="http://schemas.microsoft.com/office/drawing/2014/main" id="{EAEDAB93-F6E4-4F1D-967D-B01BB9CDAC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9332" name="Rectangle 1027">
            <a:extLst>
              <a:ext uri="{FF2B5EF4-FFF2-40B4-BE49-F238E27FC236}">
                <a16:creationId xmlns:a16="http://schemas.microsoft.com/office/drawing/2014/main" id="{F0235552-E9C8-46EC-B7C1-309CBA6293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775045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99C05CE0-C260-4900-BDF3-EC9755D10A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7B1185-30D5-4AE4-B1CE-1D1B902D226E}" type="slidenum">
              <a:rPr lang="de-DE" altLang="de-DE" sz="1300" smtClean="0"/>
              <a:pPr>
                <a:spcBef>
                  <a:spcPct val="0"/>
                </a:spcBef>
              </a:pPr>
              <a:t>42</a:t>
            </a:fld>
            <a:endParaRPr lang="de-DE" altLang="de-DE" sz="1300"/>
          </a:p>
        </p:txBody>
      </p:sp>
      <p:sp>
        <p:nvSpPr>
          <p:cNvPr id="99331" name="Rectangle 1026">
            <a:extLst>
              <a:ext uri="{FF2B5EF4-FFF2-40B4-BE49-F238E27FC236}">
                <a16:creationId xmlns:a16="http://schemas.microsoft.com/office/drawing/2014/main" id="{EAEDAB93-F6E4-4F1D-967D-B01BB9CDAC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99332" name="Rectangle 1027">
            <a:extLst>
              <a:ext uri="{FF2B5EF4-FFF2-40B4-BE49-F238E27FC236}">
                <a16:creationId xmlns:a16="http://schemas.microsoft.com/office/drawing/2014/main" id="{F0235552-E9C8-46EC-B7C1-309CBA6293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8922103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106DAEF0-0547-40A0-AE78-54CB9D37F0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8110A1-E9F3-43AC-93EA-E4856D46D3C9}" type="slidenum">
              <a:rPr lang="de-DE" altLang="de-DE" sz="1300" smtClean="0"/>
              <a:pPr>
                <a:spcBef>
                  <a:spcPct val="0"/>
                </a:spcBef>
              </a:pPr>
              <a:t>43</a:t>
            </a:fld>
            <a:endParaRPr lang="de-DE" altLang="de-DE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07A2DFB2-14CD-4486-B476-D61C3E2071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43240C4-C34F-4C0B-87EC-0F8BF08AE8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942181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106DAEF0-0547-40A0-AE78-54CB9D37F0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8110A1-E9F3-43AC-93EA-E4856D46D3C9}" type="slidenum">
              <a:rPr lang="de-DE" altLang="de-DE" sz="1300" smtClean="0"/>
              <a:pPr>
                <a:spcBef>
                  <a:spcPct val="0"/>
                </a:spcBef>
              </a:pPr>
              <a:t>44</a:t>
            </a:fld>
            <a:endParaRPr lang="de-DE" altLang="de-DE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07A2DFB2-14CD-4486-B476-D61C3E2071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43240C4-C34F-4C0B-87EC-0F8BF08AE8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33619114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106DAEF0-0547-40A0-AE78-54CB9D37F0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8110A1-E9F3-43AC-93EA-E4856D46D3C9}" type="slidenum">
              <a:rPr lang="de-DE" altLang="de-DE" sz="1300" smtClean="0"/>
              <a:pPr>
                <a:spcBef>
                  <a:spcPct val="0"/>
                </a:spcBef>
              </a:pPr>
              <a:t>45</a:t>
            </a:fld>
            <a:endParaRPr lang="de-DE" altLang="de-DE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07A2DFB2-14CD-4486-B476-D61C3E2071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43240C4-C34F-4C0B-87EC-0F8BF08AE8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104173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106DAEF0-0547-40A0-AE78-54CB9D37F0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8110A1-E9F3-43AC-93EA-E4856D46D3C9}" type="slidenum">
              <a:rPr lang="de-DE" altLang="de-DE" sz="1300" smtClean="0"/>
              <a:pPr>
                <a:spcBef>
                  <a:spcPct val="0"/>
                </a:spcBef>
              </a:pPr>
              <a:t>46</a:t>
            </a:fld>
            <a:endParaRPr lang="de-DE" altLang="de-DE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07A2DFB2-14CD-4486-B476-D61C3E2071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43240C4-C34F-4C0B-87EC-0F8BF08AE8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664709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ACDBC12C-B7A7-46A0-AA7E-BC06A938C4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571D14-6425-4083-802C-4793FEF4957A}" type="slidenum">
              <a:rPr lang="de-DE" altLang="de-DE" sz="1300" smtClean="0"/>
              <a:pPr>
                <a:spcBef>
                  <a:spcPct val="0"/>
                </a:spcBef>
              </a:pPr>
              <a:t>47</a:t>
            </a:fld>
            <a:endParaRPr lang="de-DE" altLang="de-DE" sz="1300"/>
          </a:p>
        </p:txBody>
      </p:sp>
      <p:sp>
        <p:nvSpPr>
          <p:cNvPr id="115715" name="Rectangle 2050">
            <a:extLst>
              <a:ext uri="{FF2B5EF4-FFF2-40B4-BE49-F238E27FC236}">
                <a16:creationId xmlns:a16="http://schemas.microsoft.com/office/drawing/2014/main" id="{4F8A72B6-E86D-445D-A31D-87D913617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5716" name="Rectangle 2051">
            <a:extLst>
              <a:ext uri="{FF2B5EF4-FFF2-40B4-BE49-F238E27FC236}">
                <a16:creationId xmlns:a16="http://schemas.microsoft.com/office/drawing/2014/main" id="{DAD23291-92F9-4F0D-9F0D-AC6803841C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4605387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ACDBC12C-B7A7-46A0-AA7E-BC06A938C4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571D14-6425-4083-802C-4793FEF4957A}" type="slidenum">
              <a:rPr lang="de-DE" altLang="de-DE" sz="1300" smtClean="0"/>
              <a:pPr>
                <a:spcBef>
                  <a:spcPct val="0"/>
                </a:spcBef>
              </a:pPr>
              <a:t>48</a:t>
            </a:fld>
            <a:endParaRPr lang="de-DE" altLang="de-DE" sz="1300"/>
          </a:p>
        </p:txBody>
      </p:sp>
      <p:sp>
        <p:nvSpPr>
          <p:cNvPr id="115715" name="Rectangle 2050">
            <a:extLst>
              <a:ext uri="{FF2B5EF4-FFF2-40B4-BE49-F238E27FC236}">
                <a16:creationId xmlns:a16="http://schemas.microsoft.com/office/drawing/2014/main" id="{4F8A72B6-E86D-445D-A31D-87D913617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5716" name="Rectangle 2051">
            <a:extLst>
              <a:ext uri="{FF2B5EF4-FFF2-40B4-BE49-F238E27FC236}">
                <a16:creationId xmlns:a16="http://schemas.microsoft.com/office/drawing/2014/main" id="{DAD23291-92F9-4F0D-9F0D-AC6803841C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9671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ACDBC12C-B7A7-46A0-AA7E-BC06A938C4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571D14-6425-4083-802C-4793FEF4957A}" type="slidenum">
              <a:rPr lang="de-DE" altLang="de-DE" sz="1300" smtClean="0"/>
              <a:pPr>
                <a:spcBef>
                  <a:spcPct val="0"/>
                </a:spcBef>
              </a:pPr>
              <a:t>49</a:t>
            </a:fld>
            <a:endParaRPr lang="de-DE" altLang="de-DE" sz="1300"/>
          </a:p>
        </p:txBody>
      </p:sp>
      <p:sp>
        <p:nvSpPr>
          <p:cNvPr id="115715" name="Rectangle 2050">
            <a:extLst>
              <a:ext uri="{FF2B5EF4-FFF2-40B4-BE49-F238E27FC236}">
                <a16:creationId xmlns:a16="http://schemas.microsoft.com/office/drawing/2014/main" id="{4F8A72B6-E86D-445D-A31D-87D913617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5716" name="Rectangle 2051">
            <a:extLst>
              <a:ext uri="{FF2B5EF4-FFF2-40B4-BE49-F238E27FC236}">
                <a16:creationId xmlns:a16="http://schemas.microsoft.com/office/drawing/2014/main" id="{DAD23291-92F9-4F0D-9F0D-AC6803841C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318253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ACDBC12C-B7A7-46A0-AA7E-BC06A938C4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571D14-6425-4083-802C-4793FEF4957A}" type="slidenum">
              <a:rPr lang="de-DE" altLang="de-DE" sz="1300" smtClean="0"/>
              <a:pPr>
                <a:spcBef>
                  <a:spcPct val="0"/>
                </a:spcBef>
              </a:pPr>
              <a:t>50</a:t>
            </a:fld>
            <a:endParaRPr lang="de-DE" altLang="de-DE" sz="1300"/>
          </a:p>
        </p:txBody>
      </p:sp>
      <p:sp>
        <p:nvSpPr>
          <p:cNvPr id="115715" name="Rectangle 2050">
            <a:extLst>
              <a:ext uri="{FF2B5EF4-FFF2-40B4-BE49-F238E27FC236}">
                <a16:creationId xmlns:a16="http://schemas.microsoft.com/office/drawing/2014/main" id="{4F8A72B6-E86D-445D-A31D-87D913617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15716" name="Rectangle 2051">
            <a:extLst>
              <a:ext uri="{FF2B5EF4-FFF2-40B4-BE49-F238E27FC236}">
                <a16:creationId xmlns:a16="http://schemas.microsoft.com/office/drawing/2014/main" id="{DAD23291-92F9-4F0D-9F0D-AC6803841C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0014864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27799262-584F-4142-9676-C2774B0A81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982F13-8CE0-47B2-8347-0D86DF6ED3CA}" type="slidenum">
              <a:rPr lang="de-DE" altLang="de-DE" sz="1300" smtClean="0"/>
              <a:pPr>
                <a:spcBef>
                  <a:spcPct val="0"/>
                </a:spcBef>
              </a:pPr>
              <a:t>51</a:t>
            </a:fld>
            <a:endParaRPr lang="de-DE" altLang="de-DE" sz="1300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B7B12821-62A3-425B-A967-A1BDE638C1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1EA920FA-61E1-4C0E-8024-AA76F7EA2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4894990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27799262-584F-4142-9676-C2774B0A81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982F13-8CE0-47B2-8347-0D86DF6ED3CA}" type="slidenum">
              <a:rPr lang="de-DE" altLang="de-DE" sz="1300" smtClean="0"/>
              <a:pPr>
                <a:spcBef>
                  <a:spcPct val="0"/>
                </a:spcBef>
              </a:pPr>
              <a:t>52</a:t>
            </a:fld>
            <a:endParaRPr lang="de-DE" altLang="de-DE" sz="1300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B7B12821-62A3-425B-A967-A1BDE638C1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1EA920FA-61E1-4C0E-8024-AA76F7EA2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802396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27799262-584F-4142-9676-C2774B0A81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982F13-8CE0-47B2-8347-0D86DF6ED3CA}" type="slidenum">
              <a:rPr lang="de-DE" altLang="de-DE" sz="1300" smtClean="0"/>
              <a:pPr>
                <a:spcBef>
                  <a:spcPct val="0"/>
                </a:spcBef>
              </a:pPr>
              <a:t>53</a:t>
            </a:fld>
            <a:endParaRPr lang="de-DE" altLang="de-DE" sz="1300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B7B12821-62A3-425B-A967-A1BDE638C1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6988"/>
          </a:xfrm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1EA920FA-61E1-4C0E-8024-AA76F7EA2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4837768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03D2BD-0335-48E0-840A-27807DA198B6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55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700258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4763" indent="-309524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38098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733337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28576" indent="-247620" defTabSz="1035187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23815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19054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714293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209532" indent="-247620" defTabSz="1035187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EC36014-706C-47D3-A55E-FD8C8F7431F5}" type="slidenum">
              <a:rPr lang="en-US" altLang="de-DE" sz="140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56</a:t>
            </a:fld>
            <a:endParaRPr lang="en-US" altLang="de-DE" sz="1400">
              <a:latin typeface="Verdana" panose="020B0604030504040204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604838"/>
            <a:ext cx="5729287" cy="3222625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6604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Metacognitive Training (MCT)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000" b="0" dirty="0">
                <a:latin typeface="+mj-lt"/>
              </a:rPr>
              <a:t>Permission to use the pictures in this module has been provided by the artists and copyright holders.</a:t>
            </a:r>
            <a:br>
              <a:rPr lang="en-US" altLang="de-DE" sz="1000" b="0" dirty="0">
                <a:latin typeface="+mj-lt"/>
              </a:rPr>
            </a:br>
            <a:r>
              <a:rPr lang="en-US" altLang="de-DE" sz="1000" b="0" dirty="0">
                <a:latin typeface="+mj-lt"/>
              </a:rPr>
              <a:t>For details (artist, title), please refer to the end of this presentation.</a:t>
            </a:r>
          </a:p>
        </p:txBody>
      </p:sp>
      <p:pic>
        <p:nvPicPr>
          <p:cNvPr id="11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237312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Metacognitive Training 8 - Mood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3248F74-1689-49DA-BC08-17F31949968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/>
              <a:t>Metacognitive Training 8 - Mood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80CE027D-EF64-416E-BF12-DCF93CB718E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Metacognitive Training 8 - Mood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8841563-6617-49C9-AD34-81AC8120072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Metacognitive Training 8 - Mood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3248F74-1689-49DA-BC08-17F31949968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Metacognitive Training 8 - Mood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93248F74-1689-49DA-BC08-17F31949968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Metacognitive Training 8 - Mood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Metacognitive Training 8 - Mood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6D95EC8-C0DD-4F9D-BF3A-04A5459F1A2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Metacognitive Training (MCT)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Permission to use the pictures in this module has been provided by the artists and copyright holders.</a:t>
            </a:r>
            <a:b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For details (artist, title), please refer to the end of this presentation.</a:t>
            </a:r>
          </a:p>
        </p:txBody>
      </p:sp>
      <p:pic>
        <p:nvPicPr>
          <p:cNvPr id="14" name="Grafik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237312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6933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086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Metacognitive Training (MCT)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Permission to use the pictures in this module has been provided by the artists and copyright holders.</a:t>
            </a:r>
            <a:b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en-US" altLang="de-DE" sz="1000" b="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For details (artist, title), please refer to the end of this presentation.</a:t>
            </a:r>
          </a:p>
        </p:txBody>
      </p:sp>
      <p:pic>
        <p:nvPicPr>
          <p:cNvPr id="13" name="Grafik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237312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30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3032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756E90D-4414-46EA-B5FA-B43E5B25DFBA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53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57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B357CE6-EF3B-45CD-BB0A-6C826D86FBEB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588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488133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86556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16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8 - Mood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87BED7-89D5-4B9E-88E9-6849BAADF22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02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00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/>
              <a:t>Metacognitive Training 8 - Mood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93248F74-1689-49DA-BC08-17F31949968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Metacognitive Training 8 - Mood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Metacognitive Training 8 - Mood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6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ct_videos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ct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ct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</p:spPr>
        <p:txBody>
          <a:bodyPr/>
          <a:lstStyle/>
          <a:p>
            <a:r>
              <a:rPr lang="de-DE" dirty="0"/>
              <a:t>TMC 8 B – Humor</a:t>
            </a:r>
          </a:p>
        </p:txBody>
      </p:sp>
      <p:sp>
        <p:nvSpPr>
          <p:cNvPr id="12" name="Textplatzhalter 7"/>
          <p:cNvSpPr txBox="1">
            <a:spLocks/>
          </p:cNvSpPr>
          <p:nvPr/>
        </p:nvSpPr>
        <p:spPr bwMode="gray">
          <a:xfrm>
            <a:off x="408955" y="5733256"/>
            <a:ext cx="7488832" cy="864096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de-DE" dirty="0">
                <a:latin typeface="+mj-lt"/>
              </a:rPr>
              <a:t>© Moritz &amp; Woodward, 12|22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A permissão para utilização de imagens neste módulo foi autorizada pelos artistas e detentores dos direitos de autor.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Para detalhes (artista, título), por favor verifique no final desta apresentação. </a:t>
            </a:r>
          </a:p>
          <a:p>
            <a:endParaRPr lang="de-DE" dirty="0">
              <a:latin typeface="+mj-lt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 bwMode="gray">
          <a:xfrm>
            <a:off x="414000" y="3657601"/>
            <a:ext cx="3001243" cy="395952"/>
          </a:xfrm>
          <a:prstGeom prst="rect">
            <a:avLst/>
          </a:prstGeom>
          <a:solidFill>
            <a:srgbClr val="E5F0F9"/>
          </a:solidFill>
        </p:spPr>
        <p:txBody>
          <a:bodyPr vert="horz" lIns="0" tIns="0" rIns="0" bIns="0" rtlCol="0" anchor="t">
            <a:noAutofit/>
          </a:bodyPr>
          <a:lstStyle>
            <a:lvl1pPr algn="l" defTabSz="9142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</a:pPr>
            <a:r>
              <a:rPr lang="de-DE" sz="1800" b="0" dirty="0">
                <a:ea typeface="+mn-ea"/>
                <a:cs typeface="+mn-cs"/>
              </a:rPr>
              <a:t>Treino Metacognitivo (TMC)</a:t>
            </a:r>
            <a:endParaRPr lang="en-US" sz="1800" b="0" dirty="0">
              <a:ea typeface="+mn-ea"/>
              <a:cs typeface="+mn-cs"/>
            </a:endParaRPr>
          </a:p>
        </p:txBody>
      </p:sp>
      <p:pic>
        <p:nvPicPr>
          <p:cNvPr id="2" name="Picture 4" descr="Bandeira nacional da República Portuguesa — desenho">
            <a:extLst>
              <a:ext uri="{FF2B5EF4-FFF2-40B4-BE49-F238E27FC236}">
                <a16:creationId xmlns:a16="http://schemas.microsoft.com/office/drawing/2014/main" id="{B8766681-D8DD-9003-31EC-18A9EB85A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587" y="6197234"/>
            <a:ext cx="383929" cy="25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477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Sintomas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Depressão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b="0" smtClean="0">
                <a:latin typeface="Calibri Light"/>
              </a:rPr>
              <a:pPr>
                <a:defRPr/>
              </a:pPr>
              <a:t>2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97E7A7EA-D2A8-4EB6-8BD8-2C06F947B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370" y="2520944"/>
            <a:ext cx="5241172" cy="393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19459">
            <a:extLst>
              <a:ext uri="{FF2B5EF4-FFF2-40B4-BE49-F238E27FC236}">
                <a16:creationId xmlns:a16="http://schemas.microsoft.com/office/drawing/2014/main" id="{836F050D-5D12-4B58-B822-F57ADE429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8369" y="2059279"/>
            <a:ext cx="52411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2400" b="0" dirty="0">
                <a:solidFill>
                  <a:schemeClr val="accent1"/>
                </a:solidFill>
                <a:latin typeface="Calibri Light"/>
              </a:rPr>
              <a:t>???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defTabSz="914400" fontAlgn="base">
              <a:buFont typeface="+mj-lt"/>
              <a:buAutoNum type="arabicPeriod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Tristeza, humor deprimido</a:t>
            </a:r>
          </a:p>
          <a:p>
            <a:pPr marL="457200" lvl="0" indent="-457200" defTabSz="914400" fontAlgn="base">
              <a:buFont typeface="+mj-lt"/>
              <a:buAutoNum type="arabicPeriod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Perda de motivação</a:t>
            </a:r>
          </a:p>
          <a:p>
            <a:pPr marL="457200" lvl="0" indent="-457200" defTabSz="914400" fontAlgn="base">
              <a:buFont typeface="+mj-lt"/>
              <a:buAutoNum type="arabicPeriod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Baixa auto-estima, medo de ser rejeitado</a:t>
            </a:r>
          </a:p>
          <a:p>
            <a:pPr marL="457200" lvl="0" indent="-457200" defTabSz="914400" fontAlgn="base">
              <a:buFont typeface="+mj-lt"/>
              <a:buAutoNum type="arabicPeriod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Medos (por exemplo, em relação ao futuro)</a:t>
            </a:r>
          </a:p>
          <a:p>
            <a:pPr marL="457200" lvl="0" indent="-457200" defTabSz="914400" fontAlgn="base">
              <a:buFont typeface="+mj-lt"/>
              <a:buAutoNum type="arabicPeriod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Perturbação do sono, dores</a:t>
            </a:r>
          </a:p>
          <a:p>
            <a:pPr marL="457200" lvl="0" indent="-457200" defTabSz="914400" fontAlgn="base">
              <a:buFont typeface="+mj-lt"/>
              <a:buAutoNum type="arabicPeriod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Problemas cognitivos (perda de concentração e memória)</a:t>
            </a:r>
          </a:p>
          <a:p>
            <a:pPr lvl="0" defTabSz="914400" fontAlgn="base"/>
            <a:r>
              <a:rPr lang="de-DE" sz="2400" dirty="0">
                <a:solidFill>
                  <a:srgbClr val="333333"/>
                </a:solidFill>
                <a:latin typeface="Calibri Light"/>
              </a:rPr>
              <a:t>...</a:t>
            </a:r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b="0" smtClean="0">
                <a:latin typeface="Calibri Light"/>
              </a:rPr>
              <a:pPr>
                <a:defRPr/>
              </a:pPr>
              <a:t>3</a:t>
            </a:fld>
            <a:endParaRPr lang="de-DE" altLang="de-DE" b="0">
              <a:latin typeface="Calibri Light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Sintomas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Depressão</a:t>
            </a:r>
            <a:r>
              <a:rPr lang="en-US" sz="3600" dirty="0">
                <a:latin typeface="Calibri Light"/>
              </a:rPr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11">
            <a:extLst>
              <a:ext uri="{FF2B5EF4-FFF2-40B4-BE49-F238E27FC236}">
                <a16:creationId xmlns:a16="http://schemas.microsoft.com/office/drawing/2014/main" id="{E66C5656-58CE-4084-9767-3FCEB7D6FF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/>
              <a:t>Opções de tratamento para a depressão?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Calibri Light"/>
              </a:rPr>
              <a:t>???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4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1">
            <a:extLst>
              <a:ext uri="{FF2B5EF4-FFF2-40B4-BE49-F238E27FC236}">
                <a16:creationId xmlns:a16="http://schemas.microsoft.com/office/drawing/2014/main" id="{092DFEB1-F99A-4F23-BCF1-18FA67D703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/>
              <a:t>Opções de tratamento para a depressão?</a:t>
            </a:r>
            <a:endParaRPr lang="de-DE" altLang="de-DE" sz="3600" dirty="0">
              <a:latin typeface="Calibri Light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C17008E3-DCC9-4010-9630-0D60DD8694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668512" cy="4248000"/>
          </a:xfrm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Psicoterapia: </a:t>
            </a:r>
            <a:br>
              <a:rPr lang="de-DE" altLang="de-DE" sz="2400" dirty="0">
                <a:solidFill>
                  <a:srgbClr val="333333"/>
                </a:solidFill>
                <a:latin typeface="Calibri Light"/>
              </a:rPr>
            </a:b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Por exemplo, terapia cognitivo-comportamental (TCC) foca-se em problemas e esquemas disfuncionais de base (por exemplo,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“eu não valho nada”) que levam a pensamentos negativos (“Ninguém gosta de mim”). </a:t>
            </a:r>
          </a:p>
          <a:p>
            <a:pPr marL="347663" eaLnBrk="1" hangingPunct="1">
              <a:spcBef>
                <a:spcPts val="0"/>
              </a:spcBef>
              <a:buClr>
                <a:srgbClr val="333333"/>
              </a:buClr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A reestruturação destas ideias tem impacto </a:t>
            </a:r>
            <a:r>
              <a:rPr lang="pt-PT" altLang="de-DE" sz="2400" b="1" dirty="0">
                <a:solidFill>
                  <a:srgbClr val="004992"/>
                </a:solidFill>
                <a:latin typeface="Calibri Light"/>
              </a:rPr>
              <a:t>a longo prazo. </a:t>
            </a:r>
            <a:endParaRPr lang="de-DE" altLang="de-DE" sz="2400" b="1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5</a:t>
            </a:fld>
            <a:endParaRPr lang="de-DE" altLang="de-DE" b="0">
              <a:latin typeface="Calibri Light"/>
            </a:endParaRPr>
          </a:p>
        </p:txBody>
      </p:sp>
      <p:pic>
        <p:nvPicPr>
          <p:cNvPr id="8" name="Picture 9" descr="Freud's couch, genuine article - saschapohflepp - flickr - bearbeitet - cc">
            <a:extLst>
              <a:ext uri="{FF2B5EF4-FFF2-40B4-BE49-F238E27FC236}">
                <a16:creationId xmlns:a16="http://schemas.microsoft.com/office/drawing/2014/main" id="{60FC54E7-23A5-4D30-8C2F-DA3D04E88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095" y="4557996"/>
            <a:ext cx="2926080" cy="230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4099754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1">
            <a:extLst>
              <a:ext uri="{FF2B5EF4-FFF2-40B4-BE49-F238E27FC236}">
                <a16:creationId xmlns:a16="http://schemas.microsoft.com/office/drawing/2014/main" id="{092DFEB1-F99A-4F23-BCF1-18FA67D703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/>
              <a:t>Opções de tratamento para a depressão?</a:t>
            </a:r>
            <a:endParaRPr lang="de-DE" altLang="de-DE" sz="3600" dirty="0">
              <a:latin typeface="Calibri Light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C17008E3-DCC9-4010-9630-0D60DD8694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8955" y="2204864"/>
            <a:ext cx="8668512" cy="4248000"/>
          </a:xfrm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Psicoterapia: </a:t>
            </a:r>
            <a:br>
              <a:rPr lang="de-DE" altLang="de-DE" sz="2400" dirty="0">
                <a:solidFill>
                  <a:srgbClr val="333333"/>
                </a:solidFill>
                <a:latin typeface="Calibri Light"/>
              </a:rPr>
            </a:b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Por exemplo, terapia cognitivo-comportamental (TCC) foca-se em problemas e esquemas disfuncionais de base (por exemplo,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“eu não valho nada”) que levam a pensamentos negativos (“Ninguém gosta de mim”). </a:t>
            </a:r>
          </a:p>
          <a:p>
            <a:pPr marL="347663" eaLnBrk="1" hangingPunct="1">
              <a:spcBef>
                <a:spcPts val="0"/>
              </a:spcBef>
              <a:buClr>
                <a:srgbClr val="333333"/>
              </a:buClr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A reestruturação destas ideias tem </a:t>
            </a:r>
            <a:r>
              <a:rPr lang="pt-PT" altLang="de-DE" sz="2400" b="1" dirty="0">
                <a:solidFill>
                  <a:srgbClr val="004992"/>
                </a:solidFill>
                <a:latin typeface="Calibri Light"/>
              </a:rPr>
              <a:t>impacto a longo prazo. </a:t>
            </a:r>
            <a:endParaRPr lang="de-DE" altLang="de-DE" sz="2400" b="1" dirty="0">
              <a:solidFill>
                <a:srgbClr val="004992"/>
              </a:solidFill>
              <a:latin typeface="Calibri Light"/>
            </a:endParaRP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Medicação: </a:t>
            </a:r>
            <a:br>
              <a:rPr lang="de-DE" altLang="de-DE" sz="2400" dirty="0">
                <a:solidFill>
                  <a:srgbClr val="333333"/>
                </a:solidFill>
                <a:latin typeface="Calibri Light"/>
              </a:rPr>
            </a:b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Por exemplo, os antidepressivos são importantes para a depressão severa e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podem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de-DE" altLang="de-DE" sz="2400" dirty="0" err="1">
                <a:solidFill>
                  <a:srgbClr val="333333"/>
                </a:solidFill>
                <a:latin typeface="Calibri Light"/>
              </a:rPr>
              <a:t>complementar</a:t>
            </a: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 a intervenção psicoterapêutica. Contudo, esta medicação só trará benefício se for tomada regularmente.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6</a:t>
            </a:fld>
            <a:endParaRPr lang="de-DE" altLang="de-DE" b="0">
              <a:latin typeface="Calibri Light"/>
            </a:endParaRPr>
          </a:p>
        </p:txBody>
      </p:sp>
      <p:pic>
        <p:nvPicPr>
          <p:cNvPr id="8" name="Picture 9" descr="Freud's couch, genuine article - saschapohflepp - flickr - bearbeitet - cc">
            <a:extLst>
              <a:ext uri="{FF2B5EF4-FFF2-40B4-BE49-F238E27FC236}">
                <a16:creationId xmlns:a16="http://schemas.microsoft.com/office/drawing/2014/main" id="{60FC54E7-23A5-4D30-8C2F-DA3D04E88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095" y="4557996"/>
            <a:ext cx="2926080" cy="230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1288724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8FFB0D1-5691-44B0-B886-C9919C7476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 err="1">
                <a:latin typeface="Calibri Light"/>
              </a:rPr>
              <a:t>Porque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estamos</a:t>
            </a:r>
            <a:r>
              <a:rPr lang="en-US" altLang="de-DE" sz="3600" dirty="0">
                <a:latin typeface="Calibri Light"/>
              </a:rPr>
              <a:t> a </a:t>
            </a:r>
            <a:r>
              <a:rPr lang="en-US" altLang="de-DE" sz="3600" dirty="0" err="1">
                <a:latin typeface="Calibri Light"/>
              </a:rPr>
              <a:t>falar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nisto</a:t>
            </a:r>
            <a:r>
              <a:rPr lang="en-US" altLang="de-DE" sz="3600" dirty="0">
                <a:latin typeface="Calibri Light"/>
              </a:rPr>
              <a:t>?</a:t>
            </a:r>
            <a:endParaRPr lang="de-DE" altLang="de-DE" sz="3600" dirty="0">
              <a:latin typeface="Calibri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Muitas pessoas com problemas de saúde mental apresentam distorções de pensamento que </a:t>
            </a:r>
            <a:r>
              <a:rPr lang="pt-PT" altLang="de-DE" sz="2400" b="1" dirty="0">
                <a:solidFill>
                  <a:srgbClr val="004992"/>
                </a:solidFill>
                <a:latin typeface="Calibri Light"/>
              </a:rPr>
              <a:t>podem levar à depressão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. </a:t>
            </a:r>
          </a:p>
          <a:p>
            <a:pPr lvl="0" defTabSz="914400" fontAlgn="base"/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Estas distorções de pensamento podem ser alteradas através de treino intensivo e continuado.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7</a:t>
            </a:fld>
            <a:endParaRPr lang="de-DE" altLang="de-DE" b="0">
              <a:latin typeface="Calibri Light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68071FDF-B9ED-4511-9911-9DDB2FD75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518" y="3200400"/>
            <a:ext cx="579270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en-GB" altLang="de-DE" sz="2000" b="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oup 30">
            <a:extLst>
              <a:ext uri="{FF2B5EF4-FFF2-40B4-BE49-F238E27FC236}">
                <a16:creationId xmlns:a16="http://schemas.microsoft.com/office/drawing/2014/main" id="{C8483F35-FE12-4C2E-8970-87E3CBC8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830352"/>
              </p:ext>
            </p:extLst>
          </p:nvPr>
        </p:nvGraphicFramePr>
        <p:xfrm>
          <a:off x="408955" y="2795286"/>
          <a:ext cx="8686800" cy="36575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22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Efeitos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negativos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da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psicose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no humor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7127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Efeitos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positivos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a </a:t>
                      </a:r>
                      <a:r>
                        <a:rPr kumimoji="0" lang="en-US" sz="1800" b="0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curto</a:t>
                      </a:r>
                      <a:r>
                        <a:rPr kumimoji="0" lang="en-US" sz="18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en-US" sz="1800" b="0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prazo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da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psicose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no humor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b="0" smtClean="0">
                <a:latin typeface="Calibri Light"/>
              </a:rPr>
              <a:pPr>
                <a:defRPr/>
              </a:pPr>
              <a:t>8</a:t>
            </a:fld>
            <a:endParaRPr lang="de-DE" altLang="de-DE" b="0">
              <a:latin typeface="Calibri Light"/>
            </a:endParaRPr>
          </a:p>
        </p:txBody>
      </p:sp>
      <p:pic>
        <p:nvPicPr>
          <p:cNvPr id="13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3" descr="daumen">
            <a:extLst>
              <a:ext uri="{FF2B5EF4-FFF2-40B4-BE49-F238E27FC236}">
                <a16:creationId xmlns:a16="http://schemas.microsoft.com/office/drawing/2014/main" id="{0CDE0EDE-9792-4A40-BE02-E4A287F7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2843784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2" descr="nachteil">
            <a:extLst>
              <a:ext uri="{FF2B5EF4-FFF2-40B4-BE49-F238E27FC236}">
                <a16:creationId xmlns:a16="http://schemas.microsoft.com/office/drawing/2014/main" id="{0F7B57DF-4F20-4FAD-B336-61267E52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" y="2843784"/>
            <a:ext cx="4426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 &amp; </a:t>
            </a:r>
            <a:r>
              <a:rPr lang="en-US" sz="3600" dirty="0" err="1">
                <a:latin typeface="Calibri Light"/>
              </a:rPr>
              <a:t>Depressão</a:t>
            </a:r>
            <a:br>
              <a:rPr lang="en-US" sz="3600" dirty="0">
                <a:latin typeface="Calibri Light"/>
              </a:rPr>
            </a:br>
            <a:r>
              <a:rPr lang="en-US" sz="3600" dirty="0" err="1">
                <a:latin typeface="Calibri Light"/>
              </a:rPr>
              <a:t>Efeitos</a:t>
            </a:r>
            <a:r>
              <a:rPr lang="en-US" sz="3600" dirty="0">
                <a:latin typeface="Calibri Light"/>
              </a:rPr>
              <a:t> da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auto-</a:t>
            </a:r>
            <a:r>
              <a:rPr lang="en-US" sz="3600" dirty="0" err="1">
                <a:latin typeface="Calibri Light"/>
              </a:rPr>
              <a:t>estima</a:t>
            </a:r>
            <a:endParaRPr lang="en-US" sz="3600" dirty="0">
              <a:latin typeface="Calibri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oup 30">
            <a:extLst>
              <a:ext uri="{FF2B5EF4-FFF2-40B4-BE49-F238E27FC236}">
                <a16:creationId xmlns:a16="http://schemas.microsoft.com/office/drawing/2014/main" id="{C8483F35-FE12-4C2E-8970-87E3CBC8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065634"/>
              </p:ext>
            </p:extLst>
          </p:nvPr>
        </p:nvGraphicFramePr>
        <p:xfrm>
          <a:off x="408955" y="2795286"/>
          <a:ext cx="8686800" cy="36575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22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Efeitos negativos da psicose no humor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7127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Efeitos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positivos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a </a:t>
                      </a:r>
                      <a:r>
                        <a:rPr kumimoji="0" lang="en-US" sz="1800" b="0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curto</a:t>
                      </a:r>
                      <a:r>
                        <a:rPr kumimoji="0" lang="en-US" sz="18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en-US" sz="1800" b="0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prazo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da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psicose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no humor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Durante a psicose: sentir-se constantemente ameaçado 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Durante a psicose: ouvir vozes a insultar e assediar 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Depois da psicose: sentimentos de vergonha, o futuro parece pouco íntegro.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 &amp; </a:t>
            </a:r>
            <a:r>
              <a:rPr lang="en-US" sz="3600" dirty="0" err="1">
                <a:latin typeface="Calibri Light"/>
              </a:rPr>
              <a:t>Depressão</a:t>
            </a:r>
            <a:br>
              <a:rPr lang="en-US" sz="3600" dirty="0">
                <a:latin typeface="Calibri Light"/>
              </a:rPr>
            </a:br>
            <a:r>
              <a:rPr lang="en-US" sz="3600" dirty="0" err="1">
                <a:latin typeface="Calibri Light"/>
              </a:rPr>
              <a:t>Efeitos</a:t>
            </a:r>
            <a:r>
              <a:rPr lang="en-US" sz="3600" dirty="0">
                <a:latin typeface="Calibri Light"/>
              </a:rPr>
              <a:t> da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auto-</a:t>
            </a:r>
            <a:r>
              <a:rPr lang="en-US" sz="3600" dirty="0" err="1">
                <a:latin typeface="Calibri Light"/>
              </a:rPr>
              <a:t>estima</a:t>
            </a:r>
            <a:endParaRPr lang="en-US" sz="360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b="0" smtClean="0">
                <a:latin typeface="Calibri Light"/>
              </a:rPr>
              <a:pPr>
                <a:defRPr/>
              </a:pPr>
              <a:t>9</a:t>
            </a:fld>
            <a:endParaRPr lang="de-DE" altLang="de-DE" b="0">
              <a:latin typeface="Calibri Light"/>
            </a:endParaRPr>
          </a:p>
        </p:txBody>
      </p:sp>
      <p:pic>
        <p:nvPicPr>
          <p:cNvPr id="13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3" descr="daumen">
            <a:extLst>
              <a:ext uri="{FF2B5EF4-FFF2-40B4-BE49-F238E27FC236}">
                <a16:creationId xmlns:a16="http://schemas.microsoft.com/office/drawing/2014/main" id="{0CDE0EDE-9792-4A40-BE02-E4A287F7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2843784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2" descr="nachteil">
            <a:extLst>
              <a:ext uri="{FF2B5EF4-FFF2-40B4-BE49-F238E27FC236}">
                <a16:creationId xmlns:a16="http://schemas.microsoft.com/office/drawing/2014/main" id="{0F7B57DF-4F20-4FAD-B336-61267E52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" y="2843784"/>
            <a:ext cx="4426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oup 30">
            <a:extLst>
              <a:ext uri="{FF2B5EF4-FFF2-40B4-BE49-F238E27FC236}">
                <a16:creationId xmlns:a16="http://schemas.microsoft.com/office/drawing/2014/main" id="{C8483F35-FE12-4C2E-8970-87E3CBC8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757163"/>
              </p:ext>
            </p:extLst>
          </p:nvPr>
        </p:nvGraphicFramePr>
        <p:xfrm>
          <a:off x="408955" y="2795286"/>
          <a:ext cx="8686800" cy="36575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6223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Efeitos negativos da psicose no humor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7127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Efeitos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positivos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a </a:t>
                      </a:r>
                      <a:r>
                        <a:rPr kumimoji="0" lang="en-US" sz="1800" b="0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curto</a:t>
                      </a:r>
                      <a:r>
                        <a:rPr kumimoji="0" lang="en-US" sz="18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en-US" sz="1800" b="0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prazo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da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psicose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 no humor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Durante a psicose: sentir-se constantemente ameaçado 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Durante a psicose: rapidez, excitação, “finalmente alguma coisa aconteceu”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Durante a psicose: ouvir vozes a insultar e assediar 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Durante a psicose: vozes que o elogiam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Depois da psicose: sentimentos de vergonha, o futuro parece pouco íntegro.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Durante delírios (de grandiosidade): sentir-se poderoso, talentoso, importantes (para os inimigos) ou predestinado.  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 &amp; </a:t>
            </a:r>
            <a:r>
              <a:rPr lang="en-US" sz="3600" dirty="0" err="1">
                <a:latin typeface="Calibri Light"/>
              </a:rPr>
              <a:t>Depressão</a:t>
            </a:r>
            <a:br>
              <a:rPr lang="en-US" sz="3600" dirty="0">
                <a:latin typeface="Calibri Light"/>
              </a:rPr>
            </a:br>
            <a:r>
              <a:rPr lang="en-US" sz="3600" dirty="0" err="1">
                <a:latin typeface="Calibri Light"/>
              </a:rPr>
              <a:t>Efeitos</a:t>
            </a:r>
            <a:r>
              <a:rPr lang="en-US" sz="3600" dirty="0">
                <a:latin typeface="Calibri Light"/>
              </a:rPr>
              <a:t> da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auto-</a:t>
            </a:r>
            <a:r>
              <a:rPr lang="en-US" sz="3600" dirty="0" err="1">
                <a:latin typeface="Calibri Light"/>
              </a:rPr>
              <a:t>estima</a:t>
            </a:r>
            <a:endParaRPr lang="en-US" sz="360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b="0" smtClean="0">
                <a:latin typeface="Calibri Light"/>
              </a:rPr>
              <a:pPr>
                <a:defRPr/>
              </a:pPr>
              <a:t>10</a:t>
            </a:fld>
            <a:endParaRPr lang="de-DE" altLang="de-DE" b="0">
              <a:latin typeface="Calibri Light"/>
            </a:endParaRPr>
          </a:p>
        </p:txBody>
      </p:sp>
      <p:pic>
        <p:nvPicPr>
          <p:cNvPr id="13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3" descr="daumen">
            <a:extLst>
              <a:ext uri="{FF2B5EF4-FFF2-40B4-BE49-F238E27FC236}">
                <a16:creationId xmlns:a16="http://schemas.microsoft.com/office/drawing/2014/main" id="{0CDE0EDE-9792-4A40-BE02-E4A287F79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11" y="2843784"/>
            <a:ext cx="5486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2" descr="nachteil">
            <a:extLst>
              <a:ext uri="{FF2B5EF4-FFF2-40B4-BE49-F238E27FC236}">
                <a16:creationId xmlns:a16="http://schemas.microsoft.com/office/drawing/2014/main" id="{0F7B57DF-4F20-4FAD-B336-61267E52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" y="2843784"/>
            <a:ext cx="4426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2337913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8955" y="2204864"/>
            <a:ext cx="8668512" cy="4248000"/>
          </a:xfrm>
        </p:spPr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Os </a:t>
            </a:r>
            <a:r>
              <a:rPr lang="pt-PT" sz="2400" b="1" i="1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efeitos positivos a curto prazo </a:t>
            </a: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da psicose na autoestima são geralmente suprimidos pelas </a:t>
            </a:r>
            <a:r>
              <a:rPr lang="pt-PT" sz="2400" b="1" i="1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consequências negativas a longo-prazo </a:t>
            </a: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da psicose.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Exemplos: </a:t>
            </a:r>
            <a:endParaRPr lang="pt-PT" sz="2400" dirty="0">
              <a:solidFill>
                <a:srgbClr val="333333"/>
              </a:solidFill>
              <a:latin typeface="Calibri Light"/>
            </a:endParaRP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000" dirty="0">
                <a:solidFill>
                  <a:srgbClr val="333333"/>
                </a:solidFill>
                <a:latin typeface="Calibri Light"/>
              </a:rPr>
              <a:t>dívidas: quando uma pessoa com psicose acredita que é rico ou famoso.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000" dirty="0">
                <a:solidFill>
                  <a:srgbClr val="333333"/>
                </a:solidFill>
                <a:latin typeface="Calibri Light"/>
              </a:rPr>
              <a:t>solidão: alguns amigos acabam por voltar as costas a esta pessoa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000" dirty="0">
                <a:solidFill>
                  <a:srgbClr val="333333"/>
                </a:solidFill>
                <a:latin typeface="Calibri Light"/>
              </a:rPr>
              <a:t>situação laboral: desemprego por comportamento inapropriado.</a:t>
            </a:r>
            <a:endParaRPr lang="pt-PT" sz="2000" dirty="0">
              <a:solidFill>
                <a:srgbClr val="333333"/>
              </a:solidFill>
              <a:latin typeface="Calibri Light"/>
              <a:cs typeface="Times New Roman" pitchFamily="18" charset="0"/>
            </a:endParaRP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  <a:cs typeface="Times New Roman" pitchFamily="18" charset="0"/>
              </a:rPr>
              <a:t>É muito perigoso deixar de tomar a medicação sem aconselhamento médico, uma vez que se pode recair no mundo excitante mas ameaçador da psicose, visto que o medo assume um papel predominante.</a:t>
            </a:r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b="0" smtClean="0">
                <a:latin typeface="Calibri Light"/>
              </a:rPr>
              <a:pPr>
                <a:defRPr/>
              </a:pPr>
              <a:t>11</a:t>
            </a:fld>
            <a:endParaRPr lang="de-DE" altLang="de-DE" b="0">
              <a:latin typeface="Calibri Light"/>
            </a:endParaRPr>
          </a:p>
        </p:txBody>
      </p:sp>
      <p:pic>
        <p:nvPicPr>
          <p:cNvPr id="9" name="Picture 24" descr="Bare_by_viciarg">
            <a:extLst>
              <a:ext uri="{FF2B5EF4-FFF2-40B4-BE49-F238E27FC236}">
                <a16:creationId xmlns:a16="http://schemas.microsoft.com/office/drawing/2014/main" id="{F1BBAADE-05B8-4333-B363-76050EEDE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032" y="3515143"/>
            <a:ext cx="2507143" cy="334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 &amp; </a:t>
            </a:r>
            <a:r>
              <a:rPr lang="en-US" sz="3600" dirty="0" err="1">
                <a:latin typeface="Calibri Light"/>
              </a:rPr>
              <a:t>Depressão</a:t>
            </a:r>
            <a:br>
              <a:rPr lang="en-US" sz="3600" dirty="0">
                <a:latin typeface="Calibri Light"/>
              </a:rPr>
            </a:br>
            <a:r>
              <a:rPr lang="en-US" sz="3600" dirty="0" err="1">
                <a:latin typeface="Calibri Light"/>
              </a:rPr>
              <a:t>Efeitos</a:t>
            </a:r>
            <a:r>
              <a:rPr lang="en-US" sz="3600" dirty="0">
                <a:latin typeface="Calibri Light"/>
              </a:rPr>
              <a:t> da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autoestima</a:t>
            </a:r>
            <a:endParaRPr lang="en-US" sz="3600" dirty="0">
              <a:latin typeface="Calibri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b="0" smtClean="0"/>
              <a:pPr/>
              <a:t>12</a:t>
            </a:fld>
            <a:endParaRPr lang="de-DE" b="0" dirty="0"/>
          </a:p>
        </p:txBody>
      </p:sp>
      <p:sp>
        <p:nvSpPr>
          <p:cNvPr id="16" name="Textfeld 15"/>
          <p:cNvSpPr txBox="1"/>
          <p:nvPr/>
        </p:nvSpPr>
        <p:spPr>
          <a:xfrm>
            <a:off x="3558224" y="5115160"/>
            <a:ext cx="57615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58"/>
            <a:r>
              <a:rPr lang="de-DE" dirty="0">
                <a:solidFill>
                  <a:schemeClr val="bg1"/>
                </a:solidFill>
              </a:rPr>
              <a:t>... viele wichtige Erinnerungen gehen ebenfalls verloren 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(Termine, Urlaubserinnerungen, Schulwissen ...).</a:t>
            </a:r>
            <a:endParaRPr lang="de-DE" b="1" dirty="0">
              <a:solidFill>
                <a:schemeClr val="bg1"/>
              </a:solidFill>
            </a:endParaRPr>
          </a:p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2B40BB36-ADDC-7C48-90C6-98C3B159DE6C}"/>
              </a:ext>
            </a:extLst>
          </p:cNvPr>
          <p:cNvSpPr txBox="1">
            <a:spLocks/>
          </p:cNvSpPr>
          <p:nvPr/>
        </p:nvSpPr>
        <p:spPr>
          <a:xfrm>
            <a:off x="0" y="846000"/>
            <a:ext cx="12195175" cy="6012000"/>
          </a:xfrm>
          <a:prstGeom prst="rect">
            <a:avLst/>
          </a:prstGeom>
          <a:solidFill>
            <a:srgbClr val="8BB3CE">
              <a:alpha val="60000"/>
            </a:srgbClr>
          </a:solidFill>
        </p:spPr>
        <p:txBody>
          <a:bodyPr vert="horz" lIns="91440" tIns="45720" rIns="91440" bIns="45720" rtlCol="0" anchor="ctr" anchorCtr="0">
            <a:normAutofit/>
          </a:bodyPr>
          <a:lstStyle/>
          <a:p>
            <a:pPr marL="190500" lvl="0" algn="ctr" defTabSz="914377">
              <a:lnSpc>
                <a:spcPct val="90000"/>
              </a:lnSpc>
              <a:spcBef>
                <a:spcPct val="0"/>
              </a:spcBef>
              <a:defRPr/>
            </a:pPr>
            <a:endParaRPr kumimoji="0" lang="de-DE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feld 1"/>
          <p:cNvSpPr txBox="1"/>
          <p:nvPr/>
        </p:nvSpPr>
        <p:spPr bwMode="gray">
          <a:xfrm>
            <a:off x="0" y="915235"/>
            <a:ext cx="6809613" cy="59515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190500" lvl="0" algn="ctr" defTabSz="914377">
              <a:lnSpc>
                <a:spcPct val="90000"/>
              </a:lnSpc>
              <a:defRPr/>
            </a:pPr>
            <a:r>
              <a:rPr lang="en-US" sz="3600" b="0" dirty="0" err="1">
                <a:solidFill>
                  <a:srgbClr val="333333"/>
                </a:solidFill>
                <a:latin typeface="Calibri Light"/>
              </a:rPr>
              <a:t>Quais</a:t>
            </a:r>
            <a:r>
              <a:rPr lang="en-US" sz="36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3600" b="0" dirty="0" err="1">
                <a:solidFill>
                  <a:srgbClr val="333333"/>
                </a:solidFill>
                <a:latin typeface="Calibri Light"/>
              </a:rPr>
              <a:t>são</a:t>
            </a:r>
            <a:r>
              <a:rPr lang="en-US" sz="36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3600" b="0" dirty="0" err="1">
                <a:solidFill>
                  <a:srgbClr val="333333"/>
                </a:solidFill>
                <a:latin typeface="Calibri Light"/>
              </a:rPr>
              <a:t>os</a:t>
            </a:r>
            <a:r>
              <a:rPr lang="en-US" sz="36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3600" b="0" dirty="0" err="1">
                <a:solidFill>
                  <a:srgbClr val="333333"/>
                </a:solidFill>
                <a:latin typeface="Calibri Light"/>
              </a:rPr>
              <a:t>pensamentos</a:t>
            </a:r>
            <a:r>
              <a:rPr lang="en-US" sz="3600" b="0" dirty="0">
                <a:solidFill>
                  <a:srgbClr val="333333"/>
                </a:solidFill>
                <a:latin typeface="Calibri Light"/>
              </a:rPr>
              <a:t> e </a:t>
            </a:r>
            <a:r>
              <a:rPr lang="en-US" sz="3600" b="0" dirty="0" err="1">
                <a:solidFill>
                  <a:srgbClr val="333333"/>
                </a:solidFill>
                <a:latin typeface="Calibri Light"/>
              </a:rPr>
              <a:t>os</a:t>
            </a:r>
            <a:r>
              <a:rPr lang="en-US" sz="36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3600" b="0" dirty="0" err="1">
                <a:solidFill>
                  <a:srgbClr val="333333"/>
                </a:solidFill>
                <a:latin typeface="Calibri Light"/>
              </a:rPr>
              <a:t>padrões</a:t>
            </a:r>
            <a:r>
              <a:rPr lang="en-US" sz="3600" b="0" dirty="0">
                <a:solidFill>
                  <a:srgbClr val="333333"/>
                </a:solidFill>
                <a:latin typeface="Calibri Light"/>
              </a:rPr>
              <a:t> de </a:t>
            </a:r>
            <a:r>
              <a:rPr lang="en-US" sz="3600" b="0" dirty="0" err="1">
                <a:solidFill>
                  <a:srgbClr val="333333"/>
                </a:solidFill>
                <a:latin typeface="Calibri Light"/>
              </a:rPr>
              <a:t>pensamento</a:t>
            </a:r>
            <a:r>
              <a:rPr lang="en-US" sz="3600" b="0" dirty="0">
                <a:solidFill>
                  <a:srgbClr val="333333"/>
                </a:solidFill>
                <a:latin typeface="Calibri Light"/>
              </a:rPr>
              <a:t> das </a:t>
            </a:r>
            <a:r>
              <a:rPr lang="en-US" sz="3600" b="0" dirty="0" err="1">
                <a:solidFill>
                  <a:srgbClr val="333333"/>
                </a:solidFill>
                <a:latin typeface="Calibri Light"/>
              </a:rPr>
              <a:t>pessoas</a:t>
            </a:r>
            <a:r>
              <a:rPr lang="en-US" sz="36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sz="3600" b="0" dirty="0" err="1">
                <a:solidFill>
                  <a:srgbClr val="333333"/>
                </a:solidFill>
                <a:latin typeface="Calibri Light"/>
              </a:rPr>
              <a:t>têm</a:t>
            </a:r>
            <a:r>
              <a:rPr lang="en-US" sz="36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3600" dirty="0" err="1">
                <a:solidFill>
                  <a:srgbClr val="004992"/>
                </a:solidFill>
                <a:latin typeface="Calibri Light"/>
              </a:rPr>
              <a:t>depressão</a:t>
            </a:r>
            <a:r>
              <a:rPr lang="en-US" sz="36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3600" b="0" dirty="0" err="1">
                <a:solidFill>
                  <a:srgbClr val="333333"/>
                </a:solidFill>
                <a:latin typeface="Calibri Light"/>
              </a:rPr>
              <a:t>ou</a:t>
            </a:r>
            <a:r>
              <a:rPr lang="en-US" sz="36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3600" dirty="0" err="1">
                <a:solidFill>
                  <a:srgbClr val="004992"/>
                </a:solidFill>
                <a:latin typeface="Calibri Light"/>
              </a:rPr>
              <a:t>baixa</a:t>
            </a:r>
            <a:r>
              <a:rPr lang="en-US" sz="3600" dirty="0">
                <a:solidFill>
                  <a:srgbClr val="004992"/>
                </a:solidFill>
                <a:latin typeface="Calibri Light"/>
              </a:rPr>
              <a:t> auto-</a:t>
            </a:r>
            <a:r>
              <a:rPr lang="en-US" sz="3600" dirty="0" err="1">
                <a:solidFill>
                  <a:srgbClr val="004992"/>
                </a:solidFill>
                <a:latin typeface="Calibri Light"/>
              </a:rPr>
              <a:t>estima</a:t>
            </a:r>
            <a:r>
              <a:rPr lang="en-US" sz="3600" b="0" dirty="0">
                <a:solidFill>
                  <a:srgbClr val="333333"/>
                </a:solidFill>
                <a:latin typeface="Calibri Light"/>
              </a:rPr>
              <a:t>?</a:t>
            </a:r>
            <a:endParaRPr lang="de-DE" b="0" dirty="0" err="1">
              <a:solidFill>
                <a:srgbClr val="333333"/>
              </a:solidFill>
              <a:latin typeface="+mj-lt"/>
            </a:endParaRPr>
          </a:p>
        </p:txBody>
      </p:sp>
      <p:pic>
        <p:nvPicPr>
          <p:cNvPr id="11" name="Picture 5" descr="despair ">
            <a:extLst>
              <a:ext uri="{FF2B5EF4-FFF2-40B4-BE49-F238E27FC236}">
                <a16:creationId xmlns:a16="http://schemas.microsoft.com/office/drawing/2014/main" id="{BCED4017-665A-48BD-940C-00F6F69DD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617" y="850392"/>
            <a:ext cx="5178558" cy="6007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1579754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BB58F6A-2D7B-4F18-9ADE-A4A76A4CDA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1. </a:t>
            </a:r>
            <a:r>
              <a:rPr lang="pt-PT" altLang="de-DE" sz="3600" dirty="0">
                <a:latin typeface="Calibri Light"/>
              </a:rPr>
              <a:t>Generalizações Exageradas </a:t>
            </a:r>
            <a:br>
              <a:rPr lang="pt-PT" altLang="de-DE" sz="3600" dirty="0">
                <a:latin typeface="Calibri Light"/>
              </a:rPr>
            </a:br>
            <a:r>
              <a:rPr lang="en-US" altLang="de-DE" dirty="0">
                <a:latin typeface="Calibri Light"/>
              </a:rPr>
              <a:t>O que </a:t>
            </a:r>
            <a:r>
              <a:rPr lang="en-US" altLang="de-DE" dirty="0" err="1">
                <a:latin typeface="Calibri Light"/>
              </a:rPr>
              <a:t>seria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uma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avaliação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mais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realista</a:t>
            </a:r>
            <a:r>
              <a:rPr lang="en-US" altLang="de-DE" dirty="0">
                <a:latin typeface="Calibri Light"/>
              </a:rPr>
              <a:t> e </a:t>
            </a:r>
            <a:r>
              <a:rPr lang="en-US" altLang="de-DE" dirty="0" err="1">
                <a:latin typeface="Calibri Light"/>
              </a:rPr>
              <a:t>adequada</a:t>
            </a:r>
            <a:r>
              <a:rPr lang="en-US" altLang="de-DE" dirty="0">
                <a:latin typeface="Calibri Light"/>
              </a:rPr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13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9" name="Group 24">
            <a:extLst>
              <a:ext uri="{FF2B5EF4-FFF2-40B4-BE49-F238E27FC236}">
                <a16:creationId xmlns:a16="http://schemas.microsoft.com/office/drawing/2014/main" id="{9F3B1CF4-B3F2-4E09-A1EE-A36937C0D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513064"/>
              </p:ext>
            </p:extLst>
          </p:nvPr>
        </p:nvGraphicFramePr>
        <p:xfrm>
          <a:off x="408955" y="2633472"/>
          <a:ext cx="11376000" cy="28894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6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Evento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Falsa Generalização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Avaliação construtiva / positiva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“Estou muito pesado”,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“Tenho o nariz torto”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“Sou feio”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 entrevista de emprego não correu como eu estava à espera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“Nunca mais vou encontrar um emprego”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3795931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BB58F6A-2D7B-4F18-9ADE-A4A76A4CDA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1. </a:t>
            </a:r>
            <a:r>
              <a:rPr lang="pt-PT" altLang="de-DE" sz="3600" dirty="0">
                <a:latin typeface="Calibri Light"/>
              </a:rPr>
              <a:t>Generalizações Exageradas </a:t>
            </a:r>
            <a:br>
              <a:rPr lang="pt-PT" altLang="de-DE" sz="3600" dirty="0">
                <a:latin typeface="Calibri Light"/>
              </a:rPr>
            </a:br>
            <a:r>
              <a:rPr lang="en-US" altLang="de-DE" dirty="0">
                <a:latin typeface="Calibri Light"/>
              </a:rPr>
              <a:t>O que </a:t>
            </a:r>
            <a:r>
              <a:rPr lang="en-US" altLang="de-DE" dirty="0" err="1">
                <a:latin typeface="Calibri Light"/>
              </a:rPr>
              <a:t>seria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uma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avaliação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mais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realista</a:t>
            </a:r>
            <a:r>
              <a:rPr lang="en-US" altLang="de-DE" dirty="0">
                <a:latin typeface="Calibri Light"/>
              </a:rPr>
              <a:t> e </a:t>
            </a:r>
            <a:r>
              <a:rPr lang="en-US" altLang="de-DE" dirty="0" err="1">
                <a:latin typeface="Calibri Light"/>
              </a:rPr>
              <a:t>adequada</a:t>
            </a:r>
            <a:r>
              <a:rPr lang="en-US" altLang="de-DE" dirty="0">
                <a:latin typeface="Calibri Light"/>
              </a:rPr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14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9" name="Group 24">
            <a:extLst>
              <a:ext uri="{FF2B5EF4-FFF2-40B4-BE49-F238E27FC236}">
                <a16:creationId xmlns:a16="http://schemas.microsoft.com/office/drawing/2014/main" id="{9F3B1CF4-B3F2-4E09-A1EE-A36937C0D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953512"/>
              </p:ext>
            </p:extLst>
          </p:nvPr>
        </p:nvGraphicFramePr>
        <p:xfrm>
          <a:off x="408955" y="2633472"/>
          <a:ext cx="11376000" cy="28894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6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Evento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Falsa Generalização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Avaliação construtiva / positiva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“Estou muito pesado”,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“Tenho o nariz torto”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“Sou feio”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“Não sou feio só por causa de uma única imperfeição; há outras coisas em mim de que gosto, como por exemplo os olhos”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 entrevista de emprego não correu como eu estava à espera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“Nunca mais vou encontrar um emprego”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473976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BB58F6A-2D7B-4F18-9ADE-A4A76A4CDA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1. </a:t>
            </a:r>
            <a:r>
              <a:rPr lang="pt-PT" altLang="de-DE" sz="3600" dirty="0">
                <a:latin typeface="Calibri Light"/>
              </a:rPr>
              <a:t>Generalizações Exageradas </a:t>
            </a:r>
            <a:br>
              <a:rPr lang="pt-PT" altLang="de-DE" sz="3600" dirty="0">
                <a:latin typeface="Calibri Light"/>
              </a:rPr>
            </a:br>
            <a:r>
              <a:rPr lang="en-US" altLang="de-DE" dirty="0">
                <a:latin typeface="Calibri Light"/>
              </a:rPr>
              <a:t>O que </a:t>
            </a:r>
            <a:r>
              <a:rPr lang="en-US" altLang="de-DE" dirty="0" err="1">
                <a:latin typeface="Calibri Light"/>
              </a:rPr>
              <a:t>seria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uma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avaliação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mais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realista</a:t>
            </a:r>
            <a:r>
              <a:rPr lang="en-US" altLang="de-DE" dirty="0">
                <a:latin typeface="Calibri Light"/>
              </a:rPr>
              <a:t> e </a:t>
            </a:r>
            <a:r>
              <a:rPr lang="en-US" altLang="de-DE" dirty="0" err="1">
                <a:latin typeface="Calibri Light"/>
              </a:rPr>
              <a:t>adequada</a:t>
            </a:r>
            <a:r>
              <a:rPr lang="en-US" altLang="de-DE" dirty="0">
                <a:latin typeface="Calibri Light"/>
              </a:rPr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15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9" name="Group 24">
            <a:extLst>
              <a:ext uri="{FF2B5EF4-FFF2-40B4-BE49-F238E27FC236}">
                <a16:creationId xmlns:a16="http://schemas.microsoft.com/office/drawing/2014/main" id="{9F3B1CF4-B3F2-4E09-A1EE-A36937C0D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523721"/>
              </p:ext>
            </p:extLst>
          </p:nvPr>
        </p:nvGraphicFramePr>
        <p:xfrm>
          <a:off x="408955" y="2633472"/>
          <a:ext cx="11376000" cy="28894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6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Evento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Falsa Generalização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Avaliação construtiva / positiva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“Estou muito pesado”,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“Tenho o nariz torto”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“Sou feio”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“Não sou feio só por causa de uma única imperfeição; há outras coisas em mim de que gosto, como por exemplo os olhos”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 entrevista de emprego não correu como eu estava à espera.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“Nunca mais vou encontrar um emprego”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“Como posso melhorar para a minha próxima entrevista?”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1632498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BB58F6A-2D7B-4F18-9ADE-A4A76A4CDA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1. </a:t>
            </a:r>
            <a:r>
              <a:rPr lang="pt-PT" altLang="de-DE" sz="3600" dirty="0">
                <a:latin typeface="Calibri Light"/>
              </a:rPr>
              <a:t>Generalizações Exageradas </a:t>
            </a:r>
            <a:br>
              <a:rPr lang="pt-PT" altLang="de-DE" sz="3600" dirty="0">
                <a:latin typeface="Calibri Light"/>
              </a:rPr>
            </a:br>
            <a:r>
              <a:rPr lang="en-US" altLang="de-DE" dirty="0">
                <a:latin typeface="Calibri Light"/>
              </a:rPr>
              <a:t>O que </a:t>
            </a:r>
            <a:r>
              <a:rPr lang="en-US" altLang="de-DE" dirty="0" err="1">
                <a:latin typeface="Calibri Light"/>
              </a:rPr>
              <a:t>seria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uma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avaliação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mais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realista</a:t>
            </a:r>
            <a:r>
              <a:rPr lang="en-US" altLang="de-DE" dirty="0">
                <a:latin typeface="Calibri Light"/>
              </a:rPr>
              <a:t> e </a:t>
            </a:r>
            <a:r>
              <a:rPr lang="en-US" altLang="de-DE" dirty="0" err="1">
                <a:latin typeface="Calibri Light"/>
              </a:rPr>
              <a:t>adequada</a:t>
            </a:r>
            <a:r>
              <a:rPr lang="en-US" altLang="de-DE" dirty="0">
                <a:latin typeface="Calibri Light"/>
              </a:rPr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48145" name="Rectangle 19">
            <a:extLst>
              <a:ext uri="{FF2B5EF4-FFF2-40B4-BE49-F238E27FC236}">
                <a16:creationId xmlns:a16="http://schemas.microsoft.com/office/drawing/2014/main" id="{4B4335FF-583B-42A5-93DB-6FECD1838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55" y="5662989"/>
            <a:ext cx="11376000" cy="6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4013" indent="-354013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Clr>
                <a:srgbClr val="000000"/>
              </a:buClr>
              <a:buFont typeface="WingDings"/>
              <a:buChar char=""/>
            </a:pPr>
            <a:r>
              <a:rPr lang="pt-PT" altLang="de-DE" sz="1800" b="0" dirty="0">
                <a:solidFill>
                  <a:srgbClr val="004992"/>
                </a:solidFill>
                <a:latin typeface="Calibri Light"/>
              </a:rPr>
              <a:t>Permita-se errar: </a:t>
            </a:r>
            <a:r>
              <a:rPr lang="pt-PT" altLang="de-DE" sz="1800" b="0" dirty="0">
                <a:solidFill>
                  <a:srgbClr val="333333"/>
                </a:solidFill>
                <a:latin typeface="Calibri Light"/>
              </a:rPr>
              <a:t>Ninguém é perfeito! Se gaguejar ocasionalmente, isto não significa que não se consiga expressar. Se por vezes comete erros, não significa que seja desleixado.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16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9" name="Group 24">
            <a:extLst>
              <a:ext uri="{FF2B5EF4-FFF2-40B4-BE49-F238E27FC236}">
                <a16:creationId xmlns:a16="http://schemas.microsoft.com/office/drawing/2014/main" id="{9F3B1CF4-B3F2-4E09-A1EE-A36937C0D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50687"/>
              </p:ext>
            </p:extLst>
          </p:nvPr>
        </p:nvGraphicFramePr>
        <p:xfrm>
          <a:off x="408955" y="2633472"/>
          <a:ext cx="11376000" cy="28894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6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Evento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Falsa Generalização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Avaliação construtiva / positiva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“Estou muito pesado”,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“Tenho o nariz torto”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“Sou feio”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“Não sou feio só por causa de uma única imperfeição; há outras coisas em mim de que gosto, como por exemplo os olhos”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 entrevista de emprego não correu como eu estava à espera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“Nunca mais vou encontrar um emprego”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“Como posso melhorar para a minha próxima entrevista?”</a:t>
                      </a:r>
                    </a:p>
                  </a:txBody>
                  <a:tcPr marL="121952" marR="121952" marT="45707" marB="45707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1695604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Alternativa</a:t>
            </a:r>
            <a:r>
              <a:rPr lang="en-US" sz="3600" dirty="0">
                <a:latin typeface="Calibri Light"/>
              </a:rPr>
              <a:t>: </a:t>
            </a:r>
            <a:r>
              <a:rPr lang="en-US" sz="3600" dirty="0" err="1">
                <a:latin typeface="Calibri Light"/>
              </a:rPr>
              <a:t>não</a:t>
            </a:r>
            <a:r>
              <a:rPr lang="en-US" sz="3600" dirty="0">
                <a:latin typeface="Calibri Light"/>
              </a:rPr>
              <a:t> generalize a </a:t>
            </a:r>
            <a:r>
              <a:rPr lang="en-US" sz="3600" dirty="0" err="1">
                <a:latin typeface="Calibri Light"/>
              </a:rPr>
              <a:t>partir</a:t>
            </a:r>
            <a:r>
              <a:rPr lang="en-US" sz="3600" dirty="0">
                <a:latin typeface="Calibri Light"/>
              </a:rPr>
              <a:t> de duma </a:t>
            </a:r>
            <a:r>
              <a:rPr lang="en-US" sz="3600" dirty="0" err="1">
                <a:latin typeface="Calibri Light"/>
              </a:rPr>
              <a:t>imperfeição</a:t>
            </a:r>
            <a:r>
              <a:rPr lang="en-US" sz="3600" dirty="0">
                <a:latin typeface="Calibri Light"/>
              </a:rPr>
              <a:t> para o </a:t>
            </a:r>
            <a:r>
              <a:rPr lang="en-US" sz="3600" dirty="0" err="1">
                <a:latin typeface="Calibri Light"/>
              </a:rPr>
              <a:t>todo</a:t>
            </a:r>
            <a:r>
              <a:rPr lang="en-US" sz="3600" dirty="0">
                <a:latin typeface="Calibri Light"/>
              </a:rPr>
              <a:t>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Todos os seres humanos são complexos – como um mosaico: somos feitos de pequenas partes que podem ser boas ou menos boas. </a:t>
            </a:r>
          </a:p>
          <a:p>
            <a:pPr lvl="0" defTabSz="914400" fontAlgn="base"/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Além disso, há muitas maneiras diferentes de definir as características do ser humano:</a:t>
            </a:r>
          </a:p>
          <a:p>
            <a:pPr lvl="0" defTabSz="914400" fontAlgn="base"/>
            <a:r>
              <a:rPr lang="pt-PT" altLang="de-DE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O que é a felicidade?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Ser rico, ter muitos amigos, ter saúde, ter sucesso, sentir-se feliz?</a:t>
            </a:r>
          </a:p>
          <a:p>
            <a:pPr lvl="0" defTabSz="914400" fontAlgn="base"/>
            <a:r>
              <a:rPr lang="pt-PT" altLang="de-DE" sz="24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O que é a inteligência?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Ter um desempenho escolar brilhante, ter um curso superior, ser capaz de relacionar-se com os outros?</a:t>
            </a:r>
          </a:p>
          <a:p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b="0" smtClean="0">
                <a:latin typeface="Calibri Light"/>
              </a:rPr>
              <a:pPr>
                <a:defRPr/>
              </a:pPr>
              <a:t>17</a:t>
            </a:fld>
            <a:endParaRPr lang="de-DE" altLang="de-DE" b="0">
              <a:latin typeface="Calibri Light"/>
            </a:endParaRPr>
          </a:p>
        </p:txBody>
      </p:sp>
      <p:pic>
        <p:nvPicPr>
          <p:cNvPr id="10" name="Picture 9" descr="Lady-bug - flickr - Kaleidoscope Mosaic - cclicense">
            <a:extLst>
              <a:ext uri="{FF2B5EF4-FFF2-40B4-BE49-F238E27FC236}">
                <a16:creationId xmlns:a16="http://schemas.microsoft.com/office/drawing/2014/main" id="{B5D9EA91-F30B-4523-A16F-029B38AD1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775" y="4931359"/>
            <a:ext cx="3200400" cy="1926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BD0D48B8-E4C2-4AC5-B333-2EC2F9B10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2. Perceção seletiva</a:t>
            </a:r>
            <a:br>
              <a:rPr lang="en-US" altLang="de-DE" dirty="0">
                <a:latin typeface="Calibri Light"/>
              </a:rPr>
            </a:br>
            <a:r>
              <a:rPr lang="en-US" altLang="de-DE" dirty="0"/>
              <a:t>O que </a:t>
            </a:r>
            <a:r>
              <a:rPr lang="en-US" altLang="de-DE" dirty="0" err="1"/>
              <a:t>seria</a:t>
            </a:r>
            <a:r>
              <a:rPr lang="en-US" altLang="de-DE" dirty="0"/>
              <a:t> </a:t>
            </a:r>
            <a:r>
              <a:rPr lang="en-US" altLang="de-DE" dirty="0" err="1"/>
              <a:t>uma</a:t>
            </a:r>
            <a:r>
              <a:rPr lang="en-US" altLang="de-DE" dirty="0"/>
              <a:t> </a:t>
            </a:r>
            <a:r>
              <a:rPr lang="en-US" altLang="de-DE" dirty="0" err="1"/>
              <a:t>avaliação</a:t>
            </a:r>
            <a:r>
              <a:rPr lang="en-US" altLang="de-DE" dirty="0"/>
              <a:t> </a:t>
            </a:r>
            <a:r>
              <a:rPr lang="en-US" altLang="de-DE" dirty="0" err="1"/>
              <a:t>mais</a:t>
            </a:r>
            <a:r>
              <a:rPr lang="en-US" altLang="de-DE" dirty="0"/>
              <a:t> </a:t>
            </a:r>
            <a:r>
              <a:rPr lang="en-US" altLang="de-DE" dirty="0" err="1"/>
              <a:t>realista</a:t>
            </a:r>
            <a:r>
              <a:rPr lang="en-US" altLang="de-DE" dirty="0"/>
              <a:t> e </a:t>
            </a:r>
            <a:r>
              <a:rPr lang="en-US" altLang="de-DE" dirty="0" err="1"/>
              <a:t>adequada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18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2" name="Group 1050">
            <a:extLst>
              <a:ext uri="{FF2B5EF4-FFF2-40B4-BE49-F238E27FC236}">
                <a16:creationId xmlns:a16="http://schemas.microsoft.com/office/drawing/2014/main" id="{9949B87F-3E1A-47A6-9CC5-10A23ECE4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408449"/>
              </p:ext>
            </p:extLst>
          </p:nvPr>
        </p:nvGraphicFramePr>
        <p:xfrm>
          <a:off x="408955" y="2834640"/>
          <a:ext cx="11375105" cy="246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7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8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Evento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seletiva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holística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Você gagueja durante uma discussão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Fica furioso consigo próprio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Você cozinhou uma sobremesa que não sabe muito bem.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“Isto só me acontece a mim!”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Picture 1029">
            <a:extLst>
              <a:ext uri="{FF2B5EF4-FFF2-40B4-BE49-F238E27FC236}">
                <a16:creationId xmlns:a16="http://schemas.microsoft.com/office/drawing/2014/main" id="{06E24C31-48BF-4210-BB10-57776FA5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477" y="914400"/>
            <a:ext cx="2470698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BD0D48B8-E4C2-4AC5-B333-2EC2F9B10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2. Perceção seletiva</a:t>
            </a:r>
            <a:br>
              <a:rPr lang="en-US" altLang="de-DE" dirty="0">
                <a:latin typeface="Calibri Light"/>
              </a:rPr>
            </a:br>
            <a:r>
              <a:rPr lang="en-US" altLang="de-DE" dirty="0"/>
              <a:t>O que </a:t>
            </a:r>
            <a:r>
              <a:rPr lang="en-US" altLang="de-DE" dirty="0" err="1"/>
              <a:t>seria</a:t>
            </a:r>
            <a:r>
              <a:rPr lang="en-US" altLang="de-DE" dirty="0"/>
              <a:t> </a:t>
            </a:r>
            <a:r>
              <a:rPr lang="en-US" altLang="de-DE" dirty="0" err="1"/>
              <a:t>uma</a:t>
            </a:r>
            <a:r>
              <a:rPr lang="en-US" altLang="de-DE" dirty="0"/>
              <a:t> </a:t>
            </a:r>
            <a:r>
              <a:rPr lang="en-US" altLang="de-DE" dirty="0" err="1"/>
              <a:t>avaliação</a:t>
            </a:r>
            <a:r>
              <a:rPr lang="en-US" altLang="de-DE" dirty="0"/>
              <a:t> </a:t>
            </a:r>
            <a:r>
              <a:rPr lang="en-US" altLang="de-DE" dirty="0" err="1"/>
              <a:t>mais</a:t>
            </a:r>
            <a:r>
              <a:rPr lang="en-US" altLang="de-DE" dirty="0"/>
              <a:t> </a:t>
            </a:r>
            <a:r>
              <a:rPr lang="en-US" altLang="de-DE" dirty="0" err="1"/>
              <a:t>realista</a:t>
            </a:r>
            <a:r>
              <a:rPr lang="en-US" altLang="de-DE" dirty="0"/>
              <a:t> e </a:t>
            </a:r>
            <a:r>
              <a:rPr lang="en-US" altLang="de-DE" dirty="0" err="1"/>
              <a:t>adequada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19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2" name="Group 1050">
            <a:extLst>
              <a:ext uri="{FF2B5EF4-FFF2-40B4-BE49-F238E27FC236}">
                <a16:creationId xmlns:a16="http://schemas.microsoft.com/office/drawing/2014/main" id="{9949B87F-3E1A-47A6-9CC5-10A23ECE4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299978"/>
              </p:ext>
            </p:extLst>
          </p:nvPr>
        </p:nvGraphicFramePr>
        <p:xfrm>
          <a:off x="408955" y="2834640"/>
          <a:ext cx="11375105" cy="246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7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8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Evento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seletiva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holística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Você gagueja durante uma discussão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Fica furioso consigo próprio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“Pode acontecer a qualquer pessoa e apesar de ter gaguejado a minha intervenção foi valorizada.”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Você cozinhou uma sobremesa que não sabe muito bem.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“Isto só me acontece a mim!”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Picture 1029">
            <a:extLst>
              <a:ext uri="{FF2B5EF4-FFF2-40B4-BE49-F238E27FC236}">
                <a16:creationId xmlns:a16="http://schemas.microsoft.com/office/drawing/2014/main" id="{06E24C31-48BF-4210-BB10-57776FA5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477" y="914400"/>
            <a:ext cx="2470698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3169453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BD0D48B8-E4C2-4AC5-B333-2EC2F9B10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2. Perceção seletiva</a:t>
            </a:r>
            <a:br>
              <a:rPr lang="en-US" altLang="de-DE" dirty="0">
                <a:latin typeface="Calibri Light"/>
              </a:rPr>
            </a:br>
            <a:r>
              <a:rPr lang="en-US" altLang="de-DE" dirty="0"/>
              <a:t>O que </a:t>
            </a:r>
            <a:r>
              <a:rPr lang="en-US" altLang="de-DE" dirty="0" err="1"/>
              <a:t>seria</a:t>
            </a:r>
            <a:r>
              <a:rPr lang="en-US" altLang="de-DE" dirty="0"/>
              <a:t> </a:t>
            </a:r>
            <a:r>
              <a:rPr lang="en-US" altLang="de-DE" dirty="0" err="1"/>
              <a:t>uma</a:t>
            </a:r>
            <a:r>
              <a:rPr lang="en-US" altLang="de-DE" dirty="0"/>
              <a:t> </a:t>
            </a:r>
            <a:r>
              <a:rPr lang="en-US" altLang="de-DE" dirty="0" err="1"/>
              <a:t>avaliação</a:t>
            </a:r>
            <a:r>
              <a:rPr lang="en-US" altLang="de-DE" dirty="0"/>
              <a:t> </a:t>
            </a:r>
            <a:r>
              <a:rPr lang="en-US" altLang="de-DE" dirty="0" err="1"/>
              <a:t>mais</a:t>
            </a:r>
            <a:r>
              <a:rPr lang="en-US" altLang="de-DE" dirty="0"/>
              <a:t> </a:t>
            </a:r>
            <a:r>
              <a:rPr lang="en-US" altLang="de-DE" dirty="0" err="1"/>
              <a:t>realista</a:t>
            </a:r>
            <a:r>
              <a:rPr lang="en-US" altLang="de-DE" dirty="0"/>
              <a:t> e </a:t>
            </a:r>
            <a:r>
              <a:rPr lang="en-US" altLang="de-DE" dirty="0" err="1"/>
              <a:t>adequada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20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2" name="Group 1050">
            <a:extLst>
              <a:ext uri="{FF2B5EF4-FFF2-40B4-BE49-F238E27FC236}">
                <a16:creationId xmlns:a16="http://schemas.microsoft.com/office/drawing/2014/main" id="{9949B87F-3E1A-47A6-9CC5-10A23ECE4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392156"/>
              </p:ext>
            </p:extLst>
          </p:nvPr>
        </p:nvGraphicFramePr>
        <p:xfrm>
          <a:off x="408955" y="2834640"/>
          <a:ext cx="11375105" cy="246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7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8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Evento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seletiva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holística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Você gagueja durante uma discussão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Fica furioso consigo próprio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“Pode acontecer a qualquer pessoa e apesar de ter gaguejado a minha intervenção foi valorizada.”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Você cozinhou uma sobremesa que não sabe muito bem.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“Isto só me acontece a mim!”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O prato principal estava bom e a conversa ao longo do jantar foi boa.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Picture 1029">
            <a:extLst>
              <a:ext uri="{FF2B5EF4-FFF2-40B4-BE49-F238E27FC236}">
                <a16:creationId xmlns:a16="http://schemas.microsoft.com/office/drawing/2014/main" id="{06E24C31-48BF-4210-BB10-57776FA5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477" y="914400"/>
            <a:ext cx="2470698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2413634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BD0D48B8-E4C2-4AC5-B333-2EC2F9B10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2. Perceção seletiva</a:t>
            </a:r>
            <a:br>
              <a:rPr lang="en-US" altLang="de-DE" dirty="0">
                <a:latin typeface="Calibri Light"/>
              </a:rPr>
            </a:br>
            <a:r>
              <a:rPr lang="en-US" altLang="de-DE" dirty="0"/>
              <a:t>O que </a:t>
            </a:r>
            <a:r>
              <a:rPr lang="en-US" altLang="de-DE" dirty="0" err="1"/>
              <a:t>seria</a:t>
            </a:r>
            <a:r>
              <a:rPr lang="en-US" altLang="de-DE" dirty="0"/>
              <a:t> </a:t>
            </a:r>
            <a:r>
              <a:rPr lang="en-US" altLang="de-DE" dirty="0" err="1"/>
              <a:t>uma</a:t>
            </a:r>
            <a:r>
              <a:rPr lang="en-US" altLang="de-DE" dirty="0"/>
              <a:t> </a:t>
            </a:r>
            <a:r>
              <a:rPr lang="en-US" altLang="de-DE" dirty="0" err="1"/>
              <a:t>avaliação</a:t>
            </a:r>
            <a:r>
              <a:rPr lang="en-US" altLang="de-DE" dirty="0"/>
              <a:t> </a:t>
            </a:r>
            <a:r>
              <a:rPr lang="en-US" altLang="de-DE" dirty="0" err="1"/>
              <a:t>mais</a:t>
            </a:r>
            <a:r>
              <a:rPr lang="en-US" altLang="de-DE" dirty="0"/>
              <a:t> </a:t>
            </a:r>
            <a:r>
              <a:rPr lang="en-US" altLang="de-DE" dirty="0" err="1"/>
              <a:t>realista</a:t>
            </a:r>
            <a:r>
              <a:rPr lang="en-US" altLang="de-DE" dirty="0"/>
              <a:t> e </a:t>
            </a:r>
            <a:r>
              <a:rPr lang="en-US" altLang="de-DE" dirty="0" err="1"/>
              <a:t>adequada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56341" name="Rectangle 31">
            <a:extLst>
              <a:ext uri="{FF2B5EF4-FFF2-40B4-BE49-F238E27FC236}">
                <a16:creationId xmlns:a16="http://schemas.microsoft.com/office/drawing/2014/main" id="{CB413498-3FDA-4DB3-9CB6-E15BF874D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55" y="5426640"/>
            <a:ext cx="11376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4013" indent="-354013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pt-PT" altLang="de-DE" sz="2000" b="0" dirty="0">
                <a:solidFill>
                  <a:srgbClr val="004992"/>
                </a:solidFill>
                <a:latin typeface="Calibri Light"/>
              </a:rPr>
              <a:t>“Ler a mente”: </a:t>
            </a:r>
            <a:r>
              <a:rPr lang="pt-PT" altLang="de-DE" sz="2000" b="0" dirty="0">
                <a:solidFill>
                  <a:srgbClr val="333333"/>
                </a:solidFill>
                <a:latin typeface="Calibri Light"/>
              </a:rPr>
              <a:t>Evite interpretar em demasia o comportamento do outros. Há muitas possibilidades que podem explicar um determinada situação.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21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2" name="Group 1050">
            <a:extLst>
              <a:ext uri="{FF2B5EF4-FFF2-40B4-BE49-F238E27FC236}">
                <a16:creationId xmlns:a16="http://schemas.microsoft.com/office/drawing/2014/main" id="{9949B87F-3E1A-47A6-9CC5-10A23ECE4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430427"/>
              </p:ext>
            </p:extLst>
          </p:nvPr>
        </p:nvGraphicFramePr>
        <p:xfrm>
          <a:off x="408955" y="2834640"/>
          <a:ext cx="11375105" cy="246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7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7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8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Evento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seletiva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holística</a:t>
                      </a:r>
                    </a:p>
                  </a:txBody>
                  <a:tcPr marL="121952" marR="121952" marT="45726" marB="45726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Você gagueja durante uma discussão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Fica furioso consigo próprio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“Pode acontecer a qualquer pessoa e apesar de ter gaguejado a minha intervenção foi valorizada.”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Você cozinhou uma sobremesa que não sabe muito bem.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“Isto só me acontece a mim!”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O prato principal estava bom e a conversa ao longo do jantar foi boa.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Picture 1029">
            <a:extLst>
              <a:ext uri="{FF2B5EF4-FFF2-40B4-BE49-F238E27FC236}">
                <a16:creationId xmlns:a16="http://schemas.microsoft.com/office/drawing/2014/main" id="{06E24C31-48BF-4210-BB10-57776FA5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477" y="914400"/>
            <a:ext cx="2470698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2232719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0D4DB545-4365-494A-8B47-5F1FA66026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>
                <a:latin typeface="Calibri Light"/>
              </a:rPr>
              <a:t>3. </a:t>
            </a:r>
            <a:r>
              <a:rPr lang="en-US" altLang="de-DE" sz="3600" dirty="0" err="1">
                <a:latin typeface="Calibri Light"/>
              </a:rPr>
              <a:t>Aplicar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os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seus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julgamentos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como</a:t>
            </a:r>
            <a:r>
              <a:rPr lang="en-US" altLang="de-DE" sz="3600" dirty="0">
                <a:latin typeface="Calibri Light"/>
              </a:rPr>
              <a:t> se </a:t>
            </a:r>
            <a:r>
              <a:rPr lang="en-US" altLang="de-DE" sz="3600" dirty="0" err="1">
                <a:latin typeface="Calibri Light"/>
              </a:rPr>
              <a:t>fossem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julgamentos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definitivos</a:t>
            </a:r>
            <a:endParaRPr lang="de-DE" altLang="de-DE" sz="3600" dirty="0">
              <a:latin typeface="Calibri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sz="2400" dirty="0">
                <a:solidFill>
                  <a:srgbClr val="004992"/>
                </a:solidFill>
                <a:latin typeface="Calibri Light"/>
              </a:rPr>
              <a:t>Há diferenças entre a forma como nós nos julgamos e a forma como os outros nos julgam!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pt-PT" sz="2400" dirty="0">
                <a:solidFill>
                  <a:srgbClr val="333333"/>
                </a:solidFill>
                <a:latin typeface="Calibri Light"/>
              </a:rPr>
              <a:t>Se eu me considero uma pessoa sem valor, feia, etc…, não quer dizer que os outros partilhem necessariamente dessa perspetiva.</a:t>
            </a:r>
          </a:p>
          <a:p>
            <a:pPr marL="342900" indent="-342900">
              <a:buClr>
                <a:srgbClr val="333333"/>
              </a:buClr>
              <a:buFont typeface="WingDings"/>
              <a:buChar char=""/>
            </a:pPr>
            <a:r>
              <a:rPr lang="pt-PT" sz="2400" dirty="0">
                <a:solidFill>
                  <a:srgbClr val="333333"/>
                </a:solidFill>
                <a:latin typeface="Calibri Light"/>
              </a:rPr>
              <a:t>Há muitas opiniões / julgamentos / preferências. Os outros podem não concordar com os meus critérios de inteligência, de beleza, etc…</a:t>
            </a:r>
            <a:br>
              <a:rPr lang="pt-PT" sz="2400" dirty="0">
                <a:solidFill>
                  <a:srgbClr val="333333"/>
                </a:solidFill>
                <a:latin typeface="Calibri Light"/>
              </a:rPr>
            </a:br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22</a:t>
            </a:fld>
            <a:endParaRPr lang="de-DE" altLang="de-DE" b="0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oup 0">
            <a:extLst>
              <a:ext uri="{FF2B5EF4-FFF2-40B4-BE49-F238E27FC236}">
                <a16:creationId xmlns:a16="http://schemas.microsoft.com/office/drawing/2014/main" id="{2351E47E-D4F0-42B6-A47D-58F1E2DFE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440258"/>
              </p:ext>
            </p:extLst>
          </p:nvPr>
        </p:nvGraphicFramePr>
        <p:xfrm>
          <a:off x="411480" y="2612383"/>
          <a:ext cx="11375136" cy="3840481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739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5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Evento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Depressiva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positiva / construtiva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5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Recebe elogios pelo seu desempenho.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“Está só a ser simpático… não está a ser honesto”; “Apenas ela pensa assim!”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5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É criticado!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“Fui apanhado… Não valho nada...”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418" name="Rectangle 2">
            <a:extLst>
              <a:ext uri="{FF2B5EF4-FFF2-40B4-BE49-F238E27FC236}">
                <a16:creationId xmlns:a16="http://schemas.microsoft.com/office/drawing/2014/main" id="{22FAEF22-9B0F-4808-A037-40D3375982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931" y="112282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en-US" altLang="de-DE" sz="3600" dirty="0">
                <a:latin typeface="Calibri Light"/>
              </a:rPr>
              <a:t>4. </a:t>
            </a:r>
            <a:r>
              <a:rPr lang="pt-PT" altLang="de-DE" sz="3600" dirty="0"/>
              <a:t>Negação de retorno positivo mas aceitação acrítica de retorno negativo!</a:t>
            </a:r>
            <a:br>
              <a:rPr lang="pt-PT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seria</a:t>
            </a:r>
            <a:r>
              <a:rPr lang="en-US" altLang="de-DE" dirty="0"/>
              <a:t> </a:t>
            </a:r>
            <a:r>
              <a:rPr lang="en-US" altLang="de-DE" dirty="0" err="1"/>
              <a:t>uma</a:t>
            </a:r>
            <a:r>
              <a:rPr lang="en-US" altLang="de-DE" dirty="0"/>
              <a:t> </a:t>
            </a:r>
            <a:r>
              <a:rPr lang="en-US" altLang="de-DE" dirty="0" err="1"/>
              <a:t>avaliação</a:t>
            </a:r>
            <a:r>
              <a:rPr lang="en-US" altLang="de-DE" dirty="0"/>
              <a:t> </a:t>
            </a:r>
            <a:r>
              <a:rPr lang="en-US" altLang="de-DE" dirty="0" err="1"/>
              <a:t>mais</a:t>
            </a:r>
            <a:r>
              <a:rPr lang="en-US" altLang="de-DE" dirty="0"/>
              <a:t> </a:t>
            </a:r>
            <a:r>
              <a:rPr lang="en-US" altLang="de-DE" dirty="0" err="1"/>
              <a:t>realista</a:t>
            </a:r>
            <a:r>
              <a:rPr lang="en-US" altLang="de-DE" dirty="0"/>
              <a:t> e </a:t>
            </a:r>
            <a:r>
              <a:rPr lang="en-US" altLang="de-DE" dirty="0" err="1"/>
              <a:t>adequada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23</a:t>
            </a:fld>
            <a:endParaRPr lang="de-DE" altLang="de-DE" b="0">
              <a:latin typeface="Calibri Light"/>
            </a:endParaRPr>
          </a:p>
        </p:txBody>
      </p:sp>
      <p:pic>
        <p:nvPicPr>
          <p:cNvPr id="12" name="Picture 39" descr="Austin says thumbs up!-studio 520 - flickr-zugeschnitten">
            <a:extLst>
              <a:ext uri="{FF2B5EF4-FFF2-40B4-BE49-F238E27FC236}">
                <a16:creationId xmlns:a16="http://schemas.microsoft.com/office/drawing/2014/main" id="{C0CB83A3-6A53-443A-A6FF-A4CF07188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756" y="3429000"/>
            <a:ext cx="64008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8" descr="Austin says thumbs down!-studio 520 - flickr-zugeschnitten">
            <a:extLst>
              <a:ext uri="{FF2B5EF4-FFF2-40B4-BE49-F238E27FC236}">
                <a16:creationId xmlns:a16="http://schemas.microsoft.com/office/drawing/2014/main" id="{8E03AA8F-7511-4120-8109-5BDE3D7DD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262" y="5009728"/>
            <a:ext cx="96506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1460995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oup 0">
            <a:extLst>
              <a:ext uri="{FF2B5EF4-FFF2-40B4-BE49-F238E27FC236}">
                <a16:creationId xmlns:a16="http://schemas.microsoft.com/office/drawing/2014/main" id="{2351E47E-D4F0-42B6-A47D-58F1E2DFE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839546"/>
              </p:ext>
            </p:extLst>
          </p:nvPr>
        </p:nvGraphicFramePr>
        <p:xfrm>
          <a:off x="411480" y="2612383"/>
          <a:ext cx="11375136" cy="3840481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739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5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Evento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Depressiva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positiva / construtiva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5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Recebe elogios pelo seu desempenho.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“Está só a ser simpático… não está a ser honesto”; “Apenas ela pensa assim!”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“É ótimo quando alguém reconhece o nosso valor!”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5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É criticado!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“Fui apanhado… Não valho nada...”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24</a:t>
            </a:fld>
            <a:endParaRPr lang="de-DE" altLang="de-DE" b="0">
              <a:latin typeface="Calibri Light"/>
            </a:endParaRPr>
          </a:p>
        </p:txBody>
      </p:sp>
      <p:pic>
        <p:nvPicPr>
          <p:cNvPr id="12" name="Picture 39" descr="Austin says thumbs up!-studio 520 - flickr-zugeschnitten">
            <a:extLst>
              <a:ext uri="{FF2B5EF4-FFF2-40B4-BE49-F238E27FC236}">
                <a16:creationId xmlns:a16="http://schemas.microsoft.com/office/drawing/2014/main" id="{C0CB83A3-6A53-443A-A6FF-A4CF07188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756" y="3429000"/>
            <a:ext cx="64008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8" descr="Austin says thumbs down!-studio 520 - flickr-zugeschnitten">
            <a:extLst>
              <a:ext uri="{FF2B5EF4-FFF2-40B4-BE49-F238E27FC236}">
                <a16:creationId xmlns:a16="http://schemas.microsoft.com/office/drawing/2014/main" id="{8E03AA8F-7511-4120-8109-5BDE3D7DD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262" y="5009728"/>
            <a:ext cx="96506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C36F06F-44DE-CD26-AB55-FA07B6E19C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931" y="112282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en-US" altLang="de-DE" sz="3600" dirty="0">
                <a:latin typeface="Calibri Light"/>
              </a:rPr>
              <a:t>4. </a:t>
            </a:r>
            <a:r>
              <a:rPr lang="pt-PT" altLang="de-DE" sz="3600" dirty="0"/>
              <a:t>Negação de retorno positivo mas aceitação acrítica de retorno negativo!</a:t>
            </a:r>
            <a:br>
              <a:rPr lang="pt-PT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seria</a:t>
            </a:r>
            <a:r>
              <a:rPr lang="en-US" altLang="de-DE" dirty="0"/>
              <a:t> </a:t>
            </a:r>
            <a:r>
              <a:rPr lang="en-US" altLang="de-DE" dirty="0" err="1"/>
              <a:t>uma</a:t>
            </a:r>
            <a:r>
              <a:rPr lang="en-US" altLang="de-DE" dirty="0"/>
              <a:t> </a:t>
            </a:r>
            <a:r>
              <a:rPr lang="en-US" altLang="de-DE" dirty="0" err="1"/>
              <a:t>avaliação</a:t>
            </a:r>
            <a:r>
              <a:rPr lang="en-US" altLang="de-DE" dirty="0"/>
              <a:t> </a:t>
            </a:r>
            <a:r>
              <a:rPr lang="en-US" altLang="de-DE" dirty="0" err="1"/>
              <a:t>mais</a:t>
            </a:r>
            <a:r>
              <a:rPr lang="en-US" altLang="de-DE" dirty="0"/>
              <a:t> </a:t>
            </a:r>
            <a:r>
              <a:rPr lang="en-US" altLang="de-DE" dirty="0" err="1"/>
              <a:t>realista</a:t>
            </a:r>
            <a:r>
              <a:rPr lang="en-US" altLang="de-DE" dirty="0"/>
              <a:t> e </a:t>
            </a:r>
            <a:r>
              <a:rPr lang="en-US" altLang="de-DE" dirty="0" err="1"/>
              <a:t>adequada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23322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oup 0">
            <a:extLst>
              <a:ext uri="{FF2B5EF4-FFF2-40B4-BE49-F238E27FC236}">
                <a16:creationId xmlns:a16="http://schemas.microsoft.com/office/drawing/2014/main" id="{2351E47E-D4F0-42B6-A47D-58F1E2DFE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946307"/>
              </p:ext>
            </p:extLst>
          </p:nvPr>
        </p:nvGraphicFramePr>
        <p:xfrm>
          <a:off x="411480" y="2612383"/>
          <a:ext cx="11375136" cy="3840481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739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5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Evento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Depressiva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positiva / construtiva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5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Recebe elogios pelo seu desempenho.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“Está só a ser simpático… não está a ser honesto”; “Apenas ela pensa assim!”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“É ótimo quando alguém reconhece o nosso valor!”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5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É criticado!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“Fui apanhado… Não valho nada...”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“Pode estar só a ter um dia mau!”; “Posso retirar algum aspeto positivo desta crítica?” 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25</a:t>
            </a:fld>
            <a:endParaRPr lang="de-DE" altLang="de-DE" b="0">
              <a:latin typeface="Calibri Light"/>
            </a:endParaRPr>
          </a:p>
        </p:txBody>
      </p:sp>
      <p:pic>
        <p:nvPicPr>
          <p:cNvPr id="12" name="Picture 39" descr="Austin says thumbs up!-studio 520 - flickr-zugeschnitten">
            <a:extLst>
              <a:ext uri="{FF2B5EF4-FFF2-40B4-BE49-F238E27FC236}">
                <a16:creationId xmlns:a16="http://schemas.microsoft.com/office/drawing/2014/main" id="{C0CB83A3-6A53-443A-A6FF-A4CF07188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756" y="3429000"/>
            <a:ext cx="64008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8" descr="Austin says thumbs down!-studio 520 - flickr-zugeschnitten">
            <a:extLst>
              <a:ext uri="{FF2B5EF4-FFF2-40B4-BE49-F238E27FC236}">
                <a16:creationId xmlns:a16="http://schemas.microsoft.com/office/drawing/2014/main" id="{8E03AA8F-7511-4120-8109-5BDE3D7DD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262" y="5009728"/>
            <a:ext cx="96506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B833F32-C799-F14B-DBFF-BBA359C9A7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931" y="1122824"/>
            <a:ext cx="11376000" cy="1384995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en-US" altLang="de-DE" sz="3600" dirty="0">
                <a:latin typeface="Calibri Light"/>
              </a:rPr>
              <a:t>4. </a:t>
            </a:r>
            <a:r>
              <a:rPr lang="pt-PT" altLang="de-DE" sz="3600" dirty="0"/>
              <a:t>Negação de retorno positivo mas aceitação acrítica de retorno negativo!</a:t>
            </a:r>
            <a:br>
              <a:rPr lang="pt-PT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seria</a:t>
            </a:r>
            <a:r>
              <a:rPr lang="en-US" altLang="de-DE" dirty="0"/>
              <a:t> </a:t>
            </a:r>
            <a:r>
              <a:rPr lang="en-US" altLang="de-DE" dirty="0" err="1"/>
              <a:t>uma</a:t>
            </a:r>
            <a:r>
              <a:rPr lang="en-US" altLang="de-DE" dirty="0"/>
              <a:t> </a:t>
            </a:r>
            <a:r>
              <a:rPr lang="en-US" altLang="de-DE" dirty="0" err="1"/>
              <a:t>avaliação</a:t>
            </a:r>
            <a:r>
              <a:rPr lang="en-US" altLang="de-DE" dirty="0"/>
              <a:t> </a:t>
            </a:r>
            <a:r>
              <a:rPr lang="en-US" altLang="de-DE" dirty="0" err="1"/>
              <a:t>mais</a:t>
            </a:r>
            <a:r>
              <a:rPr lang="en-US" altLang="de-DE" dirty="0"/>
              <a:t> </a:t>
            </a:r>
            <a:r>
              <a:rPr lang="en-US" altLang="de-DE" dirty="0" err="1"/>
              <a:t>realista</a:t>
            </a:r>
            <a:r>
              <a:rPr lang="en-US" altLang="de-DE" dirty="0"/>
              <a:t> e </a:t>
            </a:r>
            <a:r>
              <a:rPr lang="en-US" altLang="de-DE" dirty="0" err="1"/>
              <a:t>adequada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912778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26</a:t>
            </a:fld>
            <a:endParaRPr lang="de-DE" altLang="de-DE" b="0">
              <a:latin typeface="Calibri Light"/>
            </a:endParaRPr>
          </a:p>
        </p:txBody>
      </p:sp>
      <p:pic>
        <p:nvPicPr>
          <p:cNvPr id="10" name="Picture 21" descr="sadness - P Keigan - flickr - ccc - nicht bearbeitbar">
            <a:extLst>
              <a:ext uri="{FF2B5EF4-FFF2-40B4-BE49-F238E27FC236}">
                <a16:creationId xmlns:a16="http://schemas.microsoft.com/office/drawing/2014/main" id="{A9BA137A-964C-4F10-8F66-8CF39A9C2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175" y="4667250"/>
            <a:ext cx="2921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Group 48">
            <a:extLst>
              <a:ext uri="{FF2B5EF4-FFF2-40B4-BE49-F238E27FC236}">
                <a16:creationId xmlns:a16="http://schemas.microsoft.com/office/drawing/2014/main" id="{0A2BD3DC-2A04-4616-A60C-E921AAEC8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608303"/>
              </p:ext>
            </p:extLst>
          </p:nvPr>
        </p:nvGraphicFramePr>
        <p:xfrm>
          <a:off x="408955" y="2204864"/>
          <a:ext cx="11376000" cy="170076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Evento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Depressiva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positiva / construtiva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O seu chefe não o cumprimenta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“Vou ser despedido!”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5" name="Rectangle 1026">
            <a:extLst>
              <a:ext uri="{FF2B5EF4-FFF2-40B4-BE49-F238E27FC236}">
                <a16:creationId xmlns:a16="http://schemas.microsoft.com/office/drawing/2014/main" id="{346FF1BF-D19C-B4F2-BC68-295CF3D44C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931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de-DE" altLang="de-DE" sz="3600" dirty="0"/>
              <a:t>5. “Tudo ou nada</a:t>
            </a:r>
            <a:r>
              <a:rPr lang="en-US" altLang="de-DE" sz="3600" dirty="0"/>
              <a:t>”</a:t>
            </a:r>
            <a:r>
              <a:rPr lang="de-DE" altLang="de-DE" sz="3600" dirty="0"/>
              <a:t>/ </a:t>
            </a:r>
            <a:r>
              <a:rPr lang="pt-PT" altLang="de-DE" sz="3600" dirty="0"/>
              <a:t>Pensamento Catastrófico</a:t>
            </a:r>
            <a:br>
              <a:rPr lang="pt-PT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seria</a:t>
            </a:r>
            <a:r>
              <a:rPr lang="en-US" altLang="de-DE" dirty="0"/>
              <a:t> </a:t>
            </a:r>
            <a:r>
              <a:rPr lang="en-US" altLang="de-DE" dirty="0" err="1"/>
              <a:t>uma</a:t>
            </a:r>
            <a:r>
              <a:rPr lang="en-US" altLang="de-DE" dirty="0"/>
              <a:t> </a:t>
            </a:r>
            <a:r>
              <a:rPr lang="en-US" altLang="de-DE" dirty="0" err="1"/>
              <a:t>avaliação</a:t>
            </a:r>
            <a:r>
              <a:rPr lang="en-US" altLang="de-DE" dirty="0"/>
              <a:t> </a:t>
            </a:r>
            <a:r>
              <a:rPr lang="en-US" altLang="de-DE" dirty="0" err="1"/>
              <a:t>mais</a:t>
            </a:r>
            <a:r>
              <a:rPr lang="en-US" altLang="de-DE" dirty="0"/>
              <a:t> </a:t>
            </a:r>
            <a:r>
              <a:rPr lang="en-US" altLang="de-DE" dirty="0" err="1"/>
              <a:t>realista</a:t>
            </a:r>
            <a:r>
              <a:rPr lang="en-US" altLang="de-DE" dirty="0"/>
              <a:t> e </a:t>
            </a:r>
            <a:r>
              <a:rPr lang="en-US" altLang="de-DE" dirty="0" err="1"/>
              <a:t>adequada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60045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>
            <a:extLst>
              <a:ext uri="{FF2B5EF4-FFF2-40B4-BE49-F238E27FC236}">
                <a16:creationId xmlns:a16="http://schemas.microsoft.com/office/drawing/2014/main" id="{F6661070-A41B-4583-83D5-5B8BD9C761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931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marL="190500" defTabSz="914377">
              <a:spcBef>
                <a:spcPts val="0"/>
              </a:spcBef>
            </a:pPr>
            <a:r>
              <a:rPr lang="de-DE" altLang="de-DE" sz="3600" dirty="0"/>
              <a:t>5. “Tudo ou nada</a:t>
            </a:r>
            <a:r>
              <a:rPr lang="en-US" altLang="de-DE" sz="3600" dirty="0"/>
              <a:t>”</a:t>
            </a:r>
            <a:r>
              <a:rPr lang="de-DE" altLang="de-DE" sz="3600" dirty="0"/>
              <a:t>/ </a:t>
            </a:r>
            <a:r>
              <a:rPr lang="pt-PT" altLang="de-DE" sz="3600" dirty="0"/>
              <a:t>Pensamento Catastrófico</a:t>
            </a:r>
            <a:br>
              <a:rPr lang="pt-PT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seria</a:t>
            </a:r>
            <a:r>
              <a:rPr lang="en-US" altLang="de-DE" dirty="0"/>
              <a:t> </a:t>
            </a:r>
            <a:r>
              <a:rPr lang="en-US" altLang="de-DE" dirty="0" err="1"/>
              <a:t>uma</a:t>
            </a:r>
            <a:r>
              <a:rPr lang="en-US" altLang="de-DE" dirty="0"/>
              <a:t> </a:t>
            </a:r>
            <a:r>
              <a:rPr lang="en-US" altLang="de-DE" dirty="0" err="1"/>
              <a:t>avaliação</a:t>
            </a:r>
            <a:r>
              <a:rPr lang="en-US" altLang="de-DE" dirty="0"/>
              <a:t> </a:t>
            </a:r>
            <a:r>
              <a:rPr lang="en-US" altLang="de-DE" dirty="0" err="1"/>
              <a:t>mais</a:t>
            </a:r>
            <a:r>
              <a:rPr lang="en-US" altLang="de-DE" dirty="0"/>
              <a:t> </a:t>
            </a:r>
            <a:r>
              <a:rPr lang="en-US" altLang="de-DE" dirty="0" err="1"/>
              <a:t>realista</a:t>
            </a:r>
            <a:r>
              <a:rPr lang="en-US" altLang="de-DE" dirty="0"/>
              <a:t> e </a:t>
            </a:r>
            <a:r>
              <a:rPr lang="en-US" altLang="de-DE" dirty="0" err="1"/>
              <a:t>adequada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27</a:t>
            </a:fld>
            <a:endParaRPr lang="de-DE" altLang="de-DE" b="0">
              <a:latin typeface="Calibri Light"/>
            </a:endParaRPr>
          </a:p>
        </p:txBody>
      </p:sp>
      <p:pic>
        <p:nvPicPr>
          <p:cNvPr id="10" name="Picture 21" descr="sadness - P Keigan - flickr - ccc - nicht bearbeitbar">
            <a:extLst>
              <a:ext uri="{FF2B5EF4-FFF2-40B4-BE49-F238E27FC236}">
                <a16:creationId xmlns:a16="http://schemas.microsoft.com/office/drawing/2014/main" id="{A9BA137A-964C-4F10-8F66-8CF39A9C2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175" y="4667250"/>
            <a:ext cx="2921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Group 48">
            <a:extLst>
              <a:ext uri="{FF2B5EF4-FFF2-40B4-BE49-F238E27FC236}">
                <a16:creationId xmlns:a16="http://schemas.microsoft.com/office/drawing/2014/main" id="{0A2BD3DC-2A04-4616-A60C-E921AAEC8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948820"/>
              </p:ext>
            </p:extLst>
          </p:nvPr>
        </p:nvGraphicFramePr>
        <p:xfrm>
          <a:off x="408955" y="2204864"/>
          <a:ext cx="11376000" cy="170076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Evento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Depressiva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positiva / construtiva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O seu chefe não o cumprimenta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“Vou ser despedido!”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“Será que ele me viu? Quem sabe se não está a ter um dia mau?”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12970954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F3202F36-8237-4FBA-B14B-00A648355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>
                <a:latin typeface="Calibri Light"/>
              </a:rPr>
              <a:t>6. </a:t>
            </a:r>
            <a:r>
              <a:rPr lang="en-US" altLang="de-DE" sz="3600" dirty="0" err="1">
                <a:latin typeface="Calibri Light"/>
              </a:rPr>
              <a:t>Supressão</a:t>
            </a:r>
            <a:r>
              <a:rPr lang="en-US" altLang="de-DE" sz="3600" dirty="0">
                <a:latin typeface="Calibri Light"/>
              </a:rPr>
              <a:t> de </a:t>
            </a:r>
            <a:r>
              <a:rPr lang="en-US" altLang="de-DE" sz="3600" dirty="0" err="1">
                <a:latin typeface="Calibri Light"/>
              </a:rPr>
              <a:t>pensamentos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negativos</a:t>
            </a:r>
            <a:br>
              <a:rPr lang="en-US" altLang="de-DE" sz="3600" dirty="0">
                <a:latin typeface="Calibri Light"/>
              </a:rPr>
            </a:br>
            <a:r>
              <a:rPr lang="en-US" altLang="de-DE" dirty="0"/>
              <a:t>O que </a:t>
            </a:r>
            <a:r>
              <a:rPr lang="en-US" altLang="de-DE" dirty="0" err="1"/>
              <a:t>seria</a:t>
            </a:r>
            <a:r>
              <a:rPr lang="en-US" altLang="de-DE" dirty="0"/>
              <a:t> </a:t>
            </a:r>
            <a:r>
              <a:rPr lang="en-US" altLang="de-DE" dirty="0" err="1"/>
              <a:t>uma</a:t>
            </a:r>
            <a:r>
              <a:rPr lang="en-US" altLang="de-DE" dirty="0"/>
              <a:t> </a:t>
            </a:r>
            <a:r>
              <a:rPr lang="en-US" altLang="de-DE" dirty="0" err="1"/>
              <a:t>avaliação</a:t>
            </a:r>
            <a:r>
              <a:rPr lang="en-US" altLang="de-DE" dirty="0"/>
              <a:t> </a:t>
            </a:r>
            <a:r>
              <a:rPr lang="en-US" altLang="de-DE" dirty="0" err="1"/>
              <a:t>mais</a:t>
            </a:r>
            <a:r>
              <a:rPr lang="en-US" altLang="de-DE" dirty="0"/>
              <a:t> </a:t>
            </a:r>
            <a:r>
              <a:rPr lang="en-US" altLang="de-DE" dirty="0" err="1"/>
              <a:t>realista</a:t>
            </a:r>
            <a:r>
              <a:rPr lang="en-US" altLang="de-DE" dirty="0"/>
              <a:t> e </a:t>
            </a:r>
            <a:r>
              <a:rPr lang="en-US" altLang="de-DE" dirty="0" err="1"/>
              <a:t>adequada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28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1" name="Group 33">
            <a:extLst>
              <a:ext uri="{FF2B5EF4-FFF2-40B4-BE49-F238E27FC236}">
                <a16:creationId xmlns:a16="http://schemas.microsoft.com/office/drawing/2014/main" id="{24E9BA93-ED9F-4E13-9B47-5F21DD81E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19813"/>
              </p:ext>
            </p:extLst>
          </p:nvPr>
        </p:nvGraphicFramePr>
        <p:xfrm>
          <a:off x="408955" y="2204864"/>
          <a:ext cx="11376000" cy="234084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Evento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Depressiva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positiva / construtiva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Você tem recorrentemente pensamentos negativos (por exemplo, “idiota”, “parvo”, “és tão feio”).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“Não posso ter mais estes pensamentos … mas não consigo evitar (</a:t>
                      </a: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ver próximo exercício).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???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15414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F3202F36-8237-4FBA-B14B-00A648355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>
                <a:latin typeface="Calibri Light"/>
              </a:rPr>
              <a:t>6. </a:t>
            </a:r>
            <a:r>
              <a:rPr lang="en-US" altLang="de-DE" sz="3600" dirty="0" err="1">
                <a:latin typeface="Calibri Light"/>
              </a:rPr>
              <a:t>Supressão</a:t>
            </a:r>
            <a:r>
              <a:rPr lang="en-US" altLang="de-DE" sz="3600" dirty="0">
                <a:latin typeface="Calibri Light"/>
              </a:rPr>
              <a:t> de </a:t>
            </a:r>
            <a:r>
              <a:rPr lang="en-US" altLang="de-DE" sz="3600" dirty="0" err="1">
                <a:latin typeface="Calibri Light"/>
              </a:rPr>
              <a:t>pensamentos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negativos</a:t>
            </a:r>
            <a:br>
              <a:rPr lang="en-US" altLang="de-DE" sz="3600" dirty="0">
                <a:latin typeface="Calibri Light"/>
              </a:rPr>
            </a:br>
            <a:r>
              <a:rPr lang="en-US" altLang="de-DE" dirty="0"/>
              <a:t>O que </a:t>
            </a:r>
            <a:r>
              <a:rPr lang="en-US" altLang="de-DE" dirty="0" err="1"/>
              <a:t>seria</a:t>
            </a:r>
            <a:r>
              <a:rPr lang="en-US" altLang="de-DE" dirty="0"/>
              <a:t> </a:t>
            </a:r>
            <a:r>
              <a:rPr lang="en-US" altLang="de-DE" dirty="0" err="1"/>
              <a:t>uma</a:t>
            </a:r>
            <a:r>
              <a:rPr lang="en-US" altLang="de-DE" dirty="0"/>
              <a:t> </a:t>
            </a:r>
            <a:r>
              <a:rPr lang="en-US" altLang="de-DE" dirty="0" err="1"/>
              <a:t>avaliação</a:t>
            </a:r>
            <a:r>
              <a:rPr lang="en-US" altLang="de-DE" dirty="0"/>
              <a:t> </a:t>
            </a:r>
            <a:r>
              <a:rPr lang="en-US" altLang="de-DE" dirty="0" err="1"/>
              <a:t>mais</a:t>
            </a:r>
            <a:r>
              <a:rPr lang="en-US" altLang="de-DE" dirty="0"/>
              <a:t> </a:t>
            </a:r>
            <a:r>
              <a:rPr lang="en-US" altLang="de-DE" dirty="0" err="1"/>
              <a:t>realista</a:t>
            </a:r>
            <a:r>
              <a:rPr lang="en-US" altLang="de-DE" dirty="0"/>
              <a:t> e </a:t>
            </a:r>
            <a:r>
              <a:rPr lang="en-US" altLang="de-DE" dirty="0" err="1"/>
              <a:t>adequada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E027D-EF64-416E-BF12-DCF93CB718E4}" type="slidenum">
              <a:rPr lang="de-DE" altLang="de-DE" b="0" smtClean="0">
                <a:latin typeface="Calibri Light"/>
              </a:rPr>
              <a:pPr>
                <a:defRPr/>
              </a:pPr>
              <a:t>29</a:t>
            </a:fld>
            <a:endParaRPr lang="de-DE" altLang="de-DE" b="0">
              <a:latin typeface="Calibri Light"/>
            </a:endParaRPr>
          </a:p>
        </p:txBody>
      </p:sp>
      <p:graphicFrame>
        <p:nvGraphicFramePr>
          <p:cNvPr id="11" name="Group 33">
            <a:extLst>
              <a:ext uri="{FF2B5EF4-FFF2-40B4-BE49-F238E27FC236}">
                <a16:creationId xmlns:a16="http://schemas.microsoft.com/office/drawing/2014/main" id="{24E9BA93-ED9F-4E13-9B47-5F21DD81E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19279"/>
              </p:ext>
            </p:extLst>
          </p:nvPr>
        </p:nvGraphicFramePr>
        <p:xfrm>
          <a:off x="408955" y="2204864"/>
          <a:ext cx="11376000" cy="234084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36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Evento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Depressiva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Avaliação positiva / construtiva</a:t>
                      </a:r>
                    </a:p>
                  </a:txBody>
                  <a:tcPr marL="121952" marR="121952" marT="45709" marB="45709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Você tem recorrentemente pensamentos negativos (por exemplo, “idiota”, “parvo”, “és tão feio”).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pt-PT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“Não posso ter mais estes pensamentos … mas não consigo evitar (</a:t>
                      </a: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pt-PT" sz="1800" b="1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ver próximo exercício).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Pergunte a si próprio se estes pensamentos se justificam. O que poderá contradizer estes pensamentos?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Distraia-se com atividades de lazer!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39546686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3C6BD603-CBF1-46C9-9BD6-1FFCF3C5CC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>
                <a:latin typeface="Calibri Light"/>
              </a:rPr>
              <a:t>6. </a:t>
            </a:r>
            <a:r>
              <a:rPr lang="en-US" altLang="de-DE" sz="3600" dirty="0" err="1"/>
              <a:t>Supressão</a:t>
            </a:r>
            <a:r>
              <a:rPr lang="en-US" altLang="de-DE" sz="3600" dirty="0"/>
              <a:t> de </a:t>
            </a:r>
            <a:r>
              <a:rPr lang="en-US" altLang="de-DE" sz="3600" dirty="0" err="1"/>
              <a:t>pensamentos</a:t>
            </a:r>
            <a:r>
              <a:rPr lang="en-US" altLang="de-DE" sz="3600" dirty="0"/>
              <a:t> </a:t>
            </a:r>
            <a:r>
              <a:rPr lang="en-US" altLang="de-DE" sz="3600" dirty="0" err="1"/>
              <a:t>negativos</a:t>
            </a:r>
            <a:r>
              <a:rPr lang="en-US" altLang="de-DE" sz="3600" dirty="0"/>
              <a:t> </a:t>
            </a:r>
            <a:br>
              <a:rPr lang="en-US" altLang="de-DE" sz="3600" dirty="0"/>
            </a:br>
            <a:r>
              <a:rPr lang="en-US" altLang="de-DE" dirty="0" err="1">
                <a:latin typeface="Calibri Light"/>
              </a:rPr>
              <a:t>Exercício</a:t>
            </a:r>
            <a:endParaRPr lang="de-DE" altLang="de-DE" dirty="0">
              <a:latin typeface="Calibri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sz="2400" dirty="0">
                <a:solidFill>
                  <a:srgbClr val="333333"/>
                </a:solidFill>
                <a:latin typeface="Calibri Light"/>
              </a:rPr>
              <a:t>Não é possível suprimir pensamentos de forma deliberada. </a:t>
            </a:r>
          </a:p>
          <a:p>
            <a:r>
              <a:rPr lang="pt-PT" sz="2400" dirty="0">
                <a:solidFill>
                  <a:srgbClr val="333333"/>
                </a:solidFill>
                <a:latin typeface="Calibri Light"/>
              </a:rPr>
              <a:t>Tentar não pensar em alguma coisa só aumenta a ocorrência desses pensamentos. </a:t>
            </a:r>
          </a:p>
          <a:p>
            <a:r>
              <a:rPr lang="pt-PT" sz="2400" dirty="0">
                <a:solidFill>
                  <a:srgbClr val="333333"/>
                </a:solidFill>
                <a:latin typeface="Calibri Light"/>
              </a:rPr>
              <a:t>Tente!  </a:t>
            </a:r>
            <a:br>
              <a:rPr lang="pt-PT" sz="2400" dirty="0">
                <a:solidFill>
                  <a:srgbClr val="333333"/>
                </a:solidFill>
                <a:latin typeface="Calibri Light"/>
              </a:rPr>
            </a:br>
            <a:r>
              <a:rPr lang="pt-PT" sz="2400" dirty="0">
                <a:solidFill>
                  <a:srgbClr val="004992"/>
                </a:solidFill>
                <a:latin typeface="Calibri Light"/>
              </a:rPr>
              <a:t>Não pense num URSO POLAR durante o próximo minuto!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b="0" smtClean="0">
                <a:latin typeface="Calibri Light"/>
              </a:rPr>
              <a:pPr>
                <a:defRPr/>
              </a:pPr>
              <a:t>30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>
            <a:extLst>
              <a:ext uri="{FF2B5EF4-FFF2-40B4-BE49-F238E27FC236}">
                <a16:creationId xmlns:a16="http://schemas.microsoft.com/office/drawing/2014/main" id="{5A9A2537-EB1A-43F5-88F6-5FC3BBABA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>
                <a:solidFill>
                  <a:srgbClr val="004992"/>
                </a:solidFill>
                <a:latin typeface="Calibri Light"/>
              </a:rPr>
              <a:t>6. </a:t>
            </a:r>
            <a:r>
              <a:rPr lang="en-US" altLang="de-DE" sz="3600" dirty="0" err="1"/>
              <a:t>Supressão</a:t>
            </a:r>
            <a:r>
              <a:rPr lang="en-US" altLang="de-DE" sz="3600" dirty="0"/>
              <a:t> de </a:t>
            </a:r>
            <a:r>
              <a:rPr lang="en-US" altLang="de-DE" sz="3600" dirty="0" err="1"/>
              <a:t>pensamentos</a:t>
            </a:r>
            <a:r>
              <a:rPr lang="en-US" altLang="de-DE" sz="3600" dirty="0"/>
              <a:t> </a:t>
            </a:r>
            <a:r>
              <a:rPr lang="en-US" altLang="de-DE" sz="3600" dirty="0" err="1"/>
              <a:t>negativos</a:t>
            </a:r>
            <a:r>
              <a:rPr lang="en-US" altLang="de-DE" sz="3600" dirty="0"/>
              <a:t> </a:t>
            </a:r>
            <a:br>
              <a:rPr lang="en-US" altLang="de-DE" sz="3600" dirty="0"/>
            </a:br>
            <a:r>
              <a:rPr lang="en-US" altLang="de-DE" dirty="0" err="1">
                <a:solidFill>
                  <a:srgbClr val="004992"/>
                </a:solidFill>
              </a:rPr>
              <a:t>Funciona</a:t>
            </a:r>
            <a:r>
              <a:rPr lang="en-US" altLang="de-DE" dirty="0">
                <a:solidFill>
                  <a:srgbClr val="004992"/>
                </a:solidFill>
              </a:rPr>
              <a:t>?</a:t>
            </a:r>
            <a:r>
              <a:rPr lang="en-US" dirty="0">
                <a:solidFill>
                  <a:srgbClr val="004992"/>
                </a:solidFill>
              </a:rPr>
              <a:t> </a:t>
            </a:r>
            <a:r>
              <a:rPr lang="en-US" dirty="0" err="1">
                <a:solidFill>
                  <a:srgbClr val="004992"/>
                </a:solidFill>
              </a:rPr>
              <a:t>Não</a:t>
            </a:r>
            <a:r>
              <a:rPr lang="en-US" dirty="0">
                <a:solidFill>
                  <a:srgbClr val="004992"/>
                </a:solidFill>
              </a:rPr>
              <a:t>!</a:t>
            </a:r>
            <a:endParaRPr lang="de-DE" altLang="de-DE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sz="2400" dirty="0">
                <a:solidFill>
                  <a:srgbClr val="333333"/>
                </a:solidFill>
                <a:latin typeface="Calibri Light"/>
              </a:rPr>
              <a:t>A maioria de vós provavelmente pensou num urso polar e/ou em algo relacionado com o urso polar (por exemplo, um zoo, gelo, Ártico, etc…).</a:t>
            </a:r>
          </a:p>
          <a:p>
            <a:r>
              <a:rPr lang="pt-PT" sz="2400" dirty="0">
                <a:solidFill>
                  <a:srgbClr val="333333"/>
                </a:solidFill>
                <a:latin typeface="Calibri Light"/>
              </a:rPr>
              <a:t>Este efeito ganha ainda mais força se tentar deliberadamente suprimir pensamentos maus (“Sou um falhado”, etc…). Estes pensamentos podem parecer tão fortes que parecem estranhos e fora de controlo.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b="0" smtClean="0">
                <a:latin typeface="Calibri Light"/>
              </a:rPr>
              <a:pPr>
                <a:defRPr/>
              </a:pPr>
              <a:t>31</a:t>
            </a:fld>
            <a:endParaRPr lang="de-DE" altLang="de-DE" b="0">
              <a:latin typeface="Calibri Light"/>
            </a:endParaRPr>
          </a:p>
        </p:txBody>
      </p:sp>
      <p:pic>
        <p:nvPicPr>
          <p:cNvPr id="9" name="Picture 5" descr="Polar Bear - Itshears - flickr - ccc_bearbeitbar">
            <a:extLst>
              <a:ext uri="{FF2B5EF4-FFF2-40B4-BE49-F238E27FC236}">
                <a16:creationId xmlns:a16="http://schemas.microsoft.com/office/drawing/2014/main" id="{FCCDD657-37AE-4BE5-A6DE-54E816AFD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015" y="4754880"/>
            <a:ext cx="2804160" cy="210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Rectangle 5">
            <a:extLst>
              <a:ext uri="{FF2B5EF4-FFF2-40B4-BE49-F238E27FC236}">
                <a16:creationId xmlns:a16="http://schemas.microsoft.com/office/drawing/2014/main" id="{8F1301EC-C396-44A1-AD1A-83B8067922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Em vez disso:</a:t>
            </a:r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F59F4503-8D28-4B42-90A3-9084512E84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Se fica incomodado com pensamentos maus, não tente suprimi-los (isto apenas aumenta a sua ocorrência), mas observe-os sem intervir – como se fossem uma tempestade lá fora que alguém vê em segurança através da janela. </a:t>
            </a:r>
          </a:p>
          <a:p>
            <a:pPr eaLnBrk="1" hangingPunct="1"/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Estes pensamentos irão passar, tal como as tempestades.</a:t>
            </a:r>
          </a:p>
          <a:p>
            <a:pPr eaLnBrk="1" hangingPunct="1"/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b="0" smtClean="0">
                <a:latin typeface="Calibri Light"/>
              </a:rPr>
              <a:pPr>
                <a:defRPr/>
              </a:pPr>
              <a:t>32</a:t>
            </a:fld>
            <a:endParaRPr lang="de-DE" altLang="de-DE" b="0">
              <a:latin typeface="Calibri Light"/>
            </a:endParaRPr>
          </a:p>
        </p:txBody>
      </p:sp>
      <p:pic>
        <p:nvPicPr>
          <p:cNvPr id="9" name="Picture 5" descr="sorm through a dirty window - Brenda Anderson - flickr - cc_bearbeitba_3r">
            <a:extLst>
              <a:ext uri="{FF2B5EF4-FFF2-40B4-BE49-F238E27FC236}">
                <a16:creationId xmlns:a16="http://schemas.microsoft.com/office/drawing/2014/main" id="{6219FAA4-DB72-4A25-9DF2-A8760F4DC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923" y="4114800"/>
            <a:ext cx="241025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7. </a:t>
            </a:r>
            <a:r>
              <a:rPr lang="en-US" sz="3600" dirty="0" err="1">
                <a:latin typeface="Calibri Light"/>
              </a:rPr>
              <a:t>Outras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distorções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pensamento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/>
            <a:r>
              <a:rPr lang="pt-PT" altLang="de-DE" b="1" dirty="0">
                <a:solidFill>
                  <a:srgbClr val="333333"/>
                </a:solidFill>
                <a:latin typeface="Calibri Light"/>
              </a:rPr>
              <a:t>Comparação com os outros: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pt-PT" altLang="de-DE" dirty="0">
                <a:solidFill>
                  <a:srgbClr val="333333"/>
                </a:solidFill>
                <a:latin typeface="Calibri Light"/>
              </a:rPr>
              <a:t>Não se compare em demasia com os outros! 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pt-PT" altLang="de-DE" dirty="0">
                <a:solidFill>
                  <a:srgbClr val="333333"/>
                </a:solidFill>
                <a:latin typeface="Calibri Light"/>
              </a:rPr>
              <a:t>Haverá sempre alguém mais atraente, com mais sucesso e mais popular. Contudo, se reparar bem nestes “sortudos”, verá que também eles têm as suas fraquezas e os seus problemas. </a:t>
            </a:r>
          </a:p>
          <a:p>
            <a:endParaRPr lang="pt-PT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b="0" smtClean="0">
                <a:latin typeface="Calibri Light"/>
              </a:rPr>
              <a:pPr>
                <a:defRPr/>
              </a:pPr>
              <a:t>33</a:t>
            </a:fld>
            <a:endParaRPr lang="de-DE" altLang="de-DE" b="0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7365477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7. </a:t>
            </a:r>
            <a:r>
              <a:rPr lang="en-US" sz="3600" dirty="0" err="1">
                <a:latin typeface="Calibri Light"/>
              </a:rPr>
              <a:t>Outras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distorções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pensamento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hangingPunct="0"/>
            <a:r>
              <a:rPr lang="pt-PT" altLang="de-DE" b="1" dirty="0">
                <a:solidFill>
                  <a:srgbClr val="333333"/>
                </a:solidFill>
                <a:latin typeface="Calibri Light"/>
              </a:rPr>
              <a:t>Comparação com os outros: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pt-PT" altLang="de-DE" dirty="0">
                <a:solidFill>
                  <a:srgbClr val="333333"/>
                </a:solidFill>
                <a:latin typeface="Calibri Light"/>
              </a:rPr>
              <a:t>Não se compare em demasia com os outros! 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pt-PT" altLang="de-DE" dirty="0">
                <a:solidFill>
                  <a:srgbClr val="333333"/>
                </a:solidFill>
                <a:latin typeface="Calibri Light"/>
              </a:rPr>
              <a:t>Haverá sempre alguém mais atraente, com mais sucesso e mais popular. Contudo, se reparar bem nestes “sortudos”, verá que também eles têm as suas fraquezas e os seus problemas. </a:t>
            </a:r>
          </a:p>
          <a:p>
            <a:pPr lvl="0" defTabSz="914400" eaLnBrk="0" hangingPunct="0"/>
            <a:r>
              <a:rPr lang="pt-PT" altLang="de-DE" b="1" dirty="0">
                <a:solidFill>
                  <a:srgbClr val="333333"/>
                </a:solidFill>
                <a:latin typeface="Calibri Light"/>
              </a:rPr>
              <a:t>Exigências absolutas:</a:t>
            </a:r>
          </a:p>
          <a:p>
            <a:pPr marL="285750" lvl="1" indent="-285750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Font typeface="WingDings"/>
              <a:buChar char=""/>
            </a:pPr>
            <a:r>
              <a:rPr lang="pt-PT" altLang="de-DE" b="1" dirty="0">
                <a:solidFill>
                  <a:srgbClr val="333333"/>
                </a:solidFill>
                <a:latin typeface="Calibri Light"/>
              </a:rPr>
              <a:t>Não coloque</a:t>
            </a:r>
            <a:r>
              <a:rPr lang="pt-PT" altLang="de-DE" dirty="0">
                <a:solidFill>
                  <a:srgbClr val="333333"/>
                </a:solidFill>
                <a:latin typeface="Calibri Light"/>
              </a:rPr>
              <a:t> a fasquia demasiado alta, tal como </a:t>
            </a:r>
          </a:p>
          <a:p>
            <a:pPr lvl="2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Font typeface="WingDings"/>
              <a:buChar char=""/>
            </a:pPr>
            <a:r>
              <a:rPr lang="pt-PT" altLang="de-DE" dirty="0">
                <a:solidFill>
                  <a:srgbClr val="333333"/>
                </a:solidFill>
                <a:latin typeface="Calibri Light"/>
              </a:rPr>
              <a:t> “Terás que estar sempre com boa aparência” </a:t>
            </a:r>
          </a:p>
          <a:p>
            <a:pPr lvl="2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Font typeface="WingDings"/>
              <a:buChar char=""/>
            </a:pPr>
            <a:r>
              <a:rPr lang="pt-PT" altLang="de-DE" dirty="0">
                <a:solidFill>
                  <a:srgbClr val="333333"/>
                </a:solidFill>
                <a:latin typeface="Calibri Light"/>
              </a:rPr>
              <a:t> “Terás que parecer sempre inteligente”</a:t>
            </a:r>
          </a:p>
          <a:p>
            <a:pPr lvl="2" defTabSz="914400" ea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Font typeface="WingDings"/>
              <a:buChar char=""/>
            </a:pPr>
            <a:r>
              <a:rPr lang="pt-PT" altLang="de-DE" dirty="0">
                <a:solidFill>
                  <a:srgbClr val="333333"/>
                </a:solidFill>
                <a:latin typeface="Calibri Light"/>
              </a:rPr>
              <a:t> “Terás que estar sempre bem-disposto”</a:t>
            </a:r>
          </a:p>
          <a:p>
            <a:endParaRPr lang="pt-PT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E1F4F-DFEB-4618-84DC-BB9165E2F7BB}" type="slidenum">
              <a:rPr lang="de-DE" altLang="de-DE" b="0" smtClean="0">
                <a:latin typeface="Calibri Light"/>
              </a:rPr>
              <a:pPr>
                <a:defRPr/>
              </a:pPr>
              <a:t>34</a:t>
            </a:fld>
            <a:endParaRPr lang="de-DE" altLang="de-DE" b="0">
              <a:latin typeface="Calibri Light"/>
            </a:endParaRPr>
          </a:p>
        </p:txBody>
      </p:sp>
      <p:pic>
        <p:nvPicPr>
          <p:cNvPr id="10" name="Picture 8" descr="goodbye dandelion">
            <a:extLst>
              <a:ext uri="{FF2B5EF4-FFF2-40B4-BE49-F238E27FC236}">
                <a16:creationId xmlns:a16="http://schemas.microsoft.com/office/drawing/2014/main" id="{9DBA6EB9-79B0-4957-BD74-E54C035B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834" y="4114798"/>
            <a:ext cx="1978341" cy="274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23890280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35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27" name="Content Placeholder 1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2261142"/>
          </a:xfrm>
        </p:spPr>
        <p:txBody>
          <a:bodyPr/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pt-PT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Estão disponíveis apresentações em vídeo relacionadas com a presente temática através do seguinte endereço:</a:t>
            </a: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de-DE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 </a:t>
            </a:r>
            <a:br>
              <a:rPr lang="de-DE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de-DE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http://www.uke.de/mct_videos</a:t>
            </a:r>
            <a:endParaRPr lang="de-DE" dirty="0">
              <a:solidFill>
                <a:srgbClr val="004992"/>
              </a:solidFill>
              <a:latin typeface="Calibri Light"/>
              <a:ea typeface="ＭＳ Ｐゴシック" panose="020B0600070205080204" pitchFamily="34" charset="-128"/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pt-PT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Depois do vídeo, pode discutir qual a relação com o tema em discussão</a:t>
            </a:r>
            <a:r>
              <a:rPr lang="en-US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en-US" sz="2400" dirty="0">
              <a:latin typeface="Calibri Light"/>
            </a:endParaRPr>
          </a:p>
        </p:txBody>
      </p:sp>
      <p:sp>
        <p:nvSpPr>
          <p:cNvPr id="28" name="Titel 4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</p:spPr>
        <p:txBody>
          <a:bodyPr/>
          <a:lstStyle/>
          <a:p>
            <a:r>
              <a:rPr lang="de-DE" sz="3600" spc="-5" dirty="0"/>
              <a:t>Opcional: Vídeos</a:t>
            </a:r>
            <a:endParaRPr lang="de-DE" sz="3600" dirty="0"/>
          </a:p>
        </p:txBody>
      </p:sp>
      <p:sp>
        <p:nvSpPr>
          <p:cNvPr id="29" name="object 3"/>
          <p:cNvSpPr txBox="1"/>
          <p:nvPr/>
        </p:nvSpPr>
        <p:spPr>
          <a:xfrm>
            <a:off x="455023" y="4658666"/>
            <a:ext cx="8128431" cy="1048363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en-US" sz="1800" i="1" spc="-5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[</a:t>
            </a:r>
            <a:r>
              <a:rPr lang="pt-PT" sz="1800" i="1" spc="-5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para os formadores:</a:t>
            </a:r>
            <a:endParaRPr lang="pt-PT" sz="18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pt-PT" sz="18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Alguns vídeos podem conter linguagem inapropriada para certas pessoas e culturas. Por favor visualize os vídeos previamente à sua apresentação</a:t>
            </a:r>
            <a:r>
              <a:rPr lang="de-DE" sz="18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]</a:t>
            </a:r>
          </a:p>
        </p:txBody>
      </p:sp>
      <p:grpSp>
        <p:nvGrpSpPr>
          <p:cNvPr id="30" name="Gruppieren 13"/>
          <p:cNvGrpSpPr/>
          <p:nvPr/>
        </p:nvGrpSpPr>
        <p:grpSpPr>
          <a:xfrm>
            <a:off x="9875318" y="4383231"/>
            <a:ext cx="1838137" cy="1828164"/>
            <a:chOff x="7152612" y="4870093"/>
            <a:chExt cx="1838137" cy="1828164"/>
          </a:xfrm>
        </p:grpSpPr>
        <p:sp>
          <p:nvSpPr>
            <p:cNvPr id="31" name="object 2"/>
            <p:cNvSpPr/>
            <p:nvPr/>
          </p:nvSpPr>
          <p:spPr>
            <a:xfrm>
              <a:off x="7152612" y="5406859"/>
              <a:ext cx="1442720" cy="927100"/>
            </a:xfrm>
            <a:custGeom>
              <a:avLst/>
              <a:gdLst/>
              <a:ahLst/>
              <a:cxnLst/>
              <a:rect l="l" t="t" r="r" b="b"/>
              <a:pathLst>
                <a:path w="1442720" h="927100">
                  <a:moveTo>
                    <a:pt x="677983" y="0"/>
                  </a:moveTo>
                  <a:lnTo>
                    <a:pt x="671561" y="912"/>
                  </a:lnTo>
                  <a:lnTo>
                    <a:pt x="665141" y="912"/>
                  </a:lnTo>
                  <a:lnTo>
                    <a:pt x="658718" y="1827"/>
                  </a:lnTo>
                  <a:lnTo>
                    <a:pt x="652295" y="1827"/>
                  </a:lnTo>
                  <a:lnTo>
                    <a:pt x="645873" y="2740"/>
                  </a:lnTo>
                  <a:lnTo>
                    <a:pt x="638533" y="2740"/>
                  </a:lnTo>
                  <a:lnTo>
                    <a:pt x="632112" y="3653"/>
                  </a:lnTo>
                  <a:lnTo>
                    <a:pt x="624773" y="3653"/>
                  </a:lnTo>
                  <a:lnTo>
                    <a:pt x="598168" y="4565"/>
                  </a:lnTo>
                  <a:lnTo>
                    <a:pt x="573397" y="6390"/>
                  </a:lnTo>
                  <a:lnTo>
                    <a:pt x="548626" y="7302"/>
                  </a:lnTo>
                  <a:lnTo>
                    <a:pt x="523855" y="10043"/>
                  </a:lnTo>
                  <a:lnTo>
                    <a:pt x="455046" y="17344"/>
                  </a:lnTo>
                  <a:lnTo>
                    <a:pt x="392661" y="28300"/>
                  </a:lnTo>
                  <a:lnTo>
                    <a:pt x="353212" y="37428"/>
                  </a:lnTo>
                  <a:lnTo>
                    <a:pt x="299084" y="52948"/>
                  </a:lnTo>
                  <a:lnTo>
                    <a:pt x="256882" y="68466"/>
                  </a:lnTo>
                  <a:lnTo>
                    <a:pt x="209174" y="90374"/>
                  </a:lnTo>
                  <a:lnTo>
                    <a:pt x="166972" y="115934"/>
                  </a:lnTo>
                  <a:lnTo>
                    <a:pt x="130276" y="144235"/>
                  </a:lnTo>
                  <a:lnTo>
                    <a:pt x="98166" y="176183"/>
                  </a:lnTo>
                  <a:lnTo>
                    <a:pt x="70644" y="210874"/>
                  </a:lnTo>
                  <a:lnTo>
                    <a:pt x="48624" y="248301"/>
                  </a:lnTo>
                  <a:lnTo>
                    <a:pt x="29358" y="289380"/>
                  </a:lnTo>
                  <a:lnTo>
                    <a:pt x="13762" y="341412"/>
                  </a:lnTo>
                  <a:lnTo>
                    <a:pt x="2752" y="401663"/>
                  </a:lnTo>
                  <a:lnTo>
                    <a:pt x="0" y="432699"/>
                  </a:lnTo>
                  <a:lnTo>
                    <a:pt x="0" y="463738"/>
                  </a:lnTo>
                  <a:lnTo>
                    <a:pt x="5505" y="526726"/>
                  </a:lnTo>
                  <a:lnTo>
                    <a:pt x="19266" y="589713"/>
                  </a:lnTo>
                  <a:lnTo>
                    <a:pt x="42201" y="652702"/>
                  </a:lnTo>
                  <a:lnTo>
                    <a:pt x="72478" y="715688"/>
                  </a:lnTo>
                  <a:lnTo>
                    <a:pt x="111009" y="777765"/>
                  </a:lnTo>
                  <a:lnTo>
                    <a:pt x="158716" y="838014"/>
                  </a:lnTo>
                  <a:lnTo>
                    <a:pt x="185321" y="868139"/>
                  </a:lnTo>
                  <a:lnTo>
                    <a:pt x="213763" y="897350"/>
                  </a:lnTo>
                  <a:lnTo>
                    <a:pt x="244954" y="926563"/>
                  </a:lnTo>
                  <a:lnTo>
                    <a:pt x="244954" y="207221"/>
                  </a:lnTo>
                  <a:lnTo>
                    <a:pt x="1442205" y="207221"/>
                  </a:lnTo>
                  <a:lnTo>
                    <a:pt x="677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2" name="object 3"/>
            <p:cNvSpPr/>
            <p:nvPr/>
          </p:nvSpPr>
          <p:spPr>
            <a:xfrm>
              <a:off x="7564539" y="4870093"/>
              <a:ext cx="1426210" cy="1828164"/>
            </a:xfrm>
            <a:custGeom>
              <a:avLst/>
              <a:gdLst/>
              <a:ahLst/>
              <a:cxnLst/>
              <a:rect l="l" t="t" r="r" b="b"/>
              <a:pathLst>
                <a:path w="1426209" h="1828165">
                  <a:moveTo>
                    <a:pt x="773397" y="0"/>
                  </a:moveTo>
                  <a:lnTo>
                    <a:pt x="758717" y="0"/>
                  </a:lnTo>
                  <a:lnTo>
                    <a:pt x="736699" y="2737"/>
                  </a:lnTo>
                  <a:lnTo>
                    <a:pt x="696334" y="17344"/>
                  </a:lnTo>
                  <a:lnTo>
                    <a:pt x="660552" y="45642"/>
                  </a:lnTo>
                  <a:lnTo>
                    <a:pt x="622938" y="93112"/>
                  </a:lnTo>
                  <a:lnTo>
                    <a:pt x="600001" y="126887"/>
                  </a:lnTo>
                  <a:lnTo>
                    <a:pt x="564222" y="191702"/>
                  </a:lnTo>
                  <a:lnTo>
                    <a:pt x="538534" y="251950"/>
                  </a:lnTo>
                  <a:lnTo>
                    <a:pt x="518350" y="308549"/>
                  </a:lnTo>
                  <a:lnTo>
                    <a:pt x="1222938" y="489297"/>
                  </a:lnTo>
                  <a:lnTo>
                    <a:pt x="1151380" y="750377"/>
                  </a:lnTo>
                  <a:lnTo>
                    <a:pt x="1151380" y="1588391"/>
                  </a:lnTo>
                  <a:lnTo>
                    <a:pt x="0" y="1588391"/>
                  </a:lnTo>
                  <a:lnTo>
                    <a:pt x="45872" y="1615777"/>
                  </a:lnTo>
                  <a:lnTo>
                    <a:pt x="94496" y="1643162"/>
                  </a:lnTo>
                  <a:lnTo>
                    <a:pt x="144955" y="1668722"/>
                  </a:lnTo>
                  <a:lnTo>
                    <a:pt x="170643" y="1680590"/>
                  </a:lnTo>
                  <a:lnTo>
                    <a:pt x="197249" y="1693369"/>
                  </a:lnTo>
                  <a:lnTo>
                    <a:pt x="224771" y="1705238"/>
                  </a:lnTo>
                  <a:lnTo>
                    <a:pt x="252293" y="1716192"/>
                  </a:lnTo>
                  <a:lnTo>
                    <a:pt x="280735" y="1728058"/>
                  </a:lnTo>
                  <a:lnTo>
                    <a:pt x="310092" y="1739014"/>
                  </a:lnTo>
                  <a:lnTo>
                    <a:pt x="339451" y="1749055"/>
                  </a:lnTo>
                  <a:lnTo>
                    <a:pt x="369727" y="1760009"/>
                  </a:lnTo>
                  <a:lnTo>
                    <a:pt x="400918" y="1769138"/>
                  </a:lnTo>
                  <a:lnTo>
                    <a:pt x="432112" y="1779181"/>
                  </a:lnTo>
                  <a:lnTo>
                    <a:pt x="459634" y="1787397"/>
                  </a:lnTo>
                  <a:lnTo>
                    <a:pt x="512846" y="1801088"/>
                  </a:lnTo>
                  <a:lnTo>
                    <a:pt x="565140" y="1812044"/>
                  </a:lnTo>
                  <a:lnTo>
                    <a:pt x="615599" y="1819345"/>
                  </a:lnTo>
                  <a:lnTo>
                    <a:pt x="663305" y="1824823"/>
                  </a:lnTo>
                  <a:lnTo>
                    <a:pt x="710093" y="1827561"/>
                  </a:lnTo>
                  <a:lnTo>
                    <a:pt x="733030" y="1827561"/>
                  </a:lnTo>
                  <a:lnTo>
                    <a:pt x="777066" y="1825735"/>
                  </a:lnTo>
                  <a:lnTo>
                    <a:pt x="820186" y="1822085"/>
                  </a:lnTo>
                  <a:lnTo>
                    <a:pt x="910094" y="1805653"/>
                  </a:lnTo>
                  <a:lnTo>
                    <a:pt x="951379" y="1792872"/>
                  </a:lnTo>
                  <a:lnTo>
                    <a:pt x="991747" y="1778265"/>
                  </a:lnTo>
                  <a:lnTo>
                    <a:pt x="1029360" y="1760922"/>
                  </a:lnTo>
                  <a:lnTo>
                    <a:pt x="1065141" y="1741751"/>
                  </a:lnTo>
                  <a:lnTo>
                    <a:pt x="1100004" y="1719842"/>
                  </a:lnTo>
                  <a:lnTo>
                    <a:pt x="1132114" y="1696109"/>
                  </a:lnTo>
                  <a:lnTo>
                    <a:pt x="1180736" y="1654118"/>
                  </a:lnTo>
                  <a:lnTo>
                    <a:pt x="1198170" y="1634946"/>
                  </a:lnTo>
                  <a:lnTo>
                    <a:pt x="1207344" y="1625817"/>
                  </a:lnTo>
                  <a:lnTo>
                    <a:pt x="1212847" y="1619427"/>
                  </a:lnTo>
                  <a:lnTo>
                    <a:pt x="1219269" y="1613038"/>
                  </a:lnTo>
                  <a:lnTo>
                    <a:pt x="1224775" y="1605735"/>
                  </a:lnTo>
                  <a:lnTo>
                    <a:pt x="1230279" y="1599345"/>
                  </a:lnTo>
                  <a:lnTo>
                    <a:pt x="1235783" y="1592041"/>
                  </a:lnTo>
                  <a:lnTo>
                    <a:pt x="1241289" y="1585651"/>
                  </a:lnTo>
                  <a:lnTo>
                    <a:pt x="1245875" y="1578347"/>
                  </a:lnTo>
                  <a:lnTo>
                    <a:pt x="1251380" y="1571959"/>
                  </a:lnTo>
                  <a:lnTo>
                    <a:pt x="1276151" y="1536356"/>
                  </a:lnTo>
                  <a:lnTo>
                    <a:pt x="1299088" y="1498929"/>
                  </a:lnTo>
                  <a:lnTo>
                    <a:pt x="1320187" y="1460588"/>
                  </a:lnTo>
                  <a:lnTo>
                    <a:pt x="1339452" y="1420421"/>
                  </a:lnTo>
                  <a:lnTo>
                    <a:pt x="1355967" y="1380257"/>
                  </a:lnTo>
                  <a:lnTo>
                    <a:pt x="1371563" y="1338265"/>
                  </a:lnTo>
                  <a:lnTo>
                    <a:pt x="1384408" y="1296274"/>
                  </a:lnTo>
                  <a:lnTo>
                    <a:pt x="1396334" y="1252454"/>
                  </a:lnTo>
                  <a:lnTo>
                    <a:pt x="1405508" y="1209549"/>
                  </a:lnTo>
                  <a:lnTo>
                    <a:pt x="1412848" y="1165732"/>
                  </a:lnTo>
                  <a:lnTo>
                    <a:pt x="1419271" y="1121915"/>
                  </a:lnTo>
                  <a:lnTo>
                    <a:pt x="1422939" y="1078096"/>
                  </a:lnTo>
                  <a:lnTo>
                    <a:pt x="1425693" y="1034278"/>
                  </a:lnTo>
                  <a:lnTo>
                    <a:pt x="1425693" y="991375"/>
                  </a:lnTo>
                  <a:lnTo>
                    <a:pt x="1424775" y="948470"/>
                  </a:lnTo>
                  <a:lnTo>
                    <a:pt x="1422022" y="906478"/>
                  </a:lnTo>
                  <a:lnTo>
                    <a:pt x="1412848" y="837099"/>
                  </a:lnTo>
                  <a:lnTo>
                    <a:pt x="1396334" y="765896"/>
                  </a:lnTo>
                  <a:lnTo>
                    <a:pt x="1374318" y="692866"/>
                  </a:lnTo>
                  <a:lnTo>
                    <a:pt x="1360555" y="656352"/>
                  </a:lnTo>
                  <a:lnTo>
                    <a:pt x="1345875" y="618923"/>
                  </a:lnTo>
                  <a:lnTo>
                    <a:pt x="1330279" y="582410"/>
                  </a:lnTo>
                  <a:lnTo>
                    <a:pt x="1312848" y="545894"/>
                  </a:lnTo>
                  <a:lnTo>
                    <a:pt x="1294499" y="509380"/>
                  </a:lnTo>
                  <a:lnTo>
                    <a:pt x="1275234" y="472865"/>
                  </a:lnTo>
                  <a:lnTo>
                    <a:pt x="1255049" y="437263"/>
                  </a:lnTo>
                  <a:lnTo>
                    <a:pt x="1233949" y="402574"/>
                  </a:lnTo>
                  <a:lnTo>
                    <a:pt x="1212847" y="368797"/>
                  </a:lnTo>
                  <a:lnTo>
                    <a:pt x="1189913" y="335021"/>
                  </a:lnTo>
                  <a:lnTo>
                    <a:pt x="1138534" y="264731"/>
                  </a:lnTo>
                  <a:lnTo>
                    <a:pt x="1124775" y="248300"/>
                  </a:lnTo>
                  <a:lnTo>
                    <a:pt x="1111930" y="231868"/>
                  </a:lnTo>
                  <a:lnTo>
                    <a:pt x="1084407" y="200831"/>
                  </a:lnTo>
                  <a:lnTo>
                    <a:pt x="1043122" y="157013"/>
                  </a:lnTo>
                  <a:lnTo>
                    <a:pt x="1015600" y="130541"/>
                  </a:lnTo>
                  <a:lnTo>
                    <a:pt x="973398" y="94024"/>
                  </a:lnTo>
                  <a:lnTo>
                    <a:pt x="942205" y="70289"/>
                  </a:lnTo>
                  <a:lnTo>
                    <a:pt x="932113" y="62987"/>
                  </a:lnTo>
                  <a:lnTo>
                    <a:pt x="891746" y="37426"/>
                  </a:lnTo>
                  <a:lnTo>
                    <a:pt x="880738" y="32863"/>
                  </a:lnTo>
                  <a:lnTo>
                    <a:pt x="870644" y="27385"/>
                  </a:lnTo>
                  <a:lnTo>
                    <a:pt x="861470" y="22822"/>
                  </a:lnTo>
                  <a:lnTo>
                    <a:pt x="851378" y="19169"/>
                  </a:lnTo>
                  <a:lnTo>
                    <a:pt x="841287" y="14605"/>
                  </a:lnTo>
                  <a:lnTo>
                    <a:pt x="831196" y="11866"/>
                  </a:lnTo>
                  <a:lnTo>
                    <a:pt x="822022" y="9128"/>
                  </a:lnTo>
                  <a:lnTo>
                    <a:pt x="811929" y="6390"/>
                  </a:lnTo>
                  <a:lnTo>
                    <a:pt x="803672" y="4563"/>
                  </a:lnTo>
                  <a:lnTo>
                    <a:pt x="796334" y="2737"/>
                  </a:lnTo>
                  <a:lnTo>
                    <a:pt x="788994" y="1825"/>
                  </a:lnTo>
                  <a:lnTo>
                    <a:pt x="780737" y="912"/>
                  </a:lnTo>
                  <a:lnTo>
                    <a:pt x="773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3" name="object 4"/>
            <p:cNvSpPr/>
            <p:nvPr/>
          </p:nvSpPr>
          <p:spPr>
            <a:xfrm>
              <a:off x="7910413" y="5185032"/>
              <a:ext cx="262890" cy="264160"/>
            </a:xfrm>
            <a:custGeom>
              <a:avLst/>
              <a:gdLst/>
              <a:ahLst/>
              <a:cxnLst/>
              <a:rect l="l" t="t" r="r" b="b"/>
              <a:pathLst>
                <a:path w="262890" h="264160">
                  <a:moveTo>
                    <a:pt x="0" y="0"/>
                  </a:moveTo>
                  <a:lnTo>
                    <a:pt x="88990" y="217262"/>
                  </a:lnTo>
                  <a:lnTo>
                    <a:pt x="262385" y="263818"/>
                  </a:lnTo>
                  <a:lnTo>
                    <a:pt x="163302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4" name="object 5"/>
            <p:cNvSpPr/>
            <p:nvPr/>
          </p:nvSpPr>
          <p:spPr>
            <a:xfrm>
              <a:off x="7689311" y="5127521"/>
              <a:ext cx="257810" cy="260350"/>
            </a:xfrm>
            <a:custGeom>
              <a:avLst/>
              <a:gdLst/>
              <a:ahLst/>
              <a:cxnLst/>
              <a:rect l="l" t="t" r="r" b="b"/>
              <a:pathLst>
                <a:path w="257809" h="260350">
                  <a:moveTo>
                    <a:pt x="0" y="0"/>
                  </a:moveTo>
                  <a:lnTo>
                    <a:pt x="102754" y="218175"/>
                  </a:lnTo>
                  <a:lnTo>
                    <a:pt x="257798" y="260167"/>
                  </a:lnTo>
                  <a:lnTo>
                    <a:pt x="161470" y="43817"/>
                  </a:lnTo>
                  <a:lnTo>
                    <a:pt x="164221" y="42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5" name="object 6"/>
            <p:cNvSpPr/>
            <p:nvPr/>
          </p:nvSpPr>
          <p:spPr>
            <a:xfrm>
              <a:off x="8135185" y="5241628"/>
              <a:ext cx="255270" cy="266700"/>
            </a:xfrm>
            <a:custGeom>
              <a:avLst/>
              <a:gdLst/>
              <a:ahLst/>
              <a:cxnLst/>
              <a:rect l="l" t="t" r="r" b="b"/>
              <a:pathLst>
                <a:path w="255270" h="266700">
                  <a:moveTo>
                    <a:pt x="0" y="0"/>
                  </a:moveTo>
                  <a:lnTo>
                    <a:pt x="99081" y="224565"/>
                  </a:lnTo>
                  <a:lnTo>
                    <a:pt x="255044" y="266559"/>
                  </a:lnTo>
                  <a:lnTo>
                    <a:pt x="155044" y="401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6" name="object 7"/>
            <p:cNvSpPr/>
            <p:nvPr/>
          </p:nvSpPr>
          <p:spPr>
            <a:xfrm>
              <a:off x="8351697" y="5297313"/>
              <a:ext cx="274320" cy="274955"/>
            </a:xfrm>
            <a:custGeom>
              <a:avLst/>
              <a:gdLst/>
              <a:ahLst/>
              <a:cxnLst/>
              <a:rect l="l" t="t" r="r" b="b"/>
              <a:pathLst>
                <a:path w="274320" h="274954">
                  <a:moveTo>
                    <a:pt x="0" y="0"/>
                  </a:moveTo>
                  <a:lnTo>
                    <a:pt x="99083" y="224565"/>
                  </a:lnTo>
                  <a:lnTo>
                    <a:pt x="95414" y="226390"/>
                  </a:lnTo>
                  <a:lnTo>
                    <a:pt x="274313" y="274773"/>
                  </a:lnTo>
                  <a:lnTo>
                    <a:pt x="159633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7" name="object 8"/>
            <p:cNvSpPr/>
            <p:nvPr/>
          </p:nvSpPr>
          <p:spPr>
            <a:xfrm>
              <a:off x="8573718" y="5354824"/>
              <a:ext cx="153670" cy="212725"/>
            </a:xfrm>
            <a:custGeom>
              <a:avLst/>
              <a:gdLst/>
              <a:ahLst/>
              <a:cxnLst/>
              <a:rect l="l" t="t" r="r" b="b"/>
              <a:pathLst>
                <a:path w="153670" h="212725">
                  <a:moveTo>
                    <a:pt x="0" y="0"/>
                  </a:moveTo>
                  <a:lnTo>
                    <a:pt x="105505" y="212699"/>
                  </a:lnTo>
                  <a:lnTo>
                    <a:pt x="153210" y="392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8" name="object 9"/>
            <p:cNvSpPr/>
            <p:nvPr/>
          </p:nvSpPr>
          <p:spPr>
            <a:xfrm>
              <a:off x="7503990" y="5092830"/>
              <a:ext cx="226060" cy="236854"/>
            </a:xfrm>
            <a:custGeom>
              <a:avLst/>
              <a:gdLst/>
              <a:ahLst/>
              <a:cxnLst/>
              <a:rect l="l" t="t" r="r" b="b"/>
              <a:pathLst>
                <a:path w="226059" h="236854">
                  <a:moveTo>
                    <a:pt x="45872" y="0"/>
                  </a:moveTo>
                  <a:lnTo>
                    <a:pt x="0" y="176183"/>
                  </a:lnTo>
                  <a:lnTo>
                    <a:pt x="225688" y="236432"/>
                  </a:lnTo>
                  <a:lnTo>
                    <a:pt x="123853" y="19170"/>
                  </a:lnTo>
                  <a:lnTo>
                    <a:pt x="458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9" name="object 10"/>
            <p:cNvSpPr/>
            <p:nvPr/>
          </p:nvSpPr>
          <p:spPr>
            <a:xfrm>
              <a:off x="7447108" y="5663372"/>
              <a:ext cx="1219835" cy="746125"/>
            </a:xfrm>
            <a:custGeom>
              <a:avLst/>
              <a:gdLst/>
              <a:ahLst/>
              <a:cxnLst/>
              <a:rect l="l" t="t" r="r" b="b"/>
              <a:pathLst>
                <a:path w="1219834" h="746125">
                  <a:moveTo>
                    <a:pt x="0" y="745814"/>
                  </a:moveTo>
                  <a:lnTo>
                    <a:pt x="1219269" y="745814"/>
                  </a:lnTo>
                  <a:lnTo>
                    <a:pt x="1219269" y="0"/>
                  </a:lnTo>
                  <a:lnTo>
                    <a:pt x="0" y="0"/>
                  </a:lnTo>
                  <a:lnTo>
                    <a:pt x="0" y="7458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104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1033">
            <a:extLst>
              <a:ext uri="{FF2B5EF4-FFF2-40B4-BE49-F238E27FC236}">
                <a16:creationId xmlns:a16="http://schemas.microsoft.com/office/drawing/2014/main" id="{6541F014-E6DD-4FA4-9316-A5E7BF8542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 err="1">
                <a:latin typeface="Calibri Light"/>
              </a:rPr>
              <a:t>Esteja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consciente</a:t>
            </a:r>
            <a:r>
              <a:rPr lang="en-US" altLang="de-DE" sz="3600" dirty="0">
                <a:latin typeface="Calibri Light"/>
              </a:rPr>
              <a:t> dos </a:t>
            </a:r>
            <a:r>
              <a:rPr lang="en-US" altLang="de-DE" sz="3600" dirty="0" err="1">
                <a:latin typeface="Calibri Light"/>
              </a:rPr>
              <a:t>seus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pontos</a:t>
            </a:r>
            <a:r>
              <a:rPr lang="en-US" altLang="de-DE" sz="3600" dirty="0">
                <a:latin typeface="Calibri Light"/>
              </a:rPr>
              <a:t> fortes:</a:t>
            </a:r>
          </a:p>
        </p:txBody>
      </p:sp>
      <p:sp>
        <p:nvSpPr>
          <p:cNvPr id="338947" name="Rectangle 1027">
            <a:extLst>
              <a:ext uri="{FF2B5EF4-FFF2-40B4-BE49-F238E27FC236}">
                <a16:creationId xmlns:a16="http://schemas.microsoft.com/office/drawing/2014/main" id="{3CF87A7B-6392-4CC9-A772-C7737DCBAF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6355" y="3287583"/>
            <a:ext cx="11340000" cy="4248000"/>
          </a:xfrm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</a:rPr>
              <a:t>Em vez de se focar nas suas fraquezas, enfatize os seus pontos fortes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pt-PT" sz="2400" dirty="0">
                <a:solidFill>
                  <a:srgbClr val="333333"/>
                </a:solidFill>
                <a:latin typeface="Calibri Light"/>
              </a:rPr>
              <a:t>Todos os seres humanos têm virtudes de que se possam orgulhar e que não são partilhados com os outros: </a:t>
            </a:r>
          </a:p>
          <a:p>
            <a:pPr eaLnBrk="1" hangingPunct="1">
              <a:buClr>
                <a:srgbClr val="333333"/>
              </a:buClr>
              <a:defRPr/>
            </a:pPr>
            <a:r>
              <a:rPr lang="pt-PT" sz="2400" i="1" dirty="0">
                <a:solidFill>
                  <a:srgbClr val="004992"/>
                </a:solidFill>
                <a:latin typeface="Calibri Light"/>
              </a:rPr>
              <a:t>… este pontos fortes não têm que ser recordes mundiais ou invenções famosas! </a:t>
            </a:r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DECAC-2C2F-4D3E-9210-A1EFB8547AEF}" type="slidenum">
              <a:rPr lang="de-DE" altLang="de-DE" b="0" smtClean="0">
                <a:latin typeface="Calibri Light"/>
              </a:rPr>
              <a:pPr>
                <a:defRPr/>
              </a:pPr>
              <a:t>36</a:t>
            </a:fld>
            <a:endParaRPr lang="de-DE" altLang="de-DE" b="0">
              <a:latin typeface="Calibri Light"/>
            </a:endParaRPr>
          </a:p>
        </p:txBody>
      </p:sp>
      <p:pic>
        <p:nvPicPr>
          <p:cNvPr id="8" name="Picture 10" descr="JUMPING - c a muller - flickr - cc_noncommercial">
            <a:extLst>
              <a:ext uri="{FF2B5EF4-FFF2-40B4-BE49-F238E27FC236}">
                <a16:creationId xmlns:a16="http://schemas.microsoft.com/office/drawing/2014/main" id="{49805A46-E6B6-47DA-AEB9-B97179F06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23431349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24C7A578-AA3F-4547-B37A-EF1DAEDE69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8955" y="1989138"/>
            <a:ext cx="9001000" cy="44958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Pense nos seus pontos fortes. </a:t>
            </a:r>
            <a:br>
              <a:rPr lang="pt-PT" altLang="de-DE" sz="2400" dirty="0">
                <a:solidFill>
                  <a:srgbClr val="004992"/>
                </a:solidFill>
                <a:latin typeface="Calibri Light"/>
              </a:rPr>
            </a:br>
            <a:r>
              <a:rPr lang="pt-PT" altLang="de-DE" sz="2400" i="1" dirty="0">
                <a:solidFill>
                  <a:srgbClr val="333333"/>
                </a:solidFill>
                <a:latin typeface="Calibri Light"/>
              </a:rPr>
              <a:t>Que habilidades tem? Que elogios recebi no passado por causa destas habilidades?</a:t>
            </a:r>
            <a:br>
              <a:rPr lang="pt-PT" altLang="de-DE" sz="2400" i="1" dirty="0">
                <a:solidFill>
                  <a:srgbClr val="333333"/>
                </a:solidFill>
                <a:latin typeface="Calibri Light"/>
              </a:rPr>
            </a:br>
            <a:r>
              <a:rPr lang="pt-PT" altLang="de-DE" sz="1600" i="1" dirty="0">
                <a:solidFill>
                  <a:srgbClr val="333333"/>
                </a:solidFill>
                <a:latin typeface="Calibri Light"/>
              </a:rPr>
              <a:t>Por exemplo, sou tecnicamente talentoso ...</a:t>
            </a:r>
            <a:endParaRPr lang="pt-PT" altLang="de-DE" sz="2400" i="1" dirty="0">
              <a:solidFill>
                <a:srgbClr val="333333"/>
              </a:solidFill>
              <a:latin typeface="Calibri Light"/>
            </a:endParaRP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pt-PT" altLang="de-DE" sz="1600" i="1" dirty="0">
              <a:solidFill>
                <a:srgbClr val="004992"/>
              </a:solidFill>
              <a:latin typeface="Calibri Light"/>
            </a:endParaRPr>
          </a:p>
          <a:p>
            <a:pPr marL="609600" indent="-609600" eaLnBrk="1" hangingPunct="1"/>
            <a:endParaRPr lang="pt-PT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DECAC-2C2F-4D3E-9210-A1EFB8547AEF}" type="slidenum">
              <a:rPr lang="de-DE" altLang="de-DE" b="0" smtClean="0">
                <a:latin typeface="Calibri Light"/>
              </a:rPr>
              <a:pPr>
                <a:defRPr/>
              </a:pPr>
              <a:t>37</a:t>
            </a:fld>
            <a:endParaRPr lang="de-DE" altLang="de-DE" b="0">
              <a:latin typeface="Calibri Light"/>
            </a:endParaRPr>
          </a:p>
        </p:txBody>
      </p:sp>
      <p:pic>
        <p:nvPicPr>
          <p:cNvPr id="8" name="Picture 12" descr="JUMPING - c a muller - flickr - cc_noncommercial">
            <a:extLst>
              <a:ext uri="{FF2B5EF4-FFF2-40B4-BE49-F238E27FC236}">
                <a16:creationId xmlns:a16="http://schemas.microsoft.com/office/drawing/2014/main" id="{429E93DC-B416-49F7-9400-30765E3D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9" name="Rectangle 1033">
            <a:extLst>
              <a:ext uri="{FF2B5EF4-FFF2-40B4-BE49-F238E27FC236}">
                <a16:creationId xmlns:a16="http://schemas.microsoft.com/office/drawing/2014/main" id="{6541F014-E6DD-4FA4-9316-A5E7BF8542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 err="1">
                <a:latin typeface="Calibri Light"/>
              </a:rPr>
              <a:t>Esteja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consciente</a:t>
            </a:r>
            <a:r>
              <a:rPr lang="en-US" altLang="de-DE" sz="3600" dirty="0">
                <a:latin typeface="Calibri Light"/>
              </a:rPr>
              <a:t> dos </a:t>
            </a:r>
            <a:r>
              <a:rPr lang="en-US" altLang="de-DE" sz="3600" dirty="0" err="1">
                <a:latin typeface="Calibri Light"/>
              </a:rPr>
              <a:t>seus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pontos</a:t>
            </a:r>
            <a:r>
              <a:rPr lang="en-US" altLang="de-DE" sz="3600" dirty="0">
                <a:latin typeface="Calibri Light"/>
              </a:rPr>
              <a:t> fortes:</a:t>
            </a:r>
          </a:p>
        </p:txBody>
      </p:sp>
    </p:spTree>
    <p:extLst>
      <p:ext uri="{BB962C8B-B14F-4D97-AF65-F5344CB8AC3E}">
        <p14:creationId xmlns:p14="http://schemas.microsoft.com/office/powerpoint/2010/main" val="29106827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24C7A578-AA3F-4547-B37A-EF1DAEDE69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8955" y="1989138"/>
            <a:ext cx="9001000" cy="44958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Pense nos seus pontos fortes. </a:t>
            </a:r>
            <a:br>
              <a:rPr lang="pt-PT" altLang="de-DE" sz="2400" dirty="0">
                <a:solidFill>
                  <a:srgbClr val="004992"/>
                </a:solidFill>
                <a:latin typeface="Calibri Light"/>
              </a:rPr>
            </a:br>
            <a:r>
              <a:rPr lang="pt-PT" altLang="de-DE" sz="2400" i="1" dirty="0">
                <a:solidFill>
                  <a:srgbClr val="333333"/>
                </a:solidFill>
                <a:latin typeface="Calibri Light"/>
              </a:rPr>
              <a:t>Que habilidades tem? Que elogios recebi no passado por causa destas habilidades?</a:t>
            </a:r>
            <a:br>
              <a:rPr lang="pt-PT" altLang="de-DE" sz="2400" i="1" dirty="0">
                <a:solidFill>
                  <a:srgbClr val="333333"/>
                </a:solidFill>
                <a:latin typeface="Calibri Light"/>
              </a:rPr>
            </a:br>
            <a:r>
              <a:rPr lang="pt-PT" altLang="de-DE" sz="1600" i="1" dirty="0">
                <a:solidFill>
                  <a:srgbClr val="333333"/>
                </a:solidFill>
                <a:latin typeface="Calibri Light"/>
              </a:rPr>
              <a:t>Por exemplo, sou tecnicamente talentoso ...</a:t>
            </a:r>
            <a:endParaRPr lang="pt-PT" altLang="de-DE" sz="2400" i="1" dirty="0">
              <a:solidFill>
                <a:srgbClr val="333333"/>
              </a:solidFill>
              <a:latin typeface="Calibri Light"/>
            </a:endParaRPr>
          </a:p>
          <a:p>
            <a:pPr marL="609600" indent="-609600" eaLnBrk="1" hangingPunct="1">
              <a:buFont typeface="Wingdings" panose="05000000000000000000" pitchFamily="2" charset="2"/>
              <a:buAutoNum type="arabicPeriod" startAt="2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Imagine situações específicas. </a:t>
            </a:r>
            <a:br>
              <a:rPr lang="pt-PT" altLang="de-DE" sz="2400" dirty="0">
                <a:solidFill>
                  <a:srgbClr val="004992"/>
                </a:solidFill>
                <a:latin typeface="Calibri Light"/>
              </a:rPr>
            </a:br>
            <a:r>
              <a:rPr lang="pt-PT" altLang="de-DE" sz="2400" i="1" dirty="0">
                <a:solidFill>
                  <a:srgbClr val="333333"/>
                </a:solidFill>
                <a:latin typeface="Calibri Light"/>
              </a:rPr>
              <a:t>Quando e onde? O que fiz eu e quem me elogiou?</a:t>
            </a:r>
            <a:br>
              <a:rPr lang="pt-PT" altLang="de-DE" sz="2400" i="1" dirty="0">
                <a:solidFill>
                  <a:srgbClr val="333333"/>
                </a:solidFill>
                <a:latin typeface="Calibri Light"/>
              </a:rPr>
            </a:br>
            <a:r>
              <a:rPr lang="pt-PT" altLang="de-DE" sz="1600" i="1" dirty="0">
                <a:solidFill>
                  <a:srgbClr val="333333"/>
                </a:solidFill>
                <a:latin typeface="Calibri Light"/>
              </a:rPr>
              <a:t>Por exemplo, na última semana eu ajudei uma amiga a decorar a casa dela. Fui uma boa ajuda…</a:t>
            </a:r>
            <a:endParaRPr lang="pt-PT" altLang="de-DE" sz="2400" i="1" dirty="0">
              <a:solidFill>
                <a:srgbClr val="333333"/>
              </a:solidFill>
              <a:latin typeface="Calibri Light"/>
            </a:endParaRP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pt-PT" altLang="de-DE" sz="1600" i="1" dirty="0">
              <a:solidFill>
                <a:srgbClr val="004992"/>
              </a:solidFill>
              <a:latin typeface="Calibri Light"/>
            </a:endParaRPr>
          </a:p>
          <a:p>
            <a:pPr marL="609600" indent="-609600" eaLnBrk="1" hangingPunct="1"/>
            <a:endParaRPr lang="pt-PT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DECAC-2C2F-4D3E-9210-A1EFB8547AEF}" type="slidenum">
              <a:rPr lang="de-DE" altLang="de-DE" b="0" smtClean="0">
                <a:latin typeface="Calibri Light"/>
              </a:rPr>
              <a:pPr>
                <a:defRPr/>
              </a:pPr>
              <a:t>38</a:t>
            </a:fld>
            <a:endParaRPr lang="de-DE" altLang="de-DE" b="0">
              <a:latin typeface="Calibri Light"/>
            </a:endParaRPr>
          </a:p>
        </p:txBody>
      </p:sp>
      <p:pic>
        <p:nvPicPr>
          <p:cNvPr id="8" name="Picture 12" descr="JUMPING - c a muller - flickr - cc_noncommercial">
            <a:extLst>
              <a:ext uri="{FF2B5EF4-FFF2-40B4-BE49-F238E27FC236}">
                <a16:creationId xmlns:a16="http://schemas.microsoft.com/office/drawing/2014/main" id="{429E93DC-B416-49F7-9400-30765E3D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9" name="Rectangle 1033">
            <a:extLst>
              <a:ext uri="{FF2B5EF4-FFF2-40B4-BE49-F238E27FC236}">
                <a16:creationId xmlns:a16="http://schemas.microsoft.com/office/drawing/2014/main" id="{6541F014-E6DD-4FA4-9316-A5E7BF8542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 err="1">
                <a:latin typeface="Calibri Light"/>
              </a:rPr>
              <a:t>Esteja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consciente</a:t>
            </a:r>
            <a:r>
              <a:rPr lang="en-US" altLang="de-DE" sz="3600" dirty="0">
                <a:latin typeface="Calibri Light"/>
              </a:rPr>
              <a:t> do </a:t>
            </a:r>
            <a:r>
              <a:rPr lang="en-US" altLang="de-DE" sz="3600" dirty="0" err="1">
                <a:latin typeface="Calibri Light"/>
              </a:rPr>
              <a:t>seus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pontos</a:t>
            </a:r>
            <a:r>
              <a:rPr lang="en-US" altLang="de-DE" sz="3600" dirty="0">
                <a:latin typeface="Calibri Light"/>
              </a:rPr>
              <a:t> fortes:</a:t>
            </a:r>
          </a:p>
        </p:txBody>
      </p:sp>
    </p:spTree>
    <p:extLst>
      <p:ext uri="{BB962C8B-B14F-4D97-AF65-F5344CB8AC3E}">
        <p14:creationId xmlns:p14="http://schemas.microsoft.com/office/powerpoint/2010/main" val="22514254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24C7A578-AA3F-4547-B37A-EF1DAEDE69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8955" y="1989138"/>
            <a:ext cx="9001000" cy="44958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rabicPeriod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Pense nos seus pontos fortes. </a:t>
            </a:r>
            <a:br>
              <a:rPr lang="pt-PT" altLang="de-DE" sz="2400" dirty="0">
                <a:solidFill>
                  <a:srgbClr val="004992"/>
                </a:solidFill>
                <a:latin typeface="Calibri Light"/>
              </a:rPr>
            </a:br>
            <a:r>
              <a:rPr lang="pt-PT" altLang="de-DE" sz="2400" i="1" dirty="0">
                <a:solidFill>
                  <a:srgbClr val="333333"/>
                </a:solidFill>
                <a:latin typeface="Calibri Light"/>
              </a:rPr>
              <a:t>Que habilidades tem? Que elogios recebi no passado por causa destas habilidades?</a:t>
            </a:r>
            <a:br>
              <a:rPr lang="pt-PT" altLang="de-DE" sz="2400" i="1" dirty="0">
                <a:solidFill>
                  <a:srgbClr val="333333"/>
                </a:solidFill>
                <a:latin typeface="Calibri Light"/>
              </a:rPr>
            </a:br>
            <a:r>
              <a:rPr lang="pt-PT" altLang="de-DE" sz="1600" i="1" dirty="0">
                <a:solidFill>
                  <a:srgbClr val="333333"/>
                </a:solidFill>
                <a:latin typeface="Calibri Light"/>
              </a:rPr>
              <a:t>Por exemplo, sou tecnicamente talentoso ...</a:t>
            </a:r>
            <a:endParaRPr lang="pt-PT" altLang="de-DE" sz="2400" i="1" dirty="0">
              <a:solidFill>
                <a:srgbClr val="333333"/>
              </a:solidFill>
              <a:latin typeface="Calibri Light"/>
            </a:endParaRPr>
          </a:p>
          <a:p>
            <a:pPr marL="609600" indent="-609600" eaLnBrk="1" hangingPunct="1">
              <a:buFont typeface="Wingdings" panose="05000000000000000000" pitchFamily="2" charset="2"/>
              <a:buAutoNum type="arabicPeriod" startAt="2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Imagine situações específicas. </a:t>
            </a:r>
            <a:br>
              <a:rPr lang="pt-PT" altLang="de-DE" sz="2400" dirty="0">
                <a:solidFill>
                  <a:srgbClr val="004992"/>
                </a:solidFill>
                <a:latin typeface="Calibri Light"/>
              </a:rPr>
            </a:br>
            <a:r>
              <a:rPr lang="pt-PT" altLang="de-DE" sz="2400" i="1" dirty="0">
                <a:solidFill>
                  <a:srgbClr val="333333"/>
                </a:solidFill>
                <a:latin typeface="Calibri Light"/>
              </a:rPr>
              <a:t>Quando e onde? O que fiz eu e quem me elogiou?</a:t>
            </a:r>
            <a:br>
              <a:rPr lang="pt-PT" altLang="de-DE" sz="2400" i="1" dirty="0">
                <a:solidFill>
                  <a:srgbClr val="333333"/>
                </a:solidFill>
                <a:latin typeface="Calibri Light"/>
              </a:rPr>
            </a:br>
            <a:r>
              <a:rPr lang="pt-PT" altLang="de-DE" sz="1600" i="1" dirty="0">
                <a:solidFill>
                  <a:srgbClr val="333333"/>
                </a:solidFill>
                <a:latin typeface="Calibri Light"/>
              </a:rPr>
              <a:t>Por exemplo, na última semana eu ajudei uma amiga a decorar a casa dela. Fui uma boa ajuda…</a:t>
            </a:r>
            <a:endParaRPr lang="pt-PT" altLang="de-DE" sz="2400" i="1" dirty="0">
              <a:solidFill>
                <a:srgbClr val="333333"/>
              </a:solidFill>
              <a:latin typeface="Calibri Light"/>
            </a:endParaRPr>
          </a:p>
          <a:p>
            <a:pPr marL="609600" indent="-609600" eaLnBrk="1" hangingPunct="1">
              <a:buFont typeface="Wingdings" panose="05000000000000000000" pitchFamily="2" charset="2"/>
              <a:buAutoNum type="arabicPeriod" startAt="3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Escreva!</a:t>
            </a:r>
            <a:br>
              <a:rPr lang="pt-PT" altLang="de-DE" sz="2400" dirty="0">
                <a:solidFill>
                  <a:srgbClr val="004992"/>
                </a:solidFill>
                <a:latin typeface="Calibri Light"/>
              </a:rPr>
            </a:br>
            <a:r>
              <a:rPr lang="pt-PT" altLang="de-DE" sz="2400" i="1" dirty="0">
                <a:solidFill>
                  <a:srgbClr val="333333"/>
                </a:solidFill>
                <a:latin typeface="Calibri Light"/>
              </a:rPr>
              <a:t>Leia regularmente o que escrever e acrescente mais! Em tempos de crise, regresse a estas memórias (por exemplo, quando pensa que está mais triste)</a:t>
            </a:r>
            <a:br>
              <a:rPr lang="pt-PT" altLang="de-DE" sz="2400" i="1" dirty="0">
                <a:solidFill>
                  <a:srgbClr val="333333"/>
                </a:solidFill>
                <a:latin typeface="Calibri Light"/>
              </a:rPr>
            </a:br>
            <a:r>
              <a:rPr lang="pt-PT" altLang="de-DE" sz="1600" i="1" dirty="0">
                <a:solidFill>
                  <a:srgbClr val="333333"/>
                </a:solidFill>
                <a:latin typeface="Calibri Light"/>
              </a:rPr>
              <a:t>Por exemplo, escreva episódios que tenham corrido bem ou elogios que tenha recebido, …</a:t>
            </a:r>
            <a:endParaRPr lang="pt-PT" altLang="de-DE" sz="2400" i="1" dirty="0">
              <a:solidFill>
                <a:srgbClr val="333333"/>
              </a:solidFill>
              <a:latin typeface="Calibri Light"/>
            </a:endParaRP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pt-PT" altLang="de-DE" sz="1600" i="1" dirty="0">
              <a:solidFill>
                <a:srgbClr val="004992"/>
              </a:solidFill>
              <a:latin typeface="Calibri Light"/>
            </a:endParaRPr>
          </a:p>
          <a:p>
            <a:pPr marL="609600" indent="-609600" eaLnBrk="1" hangingPunct="1"/>
            <a:endParaRPr lang="pt-PT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DECAC-2C2F-4D3E-9210-A1EFB8547AEF}" type="slidenum">
              <a:rPr lang="de-DE" altLang="de-DE" b="0" smtClean="0">
                <a:latin typeface="Calibri Light"/>
              </a:rPr>
              <a:pPr>
                <a:defRPr/>
              </a:pPr>
              <a:t>39</a:t>
            </a:fld>
            <a:endParaRPr lang="de-DE" altLang="de-DE" b="0">
              <a:latin typeface="Calibri Light"/>
            </a:endParaRPr>
          </a:p>
        </p:txBody>
      </p:sp>
      <p:pic>
        <p:nvPicPr>
          <p:cNvPr id="8" name="Picture 12" descr="JUMPING - c a muller - flickr - cc_noncommercial">
            <a:extLst>
              <a:ext uri="{FF2B5EF4-FFF2-40B4-BE49-F238E27FC236}">
                <a16:creationId xmlns:a16="http://schemas.microsoft.com/office/drawing/2014/main" id="{429E93DC-B416-49F7-9400-30765E3D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953" y="914400"/>
            <a:ext cx="2966222" cy="19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9" name="Rectangle 1033">
            <a:extLst>
              <a:ext uri="{FF2B5EF4-FFF2-40B4-BE49-F238E27FC236}">
                <a16:creationId xmlns:a16="http://schemas.microsoft.com/office/drawing/2014/main" id="{6541F014-E6DD-4FA4-9316-A5E7BF8542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 err="1">
                <a:latin typeface="Calibri Light"/>
              </a:rPr>
              <a:t>Esteja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consciente</a:t>
            </a:r>
            <a:r>
              <a:rPr lang="en-US" altLang="de-DE" sz="3600" dirty="0">
                <a:latin typeface="Calibri Light"/>
              </a:rPr>
              <a:t> do </a:t>
            </a:r>
            <a:r>
              <a:rPr lang="en-US" altLang="de-DE" sz="3600" dirty="0" err="1">
                <a:latin typeface="Calibri Light"/>
              </a:rPr>
              <a:t>seus</a:t>
            </a:r>
            <a:r>
              <a:rPr lang="en-US" altLang="de-DE" sz="3600" dirty="0">
                <a:latin typeface="Calibri Light"/>
              </a:rPr>
              <a:t> </a:t>
            </a:r>
            <a:r>
              <a:rPr lang="en-US" altLang="de-DE" sz="3600" dirty="0" err="1">
                <a:latin typeface="Calibri Light"/>
              </a:rPr>
              <a:t>pontos</a:t>
            </a:r>
            <a:r>
              <a:rPr lang="en-US" altLang="de-DE" sz="3600" dirty="0">
                <a:latin typeface="Calibri Light"/>
              </a:rPr>
              <a:t> fortes:</a:t>
            </a:r>
          </a:p>
        </p:txBody>
      </p:sp>
    </p:spTree>
    <p:extLst>
      <p:ext uri="{BB962C8B-B14F-4D97-AF65-F5344CB8AC3E}">
        <p14:creationId xmlns:p14="http://schemas.microsoft.com/office/powerpoint/2010/main" val="4288146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Dicas para melhorar o humor deprimido ou a </a:t>
            </a:r>
            <a:br>
              <a:rPr lang="pt-PT" sz="3600" dirty="0">
                <a:latin typeface="Calibri Light"/>
              </a:rPr>
            </a:br>
            <a:r>
              <a:rPr lang="pt-PT" sz="3600" dirty="0">
                <a:latin typeface="Calibri Light"/>
              </a:rPr>
              <a:t>baixa autoestima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Todas as noites, escreva algo positivo que tenha ocorrido nesse dia (até 5 coisas). Depois, pense nelas durante um bocado.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40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30242966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Dicas para melhorar o humor deprimido ou a </a:t>
            </a:r>
            <a:br>
              <a:rPr lang="pt-PT" sz="3600" dirty="0">
                <a:latin typeface="Calibri Light"/>
              </a:rPr>
            </a:br>
            <a:r>
              <a:rPr lang="pt-PT" sz="3600" dirty="0">
                <a:latin typeface="Calibri Light"/>
              </a:rPr>
              <a:t>baixa autoestima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Todas as noites, escreve algo positivo que tenha ocorrido nesse dia (até 5 coisas). Depois, pense nelas durante um bocado.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Fale consigo em frente ao espelho: “Eu gosto de mim” ou “Gosto de ti!”! (nota: poderá sentir-se ao início um pouco pateta ao fazer isto…).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41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26540577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Dicas para melhorar o humor deprimido ou a </a:t>
            </a:r>
            <a:br>
              <a:rPr lang="pt-PT" sz="3600" dirty="0">
                <a:latin typeface="Calibri Light"/>
              </a:rPr>
            </a:br>
            <a:r>
              <a:rPr lang="pt-PT" sz="3600" dirty="0">
                <a:latin typeface="Calibri Light"/>
              </a:rPr>
              <a:t>baixa autoestima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Todas as noites, escreve algo positivo que tenha ocorrido nesse dia (até 5 coisas). Depois, pense nelas durante um bocado.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Fale consigo em frente ao espelho: “Eu gosto de mim” ou “Gosto de ti!”! (nota: poderá sentir-se ao início um pouco pateta ao fazer isto…).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Aceite elogios e escreva-os para usá-los em períodos mais atribulados.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42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23470995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Tente lembrar-se de situações em que se tenha sentido muito bem – tente lembrar-se com todos os seus sentidos (visão, tato, olfato…), talvez com a ajuda de uma fotografia. </a:t>
            </a:r>
          </a:p>
          <a:p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43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Dicas para melhorar o humor deprimido ou a </a:t>
            </a:r>
            <a:br>
              <a:rPr lang="pt-PT" sz="3600" dirty="0">
                <a:latin typeface="Calibri Light"/>
              </a:rPr>
            </a:br>
            <a:r>
              <a:rPr lang="pt-PT" sz="3600" dirty="0">
                <a:latin typeface="Calibri Light"/>
              </a:rPr>
              <a:t>baixa autoestima</a:t>
            </a:r>
          </a:p>
        </p:txBody>
      </p:sp>
    </p:spTree>
    <p:extLst>
      <p:ext uri="{BB962C8B-B14F-4D97-AF65-F5344CB8AC3E}">
        <p14:creationId xmlns:p14="http://schemas.microsoft.com/office/powerpoint/2010/main" val="40237909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Tente lembrar-se de situações em que se tenha sentido muito bem – tente lembrar-se com todos os seus sentidos (visão, tato, olfato…), talvez com a ajuda de uma fotografia.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Pense em coisas que aprecia – idealmente que envolvam outras pessoas (por exemplo, ir ao cinema, ir tomar um café, …)</a:t>
            </a:r>
          </a:p>
          <a:p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44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Dicas para melhorar o humor deprimido ou a </a:t>
            </a:r>
            <a:br>
              <a:rPr lang="pt-PT" sz="3600" dirty="0">
                <a:latin typeface="Calibri Light"/>
              </a:rPr>
            </a:br>
            <a:r>
              <a:rPr lang="pt-PT" sz="3600" dirty="0">
                <a:latin typeface="Calibri Light"/>
              </a:rPr>
              <a:t>baixa autoestima</a:t>
            </a:r>
          </a:p>
        </p:txBody>
      </p:sp>
    </p:spTree>
    <p:extLst>
      <p:ext uri="{BB962C8B-B14F-4D97-AF65-F5344CB8AC3E}">
        <p14:creationId xmlns:p14="http://schemas.microsoft.com/office/powerpoint/2010/main" val="35599728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Tente lembrar-se de situações em que se tenha sentido muito bem – tente lembrar-se com todos os seus sentidos (visão, tato, olfato…), talvez com a ajuda de uma fotografia.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Pense em coisas que aprecia – idealmente que envolvam outras pessoas (por exemplo, ir ao cinema, ir tomar um café, …)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Faça exercício físico (pelo menos 20 minutos) – mas sem demasiado esforço – se possível com algum vigor, por exemplo, uma caminhada ou uma sessão de corrida. </a:t>
            </a:r>
          </a:p>
          <a:p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45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Dicas para melhorar o humor deprimido ou a </a:t>
            </a:r>
            <a:br>
              <a:rPr lang="pt-PT" sz="3600" dirty="0">
                <a:latin typeface="Calibri Light"/>
              </a:rPr>
            </a:br>
            <a:r>
              <a:rPr lang="pt-PT" sz="3600" dirty="0">
                <a:latin typeface="Calibri Light"/>
              </a:rPr>
              <a:t>baixa autoestima</a:t>
            </a:r>
          </a:p>
        </p:txBody>
      </p:sp>
    </p:spTree>
    <p:extLst>
      <p:ext uri="{BB962C8B-B14F-4D97-AF65-F5344CB8AC3E}">
        <p14:creationId xmlns:p14="http://schemas.microsoft.com/office/powerpoint/2010/main" val="12145656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Tente lembrar-se de situações em que se tenha sentido muito bem – tente lembrar-se com todos os seus sentidos (visão, tato, olfato…), talvez com a ajuda de uma fotografia.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Pense em coisas que aprecia – idealmente que envolvam outras pessoas (por exemplo, ir ao cinema, ir tomar um café, …)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Faça exercício físico (pelo menos 20 minutos) – mas sem demasiado esforço – se possível com algum vigor, por exemplo, uma caminhada ou uma sessão de corrida.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Oiça a sua música favorita. </a:t>
            </a:r>
          </a:p>
          <a:p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46</a:t>
            </a:fld>
            <a:endParaRPr lang="de-DE" altLang="de-DE" b="0">
              <a:latin typeface="Calibri Light"/>
            </a:endParaRPr>
          </a:p>
        </p:txBody>
      </p:sp>
      <p:pic>
        <p:nvPicPr>
          <p:cNvPr id="11" name="Picture 5" descr="GreyArea - flickr - Smiley Face - cclicense">
            <a:extLst>
              <a:ext uri="{FF2B5EF4-FFF2-40B4-BE49-F238E27FC236}">
                <a16:creationId xmlns:a16="http://schemas.microsoft.com/office/drawing/2014/main" id="{CFC32921-1B87-4A2C-9CCF-7043FCEE1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555" y="98072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Dicas para melhorar o humor deprimido ou a </a:t>
            </a:r>
            <a:br>
              <a:rPr lang="pt-PT" sz="3600" dirty="0">
                <a:latin typeface="Calibri Light"/>
              </a:rPr>
            </a:br>
            <a:r>
              <a:rPr lang="pt-PT" sz="3600" dirty="0">
                <a:latin typeface="Calibri Light"/>
              </a:rPr>
              <a:t>baixa autoestima</a:t>
            </a:r>
          </a:p>
        </p:txBody>
      </p:sp>
    </p:spTree>
    <p:extLst>
      <p:ext uri="{BB962C8B-B14F-4D97-AF65-F5344CB8AC3E}">
        <p14:creationId xmlns:p14="http://schemas.microsoft.com/office/powerpoint/2010/main" val="41095745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b="1" dirty="0">
                <a:solidFill>
                  <a:srgbClr val="333333"/>
                </a:solidFill>
                <a:latin typeface="Calibri Light"/>
              </a:rPr>
              <a:t>Objetivos de Aprendizagem: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 depressão não é um desfecho inevitável.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47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26515418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b="1" dirty="0">
                <a:solidFill>
                  <a:srgbClr val="333333"/>
                </a:solidFill>
                <a:latin typeface="Calibri Light"/>
              </a:rPr>
              <a:t>Objetivos de Aprendizagem: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 depressão não é um desfecho inevitável.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Tenha presente as distorções de pensamento típicas que discutimos e tente modificá-las.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48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10543406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b="1" dirty="0">
                <a:solidFill>
                  <a:srgbClr val="333333"/>
                </a:solidFill>
                <a:latin typeface="Calibri Light"/>
              </a:rPr>
              <a:t>Objetivos de Aprendizagem: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 depressão não é um desfecho inevitável.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Tenha presente as distorções de pensamento típicas que discutimos e tente modificá-las.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Utilize pelos menos algumas das dicas mencionadas de forma a melhorar o humor deprimido e/ou a baixa autoestima.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49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27202291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b="1" dirty="0">
                <a:solidFill>
                  <a:srgbClr val="333333"/>
                </a:solidFill>
                <a:latin typeface="Calibri Light"/>
              </a:rPr>
              <a:t>Objetivos de Aprendizagem: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 depressão não é um desfecho inevitável.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Tenha presente as distorções de pensamento típicas que discutimos e tente modificá-las.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Utilize pelos menos algumas das dicas mencionadas de forma a melhorar o humor deprimido e/ou a baixa autoestima.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No caso de sintomas depressivos severos, procure um médico de família, um psicólogo ou um psiquiatra. </a:t>
            </a:r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50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7495344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Qual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relação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</a:t>
            </a:r>
            <a:r>
              <a:rPr lang="en-US" sz="3600" dirty="0">
                <a:latin typeface="Calibri Light"/>
              </a:rPr>
              <a:t> com 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Muitas pessoas com psicose (mas não todas!) apresentam baixa autoestima, em particular depois dum episódio psicótico (sentimentos de vergonha, medo que os amigos nos abandonem).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51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36112833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Qual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relação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</a:t>
            </a:r>
            <a:r>
              <a:rPr lang="en-US" sz="3600" dirty="0">
                <a:latin typeface="Calibri Light"/>
              </a:rPr>
              <a:t> com 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Muitas pessoas com psicose (mas não todas!) apresentam baixa autoestima, em particular depois dum episódio psicótico (sentimentos de vergonha, medo que os amigos nos abandonem).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Numa psicose aguda, alguma pessoas reportam medo mas também outros tipos de emoções: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Excitação (“Finalmente alguma coisa acontece”)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Sentido de predestinação (para cumprir uma missão, sensação de se sentir importante)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52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25497233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Qual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relação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</a:t>
            </a:r>
            <a:r>
              <a:rPr lang="en-US" sz="3600" dirty="0">
                <a:latin typeface="Calibri Light"/>
              </a:rPr>
              <a:t> com 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Muitas pessoas com psicose (mas não todas!) apresentam baixa </a:t>
            </a:r>
            <a:r>
              <a:rPr lang="pt-PT" altLang="de-DE" sz="2000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auto-estima</a:t>
            </a: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, em particular depois dum episódio psicótico (sentimentos de vergonha, medo que os amigos nos abandonem).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Numa psicose aguda, alguma pessoas reportam medo mas também outros tipos de emoções: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Excitação (“Finalmente alguma coisa acontece”)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Sentido de predestinação (para cumprir uma missão, sensação de se sentir importante)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</a:pPr>
            <a:r>
              <a:rPr lang="pt-PT" altLang="de-DE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Exemplo: </a:t>
            </a:r>
            <a:r>
              <a:rPr lang="pt-PT" altLang="de-DE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 pirata informático Karl </a:t>
            </a:r>
            <a:r>
              <a:rPr lang="pt-PT" altLang="de-DE" dirty="0" err="1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Koch</a:t>
            </a:r>
            <a:r>
              <a:rPr lang="pt-PT" altLang="de-DE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acreditava numa sociedade secreta dos iluminados que o estariam a perseguir. Uma das “provas”: ele frequentemente via o número 23 – o que para ele seria o número dos iluminados.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</a:pPr>
            <a:r>
              <a:rPr lang="pt-PT" altLang="de-DE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Avaliação: </a:t>
            </a:r>
            <a:r>
              <a:rPr lang="pt-PT" altLang="de-DE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Medo e ameaça. Mas também sentimento de importância e determinação para lutar contra a conspiração mundial por parte dos iluminados. 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</a:pPr>
            <a:r>
              <a:rPr lang="pt-PT" altLang="de-DE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MAS:</a:t>
            </a:r>
            <a:r>
              <a:rPr lang="pt-PT" altLang="de-DE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O Karl ficou cada vez mais envolvido na sua teoria da conspiração. Devido a esta visão mais limitada, não se apercebeu que o número 23 não lhe aparecia mais do que qualquer outro número e que o seu significado é discutível. </a:t>
            </a:r>
          </a:p>
          <a:p>
            <a:pPr marL="342900" lvl="0" indent="-342900" defTabSz="914400" fontAlgn="base">
              <a:lnSpc>
                <a:spcPct val="100000"/>
              </a:lnSpc>
              <a:spcBef>
                <a:spcPts val="1200"/>
              </a:spcBef>
              <a:buClr>
                <a:srgbClr val="004992"/>
              </a:buClr>
              <a:buFont typeface="WingDings"/>
              <a:buChar char=""/>
            </a:pPr>
            <a:endParaRPr lang="pt-PT" altLang="de-DE" sz="2000" dirty="0">
              <a:solidFill>
                <a:srgbClr val="004992"/>
              </a:solidFill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2950F-3D39-4C3B-8741-D50F9B36F15B}" type="slidenum">
              <a:rPr lang="de-DE" altLang="de-DE" b="0" smtClean="0">
                <a:latin typeface="Calibri Light"/>
              </a:rPr>
              <a:pPr>
                <a:defRPr/>
              </a:pPr>
              <a:t>53</a:t>
            </a:fld>
            <a:endParaRPr lang="de-DE" altLang="de-DE" b="0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13061221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54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720000"/>
          </a:xfrm>
        </p:spPr>
        <p:txBody>
          <a:bodyPr/>
          <a:lstStyle/>
          <a:p>
            <a:r>
              <a:rPr lang="en-US" sz="3600" dirty="0"/>
              <a:t>Obrigado pela </a:t>
            </a:r>
            <a:r>
              <a:rPr lang="en-US" sz="3600" dirty="0" err="1"/>
              <a:t>sua</a:t>
            </a:r>
            <a:r>
              <a:rPr lang="en-US" sz="3600" dirty="0"/>
              <a:t> </a:t>
            </a:r>
            <a:r>
              <a:rPr lang="en-US" sz="3600" dirty="0" err="1"/>
              <a:t>atenção</a:t>
            </a:r>
            <a:r>
              <a:rPr lang="en-US" sz="3600" dirty="0"/>
              <a:t>!</a:t>
            </a:r>
          </a:p>
        </p:txBody>
      </p:sp>
      <p:sp>
        <p:nvSpPr>
          <p:cNvPr id="13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en-US" i="1" dirty="0">
                <a:solidFill>
                  <a:srgbClr val="004992"/>
                </a:solidFill>
                <a:latin typeface="Calibri Light"/>
                <a:cs typeface="Verdana"/>
              </a:rPr>
              <a:t>Para </a:t>
            </a:r>
            <a:r>
              <a:rPr lang="en-US" i="1" dirty="0" err="1">
                <a:solidFill>
                  <a:srgbClr val="004992"/>
                </a:solidFill>
                <a:latin typeface="Calibri Light"/>
                <a:cs typeface="Verdana"/>
              </a:rPr>
              <a:t>formadores</a:t>
            </a:r>
            <a:r>
              <a:rPr lang="en-US" i="1" dirty="0">
                <a:solidFill>
                  <a:srgbClr val="004992"/>
                </a:solidFill>
                <a:latin typeface="Calibri Light"/>
                <a:cs typeface="Verdana"/>
              </a:rPr>
              <a:t>: 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Por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favor,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forneça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as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fichas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de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trabalho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.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Fale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na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nossa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app COGITO (download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grátis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).</a:t>
            </a:r>
          </a:p>
        </p:txBody>
      </p:sp>
      <p:sp>
        <p:nvSpPr>
          <p:cNvPr id="14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sz="1800" spc="-1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www.uke.de/mct_app</a:t>
            </a:r>
            <a:endParaRPr lang="de-DE" sz="18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5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36105501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72" name="Rectangle 88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474557"/>
              </p:ext>
            </p:extLst>
          </p:nvPr>
        </p:nvGraphicFramePr>
        <p:xfrm>
          <a:off x="408954" y="2011680"/>
          <a:ext cx="11375999" cy="460246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Fotógrafo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/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Artista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Fonte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Nome da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imagem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licença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comum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indireta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licença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pessoal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direta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Descrição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lonesome:cycler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Tell me when, I'll meet you there, by the trees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Dark clouds/dunkle Wolken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Saschapohflepp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Freud’s couch, genuine article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Freud´s couch/Freud`s Sofa</a:t>
                      </a:r>
                      <a:endParaRPr kumimoji="0" lang="en-US" alt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Viciarg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http://viciarg.deviantart.com/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bare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PP (only for use in MCT/ausschließlich für die Verwendung im MKT)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Psychosis &amp; Depression/Psychose &amp; Depression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 c h a n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despair….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Desperate man/verzweifelter Mann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Lady-bug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Kaleidoscope Mosaic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Mosaic/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Mosaik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Matteo_dudek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Tunnel of nothing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Tunnel/Tunnel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studio 520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Austin says thumbs up!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Thumbs up/Daumen hoch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studio 520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Austin says thumbs down!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Thumbs down/Daumen runter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 Keigan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Sadness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Catastrophic thinking/Katastrophendenken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32E350-AD81-4A55-AFBF-ACECAD27C655}" type="slidenum">
              <a:rPr lang="de-DE" altLang="de-DE" smtClean="0"/>
              <a:pPr>
                <a:defRPr/>
              </a:pPr>
              <a:t>55</a:t>
            </a:fld>
            <a:endParaRPr lang="de-DE" altLang="de-DE"/>
          </a:p>
        </p:txBody>
      </p:sp>
      <p:sp>
        <p:nvSpPr>
          <p:cNvPr id="7" name="Text Box 89"/>
          <p:cNvSpPr txBox="1">
            <a:spLocks noChangeArrowheads="1"/>
          </p:cNvSpPr>
          <p:nvPr/>
        </p:nvSpPr>
        <p:spPr bwMode="auto">
          <a:xfrm>
            <a:off x="386350" y="864669"/>
            <a:ext cx="11376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50000"/>
              </a:spcBef>
              <a:spcAft>
                <a:spcPts val="0"/>
              </a:spcAft>
              <a:buClrTx/>
              <a:buFontTx/>
              <a:buNone/>
            </a:pPr>
            <a:r>
              <a:rPr lang="de-DE" altLang="de-DE" sz="1200" b="0" dirty="0">
                <a:solidFill>
                  <a:srgbClr val="333333"/>
                </a:solidFill>
                <a:latin typeface="Calibri Light"/>
              </a:rPr>
              <a:t>As imagens utilizadas neste módulo foram reproduzidas com permissão indireta (licença creativa comum) ou direta por parte dos artistas listados abaixo, aos quais gostariamos de expressar a nossa gratidão. Pode consultar-se uma lista completa via </a:t>
            </a:r>
            <a:r>
              <a:rPr lang="de-DE" altLang="de-DE" sz="1200" b="0" dirty="0">
                <a:solidFill>
                  <a:srgbClr val="333333"/>
                </a:solidFill>
                <a:latin typeface="Calibri Light"/>
                <a:hlinkClick r:id="rId3"/>
              </a:rPr>
              <a:t>www.uke.de/mct</a:t>
            </a:r>
            <a:r>
              <a:rPr lang="de-DE" altLang="de-DE" sz="1200" b="0" dirty="0">
                <a:solidFill>
                  <a:srgbClr val="333333"/>
                </a:solidFill>
                <a:latin typeface="Calibri Light"/>
              </a:rPr>
              <a:t>. Em casos de infração involuntária dos direitos de autor, pedimos as nossas desculpas. Nesse caso, pedimos gentilmente aos autores a sua permissão para a utilização dos seus trabalhos ao abrigo de uma política de </a:t>
            </a:r>
            <a:r>
              <a:rPr lang="pt-PT" altLang="de-DE" sz="1200" b="0" dirty="0">
                <a:solidFill>
                  <a:srgbClr val="333333"/>
                </a:solidFill>
                <a:latin typeface="Calibri Light"/>
              </a:rPr>
              <a:t>“utilização justa”. </a:t>
            </a:r>
            <a:endParaRPr lang="de-DE" altLang="de-DE" sz="1200" b="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30852011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78" name="Rectangle 46"/>
          <p:cNvSpPr>
            <a:spLocks noChangeArrowheads="1"/>
          </p:cNvSpPr>
          <p:nvPr/>
        </p:nvSpPr>
        <p:spPr bwMode="auto">
          <a:xfrm>
            <a:off x="0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graphicFrame>
        <p:nvGraphicFramePr>
          <p:cNvPr id="9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811699"/>
              </p:ext>
            </p:extLst>
          </p:nvPr>
        </p:nvGraphicFramePr>
        <p:xfrm>
          <a:off x="408954" y="2011680"/>
          <a:ext cx="11375999" cy="326133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Fotógrafo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/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Artista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Fonte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Nome da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imagem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licença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comum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indireta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licença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pessoal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direta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Descrição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Tarnishedrose</a:t>
                      </a:r>
                      <a:endParaRPr kumimoji="0" lang="en-GB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:: Coulrophobia VII ::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Fear of clowns/Angst vor Clown</a:t>
                      </a:r>
                    </a:p>
                  </a:txBody>
                  <a:tcPr marL="121952" marR="121952" marT="45713" marB="4571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Itshears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Polar Bear 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Polar bear/Eisbär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Brenda Anderson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storm through a dirty window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Window with thunderclouds/Fenster mit Gewitterwolken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*Saffy*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Goodbye Dandelion. Sorry for delays i'm a bit overwhelmed.</a:t>
                      </a:r>
                      <a:endParaRPr kumimoji="0" lang="de-DE" sz="1000" b="0" i="1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Barbie doll/ Barbiepuppe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c.a.muller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JUMPING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Jumping/Springen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GreyArea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flickr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Smiley Face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CC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Smiley</a:t>
                      </a:r>
                    </a:p>
                  </a:txBody>
                  <a:tcPr marL="121952" marR="121952" marT="45707" marB="45707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32E350-AD81-4A55-AFBF-ACECAD27C655}" type="slidenum">
              <a:rPr lang="de-DE" altLang="de-DE" smtClean="0"/>
              <a:pPr>
                <a:defRPr/>
              </a:pPr>
              <a:t>56</a:t>
            </a:fld>
            <a:endParaRPr lang="de-DE" altLang="de-DE"/>
          </a:p>
        </p:txBody>
      </p:sp>
      <p:sp>
        <p:nvSpPr>
          <p:cNvPr id="7" name="Text Box 89"/>
          <p:cNvSpPr txBox="1">
            <a:spLocks noChangeArrowheads="1"/>
          </p:cNvSpPr>
          <p:nvPr/>
        </p:nvSpPr>
        <p:spPr bwMode="auto">
          <a:xfrm>
            <a:off x="386350" y="864669"/>
            <a:ext cx="11376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50000"/>
              </a:spcBef>
              <a:spcAft>
                <a:spcPts val="0"/>
              </a:spcAft>
              <a:buClrTx/>
              <a:buFontTx/>
              <a:buNone/>
            </a:pPr>
            <a:r>
              <a:rPr lang="de-DE" altLang="de-DE" sz="1200" b="0" dirty="0">
                <a:solidFill>
                  <a:srgbClr val="333333"/>
                </a:solidFill>
                <a:latin typeface="Calibri Light"/>
              </a:rPr>
              <a:t>As imagens utilizadas neste módulo foram reproduzidas com permissão indireta (licença creativa comum) ou direta por parte dos artistas listados abaixo, aos quais gostariamos de expressar a nossa gratidão. Pode consultar-se uma lista completa via </a:t>
            </a:r>
            <a:r>
              <a:rPr lang="de-DE" altLang="de-DE" sz="1200" b="0" dirty="0">
                <a:solidFill>
                  <a:srgbClr val="333333"/>
                </a:solidFill>
                <a:latin typeface="Calibri Light"/>
                <a:hlinkClick r:id="rId3"/>
              </a:rPr>
              <a:t>www.uke.de/mct</a:t>
            </a:r>
            <a:r>
              <a:rPr lang="de-DE" altLang="de-DE" sz="1200" b="0" dirty="0">
                <a:solidFill>
                  <a:srgbClr val="333333"/>
                </a:solidFill>
                <a:latin typeface="Calibri Light"/>
              </a:rPr>
              <a:t>. Em casos de infração involuntária dos direitos de autor, pedimos as nossas desculpas. Nesse caso, pedimos gentilmente aos autores a sua permissão para a utilização dos seus trabalhos ao abrigo de uma política de </a:t>
            </a:r>
            <a:r>
              <a:rPr lang="pt-PT" altLang="de-DE" sz="1200" b="0" dirty="0">
                <a:solidFill>
                  <a:srgbClr val="333333"/>
                </a:solidFill>
                <a:latin typeface="Calibri Light"/>
              </a:rPr>
              <a:t>“utilização justa”. </a:t>
            </a:r>
            <a:endParaRPr lang="de-DE" altLang="de-DE" sz="1200" b="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b="0" dirty="0">
                <a:latin typeface="Calibri Light"/>
              </a:rPr>
              <a:t>Treino Metacognitivo 8 - Humor</a:t>
            </a:r>
          </a:p>
        </p:txBody>
      </p:sp>
    </p:spTree>
    <p:extLst>
      <p:ext uri="{BB962C8B-B14F-4D97-AF65-F5344CB8AC3E}">
        <p14:creationId xmlns:p14="http://schemas.microsoft.com/office/powerpoint/2010/main" val="3869667755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4451</Words>
  <Application>Microsoft Office PowerPoint</Application>
  <PresentationFormat>Benutzerdefiniert</PresentationFormat>
  <Paragraphs>576</Paragraphs>
  <Slides>56</Slides>
  <Notes>56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56</vt:i4>
      </vt:variant>
    </vt:vector>
  </HeadingPairs>
  <TitlesOfParts>
    <vt:vector size="67" baseType="lpstr">
      <vt:lpstr>Arial</vt:lpstr>
      <vt:lpstr>Calibri</vt:lpstr>
      <vt:lpstr>Calibri Light</vt:lpstr>
      <vt:lpstr>Symbol</vt:lpstr>
      <vt:lpstr>Times New Roman</vt:lpstr>
      <vt:lpstr>Verdana</vt:lpstr>
      <vt:lpstr>Wingdings</vt:lpstr>
      <vt:lpstr>Wingdings</vt:lpstr>
      <vt:lpstr>UKE_PPT-Vorlage_16zu9</vt:lpstr>
      <vt:lpstr>2_UKE_PPT-Vorlage_16zu9</vt:lpstr>
      <vt:lpstr>4_UKE_PPT-Vorlage_16zu9</vt:lpstr>
      <vt:lpstr>TMC 8 B – Humor</vt:lpstr>
      <vt:lpstr>Sintomas de Depressão?</vt:lpstr>
      <vt:lpstr>Sintomas de Depressão?</vt:lpstr>
      <vt:lpstr>Opções de tratamento para a depressão?</vt:lpstr>
      <vt:lpstr>Opções de tratamento para a depressão?</vt:lpstr>
      <vt:lpstr>Opções de tratamento para a depressão?</vt:lpstr>
      <vt:lpstr>Porque estamos a falar nisto?</vt:lpstr>
      <vt:lpstr>Psicose &amp; Depressão Efeitos da psicose na auto-estima</vt:lpstr>
      <vt:lpstr>Psicose &amp; Depressão Efeitos da psicose na auto-estima</vt:lpstr>
      <vt:lpstr>Psicose &amp; Depressão Efeitos da psicose na auto-estima</vt:lpstr>
      <vt:lpstr>Psicose &amp; Depressão Efeitos da psicose na autoestima</vt:lpstr>
      <vt:lpstr>PowerPoint-Präsentation</vt:lpstr>
      <vt:lpstr>1. Generalizações Exageradas  O que seria uma avaliação mais realista e adequada?</vt:lpstr>
      <vt:lpstr>1. Generalizações Exageradas  O que seria uma avaliação mais realista e adequada?</vt:lpstr>
      <vt:lpstr>1. Generalizações Exageradas  O que seria uma avaliação mais realista e adequada?</vt:lpstr>
      <vt:lpstr>1. Generalizações Exageradas  O que seria uma avaliação mais realista e adequada?</vt:lpstr>
      <vt:lpstr>Alternativa: não generalize a partir de duma imperfeição para o todo.</vt:lpstr>
      <vt:lpstr>2. Perceção seletiva O que seria uma avaliação mais realista e adequada?</vt:lpstr>
      <vt:lpstr>2. Perceção seletiva O que seria uma avaliação mais realista e adequada?</vt:lpstr>
      <vt:lpstr>2. Perceção seletiva O que seria uma avaliação mais realista e adequada?</vt:lpstr>
      <vt:lpstr>2. Perceção seletiva O que seria uma avaliação mais realista e adequada?</vt:lpstr>
      <vt:lpstr>3. Aplicar os seus julgamentos como se fossem julgamentos definitivos</vt:lpstr>
      <vt:lpstr>4. Negação de retorno positivo mas aceitação acrítica de retorno negativo! O que seria uma avaliação mais realista e adequada?</vt:lpstr>
      <vt:lpstr>4. Negação de retorno positivo mas aceitação acrítica de retorno negativo! O que seria uma avaliação mais realista e adequada?</vt:lpstr>
      <vt:lpstr>4. Negação de retorno positivo mas aceitação acrítica de retorno negativo! O que seria uma avaliação mais realista e adequada?</vt:lpstr>
      <vt:lpstr>5. “Tudo ou nada”/ Pensamento Catastrófico O que seria uma avaliação mais realista e adequada?</vt:lpstr>
      <vt:lpstr>5. “Tudo ou nada”/ Pensamento Catastrófico O que seria uma avaliação mais realista e adequada?</vt:lpstr>
      <vt:lpstr>6. Supressão de pensamentos negativos O que seria uma avaliação mais realista e adequada?</vt:lpstr>
      <vt:lpstr>6. Supressão de pensamentos negativos O que seria uma avaliação mais realista e adequada?</vt:lpstr>
      <vt:lpstr>6. Supressão de pensamentos negativos  Exercício</vt:lpstr>
      <vt:lpstr>6. Supressão de pensamentos negativos  Funciona? Não!</vt:lpstr>
      <vt:lpstr>Em vez disso:</vt:lpstr>
      <vt:lpstr>7. Outras distorções de pensamento</vt:lpstr>
      <vt:lpstr>7. Outras distorções de pensamento</vt:lpstr>
      <vt:lpstr>Opcional: Vídeos</vt:lpstr>
      <vt:lpstr>Esteja consciente dos seus pontos fortes:</vt:lpstr>
      <vt:lpstr>Esteja consciente dos seus pontos fortes:</vt:lpstr>
      <vt:lpstr>Esteja consciente do seus pontos fortes:</vt:lpstr>
      <vt:lpstr>Esteja consciente do seus pontos fortes:</vt:lpstr>
      <vt:lpstr>Dicas para melhorar o humor deprimido ou a  baixa autoestima</vt:lpstr>
      <vt:lpstr>Dicas para melhorar o humor deprimido ou a  baixa autoestima</vt:lpstr>
      <vt:lpstr>Dicas para melhorar o humor deprimido ou a  baixa autoestima</vt:lpstr>
      <vt:lpstr>Dicas para melhorar o humor deprimido ou a  baixa autoestima</vt:lpstr>
      <vt:lpstr>Dicas para melhorar o humor deprimido ou a  baixa autoestima</vt:lpstr>
      <vt:lpstr>Dicas para melhorar o humor deprimido ou a  baixa autoestima</vt:lpstr>
      <vt:lpstr>Dicas para melhorar o humor deprimido ou a  baixa autoestima</vt:lpstr>
      <vt:lpstr>Aplicação na vida diária</vt:lpstr>
      <vt:lpstr>Aplicação na vida diária</vt:lpstr>
      <vt:lpstr>Aplicação na vida diária</vt:lpstr>
      <vt:lpstr>Aplicação na vida diária</vt:lpstr>
      <vt:lpstr>Qual a relação disto com a psicose?</vt:lpstr>
      <vt:lpstr>Qual a relação disto com a psicose?</vt:lpstr>
      <vt:lpstr>Qual a relação disto com a psicose?</vt:lpstr>
      <vt:lpstr>Obrigado pela sua atenção!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malin steinbach</cp:lastModifiedBy>
  <cp:revision>270</cp:revision>
  <dcterms:created xsi:type="dcterms:W3CDTF">2004-06-30T16:15:23Z</dcterms:created>
  <dcterms:modified xsi:type="dcterms:W3CDTF">2025-02-21T05:55:45Z</dcterms:modified>
</cp:coreProperties>
</file>