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60"/>
  </p:notesMasterIdLst>
  <p:handoutMasterIdLst>
    <p:handoutMasterId r:id="rId61"/>
  </p:handoutMasterIdLst>
  <p:sldIdLst>
    <p:sldId id="398" r:id="rId2"/>
    <p:sldId id="372" r:id="rId3"/>
    <p:sldId id="384" r:id="rId4"/>
    <p:sldId id="385" r:id="rId5"/>
    <p:sldId id="290" r:id="rId6"/>
    <p:sldId id="386" r:id="rId7"/>
    <p:sldId id="292" r:id="rId8"/>
    <p:sldId id="369" r:id="rId9"/>
    <p:sldId id="338" r:id="rId10"/>
    <p:sldId id="340" r:id="rId11"/>
    <p:sldId id="387" r:id="rId12"/>
    <p:sldId id="341" r:id="rId13"/>
    <p:sldId id="342" r:id="rId14"/>
    <p:sldId id="389" r:id="rId15"/>
    <p:sldId id="294" r:id="rId16"/>
    <p:sldId id="388" r:id="rId17"/>
    <p:sldId id="379" r:id="rId18"/>
    <p:sldId id="296" r:id="rId19"/>
    <p:sldId id="298" r:id="rId20"/>
    <p:sldId id="390" r:id="rId21"/>
    <p:sldId id="391" r:id="rId22"/>
    <p:sldId id="299" r:id="rId23"/>
    <p:sldId id="300" r:id="rId24"/>
    <p:sldId id="309" r:id="rId25"/>
    <p:sldId id="392" r:id="rId26"/>
    <p:sldId id="367" r:id="rId27"/>
    <p:sldId id="311" r:id="rId28"/>
    <p:sldId id="320" r:id="rId29"/>
    <p:sldId id="366" r:id="rId30"/>
    <p:sldId id="349" r:id="rId31"/>
    <p:sldId id="315" r:id="rId32"/>
    <p:sldId id="381" r:id="rId33"/>
    <p:sldId id="353" r:id="rId34"/>
    <p:sldId id="354" r:id="rId35"/>
    <p:sldId id="355" r:id="rId36"/>
    <p:sldId id="359" r:id="rId37"/>
    <p:sldId id="393" r:id="rId38"/>
    <p:sldId id="394" r:id="rId39"/>
    <p:sldId id="395" r:id="rId40"/>
    <p:sldId id="360" r:id="rId41"/>
    <p:sldId id="314" r:id="rId42"/>
    <p:sldId id="312" r:id="rId43"/>
    <p:sldId id="361" r:id="rId44"/>
    <p:sldId id="365" r:id="rId45"/>
    <p:sldId id="334" r:id="rId46"/>
    <p:sldId id="330" r:id="rId47"/>
    <p:sldId id="323" r:id="rId48"/>
    <p:sldId id="327" r:id="rId49"/>
    <p:sldId id="336" r:id="rId50"/>
    <p:sldId id="322" r:id="rId51"/>
    <p:sldId id="364" r:id="rId52"/>
    <p:sldId id="396" r:id="rId53"/>
    <p:sldId id="397" r:id="rId54"/>
    <p:sldId id="347" r:id="rId55"/>
    <p:sldId id="348" r:id="rId56"/>
    <p:sldId id="383" r:id="rId57"/>
    <p:sldId id="377" r:id="rId58"/>
    <p:sldId id="378" r:id="rId59"/>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752" userDrawn="1">
          <p15:clr>
            <a:srgbClr val="A4A3A4"/>
          </p15:clr>
        </p15:guide>
        <p15:guide id="2" pos="5882" userDrawn="1">
          <p15:clr>
            <a:srgbClr val="A4A3A4"/>
          </p15:clr>
        </p15:guide>
        <p15:guide id="3" pos="759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8DC6FF"/>
    <a:srgbClr val="C3C3F7"/>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0" autoAdjust="0"/>
    <p:restoredTop sz="94660" autoAdjust="0"/>
  </p:normalViewPr>
  <p:slideViewPr>
    <p:cSldViewPr>
      <p:cViewPr varScale="1">
        <p:scale>
          <a:sx n="74" d="100"/>
          <a:sy n="74" d="100"/>
        </p:scale>
        <p:origin x="462" y="66"/>
      </p:cViewPr>
      <p:guideLst>
        <p:guide orient="horz" pos="1752"/>
        <p:guide pos="588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556" y="-90"/>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D20A033-69A8-4B30-9261-893E1E1B9AAF}" type="slidenum">
              <a:rPr lang="en-GB" altLang="de-DE"/>
              <a:pPr/>
              <a:t>‹Nr.›</a:t>
            </a:fld>
            <a:endParaRPr lang="en-GB" altLang="de-DE"/>
          </a:p>
        </p:txBody>
      </p:sp>
    </p:spTree>
    <p:extLst>
      <p:ext uri="{BB962C8B-B14F-4D97-AF65-F5344CB8AC3E}">
        <p14:creationId xmlns:p14="http://schemas.microsoft.com/office/powerpoint/2010/main" val="3415407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1798CAE-0125-438C-8BB5-1131A217EB7B}" type="slidenum">
              <a:rPr lang="en-US" altLang="de-DE"/>
              <a:pPr/>
              <a:t>‹Nr.›</a:t>
            </a:fld>
            <a:endParaRPr lang="en-US" altLang="de-DE"/>
          </a:p>
        </p:txBody>
      </p:sp>
    </p:spTree>
    <p:extLst>
      <p:ext uri="{BB962C8B-B14F-4D97-AF65-F5344CB8AC3E}">
        <p14:creationId xmlns:p14="http://schemas.microsoft.com/office/powerpoint/2010/main" val="36783386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C39B3-205C-4D2C-B052-F30B734F8DD4}"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3137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C39B3-205C-4D2C-B052-F30B734F8DD4}"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3137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C39B3-205C-4D2C-B052-F30B734F8DD4}"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3137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6123CE5-B631-44FF-A1D9-A480D7F32750}"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05493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6123CE5-B631-44FF-A1D9-A480D7F32750}"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05493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A68F28-282F-4187-B2E9-B320EDB8D042}"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9022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AA03306-9E01-4E34-A90F-4076CA8F7993}"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321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14D9A02-9B1B-4CF7-AF65-A692F85B0852}"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6486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60F4BFA-8656-48A3-8597-AD46FFD8F5E3}"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54371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60F4BFA-8656-48A3-8597-AD46FFD8F5E3}"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54371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4AD43C8-169B-4096-9425-30C0F3AB76E1}"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0925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D94C06-8C5B-48C0-A044-DE468CFA08A5}"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7063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03FD73-7615-4BE9-A646-9FF95D7B5708}"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3587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03FD73-7615-4BE9-A646-9FF95D7B5708}"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3587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03FD73-7615-4BE9-A646-9FF95D7B5708}"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3587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9A9E081D-8BA8-488C-A39F-8380CA1FEA19}"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05979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2AE34EC-FCA9-48F2-B8BB-2B99625099D6}"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54010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AD56DF-1BE7-466F-9335-FEAEE1D87F4A}"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2189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AD56DF-1BE7-466F-9335-FEAEE1D87F4A}"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2189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AD56DF-1BE7-466F-9335-FEAEE1D87F4A}"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22189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8EEEC15-D07F-400F-B0CE-1376693FF0B8}"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60530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8DC9B82-02F7-4994-AE4A-361AD01869B3}"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54372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16F05D-1B39-4C6E-923E-C41E6D8F6A1C}"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114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16F05D-1B39-4C6E-923E-C41E6D8F6A1C}"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1143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D1E6D5A-2558-4F8C-AEC5-1D6DBE57CB7D}"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8694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902797C-59C5-40DA-9982-7015E0319AF0}"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8897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6A23817-3616-4C05-80D1-89463E4EB6DC}"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17418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DFC866E-EC50-4C77-86BE-10BE9611FDE6}"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9776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066BC31-3AA0-451E-8421-59CDB17F6734}"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668955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7ACB5DC-680F-4B0D-A503-0A24F71C922A}"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138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49A431E-D016-4092-B43B-17A2D6891D10}"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51545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BB00A61-8309-4ECB-BF5A-18F6B7F1F852}"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1042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4F6AD6B-FAF8-480E-A99C-F417BE791077}"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0636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2561BEE-F59C-464F-BB1A-9CA7D2A26E2B}"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70862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F73E94F-69C5-420F-A205-0FF3E417DA42}"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1145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F73E94F-69C5-420F-A205-0FF3E417DA42}"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11457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F73E94F-69C5-420F-A205-0FF3E417DA42}"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11457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F73E94F-69C5-420F-A205-0FF3E417DA42}"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11457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76EC382-1673-4216-91BB-158E84CB5C2D}"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08949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E7C428A-AFEA-444A-8C75-7467B2ED4139}"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040377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BF2E7C-F513-4735-AFFA-ECB8F449171B}"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314427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A3B1F7-3C04-4E38-A1E0-766AB6F8CD2F}"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38600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DF4C760-4BEE-428A-AECC-DDF3FA371A98}"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27722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09C3B2E-9080-4617-BBCE-BEE48EDA2551}"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896120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7EEB5F4-1230-4C72-A33C-59D48348D477}"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530157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1CEB9CF-B2F1-4C77-AD6A-E02A2A257BA4}"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71539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87AEDAC-CB48-47CA-BEF5-E366B2AC7D59}"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76080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E7EB244-8252-4B23-B80A-71074730D81C}"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41298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824EB63-1E5D-4D1D-9927-A952FB418DE2}"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76031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F868AE-8913-4BAE-99C3-9F1838A62AF4}"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7273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F868AE-8913-4BAE-99C3-9F1838A62AF4}"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72734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F868AE-8913-4BAE-99C3-9F1838A62AF4}"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72734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963CAE-B008-45C1-B16C-79F7F215FB9A}"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356047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29E8748-944B-483E-AEB8-38AF5E5042DB}"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19211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9700" y="768350"/>
            <a:ext cx="6821488"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3387764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9700" y="768350"/>
            <a:ext cx="6821488"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27215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20"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t-BR"/>
              <a:t>Treino Metacognitivo 1 - Atribuição Culpar e Atribuir o Crédito a si Próprio</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Treino Metacognitivo 1 - Atribuição Culpar e Atribuir o Crédito a si Próprio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pt-BR"/>
              <a:t>Treino Metacognitivo 1 - Atribuição Culpar e Atribuir o Crédito a si Próprio</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1 A – </a:t>
            </a:r>
            <a:r>
              <a:rPr lang="pt-BR" dirty="0"/>
              <a:t>Atribuição Culpar e Atribuir o Crédito a si Próprio</a:t>
            </a:r>
            <a:endParaRPr lang="en-US" dirty="0"/>
          </a:p>
        </p:txBody>
      </p:sp>
      <p:sp>
        <p:nvSpPr>
          <p:cNvPr id="8" name="Text Placeholder 7"/>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44068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a:t>
            </a:r>
            <a:r>
              <a:rPr lang="pt-BR" sz="1600">
                <a:solidFill>
                  <a:srgbClr val="004992"/>
                </a:solidFill>
                <a:latin typeface="+mj-lt"/>
              </a:rPr>
              <a:t>Rocha (12I22</a:t>
            </a:r>
            <a:r>
              <a:rPr lang="pt-BR" sz="1600" dirty="0">
                <a:solidFill>
                  <a:srgbClr val="004992"/>
                </a:solidFill>
                <a:latin typeface="+mj-lt"/>
              </a:rPr>
              <a:t>)</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456741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rPr>
              <a:t>Atribuição: Culpar e atribuir o crédito</a:t>
            </a:r>
            <a:endParaRPr lang="de-DE" altLang="de-DE" sz="3600" dirty="0">
              <a:solidFill>
                <a:srgbClr val="004992"/>
              </a:solidFill>
              <a:latin typeface="Calibri Light"/>
            </a:endParaRPr>
          </a:p>
        </p:txBody>
      </p:sp>
      <p:sp>
        <p:nvSpPr>
          <p:cNvPr id="5123" name="Rectangle 7"/>
          <p:cNvSpPr>
            <a:spLocks noGrp="1" noChangeArrowheads="1"/>
          </p:cNvSpPr>
          <p:nvPr>
            <p:ph idx="1"/>
          </p:nvPr>
        </p:nvSpPr>
        <p:spPr>
          <a:noFill/>
        </p:spPr>
        <p:txBody>
          <a:bodyPr/>
          <a:lstStyle/>
          <a:p>
            <a:pPr eaLnBrk="1" hangingPunct="1">
              <a:tabLst>
                <a:tab pos="0" algn="l"/>
              </a:tabLst>
            </a:pPr>
            <a:r>
              <a:rPr lang="pt-PT" altLang="de-DE" sz="2400" dirty="0">
                <a:solidFill>
                  <a:srgbClr val="333333"/>
                </a:solidFill>
                <a:latin typeface="Calibri Light"/>
              </a:rPr>
              <a:t>Atribuição</a:t>
            </a:r>
            <a:r>
              <a:rPr lang="en-US" altLang="de-DE" sz="2400" dirty="0">
                <a:solidFill>
                  <a:srgbClr val="333333"/>
                </a:solidFill>
                <a:latin typeface="Calibri Light"/>
              </a:rPr>
              <a:t> = </a:t>
            </a:r>
            <a:r>
              <a:rPr lang="pt-PT" altLang="de-DE" sz="2400" dirty="0">
                <a:solidFill>
                  <a:srgbClr val="333333"/>
                </a:solidFill>
                <a:latin typeface="Calibri Light"/>
              </a:rPr>
              <a:t>inferir</a:t>
            </a:r>
            <a:r>
              <a:rPr lang="en-US" altLang="de-DE" sz="2400" dirty="0">
                <a:solidFill>
                  <a:srgbClr val="333333"/>
                </a:solidFill>
                <a:latin typeface="Calibri Light"/>
              </a:rPr>
              <a:t> </a:t>
            </a:r>
            <a:r>
              <a:rPr lang="pt-PT" altLang="de-DE" sz="2400" dirty="0">
                <a:solidFill>
                  <a:srgbClr val="333333"/>
                </a:solidFill>
                <a:latin typeface="Calibri Light"/>
              </a:rPr>
              <a:t>causas</a:t>
            </a:r>
            <a:r>
              <a:rPr lang="en-US" altLang="de-DE" sz="2400" dirty="0">
                <a:solidFill>
                  <a:srgbClr val="333333"/>
                </a:solidFill>
                <a:latin typeface="Calibri Light"/>
              </a:rPr>
              <a:t> </a:t>
            </a:r>
            <a:r>
              <a:rPr lang="pt-PT" altLang="de-DE" sz="2400" dirty="0">
                <a:solidFill>
                  <a:srgbClr val="333333"/>
                </a:solidFill>
                <a:latin typeface="Calibri Light"/>
              </a:rPr>
              <a:t>dos eventos </a:t>
            </a:r>
            <a:r>
              <a:rPr lang="en-US" altLang="de-DE" sz="2400" dirty="0">
                <a:solidFill>
                  <a:srgbClr val="333333"/>
                </a:solidFill>
                <a:latin typeface="Calibri Light"/>
              </a:rPr>
              <a:t>(ex. </a:t>
            </a:r>
            <a:r>
              <a:rPr lang="pt-PT" altLang="de-DE" sz="2400" dirty="0">
                <a:solidFill>
                  <a:srgbClr val="333333"/>
                </a:solidFill>
                <a:latin typeface="Calibri Light"/>
              </a:rPr>
              <a:t>culpar</a:t>
            </a:r>
            <a:r>
              <a:rPr lang="en-US" altLang="de-DE" sz="2400" dirty="0">
                <a:solidFill>
                  <a:srgbClr val="333333"/>
                </a:solidFill>
                <a:latin typeface="Calibri Light"/>
              </a:rPr>
              <a:t> e </a:t>
            </a:r>
            <a:r>
              <a:rPr lang="pt-PT" altLang="de-DE" sz="2400" dirty="0">
                <a:solidFill>
                  <a:srgbClr val="333333"/>
                </a:solidFill>
                <a:latin typeface="Calibri Light"/>
              </a:rPr>
              <a:t>atribuir crédito a si próprio)</a:t>
            </a: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rPr>
              <a:t>Atribuição: Culpar e atribuir o crédito</a:t>
            </a:r>
          </a:p>
        </p:txBody>
      </p:sp>
      <p:sp>
        <p:nvSpPr>
          <p:cNvPr id="5123" name="Rectangle 7"/>
          <p:cNvSpPr>
            <a:spLocks noGrp="1" noChangeArrowheads="1"/>
          </p:cNvSpPr>
          <p:nvPr>
            <p:ph idx="1"/>
          </p:nvPr>
        </p:nvSpPr>
        <p:spPr>
          <a:noFill/>
        </p:spPr>
        <p:txBody>
          <a:bodyPr/>
          <a:lstStyle/>
          <a:p>
            <a:pPr eaLnBrk="1" hangingPunct="1">
              <a:tabLst>
                <a:tab pos="0" algn="l"/>
              </a:tabLst>
            </a:pPr>
            <a:r>
              <a:rPr lang="pt-PT" altLang="de-DE" sz="2400" dirty="0">
                <a:solidFill>
                  <a:srgbClr val="333333"/>
                </a:solidFill>
                <a:latin typeface="Calibri Light"/>
              </a:rPr>
              <a:t>Atribuição</a:t>
            </a:r>
            <a:r>
              <a:rPr lang="en-US" altLang="de-DE" sz="2400" dirty="0">
                <a:solidFill>
                  <a:srgbClr val="333333"/>
                </a:solidFill>
                <a:latin typeface="Calibri Light"/>
              </a:rPr>
              <a:t> = </a:t>
            </a:r>
            <a:r>
              <a:rPr lang="pt-PT" altLang="de-DE" sz="2400" dirty="0">
                <a:solidFill>
                  <a:srgbClr val="333333"/>
                </a:solidFill>
                <a:latin typeface="Calibri Light"/>
              </a:rPr>
              <a:t>inferir</a:t>
            </a:r>
            <a:r>
              <a:rPr lang="en-US" altLang="de-DE" sz="2400" dirty="0">
                <a:solidFill>
                  <a:srgbClr val="333333"/>
                </a:solidFill>
                <a:latin typeface="Calibri Light"/>
              </a:rPr>
              <a:t> </a:t>
            </a:r>
            <a:r>
              <a:rPr lang="pt-PT" altLang="de-DE" sz="2400" dirty="0">
                <a:solidFill>
                  <a:srgbClr val="333333"/>
                </a:solidFill>
                <a:latin typeface="Calibri Light"/>
              </a:rPr>
              <a:t>causas</a:t>
            </a:r>
            <a:r>
              <a:rPr lang="en-US" altLang="de-DE" sz="2400" dirty="0">
                <a:solidFill>
                  <a:srgbClr val="333333"/>
                </a:solidFill>
                <a:latin typeface="Calibri Light"/>
              </a:rPr>
              <a:t> </a:t>
            </a:r>
            <a:r>
              <a:rPr lang="pt-PT" altLang="de-DE" sz="2400" dirty="0">
                <a:solidFill>
                  <a:srgbClr val="333333"/>
                </a:solidFill>
                <a:latin typeface="Calibri Light"/>
              </a:rPr>
              <a:t>dos eventos </a:t>
            </a:r>
            <a:r>
              <a:rPr lang="en-US" altLang="de-DE" sz="2400" dirty="0">
                <a:solidFill>
                  <a:srgbClr val="333333"/>
                </a:solidFill>
                <a:latin typeface="Calibri Light"/>
              </a:rPr>
              <a:t>(ex. </a:t>
            </a:r>
            <a:r>
              <a:rPr lang="pt-PT" altLang="de-DE" sz="2400" dirty="0">
                <a:solidFill>
                  <a:srgbClr val="333333"/>
                </a:solidFill>
                <a:latin typeface="Calibri Light"/>
              </a:rPr>
              <a:t>culpar</a:t>
            </a:r>
            <a:r>
              <a:rPr lang="en-US" altLang="de-DE" sz="2400" dirty="0">
                <a:solidFill>
                  <a:srgbClr val="333333"/>
                </a:solidFill>
                <a:latin typeface="Calibri Light"/>
              </a:rPr>
              <a:t> e </a:t>
            </a:r>
            <a:r>
              <a:rPr lang="pt-PT" altLang="de-DE" sz="2400" dirty="0">
                <a:solidFill>
                  <a:srgbClr val="333333"/>
                </a:solidFill>
                <a:latin typeface="Calibri Light"/>
              </a:rPr>
              <a:t>atribuir crédito a si próprio)</a:t>
            </a:r>
          </a:p>
          <a:p>
            <a:pPr lvl="0" defTabSz="914400" fontAlgn="base"/>
            <a:r>
              <a:rPr lang="pt-BR" altLang="de-DE" sz="2400" dirty="0">
                <a:solidFill>
                  <a:srgbClr val="333333"/>
                </a:solidFill>
                <a:latin typeface="Calibri Light"/>
                <a:cs typeface="Times New Roman" panose="02020603050405020304" pitchFamily="18" charset="0"/>
              </a:rPr>
              <a:t>Muitas vezes ignoramos que o mesmo acontecimento pode ter causas muito diferentes.</a:t>
            </a: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919343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rPr>
              <a:t>Atribuição: Culpar e atribuir o crédito</a:t>
            </a:r>
            <a:endParaRPr lang="de-DE" altLang="de-DE" sz="3600" dirty="0">
              <a:solidFill>
                <a:srgbClr val="004992"/>
              </a:solidFill>
              <a:latin typeface="Calibri Light"/>
            </a:endParaRPr>
          </a:p>
        </p:txBody>
      </p:sp>
      <p:sp>
        <p:nvSpPr>
          <p:cNvPr id="5123" name="Rectangle 7"/>
          <p:cNvSpPr>
            <a:spLocks noGrp="1" noChangeArrowheads="1"/>
          </p:cNvSpPr>
          <p:nvPr>
            <p:ph idx="1"/>
          </p:nvPr>
        </p:nvSpPr>
        <p:spPr>
          <a:noFill/>
        </p:spPr>
        <p:txBody>
          <a:bodyPr/>
          <a:lstStyle/>
          <a:p>
            <a:pPr eaLnBrk="1" hangingPunct="1">
              <a:tabLst>
                <a:tab pos="0" algn="l"/>
              </a:tabLst>
            </a:pPr>
            <a:r>
              <a:rPr lang="pt-PT" altLang="de-DE" sz="2400" dirty="0">
                <a:solidFill>
                  <a:srgbClr val="333333"/>
                </a:solidFill>
                <a:latin typeface="Calibri Light"/>
              </a:rPr>
              <a:t>Atribuição</a:t>
            </a:r>
            <a:r>
              <a:rPr lang="en-US" altLang="de-DE" sz="2400" dirty="0">
                <a:solidFill>
                  <a:srgbClr val="333333"/>
                </a:solidFill>
                <a:latin typeface="Calibri Light"/>
              </a:rPr>
              <a:t> = </a:t>
            </a:r>
            <a:r>
              <a:rPr lang="pt-PT" altLang="de-DE" sz="2400" dirty="0">
                <a:solidFill>
                  <a:srgbClr val="333333"/>
                </a:solidFill>
                <a:latin typeface="Calibri Light"/>
              </a:rPr>
              <a:t>inferir</a:t>
            </a:r>
            <a:r>
              <a:rPr lang="en-US" altLang="de-DE" sz="2400" dirty="0">
                <a:solidFill>
                  <a:srgbClr val="333333"/>
                </a:solidFill>
                <a:latin typeface="Calibri Light"/>
              </a:rPr>
              <a:t> </a:t>
            </a:r>
            <a:r>
              <a:rPr lang="pt-PT" altLang="de-DE" sz="2400" dirty="0">
                <a:solidFill>
                  <a:srgbClr val="333333"/>
                </a:solidFill>
                <a:latin typeface="Calibri Light"/>
              </a:rPr>
              <a:t>causas</a:t>
            </a:r>
            <a:r>
              <a:rPr lang="en-US" altLang="de-DE" sz="2400" dirty="0">
                <a:solidFill>
                  <a:srgbClr val="333333"/>
                </a:solidFill>
                <a:latin typeface="Calibri Light"/>
              </a:rPr>
              <a:t> </a:t>
            </a:r>
            <a:r>
              <a:rPr lang="pt-PT" altLang="de-DE" sz="2400" dirty="0">
                <a:solidFill>
                  <a:srgbClr val="333333"/>
                </a:solidFill>
                <a:latin typeface="Calibri Light"/>
              </a:rPr>
              <a:t>dos eventos </a:t>
            </a:r>
            <a:r>
              <a:rPr lang="en-US" altLang="de-DE" sz="2400" dirty="0">
                <a:solidFill>
                  <a:srgbClr val="333333"/>
                </a:solidFill>
                <a:latin typeface="Calibri Light"/>
              </a:rPr>
              <a:t>(ex. </a:t>
            </a:r>
            <a:r>
              <a:rPr lang="pt-PT" altLang="de-DE" sz="2400" dirty="0">
                <a:solidFill>
                  <a:srgbClr val="333333"/>
                </a:solidFill>
                <a:latin typeface="Calibri Light"/>
              </a:rPr>
              <a:t>culpar</a:t>
            </a:r>
            <a:r>
              <a:rPr lang="en-US" altLang="de-DE" sz="2400" dirty="0">
                <a:solidFill>
                  <a:srgbClr val="333333"/>
                </a:solidFill>
                <a:latin typeface="Calibri Light"/>
              </a:rPr>
              <a:t> e </a:t>
            </a:r>
            <a:r>
              <a:rPr lang="pt-PT" altLang="de-DE" sz="2400" dirty="0">
                <a:solidFill>
                  <a:srgbClr val="333333"/>
                </a:solidFill>
                <a:latin typeface="Calibri Light"/>
              </a:rPr>
              <a:t>atribuir crédito a si próprio)</a:t>
            </a:r>
          </a:p>
          <a:p>
            <a:pPr lvl="0" defTabSz="914400" fontAlgn="base"/>
            <a:r>
              <a:rPr lang="pt-BR" altLang="de-DE" sz="2400" dirty="0">
                <a:solidFill>
                  <a:srgbClr val="333333"/>
                </a:solidFill>
                <a:latin typeface="Calibri Light"/>
                <a:cs typeface="Times New Roman" panose="02020603050405020304" pitchFamily="18" charset="0"/>
              </a:rPr>
              <a:t>Muitas vezes ignoramos que o mesmo acontecimento pode ter causas muito diferentes.</a:t>
            </a:r>
          </a:p>
          <a:p>
            <a:pPr lvl="0" defTabSz="914400" fontAlgn="base"/>
            <a:endParaRPr lang="pt-BR" altLang="de-DE" sz="2400" dirty="0">
              <a:solidFill>
                <a:srgbClr val="333333"/>
              </a:solidFill>
              <a:latin typeface="Calibri Light"/>
              <a:cs typeface="Times New Roman" panose="02020603050405020304" pitchFamily="18" charset="0"/>
            </a:endParaRPr>
          </a:p>
          <a:p>
            <a:pPr lvl="0" defTabSz="914400" fontAlgn="base"/>
            <a:r>
              <a:rPr lang="de-DE" altLang="de-DE" sz="2400" dirty="0" err="1">
                <a:solidFill>
                  <a:srgbClr val="004992"/>
                </a:solidFill>
                <a:latin typeface="Calibri Light"/>
                <a:cs typeface="Times New Roman" panose="02020603050405020304" pitchFamily="18" charset="0"/>
              </a:rPr>
              <a:t>Que</a:t>
            </a:r>
            <a:r>
              <a:rPr lang="de-DE" altLang="de-DE" sz="2400" dirty="0">
                <a:solidFill>
                  <a:srgbClr val="004992"/>
                </a:solidFill>
                <a:latin typeface="Calibri Light"/>
                <a:cs typeface="Times New Roman" panose="02020603050405020304" pitchFamily="18" charset="0"/>
              </a:rPr>
              <a:t> causas podem ter contribuido para a seguinte situação?</a:t>
            </a:r>
          </a:p>
          <a:p>
            <a:pPr lvl="0" defTabSz="914400" fontAlgn="base"/>
            <a:r>
              <a:rPr lang="de-DE" altLang="de-DE" sz="2400" dirty="0">
                <a:solidFill>
                  <a:srgbClr val="333333"/>
                </a:solidFill>
                <a:latin typeface="Calibri Light"/>
                <a:cs typeface="Times New Roman" panose="02020603050405020304" pitchFamily="18" charset="0"/>
              </a:rPr>
              <a:t>Um amigo não pôde comparecer a um encontro que marcou consigo.</a:t>
            </a:r>
            <a:endParaRPr lang="en-US"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99081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Explicações </a:t>
            </a:r>
            <a:endParaRPr lang="pt-PT"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pt-BR" altLang="de-DE" sz="2400" dirty="0">
                <a:solidFill>
                  <a:srgbClr val="333333"/>
                </a:solidFill>
                <a:latin typeface="Calibri Light"/>
                <a:cs typeface="Times New Roman" panose="02020603050405020304" pitchFamily="18" charset="0"/>
              </a:rPr>
              <a:t>Porque é que o seu amigo não apareceu?</a:t>
            </a:r>
            <a:endParaRPr lang="en-CA" altLang="de-DE" sz="2400" dirty="0">
              <a:solidFill>
                <a:srgbClr val="333333"/>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atribuições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para</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a:t>
            </a:r>
          </a:p>
          <a:p>
            <a:pPr lvl="0" defTabSz="914400" fontAlgn="base"/>
            <a:r>
              <a:rPr lang="en-CA"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Explicações</a:t>
            </a:r>
            <a:endParaRPr lang="pt-PT" altLang="de-DE" sz="3600" dirty="0">
              <a:latin typeface="Calibri Light"/>
            </a:endParaRPr>
          </a:p>
        </p:txBody>
      </p:sp>
      <p:sp>
        <p:nvSpPr>
          <p:cNvPr id="2" name="Content Placeholder 1"/>
          <p:cNvSpPr>
            <a:spLocks noGrp="1"/>
          </p:cNvSpPr>
          <p:nvPr>
            <p:ph idx="1"/>
          </p:nvPr>
        </p:nvSpPr>
        <p:spPr/>
        <p:txBody>
          <a:bodyPr/>
          <a:lstStyle/>
          <a:p>
            <a:pPr defTabSz="914400" fontAlgn="base"/>
            <a:r>
              <a:rPr lang="pt-BR" altLang="de-DE" sz="2400" dirty="0">
                <a:solidFill>
                  <a:srgbClr val="333333"/>
                </a:solidFill>
                <a:latin typeface="Calibri Light"/>
                <a:cs typeface="Times New Roman" panose="02020603050405020304" pitchFamily="18" charset="0"/>
              </a:rPr>
              <a:t>Porque é que o seu amigo não apareceu?</a:t>
            </a:r>
            <a:endParaRPr lang="en-CA" altLang="de-DE" sz="2400" dirty="0">
              <a:solidFill>
                <a:srgbClr val="333333"/>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atribuições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para</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pt-BR" altLang="de-DE" sz="2400" dirty="0">
                <a:solidFill>
                  <a:srgbClr val="333333"/>
                </a:solidFill>
                <a:latin typeface="Calibri Light"/>
                <a:cs typeface="Times New Roman" panose="02020603050405020304" pitchFamily="18" charset="0"/>
              </a:rPr>
              <a:t>Eu não sou importante para ele. Se fossem outros amigos ele não teria faltado.</a:t>
            </a:r>
          </a:p>
          <a:p>
            <a:pPr marL="342900" lvl="0" indent="-342900" defTabSz="914400" fontAlgn="base">
              <a:buClr>
                <a:srgbClr val="333333"/>
              </a:buClr>
              <a:buFont typeface="WingDings"/>
              <a:buChar char=""/>
            </a:pPr>
            <a:r>
              <a:rPr lang="pt-BR" altLang="de-DE" sz="2400" dirty="0">
                <a:solidFill>
                  <a:srgbClr val="333333"/>
                </a:solidFill>
                <a:latin typeface="Calibri Light"/>
                <a:cs typeface="Times New Roman" panose="02020603050405020304" pitchFamily="18" charset="0"/>
              </a:rPr>
              <a:t>Ele é esquecido – perde a noção do tempo.</a:t>
            </a:r>
          </a:p>
          <a:p>
            <a:pPr marL="342900" lvl="0" indent="-342900" defTabSz="914400" fontAlgn="base">
              <a:buClr>
                <a:srgbClr val="333333"/>
              </a:buClr>
              <a:buFont typeface="WingDings"/>
              <a:buChar char=""/>
            </a:pPr>
            <a:r>
              <a:rPr lang="pt-BR" altLang="de-DE" sz="2400" dirty="0">
                <a:solidFill>
                  <a:srgbClr val="333333"/>
                </a:solidFill>
                <a:latin typeface="Calibri Light"/>
                <a:cs typeface="Times New Roman" panose="02020603050405020304" pitchFamily="18" charset="0"/>
              </a:rPr>
              <a:t>O seu carro avariou.</a:t>
            </a: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08495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Explicações</a:t>
            </a:r>
            <a:endParaRPr lang="pt-PT" altLang="de-DE" sz="3600" dirty="0">
              <a:solidFill>
                <a:srgbClr val="004992"/>
              </a:solidFill>
              <a:latin typeface="Calibri Light"/>
            </a:endParaRPr>
          </a:p>
        </p:txBody>
      </p:sp>
      <p:sp>
        <p:nvSpPr>
          <p:cNvPr id="2" name="Content Placeholder 1"/>
          <p:cNvSpPr>
            <a:spLocks noGrp="1"/>
          </p:cNvSpPr>
          <p:nvPr>
            <p:ph idx="1"/>
          </p:nvPr>
        </p:nvSpPr>
        <p:spPr/>
        <p:txBody>
          <a:bodyPr/>
          <a:lstStyle/>
          <a:p>
            <a:pPr defTabSz="914400" fontAlgn="base"/>
            <a:r>
              <a:rPr lang="pt-BR" altLang="de-DE" sz="2400" dirty="0">
                <a:solidFill>
                  <a:srgbClr val="333333"/>
                </a:solidFill>
                <a:latin typeface="Calibri Light"/>
                <a:cs typeface="Times New Roman" panose="02020603050405020304" pitchFamily="18" charset="0"/>
              </a:rPr>
              <a:t>Porque é que o seu amigo não apareceu?</a:t>
            </a:r>
            <a:endParaRPr lang="en-CA" altLang="de-DE" sz="2400" dirty="0">
              <a:solidFill>
                <a:srgbClr val="333333"/>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atribuições</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para</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pt-PT" altLang="de-DE" sz="2400" dirty="0">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a:t>
            </a:r>
            <a:endParaRPr lang="en-US" sz="2400" dirty="0">
              <a:solidFill>
                <a:srgbClr val="004992"/>
              </a:solidFill>
              <a:latin typeface="Calibri Light"/>
            </a:endParaRPr>
          </a:p>
        </p:txBody>
      </p:sp>
      <p:graphicFrame>
        <p:nvGraphicFramePr>
          <p:cNvPr id="8" name="Group 68"/>
          <p:cNvGraphicFramePr>
            <a:graphicFrameLocks/>
          </p:cNvGraphicFramePr>
          <p:nvPr>
            <p:extLst>
              <p:ext uri="{D42A27DB-BD31-4B8C-83A1-F6EECF244321}">
                <p14:modId xmlns:p14="http://schemas.microsoft.com/office/powerpoint/2010/main" val="3862962508"/>
              </p:ext>
            </p:extLst>
          </p:nvPr>
        </p:nvGraphicFramePr>
        <p:xfrm>
          <a:off x="408955" y="3429000"/>
          <a:ext cx="11376000" cy="2551239"/>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...eu próprio</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dirty="0">
                          <a:ln>
                            <a:noFill/>
                          </a:ln>
                          <a:solidFill>
                            <a:srgbClr val="333333"/>
                          </a:solidFill>
                          <a:effectLst/>
                          <a:latin typeface="+mj-lt"/>
                          <a:cs typeface="Times New Roman" pitchFamily="18" charset="0"/>
                        </a:rPr>
                        <a:t>Eu não sou importante para ele.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...outros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dirty="0">
                          <a:ln>
                            <a:noFill/>
                          </a:ln>
                          <a:solidFill>
                            <a:srgbClr val="333333"/>
                          </a:solidFill>
                          <a:effectLst/>
                          <a:latin typeface="+mj-lt"/>
                          <a:cs typeface="Times New Roman" pitchFamily="18" charset="0"/>
                        </a:rPr>
                        <a:t>Ele é esquecido – perde a noção do tempo.</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6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uma situação ou o acaso</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O seu carro avariou.</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Culpar e atribuir o crédito</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Como demonstrado anteriormente, os eventos podem ter muitas causas subjacentes.</a:t>
            </a:r>
          </a:p>
          <a:p>
            <a:pPr lvl="0" defTabSz="914400" fontAlgn="base"/>
            <a:r>
              <a:rPr lang="pt-PT" altLang="de-DE" sz="2400" dirty="0">
                <a:solidFill>
                  <a:srgbClr val="333333"/>
                </a:solidFill>
                <a:latin typeface="Calibri Light"/>
                <a:cs typeface="Times New Roman" panose="02020603050405020304" pitchFamily="18" charset="0"/>
              </a:rPr>
              <a:t>Além disso, na maioria dos casos, vários factores contribuem em conjunto para uma determinada situação.</a:t>
            </a:r>
          </a:p>
          <a:p>
            <a:pPr lvl="0" defTabSz="914400" fontAlgn="base"/>
            <a:r>
              <a:rPr lang="pt-PT" altLang="de-DE" sz="2400" dirty="0">
                <a:solidFill>
                  <a:srgbClr val="333333"/>
                </a:solidFill>
                <a:latin typeface="Calibri Light"/>
                <a:cs typeface="Times New Roman" panose="02020603050405020304" pitchFamily="18" charset="0"/>
              </a:rPr>
              <a:t>No entanto, muitas pessoas tendem a ter apenas um aspecto como importante (ex., culpar os outros em vez de culpar-se a si próprio ou vice-versa).</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8" descr="modul1aSChatten">
            <a:extLst>
              <a:ext uri="{FF2B5EF4-FFF2-40B4-BE49-F238E27FC236}">
                <a16:creationId xmlns:a16="http://schemas.microsoft.com/office/drawing/2014/main" id="{E5FB4102-01CC-4131-B804-0CC3C0FB6C4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67" y="207669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18"/>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Você saiu do hospital sem se sentir melhor.</a:t>
            </a:r>
            <a:endParaRPr lang="en-US" altLang="de-DE" sz="3600" dirty="0">
              <a:latin typeface="Calibri Light"/>
            </a:endParaRPr>
          </a:p>
        </p:txBody>
      </p:sp>
      <p:sp>
        <p:nvSpPr>
          <p:cNvPr id="10242" name="Rectangle 3"/>
          <p:cNvSpPr>
            <a:spLocks noGrp="1" noChangeArrowheads="1"/>
          </p:cNvSpPr>
          <p:nvPr>
            <p:ph idx="1"/>
          </p:nvPr>
        </p:nvSpPr>
        <p:spPr/>
        <p:txBody>
          <a:bodyPr/>
          <a:lstStyle/>
          <a:p>
            <a:pPr eaLnBrk="1" hangingPunct="1"/>
            <a:r>
              <a:rPr lang="de-DE" altLang="de-DE" sz="2400" dirty="0" err="1">
                <a:solidFill>
                  <a:srgbClr val="004992"/>
                </a:solidFill>
                <a:latin typeface="Calibri Light"/>
              </a:rPr>
              <a:t>Explicações</a:t>
            </a:r>
            <a:r>
              <a:rPr lang="de-DE" altLang="de-DE" sz="2400" dirty="0">
                <a:solidFill>
                  <a:srgbClr val="004992"/>
                </a:solidFill>
                <a:latin typeface="Calibri Light"/>
              </a:rPr>
              <a:t>...</a:t>
            </a:r>
          </a:p>
          <a:p>
            <a:pPr eaLnBrk="1" hangingPunct="1"/>
            <a:r>
              <a:rPr lang="de-DE" altLang="de-DE" sz="2400" dirty="0">
                <a:solidFill>
                  <a:srgbClr val="004992"/>
                </a:solidFill>
                <a:latin typeface="Calibri Light"/>
              </a:rPr>
              <a:t>...</a:t>
            </a:r>
            <a:r>
              <a:rPr lang="de-DE" altLang="de-DE" sz="2400" dirty="0" err="1">
                <a:solidFill>
                  <a:srgbClr val="004992"/>
                </a:solidFill>
                <a:latin typeface="Calibri Light"/>
              </a:rPr>
              <a:t>eu</a:t>
            </a:r>
            <a:r>
              <a:rPr lang="de-DE" altLang="de-DE" sz="2400" dirty="0">
                <a:solidFill>
                  <a:srgbClr val="004992"/>
                </a:solidFill>
                <a:latin typeface="Calibri Light"/>
              </a:rPr>
              <a:t> </a:t>
            </a:r>
            <a:r>
              <a:rPr lang="de-DE" altLang="de-DE" sz="2400" dirty="0" err="1">
                <a:solidFill>
                  <a:srgbClr val="004992"/>
                </a:solidFill>
                <a:latin typeface="Calibri Light"/>
              </a:rPr>
              <a:t>próprio</a:t>
            </a:r>
            <a:endParaRPr lang="de-DE" altLang="de-DE" sz="2400" dirty="0">
              <a:solidFill>
                <a:srgbClr val="004992"/>
              </a:solidFill>
              <a:latin typeface="Calibri Light"/>
            </a:endParaRPr>
          </a:p>
          <a:p>
            <a:pPr eaLnBrk="1" hangingPunct="1"/>
            <a:r>
              <a:rPr lang="de-DE" altLang="de-DE" sz="2400" dirty="0">
                <a:solidFill>
                  <a:srgbClr val="004992"/>
                </a:solidFill>
                <a:latin typeface="Calibri Light"/>
              </a:rPr>
              <a:t>...</a:t>
            </a:r>
            <a:r>
              <a:rPr lang="de-DE" altLang="de-DE" sz="2400" dirty="0" err="1">
                <a:solidFill>
                  <a:srgbClr val="004992"/>
                </a:solidFill>
                <a:latin typeface="Calibri Light"/>
              </a:rPr>
              <a:t>outros</a:t>
            </a:r>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a:t>
            </a:r>
            <a:r>
              <a:rPr lang="de-DE" altLang="de-DE" sz="2400" dirty="0" err="1">
                <a:solidFill>
                  <a:srgbClr val="004992"/>
                </a:solidFill>
                <a:latin typeface="Calibri Light"/>
              </a:rPr>
              <a:t>uma</a:t>
            </a:r>
            <a:r>
              <a:rPr lang="de-DE" altLang="de-DE" sz="2400" dirty="0">
                <a:solidFill>
                  <a:srgbClr val="004992"/>
                </a:solidFill>
                <a:latin typeface="Calibri Light"/>
              </a:rPr>
              <a:t> </a:t>
            </a:r>
            <a:r>
              <a:rPr lang="de-DE" altLang="de-DE" sz="2400" dirty="0" err="1">
                <a:solidFill>
                  <a:srgbClr val="004992"/>
                </a:solidFill>
                <a:latin typeface="Calibri Light"/>
              </a:rPr>
              <a:t>situação</a:t>
            </a:r>
            <a:r>
              <a:rPr lang="de-DE" altLang="de-DE" sz="2400" dirty="0">
                <a:solidFill>
                  <a:srgbClr val="004992"/>
                </a:solidFill>
                <a:latin typeface="Calibri Light"/>
              </a:rPr>
              <a:t> </a:t>
            </a:r>
            <a:r>
              <a:rPr lang="de-DE" altLang="de-DE" sz="2400" dirty="0" err="1">
                <a:solidFill>
                  <a:srgbClr val="004992"/>
                </a:solidFill>
                <a:latin typeface="Calibri Light"/>
              </a:rPr>
              <a:t>ou</a:t>
            </a:r>
            <a:r>
              <a:rPr lang="de-DE" altLang="de-DE" sz="2400" dirty="0">
                <a:solidFill>
                  <a:srgbClr val="004992"/>
                </a:solidFill>
                <a:latin typeface="Calibri Light"/>
              </a:rPr>
              <a:t> o </a:t>
            </a:r>
            <a:r>
              <a:rPr lang="de-DE" altLang="de-DE" sz="2400" dirty="0" err="1">
                <a:solidFill>
                  <a:srgbClr val="004992"/>
                </a:solidFill>
                <a:latin typeface="Calibri Light"/>
              </a:rPr>
              <a:t>acaso</a:t>
            </a:r>
            <a:endParaRPr lang="de-DE" altLang="de-DE" sz="2400" dirty="0">
              <a:solidFill>
                <a:srgbClr val="004992"/>
              </a:solidFill>
              <a:latin typeface="Calibri Light"/>
            </a:endParaRP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
        <p:nvSpPr>
          <p:cNvPr id="14" name="AutoShape 20">
            <a:extLst>
              <a:ext uri="{FF2B5EF4-FFF2-40B4-BE49-F238E27FC236}">
                <a16:creationId xmlns:a16="http://schemas.microsoft.com/office/drawing/2014/main" id="{862AEB3B-51D4-442E-AEA0-4728D742C7B6}"/>
              </a:ext>
            </a:extLst>
          </p:cNvPr>
          <p:cNvSpPr>
            <a:spLocks noChangeArrowheads="1"/>
          </p:cNvSpPr>
          <p:nvPr/>
        </p:nvSpPr>
        <p:spPr bwMode="auto">
          <a:xfrm>
            <a:off x="9842003" y="2492896"/>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err="1">
                <a:latin typeface="Calibri Light"/>
              </a:rPr>
              <a:t>Pára</a:t>
            </a:r>
            <a:r>
              <a:rPr lang="de-DE" altLang="de-DE" sz="1200" dirty="0">
                <a:latin typeface="Calibri Light"/>
              </a:rPr>
              <a:t> de </a:t>
            </a:r>
            <a:r>
              <a:rPr lang="de-DE" altLang="de-DE" sz="1200" dirty="0" err="1">
                <a:latin typeface="Calibri Light"/>
              </a:rPr>
              <a:t>me</a:t>
            </a:r>
            <a:r>
              <a:rPr lang="de-DE" altLang="de-DE" sz="1200" dirty="0">
                <a:latin typeface="Calibri Light"/>
              </a:rPr>
              <a:t>  </a:t>
            </a:r>
            <a:r>
              <a:rPr lang="de-DE" altLang="de-DE" sz="1200" dirty="0" err="1">
                <a:latin typeface="Calibri Light"/>
              </a:rPr>
              <a:t>seguir</a:t>
            </a:r>
            <a:r>
              <a:rPr lang="de-DE" altLang="de-DE" sz="1200" dirty="0">
                <a:latin typeface="Calibri Ligh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8" descr="modul1aSChatten">
            <a:extLst>
              <a:ext uri="{FF2B5EF4-FFF2-40B4-BE49-F238E27FC236}">
                <a16:creationId xmlns:a16="http://schemas.microsoft.com/office/drawing/2014/main" id="{2D2667B6-CE97-4115-A828-2B29605D24A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67" y="207669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18"/>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dirty="0">
                <a:latin typeface="Calibri Light"/>
              </a:rPr>
              <a:t>Você saiu do hospital sem se sentir melhor.</a:t>
            </a:r>
            <a:endParaRPr lang="en-US" altLang="de-DE" sz="3600" dirty="0">
              <a:latin typeface="Calibri Light"/>
            </a:endParaRPr>
          </a:p>
        </p:txBody>
      </p:sp>
      <p:sp>
        <p:nvSpPr>
          <p:cNvPr id="11266" name="Rectangle 3"/>
          <p:cNvSpPr>
            <a:spLocks noGrp="1" noChangeArrowheads="1"/>
          </p:cNvSpPr>
          <p:nvPr>
            <p:ph idx="1"/>
          </p:nvPr>
        </p:nvSpPr>
        <p:spPr/>
        <p:txBody>
          <a:bodyPr/>
          <a:lstStyle/>
          <a:p>
            <a:pPr eaLnBrk="1" hangingPunct="1">
              <a:lnSpc>
                <a:spcPct val="100000"/>
              </a:lnSpc>
              <a:spcBef>
                <a:spcPts val="0"/>
              </a:spcBef>
            </a:pPr>
            <a:r>
              <a:rPr lang="de-DE" altLang="de-DE" sz="1600" b="1" dirty="0">
                <a:solidFill>
                  <a:srgbClr val="004992"/>
                </a:solidFill>
                <a:latin typeface="Calibri Light"/>
              </a:rPr>
              <a:t>Explicações...</a:t>
            </a:r>
          </a:p>
          <a:p>
            <a:pPr eaLnBrk="1" hangingPunct="1">
              <a:lnSpc>
                <a:spcPct val="100000"/>
              </a:lnSpc>
              <a:spcBef>
                <a:spcPts val="1200"/>
              </a:spcBef>
            </a:pPr>
            <a:r>
              <a:rPr lang="de-DE" altLang="de-DE" sz="1600" b="1" dirty="0">
                <a:solidFill>
                  <a:srgbClr val="004992"/>
                </a:solidFill>
                <a:latin typeface="Calibri Light"/>
              </a:rPr>
              <a:t>... eu próprio:</a:t>
            </a:r>
          </a:p>
          <a:p>
            <a:pPr eaLnBrk="1" hangingPunct="1">
              <a:lnSpc>
                <a:spcPct val="100000"/>
              </a:lnSpc>
              <a:spcBef>
                <a:spcPts val="0"/>
              </a:spcBef>
            </a:pPr>
            <a:r>
              <a:rPr lang="de-DE" altLang="de-DE" sz="1600" i="1" dirty="0">
                <a:solidFill>
                  <a:srgbClr val="004992"/>
                </a:solidFill>
                <a:latin typeface="Calibri Light"/>
              </a:rPr>
              <a:t>(</a:t>
            </a:r>
            <a:r>
              <a:rPr lang="pt-PT" altLang="de-DE" sz="1600" i="1" dirty="0">
                <a:solidFill>
                  <a:srgbClr val="004992"/>
                </a:solidFill>
                <a:latin typeface="Calibri Light"/>
              </a:rPr>
              <a:t>influenciável</a:t>
            </a:r>
            <a:r>
              <a:rPr lang="de-DE" altLang="de-DE" sz="1600" i="1" dirty="0">
                <a:solidFill>
                  <a:srgbClr val="004992"/>
                </a:solidFill>
                <a:latin typeface="Calibri Light"/>
              </a:rPr>
              <a:t>)</a:t>
            </a:r>
            <a:endParaRPr lang="de-DE" altLang="de-DE" sz="1600" dirty="0">
              <a:solidFill>
                <a:srgbClr val="004992"/>
              </a:solidFill>
              <a:latin typeface="Calibri Light"/>
            </a:endParaRP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não estava motivado o suficiente para mudar</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não acredito na minha recuperação</a:t>
            </a:r>
            <a:endParaRPr lang="de-DE" altLang="de-DE" sz="1600" dirty="0">
              <a:solidFill>
                <a:srgbClr val="333333"/>
              </a:solidFill>
              <a:latin typeface="Calibri Light"/>
            </a:endParaRPr>
          </a:p>
          <a:p>
            <a:pPr eaLnBrk="1" hangingPunct="1">
              <a:lnSpc>
                <a:spcPct val="100000"/>
              </a:lnSpc>
              <a:spcBef>
                <a:spcPts val="1200"/>
              </a:spcBef>
              <a:buClr>
                <a:schemeClr val="tx1"/>
              </a:buClr>
            </a:pPr>
            <a:r>
              <a:rPr lang="de-DE" altLang="de-DE" sz="1600" i="1" dirty="0">
                <a:solidFill>
                  <a:srgbClr val="004992"/>
                </a:solidFill>
                <a:latin typeface="Calibri Light"/>
              </a:rPr>
              <a:t>(menos influenciável)</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Sou incurável</a:t>
            </a:r>
          </a:p>
          <a:p>
            <a:pPr marL="285750" indent="-285750" eaLnBrk="1" hangingPunct="1">
              <a:lnSpc>
                <a:spcPct val="100000"/>
              </a:lnSpc>
              <a:spcBef>
                <a:spcPts val="0"/>
              </a:spcBef>
              <a:buClr>
                <a:srgbClr val="333333"/>
              </a:buClr>
              <a:buFont typeface="WingDings"/>
              <a:buChar char=""/>
            </a:pPr>
            <a:r>
              <a:rPr lang="de-DE" altLang="de-DE" sz="1600" i="1" dirty="0">
                <a:solidFill>
                  <a:srgbClr val="333333"/>
                </a:solidFill>
                <a:latin typeface="Calibri Light"/>
              </a:rPr>
              <a:t>Eu tenho maus genes</a:t>
            </a:r>
          </a:p>
          <a:p>
            <a:pPr eaLnBrk="1" hangingPunct="1">
              <a:lnSpc>
                <a:spcPct val="100000"/>
              </a:lnSpc>
              <a:spcBef>
                <a:spcPts val="1200"/>
              </a:spcBef>
              <a:buClr>
                <a:schemeClr val="tx1"/>
              </a:buClr>
            </a:pPr>
            <a:r>
              <a:rPr lang="de-DE" altLang="de-DE" sz="1600" b="1" dirty="0">
                <a:solidFill>
                  <a:srgbClr val="004992"/>
                </a:solidFill>
                <a:latin typeface="Calibri Light"/>
              </a:rPr>
              <a:t>... outros:</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Os médicos neste hospital têm má reputação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A equipa médica deveria ter dispensado mais tempo e esforço no meu tratamento</a:t>
            </a:r>
          </a:p>
          <a:p>
            <a:pPr eaLnBrk="1" hangingPunct="1">
              <a:lnSpc>
                <a:spcPct val="100000"/>
              </a:lnSpc>
              <a:spcBef>
                <a:spcPts val="1200"/>
              </a:spcBef>
              <a:buClr>
                <a:schemeClr val="tx1"/>
              </a:buClr>
            </a:pPr>
            <a:r>
              <a:rPr lang="pt-PT" altLang="de-DE" sz="1600" b="1" dirty="0">
                <a:solidFill>
                  <a:srgbClr val="004992"/>
                </a:solidFill>
                <a:latin typeface="Calibri Light"/>
              </a:rPr>
              <a:t>... uma situação ou o acaso: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Se eu não tivesse partilhado o meu quarto com mais 6 doentes, certamente teria recuperado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teria recuperado se o hospital estivesse melhor equipado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Por vezes, o processo de recuperação demora mais tempo </a:t>
            </a: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10</a:t>
            </a:fld>
            <a:endParaRPr lang="de-DE" dirty="0"/>
          </a:p>
        </p:txBody>
      </p:sp>
      <p:sp>
        <p:nvSpPr>
          <p:cNvPr id="12" name="AutoShape 20">
            <a:extLst>
              <a:ext uri="{FF2B5EF4-FFF2-40B4-BE49-F238E27FC236}">
                <a16:creationId xmlns:a16="http://schemas.microsoft.com/office/drawing/2014/main" id="{F62F2BDA-5396-4D2A-BD1D-2BF88BA094C9}"/>
              </a:ext>
            </a:extLst>
          </p:cNvPr>
          <p:cNvSpPr>
            <a:spLocks noChangeArrowheads="1"/>
          </p:cNvSpPr>
          <p:nvPr/>
        </p:nvSpPr>
        <p:spPr bwMode="auto">
          <a:xfrm>
            <a:off x="9842003" y="2492896"/>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err="1">
                <a:latin typeface="Calibri Light"/>
              </a:rPr>
              <a:t>Pára</a:t>
            </a:r>
            <a:r>
              <a:rPr lang="de-DE" altLang="de-DE" sz="1200" dirty="0">
                <a:latin typeface="Calibri Light"/>
              </a:rPr>
              <a:t> de </a:t>
            </a:r>
            <a:r>
              <a:rPr lang="de-DE" altLang="de-DE" sz="1200" dirty="0" err="1">
                <a:latin typeface="Calibri Light"/>
              </a:rPr>
              <a:t>me</a:t>
            </a:r>
            <a:r>
              <a:rPr lang="de-DE" altLang="de-DE" sz="1200" dirty="0">
                <a:latin typeface="Calibri Light"/>
              </a:rPr>
              <a:t>  </a:t>
            </a:r>
            <a:r>
              <a:rPr lang="de-DE" altLang="de-DE" sz="1200" dirty="0" err="1">
                <a:latin typeface="Calibri Light"/>
              </a:rPr>
              <a:t>seguir</a:t>
            </a:r>
            <a:r>
              <a:rPr lang="de-DE" altLang="de-DE" sz="1200" dirty="0">
                <a:latin typeface="Calibri Light"/>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8" descr="modul1aSChatten">
            <a:extLst>
              <a:ext uri="{FF2B5EF4-FFF2-40B4-BE49-F238E27FC236}">
                <a16:creationId xmlns:a16="http://schemas.microsoft.com/office/drawing/2014/main" id="{FEE11ABE-F7FA-41FB-983E-5BFB6713137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67" y="207669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Você saiu do hospital sem se sentir melhor.</a:t>
            </a:r>
            <a:endParaRPr lang="en-US" altLang="de-DE" sz="3600" dirty="0">
              <a:latin typeface="Calibri Light"/>
            </a:endParaRPr>
          </a:p>
        </p:txBody>
      </p:sp>
      <p:sp>
        <p:nvSpPr>
          <p:cNvPr id="11266" name="Rectangle 3"/>
          <p:cNvSpPr>
            <a:spLocks noGrp="1" noChangeArrowheads="1"/>
          </p:cNvSpPr>
          <p:nvPr>
            <p:ph idx="1"/>
          </p:nvPr>
        </p:nvSpPr>
        <p:spPr/>
        <p:txBody>
          <a:bodyPr/>
          <a:lstStyle/>
          <a:p>
            <a:pPr eaLnBrk="1" hangingPunct="1">
              <a:lnSpc>
                <a:spcPct val="100000"/>
              </a:lnSpc>
              <a:spcBef>
                <a:spcPts val="0"/>
              </a:spcBef>
            </a:pPr>
            <a:r>
              <a:rPr lang="de-DE" altLang="de-DE" sz="1600" b="1" dirty="0">
                <a:solidFill>
                  <a:srgbClr val="004992"/>
                </a:solidFill>
                <a:latin typeface="Calibri Light"/>
              </a:rPr>
              <a:t>Explicações...</a:t>
            </a:r>
          </a:p>
          <a:p>
            <a:pPr eaLnBrk="1" hangingPunct="1">
              <a:lnSpc>
                <a:spcPct val="100000"/>
              </a:lnSpc>
              <a:spcBef>
                <a:spcPts val="1200"/>
              </a:spcBef>
            </a:pPr>
            <a:r>
              <a:rPr lang="de-DE" altLang="de-DE" sz="1600" b="1" dirty="0">
                <a:solidFill>
                  <a:srgbClr val="004992"/>
                </a:solidFill>
                <a:latin typeface="Calibri Light"/>
              </a:rPr>
              <a:t>... eu próprio:</a:t>
            </a:r>
          </a:p>
          <a:p>
            <a:pPr eaLnBrk="1" hangingPunct="1">
              <a:lnSpc>
                <a:spcPct val="100000"/>
              </a:lnSpc>
              <a:spcBef>
                <a:spcPts val="0"/>
              </a:spcBef>
            </a:pPr>
            <a:r>
              <a:rPr lang="de-DE" altLang="de-DE" sz="1600" i="1" dirty="0">
                <a:solidFill>
                  <a:srgbClr val="004992"/>
                </a:solidFill>
                <a:latin typeface="Calibri Light"/>
              </a:rPr>
              <a:t>(</a:t>
            </a:r>
            <a:r>
              <a:rPr lang="pt-PT" altLang="de-DE" sz="1600" i="1" dirty="0">
                <a:solidFill>
                  <a:srgbClr val="004992"/>
                </a:solidFill>
                <a:latin typeface="Calibri Light"/>
              </a:rPr>
              <a:t>influenciável</a:t>
            </a:r>
            <a:r>
              <a:rPr lang="de-DE" altLang="de-DE" sz="1600" i="1" dirty="0">
                <a:solidFill>
                  <a:srgbClr val="004992"/>
                </a:solidFill>
                <a:latin typeface="Calibri Light"/>
              </a:rPr>
              <a:t>)</a:t>
            </a:r>
            <a:endParaRPr lang="de-DE" altLang="de-DE" sz="1600" dirty="0">
              <a:solidFill>
                <a:srgbClr val="004992"/>
              </a:solidFill>
              <a:latin typeface="Calibri Light"/>
            </a:endParaRP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não estava motivado o suficiente para mudar</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não acredito na minha recuperação</a:t>
            </a:r>
            <a:endParaRPr lang="de-DE" altLang="de-DE" sz="1600" dirty="0">
              <a:solidFill>
                <a:srgbClr val="333333"/>
              </a:solidFill>
              <a:latin typeface="Calibri Light"/>
            </a:endParaRPr>
          </a:p>
          <a:p>
            <a:pPr eaLnBrk="1" hangingPunct="1">
              <a:lnSpc>
                <a:spcPct val="100000"/>
              </a:lnSpc>
              <a:spcBef>
                <a:spcPts val="1200"/>
              </a:spcBef>
              <a:buClr>
                <a:schemeClr val="tx1"/>
              </a:buClr>
            </a:pPr>
            <a:r>
              <a:rPr lang="de-DE" altLang="de-DE" sz="1600" i="1" dirty="0">
                <a:solidFill>
                  <a:srgbClr val="004992"/>
                </a:solidFill>
                <a:latin typeface="Calibri Light"/>
              </a:rPr>
              <a:t>(menos influenciável)</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Sou incurável</a:t>
            </a:r>
          </a:p>
          <a:p>
            <a:pPr marL="285750" indent="-285750" eaLnBrk="1" hangingPunct="1">
              <a:lnSpc>
                <a:spcPct val="100000"/>
              </a:lnSpc>
              <a:spcBef>
                <a:spcPts val="0"/>
              </a:spcBef>
              <a:buClr>
                <a:srgbClr val="333333"/>
              </a:buClr>
              <a:buFont typeface="WingDings"/>
              <a:buChar char=""/>
            </a:pPr>
            <a:r>
              <a:rPr lang="de-DE" altLang="de-DE" sz="1600" i="1" dirty="0">
                <a:solidFill>
                  <a:srgbClr val="333333"/>
                </a:solidFill>
                <a:latin typeface="Calibri Light"/>
              </a:rPr>
              <a:t>Eu tenho maus genes</a:t>
            </a:r>
          </a:p>
          <a:p>
            <a:pPr eaLnBrk="1" hangingPunct="1">
              <a:lnSpc>
                <a:spcPct val="100000"/>
              </a:lnSpc>
              <a:spcBef>
                <a:spcPts val="1200"/>
              </a:spcBef>
              <a:buClr>
                <a:schemeClr val="tx1"/>
              </a:buClr>
            </a:pPr>
            <a:r>
              <a:rPr lang="de-DE" altLang="de-DE" sz="1600" b="1" dirty="0">
                <a:solidFill>
                  <a:srgbClr val="004992"/>
                </a:solidFill>
                <a:latin typeface="Calibri Light"/>
              </a:rPr>
              <a:t>... outros:</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Os médicos neste hospital têm má reputação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A equipa médica deveria ter dispensado mais tempo e esforço no meu tratamento</a:t>
            </a:r>
          </a:p>
          <a:p>
            <a:pPr eaLnBrk="1" hangingPunct="1">
              <a:lnSpc>
                <a:spcPct val="100000"/>
              </a:lnSpc>
              <a:spcBef>
                <a:spcPts val="1200"/>
              </a:spcBef>
              <a:buClr>
                <a:schemeClr val="tx1"/>
              </a:buClr>
            </a:pPr>
            <a:r>
              <a:rPr lang="pt-PT" altLang="de-DE" sz="1600" b="1" dirty="0">
                <a:solidFill>
                  <a:srgbClr val="004992"/>
                </a:solidFill>
                <a:latin typeface="Calibri Light"/>
              </a:rPr>
              <a:t>... uma situação ou o acaso: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Se eu não tivesse partilhado o meu quarto com mais 6 doentes, certamente teria recuperado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Eu teria recuperado se o hospital estivesse melhor equipado</a:t>
            </a:r>
          </a:p>
          <a:p>
            <a:pPr marL="285750" indent="-285750" eaLnBrk="1" hangingPunct="1">
              <a:lnSpc>
                <a:spcPct val="100000"/>
              </a:lnSpc>
              <a:spcBef>
                <a:spcPts val="0"/>
              </a:spcBef>
              <a:buClr>
                <a:srgbClr val="333333"/>
              </a:buClr>
              <a:buFont typeface="WingDings"/>
              <a:buChar char=""/>
            </a:pPr>
            <a:r>
              <a:rPr lang="pt-PT" altLang="de-DE" sz="1600" dirty="0">
                <a:solidFill>
                  <a:srgbClr val="333333"/>
                </a:solidFill>
                <a:latin typeface="Calibri Light"/>
              </a:rPr>
              <a:t>Por vezes, o processo de recuperação demora mais tempo </a:t>
            </a:r>
          </a:p>
        </p:txBody>
      </p:sp>
      <p:sp>
        <p:nvSpPr>
          <p:cNvPr id="8" name="Text Box 6"/>
          <p:cNvSpPr txBox="1">
            <a:spLocks noChangeArrowheads="1"/>
          </p:cNvSpPr>
          <p:nvPr/>
        </p:nvSpPr>
        <p:spPr bwMode="auto">
          <a:xfrm rot="-1140598">
            <a:off x="1180926" y="3628252"/>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Cuidado: explicações tendenciosas!</a:t>
            </a:r>
            <a:endParaRPr lang="en-US" altLang="de-DE" sz="2800" b="1" dirty="0">
              <a:solidFill>
                <a:srgbClr val="FF0000"/>
              </a:solidFill>
              <a:latin typeface="Calibri Light"/>
            </a:endParaRP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11</a:t>
            </a:fld>
            <a:endParaRPr lang="de-DE" dirty="0"/>
          </a:p>
        </p:txBody>
      </p:sp>
      <p:sp>
        <p:nvSpPr>
          <p:cNvPr id="16" name="AutoShape 20">
            <a:extLst>
              <a:ext uri="{FF2B5EF4-FFF2-40B4-BE49-F238E27FC236}">
                <a16:creationId xmlns:a16="http://schemas.microsoft.com/office/drawing/2014/main" id="{D55BA758-76AE-48C0-B3D0-3CD14BB52148}"/>
              </a:ext>
            </a:extLst>
          </p:cNvPr>
          <p:cNvSpPr>
            <a:spLocks noChangeArrowheads="1"/>
          </p:cNvSpPr>
          <p:nvPr/>
        </p:nvSpPr>
        <p:spPr bwMode="auto">
          <a:xfrm>
            <a:off x="9842003" y="2492896"/>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err="1">
                <a:latin typeface="Calibri Light"/>
              </a:rPr>
              <a:t>Pára</a:t>
            </a:r>
            <a:r>
              <a:rPr lang="de-DE" altLang="de-DE" sz="1200" dirty="0">
                <a:latin typeface="Calibri Light"/>
              </a:rPr>
              <a:t> de </a:t>
            </a:r>
            <a:r>
              <a:rPr lang="de-DE" altLang="de-DE" sz="1200" dirty="0" err="1">
                <a:latin typeface="Calibri Light"/>
              </a:rPr>
              <a:t>me</a:t>
            </a:r>
            <a:r>
              <a:rPr lang="de-DE" altLang="de-DE" sz="1200" dirty="0">
                <a:latin typeface="Calibri Light"/>
              </a:rPr>
              <a:t>  </a:t>
            </a:r>
            <a:r>
              <a:rPr lang="de-DE" altLang="de-DE" sz="1200" dirty="0" err="1">
                <a:latin typeface="Calibri Light"/>
              </a:rPr>
              <a:t>seguir</a:t>
            </a:r>
            <a:r>
              <a:rPr lang="de-DE" altLang="de-DE" sz="1200" dirty="0">
                <a:latin typeface="Calibri Light"/>
              </a:rPr>
              <a:t>!</a:t>
            </a:r>
          </a:p>
        </p:txBody>
      </p:sp>
    </p:spTree>
    <p:extLst>
      <p:ext uri="{BB962C8B-B14F-4D97-AF65-F5344CB8AC3E}">
        <p14:creationId xmlns:p14="http://schemas.microsoft.com/office/powerpoint/2010/main" val="175194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8" descr="modul1aSChatten">
            <a:extLst>
              <a:ext uri="{FF2B5EF4-FFF2-40B4-BE49-F238E27FC236}">
                <a16:creationId xmlns:a16="http://schemas.microsoft.com/office/drawing/2014/main" id="{686CF5D1-9A74-44F5-8CA0-DF898FEF31C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67" y="207669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Você saiu do hospital sem se sentir melhor.</a:t>
            </a:r>
            <a:endParaRPr lang="en-US" altLang="de-DE" sz="3600" dirty="0">
              <a:latin typeface="Calibri Light"/>
            </a:endParaRPr>
          </a:p>
        </p:txBody>
      </p:sp>
      <p:sp>
        <p:nvSpPr>
          <p:cNvPr id="13314" name="Rectangle 1026"/>
          <p:cNvSpPr>
            <a:spLocks noGrp="1" noChangeArrowheads="1"/>
          </p:cNvSpPr>
          <p:nvPr>
            <p:ph idx="1"/>
          </p:nvPr>
        </p:nvSpPr>
        <p:spPr>
          <a:xfrm>
            <a:off x="406998" y="2199430"/>
            <a:ext cx="8089126" cy="4248000"/>
          </a:xfrm>
        </p:spPr>
        <p:txBody>
          <a:bodyPr/>
          <a:lstStyle/>
          <a:p>
            <a:r>
              <a:rPr lang="pt-BR" altLang="de-DE" sz="2400" dirty="0">
                <a:solidFill>
                  <a:srgbClr val="333333"/>
                </a:solidFill>
                <a:latin typeface="Calibri Light"/>
              </a:rPr>
              <a:t>Agora, pense em explicações mais equilibradas, que envolvam uma mistura de causas (i.e. outros, a situação &amp; eu próprio)</a:t>
            </a:r>
          </a:p>
          <a:p>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endParaRPr lang="en-US"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12</a:t>
            </a:fld>
            <a:endParaRPr lang="de-DE" dirty="0"/>
          </a:p>
        </p:txBody>
      </p:sp>
      <p:sp>
        <p:nvSpPr>
          <p:cNvPr id="12" name="AutoShape 20">
            <a:extLst>
              <a:ext uri="{FF2B5EF4-FFF2-40B4-BE49-F238E27FC236}">
                <a16:creationId xmlns:a16="http://schemas.microsoft.com/office/drawing/2014/main" id="{27E3575B-7943-4DEC-AA1E-0494EF12D876}"/>
              </a:ext>
            </a:extLst>
          </p:cNvPr>
          <p:cNvSpPr>
            <a:spLocks noChangeArrowheads="1"/>
          </p:cNvSpPr>
          <p:nvPr/>
        </p:nvSpPr>
        <p:spPr bwMode="auto">
          <a:xfrm>
            <a:off x="9842003" y="2492896"/>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err="1">
                <a:latin typeface="Calibri Light"/>
              </a:rPr>
              <a:t>Pára</a:t>
            </a:r>
            <a:r>
              <a:rPr lang="de-DE" altLang="de-DE" sz="1200" dirty="0">
                <a:latin typeface="Calibri Light"/>
              </a:rPr>
              <a:t> de </a:t>
            </a:r>
            <a:r>
              <a:rPr lang="de-DE" altLang="de-DE" sz="1200" dirty="0" err="1">
                <a:latin typeface="Calibri Light"/>
              </a:rPr>
              <a:t>me</a:t>
            </a:r>
            <a:r>
              <a:rPr lang="de-DE" altLang="de-DE" sz="1200" dirty="0">
                <a:latin typeface="Calibri Light"/>
              </a:rPr>
              <a:t>  </a:t>
            </a:r>
            <a:r>
              <a:rPr lang="de-DE" altLang="de-DE" sz="1200" dirty="0" err="1">
                <a:latin typeface="Calibri Light"/>
              </a:rPr>
              <a:t>seguir</a:t>
            </a:r>
            <a:r>
              <a:rPr lang="de-DE" altLang="de-DE" sz="1200" dirty="0">
                <a:latin typeface="Calibri Light"/>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t>Você saiu do hospital sem se sentir melhor.</a:t>
            </a:r>
            <a:endParaRPr lang="en-US" altLang="de-DE" sz="3600" dirty="0">
              <a:latin typeface="Calibri Light"/>
            </a:endParaRPr>
          </a:p>
        </p:txBody>
      </p:sp>
      <p:sp>
        <p:nvSpPr>
          <p:cNvPr id="14338" name="Rectangle 2"/>
          <p:cNvSpPr>
            <a:spLocks noGrp="1" noChangeArrowheads="1"/>
          </p:cNvSpPr>
          <p:nvPr>
            <p:ph idx="1"/>
          </p:nvPr>
        </p:nvSpPr>
        <p:spPr>
          <a:xfrm>
            <a:off x="408955" y="2204864"/>
            <a:ext cx="7772400" cy="4248000"/>
          </a:xfrm>
        </p:spPr>
        <p:txBody>
          <a:bodyPr/>
          <a:lstStyle/>
          <a:p>
            <a:r>
              <a:rPr lang="pt-BR" altLang="de-DE" sz="2400" dirty="0">
                <a:solidFill>
                  <a:srgbClr val="333333"/>
                </a:solidFill>
                <a:latin typeface="Calibri Light"/>
              </a:rPr>
              <a:t>Agora, pense em explicações mais equilibradas, que envolvam uma mistura de causas (i.e. outros, a situação &amp; eu próprio)</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en-CA" altLang="de-DE" sz="2400" dirty="0">
                <a:solidFill>
                  <a:srgbClr val="333333"/>
                </a:solidFill>
                <a:latin typeface="Calibri Light"/>
              </a:rPr>
              <a:t>“</a:t>
            </a:r>
            <a:r>
              <a:rPr lang="pt-PT" altLang="de-DE" sz="2400" dirty="0">
                <a:solidFill>
                  <a:srgbClr val="333333"/>
                </a:solidFill>
                <a:latin typeface="Calibri Light"/>
              </a:rPr>
              <a:t>A equipa médica não esteve muito tempo comigo, mas eu poderia ter solicitado mais apoio e deveria ter comparecido mais vezes nas sessões de grupo</a:t>
            </a:r>
            <a:r>
              <a:rPr lang="en-CA" altLang="de-DE" sz="2400" dirty="0">
                <a:solidFill>
                  <a:srgbClr val="333333"/>
                </a:solidFill>
                <a:latin typeface="Calibri Light"/>
              </a:rPr>
              <a:t>. </a:t>
            </a:r>
            <a:r>
              <a:rPr lang="pt-PT" altLang="de-DE" sz="2400" dirty="0">
                <a:solidFill>
                  <a:srgbClr val="333333"/>
                </a:solidFill>
                <a:latin typeface="Calibri Light"/>
              </a:rPr>
              <a:t>Poderá</a:t>
            </a:r>
            <a:r>
              <a:rPr lang="en-GB" altLang="de-DE" sz="2400" dirty="0">
                <a:solidFill>
                  <a:srgbClr val="333333"/>
                </a:solidFill>
                <a:latin typeface="Calibri Light"/>
              </a:rPr>
              <a:t> </a:t>
            </a:r>
            <a:r>
              <a:rPr lang="pt-PT" altLang="de-DE" sz="2400" dirty="0">
                <a:solidFill>
                  <a:srgbClr val="333333"/>
                </a:solidFill>
                <a:latin typeface="Calibri Light"/>
              </a:rPr>
              <a:t>ser esta </a:t>
            </a:r>
            <a:r>
              <a:rPr lang="en-GB" altLang="de-DE" sz="2400" dirty="0">
                <a:solidFill>
                  <a:srgbClr val="333333"/>
                </a:solidFill>
                <a:latin typeface="Calibri Light"/>
              </a:rPr>
              <a:t>a </a:t>
            </a:r>
            <a:r>
              <a:rPr lang="pt-PT" altLang="de-DE" sz="2400" dirty="0">
                <a:solidFill>
                  <a:srgbClr val="333333"/>
                </a:solidFill>
                <a:latin typeface="Calibri Light"/>
              </a:rPr>
              <a:t>causa da minha estadia</a:t>
            </a:r>
            <a:r>
              <a:rPr lang="en-GB" altLang="de-DE" sz="2400" dirty="0">
                <a:solidFill>
                  <a:srgbClr val="333333"/>
                </a:solidFill>
                <a:latin typeface="Calibri Light"/>
              </a:rPr>
              <a:t> </a:t>
            </a:r>
            <a:r>
              <a:rPr lang="pt-PT" altLang="de-DE" sz="2400" dirty="0">
                <a:solidFill>
                  <a:srgbClr val="333333"/>
                </a:solidFill>
                <a:latin typeface="Calibri Light"/>
              </a:rPr>
              <a:t>não ter sido tão bem sucedida</a:t>
            </a:r>
            <a:r>
              <a:rPr lang="en-GB" altLang="de-DE" sz="2400" dirty="0">
                <a:solidFill>
                  <a:srgbClr val="333333"/>
                </a:solidFill>
                <a:latin typeface="Calibri Light"/>
              </a:rPr>
              <a:t>.</a:t>
            </a:r>
            <a:r>
              <a:rPr lang="en-US" altLang="de-DE" sz="2400" dirty="0">
                <a:solidFill>
                  <a:srgbClr val="333333"/>
                </a:solidFill>
                <a:latin typeface="Calibri Light"/>
              </a:rPr>
              <a:t>”</a:t>
            </a:r>
          </a:p>
          <a:p>
            <a:pPr marL="342900" indent="-342900" eaLnBrk="1" hangingPunct="1">
              <a:buClr>
                <a:srgbClr val="333333"/>
              </a:buClr>
              <a:buFont typeface="WingDings"/>
              <a:buChar char=""/>
            </a:pPr>
            <a:r>
              <a:rPr lang="en-CA" altLang="de-DE" sz="2400" dirty="0">
                <a:solidFill>
                  <a:srgbClr val="333333"/>
                </a:solidFill>
                <a:latin typeface="Calibri Light"/>
              </a:rPr>
              <a:t>“</a:t>
            </a:r>
            <a:r>
              <a:rPr lang="pt-PT" altLang="de-DE" sz="2400" dirty="0">
                <a:solidFill>
                  <a:srgbClr val="333333"/>
                </a:solidFill>
                <a:latin typeface="Calibri Light"/>
              </a:rPr>
              <a:t>Talvez deva ser mais paciente no que diz respeito à minha recuperação</a:t>
            </a:r>
            <a:r>
              <a:rPr lang="en-CA" altLang="de-DE" sz="2400" dirty="0">
                <a:solidFill>
                  <a:srgbClr val="333333"/>
                </a:solidFill>
                <a:latin typeface="Calibri Light"/>
              </a:rPr>
              <a:t>.</a:t>
            </a:r>
            <a:r>
              <a:rPr lang="en-GB" altLang="de-DE" sz="2400" dirty="0">
                <a:solidFill>
                  <a:srgbClr val="333333"/>
                </a:solidFill>
                <a:latin typeface="Calibri Light"/>
              </a:rPr>
              <a:t> </a:t>
            </a:r>
            <a:r>
              <a:rPr lang="pt-PT" altLang="de-DE" sz="2400" dirty="0">
                <a:solidFill>
                  <a:srgbClr val="333333"/>
                </a:solidFill>
                <a:latin typeface="Calibri Light"/>
              </a:rPr>
              <a:t>Estou confiante que no futuro possa ser ajudado por terapeutas competentes</a:t>
            </a:r>
            <a:r>
              <a:rPr lang="en-GB" altLang="de-DE" sz="2400" dirty="0">
                <a:solidFill>
                  <a:srgbClr val="333333"/>
                </a:solidFill>
                <a:latin typeface="Calibri Light"/>
              </a:rPr>
              <a:t>.</a:t>
            </a:r>
            <a:r>
              <a:rPr lang="en-US" altLang="de-DE" sz="2400" dirty="0">
                <a:solidFill>
                  <a:srgbClr val="333333"/>
                </a:solidFill>
                <a:latin typeface="Calibri Light"/>
              </a:rPr>
              <a:t>”</a:t>
            </a: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867" y="207669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0"/>
          <p:cNvSpPr>
            <a:spLocks noChangeArrowheads="1"/>
          </p:cNvSpPr>
          <p:nvPr/>
        </p:nvSpPr>
        <p:spPr bwMode="auto">
          <a:xfrm>
            <a:off x="9842003" y="2492896"/>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err="1">
                <a:latin typeface="Calibri Light"/>
              </a:rPr>
              <a:t>Pára</a:t>
            </a:r>
            <a:r>
              <a:rPr lang="de-DE" altLang="de-DE" sz="1200" dirty="0">
                <a:latin typeface="Calibri Light"/>
              </a:rPr>
              <a:t> de </a:t>
            </a:r>
            <a:r>
              <a:rPr lang="de-DE" altLang="de-DE" sz="1200" dirty="0" err="1">
                <a:latin typeface="Calibri Light"/>
              </a:rPr>
              <a:t>me</a:t>
            </a:r>
            <a:r>
              <a:rPr lang="de-DE" altLang="de-DE" sz="1200" dirty="0">
                <a:latin typeface="Calibri Light"/>
              </a:rPr>
              <a:t>  </a:t>
            </a:r>
            <a:r>
              <a:rPr lang="de-DE" altLang="de-DE" sz="1200" dirty="0" err="1">
                <a:latin typeface="Calibri Light"/>
              </a:rPr>
              <a:t>seguir</a:t>
            </a:r>
            <a:r>
              <a:rPr lang="de-DE" altLang="de-DE" sz="1200" dirty="0">
                <a:latin typeface="Calibri Light"/>
              </a:rPr>
              <a:t>!</a:t>
            </a: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certos estilos atributivos nos eventos negativos!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103698304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“A </a:t>
                      </a:r>
                      <a:r>
                        <a:rPr kumimoji="0" lang="pt-BR" sz="2000" b="0" i="0" u="none" strike="noStrike" cap="none" normalizeH="0" baseline="0" dirty="0">
                          <a:ln>
                            <a:noFill/>
                          </a:ln>
                          <a:solidFill>
                            <a:srgbClr val="333333"/>
                          </a:solidFill>
                          <a:effectLst/>
                          <a:latin typeface="Calibri Light"/>
                          <a:cs typeface="Times New Roman" pitchFamily="18" charset="0"/>
                        </a:rPr>
                        <a:t>culpa foi realmente minha. Devo um pedido de desculpas aos </a:t>
                      </a:r>
                      <a:r>
                        <a:rPr kumimoji="0" lang="pt-BR" sz="2000" b="0" i="0" u="none" strike="noStrike" cap="none" normalizeH="0" baseline="0">
                          <a:ln>
                            <a:noFill/>
                          </a:ln>
                          <a:solidFill>
                            <a:srgbClr val="333333"/>
                          </a:solidFill>
                          <a:effectLst/>
                          <a:latin typeface="Calibri Light"/>
                          <a:cs typeface="Times New Roman" pitchFamily="18" charset="0"/>
                        </a:rPr>
                        <a:t>adeptos!”)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GB"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“Mas </a:t>
                      </a:r>
                      <a:r>
                        <a:rPr kumimoji="0" lang="pt-BR" sz="2000" b="0" i="0" u="none" strike="noStrike" cap="none" normalizeH="0" baseline="0" dirty="0">
                          <a:ln>
                            <a:noFill/>
                          </a:ln>
                          <a:solidFill>
                            <a:srgbClr val="333333"/>
                          </a:solidFill>
                          <a:effectLst/>
                          <a:latin typeface="Calibri Light"/>
                          <a:cs typeface="Times New Roman" pitchFamily="18" charset="0"/>
                        </a:rPr>
                        <a:t>onde estava o </a:t>
                      </a:r>
                      <a:r>
                        <a:rPr kumimoji="0" lang="pt-BR" sz="2000" b="0" i="0" u="none" strike="noStrike" cap="none" normalizeH="0" baseline="0">
                          <a:ln>
                            <a:noFill/>
                          </a:ln>
                          <a:solidFill>
                            <a:srgbClr val="333333"/>
                          </a:solidFill>
                          <a:effectLst/>
                          <a:latin typeface="Calibri Light"/>
                          <a:cs typeface="Times New Roman" pitchFamily="18" charset="0"/>
                        </a:rPr>
                        <a:t>guarda-redes?”; “Tudo </a:t>
                      </a:r>
                      <a:r>
                        <a:rPr kumimoji="0" lang="pt-BR" sz="2000" b="0" i="0" u="none" strike="noStrike" cap="none" normalizeH="0" baseline="0" dirty="0">
                          <a:ln>
                            <a:noFill/>
                          </a:ln>
                          <a:solidFill>
                            <a:srgbClr val="333333"/>
                          </a:solidFill>
                          <a:effectLst/>
                          <a:latin typeface="Calibri Light"/>
                          <a:cs typeface="Times New Roman" pitchFamily="18" charset="0"/>
                        </a:rPr>
                        <a:t>pode acontecer num jogo de </a:t>
                      </a:r>
                      <a:r>
                        <a:rPr kumimoji="0" lang="pt-BR" sz="2000" b="0" i="0" u="none" strike="noStrike" cap="none" normalizeH="0" baseline="0">
                          <a:ln>
                            <a:noFill/>
                          </a:ln>
                          <a:solidFill>
                            <a:srgbClr val="333333"/>
                          </a:solidFill>
                          <a:effectLst/>
                          <a:latin typeface="Calibri Light"/>
                          <a:cs typeface="Times New Roman" pitchFamily="18" charset="0"/>
                        </a:rPr>
                        <a:t>futebol.”)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br>
                        <a:rPr kumimoji="0" lang="pt-BR" sz="2000" b="0" i="0" u="none" strike="noStrike" cap="none" normalizeH="0" baseline="0" dirty="0">
                          <a:ln>
                            <a:noFill/>
                          </a:ln>
                          <a:solidFill>
                            <a:srgbClr val="333333"/>
                          </a:solidFill>
                          <a:effectLst/>
                          <a:latin typeface="Calibri Light"/>
                          <a:cs typeface="Times New Roman" pitchFamily="18" charset="0"/>
                        </a:rPr>
                      </a:br>
                      <a:br>
                        <a:rPr kumimoji="0" lang="pt-BR" sz="2000" b="0" i="0" u="none" strike="noStrike" cap="none" normalizeH="0" baseline="0" dirty="0">
                          <a:ln>
                            <a:noFill/>
                          </a:ln>
                          <a:solidFill>
                            <a:srgbClr val="333333"/>
                          </a:solidFill>
                          <a:effectLst/>
                          <a:latin typeface="Calibri Light"/>
                          <a:cs typeface="Times New Roman" pitchFamily="18" charset="0"/>
                        </a:rPr>
                      </a:br>
                      <a:endParaRPr kumimoji="0" lang="pt-BR"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600">
                <a:latin typeface="Calibri Light"/>
              </a:rPr>
              <a:t>Se tivesse jogado melhor, a outra equipa não teria marcado golo.</a:t>
            </a:r>
            <a:endParaRPr lang="en-CA" altLang="de-DE" sz="16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14</a:t>
            </a:fld>
            <a:endParaRPr lang="de-DE" dirty="0"/>
          </a:p>
        </p:txBody>
      </p:sp>
      <p:pic>
        <p:nvPicPr>
          <p:cNvPr id="9" name="Picture 15">
            <a:extLst>
              <a:ext uri="{FF2B5EF4-FFF2-40B4-BE49-F238E27FC236}">
                <a16:creationId xmlns:a16="http://schemas.microsoft.com/office/drawing/2014/main" id="{92954E65-77DC-4752-AA61-4D8E2BE769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928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certos estilos atributivos nos eventos negativos!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87120965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“A </a:t>
                      </a:r>
                      <a:r>
                        <a:rPr kumimoji="0" lang="pt-BR" sz="2000" b="0" i="0" u="none" strike="noStrike" cap="none" normalizeH="0" baseline="0" dirty="0">
                          <a:ln>
                            <a:noFill/>
                          </a:ln>
                          <a:solidFill>
                            <a:srgbClr val="333333"/>
                          </a:solidFill>
                          <a:effectLst/>
                          <a:latin typeface="Calibri Light"/>
                          <a:cs typeface="Times New Roman" pitchFamily="18" charset="0"/>
                        </a:rPr>
                        <a:t>culpa foi realmente minha. Devo um pedido de desculpas aos </a:t>
                      </a:r>
                      <a:r>
                        <a:rPr kumimoji="0" lang="pt-BR" sz="2000" b="0" i="0" u="none" strike="noStrike" cap="none" normalizeH="0" baseline="0">
                          <a:ln>
                            <a:noFill/>
                          </a:ln>
                          <a:solidFill>
                            <a:srgbClr val="333333"/>
                          </a:solidFill>
                          <a:effectLst/>
                          <a:latin typeface="Calibri Light"/>
                          <a:cs typeface="Times New Roman" pitchFamily="18" charset="0"/>
                        </a:rPr>
                        <a:t>adeptos!”)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reduz a auto-confiança</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considera-se nobre e corajoso assumir a responsabilidade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“Mas </a:t>
                      </a:r>
                      <a:r>
                        <a:rPr kumimoji="0" lang="pt-BR" sz="2000" b="0" i="0" u="none" strike="noStrike" cap="none" normalizeH="0" baseline="0" dirty="0">
                          <a:ln>
                            <a:noFill/>
                          </a:ln>
                          <a:solidFill>
                            <a:srgbClr val="333333"/>
                          </a:solidFill>
                          <a:effectLst/>
                          <a:latin typeface="Calibri Light"/>
                          <a:cs typeface="Times New Roman" pitchFamily="18" charset="0"/>
                        </a:rPr>
                        <a:t>onde estava o </a:t>
                      </a:r>
                      <a:r>
                        <a:rPr kumimoji="0" lang="pt-BR" sz="2000" b="0" i="0" u="none" strike="noStrike" cap="none" normalizeH="0" baseline="0">
                          <a:ln>
                            <a:noFill/>
                          </a:ln>
                          <a:solidFill>
                            <a:srgbClr val="333333"/>
                          </a:solidFill>
                          <a:effectLst/>
                          <a:latin typeface="Calibri Light"/>
                          <a:cs typeface="Times New Roman" pitchFamily="18" charset="0"/>
                        </a:rPr>
                        <a:t>guarda-redes?”; “Tudo </a:t>
                      </a:r>
                      <a:r>
                        <a:rPr kumimoji="0" lang="pt-BR" sz="2000" b="0" i="0" u="none" strike="noStrike" cap="none" normalizeH="0" baseline="0" dirty="0">
                          <a:ln>
                            <a:noFill/>
                          </a:ln>
                          <a:solidFill>
                            <a:srgbClr val="333333"/>
                          </a:solidFill>
                          <a:effectLst/>
                          <a:latin typeface="Calibri Light"/>
                          <a:cs typeface="Times New Roman" pitchFamily="18" charset="0"/>
                        </a:rPr>
                        <a:t>pode acontecer num jogo de </a:t>
                      </a:r>
                      <a:r>
                        <a:rPr kumimoji="0" lang="pt-BR" sz="2000" b="0" i="0" u="none" strike="noStrike" cap="none" normalizeH="0" baseline="0">
                          <a:ln>
                            <a:noFill/>
                          </a:ln>
                          <a:solidFill>
                            <a:srgbClr val="333333"/>
                          </a:solidFill>
                          <a:effectLst/>
                          <a:latin typeface="Calibri Light"/>
                          <a:cs typeface="Times New Roman" pitchFamily="18" charset="0"/>
                        </a:rPr>
                        <a:t>futebol.”)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br>
                        <a:rPr kumimoji="0" lang="pt-BR" sz="2000" b="0" i="0" u="none" strike="noStrike" cap="none" normalizeH="0" baseline="0" dirty="0">
                          <a:ln>
                            <a:noFill/>
                          </a:ln>
                          <a:solidFill>
                            <a:srgbClr val="333333"/>
                          </a:solidFill>
                          <a:effectLst/>
                          <a:latin typeface="Calibri Light"/>
                          <a:cs typeface="Times New Roman" pitchFamily="18" charset="0"/>
                        </a:rPr>
                      </a:br>
                      <a:br>
                        <a:rPr kumimoji="0" lang="pt-BR" sz="2000" b="0" i="0" u="none" strike="noStrike" cap="none" normalizeH="0" baseline="0" dirty="0">
                          <a:ln>
                            <a:noFill/>
                          </a:ln>
                          <a:solidFill>
                            <a:srgbClr val="333333"/>
                          </a:solidFill>
                          <a:effectLst/>
                          <a:latin typeface="Calibri Light"/>
                          <a:cs typeface="Times New Roman" pitchFamily="18" charset="0"/>
                        </a:rPr>
                      </a:br>
                      <a:endParaRPr kumimoji="0" lang="pt-BR"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600">
                <a:latin typeface="Calibri Light"/>
              </a:rPr>
              <a:t>Se tivesse jogado melhor, a outra equipa não teria marcado golo.</a:t>
            </a:r>
            <a:endParaRPr lang="en-CA" altLang="de-DE" sz="16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15</a:t>
            </a:fld>
            <a:endParaRPr lang="de-DE" dirty="0"/>
          </a:p>
        </p:txBody>
      </p:sp>
      <p:pic>
        <p:nvPicPr>
          <p:cNvPr id="9" name="Picture 15">
            <a:extLst>
              <a:ext uri="{FF2B5EF4-FFF2-40B4-BE49-F238E27FC236}">
                <a16:creationId xmlns:a16="http://schemas.microsoft.com/office/drawing/2014/main" id="{75F8C876-2B5F-4F94-BA28-2C52CDB26E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certos estilos atributivos nos eventos negativos!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52712125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“A </a:t>
                      </a:r>
                      <a:r>
                        <a:rPr kumimoji="0" lang="pt-BR" sz="2000" b="0" i="0" u="none" strike="noStrike" cap="none" normalizeH="0" baseline="0" dirty="0">
                          <a:ln>
                            <a:noFill/>
                          </a:ln>
                          <a:solidFill>
                            <a:srgbClr val="333333"/>
                          </a:solidFill>
                          <a:effectLst/>
                          <a:latin typeface="Calibri Light"/>
                          <a:cs typeface="Times New Roman" pitchFamily="18" charset="0"/>
                        </a:rPr>
                        <a:t>culpa foi realmente minha. Devo um pedido de desculpas aos </a:t>
                      </a:r>
                      <a:r>
                        <a:rPr kumimoji="0" lang="pt-BR" sz="2000" b="0" i="0" u="none" strike="noStrike" cap="none" normalizeH="0" baseline="0">
                          <a:ln>
                            <a:noFill/>
                          </a:ln>
                          <a:solidFill>
                            <a:srgbClr val="333333"/>
                          </a:solidFill>
                          <a:effectLst/>
                          <a:latin typeface="Calibri Light"/>
                          <a:cs typeface="Times New Roman" pitchFamily="18" charset="0"/>
                        </a:rPr>
                        <a:t>adeptos!”)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reduz a auto-confiança</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considera-se nobre e corajoso assumir a responsabilidade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(e.g</a:t>
                      </a:r>
                      <a:r>
                        <a:rPr kumimoji="0" lang="pt-BR" sz="2000" b="0" i="0" u="none" strike="noStrike" cap="none" normalizeH="0" baseline="0">
                          <a:ln>
                            <a:noFill/>
                          </a:ln>
                          <a:solidFill>
                            <a:srgbClr val="333333"/>
                          </a:solidFill>
                          <a:effectLst/>
                          <a:latin typeface="Calibri Light"/>
                          <a:cs typeface="Times New Roman" pitchFamily="18" charset="0"/>
                        </a:rPr>
                        <a:t>. “Mas </a:t>
                      </a:r>
                      <a:r>
                        <a:rPr kumimoji="0" lang="pt-BR" sz="2000" b="0" i="0" u="none" strike="noStrike" cap="none" normalizeH="0" baseline="0" dirty="0">
                          <a:ln>
                            <a:noFill/>
                          </a:ln>
                          <a:solidFill>
                            <a:srgbClr val="333333"/>
                          </a:solidFill>
                          <a:effectLst/>
                          <a:latin typeface="Calibri Light"/>
                          <a:cs typeface="Times New Roman" pitchFamily="18" charset="0"/>
                        </a:rPr>
                        <a:t>onde estava o </a:t>
                      </a:r>
                      <a:r>
                        <a:rPr kumimoji="0" lang="pt-BR" sz="2000" b="0" i="0" u="none" strike="noStrike" cap="none" normalizeH="0" baseline="0">
                          <a:ln>
                            <a:noFill/>
                          </a:ln>
                          <a:solidFill>
                            <a:srgbClr val="333333"/>
                          </a:solidFill>
                          <a:effectLst/>
                          <a:latin typeface="Calibri Light"/>
                          <a:cs typeface="Times New Roman" pitchFamily="18" charset="0"/>
                        </a:rPr>
                        <a:t>guarda-redes?”; “Tudo </a:t>
                      </a:r>
                      <a:r>
                        <a:rPr kumimoji="0" lang="pt-BR" sz="2000" b="0" i="0" u="none" strike="noStrike" cap="none" normalizeH="0" baseline="0" dirty="0">
                          <a:ln>
                            <a:noFill/>
                          </a:ln>
                          <a:solidFill>
                            <a:srgbClr val="333333"/>
                          </a:solidFill>
                          <a:effectLst/>
                          <a:latin typeface="Calibri Light"/>
                          <a:cs typeface="Times New Roman" pitchFamily="18" charset="0"/>
                        </a:rPr>
                        <a:t>pode acontecer num jogo de </a:t>
                      </a:r>
                      <a:r>
                        <a:rPr kumimoji="0" lang="pt-BR" sz="2000" b="0" i="0" u="none" strike="noStrike" cap="none" normalizeH="0" baseline="0">
                          <a:ln>
                            <a:noFill/>
                          </a:ln>
                          <a:solidFill>
                            <a:srgbClr val="333333"/>
                          </a:solidFill>
                          <a:effectLst/>
                          <a:latin typeface="Calibri Light"/>
                          <a:cs typeface="Times New Roman" pitchFamily="18" charset="0"/>
                        </a:rPr>
                        <a:t>futebol.”)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não assumir a responsabilidade é considerado indelicado (tornando a situação mais fácil para si próprio)</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a auto-confiança não é ameaçada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600">
                <a:latin typeface="Calibri Light"/>
              </a:rPr>
              <a:t>Se tivesse jogado melhor, a outra equipa não teria marcado golo.</a:t>
            </a:r>
            <a:endParaRPr lang="en-CA" altLang="de-DE" sz="16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16</a:t>
            </a:fld>
            <a:endParaRPr lang="de-DE" dirty="0"/>
          </a:p>
        </p:txBody>
      </p:sp>
      <p:pic>
        <p:nvPicPr>
          <p:cNvPr id="9" name="Picture 15">
            <a:extLst>
              <a:ext uri="{FF2B5EF4-FFF2-40B4-BE49-F238E27FC236}">
                <a16:creationId xmlns:a16="http://schemas.microsoft.com/office/drawing/2014/main" id="{0BC6F98D-1124-45BC-913A-B97A7B64F0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37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certos estilos atributivos nos eventos negativos!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3371188517"/>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0000"/>
                          </a:solidFill>
                          <a:effectLst/>
                          <a:latin typeface="Calibri Light"/>
                          <a:cs typeface="Times New Roman" pitchFamily="18" charset="0"/>
                        </a:rPr>
                        <a:t>Respostas mais equilibradas (ex. combinar influências do próprio, outros/situação; dar diferentes explicações):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600">
                <a:latin typeface="Calibri Light"/>
              </a:rPr>
              <a:t>Se tivesse jogado melhor, a outra equipa não teria marcado golo.</a:t>
            </a:r>
            <a:endParaRPr lang="en-CA" altLang="de-DE" sz="16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9" name="Picture 15">
            <a:extLst>
              <a:ext uri="{FF2B5EF4-FFF2-40B4-BE49-F238E27FC236}">
                <a16:creationId xmlns:a16="http://schemas.microsoft.com/office/drawing/2014/main" id="{3CB236E2-1F22-4DB8-8212-11831ADAA1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certos estilos atributivos nos eventos negativos!</a:t>
            </a:r>
            <a:endParaRPr lang="en-US" sz="3600">
              <a:latin typeface="Calibri Light"/>
            </a:endParaRPr>
          </a:p>
        </p:txBody>
      </p:sp>
      <p:graphicFrame>
        <p:nvGraphicFramePr>
          <p:cNvPr id="11" name="Group 38"/>
          <p:cNvGraphicFramePr>
            <a:graphicFrameLocks noGrp="1"/>
          </p:cNvGraphicFramePr>
          <p:nvPr>
            <p:extLst>
              <p:ext uri="{D42A27DB-BD31-4B8C-83A1-F6EECF244321}">
                <p14:modId xmlns:p14="http://schemas.microsoft.com/office/powerpoint/2010/main" val="1845652416"/>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0000"/>
                          </a:solidFill>
                          <a:effectLst/>
                          <a:latin typeface="Calibri Light"/>
                          <a:cs typeface="Times New Roman" pitchFamily="18" charset="0"/>
                        </a:rPr>
                        <a:t>Respostas mais equilibradas (ex. combinar influências do próprio, outros/situação; dar diferentes explicações):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“O meu desempenho foi fraco mas vou certamente melhorar. Gostaria de acrescentar que evitei algumas das melhores oportunidades de golo da outra equipa.”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“Nos próximos dias eu e os meus colegas de equipa iremos jogar melhor, tendo esperança de conseguir alcançar grandes vitórias.”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600">
                <a:latin typeface="Calibri Light"/>
              </a:rPr>
              <a:t>Se tivesse jogado melhor, a outra equipa não teria marcado golo.</a:t>
            </a:r>
            <a:endParaRPr lang="en-CA" altLang="de-DE" sz="16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estilos atributivos em eventos positivos!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4804042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“Como </a:t>
                      </a:r>
                      <a:r>
                        <a:rPr kumimoji="0" lang="pt-BR" sz="2000" b="0" i="0" u="none" strike="noStrike" cap="none" normalizeH="0" baseline="0" dirty="0">
                          <a:ln>
                            <a:noFill/>
                          </a:ln>
                          <a:solidFill>
                            <a:srgbClr val="333333"/>
                          </a:solidFill>
                          <a:effectLst/>
                          <a:latin typeface="Calibri Light"/>
                          <a:cs typeface="Times New Roman" pitchFamily="18" charset="0"/>
                        </a:rPr>
                        <a:t>você disse anteriormente, eu sou </a:t>
                      </a:r>
                      <a:r>
                        <a:rPr kumimoji="0" lang="pt-BR" sz="2000" b="0" i="0" u="none" strike="noStrike" cap="none" normalizeH="0" baseline="0">
                          <a:ln>
                            <a:noFill/>
                          </a:ln>
                          <a:solidFill>
                            <a:srgbClr val="333333"/>
                          </a:solidFill>
                          <a:effectLst/>
                          <a:latin typeface="Calibri Light"/>
                          <a:cs typeface="Times New Roman" pitchFamily="18" charset="0"/>
                        </a:rPr>
                        <a:t>excepcionalmente talentoso”)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 </a:t>
                      </a:r>
                      <a:br>
                        <a:rPr kumimoji="0" lang="pt-BR" sz="2000" b="1" i="0" u="none" strike="noStrike" cap="none" normalizeH="0" baseline="0" dirty="0">
                          <a:ln>
                            <a:noFill/>
                          </a:ln>
                          <a:solidFill>
                            <a:srgbClr val="333333"/>
                          </a:solidFill>
                          <a:effectLst/>
                          <a:latin typeface="Calibri Light"/>
                          <a:cs typeface="Times New Roman" pitchFamily="18" charset="0"/>
                        </a:rPr>
                      </a:b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“Eu </a:t>
                      </a:r>
                      <a:r>
                        <a:rPr kumimoji="0" lang="pt-BR" sz="2000" b="0" i="0" u="none" strike="noStrike" cap="none" normalizeH="0" baseline="0" dirty="0">
                          <a:ln>
                            <a:noFill/>
                          </a:ln>
                          <a:solidFill>
                            <a:srgbClr val="333333"/>
                          </a:solidFill>
                          <a:effectLst/>
                          <a:latin typeface="Calibri Light"/>
                          <a:cs typeface="Times New Roman" pitchFamily="18" charset="0"/>
                        </a:rPr>
                        <a:t>devo tudo aos meus colegas e aos meus </a:t>
                      </a:r>
                      <a:r>
                        <a:rPr kumimoji="0" lang="pt-BR" sz="2000" b="0" i="0" u="none" strike="noStrike" cap="none" normalizeH="0" baseline="0">
                          <a:ln>
                            <a:noFill/>
                          </a:ln>
                          <a:solidFill>
                            <a:srgbClr val="333333"/>
                          </a:solidFill>
                          <a:effectLst/>
                          <a:latin typeface="Calibri Light"/>
                          <a:cs typeface="Times New Roman" pitchFamily="18" charset="0"/>
                        </a:rPr>
                        <a:t>pais.”)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400">
                <a:latin typeface="Calibri Light"/>
              </a:rPr>
              <a:t>Parabéns por ter ganho o prémio. Como é que conseguiu?</a:t>
            </a:r>
            <a:endParaRPr lang="en-CA" altLang="de-DE" sz="14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estilos atributivos em eventos positivos!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411292145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“Como </a:t>
                      </a:r>
                      <a:r>
                        <a:rPr kumimoji="0" lang="pt-BR" sz="2000" b="0" i="0" u="none" strike="noStrike" cap="none" normalizeH="0" baseline="0" dirty="0">
                          <a:ln>
                            <a:noFill/>
                          </a:ln>
                          <a:solidFill>
                            <a:srgbClr val="333333"/>
                          </a:solidFill>
                          <a:effectLst/>
                          <a:latin typeface="Calibri Light"/>
                          <a:cs typeface="Times New Roman" pitchFamily="18" charset="0"/>
                        </a:rPr>
                        <a:t>você disse anteriormente, eu sou </a:t>
                      </a:r>
                      <a:r>
                        <a:rPr kumimoji="0" lang="pt-BR" sz="2000" b="0" i="0" u="none" strike="noStrike" cap="none" normalizeH="0" baseline="0">
                          <a:ln>
                            <a:noFill/>
                          </a:ln>
                          <a:solidFill>
                            <a:srgbClr val="333333"/>
                          </a:solidFill>
                          <a:effectLst/>
                          <a:latin typeface="Calibri Light"/>
                          <a:cs typeface="Times New Roman" pitchFamily="18" charset="0"/>
                        </a:rPr>
                        <a:t>excepcionalmente talentoso”)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o auto-elogio parece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aumenta a auto-confiança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 </a:t>
                      </a:r>
                      <a:br>
                        <a:rPr kumimoji="0" lang="pt-BR" sz="2000" b="1" i="0" u="none" strike="noStrike" cap="none" normalizeH="0" baseline="0" dirty="0">
                          <a:ln>
                            <a:noFill/>
                          </a:ln>
                          <a:solidFill>
                            <a:srgbClr val="333333"/>
                          </a:solidFill>
                          <a:effectLst/>
                          <a:latin typeface="Calibri Light"/>
                          <a:cs typeface="Times New Roman" pitchFamily="18" charset="0"/>
                        </a:rPr>
                      </a:b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“Eu </a:t>
                      </a:r>
                      <a:r>
                        <a:rPr kumimoji="0" lang="pt-BR" sz="2000" b="0" i="0" u="none" strike="noStrike" cap="none" normalizeH="0" baseline="0" dirty="0">
                          <a:ln>
                            <a:noFill/>
                          </a:ln>
                          <a:solidFill>
                            <a:srgbClr val="333333"/>
                          </a:solidFill>
                          <a:effectLst/>
                          <a:latin typeface="Calibri Light"/>
                          <a:cs typeface="Times New Roman" pitchFamily="18" charset="0"/>
                        </a:rPr>
                        <a:t>devo tudo aos meus colegas e aos meus </a:t>
                      </a:r>
                      <a:r>
                        <a:rPr kumimoji="0" lang="pt-BR" sz="2000" b="0" i="0" u="none" strike="noStrike" cap="none" normalizeH="0" baseline="0">
                          <a:ln>
                            <a:noFill/>
                          </a:ln>
                          <a:solidFill>
                            <a:srgbClr val="333333"/>
                          </a:solidFill>
                          <a:effectLst/>
                          <a:latin typeface="Calibri Light"/>
                          <a:cs typeface="Times New Roman" pitchFamily="18" charset="0"/>
                        </a:rPr>
                        <a:t>pais.”)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400">
                <a:latin typeface="Calibri Light"/>
              </a:rPr>
              <a:t>Parabéns por ter ganho o prémio. Como é que conseguiu?</a:t>
            </a:r>
            <a:endParaRPr lang="en-CA" altLang="de-DE" sz="14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20</a:t>
            </a:fld>
            <a:endParaRPr lang="de-DE" dirty="0"/>
          </a:p>
        </p:txBody>
      </p:sp>
      <p:pic>
        <p:nvPicPr>
          <p:cNvPr id="9" name="Picture 15">
            <a:extLst>
              <a:ext uri="{FF2B5EF4-FFF2-40B4-BE49-F238E27FC236}">
                <a16:creationId xmlns:a16="http://schemas.microsoft.com/office/drawing/2014/main" id="{F36824CE-CB67-4E70-845E-11FD9BE7BC0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1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estilos atributivos em eventos positivos!</a:t>
            </a:r>
            <a:endParaRPr lang="en-US" sz="360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34418610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Atribuições Próprias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“Como </a:t>
                      </a:r>
                      <a:r>
                        <a:rPr kumimoji="0" lang="pt-BR" sz="2000" b="0" i="0" u="none" strike="noStrike" cap="none" normalizeH="0" baseline="0" dirty="0">
                          <a:ln>
                            <a:noFill/>
                          </a:ln>
                          <a:solidFill>
                            <a:srgbClr val="333333"/>
                          </a:solidFill>
                          <a:effectLst/>
                          <a:latin typeface="Calibri Light"/>
                          <a:cs typeface="Times New Roman" pitchFamily="18" charset="0"/>
                        </a:rPr>
                        <a:t>você disse anteriormente, eu sou </a:t>
                      </a:r>
                      <a:r>
                        <a:rPr kumimoji="0" lang="pt-BR" sz="2000" b="0" i="0" u="none" strike="noStrike" cap="none" normalizeH="0" baseline="0">
                          <a:ln>
                            <a:noFill/>
                          </a:ln>
                          <a:solidFill>
                            <a:srgbClr val="333333"/>
                          </a:solidFill>
                          <a:effectLst/>
                          <a:latin typeface="Calibri Light"/>
                          <a:cs typeface="Times New Roman" pitchFamily="18" charset="0"/>
                        </a:rPr>
                        <a:t>excepcionalmente talentoso”)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o auto-elogio parece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aumenta a auto-confiança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Outros/Atribuições Situacionais </a:t>
                      </a:r>
                      <a:br>
                        <a:rPr kumimoji="0" lang="pt-BR" sz="2000" b="1" i="0" u="none" strike="noStrike" cap="none" normalizeH="0" baseline="0" dirty="0">
                          <a:ln>
                            <a:noFill/>
                          </a:ln>
                          <a:solidFill>
                            <a:srgbClr val="333333"/>
                          </a:solidFill>
                          <a:effectLst/>
                          <a:latin typeface="Calibri Light"/>
                          <a:cs typeface="Times New Roman" pitchFamily="18" charset="0"/>
                        </a:rPr>
                      </a:br>
                      <a:r>
                        <a:rPr kumimoji="0" lang="pt-BR" sz="2000" b="0" i="0" u="none" strike="noStrike" cap="none" normalizeH="0" baseline="0" dirty="0">
                          <a:ln>
                            <a:noFill/>
                          </a:ln>
                          <a:solidFill>
                            <a:srgbClr val="333333"/>
                          </a:solidFill>
                          <a:effectLst/>
                          <a:latin typeface="Calibri Light"/>
                          <a:cs typeface="Times New Roman" pitchFamily="18" charset="0"/>
                        </a:rPr>
                        <a:t>(ex</a:t>
                      </a:r>
                      <a:r>
                        <a:rPr kumimoji="0" lang="pt-BR" sz="2000" b="0" i="0" u="none" strike="noStrike" cap="none" normalizeH="0" baseline="0">
                          <a:ln>
                            <a:noFill/>
                          </a:ln>
                          <a:solidFill>
                            <a:srgbClr val="333333"/>
                          </a:solidFill>
                          <a:effectLst/>
                          <a:latin typeface="Calibri Light"/>
                          <a:cs typeface="Times New Roman" pitchFamily="18" charset="0"/>
                        </a:rPr>
                        <a:t>. “Eu </a:t>
                      </a:r>
                      <a:r>
                        <a:rPr kumimoji="0" lang="pt-BR" sz="2000" b="0" i="0" u="none" strike="noStrike" cap="none" normalizeH="0" baseline="0" dirty="0">
                          <a:ln>
                            <a:noFill/>
                          </a:ln>
                          <a:solidFill>
                            <a:srgbClr val="333333"/>
                          </a:solidFill>
                          <a:effectLst/>
                          <a:latin typeface="Calibri Light"/>
                          <a:cs typeface="Times New Roman" pitchFamily="18" charset="0"/>
                        </a:rPr>
                        <a:t>devo tudo aos meus colegas e aos meus </a:t>
                      </a:r>
                      <a:r>
                        <a:rPr kumimoji="0" lang="pt-BR" sz="2000" b="0" i="0" u="none" strike="noStrike" cap="none" normalizeH="0" baseline="0">
                          <a:ln>
                            <a:noFill/>
                          </a:ln>
                          <a:solidFill>
                            <a:srgbClr val="333333"/>
                          </a:solidFill>
                          <a:effectLst/>
                          <a:latin typeface="Calibri Light"/>
                          <a:cs typeface="Times New Roman" pitchFamily="18" charset="0"/>
                        </a:rPr>
                        <a:t>pais.”)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Desvantagem: </a:t>
                      </a:r>
                      <a:r>
                        <a:rPr kumimoji="0" lang="pt-BR" sz="2000" b="0" i="0" u="none" strike="noStrike" cap="none" normalizeH="0" baseline="0" dirty="0">
                          <a:ln>
                            <a:noFill/>
                          </a:ln>
                          <a:solidFill>
                            <a:srgbClr val="333333"/>
                          </a:solidFill>
                          <a:effectLst/>
                          <a:latin typeface="Calibri Light"/>
                          <a:cs typeface="Times New Roman" pitchFamily="18" charset="0"/>
                        </a:rPr>
                        <a:t>a auto-confiança não é reforçada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1" i="0" u="none" strike="noStrike" cap="none" normalizeH="0" baseline="0" dirty="0">
                          <a:ln>
                            <a:noFill/>
                          </a:ln>
                          <a:solidFill>
                            <a:srgbClr val="333333"/>
                          </a:solidFill>
                          <a:effectLst/>
                          <a:latin typeface="Calibri Light"/>
                          <a:cs typeface="Times New Roman" pitchFamily="18" charset="0"/>
                        </a:rPr>
                        <a:t>Vantagem: </a:t>
                      </a:r>
                      <a:r>
                        <a:rPr kumimoji="0" lang="pt-BR" sz="2000" b="0" i="0" u="none" strike="noStrike" cap="none" normalizeH="0" baseline="0" dirty="0">
                          <a:ln>
                            <a:noFill/>
                          </a:ln>
                          <a:solidFill>
                            <a:srgbClr val="333333"/>
                          </a:solidFill>
                          <a:effectLst/>
                          <a:latin typeface="Calibri Light"/>
                          <a:cs typeface="Times New Roman" pitchFamily="18" charset="0"/>
                        </a:rPr>
                        <a:t>está a ser considerado modesto e um </a:t>
                      </a:r>
                      <a:r>
                        <a:rPr kumimoji="0" lang="pt-BR" sz="2000" b="0" i="0" u="none" strike="noStrike" cap="none" normalizeH="0" baseline="0">
                          <a:ln>
                            <a:noFill/>
                          </a:ln>
                          <a:solidFill>
                            <a:srgbClr val="333333"/>
                          </a:solidFill>
                          <a:effectLst/>
                          <a:latin typeface="Calibri Light"/>
                          <a:cs typeface="Times New Roman" pitchFamily="18" charset="0"/>
                        </a:rPr>
                        <a:t>verdadeiro “jogador de equipa”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400">
                <a:latin typeface="Calibri Light"/>
              </a:rPr>
              <a:t>Parabéns por ter ganho o prémio. Como é que conseguiu?</a:t>
            </a:r>
            <a:endParaRPr lang="en-CA" altLang="de-DE" sz="14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21</a:t>
            </a:fld>
            <a:endParaRPr lang="de-DE" dirty="0"/>
          </a:p>
        </p:txBody>
      </p:sp>
      <p:pic>
        <p:nvPicPr>
          <p:cNvPr id="9" name="Picture 15">
            <a:extLst>
              <a:ext uri="{FF2B5EF4-FFF2-40B4-BE49-F238E27FC236}">
                <a16:creationId xmlns:a16="http://schemas.microsoft.com/office/drawing/2014/main" id="{3DD41BA3-8D5D-480D-B728-FF1EEF83FB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204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estilos atributivos em eventos positivos!</a:t>
            </a:r>
            <a:endParaRPr lang="en-US" sz="3600">
              <a:latin typeface="Calibri Light"/>
            </a:endParaRPr>
          </a:p>
        </p:txBody>
      </p:sp>
      <p:graphicFrame>
        <p:nvGraphicFramePr>
          <p:cNvPr id="12" name="Group 15"/>
          <p:cNvGraphicFramePr>
            <a:graphicFrameLocks noGrp="1"/>
          </p:cNvGraphicFramePr>
          <p:nvPr>
            <p:extLst>
              <p:ext uri="{D42A27DB-BD31-4B8C-83A1-F6EECF244321}">
                <p14:modId xmlns:p14="http://schemas.microsoft.com/office/powerpoint/2010/main" val="650043717"/>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0000"/>
                          </a:solidFill>
                          <a:effectLst/>
                          <a:latin typeface="Calibri Light"/>
                          <a:cs typeface="Times New Roman" pitchFamily="18" charset="0"/>
                        </a:rPr>
                        <a:t>Respostas mais equilibradas (ex. combinar influências do próprio, outros/situação; dar diferentes explicações):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2"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400">
                <a:latin typeface="Calibri Light"/>
              </a:rPr>
              <a:t>Parabéns por ter ganho o prémio. Como é que conseguiu?</a:t>
            </a:r>
            <a:endParaRPr lang="en-CA" altLang="de-DE" sz="14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9" name="Picture 15">
            <a:extLst>
              <a:ext uri="{FF2B5EF4-FFF2-40B4-BE49-F238E27FC236}">
                <a16:creationId xmlns:a16="http://schemas.microsoft.com/office/drawing/2014/main" id="{D5707749-365C-430F-900E-30FD8D2EC9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Efeitos de estilos atributivos em eventos positivos!</a:t>
            </a:r>
            <a:endParaRPr lang="en-US" sz="3600">
              <a:latin typeface="Calibri Light"/>
            </a:endParaRPr>
          </a:p>
        </p:txBody>
      </p:sp>
      <p:graphicFrame>
        <p:nvGraphicFramePr>
          <p:cNvPr id="11" name="Group 15"/>
          <p:cNvGraphicFramePr>
            <a:graphicFrameLocks noGrp="1"/>
          </p:cNvGraphicFramePr>
          <p:nvPr>
            <p:extLst>
              <p:ext uri="{D42A27DB-BD31-4B8C-83A1-F6EECF244321}">
                <p14:modId xmlns:p14="http://schemas.microsoft.com/office/powerpoint/2010/main" val="201791753"/>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0000"/>
                          </a:solidFill>
                          <a:effectLst/>
                          <a:latin typeface="Calibri Light"/>
                          <a:cs typeface="Times New Roman" pitchFamily="18" charset="0"/>
                        </a:rPr>
                        <a:t>Respostas mais equilibradas (ex. combinar influências do próprio, outros/situação; dar diferentes explicações):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t-BR" sz="2000" b="0" i="0" u="none" strike="noStrike" cap="none" normalizeH="0" baseline="0">
                          <a:ln>
                            <a:noFill/>
                          </a:ln>
                          <a:solidFill>
                            <a:schemeClr val="tx1"/>
                          </a:solidFill>
                          <a:effectLst/>
                          <a:latin typeface="Calibri Light"/>
                          <a:cs typeface="Times New Roman" pitchFamily="18" charset="0"/>
                        </a:rPr>
                        <a:t>“Estou </a:t>
                      </a:r>
                      <a:r>
                        <a:rPr kumimoji="0" lang="pt-BR" sz="2000" b="0" i="0" u="none" strike="noStrike" cap="none" normalizeH="0" baseline="0" dirty="0">
                          <a:ln>
                            <a:noFill/>
                          </a:ln>
                          <a:solidFill>
                            <a:schemeClr val="tx1"/>
                          </a:solidFill>
                          <a:effectLst/>
                          <a:latin typeface="Calibri Light"/>
                          <a:cs typeface="Times New Roman" pitchFamily="18" charset="0"/>
                        </a:rPr>
                        <a:t>muito orgulhoso, mas gostaria de agradecer também aos meus pais e à </a:t>
                      </a:r>
                      <a:r>
                        <a:rPr kumimoji="0" lang="pt-BR" sz="2000" b="0" i="0" u="none" strike="noStrike" cap="none" normalizeH="0" baseline="0">
                          <a:ln>
                            <a:noFill/>
                          </a:ln>
                          <a:solidFill>
                            <a:schemeClr val="tx1"/>
                          </a:solidFill>
                          <a:effectLst/>
                          <a:latin typeface="Calibri Light"/>
                          <a:cs typeface="Times New Roman" pitchFamily="18" charset="0"/>
                        </a:rPr>
                        <a:t>equipa.”</a:t>
                      </a:r>
                      <a:endParaRPr kumimoji="0" lang="pt-BR" sz="20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t-BR" sz="2000" b="0" i="0" u="none" strike="noStrike" cap="none" normalizeH="0" baseline="0">
                          <a:ln>
                            <a:noFill/>
                          </a:ln>
                          <a:solidFill>
                            <a:schemeClr val="tx1"/>
                          </a:solidFill>
                          <a:effectLst/>
                          <a:latin typeface="Calibri Light"/>
                          <a:cs typeface="Times New Roman" pitchFamily="18" charset="0"/>
                        </a:rPr>
                        <a:t>“Thomas </a:t>
                      </a:r>
                      <a:r>
                        <a:rPr kumimoji="0" lang="pt-BR" sz="2000" b="0" i="0" u="none" strike="noStrike" cap="none" normalizeH="0" baseline="0" dirty="0">
                          <a:ln>
                            <a:noFill/>
                          </a:ln>
                          <a:solidFill>
                            <a:schemeClr val="tx1"/>
                          </a:solidFill>
                          <a:effectLst/>
                          <a:latin typeface="Calibri Light"/>
                          <a:cs typeface="Times New Roman" pitchFamily="18" charset="0"/>
                        </a:rPr>
                        <a:t>Alva Edison disse uma vez: Um génio é um por cento de inspiração, e noventa e nove por cento de </a:t>
                      </a:r>
                      <a:r>
                        <a:rPr kumimoji="0" lang="pt-BR" sz="2000" b="0" i="0" u="none" strike="noStrike" cap="none" normalizeH="0" baseline="0">
                          <a:ln>
                            <a:noFill/>
                          </a:ln>
                          <a:solidFill>
                            <a:schemeClr val="tx1"/>
                          </a:solidFill>
                          <a:effectLst/>
                          <a:latin typeface="Calibri Light"/>
                          <a:cs typeface="Times New Roman" pitchFamily="18" charset="0"/>
                        </a:rPr>
                        <a:t>transpiração.”</a:t>
                      </a:r>
                      <a:endParaRPr kumimoji="0" lang="en-US" sz="20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1"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400">
                <a:latin typeface="Calibri Light"/>
              </a:rPr>
              <a:t>Parabéns por ter ganho o prémio. Como é que conseguiu?</a:t>
            </a:r>
            <a:endParaRPr lang="en-CA" altLang="de-DE" sz="1400">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9" name="Picture 15">
            <a:extLst>
              <a:ext uri="{FF2B5EF4-FFF2-40B4-BE49-F238E27FC236}">
                <a16:creationId xmlns:a16="http://schemas.microsoft.com/office/drawing/2014/main" id="{D8451FAB-7675-4865-A540-4E4AD5AB12D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Estudos mostram que muitas pessoas com </a:t>
            </a:r>
            <a:r>
              <a:rPr lang="pt-PT" altLang="de-DE" sz="2400" b="1" dirty="0">
                <a:solidFill>
                  <a:srgbClr val="333333"/>
                </a:solidFill>
                <a:latin typeface="Calibri Light"/>
                <a:cs typeface="Times New Roman" panose="02020603050405020304" pitchFamily="18" charset="0"/>
              </a:rPr>
              <a:t>depressão</a:t>
            </a:r>
            <a:r>
              <a:rPr lang="pt-PT" altLang="de-DE" sz="2400" dirty="0">
                <a:solidFill>
                  <a:srgbClr val="333333"/>
                </a:solidFill>
                <a:latin typeface="Calibri Light"/>
                <a:cs typeface="Times New Roman" panose="02020603050405020304" pitchFamily="18" charset="0"/>
              </a:rPr>
              <a:t> (mas nem todas!):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tendem a culpabilizar-se pelo fracasso</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tendem a dar aos outros ou a atribuir às circunstâncias o crédito dos seus sucessos</a:t>
            </a:r>
          </a:p>
          <a:p>
            <a:pPr lvl="0" defTabSz="914400" fontAlgn="base"/>
            <a:r>
              <a:rPr lang="pt-PT" altLang="de-DE" sz="2400" b="1" dirty="0">
                <a:solidFill>
                  <a:srgbClr val="004992"/>
                </a:solidFill>
                <a:latin typeface="Calibri Light"/>
                <a:cs typeface="Times New Roman" panose="02020603050405020304" pitchFamily="18" charset="0"/>
              </a:rPr>
              <a:t>Isto pode levar à baixa auto-estima!</a:t>
            </a:r>
            <a:endParaRPr lang="en-US" sz="2400" dirty="0">
              <a:solidFill>
                <a:srgbClr val="004992"/>
              </a:solidFill>
              <a:latin typeface="Calibri Light"/>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r>
              <a:rPr lang="pt-PT" altLang="de-DE" sz="2400" dirty="0">
                <a:solidFill>
                  <a:schemeClr val="tx1"/>
                </a:solidFill>
                <a:latin typeface="Calibri Light" panose="020F0302020204030204" pitchFamily="34" charset="0"/>
                <a:cs typeface="Calibri Light" panose="020F0302020204030204" pitchFamily="34" charset="0"/>
              </a:rPr>
              <a:t>Estudos mostram que muitas pessoas com </a:t>
            </a:r>
            <a:r>
              <a:rPr lang="pt-PT" altLang="de-DE" sz="2400" b="1" dirty="0">
                <a:solidFill>
                  <a:schemeClr val="tx1"/>
                </a:solidFill>
                <a:latin typeface="Calibri Light" panose="020F0302020204030204" pitchFamily="34" charset="0"/>
                <a:cs typeface="Calibri Light" panose="020F0302020204030204" pitchFamily="34" charset="0"/>
              </a:rPr>
              <a:t>delírios</a:t>
            </a:r>
            <a:r>
              <a:rPr lang="pt-PT" altLang="de-DE" sz="2400" dirty="0">
                <a:solidFill>
                  <a:schemeClr val="tx1"/>
                </a:solidFill>
                <a:latin typeface="Calibri Light" panose="020F0302020204030204" pitchFamily="34" charset="0"/>
                <a:cs typeface="Calibri Light" panose="020F0302020204030204" pitchFamily="34" charset="0"/>
              </a:rPr>
              <a:t> (mas nem todas!):</a:t>
            </a:r>
          </a:p>
          <a:p>
            <a:pPr marL="342900" indent="-342900" algn="just" eaLnBrk="1" hangingPunct="1">
              <a:buClr>
                <a:schemeClr val="tx1"/>
              </a:buClr>
              <a:buFont typeface="Arial" panose="020B0604020202020204" pitchFamily="34" charset="0"/>
              <a:buChar char="•"/>
            </a:pPr>
            <a:r>
              <a:rPr lang="pt-PT" altLang="de-DE" sz="2400" dirty="0">
                <a:solidFill>
                  <a:schemeClr val="tx1"/>
                </a:solidFill>
                <a:latin typeface="Calibri Light" panose="020F0302020204030204" pitchFamily="34" charset="0"/>
                <a:cs typeface="Calibri Light" panose="020F0302020204030204" pitchFamily="34" charset="0"/>
              </a:rPr>
              <a:t>tendem a culpar as outras pessoas pelos eventos negativos e pelo fracasso</a:t>
            </a:r>
          </a:p>
          <a:p>
            <a:pPr marL="342900" indent="-342900" algn="just" eaLnBrk="1" hangingPunct="1">
              <a:buClr>
                <a:schemeClr val="tx1"/>
              </a:buClr>
              <a:buFont typeface="Arial" panose="020B0604020202020204" pitchFamily="34" charset="0"/>
              <a:buChar char="•"/>
            </a:pPr>
            <a:r>
              <a:rPr lang="pt-PT" altLang="de-DE" sz="2400" dirty="0">
                <a:solidFill>
                  <a:schemeClr val="tx1"/>
                </a:solidFill>
                <a:latin typeface="Calibri Light" panose="020F0302020204030204" pitchFamily="34" charset="0"/>
                <a:cs typeface="Calibri Light" panose="020F0302020204030204" pitchFamily="34" charset="0"/>
              </a:rPr>
              <a:t>tendem a pensar que todos os eventos estão fora do seu próprio controlo</a:t>
            </a:r>
          </a:p>
          <a:p>
            <a:pPr algn="just">
              <a:buClr>
                <a:schemeClr val="tx1"/>
              </a:buClr>
            </a:pPr>
            <a:r>
              <a:rPr lang="pt-PT" altLang="de-DE" sz="2400" b="1" dirty="0">
                <a:latin typeface="Calibri Light" panose="020F0302020204030204" pitchFamily="34" charset="0"/>
                <a:cs typeface="Calibri Light" panose="020F0302020204030204" pitchFamily="34" charset="0"/>
              </a:rPr>
              <a:t>Especialmente o primeiro estilo atributivo pode levar a problemas interpessoais!</a:t>
            </a:r>
          </a:p>
          <a:p>
            <a:pPr algn="just" eaLnBrk="1" hangingPunct="1">
              <a:buClr>
                <a:schemeClr val="tx1"/>
              </a:buClr>
            </a:pPr>
            <a:endParaRPr lang="pt-PT" altLang="de-DE" sz="2400" dirty="0">
              <a:solidFill>
                <a:schemeClr val="tx1"/>
              </a:solidFill>
              <a:latin typeface="Calibri Light" panose="020F0302020204030204" pitchFamily="34" charset="0"/>
              <a:cs typeface="Calibri Light" panose="020F0302020204030204" pitchFamily="34" charset="0"/>
            </a:endParaRPr>
          </a:p>
          <a:p>
            <a:pPr marL="342900" lvl="0" indent="-342900" defTabSz="914400" fontAlgn="base">
              <a:buFont typeface="Arial" panose="020B0604020202020204" pitchFamily="34" charset="0"/>
              <a:buChar char="•"/>
            </a:pPr>
            <a:endParaRPr lang="de-DE" altLang="de-DE" sz="2400" dirty="0">
              <a:solidFill>
                <a:schemeClr val="tx1"/>
              </a:solidFill>
              <a:latin typeface="Calibri Light" panose="020F0302020204030204" pitchFamily="34" charset="0"/>
              <a:cs typeface="Calibri Light" panose="020F0302020204030204" pitchFamily="34" charset="0"/>
            </a:endParaRPr>
          </a:p>
        </p:txBody>
      </p:sp>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2212629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Como as atribuições tendenciosas promovem interpretações erradas durante a psicose - exemplos</a:t>
            </a:r>
            <a:endParaRPr lang="pt-PT"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1662884886"/>
              </p:ext>
            </p:extLst>
          </p:nvPr>
        </p:nvGraphicFramePr>
        <p:xfrm>
          <a:off x="408955" y="2391576"/>
          <a:ext cx="11376000" cy="341368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Evento</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Explicação durante a psicose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Outras explicações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Pessoas riem-se enquanto está a falar.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Quando aparece as pessoas começam-se a ri de si.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Pura coincidência - alguém fez uma brincadeira ao mesmo tempo; as pessoas estão divertidas pelo seu humor negro.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Aumentou o seu peso.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Uma médica poupada prescreveu-lhe uma medicação barata.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Os efeitos colaterais da medicação são possíveis, mas pouca actividade e má alimentação são também outras possíveis causas.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O pneu da sua bicicleta está vazio.</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Vandalismo; aviso: da próxima vez você será ferido.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Você esqueceu-se de encher os pneus; está um prego no pneu.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Rechteck 1"/>
          <p:cNvSpPr>
            <a:spLocks noChangeArrowheads="1"/>
          </p:cNvSpPr>
          <p:nvPr/>
        </p:nvSpPr>
        <p:spPr bwMode="auto">
          <a:xfrm>
            <a:off x="408955" y="605322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BR" altLang="de-DE" sz="2000" dirty="0">
                <a:solidFill>
                  <a:srgbClr val="004992"/>
                </a:solidFill>
                <a:latin typeface="Calibri Light"/>
              </a:rPr>
              <a:t>Será que alguém pode partilhar uma pequena experiência pessoal?</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latin typeface="Calibri Light"/>
              </a:rPr>
              <a:t>Estilo Atributivo</a:t>
            </a:r>
            <a:endParaRPr lang="en-US" altLang="de-DE" sz="3600" dirty="0">
              <a:latin typeface="Calibri Light"/>
            </a:endParaRPr>
          </a:p>
        </p:txBody>
      </p:sp>
      <p:sp>
        <p:nvSpPr>
          <p:cNvPr id="28675" name="Text Box 3"/>
          <p:cNvSpPr>
            <a:spLocks noGrp="1" noChangeArrowheads="1"/>
          </p:cNvSpPr>
          <p:nvPr>
            <p:ph idx="1"/>
          </p:nvPr>
        </p:nvSpPr>
        <p:spPr>
          <a:noFill/>
        </p:spPr>
        <p:txBody>
          <a:bodyPr/>
          <a:lstStyle/>
          <a:p>
            <a:r>
              <a:rPr lang="pt-BR" altLang="de-DE" sz="2400" dirty="0">
                <a:solidFill>
                  <a:srgbClr val="333333"/>
                </a:solidFill>
                <a:latin typeface="Calibri Light"/>
              </a:rPr>
              <a:t>Objectivos da sessão de hoje:</a:t>
            </a:r>
            <a:endParaRPr lang="pt-PT" altLang="de-DE" sz="2400" dirty="0">
              <a:solidFill>
                <a:srgbClr val="333333"/>
              </a:solidFill>
              <a:latin typeface="Calibri Light"/>
            </a:endParaRPr>
          </a:p>
          <a:p>
            <a:pPr marL="342900" indent="-342900" eaLnBrk="1" hangingPunct="1">
              <a:buClr>
                <a:srgbClr val="333333"/>
              </a:buClr>
              <a:buFont typeface="WingDings"/>
              <a:buChar char=""/>
            </a:pPr>
            <a:r>
              <a:rPr lang="pt-PT" altLang="de-DE" sz="2400" dirty="0">
                <a:solidFill>
                  <a:srgbClr val="333333"/>
                </a:solidFill>
                <a:latin typeface="Calibri Light"/>
              </a:rPr>
              <a:t>Considera</a:t>
            </a:r>
            <a:r>
              <a:rPr lang="de-DE" altLang="de-DE" sz="2400" dirty="0">
                <a:solidFill>
                  <a:srgbClr val="333333"/>
                </a:solidFill>
                <a:latin typeface="Calibri Light"/>
              </a:rPr>
              <a:t>r </a:t>
            </a:r>
            <a:r>
              <a:rPr lang="pt-PT" altLang="de-DE" sz="2400" dirty="0">
                <a:solidFill>
                  <a:srgbClr val="333333"/>
                </a:solidFill>
                <a:latin typeface="Calibri Light"/>
              </a:rPr>
              <a:t>possíveis causas</a:t>
            </a:r>
            <a:r>
              <a:rPr lang="en-US" altLang="de-DE" sz="2400" dirty="0">
                <a:solidFill>
                  <a:srgbClr val="333333"/>
                </a:solidFill>
                <a:latin typeface="Calibri Light"/>
              </a:rPr>
              <a:t> </a:t>
            </a:r>
            <a:r>
              <a:rPr lang="pt-PT" altLang="de-DE" sz="2400" dirty="0">
                <a:solidFill>
                  <a:srgbClr val="333333"/>
                </a:solidFill>
                <a:latin typeface="Calibri Light"/>
              </a:rPr>
              <a:t>de eventos</a:t>
            </a:r>
          </a:p>
          <a:p>
            <a:pPr marL="342900" indent="-342900" eaLnBrk="1" hangingPunct="1">
              <a:buClr>
                <a:srgbClr val="333333"/>
              </a:buClr>
              <a:buFont typeface="WingDings"/>
              <a:buChar char=""/>
            </a:pPr>
            <a:r>
              <a:rPr lang="pt-PT" altLang="de-DE" sz="2400" dirty="0">
                <a:solidFill>
                  <a:srgbClr val="333333"/>
                </a:solidFill>
                <a:latin typeface="Calibri Light"/>
              </a:rPr>
              <a:t>Não se precipitar na aceitação de uma só explicação</a:t>
            </a:r>
          </a:p>
          <a:p>
            <a:pPr marL="342900" indent="-342900" eaLnBrk="1" hangingPunct="1">
              <a:buClr>
                <a:srgbClr val="333333"/>
              </a:buClr>
              <a:buFont typeface="WingDings"/>
              <a:buChar char=""/>
            </a:pPr>
            <a:r>
              <a:rPr lang="pt-PT" altLang="de-DE" sz="2400" dirty="0">
                <a:solidFill>
                  <a:srgbClr val="333333"/>
                </a:solidFill>
                <a:latin typeface="Calibri Light"/>
              </a:rPr>
              <a:t>Discutir as consequências de certas atribuições</a:t>
            </a:r>
            <a:endParaRPr lang="en-US" altLang="de-DE" sz="2400" dirty="0">
              <a:solidFill>
                <a:srgbClr val="333333"/>
              </a:solidFill>
              <a:latin typeface="Calibri Light"/>
            </a:endParaRPr>
          </a:p>
          <a:p>
            <a:pPr eaLnBrk="1" hangingPunct="1"/>
            <a:r>
              <a:rPr lang="pt-PT" altLang="de-DE" sz="2400" dirty="0">
                <a:solidFill>
                  <a:srgbClr val="004992"/>
                </a:solidFill>
                <a:latin typeface="Calibri Light"/>
              </a:rPr>
              <a:t>Devemos tentar ser o mais realistas possível no dia-a dia:</a:t>
            </a:r>
          </a:p>
          <a:p>
            <a:pPr eaLnBrk="1" hangingPunct="1"/>
            <a:r>
              <a:rPr lang="pt-PT" altLang="de-DE" sz="2400" dirty="0">
                <a:solidFill>
                  <a:srgbClr val="004992"/>
                </a:solidFill>
                <a:latin typeface="Calibri Light"/>
              </a:rPr>
              <a:t>Não devemos culpar sempre os outros pelos erros. Do mesmo modo, não devemos culpabilizar-nos sempre quando as coisas correm mal! </a:t>
            </a:r>
          </a:p>
        </p:txBody>
      </p:sp>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lojista reembolsa a totalidade do preço de aquisição.</a:t>
            </a:r>
            <a:endParaRPr lang="pt-PT" altLang="de-DE" sz="3600">
              <a:latin typeface="Calibri Light"/>
            </a:endParaRPr>
          </a:p>
        </p:txBody>
      </p:sp>
      <p:sp>
        <p:nvSpPr>
          <p:cNvPr id="29699" name="Rectangle 3"/>
          <p:cNvSpPr>
            <a:spLocks noGrp="1" noChangeArrowheads="1"/>
          </p:cNvSpPr>
          <p:nvPr>
            <p:ph idx="1"/>
          </p:nvPr>
        </p:nvSpPr>
        <p:spPr/>
        <p:txBody>
          <a:bodyPr/>
          <a:lstStyle/>
          <a:p>
            <a:pPr eaLnBrk="1" hangingPunct="1"/>
            <a:r>
              <a:rPr lang="pt-PT" altLang="de-DE" sz="2400" dirty="0">
                <a:latin typeface="Calibri Light"/>
              </a:rPr>
              <a:t>Porque é que o lojista reembolsou a totalidade do preço de aquisição?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pt-PT" altLang="de-DE" sz="2400" dirty="0">
              <a:latin typeface="Calibri Light"/>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Quando entra numa sala toda a gente se cala.</a:t>
            </a:r>
            <a:endParaRPr lang="de-DE" altLang="de-DE" sz="3600">
              <a:latin typeface="Calibri Light"/>
            </a:endParaRPr>
          </a:p>
        </p:txBody>
      </p:sp>
      <p:sp>
        <p:nvSpPr>
          <p:cNvPr id="30723" name="Rectangle 1027"/>
          <p:cNvSpPr>
            <a:spLocks noGrp="1" noChangeArrowheads="1"/>
          </p:cNvSpPr>
          <p:nvPr>
            <p:ph idx="1"/>
          </p:nvPr>
        </p:nvSpPr>
        <p:spPr/>
        <p:txBody>
          <a:bodyPr/>
          <a:lstStyle/>
          <a:p>
            <a:pPr eaLnBrk="1" hangingPunct="1">
              <a:lnSpc>
                <a:spcPct val="100000"/>
              </a:lnSpc>
              <a:spcBef>
                <a:spcPts val="0"/>
              </a:spcBef>
            </a:pPr>
            <a:r>
              <a:rPr lang="pt-PT" altLang="de-DE" sz="2400" dirty="0">
                <a:solidFill>
                  <a:srgbClr val="004992"/>
                </a:solidFill>
                <a:latin typeface="Calibri Light"/>
              </a:rPr>
              <a:t>O que poderia ter acontecido para as pessoas pararem de falar quando entrou na sala?</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pt-PT" altLang="de-DE" sz="2400" dirty="0">
              <a:solidFill>
                <a:srgbClr val="004992"/>
              </a:solidFill>
              <a:latin typeface="Calibri Light"/>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Alguém disse que você não está com boa aparência.</a:t>
            </a:r>
            <a:endParaRPr lang="pt-PT" altLang="de-DE" sz="3600">
              <a:latin typeface="Calibri Light"/>
            </a:endParaRPr>
          </a:p>
        </p:txBody>
      </p:sp>
      <p:sp>
        <p:nvSpPr>
          <p:cNvPr id="31747" name="Rectangle 1027"/>
          <p:cNvSpPr>
            <a:spLocks noGrp="1" noChangeArrowheads="1"/>
          </p:cNvSpPr>
          <p:nvPr>
            <p:ph idx="1"/>
          </p:nvPr>
        </p:nvSpPr>
        <p:spPr>
          <a:noFill/>
        </p:spPr>
        <p:txBody>
          <a:bodyPr/>
          <a:lstStyle/>
          <a:p>
            <a:pPr eaLnBrk="1" hangingPunct="1">
              <a:lnSpc>
                <a:spcPct val="100000"/>
              </a:lnSpc>
              <a:spcBef>
                <a:spcPts val="0"/>
              </a:spcBef>
            </a:pPr>
            <a:r>
              <a:rPr lang="de-DE" altLang="de-DE" sz="2400" dirty="0">
                <a:solidFill>
                  <a:srgbClr val="004992"/>
                </a:solidFill>
                <a:latin typeface="Calibri Light"/>
              </a:rPr>
              <a:t>O que levou a pessoa a dizer </a:t>
            </a:r>
            <a:r>
              <a:rPr lang="de-DE" altLang="de-DE" sz="2400">
                <a:solidFill>
                  <a:srgbClr val="004992"/>
                </a:solidFill>
                <a:latin typeface="Calibri Light"/>
              </a:rPr>
              <a:t>isso?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Você reprovou no exame.</a:t>
            </a:r>
          </a:p>
        </p:txBody>
      </p:sp>
      <p:sp>
        <p:nvSpPr>
          <p:cNvPr id="32771" name="Rectangle 3"/>
          <p:cNvSpPr>
            <a:spLocks noGrp="1" noChangeArrowheads="1"/>
          </p:cNvSpPr>
          <p:nvPr>
            <p:ph idx="1"/>
          </p:nvPr>
        </p:nvSpPr>
        <p:spPr>
          <a:noFill/>
        </p:spPr>
        <p:txBody>
          <a:bodyPr/>
          <a:lstStyle/>
          <a:p>
            <a:pPr eaLnBrk="1" hangingPunct="1">
              <a:lnSpc>
                <a:spcPct val="100000"/>
              </a:lnSpc>
              <a:spcBef>
                <a:spcPts val="0"/>
              </a:spcBef>
            </a:pPr>
            <a:r>
              <a:rPr lang="de-DE" altLang="de-DE" sz="2400">
                <a:solidFill>
                  <a:srgbClr val="004992"/>
                </a:solidFill>
                <a:latin typeface="Calibri Light"/>
              </a:rPr>
              <a:t>Porque é que reprovou no exame?</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84150" lvl="0" indent="-184150" defTabSz="914400" fontAlgn="base">
              <a:lnSpc>
                <a:spcPct val="90000"/>
              </a:lnSpc>
              <a:spcBef>
                <a:spcPct val="0"/>
              </a:spcBef>
              <a:spcAft>
                <a:spcPct val="0"/>
              </a:spcAft>
              <a:defRPr/>
            </a:pPr>
            <a:r>
              <a:rPr lang="pt-PT" altLang="de-DE" sz="2400" kern="0" dirty="0">
                <a:solidFill>
                  <a:srgbClr val="333333"/>
                </a:solidFill>
                <a:latin typeface="Calibri Light"/>
                <a:cs typeface="Times New Roman" panose="02020603050405020304" pitchFamily="18" charset="0"/>
              </a:rPr>
              <a:t>O que pode ter conduzido a esta situação?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marL="184150" lvl="0" indent="-184150" defTabSz="914400" fontAlgn="base">
              <a:lnSpc>
                <a:spcPct val="90000"/>
              </a:lnSpc>
              <a:spcBef>
                <a:spcPct val="0"/>
              </a:spcBef>
              <a:spcAft>
                <a:spcPct val="0"/>
              </a:spcAft>
              <a:defRPr/>
            </a:pP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dirty="0">
                <a:latin typeface="Calibri Light"/>
              </a:rPr>
              <a:t>Dê os seus próprios exemplos!</a:t>
            </a:r>
            <a:endParaRPr lang="en-US" sz="3600" dirty="0">
              <a:latin typeface="Calibri Light"/>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Uma voz interior diz-lhe que você não é bom.</a:t>
            </a:r>
            <a:endParaRPr lang="pt-PT" altLang="de-DE" sz="3600" dirty="0">
              <a:latin typeface="Calibri Light"/>
            </a:endParaRPr>
          </a:p>
        </p:txBody>
      </p:sp>
      <p:sp>
        <p:nvSpPr>
          <p:cNvPr id="34818"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Razões...</a:t>
            </a:r>
          </a:p>
          <a:p>
            <a:pPr eaLnBrk="1" hangingPunct="1"/>
            <a:r>
              <a:rPr lang="de-DE" altLang="de-DE" sz="2400" dirty="0">
                <a:solidFill>
                  <a:srgbClr val="333333"/>
                </a:solidFill>
                <a:latin typeface="Calibri Light"/>
              </a:rPr>
              <a:t>...você próprio</a:t>
            </a:r>
          </a:p>
          <a:p>
            <a:pPr eaLnBrk="1" hangingPunct="1"/>
            <a:r>
              <a:rPr lang="de-DE" altLang="de-DE" sz="2400" dirty="0">
                <a:solidFill>
                  <a:srgbClr val="333333"/>
                </a:solidFill>
                <a:latin typeface="Calibri Light"/>
              </a:rPr>
              <a:t>...outros	</a:t>
            </a:r>
          </a:p>
          <a:p>
            <a:pPr eaLnBrk="1" hangingPunct="1"/>
            <a:r>
              <a:rPr lang="de-DE" altLang="de-DE" sz="2400" dirty="0">
                <a:solidFill>
                  <a:srgbClr val="333333"/>
                </a:solidFill>
                <a:latin typeface="Calibri Light"/>
              </a:rPr>
              <a:t>...</a:t>
            </a:r>
            <a:r>
              <a:rPr lang="pt-PT" altLang="de-DE" sz="2400" dirty="0">
                <a:solidFill>
                  <a:srgbClr val="333333"/>
                </a:solidFill>
                <a:latin typeface="Calibri Light"/>
              </a:rPr>
              <a:t>situação/circunstâncias</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endParaRPr lang="en-US" altLang="de-DE" sz="2400"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Uma voz interior diz-lhe que você não é bom.</a:t>
            </a:r>
            <a:endParaRPr lang="pt-PT" altLang="de-DE" sz="3600" dirty="0">
              <a:latin typeface="Calibri Light"/>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pt-PT" altLang="de-DE" b="1" dirty="0">
                <a:solidFill>
                  <a:srgbClr val="004992"/>
                </a:solidFill>
                <a:latin typeface="Calibri Light"/>
                <a:cs typeface="Times New Roman" panose="02020603050405020304" pitchFamily="18" charset="0"/>
              </a:rPr>
              <a:t>Razões...</a:t>
            </a:r>
          </a:p>
          <a:p>
            <a:pPr lvl="0" defTabSz="914400"/>
            <a:r>
              <a:rPr lang="pt-PT" altLang="de-DE" b="1" dirty="0">
                <a:solidFill>
                  <a:srgbClr val="004992"/>
                </a:solidFill>
                <a:latin typeface="Calibri Light"/>
                <a:cs typeface="Times New Roman" panose="02020603050405020304" pitchFamily="18" charset="0"/>
              </a:rPr>
              <a:t>... você próprio:</a:t>
            </a:r>
          </a:p>
          <a:p>
            <a:pPr marL="285750" lvl="0" indent="-285750" defTabSz="91440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err="1">
                <a:solidFill>
                  <a:srgbClr val="333333"/>
                </a:solidFill>
                <a:latin typeface="Calibri Light"/>
                <a:cs typeface="Times New Roman" panose="02020603050405020304" pitchFamily="18" charset="0"/>
              </a:rPr>
              <a:t>Infelizmente</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estou constantemente a culpar-me</a:t>
            </a:r>
            <a:r>
              <a:rPr lang="en-US"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Esta parece </a:t>
            </a:r>
            <a:r>
              <a:rPr lang="en-US" altLang="de-DE" dirty="0" err="1">
                <a:solidFill>
                  <a:srgbClr val="333333"/>
                </a:solidFill>
                <a:latin typeface="Calibri Light"/>
                <a:cs typeface="Times New Roman" panose="02020603050405020304" pitchFamily="18" charset="0"/>
              </a:rPr>
              <a:t>ser</a:t>
            </a:r>
            <a:r>
              <a:rPr lang="en-US"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uma espécie de um ódio próprio escondido.”</a:t>
            </a:r>
          </a:p>
          <a:p>
            <a:pPr marL="285750" lvl="0" indent="-285750" defTabSz="914400">
              <a:lnSpc>
                <a:spcPct val="100000"/>
              </a:lnSpc>
              <a:spcBef>
                <a:spcPts val="0"/>
              </a:spcBef>
              <a:buClr>
                <a:srgbClr val="333333"/>
              </a:buClr>
              <a:buFont typeface="WingDings"/>
              <a:buChar char=""/>
            </a:pPr>
            <a:r>
              <a:rPr lang="pt-PT" altLang="de-DE" dirty="0">
                <a:solidFill>
                  <a:srgbClr val="333333"/>
                </a:solidFill>
                <a:latin typeface="Calibri Light"/>
                <a:cs typeface="Times New Roman" panose="02020603050405020304" pitchFamily="18" charset="0"/>
              </a:rPr>
              <a:t>“Estou a ficar louco.”</a:t>
            </a:r>
          </a:p>
          <a:p>
            <a:pPr marL="285750" lvl="0" indent="-285750" defTabSz="91440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pt-PT" altLang="de-DE" dirty="0">
                <a:solidFill>
                  <a:srgbClr val="333333"/>
                </a:solidFill>
                <a:latin typeface="Calibri Light"/>
                <a:cs typeface="Times New Roman" panose="02020603050405020304" pitchFamily="18" charset="0"/>
              </a:rPr>
              <a:t>Parece que há alguém</a:t>
            </a:r>
            <a:r>
              <a:rPr lang="pt-PT" altLang="de-DE" i="1" dirty="0">
                <a:solidFill>
                  <a:srgbClr val="333333"/>
                </a:solidFill>
                <a:latin typeface="Calibri Light"/>
                <a:cs typeface="Times New Roman" panose="02020603050405020304" pitchFamily="18" charset="0"/>
              </a:rPr>
              <a:t> que está a pensar por mim.</a:t>
            </a:r>
            <a:r>
              <a:rPr lang="pt-PT" altLang="de-DE" dirty="0">
                <a:solidFill>
                  <a:srgbClr val="333333"/>
                </a:solidFill>
                <a:latin typeface="Calibri Light"/>
                <a:cs typeface="Times New Roman" panose="02020603050405020304" pitchFamily="18" charset="0"/>
              </a:rPr>
              <a:t> Mas eu sei que estes são os meus próprios pensamentos.”</a:t>
            </a:r>
          </a:p>
          <a:p>
            <a:pPr lvl="0" defTabSz="914400">
              <a:buClr>
                <a:srgbClr val="333333"/>
              </a:buClr>
            </a:pPr>
            <a:r>
              <a:rPr lang="en-US" altLang="de-DE" b="1" dirty="0">
                <a:solidFill>
                  <a:srgbClr val="004992"/>
                </a:solidFill>
                <a:latin typeface="Calibri Light"/>
                <a:cs typeface="Times New Roman" panose="02020603050405020304" pitchFamily="18" charset="0"/>
              </a:rPr>
              <a:t>... </a:t>
            </a:r>
            <a:r>
              <a:rPr lang="pt-PT" altLang="de-DE" b="1" dirty="0">
                <a:solidFill>
                  <a:srgbClr val="004992"/>
                </a:solidFill>
                <a:latin typeface="Calibri Light"/>
                <a:cs typeface="Times New Roman" panose="02020603050405020304" pitchFamily="18" charset="0"/>
              </a:rPr>
              <a:t>outros:</a:t>
            </a:r>
          </a:p>
          <a:p>
            <a:pPr marL="285750" lvl="0" indent="-285750" defTabSz="914400">
              <a:lnSpc>
                <a:spcPct val="100000"/>
              </a:lnSpc>
              <a:spcBef>
                <a:spcPts val="0"/>
              </a:spcBef>
              <a:buClr>
                <a:srgbClr val="333333"/>
              </a:buClr>
              <a:buFont typeface="WingDings"/>
              <a:buChar char=""/>
            </a:pPr>
            <a:r>
              <a:rPr lang="pt-PT" altLang="de-DE" dirty="0">
                <a:solidFill>
                  <a:srgbClr val="333333"/>
                </a:solidFill>
                <a:latin typeface="Calibri Light"/>
                <a:cs typeface="Times New Roman" panose="02020603050405020304" pitchFamily="18" charset="0"/>
              </a:rPr>
              <a:t>“Algo foi introduzido no meu cérebro.”</a:t>
            </a:r>
          </a:p>
          <a:p>
            <a:pPr marL="285750" lvl="0" indent="-285750" defTabSz="91440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pt-PT" altLang="de-DE" dirty="0">
                <a:solidFill>
                  <a:srgbClr val="333333"/>
                </a:solidFill>
                <a:latin typeface="Calibri Light"/>
                <a:cs typeface="Times New Roman" panose="02020603050405020304" pitchFamily="18" charset="0"/>
              </a:rPr>
              <a:t>Não sei como isso pôde acontecer, mas alguém tomou conta dos meus pensamentos.”</a:t>
            </a:r>
          </a:p>
          <a:p>
            <a:pPr lvl="0" defTabSz="914400">
              <a:buClr>
                <a:srgbClr val="333333"/>
              </a:buClr>
            </a:pPr>
            <a:r>
              <a:rPr lang="en-US" altLang="de-DE" b="1" dirty="0">
                <a:solidFill>
                  <a:srgbClr val="004992"/>
                </a:solidFill>
                <a:latin typeface="Calibri Light"/>
                <a:cs typeface="Times New Roman" panose="02020603050405020304" pitchFamily="18" charset="0"/>
              </a:rPr>
              <a:t>... </a:t>
            </a:r>
            <a:r>
              <a:rPr lang="pt-PT" altLang="de-DE" b="1" dirty="0">
                <a:solidFill>
                  <a:srgbClr val="004992"/>
                </a:solidFill>
                <a:latin typeface="Calibri Light"/>
                <a:cs typeface="Times New Roman" panose="02020603050405020304" pitchFamily="18" charset="0"/>
              </a:rPr>
              <a:t>Situação/circunstâncias:</a:t>
            </a:r>
          </a:p>
          <a:p>
            <a:pPr marL="285750" lvl="0" indent="-285750" defTabSz="914400">
              <a:lnSpc>
                <a:spcPct val="100000"/>
              </a:lnSpc>
              <a:spcBef>
                <a:spcPts val="0"/>
              </a:spcBef>
              <a:buClr>
                <a:srgbClr val="333333"/>
              </a:buClr>
              <a:buFont typeface="WingDings"/>
              <a:buChar char=""/>
            </a:pPr>
            <a:r>
              <a:rPr lang="pt-PT" altLang="de-DE" dirty="0">
                <a:solidFill>
                  <a:srgbClr val="333333"/>
                </a:solidFill>
                <a:latin typeface="Calibri Light"/>
                <a:cs typeface="Times New Roman" panose="02020603050405020304" pitchFamily="18" charset="0"/>
              </a:rPr>
              <a:t>“ Tenho-me sentido stressado nestes últimos dias. É por isso, que eu experiencio tudo mais intensamente, incluindo os meus pensamentos.”</a:t>
            </a:r>
          </a:p>
          <a:p>
            <a:pPr marL="285750" lvl="0" indent="-285750" defTabSz="914400">
              <a:lnSpc>
                <a:spcPct val="100000"/>
              </a:lnSpc>
              <a:spcBef>
                <a:spcPts val="0"/>
              </a:spcBef>
              <a:buClr>
                <a:srgbClr val="333333"/>
              </a:buClr>
              <a:buFont typeface="WingDings"/>
              <a:buChar char=""/>
            </a:pPr>
            <a:r>
              <a:rPr lang="pt-PT" altLang="de-DE" dirty="0">
                <a:solidFill>
                  <a:srgbClr val="333333"/>
                </a:solidFill>
                <a:latin typeface="Calibri Light"/>
                <a:cs typeface="Times New Roman" panose="02020603050405020304" pitchFamily="18" charset="0"/>
              </a:rPr>
              <a:t>“Os meus ouvidos estão a soar por terem ouvido uma música hard rock.”</a:t>
            </a:r>
            <a:endParaRPr lang="en-US" dirty="0">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“Algo </a:t>
            </a:r>
            <a:r>
              <a:rPr lang="pt-BR" altLang="de-DE" sz="3600" dirty="0">
                <a:solidFill>
                  <a:srgbClr val="004992"/>
                </a:solidFill>
                <a:latin typeface="Calibri Light"/>
              </a:rPr>
              <a:t>foi implantado no meu </a:t>
            </a:r>
            <a:r>
              <a:rPr lang="pt-BR" altLang="de-DE" sz="3600">
                <a:solidFill>
                  <a:srgbClr val="004992"/>
                </a:solidFill>
                <a:latin typeface="Calibri Light"/>
              </a:rPr>
              <a:t>cérebro.”</a:t>
            </a:r>
            <a:endParaRPr lang="pt-PT" altLang="de-DE" dirty="0">
              <a:solidFill>
                <a:srgbClr val="004992"/>
              </a:solidFill>
              <a:latin typeface="Calibri Light"/>
            </a:endParaRPr>
          </a:p>
        </p:txBody>
      </p:sp>
      <p:sp>
        <p:nvSpPr>
          <p:cNvPr id="36866" name="Rectangle 2"/>
          <p:cNvSpPr>
            <a:spLocks noGrp="1" noChangeArrowheads="1"/>
          </p:cNvSpPr>
          <p:nvPr>
            <p:ph idx="1"/>
          </p:nvPr>
        </p:nvSpPr>
        <p:spPr/>
        <p:txBody>
          <a:bodyPr/>
          <a:lstStyle/>
          <a:p>
            <a:pPr eaLnBrk="1" hangingPunct="1"/>
            <a:r>
              <a:rPr lang="pt-PT" altLang="de-DE" sz="2400" b="1" dirty="0">
                <a:solidFill>
                  <a:srgbClr val="004992"/>
                </a:solidFill>
                <a:latin typeface="Calibri Light"/>
              </a:rPr>
              <a:t>Psicose</a:t>
            </a:r>
            <a:r>
              <a:rPr lang="de-DE" altLang="de-DE" sz="2400" b="1" dirty="0">
                <a:solidFill>
                  <a:srgbClr val="004992"/>
                </a:solidFill>
                <a:latin typeface="Calibri Light"/>
              </a:rPr>
              <a:t>: a voz interior é atribuida a outras pessoas/ poderes:</a:t>
            </a:r>
          </a:p>
          <a:p>
            <a:pPr marL="342900" indent="-342900">
              <a:buClr>
                <a:srgbClr val="333333"/>
              </a:buClr>
              <a:buFont typeface="WingDings"/>
              <a:buChar char=""/>
            </a:pPr>
            <a:r>
              <a:rPr lang="pt-BR" altLang="de-DE" sz="2400" dirty="0">
                <a:solidFill>
                  <a:srgbClr val="333333"/>
                </a:solidFill>
                <a:latin typeface="Calibri Light"/>
              </a:rPr>
              <a:t>Uma voz interior diz-lhe que você não é bom.</a:t>
            </a:r>
            <a:endParaRPr lang="de-DE" altLang="de-DE" sz="2400" b="1" dirty="0">
              <a:solidFill>
                <a:srgbClr val="333333"/>
              </a:solidFill>
              <a:latin typeface="Calibri Light"/>
            </a:endParaRPr>
          </a:p>
          <a:p>
            <a:pPr marL="342900" indent="-342900">
              <a:buClr>
                <a:srgbClr val="333333"/>
              </a:buClr>
              <a:buFont typeface="WingDings"/>
              <a:buChar char=""/>
            </a:pPr>
            <a:r>
              <a:rPr lang="pt-BR" altLang="de-DE" sz="2400">
                <a:solidFill>
                  <a:srgbClr val="333333"/>
                </a:solidFill>
                <a:latin typeface="Calibri Light"/>
              </a:rPr>
              <a:t>“Eu </a:t>
            </a:r>
            <a:r>
              <a:rPr lang="pt-BR" altLang="de-DE" sz="2400" dirty="0">
                <a:solidFill>
                  <a:srgbClr val="333333"/>
                </a:solidFill>
                <a:latin typeface="Calibri Light"/>
              </a:rPr>
              <a:t>não sei como isso pôde acontecer, mas alguém tomou conta dos</a:t>
            </a:r>
            <a:br>
              <a:rPr lang="pt-BR" altLang="de-DE" sz="2400" dirty="0">
                <a:solidFill>
                  <a:srgbClr val="333333"/>
                </a:solidFill>
                <a:latin typeface="Calibri Light"/>
              </a:rPr>
            </a:br>
            <a:r>
              <a:rPr lang="pt-BR" altLang="de-DE" sz="2400" dirty="0">
                <a:solidFill>
                  <a:srgbClr val="333333"/>
                </a:solidFill>
                <a:latin typeface="Calibri Light"/>
              </a:rPr>
              <a:t>meus </a:t>
            </a:r>
            <a:r>
              <a:rPr lang="pt-BR" altLang="de-DE" sz="2400">
                <a:solidFill>
                  <a:srgbClr val="333333"/>
                </a:solidFill>
                <a:latin typeface="Calibri Light"/>
              </a:rPr>
              <a:t>pensamentos.”</a:t>
            </a:r>
            <a:endParaRPr lang="de-DE" altLang="de-DE" sz="2400" b="1" dirty="0">
              <a:solidFill>
                <a:srgbClr val="333333"/>
              </a:solidFill>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Ouvir vozes</a:t>
            </a:r>
            <a:br>
              <a:rPr lang="pt-BR" altLang="de-DE" sz="3600" dirty="0">
                <a:solidFill>
                  <a:srgbClr val="004992"/>
                </a:solidFill>
                <a:latin typeface="Calibri Light"/>
              </a:rPr>
            </a:br>
            <a:r>
              <a:rPr lang="pt-BR" altLang="de-DE" sz="3600" dirty="0">
                <a:solidFill>
                  <a:srgbClr val="004992"/>
                </a:solidFill>
                <a:latin typeface="Calibri Light"/>
              </a:rPr>
              <a:t>Pensamentos próprios ou controlados à distância?</a:t>
            </a:r>
            <a:br>
              <a:rPr lang="pt-BR" altLang="de-DE" sz="3600" dirty="0">
                <a:solidFill>
                  <a:srgbClr val="004992"/>
                </a:solidFill>
                <a:latin typeface="Calibri Light"/>
              </a:rPr>
            </a:br>
            <a:r>
              <a:rPr lang="pt-BR" altLang="de-DE" sz="3600" dirty="0">
                <a:solidFill>
                  <a:srgbClr val="004992"/>
                </a:solidFill>
                <a:latin typeface="Calibri Light"/>
              </a:rPr>
              <a:t>Prós e Contras</a:t>
            </a:r>
            <a:endParaRPr lang="en-US" altLang="de-DE" sz="36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709051959"/>
              </p:ext>
            </p:extLst>
          </p:nvPr>
        </p:nvGraphicFramePr>
        <p:xfrm>
          <a:off x="408955" y="2636912"/>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As vozes são inseridas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Existirão talvez outras explicações para os pressupostos expressos no lado esquerdo?</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consigo ouvi-lo claramente. Em contraste, os meus pensamentos estão totalmente em </a:t>
                      </a:r>
                      <a:r>
                        <a:rPr lang="pt-BR" sz="1600">
                          <a:latin typeface="Calibri Light"/>
                        </a:rPr>
                        <a:t>silêncio!”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“Esses </a:t>
                      </a:r>
                      <a:r>
                        <a:rPr lang="pt-BR" sz="1600" dirty="0">
                          <a:latin typeface="Calibri Light"/>
                        </a:rPr>
                        <a:t>pensamentos não estão sob o meu controlo. Quando eu tento contrariá-los, ainda fico pior. Isto mostra-me que há alguém que quer ver-me </a:t>
                      </a:r>
                      <a:r>
                        <a:rPr lang="pt-BR" sz="1600">
                          <a:latin typeface="Calibri Light"/>
                        </a:rPr>
                        <a:t>mal.”</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nunca teria esses maus pensamentos. Eu nunca faria mal a alguém. Mas mesmo assim, tenho constantemente pensamentos </a:t>
                      </a:r>
                      <a:r>
                        <a:rPr lang="pt-BR" sz="1600">
                          <a:latin typeface="Calibri Light"/>
                        </a:rPr>
                        <a:t>agressivos.”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Ouvir vozes</a:t>
            </a:r>
            <a:br>
              <a:rPr lang="pt-BR" altLang="de-DE" sz="3600" dirty="0">
                <a:solidFill>
                  <a:srgbClr val="004992"/>
                </a:solidFill>
                <a:latin typeface="Calibri Light"/>
              </a:rPr>
            </a:br>
            <a:r>
              <a:rPr lang="pt-BR" altLang="de-DE" sz="3600" dirty="0">
                <a:solidFill>
                  <a:srgbClr val="004992"/>
                </a:solidFill>
                <a:latin typeface="Calibri Light"/>
              </a:rPr>
              <a:t>Pensamentos próprios ou controlados à distância?</a:t>
            </a:r>
            <a:br>
              <a:rPr lang="pt-BR" altLang="de-DE" sz="3600" dirty="0">
                <a:solidFill>
                  <a:srgbClr val="004992"/>
                </a:solidFill>
                <a:latin typeface="Calibri Light"/>
              </a:rPr>
            </a:br>
            <a:r>
              <a:rPr lang="pt-BR" altLang="de-DE" sz="3600" dirty="0">
                <a:solidFill>
                  <a:srgbClr val="004992"/>
                </a:solidFill>
                <a:latin typeface="Calibri Light"/>
              </a:rPr>
              <a:t>Prós e Contras</a:t>
            </a:r>
            <a:endParaRPr lang="en-US" altLang="de-DE" sz="36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473366955"/>
              </p:ext>
            </p:extLst>
          </p:nvPr>
        </p:nvGraphicFramePr>
        <p:xfrm>
          <a:off x="408955" y="2636912"/>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As vozes são inseridas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Existirão talvez outras explicações para os pressupostos expressos no lado esquerdo?</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consigo ouvi-lo claramente. Em contraste, os meus pensamentos estão totalmente em </a:t>
                      </a:r>
                      <a:r>
                        <a:rPr lang="pt-BR" sz="1600">
                          <a:latin typeface="Calibri Light"/>
                        </a:rPr>
                        <a:t>silêncio!”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Aproximadamente 15-20% da população normal ouve essas vozes de vez em quando.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Os pensamentos intensos são muitas vezes quase audíveis (músicas cativantes, ruminações, ouvir a voz de um amigo enquanto lê um email dele).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“Esses </a:t>
                      </a:r>
                      <a:r>
                        <a:rPr lang="pt-BR" sz="1600" dirty="0">
                          <a:latin typeface="Calibri Light"/>
                        </a:rPr>
                        <a:t>pensamentos não estão sob o meu controlo. Quando eu tento contrariá-los, ainda fico pior. Isto mostra-me que há alguém que quer ver-me </a:t>
                      </a:r>
                      <a:r>
                        <a:rPr lang="pt-BR" sz="1600">
                          <a:latin typeface="Calibri Light"/>
                        </a:rPr>
                        <a:t>mal.”</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nunca teria esses maus pensamentos. Eu nunca faria mal a alguém. Mas mesmo assim, tenho constantemente pensamentos </a:t>
                      </a:r>
                      <a:r>
                        <a:rPr lang="pt-BR" sz="1600">
                          <a:latin typeface="Calibri Light"/>
                        </a:rPr>
                        <a:t>agressivos.”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6470318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Ouvir vozes</a:t>
            </a:r>
            <a:br>
              <a:rPr lang="pt-BR" altLang="de-DE" sz="3600" dirty="0">
                <a:solidFill>
                  <a:srgbClr val="004992"/>
                </a:solidFill>
                <a:latin typeface="Calibri Light"/>
              </a:rPr>
            </a:br>
            <a:r>
              <a:rPr lang="pt-BR" altLang="de-DE" sz="3600" dirty="0">
                <a:solidFill>
                  <a:srgbClr val="004992"/>
                </a:solidFill>
                <a:latin typeface="Calibri Light"/>
              </a:rPr>
              <a:t>Pensamentos próprios ou controlados à distância?</a:t>
            </a:r>
            <a:br>
              <a:rPr lang="pt-BR" altLang="de-DE" sz="3600" dirty="0">
                <a:solidFill>
                  <a:srgbClr val="004992"/>
                </a:solidFill>
                <a:latin typeface="Calibri Light"/>
              </a:rPr>
            </a:br>
            <a:r>
              <a:rPr lang="pt-BR" altLang="de-DE" sz="3600" dirty="0">
                <a:solidFill>
                  <a:srgbClr val="004992"/>
                </a:solidFill>
                <a:latin typeface="Calibri Light"/>
              </a:rPr>
              <a:t>Prós e Contras</a:t>
            </a:r>
            <a:endParaRPr lang="en-US" altLang="de-DE" sz="36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710213392"/>
              </p:ext>
            </p:extLst>
          </p:nvPr>
        </p:nvGraphicFramePr>
        <p:xfrm>
          <a:off x="408955" y="2636912"/>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As vozes são inseridas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Existirão talvez outras explicações para os pressupostos expressos no lado esquerdo?</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consigo ouvi-lo claramente. Em contraste, os meus pensamentos estão totalmente em </a:t>
                      </a:r>
                      <a:r>
                        <a:rPr lang="pt-BR" sz="1600">
                          <a:latin typeface="Calibri Light"/>
                        </a:rPr>
                        <a:t>silêncio!”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Aproximadamente 15-20% da população normal ouve essas vozes de vez em quando.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Os pensamentos intensos são muitas vezes quase audíveis (músicas cativantes, ruminações, ouvir a voz de um amigo enquanto lê um email dele).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“Esses </a:t>
                      </a:r>
                      <a:r>
                        <a:rPr lang="pt-BR" sz="1600" dirty="0">
                          <a:latin typeface="Calibri Light"/>
                        </a:rPr>
                        <a:t>pensamentos não estão sob o meu controlo. Quando eu tento contrariá-los, ainda fico pior. Isto mostra-me que há alguém que quer ver-me </a:t>
                      </a:r>
                      <a:r>
                        <a:rPr lang="pt-BR" sz="1600">
                          <a:latin typeface="Calibri Light"/>
                        </a:rPr>
                        <a:t>mal.”</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Os nossos pensamentos não são totalmente controláveis – caso contrário não haveriam inspirações súbitas, chuva de ideias ou ruminações.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Se tentarmos contrariar esses pensamentos, eles tornam-se automaticamente mais </a:t>
                      </a:r>
                      <a:r>
                        <a:rPr kumimoji="0" lang="pt-BR" sz="1600" b="0" i="0" u="none" strike="noStrike" cap="none" normalizeH="0" baseline="0">
                          <a:ln>
                            <a:noFill/>
                          </a:ln>
                          <a:solidFill>
                            <a:srgbClr val="333333"/>
                          </a:solidFill>
                          <a:effectLst/>
                          <a:latin typeface="Calibri Light"/>
                          <a:cs typeface="Times New Roman" pitchFamily="18" charset="0"/>
                        </a:rPr>
                        <a:t>fortes </a:t>
                      </a:r>
                      <a:r>
                        <a:rPr kumimoji="0" lang="pt-BR"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pt-BR"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pt-BR" sz="1600" b="0" i="0" u="none" strike="noStrike" cap="none" normalizeH="0" baseline="0" dirty="0">
                          <a:ln>
                            <a:noFill/>
                          </a:ln>
                          <a:solidFill>
                            <a:srgbClr val="333333"/>
                          </a:solidFill>
                          <a:effectLst/>
                          <a:latin typeface="Calibri Light"/>
                          <a:cs typeface="Times New Roman" pitchFamily="18" charset="0"/>
                        </a:rPr>
                        <a:t>Experiência: Não pensar no número 8! – não irá conseguir.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nunca teria esses maus pensamentos. Eu nunca faria mal a alguém. Mas mesmo assim, tenho constantemente pensamentos </a:t>
                      </a:r>
                      <a:r>
                        <a:rPr lang="pt-BR" sz="1600">
                          <a:latin typeface="Calibri Light"/>
                        </a:rPr>
                        <a:t>agressivos.”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822452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9"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Ouvir vozes</a:t>
            </a:r>
            <a:br>
              <a:rPr lang="pt-BR" altLang="de-DE" sz="3600" dirty="0">
                <a:solidFill>
                  <a:srgbClr val="004992"/>
                </a:solidFill>
                <a:latin typeface="Calibri Light"/>
              </a:rPr>
            </a:br>
            <a:r>
              <a:rPr lang="pt-BR" altLang="de-DE" sz="3600" dirty="0">
                <a:solidFill>
                  <a:srgbClr val="004992"/>
                </a:solidFill>
                <a:latin typeface="Calibri Light"/>
              </a:rPr>
              <a:t>Pensamentos próprios ou controlados à distância?</a:t>
            </a:r>
            <a:br>
              <a:rPr lang="pt-BR" altLang="de-DE" sz="3600" dirty="0">
                <a:solidFill>
                  <a:srgbClr val="004992"/>
                </a:solidFill>
                <a:latin typeface="Calibri Light"/>
              </a:rPr>
            </a:br>
            <a:r>
              <a:rPr lang="pt-BR" altLang="de-DE" sz="3600" dirty="0">
                <a:solidFill>
                  <a:srgbClr val="004992"/>
                </a:solidFill>
                <a:latin typeface="Calibri Light"/>
              </a:rPr>
              <a:t>Prós e Contras</a:t>
            </a:r>
            <a:endParaRPr lang="en-US" altLang="de-DE" sz="36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923056863"/>
              </p:ext>
            </p:extLst>
          </p:nvPr>
        </p:nvGraphicFramePr>
        <p:xfrm>
          <a:off x="408955" y="2636912"/>
          <a:ext cx="11376000" cy="411480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As vozes são inseridas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Existirão talvez outras explicações para os pressupostos expressos no lado esquerdo?</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consigo ouvi-lo claramente. Em contraste, os meus pensamentos estão totalmente em </a:t>
                      </a:r>
                      <a:r>
                        <a:rPr lang="pt-BR" sz="1600">
                          <a:latin typeface="Calibri Light"/>
                        </a:rPr>
                        <a:t>silêncio!”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Aproximadamente 15-20% da população normal ouve essas vozes de vez em quando.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Os pensamentos intensos são muitas vezes quase audíveis (músicas cativantes, ruminações, ouvir a voz de um amigo enquanto lê um email dele).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“Esses </a:t>
                      </a:r>
                      <a:r>
                        <a:rPr lang="pt-BR" sz="1600" dirty="0">
                          <a:latin typeface="Calibri Light"/>
                        </a:rPr>
                        <a:t>pensamentos não estão sob o meu controlo. Quando eu tento contrariá-los, ainda fico pior. Isto mostra-me que há alguém que quer ver-me </a:t>
                      </a:r>
                      <a:r>
                        <a:rPr lang="pt-BR" sz="1600">
                          <a:latin typeface="Calibri Light"/>
                        </a:rPr>
                        <a:t>mal.”</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Os nossos pensamentos não são totalmente controláveis – caso contrário não haveriam inspirações súbitas, chuva de ideias ou ruminações.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Se tentarmos contrariar esses pensamentos, eles tornam-se automaticamente mais </a:t>
                      </a:r>
                      <a:r>
                        <a:rPr kumimoji="0" lang="pt-BR" sz="1600" b="0" i="0" u="none" strike="noStrike" cap="none" normalizeH="0" baseline="0">
                          <a:ln>
                            <a:noFill/>
                          </a:ln>
                          <a:solidFill>
                            <a:srgbClr val="333333"/>
                          </a:solidFill>
                          <a:effectLst/>
                          <a:latin typeface="Calibri Light"/>
                          <a:cs typeface="Times New Roman" pitchFamily="18" charset="0"/>
                        </a:rPr>
                        <a:t>fortes </a:t>
                      </a:r>
                      <a:r>
                        <a:rPr kumimoji="0" lang="pt-BR"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pt-BR"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pt-BR" sz="1600" b="0" i="0" u="none" strike="noStrike" cap="none" normalizeH="0" baseline="0" dirty="0">
                          <a:ln>
                            <a:noFill/>
                          </a:ln>
                          <a:solidFill>
                            <a:srgbClr val="333333"/>
                          </a:solidFill>
                          <a:effectLst/>
                          <a:latin typeface="Calibri Light"/>
                          <a:cs typeface="Times New Roman" pitchFamily="18" charset="0"/>
                        </a:rPr>
                        <a:t>Experiência: Não pensar no número 8! – não irá conseguir.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t-BR" sz="1600">
                          <a:latin typeface="Calibri Light"/>
                        </a:rPr>
                        <a:t>“Eu </a:t>
                      </a:r>
                      <a:r>
                        <a:rPr lang="pt-BR" sz="1600" dirty="0">
                          <a:latin typeface="Calibri Light"/>
                        </a:rPr>
                        <a:t>nunca teria esses maus pensamentos. Eu nunca faria mal a alguém. Mas mesmo assim, tenho constantemente pensamentos </a:t>
                      </a:r>
                      <a:r>
                        <a:rPr lang="pt-BR" sz="1600">
                          <a:latin typeface="Calibri Light"/>
                        </a:rPr>
                        <a:t>agressivos.”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cs typeface="Times New Roman" pitchFamily="18" charset="0"/>
                        </a:rPr>
                        <a:t>Pensamentos que se opõem ao nosso modo usual de pensar são frequentes. Pensamento ≠ Acção: 20% da população normal já teve pensamentos de suicídio, contudo não o cometeram. Mesmo que se trate de pessoas que amamos, por vezes sentimos agressão (ex. A mãe e o seu filho a chorar).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247753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t-BR" altLang="de-DE" sz="3600">
                <a:latin typeface="Calibri Light"/>
              </a:rPr>
              <a:t>Ouvir vozes</a:t>
            </a:r>
            <a:br>
              <a:rPr lang="pt-BR" altLang="de-DE" sz="3600">
                <a:latin typeface="Calibri Light"/>
              </a:rPr>
            </a:br>
            <a:r>
              <a:rPr lang="pt-BR" altLang="de-DE" sz="3600">
                <a:latin typeface="Calibri Light"/>
              </a:rPr>
              <a:t>Pensamentos próprios ou controlados à distância?</a:t>
            </a:r>
            <a:br>
              <a:rPr lang="pt-BR" altLang="de-DE" sz="3600">
                <a:latin typeface="Calibri Light"/>
              </a:rPr>
            </a:br>
            <a:r>
              <a:rPr lang="pt-BR" altLang="de-DE" sz="3600">
                <a:latin typeface="Calibri Light"/>
              </a:rPr>
              <a:t>Prós e Contras</a:t>
            </a:r>
            <a:endParaRPr lang="en-US" altLang="de-DE" sz="3600">
              <a:latin typeface="Calibri Light"/>
            </a:endParaRPr>
          </a:p>
        </p:txBody>
      </p:sp>
      <p:sp>
        <p:nvSpPr>
          <p:cNvPr id="2" name="Content Placeholder 1"/>
          <p:cNvSpPr>
            <a:spLocks noGrp="1"/>
          </p:cNvSpPr>
          <p:nvPr>
            <p:ph idx="1"/>
          </p:nvPr>
        </p:nvSpPr>
        <p:spPr>
          <a:xfrm>
            <a:off x="408955" y="2636912"/>
            <a:ext cx="11340000" cy="4206240"/>
          </a:xfrm>
        </p:spPr>
        <p:txBody>
          <a:bodyPr/>
          <a:lstStyle/>
          <a:p>
            <a:pPr lvl="0" defTabSz="914400" fontAlgn="base">
              <a:lnSpc>
                <a:spcPct val="100000"/>
              </a:lnSpc>
              <a:spcBef>
                <a:spcPts val="1200"/>
              </a:spcBef>
              <a:defRPr/>
            </a:pPr>
            <a:r>
              <a:rPr lang="pt-PT" sz="2400" dirty="0">
                <a:solidFill>
                  <a:srgbClr val="333333"/>
                </a:solidFill>
                <a:latin typeface="Calibri Light"/>
                <a:cs typeface="Times New Roman" panose="02020603050405020304" pitchFamily="18" charset="0"/>
              </a:rPr>
              <a:t>A explicação de que os pensamentos estranhos são controlados remotamente, levanta mais perguntas do que respostas, e.g.:</a:t>
            </a:r>
          </a:p>
          <a:p>
            <a:pPr marL="342900" lvl="0" indent="-342900" defTabSz="914400" fontAlgn="base">
              <a:lnSpc>
                <a:spcPct val="100000"/>
              </a:lnSpc>
              <a:spcBef>
                <a:spcPts val="1200"/>
              </a:spcBef>
              <a:buClr>
                <a:srgbClr val="333333"/>
              </a:buClr>
              <a:buFont typeface="WingDings"/>
              <a:buChar char=""/>
              <a:defRPr/>
            </a:pPr>
            <a:r>
              <a:rPr lang="pt-PT" sz="2400" dirty="0">
                <a:solidFill>
                  <a:srgbClr val="333333"/>
                </a:solidFill>
                <a:latin typeface="Calibri Light"/>
                <a:cs typeface="Times New Roman" panose="02020603050405020304" pitchFamily="18" charset="0"/>
              </a:rPr>
              <a:t>Tecnicamente viável?</a:t>
            </a:r>
          </a:p>
          <a:p>
            <a:pPr marL="342900" lvl="0" indent="-342900" defTabSz="914400" fontAlgn="base">
              <a:lnSpc>
                <a:spcPct val="100000"/>
              </a:lnSpc>
              <a:spcBef>
                <a:spcPts val="1200"/>
              </a:spcBef>
              <a:buClr>
                <a:srgbClr val="333333"/>
              </a:buClr>
              <a:buFont typeface="WingDings"/>
              <a:buChar char=""/>
              <a:defRPr/>
            </a:pPr>
            <a:r>
              <a:rPr lang="pt-PT" sz="2400" dirty="0">
                <a:solidFill>
                  <a:srgbClr val="333333"/>
                </a:solidFill>
                <a:latin typeface="Calibri Light"/>
                <a:cs typeface="Times New Roman" panose="02020603050405020304" pitchFamily="18" charset="0"/>
              </a:rPr>
              <a:t>Quando e onde é que a implantação foi realizada?</a:t>
            </a:r>
          </a:p>
          <a:p>
            <a:pPr marL="342900" lvl="0" indent="-342900" defTabSz="914400" fontAlgn="base">
              <a:lnSpc>
                <a:spcPct val="100000"/>
              </a:lnSpc>
              <a:spcBef>
                <a:spcPts val="1200"/>
              </a:spcBef>
              <a:buClr>
                <a:srgbClr val="333333"/>
              </a:buClr>
              <a:buFont typeface="WingDings"/>
              <a:buChar char=""/>
              <a:defRPr/>
            </a:pPr>
            <a:r>
              <a:rPr lang="pt-PT" sz="2400" dirty="0">
                <a:solidFill>
                  <a:srgbClr val="333333"/>
                </a:solidFill>
                <a:latin typeface="Calibri Light"/>
                <a:cs typeface="Times New Roman" panose="02020603050405020304" pitchFamily="18" charset="0"/>
              </a:rPr>
              <a:t>Quem é que estaria interessado em prejudicá-lo? Quem é que teria tempo e dinheiro para fazê-lo?</a:t>
            </a:r>
          </a:p>
          <a:p>
            <a:pPr marL="342900" lvl="0" indent="-342900" defTabSz="914400" fontAlgn="base">
              <a:lnSpc>
                <a:spcPct val="100000"/>
              </a:lnSpc>
              <a:spcBef>
                <a:spcPts val="1200"/>
              </a:spcBef>
              <a:buClr>
                <a:srgbClr val="333333"/>
              </a:buClr>
              <a:buFont typeface="WingDings"/>
              <a:buChar char=""/>
              <a:defRPr/>
            </a:pPr>
            <a:r>
              <a:rPr lang="pt-PT" sz="2400" dirty="0">
                <a:solidFill>
                  <a:srgbClr val="333333"/>
                </a:solidFill>
                <a:latin typeface="Calibri Light"/>
                <a:cs typeface="Times New Roman" panose="02020603050405020304" pitchFamily="18" charset="0"/>
              </a:rPr>
              <a:t>Existem maneiras mais fáceis de prejudicar alguém. Porque escolheriam um método complexo (talvez até impossível)?</a:t>
            </a:r>
            <a:endParaRPr lang="en-US" sz="2400"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amigo convida-o para jantar.</a:t>
            </a:r>
            <a:endParaRPr lang="de-DE" altLang="de-DE" sz="3600">
              <a:latin typeface="Calibri Light"/>
            </a:endParaRPr>
          </a:p>
        </p:txBody>
      </p:sp>
      <p:sp>
        <p:nvSpPr>
          <p:cNvPr id="43011" name="Rectangle 3"/>
          <p:cNvSpPr>
            <a:spLocks noGrp="1" noChangeArrowheads="1"/>
          </p:cNvSpPr>
          <p:nvPr>
            <p:ph idx="1"/>
          </p:nvPr>
        </p:nvSpPr>
        <p:spPr>
          <a:noFill/>
        </p:spPr>
        <p:txBody>
          <a:bodyPr/>
          <a:lstStyle/>
          <a:p>
            <a:pPr eaLnBrk="1" hangingPunct="1">
              <a:lnSpc>
                <a:spcPct val="100000"/>
              </a:lnSpc>
              <a:spcBef>
                <a:spcPts val="0"/>
              </a:spcBef>
            </a:pPr>
            <a:r>
              <a:rPr lang="de-DE" altLang="de-DE" sz="2400" dirty="0">
                <a:solidFill>
                  <a:srgbClr val="004992"/>
                </a:solidFill>
                <a:latin typeface="Calibri Light"/>
              </a:rPr>
              <a:t>Porque é que a pessoa o convidou para </a:t>
            </a:r>
            <a:r>
              <a:rPr lang="de-DE" altLang="de-DE" sz="2400">
                <a:solidFill>
                  <a:srgbClr val="004992"/>
                </a:solidFill>
                <a:latin typeface="Calibri Light"/>
              </a:rPr>
              <a:t>jantar?</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policia manda parar o seu carro.</a:t>
            </a:r>
            <a:endParaRPr lang="de-DE" altLang="de-DE" sz="3600">
              <a:latin typeface="Calibri Light"/>
            </a:endParaRPr>
          </a:p>
        </p:txBody>
      </p:sp>
      <p:sp>
        <p:nvSpPr>
          <p:cNvPr id="44035" name="Rectangle 3"/>
          <p:cNvSpPr>
            <a:spLocks noGrp="1" noChangeArrowheads="1"/>
          </p:cNvSpPr>
          <p:nvPr>
            <p:ph idx="1"/>
          </p:nvPr>
        </p:nvSpPr>
        <p:spPr>
          <a:noFill/>
        </p:spPr>
        <p:txBody>
          <a:bodyPr/>
          <a:lstStyle/>
          <a:p>
            <a:pPr eaLnBrk="1" hangingPunct="1">
              <a:lnSpc>
                <a:spcPct val="100000"/>
              </a:lnSpc>
              <a:spcBef>
                <a:spcPts val="0"/>
              </a:spcBef>
            </a:pPr>
            <a:r>
              <a:rPr lang="de-DE" altLang="de-DE" sz="2400">
                <a:solidFill>
                  <a:srgbClr val="004992"/>
                </a:solidFill>
                <a:latin typeface="Calibri Light"/>
              </a:rPr>
              <a:t>O que levou o policia a parar o seu carro?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Você ganhou uma aposta de jogo.</a:t>
            </a:r>
            <a:endParaRPr lang="de-DE" altLang="de-DE" sz="3600">
              <a:latin typeface="Calibri Light"/>
            </a:endParaRPr>
          </a:p>
        </p:txBody>
      </p:sp>
      <p:sp>
        <p:nvSpPr>
          <p:cNvPr id="45059" name="Rectangle 3"/>
          <p:cNvSpPr>
            <a:spLocks noGrp="1" noChangeArrowheads="1"/>
          </p:cNvSpPr>
          <p:nvPr>
            <p:ph idx="1"/>
          </p:nvPr>
        </p:nvSpPr>
        <p:spPr>
          <a:noFill/>
        </p:spPr>
        <p:txBody>
          <a:bodyPr/>
          <a:lstStyle/>
          <a:p>
            <a:pPr eaLnBrk="1" hangingPunct="1">
              <a:lnSpc>
                <a:spcPct val="100000"/>
              </a:lnSpc>
              <a:spcBef>
                <a:spcPts val="0"/>
              </a:spcBef>
            </a:pPr>
            <a:r>
              <a:rPr lang="de-DE" altLang="de-DE" sz="2400" dirty="0">
                <a:solidFill>
                  <a:srgbClr val="004992"/>
                </a:solidFill>
                <a:latin typeface="Calibri Light"/>
              </a:rPr>
              <a:t>Porque que razão ganhou esta </a:t>
            </a:r>
            <a:r>
              <a:rPr lang="de-DE" altLang="de-DE" sz="2400">
                <a:solidFill>
                  <a:srgbClr val="004992"/>
                </a:solidFill>
                <a:latin typeface="Calibri Light"/>
              </a:rPr>
              <a:t>aposta?</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Quando se aproximou do seu carro, reparou que tinha um risco na pintura.</a:t>
            </a:r>
            <a:endParaRPr lang="de-DE" altLang="de-DE" sz="3600">
              <a:latin typeface="Calibri Light"/>
            </a:endParaRPr>
          </a:p>
        </p:txBody>
      </p:sp>
      <p:sp>
        <p:nvSpPr>
          <p:cNvPr id="46083" name="Rectangle 3"/>
          <p:cNvSpPr>
            <a:spLocks noGrp="1" noChangeArrowheads="1"/>
          </p:cNvSpPr>
          <p:nvPr>
            <p:ph idx="1"/>
          </p:nvPr>
        </p:nvSpPr>
        <p:spPr>
          <a:noFill/>
        </p:spPr>
        <p:txBody>
          <a:bodyPr/>
          <a:lstStyle/>
          <a:p>
            <a:pPr eaLnBrk="1" hangingPunct="1">
              <a:lnSpc>
                <a:spcPct val="100000"/>
              </a:lnSpc>
              <a:spcBef>
                <a:spcPts val="0"/>
              </a:spcBef>
            </a:pPr>
            <a:r>
              <a:rPr lang="de-DE" altLang="de-DE" sz="2400">
                <a:solidFill>
                  <a:srgbClr val="004992"/>
                </a:solidFill>
                <a:latin typeface="Calibri Light"/>
              </a:rPr>
              <a:t>O que pode ter causado este risco?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médico descobre que você tem a pressão arterial elevada.</a:t>
            </a:r>
            <a:endParaRPr lang="de-DE" altLang="de-DE" sz="3600">
              <a:latin typeface="Calibri Light"/>
            </a:endParaRPr>
          </a:p>
        </p:txBody>
      </p:sp>
      <p:sp>
        <p:nvSpPr>
          <p:cNvPr id="47107" name="Rectangle 3"/>
          <p:cNvSpPr>
            <a:spLocks noGrp="1" noChangeArrowheads="1"/>
          </p:cNvSpPr>
          <p:nvPr>
            <p:ph idx="1"/>
          </p:nvPr>
        </p:nvSpPr>
        <p:spPr>
          <a:noFill/>
        </p:spPr>
        <p:txBody>
          <a:bodyPr/>
          <a:lstStyle/>
          <a:p>
            <a:pPr eaLnBrk="1" hangingPunct="1">
              <a:lnSpc>
                <a:spcPct val="100000"/>
              </a:lnSpc>
              <a:spcBef>
                <a:spcPts val="0"/>
              </a:spcBef>
            </a:pPr>
            <a:r>
              <a:rPr lang="pt-PT" altLang="de-DE" sz="2400">
                <a:solidFill>
                  <a:srgbClr val="004992"/>
                </a:solidFill>
                <a:latin typeface="Calibri Light"/>
              </a:rPr>
              <a:t>Porque é que tem a pressão arterial elevada?</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pt-PT" altLang="de-DE" sz="2400" dirty="0">
              <a:solidFill>
                <a:srgbClr val="004992"/>
              </a:solidFill>
              <a:latin typeface="Calibri Light"/>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amigo recusou-se a ajudá-lo no seu trabalho.</a:t>
            </a:r>
            <a:endParaRPr lang="pt-PT" altLang="de-DE" sz="3600">
              <a:latin typeface="Calibri Light"/>
            </a:endParaRPr>
          </a:p>
        </p:txBody>
      </p:sp>
      <p:sp>
        <p:nvSpPr>
          <p:cNvPr id="48131" name="Rectangle 3"/>
          <p:cNvSpPr>
            <a:spLocks noGrp="1" noChangeArrowheads="1"/>
          </p:cNvSpPr>
          <p:nvPr>
            <p:ph idx="1"/>
          </p:nvPr>
        </p:nvSpPr>
        <p:spPr>
          <a:noFill/>
        </p:spPr>
        <p:txBody>
          <a:bodyPr/>
          <a:lstStyle/>
          <a:p>
            <a:pPr eaLnBrk="1" hangingPunct="1">
              <a:lnSpc>
                <a:spcPct val="100000"/>
              </a:lnSpc>
              <a:spcBef>
                <a:spcPts val="0"/>
              </a:spcBef>
            </a:pPr>
            <a:r>
              <a:rPr lang="de-DE" altLang="de-DE" sz="2400">
                <a:solidFill>
                  <a:srgbClr val="004992"/>
                </a:solidFill>
                <a:latin typeface="Calibri Light"/>
              </a:rPr>
              <a:t>O que levou o seu amigo a não ajudá-lo?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amigo surpreendeu-o com um presente.</a:t>
            </a:r>
            <a:endParaRPr lang="de-DE" altLang="de-DE" sz="3600">
              <a:latin typeface="Calibri Light"/>
            </a:endParaRPr>
          </a:p>
        </p:txBody>
      </p:sp>
      <p:sp>
        <p:nvSpPr>
          <p:cNvPr id="49155" name="Rectangle 3"/>
          <p:cNvSpPr>
            <a:spLocks noGrp="1" noChangeArrowheads="1"/>
          </p:cNvSpPr>
          <p:nvPr>
            <p:ph idx="1"/>
          </p:nvPr>
        </p:nvSpPr>
        <p:spPr>
          <a:noFill/>
        </p:spPr>
        <p:txBody>
          <a:bodyPr/>
          <a:lstStyle/>
          <a:p>
            <a:pPr eaLnBrk="1" hangingPunct="1">
              <a:lnSpc>
                <a:spcPct val="100000"/>
              </a:lnSpc>
              <a:spcBef>
                <a:spcPts val="0"/>
              </a:spcBef>
            </a:pPr>
            <a:r>
              <a:rPr lang="de-DE" altLang="de-DE" sz="2400" dirty="0">
                <a:solidFill>
                  <a:srgbClr val="004992"/>
                </a:solidFill>
                <a:latin typeface="Calibri Light"/>
              </a:rPr>
              <a:t>O que levou o seu amigo a dar-lhe um presente?</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amigo disse-lhe que você é estúpido.</a:t>
            </a:r>
            <a:endParaRPr lang="de-DE" altLang="de-DE" sz="3600">
              <a:latin typeface="Calibri Light"/>
            </a:endParaRPr>
          </a:p>
        </p:txBody>
      </p:sp>
      <p:sp>
        <p:nvSpPr>
          <p:cNvPr id="50179" name="Rectangle 3"/>
          <p:cNvSpPr>
            <a:spLocks noGrp="1" noChangeArrowheads="1"/>
          </p:cNvSpPr>
          <p:nvPr>
            <p:ph idx="1"/>
          </p:nvPr>
        </p:nvSpPr>
        <p:spPr>
          <a:noFill/>
        </p:spPr>
        <p:txBody>
          <a:bodyPr/>
          <a:lstStyle/>
          <a:p>
            <a:pPr eaLnBrk="1" hangingPunct="1">
              <a:lnSpc>
                <a:spcPct val="100000"/>
              </a:lnSpc>
              <a:spcBef>
                <a:spcPts val="0"/>
              </a:spcBef>
            </a:pPr>
            <a:r>
              <a:rPr lang="de-DE" altLang="de-DE" sz="2400" dirty="0">
                <a:solidFill>
                  <a:srgbClr val="004992"/>
                </a:solidFill>
                <a:latin typeface="Calibri Light"/>
              </a:rPr>
              <a:t>O que levou o seu amigo a dizer </a:t>
            </a:r>
            <a:r>
              <a:rPr lang="de-DE" altLang="de-DE" sz="2400">
                <a:solidFill>
                  <a:srgbClr val="004992"/>
                </a:solidFill>
                <a:latin typeface="Calibri Light"/>
              </a:rPr>
              <a:t>isso?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bebé do seu vizinho começa a chorar quando você lhe pega ao colo.</a:t>
            </a:r>
            <a:endParaRPr lang="pt-PT" altLang="de-DE" sz="3600">
              <a:latin typeface="Calibri Light"/>
            </a:endParaRPr>
          </a:p>
        </p:txBody>
      </p:sp>
      <p:sp>
        <p:nvSpPr>
          <p:cNvPr id="51203" name="Rectangle 3"/>
          <p:cNvSpPr>
            <a:spLocks noGrp="1" noChangeArrowheads="1"/>
          </p:cNvSpPr>
          <p:nvPr>
            <p:ph idx="1"/>
          </p:nvPr>
        </p:nvSpPr>
        <p:spPr>
          <a:noFill/>
        </p:spPr>
        <p:txBody>
          <a:bodyPr/>
          <a:lstStyle/>
          <a:p>
            <a:pPr eaLnBrk="1" hangingPunct="1">
              <a:lnSpc>
                <a:spcPct val="100000"/>
              </a:lnSpc>
              <a:spcBef>
                <a:spcPts val="0"/>
              </a:spcBef>
            </a:pPr>
            <a:r>
              <a:rPr lang="pt-PT" altLang="de-DE" sz="2400">
                <a:solidFill>
                  <a:srgbClr val="004992"/>
                </a:solidFill>
                <a:latin typeface="Calibri Light"/>
              </a:rPr>
              <a:t>Porque está o bebé a chorar?</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pt-PT" altLang="de-DE" sz="2400" dirty="0">
              <a:solidFill>
                <a:srgbClr val="004992"/>
              </a:solidFill>
              <a:latin typeface="Calibri Light"/>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Um amigo diz-lhe que ele não o respeita.</a:t>
            </a:r>
            <a:endParaRPr lang="pt-PT" altLang="de-DE" sz="3600">
              <a:latin typeface="Calibri Light"/>
            </a:endParaRPr>
          </a:p>
        </p:txBody>
      </p:sp>
      <p:sp>
        <p:nvSpPr>
          <p:cNvPr id="52227" name="Rectangle 3"/>
          <p:cNvSpPr>
            <a:spLocks noGrp="1" noChangeArrowheads="1"/>
          </p:cNvSpPr>
          <p:nvPr>
            <p:ph idx="1"/>
          </p:nvPr>
        </p:nvSpPr>
        <p:spPr>
          <a:noFill/>
        </p:spPr>
        <p:txBody>
          <a:bodyPr/>
          <a:lstStyle/>
          <a:p>
            <a:pPr eaLnBrk="1" hangingPunct="1">
              <a:lnSpc>
                <a:spcPct val="100000"/>
              </a:lnSpc>
              <a:spcBef>
                <a:spcPts val="0"/>
              </a:spcBef>
            </a:pPr>
            <a:r>
              <a:rPr lang="de-DE" altLang="de-DE" sz="2400">
                <a:solidFill>
                  <a:srgbClr val="004992"/>
                </a:solidFill>
                <a:latin typeface="Calibri Light"/>
              </a:rPr>
              <a:t>O que levou o seu amigo a dizer isso?</a:t>
            </a:r>
          </a:p>
          <a:p>
            <a:pPr lvl="0" defTabSz="914400" fontAlgn="base"/>
            <a:r>
              <a:rPr lang="de-DE" altLang="de-DE" sz="2400" dirty="0">
                <a:solidFill>
                  <a:srgbClr val="333333"/>
                </a:solidFill>
                <a:latin typeface="Calibri Light"/>
                <a:cs typeface="Times New Roman" panose="02020603050405020304" pitchFamily="18" charset="0"/>
              </a:rPr>
              <a:t>Qual é a razão principal deste acontecimento?</a:t>
            </a: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endParaRPr lang="pt-PT" altLang="de-DE" sz="2400" dirty="0">
              <a:solidFill>
                <a:srgbClr val="004992"/>
              </a:solidFill>
              <a:latin typeface="Calibri Light"/>
              <a:cs typeface="Times New Roman" panose="02020603050405020304" pitchFamily="18" charset="0"/>
            </a:endParaRPr>
          </a:p>
          <a:p>
            <a:pPr lvl="0" defTabSz="914400" fontAlgn="base"/>
            <a:r>
              <a:rPr lang="pt-PT" altLang="de-DE" sz="2400" dirty="0">
                <a:solidFill>
                  <a:srgbClr val="004992"/>
                </a:solidFill>
                <a:latin typeface="Calibri Light"/>
                <a:cs typeface="Times New Roman" panose="02020603050405020304" pitchFamily="18" charset="0"/>
              </a:rPr>
              <a:t>Você próprio?</a:t>
            </a:r>
          </a:p>
          <a:p>
            <a:pPr lvl="0" defTabSz="914400" fontAlgn="base"/>
            <a:r>
              <a:rPr lang="pt-PT" altLang="de-DE" sz="2400" dirty="0">
                <a:solidFill>
                  <a:srgbClr val="004992"/>
                </a:solidFill>
                <a:latin typeface="Calibri Light"/>
                <a:cs typeface="Times New Roman" panose="02020603050405020304" pitchFamily="18" charset="0"/>
              </a:rPr>
              <a:t>Uma outra pessoa ou outras pessoas?</a:t>
            </a:r>
          </a:p>
          <a:p>
            <a:pPr lvl="0" defTabSz="914400" fontAlgn="base"/>
            <a:r>
              <a:rPr lang="pt-PT" altLang="de-DE" sz="2400" dirty="0">
                <a:solidFill>
                  <a:srgbClr val="004992"/>
                </a:solidFill>
                <a:latin typeface="Calibri Light"/>
                <a:cs typeface="Times New Roman" panose="02020603050405020304" pitchFamily="18" charset="0"/>
              </a:rPr>
              <a:t>Circunstâncias ou o acaso? </a:t>
            </a:r>
          </a:p>
          <a:p>
            <a:pPr lvl="0" defTabSz="914400" fontAlgn="base"/>
            <a:endParaRPr lang="de-DE" altLang="de-DE" sz="2400" dirty="0">
              <a:solidFill>
                <a:srgbClr val="004992"/>
              </a:solidFill>
              <a:latin typeface="Calibri Light"/>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7"/>
          <p:cNvSpPr txBox="1">
            <a:spLocks noChangeArrowheads="1"/>
          </p:cNvSpPr>
          <p:nvPr/>
        </p:nvSpPr>
        <p:spPr bwMode="auto">
          <a:xfrm>
            <a:off x="408955" y="1813842"/>
            <a:ext cx="1137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Calibri Light"/>
              </a:rPr>
              <a:t>Módulo Atribuição – Culpar e Atribuir o Crédito (1)</a:t>
            </a:r>
          </a:p>
          <a:p>
            <a:pPr eaLnBrk="1" hangingPunct="1">
              <a:spcBef>
                <a:spcPct val="50000"/>
              </a:spcBef>
              <a:buClrTx/>
              <a:buFontTx/>
              <a:buNone/>
            </a:pPr>
            <a:r>
              <a:rPr lang="de-DE" altLang="de-DE">
                <a:solidFill>
                  <a:schemeClr val="bg1"/>
                </a:solidFill>
                <a:latin typeface="Calibri Light"/>
              </a:rPr>
              <a:t>Transferência para a vida diária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Objectivos de Aprendizagem:</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Considere sempre múltiplos factores possíveis que possam ter contribuído para o resultado de um acontecimento específico (ex. Você próprio/outros/ circunstâncias).</a:t>
            </a:r>
            <a:endParaRPr lang="en-US" altLang="de-DE" sz="2400" dirty="0">
              <a:solidFill>
                <a:srgbClr val="333333"/>
              </a:solidFill>
              <a:latin typeface="Calibri Light"/>
              <a:cs typeface="Times New Roman" panose="02020603050405020304" pitchFamily="18" charset="0"/>
            </a:endParaRPr>
          </a:p>
        </p:txBody>
      </p:sp>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7"/>
          <p:cNvSpPr txBox="1">
            <a:spLocks noChangeArrowheads="1"/>
          </p:cNvSpPr>
          <p:nvPr/>
        </p:nvSpPr>
        <p:spPr bwMode="auto">
          <a:xfrm>
            <a:off x="408955" y="1813842"/>
            <a:ext cx="1137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Calibri Light"/>
              </a:rPr>
              <a:t>Módulo Atribuição – Culpar e Atribuir o Crédito (1)</a:t>
            </a:r>
          </a:p>
          <a:p>
            <a:pPr eaLnBrk="1" hangingPunct="1">
              <a:spcBef>
                <a:spcPct val="50000"/>
              </a:spcBef>
              <a:buClrTx/>
              <a:buFontTx/>
              <a:buNone/>
            </a:pPr>
            <a:r>
              <a:rPr lang="de-DE" altLang="de-DE">
                <a:solidFill>
                  <a:schemeClr val="bg1"/>
                </a:solidFill>
                <a:latin typeface="Calibri Light"/>
              </a:rPr>
              <a:t>Transferência para a vida diária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Objectivos de Aprendizagem:</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Considere sempre múltiplos factores possíveis que possam ter contribuído para o resultado de um acontecimento específico (ex. Você próprio/outros/ circunstâncias).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Devemos tentar ser o mais realistas possível no dia-a-dia: </a:t>
            </a:r>
            <a:br>
              <a:rPr lang="en-US" altLang="de-DE" sz="2400" dirty="0">
                <a:solidFill>
                  <a:srgbClr val="333333"/>
                </a:solidFill>
                <a:latin typeface="Calibri Light"/>
                <a:cs typeface="Times New Roman" panose="02020603050405020304" pitchFamily="18" charset="0"/>
              </a:rPr>
            </a:br>
            <a:r>
              <a:rPr lang="pt-PT" altLang="de-DE" sz="2400" dirty="0">
                <a:solidFill>
                  <a:srgbClr val="333333"/>
                </a:solidFill>
                <a:latin typeface="Calibri Light"/>
                <a:cs typeface="Times New Roman" panose="02020603050405020304" pitchFamily="18" charset="0"/>
              </a:rPr>
              <a:t>Não se justifica que se coloque </a:t>
            </a:r>
            <a:r>
              <a:rPr lang="pt-PT" altLang="de-DE" sz="2400" i="1" dirty="0">
                <a:solidFill>
                  <a:srgbClr val="333333"/>
                </a:solidFill>
                <a:latin typeface="Calibri Light"/>
                <a:cs typeface="Times New Roman" panose="02020603050405020304" pitchFamily="18" charset="0"/>
              </a:rPr>
              <a:t>sempre</a:t>
            </a:r>
            <a:r>
              <a:rPr lang="pt-PT" altLang="de-DE" sz="2400" dirty="0">
                <a:solidFill>
                  <a:srgbClr val="333333"/>
                </a:solidFill>
                <a:latin typeface="Calibri Light"/>
                <a:cs typeface="Times New Roman" panose="02020603050405020304" pitchFamily="18" charset="0"/>
              </a:rPr>
              <a:t> a culpa nos outros, assim como nem </a:t>
            </a:r>
            <a:r>
              <a:rPr lang="pt-PT" altLang="de-DE" sz="2400" i="1" dirty="0">
                <a:solidFill>
                  <a:srgbClr val="333333"/>
                </a:solidFill>
                <a:latin typeface="Calibri Light"/>
                <a:cs typeface="Times New Roman" panose="02020603050405020304" pitchFamily="18" charset="0"/>
              </a:rPr>
              <a:t>sempre</a:t>
            </a:r>
            <a:r>
              <a:rPr lang="pt-PT" altLang="de-DE" sz="2400" dirty="0">
                <a:solidFill>
                  <a:srgbClr val="333333"/>
                </a:solidFill>
                <a:latin typeface="Calibri Light"/>
                <a:cs typeface="Times New Roman" panose="02020603050405020304" pitchFamily="18" charset="0"/>
              </a:rPr>
              <a:t> a culpa é nossa quando as coisas correm mal.</a:t>
            </a:r>
          </a:p>
        </p:txBody>
      </p:sp>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6016975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7"/>
          <p:cNvSpPr txBox="1">
            <a:spLocks noChangeArrowheads="1"/>
          </p:cNvSpPr>
          <p:nvPr/>
        </p:nvSpPr>
        <p:spPr bwMode="auto">
          <a:xfrm>
            <a:off x="408955" y="1813842"/>
            <a:ext cx="1137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a:solidFill>
                  <a:schemeClr val="bg1"/>
                </a:solidFill>
                <a:latin typeface="Calibri Light"/>
              </a:rPr>
              <a:t>Módulo Atribuição – Culpar e Atribuir o Crédito (1)</a:t>
            </a:r>
          </a:p>
          <a:p>
            <a:pPr eaLnBrk="1" hangingPunct="1">
              <a:spcBef>
                <a:spcPct val="50000"/>
              </a:spcBef>
              <a:buClrTx/>
              <a:buFontTx/>
              <a:buNone/>
            </a:pPr>
            <a:r>
              <a:rPr lang="de-DE" altLang="de-DE">
                <a:solidFill>
                  <a:schemeClr val="bg1"/>
                </a:solidFill>
                <a:latin typeface="Calibri Light"/>
              </a:rPr>
              <a:t>Transferência para a vida diária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Objectivos de Aprendizagem:</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Considere sempre múltiplos factores possíveis que possam ter contribuído para o resultado de um acontecimento específico (ex. </a:t>
            </a:r>
            <a:r>
              <a:rPr lang="pt-PT" altLang="de-DE" sz="2400" dirty="0">
                <a:solidFill>
                  <a:srgbClr val="333333"/>
                </a:solidFill>
                <a:latin typeface="Calibri Light"/>
                <a:cs typeface="Times New Roman" panose="02020603050405020304" pitchFamily="18" charset="0"/>
              </a:rPr>
              <a:t>Você próprio/outros/ circunstâncias).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Devemos tentar ser o mais realistas possível no dia-a-dia: </a:t>
            </a:r>
            <a:br>
              <a:rPr lang="en-US" altLang="de-DE" sz="2400" dirty="0">
                <a:solidFill>
                  <a:srgbClr val="333333"/>
                </a:solidFill>
                <a:latin typeface="Calibri Light"/>
                <a:cs typeface="Times New Roman" panose="02020603050405020304" pitchFamily="18" charset="0"/>
              </a:rPr>
            </a:br>
            <a:r>
              <a:rPr lang="pt-PT" altLang="de-DE" sz="2400" dirty="0">
                <a:solidFill>
                  <a:srgbClr val="333333"/>
                </a:solidFill>
                <a:latin typeface="Calibri Light"/>
                <a:cs typeface="Times New Roman" panose="02020603050405020304" pitchFamily="18" charset="0"/>
              </a:rPr>
              <a:t>Não se justifica que se coloque </a:t>
            </a:r>
            <a:r>
              <a:rPr lang="pt-PT" altLang="de-DE" sz="2400" i="1" dirty="0">
                <a:solidFill>
                  <a:srgbClr val="333333"/>
                </a:solidFill>
                <a:latin typeface="Calibri Light"/>
                <a:cs typeface="Times New Roman" panose="02020603050405020304" pitchFamily="18" charset="0"/>
              </a:rPr>
              <a:t>sempre</a:t>
            </a:r>
            <a:r>
              <a:rPr lang="pt-PT" altLang="de-DE" sz="2400" dirty="0">
                <a:solidFill>
                  <a:srgbClr val="333333"/>
                </a:solidFill>
                <a:latin typeface="Calibri Light"/>
                <a:cs typeface="Times New Roman" panose="02020603050405020304" pitchFamily="18" charset="0"/>
              </a:rPr>
              <a:t> a culpa nos outros, assim como nem </a:t>
            </a:r>
            <a:r>
              <a:rPr lang="pt-PT" altLang="de-DE" sz="2400" i="1" dirty="0">
                <a:solidFill>
                  <a:srgbClr val="333333"/>
                </a:solidFill>
                <a:latin typeface="Calibri Light"/>
                <a:cs typeface="Times New Roman" panose="02020603050405020304" pitchFamily="18" charset="0"/>
              </a:rPr>
              <a:t>sempre</a:t>
            </a:r>
            <a:r>
              <a:rPr lang="pt-PT" altLang="de-DE" sz="2400" dirty="0">
                <a:solidFill>
                  <a:srgbClr val="333333"/>
                </a:solidFill>
                <a:latin typeface="Calibri Light"/>
                <a:cs typeface="Times New Roman" panose="02020603050405020304" pitchFamily="18" charset="0"/>
              </a:rPr>
              <a:t> a culpa é nossa quando as coisas correm mal.</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Na maioria das vezes, vários factores contribuem para um </a:t>
            </a:r>
            <a:r>
              <a:rPr lang="pt-PT" altLang="de-DE" sz="2400">
                <a:solidFill>
                  <a:srgbClr val="333333"/>
                </a:solidFill>
                <a:latin typeface="Calibri Light"/>
                <a:cs typeface="Times New Roman" panose="02020603050405020304" pitchFamily="18" charset="0"/>
              </a:rPr>
              <a:t>acontecimento.</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4851552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tendem a explicar os acontecimento </a:t>
            </a:r>
            <a:r>
              <a:rPr lang="pt-PT" altLang="de-DE" sz="2400" i="1" dirty="0">
                <a:solidFill>
                  <a:srgbClr val="333333"/>
                </a:solidFill>
                <a:latin typeface="Calibri Light"/>
                <a:cs typeface="Times New Roman" panose="02020603050405020304" pitchFamily="18" charset="0"/>
              </a:rPr>
              <a:t>complexos</a:t>
            </a:r>
            <a:r>
              <a:rPr lang="pt-PT" altLang="de-DE" sz="2400" dirty="0">
                <a:solidFill>
                  <a:srgbClr val="333333"/>
                </a:solidFill>
                <a:latin typeface="Calibri Light"/>
                <a:cs typeface="Times New Roman" panose="02020603050405020304" pitchFamily="18" charset="0"/>
              </a:rPr>
              <a:t> com apenas um único motivo. Por vezes, as outras pessoas são culpadas para justificar falhas pessoais.</a:t>
            </a:r>
          </a:p>
          <a:p>
            <a:pPr lvl="0" defTabSz="914400" fontAlgn="base"/>
            <a:r>
              <a:rPr lang="pt-PT" altLang="de-DE" sz="2400" dirty="0">
                <a:solidFill>
                  <a:srgbClr val="004992"/>
                </a:solidFill>
                <a:latin typeface="Calibri Light"/>
                <a:cs typeface="Times New Roman" panose="02020603050405020304" pitchFamily="18" charset="0"/>
              </a:rPr>
              <a:t>Exemplo I: </a:t>
            </a:r>
            <a:r>
              <a:rPr lang="pt-PT" altLang="de-DE" sz="2400" dirty="0">
                <a:solidFill>
                  <a:srgbClr val="333333"/>
                </a:solidFill>
                <a:latin typeface="Calibri Light"/>
                <a:cs typeface="Times New Roman" panose="02020603050405020304" pitchFamily="18" charset="0"/>
              </a:rPr>
              <a:t>A Clara cai muitas vezes.</a:t>
            </a:r>
          </a:p>
          <a:p>
            <a:pPr lvl="0" defTabSz="914400" fontAlgn="base"/>
            <a:r>
              <a:rPr lang="pt-PT" altLang="de-DE" sz="2400" dirty="0">
                <a:solidFill>
                  <a:srgbClr val="004992"/>
                </a:solidFill>
                <a:latin typeface="Calibri Light"/>
                <a:cs typeface="Times New Roman" panose="02020603050405020304" pitchFamily="18" charset="0"/>
              </a:rPr>
              <a:t>Crença Própria: </a:t>
            </a:r>
            <a:r>
              <a:rPr lang="pt-PT" altLang="de-DE" sz="2400" dirty="0">
                <a:solidFill>
                  <a:srgbClr val="333333"/>
                </a:solidFill>
                <a:latin typeface="Calibri Light"/>
                <a:cs typeface="Times New Roman" panose="02020603050405020304" pitchFamily="18" charset="0"/>
              </a:rPr>
              <a:t>O seu tio é que causa isso ao enviar impulsos eléctricos através dos eléctrodos na sua cabeça.</a:t>
            </a:r>
          </a:p>
          <a:p>
            <a:pPr lvl="0" defTabSz="914400" fontAlgn="base"/>
            <a:r>
              <a:rPr lang="pt-PT" altLang="de-DE" sz="2400" dirty="0">
                <a:solidFill>
                  <a:srgbClr val="004992"/>
                </a:solidFill>
                <a:latin typeface="Calibri Light"/>
                <a:cs typeface="Times New Roman" panose="02020603050405020304" pitchFamily="18" charset="0"/>
              </a:rPr>
              <a:t>Explicação alternativa: </a:t>
            </a:r>
            <a:r>
              <a:rPr lang="pt-PT" altLang="de-DE" sz="2400" dirty="0">
                <a:solidFill>
                  <a:srgbClr val="333333"/>
                </a:solidFill>
                <a:latin typeface="Calibri Light"/>
                <a:cs typeface="Times New Roman" panose="02020603050405020304" pitchFamily="18" charset="0"/>
              </a:rPr>
              <a:t>Ela tem uma infecção nos ouvidos que afectam o seu sentido de equilíbrio. Para além disso, tem estado a chover à semanas e as ruas estão muito escorregadias.</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Às vezes, outras pessoas têm responsabilidade parcial, mas outros factores importantes devem ser também tidos em conta.</a:t>
            </a:r>
          </a:p>
          <a:p>
            <a:pPr lvl="0" defTabSz="914400" fontAlgn="base"/>
            <a:r>
              <a:rPr lang="pt-PT" altLang="de-DE" sz="2400" dirty="0">
                <a:solidFill>
                  <a:srgbClr val="004992"/>
                </a:solidFill>
                <a:latin typeface="Calibri Light"/>
                <a:cs typeface="Times New Roman" panose="02020603050405020304" pitchFamily="18" charset="0"/>
              </a:rPr>
              <a:t>Exemplo II: </a:t>
            </a:r>
            <a:r>
              <a:rPr lang="pt-PT" altLang="de-DE" sz="2400" dirty="0">
                <a:solidFill>
                  <a:srgbClr val="333333"/>
                </a:solidFill>
                <a:latin typeface="Calibri Light"/>
                <a:cs typeface="Times New Roman" panose="02020603050405020304" pitchFamily="18" charset="0"/>
              </a:rPr>
              <a:t>O Paulo teve uma recaída para um surto psicótico!</a:t>
            </a:r>
          </a:p>
          <a:p>
            <a:pPr lvl="0" defTabSz="914400" fontAlgn="base"/>
            <a:r>
              <a:rPr lang="pt-PT" altLang="de-DE" sz="2400" dirty="0">
                <a:solidFill>
                  <a:srgbClr val="004992"/>
                </a:solidFill>
                <a:latin typeface="Calibri Light"/>
                <a:cs typeface="Times New Roman" panose="02020603050405020304" pitchFamily="18" charset="0"/>
              </a:rPr>
              <a:t>Crença Própria: </a:t>
            </a:r>
            <a:r>
              <a:rPr lang="pt-PT" altLang="de-DE" sz="2400" dirty="0">
                <a:solidFill>
                  <a:srgbClr val="333333"/>
                </a:solidFill>
                <a:latin typeface="Calibri Light"/>
                <a:cs typeface="Times New Roman" panose="02020603050405020304" pitchFamily="18" charset="0"/>
              </a:rPr>
              <a:t>A recaída foi causada pelo reaparecimento de memórias más da sua infância - ele foi muitas vezes agredido.</a:t>
            </a:r>
          </a:p>
          <a:p>
            <a:pPr lvl="0" defTabSz="914400" fontAlgn="base"/>
            <a:r>
              <a:rPr lang="pt-PT" altLang="de-DE" sz="2400" dirty="0">
                <a:solidFill>
                  <a:srgbClr val="004992"/>
                </a:solidFill>
                <a:latin typeface="Calibri Light"/>
                <a:cs typeface="Times New Roman" panose="02020603050405020304" pitchFamily="18" charset="0"/>
              </a:rPr>
              <a:t>Factores Adicionais: </a:t>
            </a:r>
            <a:r>
              <a:rPr lang="pt-PT" altLang="de-DE" sz="2400" dirty="0">
                <a:solidFill>
                  <a:srgbClr val="333333"/>
                </a:solidFill>
                <a:latin typeface="Calibri Light"/>
                <a:cs typeface="Times New Roman" panose="02020603050405020304" pitchFamily="18" charset="0"/>
              </a:rPr>
              <a:t>Esta poderia ter sido uma das possíveis razões, mas existem factores adicionais: o Paulo parou de tomar a medicação, teve uma discussão grave no trabalho que o levou a temer a perda do emprego.</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9" name="Footer Placeholder 8"/>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7960513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588105083"/>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Sabine Sperber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Benny-Kristin Fischer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Beijing-Trading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Critical look in the mirror/Kritischer Blick in den Spiegel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Failing an exam/Sie fallen durch eine Prüfung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Jemand lädt sie zum Essen ein (Menü)</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 policeman stops a car on the street/</a:t>
                      </a:r>
                      <a:r>
                        <a:rPr kumimoji="0" lang="en-US" sz="1000" b="0" i="0" u="none" strike="noStrike" cap="none" normalizeH="0" baseline="0" dirty="0" err="1">
                          <a:ln>
                            <a:noFill/>
                          </a:ln>
                          <a:solidFill>
                            <a:srgbClr val="333333"/>
                          </a:solidFill>
                          <a:effectLst/>
                          <a:latin typeface="Calibri Light"/>
                          <a:cs typeface="Times New Roman" pitchFamily="18" charset="0"/>
                        </a:rPr>
                        <a:t>Polizist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stoppt</a:t>
                      </a:r>
                      <a:r>
                        <a:rPr kumimoji="0" lang="en-US" sz="1000" b="0" i="0" u="none" strike="noStrike" cap="none" normalizeH="0" baseline="0" dirty="0">
                          <a:ln>
                            <a:noFill/>
                          </a:ln>
                          <a:solidFill>
                            <a:srgbClr val="333333"/>
                          </a:solidFill>
                          <a:effectLst/>
                          <a:latin typeface="Calibri Light"/>
                          <a:cs typeface="Times New Roman" pitchFamily="18" charset="0"/>
                        </a:rPr>
                        <a:t> Auto auf der </a:t>
                      </a:r>
                      <a:r>
                        <a:rPr kumimoji="0" lang="en-US" sz="1000" b="0" i="0" u="none" strike="noStrike" cap="none" normalizeH="0" baseline="0" dirty="0" err="1">
                          <a:ln>
                            <a:noFill/>
                          </a:ln>
                          <a:solidFill>
                            <a:srgbClr val="333333"/>
                          </a:solidFill>
                          <a:effectLst/>
                          <a:latin typeface="Calibri Light"/>
                          <a:cs typeface="Times New Roman" pitchFamily="18" charset="0"/>
                        </a:rPr>
                        <a:t>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57</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624693750"/>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robertrazrblog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DSCN3940</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enttäuscht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Stupid Me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 friend says you are stupid (black/white, portrait of a man)/</a:t>
                      </a:r>
                      <a:r>
                        <a:rPr kumimoji="0" lang="en-US" sz="1000" b="0" i="0" u="none" strike="noStrike" cap="none" normalizeH="0" baseline="0" dirty="0" err="1">
                          <a:ln>
                            <a:noFill/>
                          </a:ln>
                          <a:solidFill>
                            <a:srgbClr val="333333"/>
                          </a:solidFill>
                          <a:effectLst/>
                          <a:latin typeface="Calibri Light"/>
                          <a:cs typeface="Times New Roman" pitchFamily="18" charset="0"/>
                        </a:rPr>
                        <a:t>Jemand</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findet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Sie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Crying baby/</a:t>
                      </a:r>
                      <a:r>
                        <a:rPr kumimoji="0" lang="en-GB" sz="1000" b="0" i="0" u="none" strike="noStrike" cap="none" normalizeH="0" baseline="0" dirty="0" err="1">
                          <a:ln>
                            <a:noFill/>
                          </a:ln>
                          <a:solidFill>
                            <a:srgbClr val="333333"/>
                          </a:solidFill>
                          <a:effectLst/>
                          <a:latin typeface="Calibri Light"/>
                          <a:cs typeface="Times New Roman" pitchFamily="18" charset="0"/>
                        </a:rPr>
                        <a:t>Schreiendes</a:t>
                      </a:r>
                      <a:r>
                        <a:rPr kumimoji="0" lang="en-GB" sz="1000" b="0" i="0" u="none" strike="noStrike" cap="none" normalizeH="0" baseline="0" dirty="0">
                          <a:ln>
                            <a:noFill/>
                          </a:ln>
                          <a:solidFill>
                            <a:srgbClr val="333333"/>
                          </a:solidFill>
                          <a:effectLst/>
                          <a:latin typeface="Calibri Light"/>
                          <a:cs typeface="Times New Roman" pitchFamily="18" charset="0"/>
                        </a:rPr>
                        <a:t>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pt-BR"/>
              <a:t>Treino Metacognitivo 1 - Atribuição Culpar e Atribuir o Crédito a si Próprio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58</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5126</Words>
  <Application>Microsoft Office PowerPoint</Application>
  <PresentationFormat>Benutzerdefiniert</PresentationFormat>
  <Paragraphs>699</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TMC 1 A – Atribuição Culpar e Atribuir o Crédito a si Próprio</vt:lpstr>
      <vt:lpstr>Atribuição: Culpar e atribuir o crédito</vt:lpstr>
      <vt:lpstr>Atribuição: Culpar e atribuir o crédito</vt:lpstr>
      <vt:lpstr>Atribuição: Culpar e atribuir o crédito</vt:lpstr>
      <vt:lpstr>Explicações </vt:lpstr>
      <vt:lpstr>Explicações</vt:lpstr>
      <vt:lpstr>Explicações</vt:lpstr>
      <vt:lpstr>Culpar e atribuir o crédito</vt:lpstr>
      <vt:lpstr>Você saiu do hospital sem se sentir melhor.</vt:lpstr>
      <vt:lpstr>Você saiu do hospital sem se sentir melhor.</vt:lpstr>
      <vt:lpstr>Você saiu do hospital sem se sentir melhor.</vt:lpstr>
      <vt:lpstr>Você saiu do hospital sem se sentir melhor.</vt:lpstr>
      <vt:lpstr>Você saiu do hospital sem se sentir melhor.</vt:lpstr>
      <vt:lpstr>Efeitos de certos estilos atributivos nos eventos negativos!</vt:lpstr>
      <vt:lpstr>Efeitos de certos estilos atributivos nos eventos negativos!</vt:lpstr>
      <vt:lpstr>Efeitos de certos estilos atributivos nos eventos negativos!</vt:lpstr>
      <vt:lpstr>Efeitos de certos estilos atributivos nos eventos negativos!</vt:lpstr>
      <vt:lpstr>Efeitos de certos estilos atributivos nos eventos negativos!</vt:lpstr>
      <vt:lpstr>Efeitos de estilos atributivos em eventos positivos!</vt:lpstr>
      <vt:lpstr>Efeitos de estilos atributivos em eventos positivos!</vt:lpstr>
      <vt:lpstr>Efeitos de estilos atributivos em eventos positivos!</vt:lpstr>
      <vt:lpstr>Efeitos de estilos atributivos em eventos positivos!</vt:lpstr>
      <vt:lpstr>Efeitos de estilos atributivos em eventos positivos!</vt:lpstr>
      <vt:lpstr>Porque estamos a ver isto?</vt:lpstr>
      <vt:lpstr>Porque estamos a ver isto?</vt:lpstr>
      <vt:lpstr>Como as atribuições tendenciosas promovem interpretações erradas durante a psicose - exemplos</vt:lpstr>
      <vt:lpstr>Estilo Atributivo</vt:lpstr>
      <vt:lpstr>O lojista reembolsa a totalidade do preço de aquisição.</vt:lpstr>
      <vt:lpstr>Quando entra numa sala toda a gente se cala.</vt:lpstr>
      <vt:lpstr>Alguém disse que você não está com boa aparência.</vt:lpstr>
      <vt:lpstr>Você reprovou no exame.</vt:lpstr>
      <vt:lpstr>Dê os seus próprios exemplos!</vt:lpstr>
      <vt:lpstr>Uma voz interior diz-lhe que você não é bom.</vt:lpstr>
      <vt:lpstr>Uma voz interior diz-lhe que você não é bom.</vt:lpstr>
      <vt:lpstr>“Algo foi implantado no meu cérebro.”</vt:lpstr>
      <vt:lpstr>Ouvir vozes Pensamentos próprios ou controlados à distância? Prós e Contras</vt:lpstr>
      <vt:lpstr>Ouvir vozes Pensamentos próprios ou controlados à distância? Prós e Contras</vt:lpstr>
      <vt:lpstr>Ouvir vozes Pensamentos próprios ou controlados à distância? Prós e Contras</vt:lpstr>
      <vt:lpstr>Ouvir vozes Pensamentos próprios ou controlados à distância? Prós e Contras</vt:lpstr>
      <vt:lpstr>Ouvir vozes Pensamentos próprios ou controlados à distância? Prós e Contras</vt:lpstr>
      <vt:lpstr>Um amigo convida-o para jantar.</vt:lpstr>
      <vt:lpstr>Um policia manda parar o seu carro.</vt:lpstr>
      <vt:lpstr>Você ganhou uma aposta de jogo.</vt:lpstr>
      <vt:lpstr>Quando se aproximou do seu carro, reparou que tinha um risco na pintura.</vt:lpstr>
      <vt:lpstr>O médico descobre que você tem a pressão arterial elevada.</vt:lpstr>
      <vt:lpstr>Um amigo recusou-se a ajudá-lo no seu trabalho.</vt:lpstr>
      <vt:lpstr>Um amigo surpreendeu-o com um presente.</vt:lpstr>
      <vt:lpstr>Um amigo disse-lhe que você é estúpido.</vt:lpstr>
      <vt:lpstr>O bebé do seu vizinho começa a chorar quando você lhe pega ao colo.</vt:lpstr>
      <vt:lpstr>Um amigo diz-lhe que ele não o respeita.</vt:lpstr>
      <vt:lpstr>Objectivos de Aprendizagem:</vt:lpstr>
      <vt:lpstr>Objectivos de Aprendizagem:</vt:lpstr>
      <vt:lpstr>Objectivos de Aprendizagem:</vt:lpstr>
      <vt:lpstr>O que é que isto tem a ver com a psicose?</vt:lpstr>
      <vt:lpstr>O que é que isto tem a ver com a psicose?</vt:lpstr>
      <vt:lpstr>Obrigado pela sua atenção!</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Luca Hoyer</cp:lastModifiedBy>
  <cp:revision>452</cp:revision>
  <dcterms:created xsi:type="dcterms:W3CDTF">2004-10-11T13:21:01Z</dcterms:created>
  <dcterms:modified xsi:type="dcterms:W3CDTF">2022-12-22T11:45:16Z</dcterms:modified>
</cp:coreProperties>
</file>