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0" r:id="rId1"/>
    <p:sldMasterId id="2147483718" r:id="rId2"/>
    <p:sldMasterId id="2147483731" r:id="rId3"/>
  </p:sldMasterIdLst>
  <p:notesMasterIdLst>
    <p:notesMasterId r:id="rId73"/>
  </p:notesMasterIdLst>
  <p:handoutMasterIdLst>
    <p:handoutMasterId r:id="rId74"/>
  </p:handoutMasterIdLst>
  <p:sldIdLst>
    <p:sldId id="632" r:id="rId4"/>
    <p:sldId id="545" r:id="rId5"/>
    <p:sldId id="547" r:id="rId6"/>
    <p:sldId id="647" r:id="rId7"/>
    <p:sldId id="548" r:id="rId8"/>
    <p:sldId id="636" r:id="rId9"/>
    <p:sldId id="648" r:id="rId10"/>
    <p:sldId id="582" r:id="rId11"/>
    <p:sldId id="633" r:id="rId12"/>
    <p:sldId id="634" r:id="rId13"/>
    <p:sldId id="635" r:id="rId14"/>
    <p:sldId id="301" r:id="rId15"/>
    <p:sldId id="562" r:id="rId16"/>
    <p:sldId id="566" r:id="rId17"/>
    <p:sldId id="567" r:id="rId18"/>
    <p:sldId id="572" r:id="rId19"/>
    <p:sldId id="637" r:id="rId20"/>
    <p:sldId id="638" r:id="rId21"/>
    <p:sldId id="639" r:id="rId22"/>
    <p:sldId id="646" r:id="rId23"/>
    <p:sldId id="587" r:id="rId24"/>
    <p:sldId id="588" r:id="rId25"/>
    <p:sldId id="589" r:id="rId26"/>
    <p:sldId id="590" r:id="rId27"/>
    <p:sldId id="591" r:id="rId28"/>
    <p:sldId id="592" r:id="rId29"/>
    <p:sldId id="593" r:id="rId30"/>
    <p:sldId id="594" r:id="rId31"/>
    <p:sldId id="595" r:id="rId32"/>
    <p:sldId id="596" r:id="rId33"/>
    <p:sldId id="597" r:id="rId34"/>
    <p:sldId id="598" r:id="rId35"/>
    <p:sldId id="599" r:id="rId36"/>
    <p:sldId id="600" r:id="rId37"/>
    <p:sldId id="601" r:id="rId38"/>
    <p:sldId id="602" r:id="rId39"/>
    <p:sldId id="603" r:id="rId40"/>
    <p:sldId id="604" r:id="rId41"/>
    <p:sldId id="605" r:id="rId42"/>
    <p:sldId id="606" r:id="rId43"/>
    <p:sldId id="645" r:id="rId44"/>
    <p:sldId id="607" r:id="rId45"/>
    <p:sldId id="608" r:id="rId46"/>
    <p:sldId id="609" r:id="rId47"/>
    <p:sldId id="627" r:id="rId48"/>
    <p:sldId id="611" r:id="rId49"/>
    <p:sldId id="612" r:id="rId50"/>
    <p:sldId id="613" r:id="rId51"/>
    <p:sldId id="628" r:id="rId52"/>
    <p:sldId id="615" r:id="rId53"/>
    <p:sldId id="616" r:id="rId54"/>
    <p:sldId id="617" r:id="rId55"/>
    <p:sldId id="618" r:id="rId56"/>
    <p:sldId id="619" r:id="rId57"/>
    <p:sldId id="620" r:id="rId58"/>
    <p:sldId id="621" r:id="rId59"/>
    <p:sldId id="622" r:id="rId60"/>
    <p:sldId id="623" r:id="rId61"/>
    <p:sldId id="624" r:id="rId62"/>
    <p:sldId id="625" r:id="rId63"/>
    <p:sldId id="629" r:id="rId64"/>
    <p:sldId id="575" r:id="rId65"/>
    <p:sldId id="640" r:id="rId66"/>
    <p:sldId id="641" r:id="rId67"/>
    <p:sldId id="487" r:id="rId68"/>
    <p:sldId id="642" r:id="rId69"/>
    <p:sldId id="643" r:id="rId70"/>
    <p:sldId id="644" r:id="rId71"/>
    <p:sldId id="568" r:id="rId72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pos="295">
          <p15:clr>
            <a:srgbClr val="A4A3A4"/>
          </p15:clr>
        </p15:guide>
        <p15:guide id="3" pos="3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99"/>
    <a:srgbClr val="A98EFE"/>
    <a:srgbClr val="FF0066"/>
    <a:srgbClr val="FFFF00"/>
    <a:srgbClr val="FF0000"/>
    <a:srgbClr val="ADC0CB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81" autoAdjust="0"/>
    <p:restoredTop sz="94326" autoAdjust="0"/>
  </p:normalViewPr>
  <p:slideViewPr>
    <p:cSldViewPr>
      <p:cViewPr varScale="1">
        <p:scale>
          <a:sx n="94" d="100"/>
          <a:sy n="94" d="100"/>
        </p:scale>
        <p:origin x="108" y="660"/>
      </p:cViewPr>
      <p:guideLst>
        <p:guide orient="horz" pos="2432"/>
        <p:guide pos="295"/>
        <p:guide pos="3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73276F00-187D-4A8A-A365-770ECCBAB404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68955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6AB65161-84F8-446B-B9AC-6D8ABDBC6D2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84713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A01F88-F30A-4E2E-9955-8BBBF664D2D5}" type="slidenum">
              <a:rPr lang="en-US" altLang="de-DE" sz="1300" smtClean="0"/>
              <a:pPr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256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7A46D1-02E4-4890-9187-A19032509189}" type="slidenum">
              <a:rPr lang="en-US" altLang="de-DE" sz="1300" smtClean="0"/>
              <a:pPr>
                <a:spcBef>
                  <a:spcPct val="0"/>
                </a:spcBef>
              </a:pPr>
              <a:t>3</a:t>
            </a:fld>
            <a:endParaRPr lang="en-US" altLang="de-DE" sz="13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069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7A46D1-02E4-4890-9187-A19032509189}" type="slidenum">
              <a:rPr lang="en-US" altLang="de-DE" sz="1300" smtClean="0"/>
              <a:pPr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4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CBA40B-DCCE-47FF-B610-2B17C43ADD29}" type="slidenum">
              <a:rPr lang="en-US" altLang="de-DE" sz="1300" smtClean="0"/>
              <a:pPr>
                <a:spcBef>
                  <a:spcPct val="0"/>
                </a:spcBef>
              </a:pPr>
              <a:t>5</a:t>
            </a:fld>
            <a:endParaRPr lang="en-US" altLang="de-DE" sz="13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617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B47DD8-7E0E-4A05-8D2C-349D3B3B3DB9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11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B47DD8-7E0E-4A05-8D2C-349D3B3B3DB9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11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B47DD8-7E0E-4A05-8D2C-349D3B3B3DB9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11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B47DD8-7E0E-4A05-8D2C-349D3B3B3DB9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11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05344E-B0FB-4452-9DCE-B479C0787C2A}" type="slidenum">
              <a:rPr lang="en-US" altLang="de-DE" sz="1300" smtClean="0"/>
              <a:pPr>
                <a:spcBef>
                  <a:spcPct val="0"/>
                </a:spcBef>
              </a:pPr>
              <a:t>12</a:t>
            </a:fld>
            <a:endParaRPr lang="en-US" altLang="de-DE" sz="13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22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360070-A5D8-40C8-95F6-2717FCDA2BAA}" type="slidenum">
              <a:rPr lang="en-US" altLang="de-DE" sz="1300" smtClean="0"/>
              <a:pPr>
                <a:spcBef>
                  <a:spcPct val="0"/>
                </a:spcBef>
              </a:pPr>
              <a:t>13</a:t>
            </a:fld>
            <a:endParaRPr lang="en-US" altLang="de-DE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76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7F31EB-4D6C-4739-A0D9-B1D9E6BFE60D}" type="slidenum">
              <a:rPr lang="en-US" altLang="de-DE" sz="1300" smtClean="0"/>
              <a:pPr>
                <a:spcBef>
                  <a:spcPct val="0"/>
                </a:spcBef>
              </a:pPr>
              <a:t>14</a:t>
            </a:fld>
            <a:endParaRPr lang="en-US" altLang="de-DE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235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6C60F2-5B3D-475F-813B-98DF1057B5F4}" type="slidenum">
              <a:rPr lang="en-US" altLang="de-DE" sz="1300" smtClean="0"/>
              <a:pPr>
                <a:spcBef>
                  <a:spcPct val="0"/>
                </a:spcBef>
              </a:pPr>
              <a:t>15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9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7CEBAD-D820-48AE-9008-277AB0369CEF}" type="slidenum">
              <a:rPr lang="en-US" altLang="de-DE" sz="1300" smtClean="0"/>
              <a:pPr>
                <a:spcBef>
                  <a:spcPct val="0"/>
                </a:spcBef>
              </a:pPr>
              <a:t>16</a:t>
            </a:fld>
            <a:endParaRPr lang="en-US" altLang="de-DE" sz="13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484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7CEBAD-D820-48AE-9008-277AB0369CEF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4841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7CEBAD-D820-48AE-9008-277AB0369CEF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484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7CEBAD-D820-48AE-9008-277AB0369CEF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4841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7AAA0E-8540-4928-A8A7-3B5E9C4439F1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20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8233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4A038C-9F06-4D8D-8388-0F95071E71F3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21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642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4FA7D9-2503-4666-BA4E-6BE7E0441AD7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22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818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77136A-F4B6-4E60-B685-720BD976F9CB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23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4777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C38B94-399D-4B3A-B6C8-024BF9FF0A59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24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729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AA5441-B9D7-4BC7-9BF3-48AEEBC8C369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25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106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52B2BD-25E7-4E72-9969-32378B02E4A0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26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5276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E27230-CC1B-4DE8-8030-886B5BD0678A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27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0890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880BB6-D4E2-4AF0-B0CC-A524CFDEDCCD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28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5903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A917C3-B54A-4643-9ABA-4D50212FFD22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29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0758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21BFC6-D26C-43C8-990B-2B5879A36419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30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32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7BE6A8-8434-4E58-AA77-F6CD97910576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31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689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E0447E-F3D5-41E8-9E48-B7AA668C36AB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32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2238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9C1B86-CF1B-4047-A573-15AE18EF7E27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33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2182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27159C-B42F-44A8-A247-DC7B2E5DCECB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34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47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3E5B97-5088-4FB8-95C6-6717AA5E2886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35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649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0D2206-BA3E-42ED-9261-F9C024C7C331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36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9434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3D2553-811D-4B2D-A253-EFDF2D04DF99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37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2204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781C96-0172-4463-BEE7-DBB0694CE255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38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5982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EF19D6-CB62-4CC6-B922-5313DE40507E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39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9613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494ADF-8047-4720-9CB3-1C7251F91E01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40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216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41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083FF4-5FEE-4F7D-B0AC-F5466CB1AA08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42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5925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AC29E15-8510-4FB0-BE84-078F07CD4191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43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7314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151EA3-56F4-4A2A-9F3A-ACAB1B9833BE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44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127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C9BE77-B406-47FC-AF61-E94E29996288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45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8667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4E5F3B-5C9D-429B-B402-80332820774A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46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1465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CF11CF-A96F-420B-9641-9E28A264CE5A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47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4268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D4E17D-3B3A-416F-AD59-471A94759287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48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2014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17C641-D010-4135-B3B1-8E3BE0AB37EA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49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092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DB80B9-42C5-4476-890A-8B1B60E0D3DB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50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0648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003E4C-6791-40C5-BB0D-AC1A225C548C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51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55267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24A1C8-CEB9-4EA2-B0B1-F07F086CA2D4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52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124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41674F-6563-43CE-A1DF-A6A9C1F42663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53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9996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10EA95-CD3F-4B19-8915-B96747B1FF3E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54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7041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48BED5-2427-4394-B71A-03EFDAAAF164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55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02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9E00AE-88E3-46FA-8D84-58EE8E36FF0A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56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9201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72CC77-34DA-4A79-87B0-51787B9B4517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57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92386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61ADD7-29C1-4BFF-A7F6-25F007393DF1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58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51970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4B7D7E-230F-409A-A38E-486C32B2EDC1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59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6453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70F8BB-605B-417E-93CB-77C93952B547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60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5470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945A0B-245F-4686-84E9-C7E4383E2904}" type="slidenum">
              <a:rPr lang="en-US" altLang="de-DE" sz="13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61</a:t>
            </a:fld>
            <a:endParaRPr lang="en-US" altLang="de-DE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67642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044C18-AA3A-4D00-B762-DFCAA846457B}" type="slidenum">
              <a:rPr lang="en-US" altLang="de-DE" sz="1300" smtClean="0"/>
              <a:pPr>
                <a:spcBef>
                  <a:spcPct val="0"/>
                </a:spcBef>
              </a:pPr>
              <a:t>62</a:t>
            </a:fld>
            <a:endParaRPr lang="en-US" altLang="de-DE" sz="13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54929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044C18-AA3A-4D00-B762-DFCAA846457B}" type="slidenum">
              <a:rPr lang="en-US" altLang="de-DE" sz="1300" smtClean="0"/>
              <a:pPr>
                <a:spcBef>
                  <a:spcPct val="0"/>
                </a:spcBef>
              </a:pPr>
              <a:t>63</a:t>
            </a:fld>
            <a:endParaRPr lang="en-US" altLang="de-DE" sz="13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54929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044C18-AA3A-4D00-B762-DFCAA846457B}" type="slidenum">
              <a:rPr lang="en-US" altLang="de-DE" sz="1300" smtClean="0"/>
              <a:pPr>
                <a:spcBef>
                  <a:spcPct val="0"/>
                </a:spcBef>
              </a:pPr>
              <a:t>64</a:t>
            </a:fld>
            <a:endParaRPr lang="en-US" altLang="de-DE" sz="13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54929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C31B7C-799C-4C81-A1AE-88C46D16C142}" type="slidenum">
              <a:rPr lang="en-US" altLang="de-DE" sz="1300" smtClean="0"/>
              <a:pPr>
                <a:spcBef>
                  <a:spcPct val="0"/>
                </a:spcBef>
              </a:pPr>
              <a:t>65</a:t>
            </a:fld>
            <a:endParaRPr lang="en-US" altLang="de-DE" sz="130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83183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C31B7C-799C-4C81-A1AE-88C46D16C142}" type="slidenum">
              <a:rPr lang="en-US" altLang="de-DE" sz="1300" smtClean="0"/>
              <a:pPr>
                <a:spcBef>
                  <a:spcPct val="0"/>
                </a:spcBef>
              </a:pPr>
              <a:t>66</a:t>
            </a:fld>
            <a:endParaRPr lang="en-US" altLang="de-DE" sz="130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83183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C31B7C-799C-4C81-A1AE-88C46D16C142}" type="slidenum">
              <a:rPr lang="en-US" altLang="de-DE" sz="1300" smtClean="0"/>
              <a:pPr>
                <a:spcBef>
                  <a:spcPct val="0"/>
                </a:spcBef>
              </a:pPr>
              <a:t>67</a:t>
            </a:fld>
            <a:endParaRPr lang="en-US" altLang="de-DE" sz="130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83183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83B04D-10E6-43D5-A806-A92D37F521C6}" type="slidenum">
              <a:rPr lang="en-US" altLang="de-DE" sz="1300" smtClean="0"/>
              <a:pPr>
                <a:spcBef>
                  <a:spcPct val="0"/>
                </a:spcBef>
              </a:pPr>
              <a:t>69</a:t>
            </a:fld>
            <a:endParaRPr lang="en-US" altLang="de-DE" sz="130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602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000" b="0" dirty="0">
                <a:latin typeface="+mj-lt"/>
              </a:rPr>
              <a:t>Permission to use the pictures in this module has been provided by the artists and copyright holders.</a:t>
            </a:r>
            <a:br>
              <a:rPr lang="en-US" altLang="de-DE" sz="1000" b="0" dirty="0">
                <a:latin typeface="+mj-lt"/>
              </a:rPr>
            </a:br>
            <a:r>
              <a:rPr lang="en-US" altLang="de-DE" sz="1000" b="0" dirty="0">
                <a:latin typeface="+mj-lt"/>
              </a:rPr>
              <a:t>For details (artist, title), please refer to the end of this presentation.</a:t>
            </a:r>
          </a:p>
        </p:txBody>
      </p:sp>
      <p:pic>
        <p:nvPicPr>
          <p:cNvPr id="11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3 - Changing Beliefs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364E1DF-15F3-440C-9B9A-A75862C538D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en-US"/>
              <a:t>Metacognitive Training 3 - Changing Beliefs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A9ED3B59-C483-4413-8AB3-A9D444776F7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3 - Changing Beliefs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4FBD2449-38B3-4E5D-AC16-017053D007A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3 - Changing Beliefs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364E1DF-15F3-440C-9B9A-A75862C538D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3 - Changing Beliefs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364E1DF-15F3-440C-9B9A-A75862C538D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3 - Changing Beliefs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/>
              <a:t>Metacognitive Training 3 - Changing Beliefs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E807190-E6A9-4592-87CF-FB2A44A840A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Permission to use the pictures in this module has been provided by the artists and copyright holders.</a:t>
            </a:r>
            <a:b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For details (artist, title), please refer to the end of this presentation.</a:t>
            </a:r>
          </a:p>
        </p:txBody>
      </p:sp>
      <p:pic>
        <p:nvPicPr>
          <p:cNvPr id="14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Permission to use the pictures in this module has been provided by the artists and copyright holders.</a:t>
            </a:r>
            <a:b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For details (artist, title), please refer to the end of this presentation.</a:t>
            </a:r>
          </a:p>
        </p:txBody>
      </p:sp>
      <p:pic>
        <p:nvPicPr>
          <p:cNvPr id="13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>
                <a:solidFill>
                  <a:srgbClr val="333333"/>
                </a:solidFill>
              </a:rPr>
              <a:t>Metacognitive Training 3 - Changing Beliefs</a:t>
            </a:r>
            <a:endParaRPr lang="de-DE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Metacognitive Training 3 - Changing Beliefs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2364E1DF-15F3-440C-9B9A-A75862C538D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333333"/>
                </a:solidFill>
                <a:ea typeface="ＭＳ Ｐゴシック" panose="020B0600070205080204" pitchFamily="34" charset="-128"/>
              </a:rPr>
              <a:t>Metacognitive Training 3 - Changing Beliefs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333333"/>
                </a:solidFill>
                <a:ea typeface="ＭＳ Ｐゴシック" panose="020B0600070205080204" pitchFamily="34" charset="-128"/>
              </a:rPr>
              <a:t>Metacognitive Training 3 - Changing Beliefs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jpe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jpeg"/><Relationship Id="rId4" Type="http://schemas.openxmlformats.org/officeDocument/2006/relationships/image" Target="../media/image4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jpeg"/><Relationship Id="rId4" Type="http://schemas.openxmlformats.org/officeDocument/2006/relationships/image" Target="../media/image4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2.jpeg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2.jpeg"/><Relationship Id="rId4" Type="http://schemas.openxmlformats.org/officeDocument/2006/relationships/image" Target="../media/image64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de-DE" dirty="0">
                <a:latin typeface="+mj-lt"/>
              </a:rPr>
              <a:t>© Moritz &amp; Woodward, 12|21</a:t>
            </a:r>
          </a:p>
          <a:p>
            <a:endParaRPr lang="de-DE" dirty="0">
              <a:latin typeface="+mj-lt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08955" y="404665"/>
            <a:ext cx="882000" cy="936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A8DAD6E-D5A0-5876-6D17-581F73080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</p:spPr>
        <p:txBody>
          <a:bodyPr/>
          <a:lstStyle/>
          <a:p>
            <a:r>
              <a:rPr lang="de-DE" dirty="0"/>
              <a:t>TMC 3 B – </a:t>
            </a:r>
            <a:r>
              <a:rPr lang="de-DE" dirty="0" err="1"/>
              <a:t>Mudar</a:t>
            </a:r>
            <a:r>
              <a:rPr lang="de-DE" dirty="0"/>
              <a:t> </a:t>
            </a:r>
            <a:r>
              <a:rPr lang="de-DE" dirty="0" err="1"/>
              <a:t>crenças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047272E-9135-AD4A-8FC1-94F319841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97" y="6135448"/>
            <a:ext cx="6849118" cy="471956"/>
          </a:xfrm>
          <a:prstGeom prst="rect">
            <a:avLst/>
          </a:prstGeom>
        </p:spPr>
      </p:pic>
      <p:pic>
        <p:nvPicPr>
          <p:cNvPr id="17" name="Picture 4" descr="Bandeira nacional da República Portuguesa — desenho">
            <a:extLst>
              <a:ext uri="{FF2B5EF4-FFF2-40B4-BE49-F238E27FC236}">
                <a16:creationId xmlns:a16="http://schemas.microsoft.com/office/drawing/2014/main" id="{6C8985D0-A1F4-1F03-8C6D-8559BE170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587" y="6197234"/>
            <a:ext cx="383929" cy="25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C4D4D8E-C61F-888D-21A3-37A14CC22F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939" y="3645024"/>
            <a:ext cx="2969009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6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Mudar </a:t>
            </a:r>
            <a:r>
              <a:rPr lang="en-US" sz="3600" dirty="0" err="1">
                <a:latin typeface="Calibri Light"/>
              </a:rPr>
              <a:t>crenças</a:t>
            </a:r>
            <a:endParaRPr lang="en-US" sz="3600" dirty="0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Tendência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humana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nos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agarrarmos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impressão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(p. ex.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preconceito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atitude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“as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impressões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são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corretas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”).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408955" y="6550223"/>
            <a:ext cx="11376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400" b="0" dirty="0">
                <a:latin typeface="Calibri Light"/>
              </a:rPr>
              <a:t>* </a:t>
            </a:r>
            <a:r>
              <a:rPr lang="de-DE" altLang="de-DE" sz="1400" b="0" dirty="0" err="1">
                <a:latin typeface="Calibri Light"/>
              </a:rPr>
              <a:t>Só</a:t>
            </a:r>
            <a:r>
              <a:rPr lang="de-DE" altLang="de-DE" sz="1400" b="0" dirty="0">
                <a:latin typeface="Calibri Light"/>
              </a:rPr>
              <a:t> </a:t>
            </a:r>
            <a:r>
              <a:rPr lang="de-DE" altLang="de-DE" sz="1400" b="0" dirty="0" err="1">
                <a:latin typeface="Calibri Light"/>
              </a:rPr>
              <a:t>vês</a:t>
            </a:r>
            <a:r>
              <a:rPr lang="de-DE" altLang="de-DE" sz="1400" b="0" dirty="0">
                <a:latin typeface="Calibri Light"/>
              </a:rPr>
              <a:t> o </a:t>
            </a:r>
            <a:r>
              <a:rPr lang="de-DE" altLang="de-DE" sz="1400" b="0" dirty="0" err="1">
                <a:latin typeface="Calibri Light"/>
              </a:rPr>
              <a:t>que</a:t>
            </a:r>
            <a:r>
              <a:rPr lang="de-DE" altLang="de-DE" sz="1400" b="0" dirty="0">
                <a:latin typeface="Calibri Light"/>
              </a:rPr>
              <a:t> queres </a:t>
            </a:r>
            <a:r>
              <a:rPr lang="de-DE" altLang="de-DE" sz="1400" b="0" dirty="0" err="1">
                <a:latin typeface="Calibri Light"/>
              </a:rPr>
              <a:t>ver</a:t>
            </a:r>
            <a:endParaRPr lang="de-DE" altLang="de-DE" sz="1400" b="0" dirty="0"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Mudar </a:t>
            </a:r>
            <a:r>
              <a:rPr lang="en-US" sz="3600" dirty="0" err="1">
                <a:latin typeface="Calibri Light"/>
              </a:rPr>
              <a:t>crenças</a:t>
            </a:r>
            <a:endParaRPr lang="en-US" sz="3600" dirty="0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Tendência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humana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nos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agarrarmos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impressão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(p. ex.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preconceito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atitude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“as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impressões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são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corretas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”).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Razões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: </a:t>
            </a:r>
            <a:r>
              <a:rPr lang="en-US" altLang="de-DE" sz="2400" dirty="0">
                <a:solidFill>
                  <a:schemeClr val="tx1"/>
                </a:solidFill>
                <a:latin typeface="Calibri Light"/>
              </a:rPr>
              <a:t>???</a:t>
            </a:r>
            <a:br>
              <a:rPr lang="en-US" altLang="de-DE" sz="2400" dirty="0">
                <a:solidFill>
                  <a:schemeClr val="tx1"/>
                </a:solidFill>
                <a:latin typeface="Calibri Light"/>
              </a:rPr>
            </a:br>
            <a:endParaRPr lang="en-US" altLang="de-DE" sz="2400" dirty="0">
              <a:solidFill>
                <a:schemeClr val="tx1"/>
              </a:solidFill>
              <a:latin typeface="Calibri Light"/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Problemas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???</a:t>
            </a:r>
            <a:endParaRPr lang="en-US" altLang="de-DE" sz="2400" dirty="0">
              <a:solidFill>
                <a:srgbClr val="333333"/>
              </a:solidFill>
              <a:latin typeface="Calibri Light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408955" y="6550223"/>
            <a:ext cx="11376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400" b="0" dirty="0">
                <a:latin typeface="Calibri Light"/>
              </a:rPr>
              <a:t>* </a:t>
            </a:r>
            <a:r>
              <a:rPr lang="de-DE" altLang="de-DE" sz="1400" b="0" dirty="0" err="1">
                <a:latin typeface="Calibri Light"/>
              </a:rPr>
              <a:t>Só</a:t>
            </a:r>
            <a:r>
              <a:rPr lang="de-DE" altLang="de-DE" sz="1400" b="0" dirty="0">
                <a:latin typeface="Calibri Light"/>
              </a:rPr>
              <a:t> </a:t>
            </a:r>
            <a:r>
              <a:rPr lang="de-DE" altLang="de-DE" sz="1400" b="0" dirty="0" err="1">
                <a:latin typeface="Calibri Light"/>
              </a:rPr>
              <a:t>vês</a:t>
            </a:r>
            <a:r>
              <a:rPr lang="de-DE" altLang="de-DE" sz="1400" b="0" dirty="0">
                <a:latin typeface="Calibri Light"/>
              </a:rPr>
              <a:t> o </a:t>
            </a:r>
            <a:r>
              <a:rPr lang="de-DE" altLang="de-DE" sz="1400" b="0" dirty="0" err="1">
                <a:latin typeface="Calibri Light"/>
              </a:rPr>
              <a:t>que</a:t>
            </a:r>
            <a:r>
              <a:rPr lang="de-DE" altLang="de-DE" sz="1400" b="0" dirty="0">
                <a:latin typeface="Calibri Light"/>
              </a:rPr>
              <a:t> queres </a:t>
            </a:r>
            <a:r>
              <a:rPr lang="de-DE" altLang="de-DE" sz="1400" b="0" dirty="0" err="1">
                <a:latin typeface="Calibri Light"/>
              </a:rPr>
              <a:t>ver</a:t>
            </a:r>
            <a:endParaRPr lang="de-DE" altLang="de-DE" sz="1400" b="0" dirty="0"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Mudar </a:t>
            </a:r>
            <a:r>
              <a:rPr lang="en-US" sz="3600" dirty="0" err="1">
                <a:latin typeface="Calibri Light"/>
              </a:rPr>
              <a:t>crenças</a:t>
            </a:r>
            <a:endParaRPr lang="en-US" sz="3600" dirty="0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Tendência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humana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nos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agarrarmos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impressão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(p. ex.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preconceito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atitude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“as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impressões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são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corretas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”).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Razões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: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Preguiça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“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viés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confirmação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”*,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pensar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duas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vezes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ajuda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orientar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num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mundo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complexo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orgulho</a:t>
            </a:r>
            <a:endParaRPr lang="en-US" altLang="de-DE" sz="2400" dirty="0">
              <a:solidFill>
                <a:srgbClr val="333333"/>
              </a:solidFill>
              <a:latin typeface="Calibri Light"/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Problemas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???</a:t>
            </a:r>
            <a:endParaRPr lang="en-US" altLang="de-DE" sz="2400" dirty="0">
              <a:solidFill>
                <a:srgbClr val="333333"/>
              </a:solidFill>
              <a:latin typeface="Calibri Light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137822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Mudar </a:t>
            </a:r>
            <a:r>
              <a:rPr lang="en-US" sz="3600" dirty="0" err="1">
                <a:latin typeface="Calibri Light"/>
              </a:rPr>
              <a:t>crenças</a:t>
            </a:r>
            <a:endParaRPr lang="en-US" sz="3600" dirty="0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Tendência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humana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nos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agarrarmos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impressão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(p. ex.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preconceito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atitude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“as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impressões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são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corretas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”).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Razões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: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Preguiça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“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viés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confirmação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”*,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pensar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duas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vezes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ajuda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orientar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num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mundo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complexo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orgulho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...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Problemas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: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Julgamentos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falsos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(p. ex.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preconceitos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racismo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)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são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mantidos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sobre-generalizações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falsas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(“vi um – vi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todos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“),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alguém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tem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segunda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hipótese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apesar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de a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merecer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...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</a:t>
            </a:fld>
            <a:endParaRPr lang="de-DE" altLang="de-DE" b="0">
              <a:latin typeface="Calibri Ligh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08955" y="6550223"/>
            <a:ext cx="11376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400" b="0" dirty="0">
                <a:latin typeface="Calibri Light"/>
              </a:rPr>
              <a:t>* </a:t>
            </a:r>
            <a:r>
              <a:rPr lang="de-DE" altLang="de-DE" sz="1400" b="0" dirty="0" err="1">
                <a:latin typeface="Calibri Light"/>
              </a:rPr>
              <a:t>Só</a:t>
            </a:r>
            <a:r>
              <a:rPr lang="de-DE" altLang="de-DE" sz="1400" b="0" dirty="0">
                <a:latin typeface="Calibri Light"/>
              </a:rPr>
              <a:t> </a:t>
            </a:r>
            <a:r>
              <a:rPr lang="de-DE" altLang="de-DE" sz="1400" b="0" dirty="0" err="1">
                <a:latin typeface="Calibri Light"/>
              </a:rPr>
              <a:t>vês</a:t>
            </a:r>
            <a:r>
              <a:rPr lang="de-DE" altLang="de-DE" sz="1400" b="0" dirty="0">
                <a:latin typeface="Calibri Light"/>
              </a:rPr>
              <a:t> o </a:t>
            </a:r>
            <a:r>
              <a:rPr lang="de-DE" altLang="de-DE" sz="1400" b="0" dirty="0" err="1">
                <a:latin typeface="Calibri Light"/>
              </a:rPr>
              <a:t>que</a:t>
            </a:r>
            <a:r>
              <a:rPr lang="de-DE" altLang="de-DE" sz="1400" b="0" dirty="0">
                <a:latin typeface="Calibri Light"/>
              </a:rPr>
              <a:t> queres </a:t>
            </a:r>
            <a:r>
              <a:rPr lang="de-DE" altLang="de-DE" sz="1400" b="0" dirty="0" err="1">
                <a:latin typeface="Calibri Light"/>
              </a:rPr>
              <a:t>ver</a:t>
            </a:r>
            <a:endParaRPr lang="de-DE" altLang="de-DE" sz="1400" b="0" dirty="0">
              <a:latin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Citações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pessoas</a:t>
            </a:r>
            <a:r>
              <a:rPr lang="en-US" sz="3600" dirty="0">
                <a:latin typeface="Calibri Light"/>
              </a:rPr>
              <a:t> que </a:t>
            </a:r>
            <a:r>
              <a:rPr lang="en-US" sz="3600" dirty="0" err="1">
                <a:latin typeface="Calibri Light"/>
              </a:rPr>
              <a:t>fizeram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previsões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incorretas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1916832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Mulheres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sensíveis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e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responsáveis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querem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votar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.”</a:t>
            </a:r>
          </a:p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Grover Cleveland, </a:t>
            </a:r>
            <a:r>
              <a:rPr lang="de-DE" altLang="de-DE" sz="1600" dirty="0">
                <a:solidFill>
                  <a:srgbClr val="333333"/>
                </a:solidFill>
                <a:latin typeface="Calibri Light"/>
              </a:rPr>
              <a:t>ex-Presidente dos </a:t>
            </a:r>
            <a:r>
              <a:rPr lang="de-DE" altLang="de-DE" sz="1600" dirty="0" err="1">
                <a:solidFill>
                  <a:srgbClr val="333333"/>
                </a:solidFill>
                <a:latin typeface="Calibri Light"/>
              </a:rPr>
              <a:t>Estados</a:t>
            </a:r>
            <a:r>
              <a:rPr lang="de-DE" altLang="de-DE" sz="16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1600" dirty="0" err="1">
                <a:solidFill>
                  <a:srgbClr val="333333"/>
                </a:solidFill>
                <a:latin typeface="Calibri Light"/>
              </a:rPr>
              <a:t>Unidos</a:t>
            </a:r>
            <a:r>
              <a:rPr lang="de-DE" altLang="de-DE" sz="1600" dirty="0">
                <a:solidFill>
                  <a:srgbClr val="333333"/>
                </a:solidFill>
                <a:latin typeface="Calibri Light"/>
              </a:rPr>
              <a:t>, 1905</a:t>
            </a:r>
            <a:endParaRPr lang="en-US" altLang="de-DE" sz="1600" dirty="0">
              <a:solidFill>
                <a:srgbClr val="333333"/>
              </a:solidFill>
              <a:latin typeface="Calibri Light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“Este ‘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telefone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’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tem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demasiados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problemas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para ser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considerado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como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meio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de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comunicação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 O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aparelho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tem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qualquer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valor para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nós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.”</a:t>
            </a:r>
            <a:r>
              <a:rPr lang="en-US" altLang="ko-KR" sz="1600" dirty="0">
                <a:solidFill>
                  <a:srgbClr val="004992"/>
                </a:solidFill>
                <a:latin typeface="Calibri Light"/>
                <a:ea typeface="굴림" charset="-127"/>
              </a:rPr>
              <a:t> 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Western Union,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uma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das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principais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empresas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de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serviços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financeiros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e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comunicações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, 1876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Vai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demorar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mais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do que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uma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geração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para que a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primeira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missão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com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astronautas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consiga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aterrar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lua</a:t>
            </a:r>
            <a:r>
              <a:rPr lang="de-DE" altLang="ko-KR" sz="1600" dirty="0">
                <a:solidFill>
                  <a:srgbClr val="004992"/>
                </a:solidFill>
                <a:latin typeface="Calibri Light"/>
                <a:ea typeface="굴림" charset="-127"/>
              </a:rPr>
              <a:t>.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”</a:t>
            </a:r>
            <a:r>
              <a:rPr lang="de-DE" altLang="ko-KR" sz="1600" dirty="0">
                <a:solidFill>
                  <a:srgbClr val="004992"/>
                </a:solidFill>
                <a:latin typeface="Calibri Light"/>
                <a:ea typeface="굴림" charset="-127"/>
              </a:rPr>
              <a:t> 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Harold Spencer,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astrónomo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, 1957 (a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aterragem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na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lua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aconteceu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12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anos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depois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)</a:t>
            </a:r>
            <a:endParaRPr lang="de-DE" altLang="de-DE" sz="1600" dirty="0">
              <a:solidFill>
                <a:srgbClr val="333333"/>
              </a:solidFill>
              <a:latin typeface="Calibri Light"/>
              <a:ea typeface="굴림" charset="-127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“O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cavalo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está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aqui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para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ficar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, mas o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carro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é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apenas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uma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moda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temporária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</a:t>
            </a:r>
            <a:r>
              <a:rPr lang="pt-PT" altLang="ko-KR" sz="1600" dirty="0">
                <a:solidFill>
                  <a:srgbClr val="004992"/>
                </a:solidFill>
                <a:latin typeface="Calibri Light"/>
                <a:ea typeface="굴림" charset="-127"/>
              </a:rPr>
              <a:t>”</a:t>
            </a:r>
            <a:endParaRPr lang="de-DE" altLang="ko-KR" sz="1600" dirty="0">
              <a:solidFill>
                <a:srgbClr val="004992"/>
              </a:solidFill>
              <a:latin typeface="Calibri Light"/>
              <a:ea typeface="굴림" charset="-127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O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Presidente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do banco Michigan Savings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sobre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investir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na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empresa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de Ford, 1903</a:t>
            </a:r>
            <a:endParaRPr lang="de-DE" altLang="ko-KR" sz="1600" i="1" dirty="0">
              <a:solidFill>
                <a:srgbClr val="333333"/>
              </a:solidFill>
              <a:latin typeface="Calibri Light"/>
              <a:ea typeface="굴림" charset="-127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Os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raios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-X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serão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provados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como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sendo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apenas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um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truque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.”</a:t>
            </a:r>
            <a:endParaRPr lang="de-DE" altLang="ko-KR" sz="1600" dirty="0">
              <a:solidFill>
                <a:srgbClr val="004992"/>
              </a:solidFill>
              <a:latin typeface="Calibri Light"/>
              <a:ea typeface="굴림" charset="-127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en-US" altLang="de-DE" sz="1600" dirty="0">
                <a:solidFill>
                  <a:srgbClr val="333333"/>
                </a:solidFill>
                <a:latin typeface="Calibri Light"/>
                <a:ea typeface="굴림" charset="-127"/>
              </a:rPr>
              <a:t>Lord Kelvin,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Presidente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da Royal Society, 1883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“O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fonógrafo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tem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qualquer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valor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comercial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.”</a:t>
            </a:r>
          </a:p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Thomas Edison,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famoso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inventor americano, 1880s (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fonógrafo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=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primeiro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aparelho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gravar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vozes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)</a:t>
            </a:r>
            <a:endParaRPr lang="de-DE" altLang="de-DE" sz="1600" dirty="0">
              <a:solidFill>
                <a:srgbClr val="333333"/>
              </a:solidFill>
              <a:latin typeface="Calibri Light"/>
              <a:ea typeface="굴림" charset="-12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37109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B5E46-CC8A-CF3F-E5D7-751DA9C39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9757C-F331-8D92-E7DE-FEEA04D78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Citações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pessoas</a:t>
            </a:r>
            <a:r>
              <a:rPr lang="en-US" sz="3600" dirty="0">
                <a:latin typeface="Calibri Light"/>
              </a:rPr>
              <a:t> que </a:t>
            </a:r>
            <a:r>
              <a:rPr lang="en-US" sz="3600" dirty="0" err="1">
                <a:latin typeface="Calibri Light"/>
              </a:rPr>
              <a:t>fizeram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previsões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incorretas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9E297F-16FF-9D65-071B-C165878FE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955" y="1916832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Mulheres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sensíveis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e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responsáveis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querem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votar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.”</a:t>
            </a:r>
          </a:p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Grover Cleveland, </a:t>
            </a:r>
            <a:r>
              <a:rPr lang="de-DE" altLang="de-DE" sz="1600" dirty="0">
                <a:solidFill>
                  <a:srgbClr val="333333"/>
                </a:solidFill>
                <a:latin typeface="Calibri Light"/>
              </a:rPr>
              <a:t>ex-Presidente dos </a:t>
            </a:r>
            <a:r>
              <a:rPr lang="de-DE" altLang="de-DE" sz="1600" dirty="0" err="1">
                <a:solidFill>
                  <a:srgbClr val="333333"/>
                </a:solidFill>
                <a:latin typeface="Calibri Light"/>
              </a:rPr>
              <a:t>Estados</a:t>
            </a:r>
            <a:r>
              <a:rPr lang="de-DE" altLang="de-DE" sz="16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1600" dirty="0" err="1">
                <a:solidFill>
                  <a:srgbClr val="333333"/>
                </a:solidFill>
                <a:latin typeface="Calibri Light"/>
              </a:rPr>
              <a:t>Unidos</a:t>
            </a:r>
            <a:r>
              <a:rPr lang="de-DE" altLang="de-DE" sz="1600" dirty="0">
                <a:solidFill>
                  <a:srgbClr val="333333"/>
                </a:solidFill>
                <a:latin typeface="Calibri Light"/>
              </a:rPr>
              <a:t>, 1905</a:t>
            </a:r>
            <a:endParaRPr lang="en-US" altLang="de-DE" sz="1600" dirty="0">
              <a:solidFill>
                <a:srgbClr val="333333"/>
              </a:solidFill>
              <a:latin typeface="Calibri Light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“Este ‘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telefone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’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tem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demasiados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problemas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para ser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considerado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como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meio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de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comunicação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 O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aparelho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tem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qualquer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valor para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nós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.”</a:t>
            </a:r>
            <a:r>
              <a:rPr lang="en-US" altLang="ko-KR" sz="1600" dirty="0">
                <a:solidFill>
                  <a:srgbClr val="004992"/>
                </a:solidFill>
                <a:latin typeface="Calibri Light"/>
                <a:ea typeface="굴림" charset="-127"/>
              </a:rPr>
              <a:t> 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Western Union,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uma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das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principais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empresas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de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serviços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financeiros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e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comunicações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, 1876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Vai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demorar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mais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do que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uma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geração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para que a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primeira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missão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com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astronautas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consiga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aterrar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lua</a:t>
            </a:r>
            <a:r>
              <a:rPr lang="de-DE" altLang="ko-KR" sz="1600" dirty="0">
                <a:solidFill>
                  <a:srgbClr val="004992"/>
                </a:solidFill>
                <a:latin typeface="Calibri Light"/>
                <a:ea typeface="굴림" charset="-127"/>
              </a:rPr>
              <a:t>.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”</a:t>
            </a:r>
            <a:r>
              <a:rPr lang="de-DE" altLang="ko-KR" sz="1600" dirty="0">
                <a:solidFill>
                  <a:srgbClr val="004992"/>
                </a:solidFill>
                <a:latin typeface="Calibri Light"/>
                <a:ea typeface="굴림" charset="-127"/>
              </a:rPr>
              <a:t> 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Harold Spencer,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astrónomo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, 1957 (a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aterragem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na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lua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aconteceu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12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anos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de-DE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depois</a:t>
            </a:r>
            <a:r>
              <a:rPr lang="de-DE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)</a:t>
            </a:r>
            <a:endParaRPr lang="de-DE" altLang="de-DE" sz="1600" dirty="0">
              <a:solidFill>
                <a:srgbClr val="333333"/>
              </a:solidFill>
              <a:latin typeface="Calibri Light"/>
              <a:ea typeface="굴림" charset="-127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“O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cavalo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está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aqui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para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ficar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, mas o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carro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é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apenas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uma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moda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temporária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</a:t>
            </a:r>
            <a:r>
              <a:rPr lang="pt-PT" altLang="ko-KR" sz="1600" dirty="0">
                <a:solidFill>
                  <a:srgbClr val="004992"/>
                </a:solidFill>
                <a:latin typeface="Calibri Light"/>
                <a:ea typeface="굴림" charset="-127"/>
              </a:rPr>
              <a:t>”</a:t>
            </a:r>
            <a:endParaRPr lang="de-DE" altLang="ko-KR" sz="1600" dirty="0">
              <a:solidFill>
                <a:srgbClr val="004992"/>
              </a:solidFill>
              <a:latin typeface="Calibri Light"/>
              <a:ea typeface="굴림" charset="-127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O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Presidente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do banco Michigan Savings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sobre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investir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na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</a:t>
            </a:r>
            <a:r>
              <a:rPr lang="en-US" altLang="ko-KR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empresa</a:t>
            </a:r>
            <a:r>
              <a:rPr lang="en-US" altLang="ko-KR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de Ford, 1903</a:t>
            </a:r>
            <a:endParaRPr lang="de-DE" altLang="ko-KR" sz="1600" i="1" dirty="0">
              <a:solidFill>
                <a:srgbClr val="333333"/>
              </a:solidFill>
              <a:latin typeface="Calibri Light"/>
              <a:ea typeface="굴림" charset="-127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Os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raios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-X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serão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provados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como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sendo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apenas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um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truque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.”</a:t>
            </a:r>
            <a:endParaRPr lang="de-DE" altLang="ko-KR" sz="1600" dirty="0">
              <a:solidFill>
                <a:srgbClr val="004992"/>
              </a:solidFill>
              <a:latin typeface="Calibri Light"/>
              <a:ea typeface="굴림" charset="-127"/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en-US" altLang="de-DE" sz="1600" dirty="0">
                <a:solidFill>
                  <a:srgbClr val="333333"/>
                </a:solidFill>
                <a:latin typeface="Calibri Light"/>
                <a:ea typeface="굴림" charset="-127"/>
              </a:rPr>
              <a:t>Lord Kelvin,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  <a:ea typeface="굴림" charset="-127"/>
              </a:rPr>
              <a:t>Presidente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  <a:ea typeface="굴림" charset="-127"/>
              </a:rPr>
              <a:t> da Royal Society, 1883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“O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fonógrafo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não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tem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qualquer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 valor </a:t>
            </a:r>
            <a:r>
              <a:rPr lang="en-US" altLang="de-DE" sz="1600" dirty="0" err="1">
                <a:solidFill>
                  <a:srgbClr val="004992"/>
                </a:solidFill>
                <a:latin typeface="Calibri Light"/>
              </a:rPr>
              <a:t>comercial</a:t>
            </a:r>
            <a:r>
              <a:rPr lang="en-US" altLang="de-DE" sz="1600" dirty="0">
                <a:solidFill>
                  <a:srgbClr val="004992"/>
                </a:solidFill>
                <a:latin typeface="Calibri Light"/>
              </a:rPr>
              <a:t>.”</a:t>
            </a:r>
          </a:p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Thomas Edison,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famoso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inventor americano, 1880s (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fonógrafo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=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primeiro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aparelho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gravar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1600" dirty="0" err="1">
                <a:solidFill>
                  <a:srgbClr val="333333"/>
                </a:solidFill>
                <a:latin typeface="Calibri Light"/>
              </a:rPr>
              <a:t>vozes</a:t>
            </a:r>
            <a:r>
              <a:rPr lang="en-US" altLang="de-DE" sz="1600" dirty="0">
                <a:solidFill>
                  <a:srgbClr val="333333"/>
                </a:solidFill>
                <a:latin typeface="Calibri Light"/>
              </a:rPr>
              <a:t>)</a:t>
            </a:r>
            <a:endParaRPr lang="de-DE" altLang="de-DE" sz="1600" dirty="0">
              <a:solidFill>
                <a:srgbClr val="333333"/>
              </a:solidFill>
              <a:latin typeface="Calibri Light"/>
              <a:ea typeface="굴림" charset="-12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59E7B-E0E6-4DA5-378A-542A230C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8EAFC-A117-5A53-9052-5FEE27B9B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7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7E4D3F62-89CE-7E30-709B-CCC8D5F93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23" y="6165304"/>
            <a:ext cx="116640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Devemos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manter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mente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aberta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em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relação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experiências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novas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–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os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tempos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mudam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e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ninguém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consegue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prever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o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que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o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futuro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 nos </a:t>
            </a:r>
            <a:r>
              <a:rPr lang="de-DE" altLang="de-DE" sz="1800" b="0" dirty="0" err="1">
                <a:solidFill>
                  <a:srgbClr val="004992"/>
                </a:solidFill>
                <a:latin typeface="Calibri Light"/>
              </a:rPr>
              <a:t>traz</a:t>
            </a:r>
            <a:r>
              <a:rPr lang="de-DE" altLang="de-DE" sz="1800" b="0" dirty="0">
                <a:solidFill>
                  <a:srgbClr val="004992"/>
                </a:solidFill>
                <a:latin typeface="Calibri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6299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08955" y="2312440"/>
            <a:ext cx="1107728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</a:pPr>
            <a:endParaRPr lang="en-GB" altLang="de-DE" sz="2400" b="0"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Inflexibilidade</a:t>
            </a:r>
            <a:r>
              <a:rPr lang="en-US" sz="3600" dirty="0">
                <a:latin typeface="Calibri Light"/>
              </a:rPr>
              <a:t> “</a:t>
            </a:r>
            <a:r>
              <a:rPr lang="en-US" sz="3600" dirty="0" err="1">
                <a:latin typeface="Calibri Light"/>
              </a:rPr>
              <a:t>em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ação</a:t>
            </a:r>
            <a:r>
              <a:rPr lang="en-US" sz="3600" dirty="0">
                <a:latin typeface="Calibri Light"/>
              </a:rPr>
              <a:t>” (“</a:t>
            </a:r>
            <a:r>
              <a:rPr lang="en-US" sz="3600" dirty="0" err="1">
                <a:latin typeface="Calibri Light"/>
              </a:rPr>
              <a:t>ter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palas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nos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olhos</a:t>
            </a:r>
            <a:r>
              <a:rPr lang="en-US" sz="3600" dirty="0">
                <a:latin typeface="Calibri Light"/>
              </a:rPr>
              <a:t>”)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8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0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772943"/>
              </p:ext>
            </p:extLst>
          </p:nvPr>
        </p:nvGraphicFramePr>
        <p:xfrm>
          <a:off x="408955" y="2203704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domínio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exemplos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geografia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ea typeface="MS Mincho" pitchFamily="49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medicina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economia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08955" y="2312440"/>
            <a:ext cx="1107728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</a:pPr>
            <a:endParaRPr lang="en-GB" altLang="de-DE" sz="2400" b="0"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Inflexibilidade</a:t>
            </a:r>
            <a:r>
              <a:rPr lang="en-US" sz="3600" dirty="0">
                <a:latin typeface="Calibri Light"/>
              </a:rPr>
              <a:t> “</a:t>
            </a:r>
            <a:r>
              <a:rPr lang="en-US" sz="3600" dirty="0" err="1">
                <a:latin typeface="Calibri Light"/>
              </a:rPr>
              <a:t>em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ação</a:t>
            </a:r>
            <a:r>
              <a:rPr lang="en-US" sz="3600" dirty="0">
                <a:latin typeface="Calibri Light"/>
              </a:rPr>
              <a:t>” (“</a:t>
            </a:r>
            <a:r>
              <a:rPr lang="en-US" sz="3600" dirty="0" err="1">
                <a:latin typeface="Calibri Light"/>
              </a:rPr>
              <a:t>ter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palas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nos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olhos</a:t>
            </a:r>
            <a:r>
              <a:rPr lang="en-US" sz="3600" dirty="0">
                <a:latin typeface="Calibri Light"/>
              </a:rPr>
              <a:t>”)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9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0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740434"/>
              </p:ext>
            </p:extLst>
          </p:nvPr>
        </p:nvGraphicFramePr>
        <p:xfrm>
          <a:off x="408955" y="2203704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domínio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exemplos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geografia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O sol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gira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em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torno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de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uma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terra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estacionária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! Esta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perspetiva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era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considerada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verdade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absoluta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pela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Igreja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Católica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nos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tempos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medievais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,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apesar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de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cientistas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reputados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como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Galileu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Galilei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terem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oferecido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provas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do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contrário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. 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verdade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, que a terra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gira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em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volta do sol, era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até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considerada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como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blasfémia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naquela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altura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.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medicina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economia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327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08955" y="2312440"/>
            <a:ext cx="1107728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</a:pPr>
            <a:endParaRPr lang="en-GB" altLang="de-DE" sz="2400" b="0"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Inflexibilidade</a:t>
            </a:r>
            <a:r>
              <a:rPr lang="en-US" sz="3600" dirty="0">
                <a:latin typeface="Calibri Light"/>
              </a:rPr>
              <a:t> “</a:t>
            </a:r>
            <a:r>
              <a:rPr lang="en-US" sz="3600" dirty="0" err="1">
                <a:latin typeface="Calibri Light"/>
              </a:rPr>
              <a:t>em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ação</a:t>
            </a:r>
            <a:r>
              <a:rPr lang="en-US" sz="3600" dirty="0">
                <a:latin typeface="Calibri Light"/>
              </a:rPr>
              <a:t>” (“</a:t>
            </a:r>
            <a:r>
              <a:rPr lang="en-US" sz="3600" dirty="0" err="1">
                <a:latin typeface="Calibri Light"/>
              </a:rPr>
              <a:t>ter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palas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nos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olhos</a:t>
            </a:r>
            <a:r>
              <a:rPr lang="en-US" sz="3600" dirty="0">
                <a:latin typeface="Calibri Light"/>
              </a:rPr>
              <a:t>”)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10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0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884747"/>
              </p:ext>
            </p:extLst>
          </p:nvPr>
        </p:nvGraphicFramePr>
        <p:xfrm>
          <a:off x="408955" y="2203704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domínio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exemplos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geografia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O sol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gira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em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torno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de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uma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terra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estacionária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! Esta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perspetiva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era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considerada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verdade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absoluta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pela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Igreja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Católica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nos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tempos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medievais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,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apesar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de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cientistas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reputados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como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Galileu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Galilei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terem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oferecido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provas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do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contrário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. 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verdade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, que a terra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gira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em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volta do sol, era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até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considerada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como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blasfémia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naquela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altura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.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medicina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  <a:defRPr/>
                      </a:pPr>
                      <a:r>
                        <a:rPr kumimoji="0" lang="pt-PT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No passado, os medicamentos perigosos permaneceram demasiado tempo no mercado, apesar dos avisos prévios (exemplos: escândalo </a:t>
                      </a:r>
                      <a:r>
                        <a:rPr kumimoji="0" lang="pt-PT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Contergan</a:t>
                      </a:r>
                      <a:r>
                        <a:rPr kumimoji="0" lang="pt-PT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 na Europa; escândalo </a:t>
                      </a:r>
                      <a:r>
                        <a:rPr kumimoji="0" lang="pt-PT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Vioxx</a:t>
                      </a:r>
                      <a:r>
                        <a:rPr kumimoji="0" lang="pt-PT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 na América do Norte).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economia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082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08955" y="2312440"/>
            <a:ext cx="1107728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</a:pPr>
            <a:endParaRPr lang="en-GB" altLang="de-DE" sz="2400" b="0"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Inflexibilidade</a:t>
            </a:r>
            <a:r>
              <a:rPr lang="en-US" sz="3600" dirty="0">
                <a:latin typeface="Calibri Light"/>
              </a:rPr>
              <a:t> “</a:t>
            </a:r>
            <a:r>
              <a:rPr lang="en-US" sz="3600" dirty="0" err="1">
                <a:latin typeface="Calibri Light"/>
              </a:rPr>
              <a:t>em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ação</a:t>
            </a:r>
            <a:r>
              <a:rPr lang="en-US" sz="3600" dirty="0">
                <a:latin typeface="Calibri Light"/>
              </a:rPr>
              <a:t>” (“</a:t>
            </a:r>
            <a:r>
              <a:rPr lang="en-US" sz="3600" dirty="0" err="1">
                <a:latin typeface="Calibri Light"/>
              </a:rPr>
              <a:t>ter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palas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nos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olhos</a:t>
            </a:r>
            <a:r>
              <a:rPr lang="en-US" sz="3600" dirty="0">
                <a:latin typeface="Calibri Light"/>
              </a:rPr>
              <a:t>”)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11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0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423124"/>
              </p:ext>
            </p:extLst>
          </p:nvPr>
        </p:nvGraphicFramePr>
        <p:xfrm>
          <a:off x="408955" y="2203704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450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5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domínio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exemplos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geografia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O sol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gira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em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torno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de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uma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terra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estacionária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! Esta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perspetiva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era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considerada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verdade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absoluta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pela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Igreja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Católica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nos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tempos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medievais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,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apesar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de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cientistas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reputados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como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Galileu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Galilei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terem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oferecido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provas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do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contrário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. 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verdade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, que a terra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gira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em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volta do sol, era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até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considerada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como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blasfémia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naquela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 </a:t>
                      </a:r>
                      <a:r>
                        <a:rPr kumimoji="0" lang="en-US" altLang="ja-JP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altura</a:t>
                      </a:r>
                      <a:r>
                        <a:rPr kumimoji="0" lang="en-US" altLang="ja-JP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Mincho" pitchFamily="49" charset="-128"/>
                        </a:rPr>
                        <a:t>.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medicina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  <a:defRPr/>
                      </a:pPr>
                      <a:r>
                        <a:rPr kumimoji="0" lang="pt-PT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No passado, os medicamentos perigosos permaneceram demasiado tempo no mercado, apesar dos avisos prévios (exemplos: escândalo </a:t>
                      </a:r>
                      <a:r>
                        <a:rPr kumimoji="0" lang="pt-PT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Contergan</a:t>
                      </a:r>
                      <a:r>
                        <a:rPr kumimoji="0" lang="pt-PT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 na Europa; escândalo </a:t>
                      </a:r>
                      <a:r>
                        <a:rPr kumimoji="0" lang="pt-PT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Vioxx</a:t>
                      </a:r>
                      <a:r>
                        <a:rPr kumimoji="0" lang="pt-PT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  <a:cs typeface="+mn-cs"/>
                        </a:rPr>
                        <a:t> na América do Norte).</a:t>
                      </a: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economia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999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Não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ter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em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conta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novos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desenvolvimentos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aderir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estratégias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de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negócio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desatualizadas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vender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produtos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desatualizados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(p. ex.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rolos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fotográficos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máquinas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de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escrever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);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ignorar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novas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tecnologias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(p. ex.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Empresa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sem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site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internet).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0" marB="4571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049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>
                <a:latin typeface="Calibri Light"/>
              </a:rPr>
              <a:t>Porque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estamos</a:t>
            </a:r>
            <a:r>
              <a:rPr lang="en-US" altLang="de-DE" sz="3600" dirty="0">
                <a:latin typeface="Calibri Light"/>
              </a:rPr>
              <a:t> a </a:t>
            </a:r>
            <a:r>
              <a:rPr lang="en-US" altLang="de-DE" sz="3600" dirty="0" err="1">
                <a:latin typeface="Calibri Light"/>
              </a:rPr>
              <a:t>fazer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isto</a:t>
            </a:r>
            <a:r>
              <a:rPr lang="en-US" altLang="de-DE" sz="3600" dirty="0">
                <a:latin typeface="Calibri Light"/>
              </a:rPr>
              <a:t>?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Estudos mostram que muitas (mas não todas!) pessoas com psicose continuam a agarrar-se à sua opinião ou crença sobre um acontecimento, mesmo quando confrontadas com informação que desafia essa crença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lvl="0" defTabSz="914400" fontAlgn="base"/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Isto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pode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levar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problemas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interpessoais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, e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impedir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uma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visão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saudável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e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realista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 do </a:t>
            </a: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ambiente</a:t>
            </a:r>
            <a:r>
              <a:rPr lang="en-US" altLang="de-DE" sz="2400" dirty="0">
                <a:solidFill>
                  <a:srgbClr val="004992"/>
                </a:solidFill>
                <a:latin typeface="Calibri Light"/>
              </a:rPr>
              <a:t>.</a:t>
            </a: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D3B59-C483-4413-8AB3-A9D444776F7B}" type="slidenum">
              <a:rPr lang="de-DE" altLang="de-DE" b="0" smtClean="0">
                <a:latin typeface="Calibri Light"/>
              </a:rPr>
              <a:pPr>
                <a:defRPr/>
              </a:pPr>
              <a:t>12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7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Como </a:t>
            </a:r>
            <a:r>
              <a:rPr lang="en-US" altLang="de-DE" sz="3600" dirty="0" err="1">
                <a:latin typeface="Calibri Light"/>
              </a:rPr>
              <a:t>crenças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rigidamente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mantidas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promovem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más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interpretações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na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psicose</a:t>
            </a:r>
            <a:r>
              <a:rPr lang="en-US" altLang="de-DE" sz="3600" dirty="0">
                <a:latin typeface="Calibri Light"/>
              </a:rPr>
              <a:t> – </a:t>
            </a:r>
            <a:r>
              <a:rPr lang="en-US" altLang="de-DE" sz="3600" dirty="0" err="1">
                <a:latin typeface="Calibri Light"/>
              </a:rPr>
              <a:t>exemplos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Não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troca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ideias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com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os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outros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porque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espera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/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teme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uma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contradição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ou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já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não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confia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mais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nas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outras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pessoas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Os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outros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discordarem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ou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perguntarem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é visto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como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um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desafio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hostil</a:t>
            </a:r>
            <a:r>
              <a:rPr lang="en-US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A informação é obtida apenas de fontes unilaterais (por exemplo, fóruns na Internet sobre teorias da conspiração). Outros meios de comunicação social mais reputados (por exemplo, jornal oficial) não são consultados.</a:t>
            </a:r>
            <a:endParaRPr lang="en-US" sz="2400" dirty="0">
              <a:solidFill>
                <a:srgbClr val="333333"/>
              </a:solidFill>
              <a:latin typeface="Calibri Light"/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D3B59-C483-4413-8AB3-A9D444776F7B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  <p:sp>
        <p:nvSpPr>
          <p:cNvPr id="27652" name="Rechteck 1"/>
          <p:cNvSpPr>
            <a:spLocks noChangeArrowheads="1"/>
          </p:cNvSpPr>
          <p:nvPr/>
        </p:nvSpPr>
        <p:spPr bwMode="auto">
          <a:xfrm>
            <a:off x="470624" y="5548312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2000" b="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Alguém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pode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contribuir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com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uma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curta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experiência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pessoal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?</a:t>
            </a:r>
            <a:endParaRPr lang="de-DE" altLang="de-DE" sz="2000" b="0" dirty="0">
              <a:solidFill>
                <a:srgbClr val="004992"/>
              </a:solidFill>
              <a:latin typeface="Calibri Ligh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fontAlgn="base"/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lvl="0" algn="ctr" defTabSz="914400" fontAlgn="base"/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lvl="0" algn="ctr" defTabSz="914400" fontAlgn="base"/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lvl="0" algn="ctr" defTabSz="914400" fontAlgn="base"/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lvl="0" algn="ctr" defTabSz="914400" fontAlgn="base"/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Se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estás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confiante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relativamente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categoria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podes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responder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lvl="0" algn="ctr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Terás uma resposta de volta (“sim” ou “não).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lvl="0" algn="ctr" defTabSz="914400" fontAlgn="base"/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Por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favor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sugere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outros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itens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na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sequência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que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também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pertencem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mesma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categoria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algn="ctr"/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As 3 </a:t>
            </a:r>
            <a:r>
              <a:rPr lang="en-US" altLang="de-DE" sz="3600" dirty="0" err="1">
                <a:latin typeface="Calibri Light"/>
              </a:rPr>
              <a:t>seguintes</a:t>
            </a:r>
            <a:r>
              <a:rPr lang="en-US" altLang="de-DE" sz="3600" dirty="0">
                <a:latin typeface="Calibri Light"/>
              </a:rPr>
              <a:t> imagens </a:t>
            </a:r>
            <a:r>
              <a:rPr lang="en-US" altLang="de-DE" sz="3600" dirty="0" err="1">
                <a:latin typeface="Calibri Light"/>
              </a:rPr>
              <a:t>pertencem</a:t>
            </a:r>
            <a:r>
              <a:rPr lang="en-US" altLang="de-DE" sz="3600" dirty="0">
                <a:latin typeface="Calibri Light"/>
              </a:rPr>
              <a:t> a </a:t>
            </a:r>
            <a:r>
              <a:rPr lang="en-US" altLang="de-DE" sz="3600" dirty="0" err="1">
                <a:latin typeface="Calibri Light"/>
              </a:rPr>
              <a:t>uma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categoria</a:t>
            </a:r>
            <a:r>
              <a:rPr lang="en-US" altLang="de-DE" sz="3600" dirty="0">
                <a:latin typeface="Calibri Light"/>
              </a:rPr>
              <a:t>. Qual </a:t>
            </a:r>
            <a:r>
              <a:rPr lang="en-US" altLang="de-DE" sz="3600" dirty="0" err="1">
                <a:latin typeface="Calibri Light"/>
              </a:rPr>
              <a:t>é</a:t>
            </a:r>
            <a:r>
              <a:rPr lang="en-US" altLang="de-DE" sz="3600" dirty="0">
                <a:latin typeface="Calibri Light"/>
              </a:rPr>
              <a:t> a </a:t>
            </a:r>
            <a:r>
              <a:rPr lang="en-US" altLang="de-DE" sz="3600" dirty="0" err="1">
                <a:latin typeface="Calibri Light"/>
              </a:rPr>
              <a:t>categoria</a:t>
            </a:r>
            <a:r>
              <a:rPr lang="en-US" altLang="de-DE" sz="3600" dirty="0">
                <a:latin typeface="Calibri Light"/>
              </a:rPr>
              <a:t>?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D3B59-C483-4413-8AB3-A9D444776F7B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326" y="2359144"/>
            <a:ext cx="222250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Bananas-ian ransley-flickr-c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513" y="2359144"/>
            <a:ext cx="247650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190" y="2359144"/>
            <a:ext cx="222250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 err="1">
                <a:latin typeface="Calibri Light"/>
              </a:rPr>
              <a:t>Categoria</a:t>
            </a:r>
            <a:r>
              <a:rPr lang="de-DE" altLang="de-DE" sz="3600" dirty="0">
                <a:latin typeface="Calibri Light"/>
              </a:rPr>
              <a:t>: </a:t>
            </a:r>
            <a:r>
              <a:rPr lang="de-DE" altLang="de-DE" sz="3600" dirty="0" err="1">
                <a:latin typeface="Calibri Light"/>
              </a:rPr>
              <a:t>comida</a:t>
            </a:r>
            <a:r>
              <a:rPr lang="de-DE" altLang="de-DE" sz="3600" dirty="0">
                <a:latin typeface="Calibri Light"/>
              </a:rPr>
              <a:t>!</a:t>
            </a:r>
          </a:p>
        </p:txBody>
      </p:sp>
      <p:sp>
        <p:nvSpPr>
          <p:cNvPr id="674827" name="Text Box 11"/>
          <p:cNvSpPr txBox="1"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  <a:defRPr/>
            </a:pPr>
            <a:endParaRPr lang="de-DE" b="1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defRPr/>
            </a:pPr>
            <a:endParaRPr lang="de-DE" b="1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defRPr/>
            </a:pPr>
            <a:endParaRPr lang="de-DE" b="1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defRPr/>
            </a:pPr>
            <a:endParaRPr lang="de-DE" b="1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defRPr/>
            </a:pPr>
            <a:r>
              <a:rPr lang="de-DE" b="1" dirty="0" err="1">
                <a:solidFill>
                  <a:srgbClr val="333333"/>
                </a:solidFill>
                <a:latin typeface="Calibri Light"/>
              </a:rPr>
              <a:t>Erro</a:t>
            </a:r>
            <a:r>
              <a:rPr lang="de-DE" b="1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b="1" dirty="0" err="1">
                <a:solidFill>
                  <a:srgbClr val="333333"/>
                </a:solidFill>
                <a:latin typeface="Calibri Light"/>
              </a:rPr>
              <a:t>comum</a:t>
            </a:r>
            <a:r>
              <a:rPr lang="de-DE" b="1" dirty="0">
                <a:solidFill>
                  <a:srgbClr val="333333"/>
                </a:solidFill>
                <a:latin typeface="Calibri Light"/>
              </a:rPr>
              <a:t>: 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maioria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das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pessoas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procura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apenas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por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informação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que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apoia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a sua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assunção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mas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investiga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informação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contraditória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(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devido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viés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confirmação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). Neste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caso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, a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categoria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aparentemente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correta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é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fruta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.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Frequentemente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são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tidos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nenhuns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pensamentos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ou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considerações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alternativos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. 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defRPr/>
            </a:pPr>
            <a:r>
              <a:rPr lang="de-DE" dirty="0" err="1">
                <a:solidFill>
                  <a:srgbClr val="333333"/>
                </a:solidFill>
                <a:latin typeface="Calibri Light"/>
              </a:rPr>
              <a:t>Exemplos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vida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dirty="0" err="1">
                <a:solidFill>
                  <a:srgbClr val="333333"/>
                </a:solidFill>
                <a:latin typeface="Calibri Light"/>
              </a:rPr>
              <a:t>diária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: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de-DE" dirty="0">
                <a:solidFill>
                  <a:srgbClr val="333333"/>
                </a:solidFill>
                <a:latin typeface="Calibri Light"/>
              </a:rPr>
              <a:t>só lê jornais consistentes com a sua opinião. 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dirty="0">
                <a:solidFill>
                  <a:srgbClr val="333333"/>
                </a:solidFill>
                <a:latin typeface="Calibri Light"/>
              </a:rPr>
              <a:t>evita o contacto com pessoas que pensam de forma diferente, em vez de procurar o debate</a:t>
            </a:r>
            <a:r>
              <a:rPr lang="de-DE" dirty="0">
                <a:solidFill>
                  <a:srgbClr val="333333"/>
                </a:solidFill>
                <a:latin typeface="Calibri Light"/>
              </a:rPr>
              <a:t>. 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defRPr/>
            </a:pPr>
            <a:r>
              <a:rPr lang="de-DE" dirty="0">
                <a:solidFill>
                  <a:srgbClr val="004992"/>
                </a:solidFill>
                <a:latin typeface="Calibri Light"/>
              </a:rPr>
              <a:t>Isto pode levar a atitudes unilaterais e até a juízos errados.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D3B59-C483-4413-8AB3-A9D444776F7B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687" y="2453680"/>
            <a:ext cx="1333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869" y="2453680"/>
            <a:ext cx="1524000" cy="101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Bread-adactio-flickr-cc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133" y="2453680"/>
            <a:ext cx="1333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101" y="2453680"/>
            <a:ext cx="1333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Bananas-ian ransley-flickr-cc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908" y="2453680"/>
            <a:ext cx="1524000" cy="101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62" y="2453680"/>
            <a:ext cx="1333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5988235" y="2303338"/>
            <a:ext cx="5760720" cy="1280160"/>
          </a:xfrm>
          <a:prstGeom prst="rect">
            <a:avLst/>
          </a:prstGeom>
          <a:noFill/>
          <a:ln w="12700">
            <a:solidFill>
              <a:srgbClr val="00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408955" y="1844824"/>
            <a:ext cx="1137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DE" altLang="de-DE" sz="1800" b="0" dirty="0">
                <a:solidFill>
                  <a:srgbClr val="333333"/>
                </a:solidFill>
                <a:latin typeface="Calibri Light"/>
              </a:rPr>
              <a:t>						</a:t>
            </a:r>
            <a:r>
              <a:rPr lang="de-DE" altLang="de-DE" sz="1800" b="0" dirty="0" err="1">
                <a:solidFill>
                  <a:srgbClr val="333333"/>
                </a:solidFill>
                <a:latin typeface="Calibri Light"/>
              </a:rPr>
              <a:t>Outras</a:t>
            </a:r>
            <a:r>
              <a:rPr lang="de-DE" altLang="de-DE" sz="18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1800" b="0" dirty="0" err="1">
                <a:solidFill>
                  <a:srgbClr val="333333"/>
                </a:solidFill>
                <a:latin typeface="Calibri Light"/>
              </a:rPr>
              <a:t>opções</a:t>
            </a:r>
            <a:r>
              <a:rPr lang="de-DE" altLang="de-DE" sz="1800" b="0" dirty="0">
                <a:solidFill>
                  <a:srgbClr val="333333"/>
                </a:solidFill>
                <a:latin typeface="Calibri Light"/>
              </a:rPr>
              <a:t>:</a:t>
            </a:r>
            <a:endParaRPr lang="de-DE" altLang="de-DE" sz="2400" b="0" dirty="0">
              <a:solidFill>
                <a:srgbClr val="333333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Exercício</a:t>
            </a:r>
            <a:endParaRPr lang="en-US" sz="3600" dirty="0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3 imagens que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ilustram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cenário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com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possíveis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interpretações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Exercício</a:t>
            </a:r>
            <a:endParaRPr lang="en-US" sz="3600" dirty="0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3 imagens que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ilustram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cenário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com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possíveis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interpretações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As imagens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ordem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inversa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com o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evento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final a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01068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Exercício</a:t>
            </a:r>
            <a:endParaRPr lang="en-US" sz="3600" dirty="0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3 imagens que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ilustram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cenário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com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possíveis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interpretações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As imagens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ordem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inversa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com o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evento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final a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imagem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vamos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perguntar-te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avaliar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probabilidade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interpretação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Estas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probabilidades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serão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reavaliadas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vez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nova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imagem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for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revelada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no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cenário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18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07670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Exercício</a:t>
            </a:r>
            <a:endParaRPr lang="en-US" sz="3600" dirty="0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3 imagens que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ilustram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cenário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com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possíveis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interpretações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As imagens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ordem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inversa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com o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evento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final a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primeiro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imagem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mostrada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vamos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perguntar-te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avaliar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probabilidade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interpretação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Estas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probabilidades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serão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reavaliadas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vez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nova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imagem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for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revelada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no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cenário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ko-KR" sz="2400" dirty="0">
                <a:solidFill>
                  <a:srgbClr val="333333"/>
                </a:solidFill>
                <a:latin typeface="Calibri Light"/>
                <a:ea typeface="굴림" charset="-127"/>
              </a:rPr>
              <a:t>Por favor discute com o grupo sobre quão confiante estás nas tuas escolhas.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19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07154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O que </a:t>
            </a:r>
            <a:r>
              <a:rPr lang="en-US" sz="3600" dirty="0" err="1">
                <a:latin typeface="Calibri Light"/>
              </a:rPr>
              <a:t>pode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ter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acontecido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20</a:t>
            </a:fld>
            <a:endParaRPr lang="de-DE" altLang="de-DE" b="0">
              <a:latin typeface="Calibri Light"/>
            </a:endParaRPr>
          </a:p>
        </p:txBody>
      </p:sp>
      <p:sp>
        <p:nvSpPr>
          <p:cNvPr id="13" name="Caption_12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pic>
        <p:nvPicPr>
          <p:cNvPr id="15" name="Picture 2" descr="Hai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80" y="2112264"/>
            <a:ext cx="2187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hape Penutup"/>
          <p:cNvSpPr/>
          <p:nvPr/>
        </p:nvSpPr>
        <p:spPr bwMode="gray">
          <a:xfrm>
            <a:off x="7016043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5307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21</a:t>
            </a:fld>
            <a:endParaRPr lang="de-DE" altLang="de-DE" b="0">
              <a:latin typeface="Calibri Light"/>
            </a:endParaRPr>
          </a:p>
        </p:txBody>
      </p:sp>
      <p:sp>
        <p:nvSpPr>
          <p:cNvPr id="14" name="Caption_13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é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caçador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matar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fazer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investigação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sobre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testar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nova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prancha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surf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estilo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assustar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toda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cabeça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falsa.</a:t>
            </a:r>
            <a:endParaRPr lang="de-DE" altLang="de-DE" sz="2000" b="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16" name="Picture 2" descr="Hai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80" y="2112264"/>
            <a:ext cx="2187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hape Penutup"/>
          <p:cNvSpPr/>
          <p:nvPr/>
        </p:nvSpPr>
        <p:spPr bwMode="gray">
          <a:xfrm>
            <a:off x="7016043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  <p:sp>
        <p:nvSpPr>
          <p:cNvPr id="22" name="Caption_46083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2</a:t>
            </a:r>
          </a:p>
        </p:txBody>
      </p:sp>
      <p:sp>
        <p:nvSpPr>
          <p:cNvPr id="23" name="Caption_21"/>
          <p:cNvSpPr txBox="1">
            <a:spLocks noChangeArrowheads="1"/>
          </p:cNvSpPr>
          <p:nvPr/>
        </p:nvSpPr>
        <p:spPr bwMode="auto">
          <a:xfrm>
            <a:off x="8424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é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caçador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matar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fazer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investigação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sobre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testar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nova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prancha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surf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estilo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assustar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toda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cabeça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falsa.</a:t>
            </a:r>
            <a:endParaRPr lang="de-DE" altLang="de-DE" sz="2000" b="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30" name="Picture 4" descr="Hai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187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526" y="2112264"/>
            <a:ext cx="220063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Shape Penutup"/>
          <p:cNvSpPr/>
          <p:nvPr/>
        </p:nvSpPr>
        <p:spPr bwMode="gray">
          <a:xfrm>
            <a:off x="3397126" y="4178808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3397126" y="2086864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5532120" y="2086864"/>
            <a:ext cx="91440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397126" y="2086864"/>
            <a:ext cx="91440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8567023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re-</a:t>
            </a:r>
            <a:r>
              <a:rPr lang="en-US" sz="3600" dirty="0" err="1">
                <a:latin typeface="Calibri Light"/>
              </a:rPr>
              <a:t>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23</a:t>
            </a:fld>
            <a:endParaRPr lang="de-DE" altLang="de-DE" b="0">
              <a:latin typeface="Calibri Light"/>
            </a:endParaRPr>
          </a:p>
        </p:txBody>
      </p:sp>
      <p:sp>
        <p:nvSpPr>
          <p:cNvPr id="21" name="Caption_48133"/>
          <p:cNvSpPr txBox="1">
            <a:spLocks noChangeArrowheads="1"/>
          </p:cNvSpPr>
          <p:nvPr/>
        </p:nvSpPr>
        <p:spPr bwMode="auto">
          <a:xfrm>
            <a:off x="3763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22" name="Caption_48131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2</a:t>
            </a:r>
          </a:p>
        </p:txBody>
      </p:sp>
      <p:sp>
        <p:nvSpPr>
          <p:cNvPr id="23" name="Caption_20"/>
          <p:cNvSpPr txBox="1">
            <a:spLocks noChangeArrowheads="1"/>
          </p:cNvSpPr>
          <p:nvPr/>
        </p:nvSpPr>
        <p:spPr bwMode="auto">
          <a:xfrm>
            <a:off x="9986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3</a:t>
            </a: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é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caçador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matar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fazer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investigação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sobre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testar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nova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prancha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surf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estilo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assustar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toda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cabeça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falsa.</a:t>
            </a:r>
            <a:endParaRPr lang="de-DE" altLang="de-DE" sz="2000" b="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44" name="Picture 4" descr="Hai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879" y="2112264"/>
            <a:ext cx="2187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445" y="2112264"/>
            <a:ext cx="220063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140" y="2112264"/>
            <a:ext cx="22480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Shape Penutup"/>
          <p:cNvSpPr/>
          <p:nvPr/>
        </p:nvSpPr>
        <p:spPr bwMode="gray">
          <a:xfrm>
            <a:off x="4955045" y="4178808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4955045" y="2086864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7086600" y="2086864"/>
            <a:ext cx="91440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4955045" y="2086864"/>
            <a:ext cx="109728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10124942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24</a:t>
            </a:fld>
            <a:endParaRPr lang="de-DE" altLang="de-DE" b="0">
              <a:latin typeface="Calibri Light"/>
            </a:endParaRPr>
          </a:p>
        </p:txBody>
      </p:sp>
      <p:sp>
        <p:nvSpPr>
          <p:cNvPr id="20" name="Caption_50181"/>
          <p:cNvSpPr txBox="1">
            <a:spLocks noChangeArrowheads="1"/>
          </p:cNvSpPr>
          <p:nvPr/>
        </p:nvSpPr>
        <p:spPr bwMode="auto">
          <a:xfrm>
            <a:off x="3763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21" name="Caption_50179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22" name="Caption_19"/>
          <p:cNvSpPr txBox="1">
            <a:spLocks noChangeArrowheads="1"/>
          </p:cNvSpPr>
          <p:nvPr/>
        </p:nvSpPr>
        <p:spPr bwMode="auto">
          <a:xfrm>
            <a:off x="9986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é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caçador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matar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fazer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investigação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sobre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testar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nova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prancha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surf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estilo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assustar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toda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gente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com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cabeça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tubarão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falsa.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41" name="Picture 4" descr="Hai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879" y="2112264"/>
            <a:ext cx="2187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445" y="2112264"/>
            <a:ext cx="220063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140" y="2112264"/>
            <a:ext cx="22480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Shape Penutup"/>
          <p:cNvSpPr/>
          <p:nvPr/>
        </p:nvSpPr>
        <p:spPr bwMode="gray">
          <a:xfrm>
            <a:off x="4955045" y="4178808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hape Penutup"/>
          <p:cNvSpPr/>
          <p:nvPr/>
        </p:nvSpPr>
        <p:spPr bwMode="gray">
          <a:xfrm>
            <a:off x="4955045" y="2086864"/>
            <a:ext cx="2251430" cy="50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Shape Penutup"/>
          <p:cNvSpPr/>
          <p:nvPr/>
        </p:nvSpPr>
        <p:spPr bwMode="gray">
          <a:xfrm>
            <a:off x="7086600" y="2086864"/>
            <a:ext cx="91440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Shape Penutup"/>
          <p:cNvSpPr/>
          <p:nvPr/>
        </p:nvSpPr>
        <p:spPr bwMode="gray">
          <a:xfrm>
            <a:off x="4955045" y="2086864"/>
            <a:ext cx="109728" cy="2336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10124942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25</a:t>
            </a:fld>
            <a:endParaRPr lang="de-DE" altLang="de-DE" b="0">
              <a:latin typeface="Calibri Light"/>
            </a:endParaRPr>
          </a:p>
        </p:txBody>
      </p:sp>
      <p:sp>
        <p:nvSpPr>
          <p:cNvPr id="14" name="Caption_52227"/>
          <p:cNvSpPr txBox="1">
            <a:spLocks noChangeArrowheads="1"/>
          </p:cNvSpPr>
          <p:nvPr/>
        </p:nvSpPr>
        <p:spPr bwMode="auto">
          <a:xfrm>
            <a:off x="6837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tenso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chegou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atrasado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ensaio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gritar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fila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frente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ele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cantar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desafinado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fila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frente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disse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perto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dela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apaixonada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pelo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maestro.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nervoso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consegue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encontrar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batuta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20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872" y="2112264"/>
            <a:ext cx="210577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Shape Penutup"/>
          <p:cNvSpPr/>
          <p:nvPr/>
        </p:nvSpPr>
        <p:spPr bwMode="gray">
          <a:xfrm>
            <a:off x="5021776" y="4358640"/>
            <a:ext cx="2117968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5021776" y="2106168"/>
            <a:ext cx="2117968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7094024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5021776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26</a:t>
            </a:fld>
            <a:endParaRPr lang="de-DE" altLang="de-DE" b="0">
              <a:latin typeface="Calibri Light"/>
            </a:endParaRPr>
          </a:p>
        </p:txBody>
      </p:sp>
      <p:sp>
        <p:nvSpPr>
          <p:cNvPr id="23" name="Caption_54277"/>
          <p:cNvSpPr txBox="1">
            <a:spLocks noChangeAspect="1"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2</a:t>
            </a:r>
          </a:p>
        </p:txBody>
      </p:sp>
      <p:sp>
        <p:nvSpPr>
          <p:cNvPr id="24" name="Caption_54275"/>
          <p:cNvSpPr txBox="1">
            <a:spLocks noChangeArrowheads="1"/>
          </p:cNvSpPr>
          <p:nvPr/>
        </p:nvSpPr>
        <p:spPr bwMode="auto">
          <a:xfrm>
            <a:off x="8348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tenso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chegou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atrasado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ensaio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gritar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fila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frente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ele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cantar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desafinado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fila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frente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disse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perto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dela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apaixonada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pelo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maestro.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nervoso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consegue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encontrar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batuta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34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766" y="2112264"/>
            <a:ext cx="230497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221" y="2112264"/>
            <a:ext cx="210577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Shape Penutup"/>
          <p:cNvSpPr/>
          <p:nvPr/>
        </p:nvSpPr>
        <p:spPr bwMode="gray">
          <a:xfrm>
            <a:off x="6533125" y="4358640"/>
            <a:ext cx="2117969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6533125" y="2106168"/>
            <a:ext cx="2117969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860537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6533125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3312670" y="4358640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3312670" y="2106168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558411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3312670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</a:t>
            </a:r>
            <a:r>
              <a:rPr lang="en-US" sz="3600" dirty="0" err="1">
                <a:latin typeface="Calibri Light"/>
              </a:rPr>
              <a:t>reavalia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probabilidade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27</a:t>
            </a:fld>
            <a:endParaRPr lang="de-DE" altLang="de-DE" b="0">
              <a:latin typeface="Calibri Light"/>
            </a:endParaRPr>
          </a:p>
        </p:txBody>
      </p:sp>
      <p:sp>
        <p:nvSpPr>
          <p:cNvPr id="25" name="Caption_56322"/>
          <p:cNvSpPr txBox="1">
            <a:spLocks noChangeArrowheads="1"/>
          </p:cNvSpPr>
          <p:nvPr/>
        </p:nvSpPr>
        <p:spPr bwMode="auto">
          <a:xfrm>
            <a:off x="9961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26" name="Caption_56326"/>
          <p:cNvSpPr txBox="1">
            <a:spLocks noChangeArrowheads="1"/>
          </p:cNvSpPr>
          <p:nvPr/>
        </p:nvSpPr>
        <p:spPr bwMode="auto">
          <a:xfrm>
            <a:off x="3713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1</a:t>
            </a:r>
          </a:p>
        </p:txBody>
      </p:sp>
      <p:sp>
        <p:nvSpPr>
          <p:cNvPr id="27" name="Caption_56324"/>
          <p:cNvSpPr txBox="1">
            <a:spLocks noChangeArrowheads="1"/>
          </p:cNvSpPr>
          <p:nvPr/>
        </p:nvSpPr>
        <p:spPr bwMode="auto">
          <a:xfrm>
            <a:off x="6938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tenso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chegou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atrasado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ensaio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gritar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fila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frente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ele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cantar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desafinado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fila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frente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disse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perto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dela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apaixonada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pelo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maestro.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nervoso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consegue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encontrar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batuta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46" name="Picture 1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244" y="2112264"/>
            <a:ext cx="225754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275" y="2112264"/>
            <a:ext cx="230497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731" y="2112264"/>
            <a:ext cx="210577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Shape Penutup"/>
          <p:cNvSpPr/>
          <p:nvPr/>
        </p:nvSpPr>
        <p:spPr bwMode="gray">
          <a:xfrm>
            <a:off x="8142636" y="4358640"/>
            <a:ext cx="2117967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8142636" y="2106168"/>
            <a:ext cx="2117967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1021488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8142636" y="2106168"/>
            <a:ext cx="45719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4922179" y="4358640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4922179" y="2106168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7193622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4922179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1752148" y="4358640"/>
            <a:ext cx="2269735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1752148" y="2106168"/>
            <a:ext cx="2269735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397616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1752148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28</a:t>
            </a:fld>
            <a:endParaRPr lang="de-DE" altLang="de-DE" b="0">
              <a:latin typeface="Calibri Light"/>
            </a:endParaRPr>
          </a:p>
        </p:txBody>
      </p:sp>
      <p:sp>
        <p:nvSpPr>
          <p:cNvPr id="24" name="Caption_58374"/>
          <p:cNvSpPr txBox="1">
            <a:spLocks noChangeArrowheads="1"/>
          </p:cNvSpPr>
          <p:nvPr/>
        </p:nvSpPr>
        <p:spPr bwMode="auto">
          <a:xfrm>
            <a:off x="3713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1</a:t>
            </a:r>
          </a:p>
        </p:txBody>
      </p:sp>
      <p:sp>
        <p:nvSpPr>
          <p:cNvPr id="25" name="Caption_58372"/>
          <p:cNvSpPr txBox="1">
            <a:spLocks noChangeArrowheads="1"/>
          </p:cNvSpPr>
          <p:nvPr/>
        </p:nvSpPr>
        <p:spPr bwMode="auto">
          <a:xfrm>
            <a:off x="6938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26" name="Caption_58370"/>
          <p:cNvSpPr txBox="1">
            <a:spLocks noChangeArrowheads="1"/>
          </p:cNvSpPr>
          <p:nvPr/>
        </p:nvSpPr>
        <p:spPr bwMode="auto">
          <a:xfrm>
            <a:off x="9961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tenso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chegou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atrasado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ensaio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gritar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fila da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frente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ele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cantar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desafinado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fila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frente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disse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perto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dela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apaixonada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pelo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maestro.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maestro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nervoso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consegue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encontrar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batuta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endParaRPr lang="en-US" altLang="de-DE" sz="2000" b="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44" name="Picture 1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244" y="2112264"/>
            <a:ext cx="225754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275" y="2112264"/>
            <a:ext cx="230497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731" y="2112264"/>
            <a:ext cx="210577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Shape Penutup"/>
          <p:cNvSpPr/>
          <p:nvPr/>
        </p:nvSpPr>
        <p:spPr bwMode="gray">
          <a:xfrm>
            <a:off x="8142636" y="4358640"/>
            <a:ext cx="2117967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Shape Penutup"/>
          <p:cNvSpPr/>
          <p:nvPr/>
        </p:nvSpPr>
        <p:spPr bwMode="gray">
          <a:xfrm>
            <a:off x="8142636" y="2106168"/>
            <a:ext cx="2117967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Shape Penutup"/>
          <p:cNvSpPr/>
          <p:nvPr/>
        </p:nvSpPr>
        <p:spPr bwMode="gray">
          <a:xfrm>
            <a:off x="1021488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hape Penutup"/>
          <p:cNvSpPr/>
          <p:nvPr/>
        </p:nvSpPr>
        <p:spPr bwMode="gray">
          <a:xfrm>
            <a:off x="8142636" y="2106168"/>
            <a:ext cx="45719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4922179" y="4358640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4922179" y="2106168"/>
            <a:ext cx="2317163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7193622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4922179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1752148" y="4358640"/>
            <a:ext cx="2269735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1752148" y="2106168"/>
            <a:ext cx="2269735" cy="45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3976163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1752148" y="2106168"/>
            <a:ext cx="45720" cy="22981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29</a:t>
            </a:fld>
            <a:endParaRPr lang="de-DE" altLang="de-DE" b="0">
              <a:latin typeface="Calibri Light"/>
            </a:endParaRPr>
          </a:p>
        </p:txBody>
      </p:sp>
      <p:sp>
        <p:nvSpPr>
          <p:cNvPr id="14" name="Caption_13"/>
          <p:cNvSpPr txBox="1">
            <a:spLocks noChangeArrowheads="1"/>
          </p:cNvSpPr>
          <p:nvPr/>
        </p:nvSpPr>
        <p:spPr bwMode="auto">
          <a:xfrm>
            <a:off x="7180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construiu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vedação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comprar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escapou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ladrar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brincar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vizinho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16" name="Picture 9" descr="hu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722" y="2112264"/>
            <a:ext cx="280007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30</a:t>
            </a:fld>
            <a:endParaRPr lang="de-DE" altLang="de-DE" b="0">
              <a:latin typeface="Calibri Light"/>
            </a:endParaRPr>
          </a:p>
        </p:txBody>
      </p:sp>
      <p:sp>
        <p:nvSpPr>
          <p:cNvPr id="19" name="Caption_62472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20" name="Caption_62471"/>
          <p:cNvSpPr txBox="1">
            <a:spLocks noChangeArrowheads="1"/>
          </p:cNvSpPr>
          <p:nvPr/>
        </p:nvSpPr>
        <p:spPr bwMode="auto">
          <a:xfrm>
            <a:off x="8882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construiu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vedação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comprar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escapou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ladrar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brincar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vizinho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25" name="Picture 16" descr="hund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036771" y="2112264"/>
            <a:ext cx="2586789" cy="2286000"/>
          </a:xfrm>
          <a:prstGeom prst="rect">
            <a:avLst/>
          </a:prstGeom>
          <a:noFill/>
        </p:spPr>
      </p:pic>
      <p:pic>
        <p:nvPicPr>
          <p:cNvPr id="26" name="Picture 14" descr="hund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537960" y="2112264"/>
            <a:ext cx="2641479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</a:t>
            </a:r>
            <a:r>
              <a:rPr lang="en-US" sz="3600" dirty="0" err="1">
                <a:latin typeface="Calibri Light"/>
              </a:rPr>
              <a:t>reavalia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probabilidade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31</a:t>
            </a:fld>
            <a:endParaRPr lang="de-DE" altLang="de-DE" b="0">
              <a:latin typeface="Calibri Light"/>
            </a:endParaRPr>
          </a:p>
        </p:txBody>
      </p:sp>
      <p:sp>
        <p:nvSpPr>
          <p:cNvPr id="22" name="Caption_64523"/>
          <p:cNvSpPr txBox="1">
            <a:spLocks noChangeArrowheads="1"/>
          </p:cNvSpPr>
          <p:nvPr/>
        </p:nvSpPr>
        <p:spPr bwMode="auto">
          <a:xfrm>
            <a:off x="3573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23" name="Caption_64514"/>
          <p:cNvSpPr txBox="1">
            <a:spLocks noChangeArrowheads="1"/>
          </p:cNvSpPr>
          <p:nvPr/>
        </p:nvSpPr>
        <p:spPr bwMode="auto">
          <a:xfrm>
            <a:off x="7078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24" name="Caption_64522"/>
          <p:cNvSpPr txBox="1">
            <a:spLocks noChangeArrowheads="1"/>
          </p:cNvSpPr>
          <p:nvPr/>
        </p:nvSpPr>
        <p:spPr bwMode="auto">
          <a:xfrm>
            <a:off x="10634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construiu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vedação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comprar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escapou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ladrar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brincar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vizinho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28" name="Picture 16" descr="hund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87365" y="2112264"/>
            <a:ext cx="2586789" cy="2286000"/>
          </a:xfrm>
          <a:prstGeom prst="rect">
            <a:avLst/>
          </a:prstGeom>
          <a:noFill/>
        </p:spPr>
      </p:pic>
      <p:pic>
        <p:nvPicPr>
          <p:cNvPr id="29" name="Picture 17" descr="hund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288555" y="2112264"/>
            <a:ext cx="2646947" cy="2286000"/>
          </a:xfrm>
          <a:prstGeom prst="rect">
            <a:avLst/>
          </a:prstGeom>
          <a:noFill/>
        </p:spPr>
      </p:pic>
      <p:pic>
        <p:nvPicPr>
          <p:cNvPr id="30" name="Picture 21" descr="hund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105702" y="2112264"/>
            <a:ext cx="2767263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32</a:t>
            </a:fld>
            <a:endParaRPr lang="de-DE" altLang="de-DE" b="0">
              <a:latin typeface="Calibri Light"/>
            </a:endParaRPr>
          </a:p>
        </p:txBody>
      </p:sp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construiu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vedação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comprar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escapou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ladrar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brincar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vizinho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67" name="Caption_66"/>
          <p:cNvSpPr txBox="1">
            <a:spLocks noChangeArrowheads="1"/>
          </p:cNvSpPr>
          <p:nvPr/>
        </p:nvSpPr>
        <p:spPr bwMode="auto">
          <a:xfrm>
            <a:off x="3573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68" name="Caption_64"/>
          <p:cNvSpPr txBox="1">
            <a:spLocks noChangeArrowheads="1"/>
          </p:cNvSpPr>
          <p:nvPr/>
        </p:nvSpPr>
        <p:spPr bwMode="auto">
          <a:xfrm>
            <a:off x="7078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69" name="Caption_65"/>
          <p:cNvSpPr txBox="1">
            <a:spLocks noChangeArrowheads="1"/>
          </p:cNvSpPr>
          <p:nvPr/>
        </p:nvSpPr>
        <p:spPr bwMode="auto">
          <a:xfrm>
            <a:off x="10634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pic>
        <p:nvPicPr>
          <p:cNvPr id="26" name="Picture 16" descr="hund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787365" y="2112264"/>
            <a:ext cx="2586789" cy="2286000"/>
          </a:xfrm>
          <a:prstGeom prst="rect">
            <a:avLst/>
          </a:prstGeom>
          <a:noFill/>
        </p:spPr>
      </p:pic>
      <p:pic>
        <p:nvPicPr>
          <p:cNvPr id="27" name="Picture 17" descr="hund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288555" y="2112264"/>
            <a:ext cx="2646947" cy="2286000"/>
          </a:xfrm>
          <a:prstGeom prst="rect">
            <a:avLst/>
          </a:prstGeom>
          <a:noFill/>
        </p:spPr>
      </p:pic>
      <p:pic>
        <p:nvPicPr>
          <p:cNvPr id="28" name="Picture 21" descr="hund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105702" y="2112264"/>
            <a:ext cx="2767263" cy="228600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F313BD-CAE0-D212-1D9D-193EAB6F1780}"/>
              </a:ext>
            </a:extLst>
          </p:cNvPr>
          <p:cNvSpPr txBox="1"/>
          <p:nvPr/>
        </p:nvSpPr>
        <p:spPr bwMode="gray">
          <a:xfrm>
            <a:off x="2888166" y="770549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pt-PT" dirty="0" err="1">
              <a:latin typeface="+mj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33</a:t>
            </a:fld>
            <a:endParaRPr lang="de-DE" altLang="de-DE" b="0">
              <a:latin typeface="Calibri Light"/>
            </a:endParaRPr>
          </a:p>
        </p:txBody>
      </p:sp>
      <p:sp>
        <p:nvSpPr>
          <p:cNvPr id="16" name="Caption_68610"/>
          <p:cNvSpPr txBox="1">
            <a:spLocks noChangeArrowheads="1"/>
          </p:cNvSpPr>
          <p:nvPr/>
        </p:nvSpPr>
        <p:spPr bwMode="auto">
          <a:xfrm>
            <a:off x="68367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vai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vender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loja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segunda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vai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bom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primavera.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lavandaria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levar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lixo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153" y="2112264"/>
            <a:ext cx="23352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Shape Penutup"/>
          <p:cNvSpPr/>
          <p:nvPr/>
        </p:nvSpPr>
        <p:spPr bwMode="gray">
          <a:xfrm>
            <a:off x="4900961" y="4319016"/>
            <a:ext cx="23595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4900961" y="2100072"/>
            <a:ext cx="23595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71691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490096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34</a:t>
            </a:fld>
            <a:endParaRPr lang="de-DE" altLang="de-DE" b="0">
              <a:latin typeface="Calibri Light"/>
            </a:endParaRPr>
          </a:p>
        </p:txBody>
      </p:sp>
      <p:sp>
        <p:nvSpPr>
          <p:cNvPr id="26" name="Caption_25"/>
          <p:cNvSpPr txBox="1">
            <a:spLocks noChangeArrowheads="1"/>
          </p:cNvSpPr>
          <p:nvPr/>
        </p:nvSpPr>
        <p:spPr bwMode="auto">
          <a:xfrm>
            <a:off x="5089475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27" name="Caption_70658"/>
          <p:cNvSpPr txBox="1">
            <a:spLocks noChangeArrowheads="1"/>
          </p:cNvSpPr>
          <p:nvPr/>
        </p:nvSpPr>
        <p:spPr bwMode="auto">
          <a:xfrm>
            <a:off x="8577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3</a:t>
            </a: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vai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vender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loja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segunda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vai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bom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primavera.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lavandaria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levar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lixo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763" y="2112264"/>
            <a:ext cx="23352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7" descr="Waschsalon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460" y="2112264"/>
            <a:ext cx="2532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Shape Penutup"/>
          <p:cNvSpPr/>
          <p:nvPr/>
        </p:nvSpPr>
        <p:spPr bwMode="gray">
          <a:xfrm>
            <a:off x="6528570" y="4319016"/>
            <a:ext cx="23595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6528570" y="2100072"/>
            <a:ext cx="2359598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879672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6528570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3079268" y="4319016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3079268" y="2100072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5305499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30792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</a:t>
            </a:r>
            <a:r>
              <a:rPr lang="en-US" sz="3600" dirty="0" err="1">
                <a:latin typeface="Calibri Light"/>
              </a:rPr>
              <a:t>reavalia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probabilidade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35</a:t>
            </a:fld>
            <a:endParaRPr lang="de-DE" altLang="de-DE" b="0">
              <a:latin typeface="Calibri Light"/>
            </a:endParaRPr>
          </a:p>
        </p:txBody>
      </p:sp>
      <p:sp>
        <p:nvSpPr>
          <p:cNvPr id="37" name="Caption_36"/>
          <p:cNvSpPr txBox="1">
            <a:spLocks noChangeArrowheads="1"/>
          </p:cNvSpPr>
          <p:nvPr/>
        </p:nvSpPr>
        <p:spPr bwMode="auto">
          <a:xfrm>
            <a:off x="3361283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38" name="Caption_35"/>
          <p:cNvSpPr txBox="1">
            <a:spLocks noChangeArrowheads="1"/>
          </p:cNvSpPr>
          <p:nvPr/>
        </p:nvSpPr>
        <p:spPr bwMode="auto">
          <a:xfrm>
            <a:off x="6802983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39" name="Caption_72708"/>
          <p:cNvSpPr txBox="1">
            <a:spLocks noChangeArrowheads="1"/>
          </p:cNvSpPr>
          <p:nvPr/>
        </p:nvSpPr>
        <p:spPr bwMode="auto">
          <a:xfrm>
            <a:off x="10304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5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vai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vender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loja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segunda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vai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bom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primavera.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lavandaria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levar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lixo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49" name="Picture 9" descr="Waschsalon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869" y="2112264"/>
            <a:ext cx="238444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838" y="2112264"/>
            <a:ext cx="23415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7" descr="Waschsalon_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710" y="2112264"/>
            <a:ext cx="2532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Shape Penutup"/>
          <p:cNvSpPr/>
          <p:nvPr/>
        </p:nvSpPr>
        <p:spPr bwMode="gray">
          <a:xfrm>
            <a:off x="3702190" y="2081784"/>
            <a:ext cx="228600" cy="23469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1503677" y="4319016"/>
            <a:ext cx="24088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1503677" y="2100072"/>
            <a:ext cx="24088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150367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8248645" y="4319016"/>
            <a:ext cx="23659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8248645" y="2100072"/>
            <a:ext cx="23659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1052315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8248645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4802518" y="4319016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4802518" y="2100072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Shape Penutup"/>
          <p:cNvSpPr/>
          <p:nvPr/>
        </p:nvSpPr>
        <p:spPr bwMode="gray">
          <a:xfrm>
            <a:off x="702259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Shape Penutup"/>
          <p:cNvSpPr/>
          <p:nvPr/>
        </p:nvSpPr>
        <p:spPr bwMode="gray">
          <a:xfrm>
            <a:off x="48025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36</a:t>
            </a:fld>
            <a:endParaRPr lang="de-DE" altLang="de-DE" b="0">
              <a:latin typeface="Calibri Light"/>
            </a:endParaRPr>
          </a:p>
        </p:txBody>
      </p:sp>
      <p:sp>
        <p:nvSpPr>
          <p:cNvPr id="38" name="Caption_74756"/>
          <p:cNvSpPr txBox="1">
            <a:spLocks noChangeArrowheads="1"/>
          </p:cNvSpPr>
          <p:nvPr/>
        </p:nvSpPr>
        <p:spPr bwMode="auto">
          <a:xfrm>
            <a:off x="10304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51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vai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vender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loja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segunda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vai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bom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primavera.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acabou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lavar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roupa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numa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lavandaria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mulher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levar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lixo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838" y="2112264"/>
            <a:ext cx="23415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8" descr="Waschsalon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710" y="2112264"/>
            <a:ext cx="2532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 descr="Waschsalon_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869" y="2112264"/>
            <a:ext cx="238444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Shape Penutup"/>
          <p:cNvSpPr/>
          <p:nvPr/>
        </p:nvSpPr>
        <p:spPr bwMode="gray">
          <a:xfrm>
            <a:off x="3702190" y="2081784"/>
            <a:ext cx="228600" cy="23469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8248645" y="4319016"/>
            <a:ext cx="23659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8248645" y="2100072"/>
            <a:ext cx="236594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1052315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8248645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4802518" y="4319016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4802518" y="2100072"/>
            <a:ext cx="2556484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702259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480251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1503677" y="4319016"/>
            <a:ext cx="24088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Shape Penutup"/>
          <p:cNvSpPr/>
          <p:nvPr/>
        </p:nvSpPr>
        <p:spPr bwMode="gray">
          <a:xfrm>
            <a:off x="1503677" y="2100072"/>
            <a:ext cx="2408825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Shape Penutup"/>
          <p:cNvSpPr/>
          <p:nvPr/>
        </p:nvSpPr>
        <p:spPr bwMode="gray">
          <a:xfrm>
            <a:off x="382106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Shape Penutup"/>
          <p:cNvSpPr/>
          <p:nvPr/>
        </p:nvSpPr>
        <p:spPr bwMode="gray">
          <a:xfrm>
            <a:off x="1503677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6" name="Caption_36"/>
          <p:cNvSpPr txBox="1">
            <a:spLocks noChangeArrowheads="1"/>
          </p:cNvSpPr>
          <p:nvPr/>
        </p:nvSpPr>
        <p:spPr bwMode="auto">
          <a:xfrm>
            <a:off x="3361283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67" name="Caption_35"/>
          <p:cNvSpPr txBox="1">
            <a:spLocks noChangeArrowheads="1"/>
          </p:cNvSpPr>
          <p:nvPr/>
        </p:nvSpPr>
        <p:spPr bwMode="auto">
          <a:xfrm>
            <a:off x="6802983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37</a:t>
            </a:fld>
            <a:endParaRPr lang="de-DE" altLang="de-DE" b="0">
              <a:latin typeface="Calibri Light"/>
            </a:endParaRPr>
          </a:p>
        </p:txBody>
      </p:sp>
      <p:sp>
        <p:nvSpPr>
          <p:cNvPr id="12" name="Caption_11"/>
          <p:cNvSpPr txBox="1">
            <a:spLocks noChangeArrowheads="1"/>
          </p:cNvSpPr>
          <p:nvPr/>
        </p:nvSpPr>
        <p:spPr bwMode="auto">
          <a:xfrm>
            <a:off x="70526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assaltar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outro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pistola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chocolate.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perguntar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outro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se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perdeu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pistola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brincar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“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polícias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ladrões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” com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amigo.</a:t>
            </a:r>
          </a:p>
        </p:txBody>
      </p:sp>
      <p:pic>
        <p:nvPicPr>
          <p:cNvPr id="21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925" y="2112264"/>
            <a:ext cx="27836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Shape Penutup"/>
          <p:cNvSpPr/>
          <p:nvPr/>
        </p:nvSpPr>
        <p:spPr bwMode="gray">
          <a:xfrm>
            <a:off x="4638125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742179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4638125" y="2061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4638125" y="4347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38</a:t>
            </a:fld>
            <a:endParaRPr lang="de-DE" altLang="de-DE" b="0">
              <a:latin typeface="Calibri Light"/>
            </a:endParaRPr>
          </a:p>
        </p:txBody>
      </p:sp>
      <p:sp>
        <p:nvSpPr>
          <p:cNvPr id="15" name="Caption_14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16" name="Caption_13"/>
          <p:cNvSpPr txBox="1">
            <a:spLocks noChangeArrowheads="1"/>
          </p:cNvSpPr>
          <p:nvPr/>
        </p:nvSpPr>
        <p:spPr bwMode="auto">
          <a:xfrm>
            <a:off x="89068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assaltar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outro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pistola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chocolate.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perguntar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outro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se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perdeu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pistola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brincar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“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polícias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ladrões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” com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amigo.</a:t>
            </a:r>
          </a:p>
        </p:txBody>
      </p:sp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7836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948" y="2112264"/>
            <a:ext cx="29696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Shape Penutup"/>
          <p:cNvSpPr/>
          <p:nvPr/>
        </p:nvSpPr>
        <p:spPr bwMode="gray">
          <a:xfrm>
            <a:off x="2603148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5572760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2603148" y="2061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2603148" y="4347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6487160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9270829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6487160" y="2061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6487160" y="4347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</a:t>
            </a:r>
            <a:r>
              <a:rPr lang="en-US" sz="3600" dirty="0" err="1">
                <a:latin typeface="Calibri Light"/>
              </a:rPr>
              <a:t>reavalia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probabilidade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39</a:t>
            </a:fld>
            <a:endParaRPr lang="de-DE" altLang="de-DE" b="0">
              <a:latin typeface="Calibri Light"/>
            </a:endParaRPr>
          </a:p>
        </p:txBody>
      </p:sp>
      <p:sp>
        <p:nvSpPr>
          <p:cNvPr id="18" name="Caption_17"/>
          <p:cNvSpPr txBox="1">
            <a:spLocks noChangeArrowheads="1"/>
          </p:cNvSpPr>
          <p:nvPr/>
        </p:nvSpPr>
        <p:spPr bwMode="auto">
          <a:xfrm>
            <a:off x="3382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19" name="Caption_16"/>
          <p:cNvSpPr txBox="1">
            <a:spLocks noChangeArrowheads="1"/>
          </p:cNvSpPr>
          <p:nvPr/>
        </p:nvSpPr>
        <p:spPr bwMode="auto">
          <a:xfrm>
            <a:off x="7269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20" name="Caption_15"/>
          <p:cNvSpPr txBox="1">
            <a:spLocks noChangeArrowheads="1"/>
          </p:cNvSpPr>
          <p:nvPr/>
        </p:nvSpPr>
        <p:spPr bwMode="auto">
          <a:xfrm>
            <a:off x="108499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assaltar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outro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pistola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chocolate.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perguntar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outro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se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perdeu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pistola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brincar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“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polícias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ladrões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” com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amigo.</a:t>
            </a:r>
          </a:p>
        </p:txBody>
      </p:sp>
      <p:pic>
        <p:nvPicPr>
          <p:cNvPr id="50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966" y="2112264"/>
            <a:ext cx="27836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954" y="2112264"/>
            <a:ext cx="29696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06" y="2112264"/>
            <a:ext cx="313914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Shape Penutup"/>
          <p:cNvSpPr/>
          <p:nvPr/>
        </p:nvSpPr>
        <p:spPr bwMode="gray">
          <a:xfrm>
            <a:off x="49160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363075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91606" y="2061464"/>
            <a:ext cx="3240748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491606" y="4347464"/>
            <a:ext cx="3240748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454515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751476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4545154" y="2061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4545154" y="4347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842916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11212835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Shape Penutup"/>
          <p:cNvSpPr/>
          <p:nvPr/>
        </p:nvSpPr>
        <p:spPr bwMode="gray">
          <a:xfrm>
            <a:off x="8429166" y="2061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Shape Penutup"/>
          <p:cNvSpPr/>
          <p:nvPr/>
        </p:nvSpPr>
        <p:spPr bwMode="gray">
          <a:xfrm>
            <a:off x="8429166" y="4347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40</a:t>
            </a:fld>
            <a:endParaRPr lang="de-DE" altLang="de-DE" b="0">
              <a:latin typeface="Calibri Light"/>
            </a:endParaRPr>
          </a:p>
        </p:txBody>
      </p:sp>
      <p:sp>
        <p:nvSpPr>
          <p:cNvPr id="17" name="Caption_14"/>
          <p:cNvSpPr txBox="1">
            <a:spLocks noChangeArrowheads="1"/>
          </p:cNvSpPr>
          <p:nvPr/>
        </p:nvSpPr>
        <p:spPr bwMode="auto">
          <a:xfrm>
            <a:off x="3382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18" name="Caption_16"/>
          <p:cNvSpPr txBox="1">
            <a:spLocks noChangeArrowheads="1"/>
          </p:cNvSpPr>
          <p:nvPr/>
        </p:nvSpPr>
        <p:spPr bwMode="auto">
          <a:xfrm>
            <a:off x="7269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19" name="Caption_15"/>
          <p:cNvSpPr txBox="1">
            <a:spLocks noChangeArrowheads="1"/>
          </p:cNvSpPr>
          <p:nvPr/>
        </p:nvSpPr>
        <p:spPr bwMode="auto">
          <a:xfrm>
            <a:off x="10849925" y="4368800"/>
            <a:ext cx="41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assaltar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o outro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.</a:t>
            </a:r>
            <a:endParaRPr lang="en-US" altLang="de-DE" sz="2000" b="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pistola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chocolate.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perguntar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outro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se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perdeu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pistola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esquerda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brincar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“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polícias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ladrões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” com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amigo.</a:t>
            </a:r>
          </a:p>
        </p:txBody>
      </p:sp>
      <p:pic>
        <p:nvPicPr>
          <p:cNvPr id="48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06" y="2112264"/>
            <a:ext cx="313914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966" y="2112264"/>
            <a:ext cx="27836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954" y="2112264"/>
            <a:ext cx="29696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Shape Penutup"/>
          <p:cNvSpPr/>
          <p:nvPr/>
        </p:nvSpPr>
        <p:spPr bwMode="gray">
          <a:xfrm>
            <a:off x="49160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363075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491606" y="2061464"/>
            <a:ext cx="3240748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491606" y="4347464"/>
            <a:ext cx="3240748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545154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751476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4545154" y="2061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4545154" y="4347464"/>
            <a:ext cx="3071212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8429166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11212835" y="2061464"/>
            <a:ext cx="101600" cy="2387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8429166" y="2061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8429166" y="4347464"/>
            <a:ext cx="2885269" cy="1016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6A8BD2-2663-129E-B523-CCA0D1328711}"/>
              </a:ext>
            </a:extLst>
          </p:cNvPr>
          <p:cNvSpPr txBox="1"/>
          <p:nvPr/>
        </p:nvSpPr>
        <p:spPr bwMode="gray">
          <a:xfrm>
            <a:off x="3931920" y="4709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pt-PT" dirty="0" err="1">
              <a:latin typeface="+mj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As </a:t>
            </a:r>
            <a:r>
              <a:rPr lang="en-US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apresentações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de </a:t>
            </a:r>
            <a:r>
              <a:rPr lang="en-US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vídeo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que </a:t>
            </a:r>
            <a:r>
              <a:rPr lang="en-US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falam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sobre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o </a:t>
            </a:r>
            <a:r>
              <a:rPr lang="en-US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tópico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de </a:t>
            </a:r>
            <a:r>
              <a:rPr lang="en-US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hoje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estão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disponíveis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no </a:t>
            </a:r>
            <a:r>
              <a:rPr lang="en-US" sz="2400" dirty="0" err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seguinte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site:</a:t>
            </a:r>
            <a:br>
              <a:rPr lang="de-DE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de-DE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pt-PT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Depois do vídeo, podes discutir como o vídeo se relaciona com o tema de hoje.</a:t>
            </a:r>
            <a:endParaRPr 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z="3600" spc="-5" dirty="0" err="1"/>
              <a:t>Opcional</a:t>
            </a:r>
            <a:r>
              <a:rPr lang="de-DE" sz="3600" spc="-5" dirty="0"/>
              <a:t>: </a:t>
            </a:r>
            <a:r>
              <a:rPr lang="de-DE" sz="3600" spc="-5" dirty="0" err="1"/>
              <a:t>vídeo</a:t>
            </a:r>
            <a:endParaRPr lang="de-DE" sz="3600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b="0" smtClean="0">
                <a:solidFill>
                  <a:srgbClr val="333333"/>
                </a:solidFill>
              </a:rPr>
              <a:pPr/>
              <a:t>41</a:t>
            </a:fld>
            <a:endParaRPr lang="de-DE" b="0" dirty="0">
              <a:solidFill>
                <a:srgbClr val="333333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558224" y="5115160"/>
            <a:ext cx="5761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58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... viele wichtige Erinnerungen gehen ebenfalls verloren </a:t>
            </a:r>
            <a:br>
              <a:rPr lang="de-DE" dirty="0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</a:br>
            <a:r>
              <a:rPr lang="de-DE" dirty="0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(Termine, Urlaubserinnerungen,  Schulwissen ...).</a:t>
            </a:r>
            <a:endParaRPr lang="de-DE" b="1" dirty="0">
              <a:solidFill>
                <a:prstClr val="white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>
              <a:solidFill>
                <a:prstClr val="white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95603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b="0" i="1" spc="-5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[</a:t>
            </a:r>
            <a:r>
              <a:rPr lang="pt-PT" b="0" i="1" spc="-5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para os formadores:</a:t>
            </a:r>
            <a:endParaRPr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Alguns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vídeos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podem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conter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linguagem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que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não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seja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apropriada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para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todas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as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audiências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ou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culturas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 Por favor,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avalie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cuidadosamente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os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vídeos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antes de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os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en-US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mostrar</a:t>
            </a:r>
            <a:r>
              <a:rPr lang="en-US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]</a:t>
            </a:r>
            <a:endParaRPr lang="de-DE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9875318" y="4383231"/>
            <a:ext cx="1838137" cy="1828164"/>
            <a:chOff x="7152612" y="4870093"/>
            <a:chExt cx="1838137" cy="1828164"/>
          </a:xfrm>
        </p:grpSpPr>
        <p:sp>
          <p:nvSpPr>
            <p:cNvPr id="15" name="object 2"/>
            <p:cNvSpPr/>
            <p:nvPr/>
          </p:nvSpPr>
          <p:spPr>
            <a:xfrm>
              <a:off x="7152612" y="5406859"/>
              <a:ext cx="1442720" cy="927100"/>
            </a:xfrm>
            <a:custGeom>
              <a:avLst/>
              <a:gdLst/>
              <a:ahLst/>
              <a:cxnLst/>
              <a:rect l="l" t="t" r="r" b="b"/>
              <a:pathLst>
                <a:path w="1442720" h="927100">
                  <a:moveTo>
                    <a:pt x="677983" y="0"/>
                  </a:moveTo>
                  <a:lnTo>
                    <a:pt x="671561" y="912"/>
                  </a:lnTo>
                  <a:lnTo>
                    <a:pt x="665141" y="912"/>
                  </a:lnTo>
                  <a:lnTo>
                    <a:pt x="658718" y="1827"/>
                  </a:lnTo>
                  <a:lnTo>
                    <a:pt x="652295" y="1827"/>
                  </a:lnTo>
                  <a:lnTo>
                    <a:pt x="645873" y="2740"/>
                  </a:lnTo>
                  <a:lnTo>
                    <a:pt x="638533" y="2740"/>
                  </a:lnTo>
                  <a:lnTo>
                    <a:pt x="632112" y="3653"/>
                  </a:lnTo>
                  <a:lnTo>
                    <a:pt x="624773" y="3653"/>
                  </a:lnTo>
                  <a:lnTo>
                    <a:pt x="598168" y="4565"/>
                  </a:lnTo>
                  <a:lnTo>
                    <a:pt x="573397" y="6390"/>
                  </a:lnTo>
                  <a:lnTo>
                    <a:pt x="548626" y="7302"/>
                  </a:lnTo>
                  <a:lnTo>
                    <a:pt x="523855" y="10043"/>
                  </a:lnTo>
                  <a:lnTo>
                    <a:pt x="455046" y="17344"/>
                  </a:lnTo>
                  <a:lnTo>
                    <a:pt x="392661" y="28300"/>
                  </a:lnTo>
                  <a:lnTo>
                    <a:pt x="353212" y="37428"/>
                  </a:lnTo>
                  <a:lnTo>
                    <a:pt x="299084" y="52948"/>
                  </a:lnTo>
                  <a:lnTo>
                    <a:pt x="256882" y="68466"/>
                  </a:lnTo>
                  <a:lnTo>
                    <a:pt x="209174" y="90374"/>
                  </a:lnTo>
                  <a:lnTo>
                    <a:pt x="166972" y="115934"/>
                  </a:lnTo>
                  <a:lnTo>
                    <a:pt x="130276" y="144235"/>
                  </a:lnTo>
                  <a:lnTo>
                    <a:pt x="98166" y="176183"/>
                  </a:lnTo>
                  <a:lnTo>
                    <a:pt x="70644" y="210874"/>
                  </a:lnTo>
                  <a:lnTo>
                    <a:pt x="48624" y="248301"/>
                  </a:lnTo>
                  <a:lnTo>
                    <a:pt x="29358" y="289380"/>
                  </a:lnTo>
                  <a:lnTo>
                    <a:pt x="13762" y="341412"/>
                  </a:lnTo>
                  <a:lnTo>
                    <a:pt x="2752" y="401663"/>
                  </a:lnTo>
                  <a:lnTo>
                    <a:pt x="0" y="432699"/>
                  </a:lnTo>
                  <a:lnTo>
                    <a:pt x="0" y="463738"/>
                  </a:lnTo>
                  <a:lnTo>
                    <a:pt x="5505" y="526726"/>
                  </a:lnTo>
                  <a:lnTo>
                    <a:pt x="19266" y="589713"/>
                  </a:lnTo>
                  <a:lnTo>
                    <a:pt x="42201" y="652702"/>
                  </a:lnTo>
                  <a:lnTo>
                    <a:pt x="72478" y="715688"/>
                  </a:lnTo>
                  <a:lnTo>
                    <a:pt x="111009" y="777765"/>
                  </a:lnTo>
                  <a:lnTo>
                    <a:pt x="158716" y="838014"/>
                  </a:lnTo>
                  <a:lnTo>
                    <a:pt x="185321" y="868139"/>
                  </a:lnTo>
                  <a:lnTo>
                    <a:pt x="213763" y="897350"/>
                  </a:lnTo>
                  <a:lnTo>
                    <a:pt x="244954" y="926563"/>
                  </a:lnTo>
                  <a:lnTo>
                    <a:pt x="244954" y="207221"/>
                  </a:lnTo>
                  <a:lnTo>
                    <a:pt x="1442205" y="207221"/>
                  </a:lnTo>
                  <a:lnTo>
                    <a:pt x="67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7" name="object 3"/>
            <p:cNvSpPr/>
            <p:nvPr/>
          </p:nvSpPr>
          <p:spPr>
            <a:xfrm>
              <a:off x="7564539" y="4870093"/>
              <a:ext cx="1426210" cy="1828164"/>
            </a:xfrm>
            <a:custGeom>
              <a:avLst/>
              <a:gdLst/>
              <a:ahLst/>
              <a:cxnLst/>
              <a:rect l="l" t="t" r="r" b="b"/>
              <a:pathLst>
                <a:path w="1426209" h="1828165">
                  <a:moveTo>
                    <a:pt x="773397" y="0"/>
                  </a:moveTo>
                  <a:lnTo>
                    <a:pt x="758717" y="0"/>
                  </a:lnTo>
                  <a:lnTo>
                    <a:pt x="736699" y="2737"/>
                  </a:lnTo>
                  <a:lnTo>
                    <a:pt x="696334" y="17344"/>
                  </a:lnTo>
                  <a:lnTo>
                    <a:pt x="660552" y="45642"/>
                  </a:lnTo>
                  <a:lnTo>
                    <a:pt x="622938" y="93112"/>
                  </a:lnTo>
                  <a:lnTo>
                    <a:pt x="600001" y="126887"/>
                  </a:lnTo>
                  <a:lnTo>
                    <a:pt x="564222" y="191702"/>
                  </a:lnTo>
                  <a:lnTo>
                    <a:pt x="538534" y="251950"/>
                  </a:lnTo>
                  <a:lnTo>
                    <a:pt x="518350" y="308549"/>
                  </a:lnTo>
                  <a:lnTo>
                    <a:pt x="1222938" y="489297"/>
                  </a:lnTo>
                  <a:lnTo>
                    <a:pt x="1151380" y="750377"/>
                  </a:lnTo>
                  <a:lnTo>
                    <a:pt x="1151380" y="1588391"/>
                  </a:lnTo>
                  <a:lnTo>
                    <a:pt x="0" y="1588391"/>
                  </a:lnTo>
                  <a:lnTo>
                    <a:pt x="45872" y="1615777"/>
                  </a:lnTo>
                  <a:lnTo>
                    <a:pt x="94496" y="1643162"/>
                  </a:lnTo>
                  <a:lnTo>
                    <a:pt x="144955" y="1668722"/>
                  </a:lnTo>
                  <a:lnTo>
                    <a:pt x="170643" y="1680590"/>
                  </a:lnTo>
                  <a:lnTo>
                    <a:pt x="197249" y="1693369"/>
                  </a:lnTo>
                  <a:lnTo>
                    <a:pt x="224771" y="1705238"/>
                  </a:lnTo>
                  <a:lnTo>
                    <a:pt x="252293" y="1716192"/>
                  </a:lnTo>
                  <a:lnTo>
                    <a:pt x="280735" y="1728058"/>
                  </a:lnTo>
                  <a:lnTo>
                    <a:pt x="310092" y="1739014"/>
                  </a:lnTo>
                  <a:lnTo>
                    <a:pt x="339451" y="1749055"/>
                  </a:lnTo>
                  <a:lnTo>
                    <a:pt x="369727" y="1760009"/>
                  </a:lnTo>
                  <a:lnTo>
                    <a:pt x="400918" y="1769138"/>
                  </a:lnTo>
                  <a:lnTo>
                    <a:pt x="432112" y="1779181"/>
                  </a:lnTo>
                  <a:lnTo>
                    <a:pt x="459634" y="1787397"/>
                  </a:lnTo>
                  <a:lnTo>
                    <a:pt x="512846" y="1801088"/>
                  </a:lnTo>
                  <a:lnTo>
                    <a:pt x="565140" y="1812044"/>
                  </a:lnTo>
                  <a:lnTo>
                    <a:pt x="615599" y="1819345"/>
                  </a:lnTo>
                  <a:lnTo>
                    <a:pt x="663305" y="1824823"/>
                  </a:lnTo>
                  <a:lnTo>
                    <a:pt x="710093" y="1827561"/>
                  </a:lnTo>
                  <a:lnTo>
                    <a:pt x="733030" y="1827561"/>
                  </a:lnTo>
                  <a:lnTo>
                    <a:pt x="777066" y="1825735"/>
                  </a:lnTo>
                  <a:lnTo>
                    <a:pt x="820186" y="1822085"/>
                  </a:lnTo>
                  <a:lnTo>
                    <a:pt x="910094" y="1805653"/>
                  </a:lnTo>
                  <a:lnTo>
                    <a:pt x="951379" y="1792872"/>
                  </a:lnTo>
                  <a:lnTo>
                    <a:pt x="991747" y="1778265"/>
                  </a:lnTo>
                  <a:lnTo>
                    <a:pt x="1029360" y="1760922"/>
                  </a:lnTo>
                  <a:lnTo>
                    <a:pt x="1065141" y="1741751"/>
                  </a:lnTo>
                  <a:lnTo>
                    <a:pt x="1100004" y="1719842"/>
                  </a:lnTo>
                  <a:lnTo>
                    <a:pt x="1132114" y="1696109"/>
                  </a:lnTo>
                  <a:lnTo>
                    <a:pt x="1180736" y="1654118"/>
                  </a:lnTo>
                  <a:lnTo>
                    <a:pt x="1198170" y="1634946"/>
                  </a:lnTo>
                  <a:lnTo>
                    <a:pt x="1207344" y="1625817"/>
                  </a:lnTo>
                  <a:lnTo>
                    <a:pt x="1212847" y="1619427"/>
                  </a:lnTo>
                  <a:lnTo>
                    <a:pt x="1219269" y="1613038"/>
                  </a:lnTo>
                  <a:lnTo>
                    <a:pt x="1224775" y="1605735"/>
                  </a:lnTo>
                  <a:lnTo>
                    <a:pt x="1230279" y="1599345"/>
                  </a:lnTo>
                  <a:lnTo>
                    <a:pt x="1235783" y="1592041"/>
                  </a:lnTo>
                  <a:lnTo>
                    <a:pt x="1241289" y="1585651"/>
                  </a:lnTo>
                  <a:lnTo>
                    <a:pt x="1245875" y="1578347"/>
                  </a:lnTo>
                  <a:lnTo>
                    <a:pt x="1251380" y="1571959"/>
                  </a:lnTo>
                  <a:lnTo>
                    <a:pt x="1276151" y="1536356"/>
                  </a:lnTo>
                  <a:lnTo>
                    <a:pt x="1299088" y="1498929"/>
                  </a:lnTo>
                  <a:lnTo>
                    <a:pt x="1320187" y="1460588"/>
                  </a:lnTo>
                  <a:lnTo>
                    <a:pt x="1339452" y="1420421"/>
                  </a:lnTo>
                  <a:lnTo>
                    <a:pt x="1355967" y="1380257"/>
                  </a:lnTo>
                  <a:lnTo>
                    <a:pt x="1371563" y="1338265"/>
                  </a:lnTo>
                  <a:lnTo>
                    <a:pt x="1384408" y="1296274"/>
                  </a:lnTo>
                  <a:lnTo>
                    <a:pt x="1396334" y="1252454"/>
                  </a:lnTo>
                  <a:lnTo>
                    <a:pt x="1405508" y="1209549"/>
                  </a:lnTo>
                  <a:lnTo>
                    <a:pt x="1412848" y="1165732"/>
                  </a:lnTo>
                  <a:lnTo>
                    <a:pt x="1419271" y="1121915"/>
                  </a:lnTo>
                  <a:lnTo>
                    <a:pt x="1422939" y="1078096"/>
                  </a:lnTo>
                  <a:lnTo>
                    <a:pt x="1425693" y="1034278"/>
                  </a:lnTo>
                  <a:lnTo>
                    <a:pt x="1425693" y="991375"/>
                  </a:lnTo>
                  <a:lnTo>
                    <a:pt x="1424775" y="948470"/>
                  </a:lnTo>
                  <a:lnTo>
                    <a:pt x="1422022" y="906478"/>
                  </a:lnTo>
                  <a:lnTo>
                    <a:pt x="1412848" y="837099"/>
                  </a:lnTo>
                  <a:lnTo>
                    <a:pt x="1396334" y="765896"/>
                  </a:lnTo>
                  <a:lnTo>
                    <a:pt x="1374318" y="692866"/>
                  </a:lnTo>
                  <a:lnTo>
                    <a:pt x="1360555" y="656352"/>
                  </a:lnTo>
                  <a:lnTo>
                    <a:pt x="1345875" y="618923"/>
                  </a:lnTo>
                  <a:lnTo>
                    <a:pt x="1330279" y="582410"/>
                  </a:lnTo>
                  <a:lnTo>
                    <a:pt x="1312848" y="545894"/>
                  </a:lnTo>
                  <a:lnTo>
                    <a:pt x="1294499" y="509380"/>
                  </a:lnTo>
                  <a:lnTo>
                    <a:pt x="1275234" y="472865"/>
                  </a:lnTo>
                  <a:lnTo>
                    <a:pt x="1255049" y="437263"/>
                  </a:lnTo>
                  <a:lnTo>
                    <a:pt x="1233949" y="402574"/>
                  </a:lnTo>
                  <a:lnTo>
                    <a:pt x="1212847" y="368797"/>
                  </a:lnTo>
                  <a:lnTo>
                    <a:pt x="1189913" y="335021"/>
                  </a:lnTo>
                  <a:lnTo>
                    <a:pt x="1138534" y="264731"/>
                  </a:lnTo>
                  <a:lnTo>
                    <a:pt x="1124775" y="248300"/>
                  </a:lnTo>
                  <a:lnTo>
                    <a:pt x="1111930" y="231868"/>
                  </a:lnTo>
                  <a:lnTo>
                    <a:pt x="1084407" y="200831"/>
                  </a:lnTo>
                  <a:lnTo>
                    <a:pt x="1043122" y="157013"/>
                  </a:lnTo>
                  <a:lnTo>
                    <a:pt x="1015600" y="130541"/>
                  </a:lnTo>
                  <a:lnTo>
                    <a:pt x="973398" y="94024"/>
                  </a:lnTo>
                  <a:lnTo>
                    <a:pt x="942205" y="70289"/>
                  </a:lnTo>
                  <a:lnTo>
                    <a:pt x="932113" y="62987"/>
                  </a:lnTo>
                  <a:lnTo>
                    <a:pt x="891746" y="37426"/>
                  </a:lnTo>
                  <a:lnTo>
                    <a:pt x="880738" y="32863"/>
                  </a:lnTo>
                  <a:lnTo>
                    <a:pt x="870644" y="27385"/>
                  </a:lnTo>
                  <a:lnTo>
                    <a:pt x="861470" y="22822"/>
                  </a:lnTo>
                  <a:lnTo>
                    <a:pt x="851378" y="19169"/>
                  </a:lnTo>
                  <a:lnTo>
                    <a:pt x="841287" y="14605"/>
                  </a:lnTo>
                  <a:lnTo>
                    <a:pt x="831196" y="11866"/>
                  </a:lnTo>
                  <a:lnTo>
                    <a:pt x="822022" y="9128"/>
                  </a:lnTo>
                  <a:lnTo>
                    <a:pt x="811929" y="6390"/>
                  </a:lnTo>
                  <a:lnTo>
                    <a:pt x="803672" y="4563"/>
                  </a:lnTo>
                  <a:lnTo>
                    <a:pt x="796334" y="2737"/>
                  </a:lnTo>
                  <a:lnTo>
                    <a:pt x="788994" y="1825"/>
                  </a:lnTo>
                  <a:lnTo>
                    <a:pt x="780737" y="912"/>
                  </a:lnTo>
                  <a:lnTo>
                    <a:pt x="773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8" name="object 4"/>
            <p:cNvSpPr/>
            <p:nvPr/>
          </p:nvSpPr>
          <p:spPr>
            <a:xfrm>
              <a:off x="7910413" y="5185032"/>
              <a:ext cx="262890" cy="264160"/>
            </a:xfrm>
            <a:custGeom>
              <a:avLst/>
              <a:gdLst/>
              <a:ahLst/>
              <a:cxnLst/>
              <a:rect l="l" t="t" r="r" b="b"/>
              <a:pathLst>
                <a:path w="262890" h="264160">
                  <a:moveTo>
                    <a:pt x="0" y="0"/>
                  </a:moveTo>
                  <a:lnTo>
                    <a:pt x="88990" y="217262"/>
                  </a:lnTo>
                  <a:lnTo>
                    <a:pt x="262385" y="263818"/>
                  </a:lnTo>
                  <a:lnTo>
                    <a:pt x="163302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9" name="object 5"/>
            <p:cNvSpPr/>
            <p:nvPr/>
          </p:nvSpPr>
          <p:spPr>
            <a:xfrm>
              <a:off x="7689311" y="5127521"/>
              <a:ext cx="257810" cy="260350"/>
            </a:xfrm>
            <a:custGeom>
              <a:avLst/>
              <a:gdLst/>
              <a:ahLst/>
              <a:cxnLst/>
              <a:rect l="l" t="t" r="r" b="b"/>
              <a:pathLst>
                <a:path w="257809" h="260350">
                  <a:moveTo>
                    <a:pt x="0" y="0"/>
                  </a:moveTo>
                  <a:lnTo>
                    <a:pt x="102754" y="218175"/>
                  </a:lnTo>
                  <a:lnTo>
                    <a:pt x="257798" y="260167"/>
                  </a:lnTo>
                  <a:lnTo>
                    <a:pt x="161470" y="43817"/>
                  </a:lnTo>
                  <a:lnTo>
                    <a:pt x="164221" y="42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" name="object 6"/>
            <p:cNvSpPr/>
            <p:nvPr/>
          </p:nvSpPr>
          <p:spPr>
            <a:xfrm>
              <a:off x="8135185" y="5241628"/>
              <a:ext cx="255270" cy="266700"/>
            </a:xfrm>
            <a:custGeom>
              <a:avLst/>
              <a:gdLst/>
              <a:ahLst/>
              <a:cxnLst/>
              <a:rect l="l" t="t" r="r" b="b"/>
              <a:pathLst>
                <a:path w="255270" h="266700">
                  <a:moveTo>
                    <a:pt x="0" y="0"/>
                  </a:moveTo>
                  <a:lnTo>
                    <a:pt x="99081" y="224565"/>
                  </a:lnTo>
                  <a:lnTo>
                    <a:pt x="255044" y="266559"/>
                  </a:lnTo>
                  <a:lnTo>
                    <a:pt x="155044" y="401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2" name="object 7"/>
            <p:cNvSpPr/>
            <p:nvPr/>
          </p:nvSpPr>
          <p:spPr>
            <a:xfrm>
              <a:off x="8351697" y="5297313"/>
              <a:ext cx="274320" cy="274955"/>
            </a:xfrm>
            <a:custGeom>
              <a:avLst/>
              <a:gdLst/>
              <a:ahLst/>
              <a:cxnLst/>
              <a:rect l="l" t="t" r="r" b="b"/>
              <a:pathLst>
                <a:path w="274320" h="274954">
                  <a:moveTo>
                    <a:pt x="0" y="0"/>
                  </a:moveTo>
                  <a:lnTo>
                    <a:pt x="99083" y="224565"/>
                  </a:lnTo>
                  <a:lnTo>
                    <a:pt x="95414" y="226390"/>
                  </a:lnTo>
                  <a:lnTo>
                    <a:pt x="274313" y="274773"/>
                  </a:lnTo>
                  <a:lnTo>
                    <a:pt x="159633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3" name="object 8"/>
            <p:cNvSpPr/>
            <p:nvPr/>
          </p:nvSpPr>
          <p:spPr>
            <a:xfrm>
              <a:off x="8573718" y="5354824"/>
              <a:ext cx="153670" cy="212725"/>
            </a:xfrm>
            <a:custGeom>
              <a:avLst/>
              <a:gdLst/>
              <a:ahLst/>
              <a:cxnLst/>
              <a:rect l="l" t="t" r="r" b="b"/>
              <a:pathLst>
                <a:path w="153670" h="212725">
                  <a:moveTo>
                    <a:pt x="0" y="0"/>
                  </a:moveTo>
                  <a:lnTo>
                    <a:pt x="105505" y="212699"/>
                  </a:lnTo>
                  <a:lnTo>
                    <a:pt x="153210" y="39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4" name="object 9"/>
            <p:cNvSpPr/>
            <p:nvPr/>
          </p:nvSpPr>
          <p:spPr>
            <a:xfrm>
              <a:off x="7503990" y="5092830"/>
              <a:ext cx="226060" cy="236854"/>
            </a:xfrm>
            <a:custGeom>
              <a:avLst/>
              <a:gdLst/>
              <a:ahLst/>
              <a:cxnLst/>
              <a:rect l="l" t="t" r="r" b="b"/>
              <a:pathLst>
                <a:path w="226059" h="236854">
                  <a:moveTo>
                    <a:pt x="45872" y="0"/>
                  </a:moveTo>
                  <a:lnTo>
                    <a:pt x="0" y="176183"/>
                  </a:lnTo>
                  <a:lnTo>
                    <a:pt x="225688" y="236432"/>
                  </a:lnTo>
                  <a:lnTo>
                    <a:pt x="123853" y="19170"/>
                  </a:lnTo>
                  <a:lnTo>
                    <a:pt x="45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5" name="object 10"/>
            <p:cNvSpPr/>
            <p:nvPr/>
          </p:nvSpPr>
          <p:spPr>
            <a:xfrm>
              <a:off x="7447108" y="5663372"/>
              <a:ext cx="1219835" cy="746125"/>
            </a:xfrm>
            <a:custGeom>
              <a:avLst/>
              <a:gdLst/>
              <a:ahLst/>
              <a:cxnLst/>
              <a:rect l="l" t="t" r="r" b="b"/>
              <a:pathLst>
                <a:path w="1219834" h="746125">
                  <a:moveTo>
                    <a:pt x="0" y="745814"/>
                  </a:moveTo>
                  <a:lnTo>
                    <a:pt x="1219269" y="745814"/>
                  </a:lnTo>
                  <a:lnTo>
                    <a:pt x="1219269" y="0"/>
                  </a:lnTo>
                  <a:lnTo>
                    <a:pt x="0" y="0"/>
                  </a:lnTo>
                  <a:lnTo>
                    <a:pt x="0" y="745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5356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42</a:t>
            </a:fld>
            <a:endParaRPr lang="de-DE" altLang="de-DE" b="0">
              <a:latin typeface="Calibri Light"/>
            </a:endParaRPr>
          </a:p>
        </p:txBody>
      </p:sp>
      <p:sp>
        <p:nvSpPr>
          <p:cNvPr id="18" name="Caption_17"/>
          <p:cNvSpPr txBox="1">
            <a:spLocks noChangeArrowheads="1"/>
          </p:cNvSpPr>
          <p:nvPr/>
        </p:nvSpPr>
        <p:spPr bwMode="auto">
          <a:xfrm>
            <a:off x="67859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pai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rir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foi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pai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castigou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mandá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-la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fora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guarda-chuva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atrasada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,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ser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castigada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ouvindo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conselho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pai,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saiu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casa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guarda-chuva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19" name="Picture 4" descr="Schirm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635" y="2112264"/>
            <a:ext cx="22422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hape Penutup"/>
          <p:cNvSpPr/>
          <p:nvPr/>
        </p:nvSpPr>
        <p:spPr bwMode="gray">
          <a:xfrm>
            <a:off x="4947443" y="2100072"/>
            <a:ext cx="22666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Shape Penutup"/>
          <p:cNvSpPr/>
          <p:nvPr/>
        </p:nvSpPr>
        <p:spPr bwMode="gray">
          <a:xfrm>
            <a:off x="712263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494744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43</a:t>
            </a:fld>
            <a:endParaRPr lang="de-DE" altLang="de-DE" b="0">
              <a:latin typeface="Calibri Light"/>
            </a:endParaRPr>
          </a:p>
        </p:txBody>
      </p:sp>
      <p:sp>
        <p:nvSpPr>
          <p:cNvPr id="28" name="Caption_26"/>
          <p:cNvSpPr txBox="1">
            <a:spLocks noChangeArrowheads="1"/>
          </p:cNvSpPr>
          <p:nvPr/>
        </p:nvSpPr>
        <p:spPr bwMode="auto">
          <a:xfrm>
            <a:off x="83607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29" name="Caption_27"/>
          <p:cNvSpPr txBox="1">
            <a:spLocks noChangeArrowheads="1"/>
          </p:cNvSpPr>
          <p:nvPr/>
        </p:nvSpPr>
        <p:spPr bwMode="auto">
          <a:xfrm>
            <a:off x="52111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2</a:t>
            </a:r>
          </a:p>
        </p:txBody>
      </p:sp>
      <p:sp>
        <p:nvSpPr>
          <p:cNvPr id="38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pai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rir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foi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pai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castigou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mandá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-la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fora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guarda-chuva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atrasada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,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ser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castigada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ouvindo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conselho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pai,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saiu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casa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guarda-chuva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33" name="Picture 6" descr="Schirm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22422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Schirm_2 Kop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61" y="2112264"/>
            <a:ext cx="24445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Shape Penutup"/>
          <p:cNvSpPr/>
          <p:nvPr/>
        </p:nvSpPr>
        <p:spPr bwMode="gray">
          <a:xfrm>
            <a:off x="6525768" y="2100072"/>
            <a:ext cx="22666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154577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3163721" y="2097024"/>
            <a:ext cx="2475079" cy="1143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5524500" y="2097024"/>
            <a:ext cx="114300" cy="23164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870096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</a:t>
            </a:r>
            <a:r>
              <a:rPr lang="en-US" sz="3600" dirty="0" err="1">
                <a:latin typeface="Calibri Light"/>
              </a:rPr>
              <a:t>reavalia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probabilidade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44</a:t>
            </a:fld>
            <a:endParaRPr lang="de-DE" altLang="de-DE" b="0">
              <a:latin typeface="Calibri Light"/>
            </a:endParaRPr>
          </a:p>
        </p:txBody>
      </p:sp>
      <p:sp>
        <p:nvSpPr>
          <p:cNvPr id="37" name="Caption_34"/>
          <p:cNvSpPr txBox="1">
            <a:spLocks noChangeArrowheads="1"/>
          </p:cNvSpPr>
          <p:nvPr/>
        </p:nvSpPr>
        <p:spPr bwMode="auto">
          <a:xfrm>
            <a:off x="3649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38" name="Caption_35"/>
          <p:cNvSpPr txBox="1">
            <a:spLocks noChangeArrowheads="1"/>
          </p:cNvSpPr>
          <p:nvPr/>
        </p:nvSpPr>
        <p:spPr bwMode="auto">
          <a:xfrm>
            <a:off x="68875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39" name="Caption_36"/>
          <p:cNvSpPr txBox="1">
            <a:spLocks noChangeArrowheads="1"/>
          </p:cNvSpPr>
          <p:nvPr/>
        </p:nvSpPr>
        <p:spPr bwMode="auto">
          <a:xfrm>
            <a:off x="100498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5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pai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rir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foi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pai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castigou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mandá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-la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fora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guarda-chuva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atrasada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,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ser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castigada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ouvindo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conselho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pai,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saiu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casa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guarda-chuva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48" name="Picture 7" descr="Schirm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248" y="2112264"/>
            <a:ext cx="23188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6" descr="Schirm_2 Kop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460" y="2112264"/>
            <a:ext cx="24445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" descr="Schirm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460" y="2112264"/>
            <a:ext cx="22422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Shape Penutup"/>
          <p:cNvSpPr/>
          <p:nvPr/>
        </p:nvSpPr>
        <p:spPr bwMode="gray">
          <a:xfrm>
            <a:off x="1609344" y="4279392"/>
            <a:ext cx="23431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613056" y="2100072"/>
            <a:ext cx="23431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386481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161305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8205267" y="2100072"/>
            <a:ext cx="22666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4834076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4843220" y="2097024"/>
            <a:ext cx="2475079" cy="1143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7203999" y="2097024"/>
            <a:ext cx="114300" cy="23164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1038046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8205267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45</a:t>
            </a:fld>
            <a:endParaRPr lang="de-DE" altLang="de-DE" b="0">
              <a:latin typeface="Calibri Light"/>
            </a:endParaRPr>
          </a:p>
        </p:txBody>
      </p:sp>
      <p:sp>
        <p:nvSpPr>
          <p:cNvPr id="36" name="Caption_33"/>
          <p:cNvSpPr txBox="1">
            <a:spLocks noChangeArrowheads="1"/>
          </p:cNvSpPr>
          <p:nvPr/>
        </p:nvSpPr>
        <p:spPr bwMode="auto">
          <a:xfrm>
            <a:off x="3649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1</a:t>
            </a:r>
          </a:p>
        </p:txBody>
      </p:sp>
      <p:sp>
        <p:nvSpPr>
          <p:cNvPr id="37" name="Caption_34"/>
          <p:cNvSpPr txBox="1">
            <a:spLocks noChangeArrowheads="1"/>
          </p:cNvSpPr>
          <p:nvPr/>
        </p:nvSpPr>
        <p:spPr bwMode="auto">
          <a:xfrm>
            <a:off x="68875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38" name="Caption_35"/>
          <p:cNvSpPr txBox="1">
            <a:spLocks noChangeArrowheads="1"/>
          </p:cNvSpPr>
          <p:nvPr/>
        </p:nvSpPr>
        <p:spPr bwMode="auto">
          <a:xfrm>
            <a:off x="10049825" y="4368800"/>
            <a:ext cx="41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51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pai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rir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foi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nadar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roupa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pai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castigou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mandá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-la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fora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guarda-chuva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atrasada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,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ser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castigada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ouvindo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conselho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do pai, 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filha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saiu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de casa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sem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guarda-chuva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47" name="Picture 6" descr="Schirm_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248" y="2112264"/>
            <a:ext cx="23188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5" descr="Schirm_2 Kop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460" y="2112264"/>
            <a:ext cx="244459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" descr="Schirm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460" y="2112264"/>
            <a:ext cx="224224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Shape Penutup"/>
          <p:cNvSpPr/>
          <p:nvPr/>
        </p:nvSpPr>
        <p:spPr bwMode="gray">
          <a:xfrm>
            <a:off x="1609344" y="4279392"/>
            <a:ext cx="23431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1613056" y="2100072"/>
            <a:ext cx="2343197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3864813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161305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8205267" y="2100072"/>
            <a:ext cx="226663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4834076" y="2087880"/>
            <a:ext cx="182880" cy="2334768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4843220" y="2097024"/>
            <a:ext cx="2475079" cy="1143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7203999" y="2097024"/>
            <a:ext cx="114300" cy="23164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1038046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8205267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46</a:t>
            </a:fld>
            <a:endParaRPr lang="de-DE" altLang="de-DE" b="0">
              <a:latin typeface="Calibri Light"/>
            </a:endParaRPr>
          </a:p>
        </p:txBody>
      </p:sp>
      <p:sp>
        <p:nvSpPr>
          <p:cNvPr id="12" name="Caption_11"/>
          <p:cNvSpPr txBox="1">
            <a:spLocks noChangeArrowheads="1"/>
          </p:cNvSpPr>
          <p:nvPr/>
        </p:nvSpPr>
        <p:spPr bwMode="auto">
          <a:xfrm>
            <a:off x="73404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mergulhador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à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procura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jóias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rei,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caíram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água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mergulhador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prende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peixes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anzol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rei para que o rei se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divirta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pescar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rei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chamou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criado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levar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balde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peixes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pt-PT" altLang="de-DE" sz="2000" b="0" dirty="0">
                <a:solidFill>
                  <a:srgbClr val="333333"/>
                </a:solidFill>
                <a:latin typeface="Calibri Light"/>
              </a:rPr>
              <a:t>o rei está a supervisionar um mergulho para explorar o fundo do mar.</a:t>
            </a:r>
            <a:endParaRPr lang="en-US" altLang="de-DE" sz="2000" b="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746" y="2112264"/>
            <a:ext cx="333602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Shape Penutup"/>
          <p:cNvSpPr/>
          <p:nvPr/>
        </p:nvSpPr>
        <p:spPr bwMode="gray">
          <a:xfrm>
            <a:off x="4400554" y="4319016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4400554" y="2100072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7669526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hape Penutup"/>
          <p:cNvSpPr/>
          <p:nvPr/>
        </p:nvSpPr>
        <p:spPr bwMode="gray">
          <a:xfrm>
            <a:off x="4400554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47</a:t>
            </a:fld>
            <a:endParaRPr lang="de-DE" altLang="de-DE" b="0">
              <a:latin typeface="Calibri Light"/>
            </a:endParaRPr>
          </a:p>
        </p:txBody>
      </p:sp>
      <p:sp>
        <p:nvSpPr>
          <p:cNvPr id="15" name="Caption_13"/>
          <p:cNvSpPr txBox="1">
            <a:spLocks noChangeArrowheads="1"/>
          </p:cNvSpPr>
          <p:nvPr/>
        </p:nvSpPr>
        <p:spPr bwMode="auto">
          <a:xfrm>
            <a:off x="94613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16" name="Caption_14"/>
          <p:cNvSpPr txBox="1">
            <a:spLocks noChangeArrowheads="1"/>
          </p:cNvSpPr>
          <p:nvPr/>
        </p:nvSpPr>
        <p:spPr bwMode="auto">
          <a:xfrm>
            <a:off x="52195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mergulhador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procura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jóias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rei,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caíram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água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mergulhador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prende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peixes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anzol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rei para que o rei se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divirta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pescar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rei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chamou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criado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levar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balde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peixes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pt-PT" altLang="de-DE" sz="2000" b="0" dirty="0">
                <a:solidFill>
                  <a:srgbClr val="333333"/>
                </a:solidFill>
                <a:latin typeface="Calibri Light"/>
              </a:rPr>
              <a:t>o rei está a supervisionar um mergulho para explorar o fundo do mar.</a:t>
            </a:r>
            <a:endParaRPr lang="en-US" altLang="de-DE" sz="2000" b="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35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60" y="2112264"/>
            <a:ext cx="333602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13" y="2112264"/>
            <a:ext cx="289304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Shape Penutup"/>
          <p:cNvSpPr/>
          <p:nvPr/>
        </p:nvSpPr>
        <p:spPr bwMode="gray">
          <a:xfrm>
            <a:off x="6525768" y="4319016"/>
            <a:ext cx="336041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6525768" y="2100072"/>
            <a:ext cx="3360412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9794740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652576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2718321" y="4319016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2718321" y="2100072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5544312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271832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</a:t>
            </a:r>
            <a:r>
              <a:rPr lang="en-US" sz="3600" dirty="0" err="1">
                <a:latin typeface="Calibri Light"/>
              </a:rPr>
              <a:t>reavalia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probabilidade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48</a:t>
            </a:fld>
            <a:endParaRPr lang="de-DE" altLang="de-DE" b="0">
              <a:latin typeface="Calibri Light"/>
            </a:endParaRPr>
          </a:p>
        </p:txBody>
      </p:sp>
      <p:sp>
        <p:nvSpPr>
          <p:cNvPr id="19" name="Caption_16"/>
          <p:cNvSpPr txBox="1">
            <a:spLocks noChangeArrowheads="1"/>
          </p:cNvSpPr>
          <p:nvPr/>
        </p:nvSpPr>
        <p:spPr bwMode="auto">
          <a:xfrm>
            <a:off x="113663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20" name="Caption_18"/>
          <p:cNvSpPr txBox="1">
            <a:spLocks noChangeArrowheads="1"/>
          </p:cNvSpPr>
          <p:nvPr/>
        </p:nvSpPr>
        <p:spPr bwMode="auto">
          <a:xfrm>
            <a:off x="3421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21" name="Caption_17"/>
          <p:cNvSpPr txBox="1">
            <a:spLocks noChangeArrowheads="1"/>
          </p:cNvSpPr>
          <p:nvPr/>
        </p:nvSpPr>
        <p:spPr bwMode="auto">
          <a:xfrm>
            <a:off x="71245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34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mergulhador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procura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jóias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rei,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caíram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água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mergulhador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prende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peixes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anzol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rei para que o rei se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divirta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pescar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rei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chamou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criado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levar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balde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peixes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pt-PT" altLang="de-DE" sz="2000" b="0" dirty="0">
                <a:solidFill>
                  <a:srgbClr val="333333"/>
                </a:solidFill>
                <a:latin typeface="Calibri Light"/>
              </a:rPr>
              <a:t>o rei está a supervisionar um mergulho para explorar o fundo do mar.</a:t>
            </a:r>
            <a:endParaRPr lang="en-US" altLang="de-DE" sz="2000" b="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endParaRPr lang="en-US" altLang="de-DE" sz="2000" b="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50" name="Picture 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683" y="2112264"/>
            <a:ext cx="333602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237" y="2112264"/>
            <a:ext cx="289304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77" y="2112264"/>
            <a:ext cx="3330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Shape Penutup"/>
          <p:cNvSpPr/>
          <p:nvPr/>
        </p:nvSpPr>
        <p:spPr bwMode="gray">
          <a:xfrm>
            <a:off x="8429491" y="4319016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8429491" y="2100072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11698463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842949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4622045" y="4319016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4622045" y="2100072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744803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462204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377085" y="4319016"/>
            <a:ext cx="335494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377085" y="2100072"/>
            <a:ext cx="335494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Shape Penutup"/>
          <p:cNvSpPr/>
          <p:nvPr/>
        </p:nvSpPr>
        <p:spPr bwMode="gray">
          <a:xfrm>
            <a:off x="364058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Shape Penutup"/>
          <p:cNvSpPr/>
          <p:nvPr/>
        </p:nvSpPr>
        <p:spPr bwMode="gray">
          <a:xfrm>
            <a:off x="37708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49</a:t>
            </a:fld>
            <a:endParaRPr lang="de-DE" altLang="de-DE" b="0">
              <a:latin typeface="Calibri Light"/>
            </a:endParaRPr>
          </a:p>
        </p:txBody>
      </p:sp>
      <p:sp>
        <p:nvSpPr>
          <p:cNvPr id="18" name="Caption_15"/>
          <p:cNvSpPr txBox="1">
            <a:spLocks noChangeArrowheads="1"/>
          </p:cNvSpPr>
          <p:nvPr/>
        </p:nvSpPr>
        <p:spPr bwMode="auto">
          <a:xfrm>
            <a:off x="113663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3</a:t>
            </a:r>
          </a:p>
        </p:txBody>
      </p:sp>
      <p:sp>
        <p:nvSpPr>
          <p:cNvPr id="19" name="Caption_17"/>
          <p:cNvSpPr txBox="1">
            <a:spLocks noChangeArrowheads="1"/>
          </p:cNvSpPr>
          <p:nvPr/>
        </p:nvSpPr>
        <p:spPr bwMode="auto">
          <a:xfrm>
            <a:off x="3421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solidFill>
                  <a:srgbClr val="000000"/>
                </a:solidFill>
                <a:latin typeface="Calibri Light"/>
              </a:rPr>
              <a:t>1</a:t>
            </a:r>
          </a:p>
        </p:txBody>
      </p:sp>
      <p:sp>
        <p:nvSpPr>
          <p:cNvPr id="20" name="Caption_16"/>
          <p:cNvSpPr txBox="1">
            <a:spLocks noChangeArrowheads="1"/>
          </p:cNvSpPr>
          <p:nvPr/>
        </p:nvSpPr>
        <p:spPr bwMode="auto">
          <a:xfrm>
            <a:off x="7124594" y="4368800"/>
            <a:ext cx="406506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solidFill>
                  <a:srgbClr val="000000"/>
                </a:solidFill>
                <a:latin typeface="Calibri Light"/>
              </a:rPr>
              <a:t>2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mergulhador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procura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jóias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rei,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caíram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água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mergulhador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prende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peixes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no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anzol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do rei para que o rei se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divirta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pescar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rei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chamou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criado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levar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balde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cheio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peixes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pt-PT" altLang="de-DE" sz="2000" b="0" dirty="0">
                <a:solidFill>
                  <a:srgbClr val="333333"/>
                </a:solidFill>
                <a:latin typeface="Calibri Light"/>
              </a:rPr>
              <a:t>o rei está a supervisionar um mergulho para explorar o fundo do mar.</a:t>
            </a:r>
            <a:endParaRPr lang="en-US" altLang="de-DE" sz="2000" b="0" dirty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48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683" y="2112264"/>
            <a:ext cx="333602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237" y="2112264"/>
            <a:ext cx="289304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77" y="2112264"/>
            <a:ext cx="33305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Shape Penutup"/>
          <p:cNvSpPr/>
          <p:nvPr/>
        </p:nvSpPr>
        <p:spPr bwMode="gray">
          <a:xfrm>
            <a:off x="8429491" y="4319016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8429491" y="2100072"/>
            <a:ext cx="336041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1698463" y="2100072"/>
            <a:ext cx="91441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8429491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622045" y="4319016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4622045" y="2100072"/>
            <a:ext cx="2917431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7448036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462204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377085" y="4319016"/>
            <a:ext cx="335494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377085" y="2100072"/>
            <a:ext cx="3354943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3640588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377085" y="2100072"/>
            <a:ext cx="91440" cy="231038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50</a:t>
            </a:fld>
            <a:endParaRPr lang="de-DE" altLang="de-DE" b="0">
              <a:latin typeface="Calibri Light"/>
            </a:endParaRPr>
          </a:p>
        </p:txBody>
      </p:sp>
      <p:sp>
        <p:nvSpPr>
          <p:cNvPr id="11" name="Caption_102402"/>
          <p:cNvSpPr txBox="1">
            <a:spLocks noChangeArrowheads="1"/>
          </p:cNvSpPr>
          <p:nvPr/>
        </p:nvSpPr>
        <p:spPr bwMode="auto">
          <a:xfrm>
            <a:off x="6659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apresentou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vizinho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dizem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adeus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passarem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férias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juntos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rapazes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fazerem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briga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quer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, mas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rapazes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obstruir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20" name="Picture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353" y="2112264"/>
            <a:ext cx="17548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Shape Penutup"/>
          <p:cNvSpPr/>
          <p:nvPr/>
        </p:nvSpPr>
        <p:spPr bwMode="gray">
          <a:xfrm>
            <a:off x="5200305" y="4378452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5200305" y="2109216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69383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5200305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51</a:t>
            </a:fld>
            <a:endParaRPr lang="de-DE" altLang="de-DE" b="0">
              <a:latin typeface="Calibri Light"/>
            </a:endParaRPr>
          </a:p>
        </p:txBody>
      </p:sp>
      <p:sp>
        <p:nvSpPr>
          <p:cNvPr id="13" name="Caption_104451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2</a:t>
            </a:r>
          </a:p>
        </p:txBody>
      </p:sp>
      <p:sp>
        <p:nvSpPr>
          <p:cNvPr id="14" name="Caption_104450"/>
          <p:cNvSpPr txBox="1">
            <a:spLocks noChangeArrowheads="1"/>
          </p:cNvSpPr>
          <p:nvPr/>
        </p:nvSpPr>
        <p:spPr bwMode="auto">
          <a:xfrm>
            <a:off x="7993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apresentou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vizinho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dizem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adeus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passarem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férias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juntos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rapazes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fazerem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briga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quer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, mas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rapazes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obstruir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28" name="Picture 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889" y="2112264"/>
            <a:ext cx="17548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274" y="2112264"/>
            <a:ext cx="219114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Shape Penutup"/>
          <p:cNvSpPr/>
          <p:nvPr/>
        </p:nvSpPr>
        <p:spPr bwMode="gray">
          <a:xfrm>
            <a:off x="6534841" y="4378452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hape Penutup"/>
          <p:cNvSpPr/>
          <p:nvPr/>
        </p:nvSpPr>
        <p:spPr bwMode="gray">
          <a:xfrm>
            <a:off x="6534841" y="2109216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Shape Penutup"/>
          <p:cNvSpPr/>
          <p:nvPr/>
        </p:nvSpPr>
        <p:spPr bwMode="gray">
          <a:xfrm>
            <a:off x="827289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653484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3429226" y="4378452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3429226" y="2109216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5603607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3429226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</a:t>
            </a:r>
            <a:r>
              <a:rPr lang="en-US" sz="3600" dirty="0" err="1">
                <a:latin typeface="Calibri Light"/>
              </a:rPr>
              <a:t>reavalia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probabilidade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  <p:sp>
        <p:nvSpPr>
          <p:cNvPr id="16" name="Caption_106500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17" name="Caption_106502"/>
          <p:cNvSpPr txBox="1">
            <a:spLocks noChangeArrowheads="1"/>
          </p:cNvSpPr>
          <p:nvPr/>
        </p:nvSpPr>
        <p:spPr bwMode="auto">
          <a:xfrm>
            <a:off x="3776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18" name="Caption_106498"/>
          <p:cNvSpPr txBox="1">
            <a:spLocks noChangeArrowheads="1"/>
          </p:cNvSpPr>
          <p:nvPr/>
        </p:nvSpPr>
        <p:spPr bwMode="auto">
          <a:xfrm>
            <a:off x="9542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apresentou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vizinho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dizem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adeus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passarem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férias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juntos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pede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rapazes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fazerem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briga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quer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, mas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rapazes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obstruir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48" name="Picture 1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820" y="2112264"/>
            <a:ext cx="207732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187" y="2112264"/>
            <a:ext cx="219114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802" y="2112264"/>
            <a:ext cx="17548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Shape Penutup"/>
          <p:cNvSpPr/>
          <p:nvPr/>
        </p:nvSpPr>
        <p:spPr bwMode="gray">
          <a:xfrm>
            <a:off x="8087754" y="4378452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8087754" y="2109216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9825803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80877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982139" y="4378452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4982139" y="2109216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7156521" y="2109216"/>
            <a:ext cx="22859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4982139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1991772" y="4378452"/>
            <a:ext cx="208341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1991772" y="2109216"/>
            <a:ext cx="208341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405232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199177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  <p:sp>
        <p:nvSpPr>
          <p:cNvPr id="15" name="Caption_108550"/>
          <p:cNvSpPr txBox="1">
            <a:spLocks noChangeAspect="1" noChangeArrowheads="1"/>
          </p:cNvSpPr>
          <p:nvPr/>
        </p:nvSpPr>
        <p:spPr bwMode="auto">
          <a:xfrm>
            <a:off x="3776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1</a:t>
            </a:r>
          </a:p>
        </p:txBody>
      </p:sp>
      <p:sp>
        <p:nvSpPr>
          <p:cNvPr id="16" name="Caption_108546"/>
          <p:cNvSpPr txBox="1">
            <a:spLocks noChangeArrowheads="1"/>
          </p:cNvSpPr>
          <p:nvPr/>
        </p:nvSpPr>
        <p:spPr bwMode="auto">
          <a:xfrm>
            <a:off x="9542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17" name="Caption_108548"/>
          <p:cNvSpPr txBox="1">
            <a:spLocks noChangeArrowheads="1"/>
          </p:cNvSpPr>
          <p:nvPr/>
        </p:nvSpPr>
        <p:spPr bwMode="auto">
          <a:xfrm>
            <a:off x="68754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apresentou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filho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vizinho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amigos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dizem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adeus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passarem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férias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juntos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pede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aos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rapazes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para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fazerem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as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pazes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depois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briga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.</a:t>
            </a:r>
            <a:endParaRPr lang="en-US" altLang="de-DE" sz="2000" b="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quer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no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passeio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, mas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rapazes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obstruir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47" name="Picture 1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820" y="2112264"/>
            <a:ext cx="207732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187" y="2112264"/>
            <a:ext cx="219114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802" y="2112264"/>
            <a:ext cx="17548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Shape Penutup"/>
          <p:cNvSpPr/>
          <p:nvPr/>
        </p:nvSpPr>
        <p:spPr bwMode="gray">
          <a:xfrm>
            <a:off x="8087754" y="4378452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8087754" y="2109216"/>
            <a:ext cx="1760909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9825803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80877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4982139" y="4378452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982139" y="2109216"/>
            <a:ext cx="2197241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7156521" y="2109216"/>
            <a:ext cx="22859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4982139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1991772" y="4378452"/>
            <a:ext cx="208341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1991772" y="2109216"/>
            <a:ext cx="208341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405232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199177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54</a:t>
            </a:fld>
            <a:endParaRPr lang="de-DE" altLang="de-DE" b="0">
              <a:latin typeface="Calibri Light"/>
            </a:endParaRPr>
          </a:p>
        </p:txBody>
      </p:sp>
      <p:sp>
        <p:nvSpPr>
          <p:cNvPr id="12" name="Caption_110598"/>
          <p:cNvSpPr txBox="1">
            <a:spLocks noChangeArrowheads="1"/>
          </p:cNvSpPr>
          <p:nvPr/>
        </p:nvSpPr>
        <p:spPr bwMode="auto">
          <a:xfrm>
            <a:off x="7015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serenada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namorada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incomodou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pai dela.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ensaio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tocou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pequena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aniversário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pai.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zangado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ganhou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nenhum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dinheiro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última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20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905" y="2112264"/>
            <a:ext cx="247570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Shape Penutup"/>
          <p:cNvSpPr/>
          <p:nvPr/>
        </p:nvSpPr>
        <p:spPr bwMode="gray">
          <a:xfrm>
            <a:off x="4839857" y="4378452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4839857" y="2109216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729880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4839857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55</a:t>
            </a:fld>
            <a:endParaRPr lang="de-DE" altLang="de-DE" b="0">
              <a:latin typeface="Calibri Light"/>
            </a:endParaRPr>
          </a:p>
        </p:txBody>
      </p:sp>
      <p:sp>
        <p:nvSpPr>
          <p:cNvPr id="13" name="Caption_112645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2</a:t>
            </a:r>
          </a:p>
        </p:txBody>
      </p:sp>
      <p:sp>
        <p:nvSpPr>
          <p:cNvPr id="14" name="Caption_112643"/>
          <p:cNvSpPr txBox="1">
            <a:spLocks noChangeArrowheads="1"/>
          </p:cNvSpPr>
          <p:nvPr/>
        </p:nvSpPr>
        <p:spPr bwMode="auto">
          <a:xfrm>
            <a:off x="87169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serenada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namorada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incomodou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pai dela.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ensaio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tocou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pequena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aniversário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pai.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zangado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ganhou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nenhum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dinheiro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última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34" name="Picture 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890" y="2112264"/>
            <a:ext cx="254210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15" y="2112264"/>
            <a:ext cx="2466224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Shape Penutup"/>
          <p:cNvSpPr/>
          <p:nvPr/>
        </p:nvSpPr>
        <p:spPr bwMode="gray">
          <a:xfrm>
            <a:off x="6538967" y="4378452"/>
            <a:ext cx="2472320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6538967" y="2109216"/>
            <a:ext cx="2472320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8988427" y="2109216"/>
            <a:ext cx="22859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6538967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3076842" y="4378452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3076842" y="2109216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5602186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307684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</a:t>
            </a:r>
            <a:r>
              <a:rPr lang="en-US" sz="3600" dirty="0" err="1">
                <a:latin typeface="Calibri Light"/>
              </a:rPr>
              <a:t>reavalia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probabilidade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56</a:t>
            </a:fld>
            <a:endParaRPr lang="de-DE" altLang="de-DE" b="0">
              <a:latin typeface="Calibri Light"/>
            </a:endParaRPr>
          </a:p>
        </p:txBody>
      </p:sp>
      <p:sp>
        <p:nvSpPr>
          <p:cNvPr id="17" name="Caption_114690"/>
          <p:cNvSpPr txBox="1">
            <a:spLocks noChangeArrowheads="1"/>
          </p:cNvSpPr>
          <p:nvPr/>
        </p:nvSpPr>
        <p:spPr bwMode="auto">
          <a:xfrm>
            <a:off x="3598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18" name="Caption_114697"/>
          <p:cNvSpPr txBox="1">
            <a:spLocks noChangeArrowheads="1"/>
          </p:cNvSpPr>
          <p:nvPr/>
        </p:nvSpPr>
        <p:spPr bwMode="auto">
          <a:xfrm>
            <a:off x="7053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19" name="Caption_114699"/>
          <p:cNvSpPr txBox="1">
            <a:spLocks noChangeArrowheads="1"/>
          </p:cNvSpPr>
          <p:nvPr/>
        </p:nvSpPr>
        <p:spPr bwMode="auto">
          <a:xfrm>
            <a:off x="10444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serenada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namorada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incomodou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o pai dela.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ensaio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tocou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pequena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aniversário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pai.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zangado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ganhou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nenhum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dinheiro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última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48" name="Picture 1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664" y="2112264"/>
            <a:ext cx="241879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06" y="2112264"/>
            <a:ext cx="254210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088" y="2112264"/>
            <a:ext cx="247570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Shape Penutup"/>
          <p:cNvSpPr/>
          <p:nvPr/>
        </p:nvSpPr>
        <p:spPr bwMode="gray">
          <a:xfrm>
            <a:off x="8264040" y="4378452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8264040" y="2109216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0722985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826404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806658" y="4378452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4806658" y="2109216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733200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480665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1471616" y="4378452"/>
            <a:ext cx="2424893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1471616" y="2109216"/>
            <a:ext cx="2424893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3873649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1471616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57</a:t>
            </a:fld>
            <a:endParaRPr lang="de-DE" altLang="de-DE" b="0">
              <a:latin typeface="Calibri Light"/>
            </a:endParaRPr>
          </a:p>
        </p:txBody>
      </p:sp>
      <p:sp>
        <p:nvSpPr>
          <p:cNvPr id="16" name="Caption_116738"/>
          <p:cNvSpPr txBox="1">
            <a:spLocks noChangeArrowheads="1"/>
          </p:cNvSpPr>
          <p:nvPr/>
        </p:nvSpPr>
        <p:spPr bwMode="auto">
          <a:xfrm>
            <a:off x="3598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17" name="Caption_116744"/>
          <p:cNvSpPr txBox="1">
            <a:spLocks noChangeArrowheads="1"/>
          </p:cNvSpPr>
          <p:nvPr/>
        </p:nvSpPr>
        <p:spPr bwMode="auto">
          <a:xfrm>
            <a:off x="70532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18" name="Caption_116746"/>
          <p:cNvSpPr txBox="1">
            <a:spLocks noChangeArrowheads="1"/>
          </p:cNvSpPr>
          <p:nvPr/>
        </p:nvSpPr>
        <p:spPr bwMode="auto">
          <a:xfrm>
            <a:off x="104441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serenada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para 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namorada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incomodou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o pai dela.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caminho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ensaio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banda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jovem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tocou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pequena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para 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aniversário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pai.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zangado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porque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não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ganhou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nenhum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dinheiro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com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última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música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pic>
        <p:nvPicPr>
          <p:cNvPr id="47" name="Picture 1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664" y="2112264"/>
            <a:ext cx="241879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06" y="2112264"/>
            <a:ext cx="254210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088" y="2112264"/>
            <a:ext cx="247570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Shape Penutup"/>
          <p:cNvSpPr/>
          <p:nvPr/>
        </p:nvSpPr>
        <p:spPr bwMode="gray">
          <a:xfrm>
            <a:off x="8264040" y="4378452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Shape Penutup"/>
          <p:cNvSpPr/>
          <p:nvPr/>
        </p:nvSpPr>
        <p:spPr bwMode="gray">
          <a:xfrm>
            <a:off x="8264040" y="2109216"/>
            <a:ext cx="2481805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10722985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826404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4806658" y="4378452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806658" y="2109216"/>
            <a:ext cx="254820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733200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480665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1471616" y="4378452"/>
            <a:ext cx="2424893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1471616" y="2109216"/>
            <a:ext cx="2424893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3873649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1471616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provável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cada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opção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58</a:t>
            </a:fld>
            <a:endParaRPr lang="de-DE" altLang="de-DE" b="0">
              <a:latin typeface="Calibri Light"/>
            </a:endParaRPr>
          </a:p>
        </p:txBody>
      </p:sp>
      <p:sp>
        <p:nvSpPr>
          <p:cNvPr id="11" name="Caption_118787"/>
          <p:cNvSpPr txBox="1">
            <a:spLocks noChangeArrowheads="1"/>
          </p:cNvSpPr>
          <p:nvPr/>
        </p:nvSpPr>
        <p:spPr bwMode="auto">
          <a:xfrm>
            <a:off x="70913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é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polícia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paisana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espiar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alguém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pela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janela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reparar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fenda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velha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suja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construiu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casa, e agora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pintá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-la.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660" y="2112264"/>
            <a:ext cx="2616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Shape Penutup"/>
          <p:cNvSpPr/>
          <p:nvPr/>
        </p:nvSpPr>
        <p:spPr bwMode="gray">
          <a:xfrm>
            <a:off x="4769612" y="4378452"/>
            <a:ext cx="262229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Shape Penutup"/>
          <p:cNvSpPr/>
          <p:nvPr/>
        </p:nvSpPr>
        <p:spPr bwMode="gray">
          <a:xfrm>
            <a:off x="4769612" y="2109216"/>
            <a:ext cx="262229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Shape Penutup"/>
          <p:cNvSpPr/>
          <p:nvPr/>
        </p:nvSpPr>
        <p:spPr bwMode="gray">
          <a:xfrm>
            <a:off x="736904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Shape Penutup"/>
          <p:cNvSpPr/>
          <p:nvPr/>
        </p:nvSpPr>
        <p:spPr bwMode="gray">
          <a:xfrm>
            <a:off x="4769612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tua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impressão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mudou</a:t>
            </a:r>
            <a:r>
              <a:rPr lang="en-US" sz="3600" dirty="0">
                <a:latin typeface="Calibri Light"/>
              </a:rPr>
              <a:t> com a nova </a:t>
            </a:r>
            <a:r>
              <a:rPr lang="en-US" sz="3600" dirty="0" err="1">
                <a:latin typeface="Calibri Light"/>
              </a:rPr>
              <a:t>imagem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59</a:t>
            </a:fld>
            <a:endParaRPr lang="de-DE" altLang="de-DE" b="0">
              <a:latin typeface="Calibri Light"/>
            </a:endParaRPr>
          </a:p>
        </p:txBody>
      </p:sp>
      <p:sp>
        <p:nvSpPr>
          <p:cNvPr id="14" name="Caption_13"/>
          <p:cNvSpPr txBox="1">
            <a:spLocks noChangeArrowheads="1"/>
          </p:cNvSpPr>
          <p:nvPr/>
        </p:nvSpPr>
        <p:spPr bwMode="auto">
          <a:xfrm>
            <a:off x="53260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2</a:t>
            </a:r>
          </a:p>
        </p:txBody>
      </p:sp>
      <p:sp>
        <p:nvSpPr>
          <p:cNvPr id="15" name="Caption_120835"/>
          <p:cNvSpPr txBox="1">
            <a:spLocks noChangeArrowheads="1"/>
          </p:cNvSpPr>
          <p:nvPr/>
        </p:nvSpPr>
        <p:spPr bwMode="auto">
          <a:xfrm>
            <a:off x="88566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é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polícia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à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paisana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espiar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alguém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pela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janela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reparar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fenda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velha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suja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construiu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casa, e agora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pintá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-la.</a:t>
            </a: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95" y="2112264"/>
            <a:ext cx="26098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35" descr="Hausbau_2m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359" y="2112264"/>
            <a:ext cx="277820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Shape Penutup"/>
          <p:cNvSpPr/>
          <p:nvPr/>
        </p:nvSpPr>
        <p:spPr bwMode="gray">
          <a:xfrm>
            <a:off x="6537447" y="4378452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Shape Penutup"/>
          <p:cNvSpPr/>
          <p:nvPr/>
        </p:nvSpPr>
        <p:spPr bwMode="gray">
          <a:xfrm>
            <a:off x="6537447" y="2109216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Shape Penutup"/>
          <p:cNvSpPr/>
          <p:nvPr/>
        </p:nvSpPr>
        <p:spPr bwMode="gray">
          <a:xfrm>
            <a:off x="9130533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hape Penutup"/>
          <p:cNvSpPr/>
          <p:nvPr/>
        </p:nvSpPr>
        <p:spPr bwMode="gray">
          <a:xfrm>
            <a:off x="6537447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Shape Penutup"/>
          <p:cNvSpPr/>
          <p:nvPr/>
        </p:nvSpPr>
        <p:spPr bwMode="gray">
          <a:xfrm>
            <a:off x="2842311" y="4378452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Shape Penutup"/>
          <p:cNvSpPr/>
          <p:nvPr/>
        </p:nvSpPr>
        <p:spPr bwMode="gray">
          <a:xfrm>
            <a:off x="2842311" y="2109216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3" name="Shape Penutup"/>
          <p:cNvSpPr/>
          <p:nvPr/>
        </p:nvSpPr>
        <p:spPr bwMode="gray">
          <a:xfrm>
            <a:off x="560374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Shape Penutup"/>
          <p:cNvSpPr/>
          <p:nvPr/>
        </p:nvSpPr>
        <p:spPr bwMode="gray">
          <a:xfrm>
            <a:off x="284231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Por favor </a:t>
            </a:r>
            <a:r>
              <a:rPr lang="en-US" sz="3600" dirty="0" err="1">
                <a:latin typeface="Calibri Light"/>
              </a:rPr>
              <a:t>reavalia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probabilidade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60</a:t>
            </a:fld>
            <a:endParaRPr lang="de-DE" altLang="de-DE" b="0">
              <a:latin typeface="Calibri Light"/>
            </a:endParaRPr>
          </a:p>
        </p:txBody>
      </p:sp>
      <p:sp>
        <p:nvSpPr>
          <p:cNvPr id="16" name="Caption_122885"/>
          <p:cNvSpPr txBox="1">
            <a:spLocks noChangeArrowheads="1"/>
          </p:cNvSpPr>
          <p:nvPr/>
        </p:nvSpPr>
        <p:spPr bwMode="auto">
          <a:xfrm>
            <a:off x="3471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17" name="Caption_15"/>
          <p:cNvSpPr txBox="1">
            <a:spLocks noChangeArrowheads="1"/>
          </p:cNvSpPr>
          <p:nvPr/>
        </p:nvSpPr>
        <p:spPr bwMode="auto">
          <a:xfrm>
            <a:off x="7167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2</a:t>
            </a:r>
          </a:p>
        </p:txBody>
      </p:sp>
      <p:sp>
        <p:nvSpPr>
          <p:cNvPr id="18" name="Caption_122882"/>
          <p:cNvSpPr txBox="1">
            <a:spLocks noChangeArrowheads="1"/>
          </p:cNvSpPr>
          <p:nvPr/>
        </p:nvSpPr>
        <p:spPr bwMode="auto">
          <a:xfrm>
            <a:off x="10799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é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polícia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paisana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espiar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alguém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pela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janela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reparar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fenda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velha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suja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construiu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casa, e agora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pintá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-la.</a:t>
            </a: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029" y="2112264"/>
            <a:ext cx="271303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002" y="2112264"/>
            <a:ext cx="26098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0" descr="Hausbau_2mi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659" y="2112264"/>
            <a:ext cx="277820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Shape Penutup"/>
          <p:cNvSpPr/>
          <p:nvPr/>
        </p:nvSpPr>
        <p:spPr bwMode="gray">
          <a:xfrm>
            <a:off x="8380981" y="4378452"/>
            <a:ext cx="271913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8380981" y="2109216"/>
            <a:ext cx="271913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110772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838098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4688611" y="4378452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4688611" y="2109216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745004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468861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1164954" y="4378452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1164954" y="2109216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375804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Shape Penutup"/>
          <p:cNvSpPr/>
          <p:nvPr/>
        </p:nvSpPr>
        <p:spPr bwMode="gray">
          <a:xfrm>
            <a:off x="11649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61</a:t>
            </a:fld>
            <a:endParaRPr lang="de-DE" altLang="de-DE" b="0">
              <a:latin typeface="Calibri Light"/>
            </a:endParaRPr>
          </a:p>
        </p:txBody>
      </p:sp>
      <p:sp>
        <p:nvSpPr>
          <p:cNvPr id="15" name="Caption_124933"/>
          <p:cNvSpPr txBox="1">
            <a:spLocks noChangeArrowheads="1"/>
          </p:cNvSpPr>
          <p:nvPr/>
        </p:nvSpPr>
        <p:spPr bwMode="auto">
          <a:xfrm>
            <a:off x="34718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</a:rPr>
              <a:t>1</a:t>
            </a:r>
          </a:p>
        </p:txBody>
      </p:sp>
      <p:sp>
        <p:nvSpPr>
          <p:cNvPr id="16" name="Caption_14"/>
          <p:cNvSpPr txBox="1">
            <a:spLocks noChangeArrowheads="1"/>
          </p:cNvSpPr>
          <p:nvPr/>
        </p:nvSpPr>
        <p:spPr bwMode="auto">
          <a:xfrm>
            <a:off x="71675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2</a:t>
            </a:r>
          </a:p>
        </p:txBody>
      </p:sp>
      <p:sp>
        <p:nvSpPr>
          <p:cNvPr id="17" name="Caption_124930"/>
          <p:cNvSpPr txBox="1">
            <a:spLocks noChangeArrowheads="1"/>
          </p:cNvSpPr>
          <p:nvPr/>
        </p:nvSpPr>
        <p:spPr bwMode="auto">
          <a:xfrm>
            <a:off x="10799718" y="4368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>
                <a:latin typeface="Calibri Light"/>
              </a:rPr>
              <a:t>3</a:t>
            </a:r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411480" y="4879340"/>
            <a:ext cx="1133856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76250" indent="-47625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é um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polícia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paisana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espiar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alguém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pela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janela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reparar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fenda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lavar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casa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velha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altLang="de-DE" sz="2000" b="0" dirty="0" err="1">
                <a:solidFill>
                  <a:srgbClr val="333333"/>
                </a:solidFill>
                <a:latin typeface="Calibri Light"/>
              </a:rPr>
              <a:t>suja</a:t>
            </a:r>
            <a:r>
              <a:rPr lang="en-US" altLang="de-DE" sz="2000" b="0" dirty="0">
                <a:solidFill>
                  <a:srgbClr val="333333"/>
                </a:solidFill>
                <a:latin typeface="Calibri Light"/>
              </a:rPr>
              <a:t>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rabicPeriod"/>
            </a:pP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O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homem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construiu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uma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casa, e agora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está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 a </a:t>
            </a:r>
            <a:r>
              <a:rPr lang="en-US" altLang="de-DE" sz="2000" b="0" dirty="0" err="1">
                <a:solidFill>
                  <a:srgbClr val="004992"/>
                </a:solidFill>
                <a:latin typeface="Calibri Light"/>
              </a:rPr>
              <a:t>pintá</a:t>
            </a:r>
            <a:r>
              <a:rPr lang="en-US" altLang="de-DE" sz="2000" b="0" dirty="0">
                <a:solidFill>
                  <a:srgbClr val="004992"/>
                </a:solidFill>
                <a:latin typeface="Calibri Light"/>
              </a:rPr>
              <a:t>-la.</a:t>
            </a:r>
            <a:endParaRPr lang="de-DE" altLang="de-DE" sz="2000" b="0" dirty="0">
              <a:solidFill>
                <a:srgbClr val="004992"/>
              </a:solidFill>
              <a:latin typeface="Calibri Light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029" y="2112264"/>
            <a:ext cx="271303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002" y="2112264"/>
            <a:ext cx="26098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49" descr="Hausbau_2mi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659" y="2112264"/>
            <a:ext cx="277820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Shape Penutup"/>
          <p:cNvSpPr/>
          <p:nvPr/>
        </p:nvSpPr>
        <p:spPr bwMode="gray">
          <a:xfrm>
            <a:off x="8380981" y="4378452"/>
            <a:ext cx="271913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Shape Penutup"/>
          <p:cNvSpPr/>
          <p:nvPr/>
        </p:nvSpPr>
        <p:spPr bwMode="gray">
          <a:xfrm>
            <a:off x="8380981" y="2109216"/>
            <a:ext cx="2719134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Shape Penutup"/>
          <p:cNvSpPr/>
          <p:nvPr/>
        </p:nvSpPr>
        <p:spPr bwMode="gray">
          <a:xfrm>
            <a:off x="110772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Shape Penutup"/>
          <p:cNvSpPr/>
          <p:nvPr/>
        </p:nvSpPr>
        <p:spPr bwMode="gray">
          <a:xfrm>
            <a:off x="838098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hape Penutup"/>
          <p:cNvSpPr/>
          <p:nvPr/>
        </p:nvSpPr>
        <p:spPr bwMode="gray">
          <a:xfrm>
            <a:off x="4688611" y="4378452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Shape Penutup"/>
          <p:cNvSpPr/>
          <p:nvPr/>
        </p:nvSpPr>
        <p:spPr bwMode="gray">
          <a:xfrm>
            <a:off x="4688611" y="2109216"/>
            <a:ext cx="2784297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Shape Penutup"/>
          <p:cNvSpPr/>
          <p:nvPr/>
        </p:nvSpPr>
        <p:spPr bwMode="gray">
          <a:xfrm>
            <a:off x="7450048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Shape Penutup"/>
          <p:cNvSpPr/>
          <p:nvPr/>
        </p:nvSpPr>
        <p:spPr bwMode="gray">
          <a:xfrm>
            <a:off x="4688611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9" name="Shape Penutup"/>
          <p:cNvSpPr/>
          <p:nvPr/>
        </p:nvSpPr>
        <p:spPr bwMode="gray">
          <a:xfrm>
            <a:off x="1164954" y="4378452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hape Penutup"/>
          <p:cNvSpPr/>
          <p:nvPr/>
        </p:nvSpPr>
        <p:spPr bwMode="gray">
          <a:xfrm>
            <a:off x="1164954" y="2109216"/>
            <a:ext cx="2615946" cy="228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1" name="Shape Penutup"/>
          <p:cNvSpPr/>
          <p:nvPr/>
        </p:nvSpPr>
        <p:spPr bwMode="gray">
          <a:xfrm>
            <a:off x="3758040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Shape Penutup"/>
          <p:cNvSpPr/>
          <p:nvPr/>
        </p:nvSpPr>
        <p:spPr bwMode="gray">
          <a:xfrm>
            <a:off x="1164954" y="2109216"/>
            <a:ext cx="22860" cy="2292096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Transferência</a:t>
            </a:r>
            <a:r>
              <a:rPr lang="en-US" sz="3600" dirty="0">
                <a:latin typeface="Calibri Light"/>
              </a:rPr>
              <a:t> para a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 b="1" dirty="0" err="1">
                <a:solidFill>
                  <a:srgbClr val="333333"/>
                </a:solidFill>
                <a:latin typeface="Calibri Light"/>
              </a:rPr>
              <a:t>Objetivos</a:t>
            </a:r>
            <a:r>
              <a:rPr lang="de-DE" altLang="de-DE" sz="2400" b="1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de-DE" altLang="de-DE" sz="2400" b="1" dirty="0" err="1">
                <a:solidFill>
                  <a:srgbClr val="333333"/>
                </a:solidFill>
                <a:latin typeface="Calibri Light"/>
              </a:rPr>
              <a:t>aprendizagem</a:t>
            </a:r>
            <a:r>
              <a:rPr lang="de-DE" altLang="de-DE" sz="2400" b="1" dirty="0">
                <a:solidFill>
                  <a:srgbClr val="333333"/>
                </a:solidFill>
                <a:latin typeface="Calibri Light"/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Por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vezes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as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coisas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acontecem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de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uma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maneira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muito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diferente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da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esperada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: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decisões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rápidas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frequentemente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levam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a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conclusões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erradas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Transferência</a:t>
            </a:r>
            <a:r>
              <a:rPr lang="en-US" sz="3600" dirty="0">
                <a:latin typeface="Calibri Light"/>
              </a:rPr>
              <a:t> para a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 b="1" dirty="0" err="1">
                <a:solidFill>
                  <a:srgbClr val="333333"/>
                </a:solidFill>
                <a:latin typeface="Calibri Light"/>
              </a:rPr>
              <a:t>Objetivos</a:t>
            </a:r>
            <a:r>
              <a:rPr lang="de-DE" altLang="de-DE" sz="2400" b="1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de-DE" altLang="de-DE" sz="2400" b="1" dirty="0" err="1">
                <a:solidFill>
                  <a:srgbClr val="333333"/>
                </a:solidFill>
                <a:latin typeface="Calibri Light"/>
              </a:rPr>
              <a:t>aprendizagem</a:t>
            </a:r>
            <a:r>
              <a:rPr lang="de-DE" altLang="de-DE" sz="2400" b="1" dirty="0">
                <a:solidFill>
                  <a:srgbClr val="333333"/>
                </a:solidFill>
                <a:latin typeface="Calibri Light"/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Por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vezes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as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coisas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acontecem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de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uma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maneira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muito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diferente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da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esperada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: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decisões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rápidas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frequentemente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levam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a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conclusões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erradas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Deves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sempre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considerar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diferentes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interpretações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hipóteses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ajustar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as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tuas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crenças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acordo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com o que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descobriste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412937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Transferência</a:t>
            </a:r>
            <a:r>
              <a:rPr lang="en-US" sz="3600" dirty="0">
                <a:latin typeface="Calibri Light"/>
              </a:rPr>
              <a:t> para a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 b="1" dirty="0" err="1">
                <a:solidFill>
                  <a:srgbClr val="333333"/>
                </a:solidFill>
                <a:latin typeface="Calibri Light"/>
              </a:rPr>
              <a:t>Objetivos</a:t>
            </a:r>
            <a:r>
              <a:rPr lang="de-DE" altLang="de-DE" sz="2400" b="1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de-DE" altLang="de-DE" sz="2400" b="1" dirty="0" err="1">
                <a:solidFill>
                  <a:srgbClr val="333333"/>
                </a:solidFill>
                <a:latin typeface="Calibri Light"/>
              </a:rPr>
              <a:t>aprendizagem</a:t>
            </a:r>
            <a:r>
              <a:rPr lang="de-DE" altLang="de-DE" sz="2400" b="1" dirty="0">
                <a:solidFill>
                  <a:srgbClr val="333333"/>
                </a:solidFill>
                <a:latin typeface="Calibri Light"/>
              </a:rPr>
              <a:t>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Por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vezes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as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coisas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acontecem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de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uma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maneira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muito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diferente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da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esperada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: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decisões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rápidas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frequentemente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levam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a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conclusões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GB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erradas</a:t>
            </a:r>
            <a:r>
              <a:rPr lang="en-GB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Deves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sempre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considerar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diferentes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interpretações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hipóteses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ajustar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as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tuas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crenças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acordo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com o que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descobriste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AU" altLang="de-DE" sz="2400" dirty="0">
                <a:solidFill>
                  <a:srgbClr val="333333"/>
                </a:solidFill>
                <a:latin typeface="Calibri Light"/>
              </a:rPr>
              <a:t>Procura o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</a:rPr>
              <a:t>máximo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</a:rPr>
              <a:t>informação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</a:rPr>
              <a:t>possível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</a:rPr>
              <a:t>verificar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</a:rPr>
              <a:t>teu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</a:rPr>
              <a:t>julgamento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</a:rPr>
              <a:t>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403514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O que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que </a:t>
            </a:r>
            <a:r>
              <a:rPr lang="en-US" sz="3600" dirty="0" err="1">
                <a:latin typeface="Calibri Light"/>
              </a:rPr>
              <a:t>isto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tem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ver</a:t>
            </a:r>
            <a:r>
              <a:rPr lang="en-US" sz="3600" dirty="0">
                <a:latin typeface="Calibri Light"/>
              </a:rPr>
              <a:t> com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Durante a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psicose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as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pessoas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podem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manter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crenças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falsas 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ignorar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contra-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argumentos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Em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alguns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casos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isto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pode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ter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consequências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dramáticas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O que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que </a:t>
            </a:r>
            <a:r>
              <a:rPr lang="en-US" sz="3600" dirty="0" err="1">
                <a:latin typeface="Calibri Light"/>
              </a:rPr>
              <a:t>isto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tem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ver</a:t>
            </a:r>
            <a:r>
              <a:rPr lang="en-US" sz="3600" dirty="0">
                <a:latin typeface="Calibri Light"/>
              </a:rPr>
              <a:t> com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Durante a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psicose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as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pessoas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podem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manter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crenças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falsas 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ignorar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contra-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argumentos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Em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alguns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casos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isto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pode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ter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consequências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dramáticas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lvl="0" defTabSz="914400" fontAlgn="base"/>
            <a:r>
              <a:rPr lang="en-AU" altLang="de-DE" sz="20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</a:t>
            </a:r>
            <a:r>
              <a:rPr lang="en-AU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: 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Lara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fura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pneus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dos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carros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dos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seus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colegas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lvl="0" defTabSz="914400" fontAlgn="base"/>
            <a:r>
              <a:rPr lang="en-AU" altLang="de-DE" sz="20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Contexto</a:t>
            </a:r>
            <a:r>
              <a:rPr lang="en-AU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: 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Lara sente-se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intimidada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lvl="0" defTabSz="914400" fontAlgn="base"/>
            <a:r>
              <a:rPr lang="en-AU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Mas: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Apesar de alguns colegas da Andreia a terem criticado, ela juntou toda a gente e ficou cada vez mais obcecada com ideias de perseguição. Ignorou o facto de alguns colegas se terem comportado de forma justa com ela.</a:t>
            </a:r>
            <a:endParaRPr lang="en-AU" altLang="de-DE" sz="20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668393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O que </a:t>
            </a:r>
            <a:r>
              <a:rPr lang="en-US" sz="3600" dirty="0" err="1">
                <a:latin typeface="Calibri Light"/>
              </a:rPr>
              <a:t>é</a:t>
            </a:r>
            <a:r>
              <a:rPr lang="en-US" sz="3600" dirty="0">
                <a:latin typeface="Calibri Light"/>
              </a:rPr>
              <a:t> que </a:t>
            </a:r>
            <a:r>
              <a:rPr lang="en-US" sz="3600" dirty="0" err="1">
                <a:latin typeface="Calibri Light"/>
              </a:rPr>
              <a:t>isto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tem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ver</a:t>
            </a:r>
            <a:r>
              <a:rPr lang="en-US" sz="3600" dirty="0">
                <a:latin typeface="Calibri Light"/>
              </a:rPr>
              <a:t> com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Durante a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psicose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as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pessoas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podem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manter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crenças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falsas e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ignorar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contra-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argumentos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Em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alguns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casos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isto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pode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ter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consequências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dramáticas</a:t>
            </a:r>
            <a:r>
              <a:rPr lang="en-AU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lvl="0" defTabSz="914400" fontAlgn="base"/>
            <a:r>
              <a:rPr lang="en-AU" altLang="de-DE" sz="20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</a:t>
            </a:r>
            <a:r>
              <a:rPr lang="en-AU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: 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Lara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fura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pneus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dos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carros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dos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seus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colegas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lvl="0" defTabSz="914400" fontAlgn="base"/>
            <a:r>
              <a:rPr lang="en-AU" altLang="de-DE" sz="20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Contexto</a:t>
            </a:r>
            <a:r>
              <a:rPr lang="en-AU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: 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Lara sente-se </a:t>
            </a:r>
            <a:r>
              <a:rPr lang="en-AU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intimidada</a:t>
            </a:r>
            <a:r>
              <a:rPr lang="en-AU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.</a:t>
            </a:r>
          </a:p>
          <a:p>
            <a:pPr lvl="0" defTabSz="914400" fontAlgn="base"/>
            <a:r>
              <a:rPr lang="en-AU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Mas: 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Apesar de alguns colegas da Andreia a terem criticado, ela juntou toda a gente e ficou cada vez mais obcecada com ideias de perseguição. Ignorou o facto de alguns colegas se terem comportado de forma justa com ela.</a:t>
            </a:r>
            <a:endParaRPr lang="en-AU" altLang="de-DE" sz="20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É difícil manter a calma quando nos sentimos ameaçados. Por isso, tenha cuidado com o seu julgamento e procure o conselho de pessoas em quem confia.</a:t>
            </a:r>
            <a:endParaRPr lang="en-AU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937918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Obrigado</a:t>
            </a:r>
            <a:r>
              <a:rPr lang="en-US" sz="3600" dirty="0"/>
              <a:t> pela </a:t>
            </a:r>
            <a:r>
              <a:rPr lang="en-US" sz="3600" dirty="0" err="1"/>
              <a:t>vossa</a:t>
            </a:r>
            <a:r>
              <a:rPr lang="en-US" sz="3600" dirty="0"/>
              <a:t> </a:t>
            </a:r>
            <a:r>
              <a:rPr lang="en-US" sz="3600" dirty="0" err="1"/>
              <a:t>atenção</a:t>
            </a:r>
            <a:r>
              <a:rPr lang="en-US" sz="3600" dirty="0"/>
              <a:t>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en-US" i="1" dirty="0">
                <a:solidFill>
                  <a:srgbClr val="004992"/>
                </a:solidFill>
                <a:latin typeface="Calibri Light"/>
                <a:cs typeface="Verdana"/>
              </a:rPr>
              <a:t>para </a:t>
            </a:r>
            <a:r>
              <a:rPr lang="en-US" i="1" dirty="0" err="1">
                <a:solidFill>
                  <a:srgbClr val="004992"/>
                </a:solidFill>
                <a:latin typeface="Calibri Light"/>
                <a:cs typeface="Verdana"/>
              </a:rPr>
              <a:t>os</a:t>
            </a:r>
            <a:r>
              <a:rPr lang="en-US" i="1" dirty="0">
                <a:solidFill>
                  <a:srgbClr val="004992"/>
                </a:solidFill>
                <a:latin typeface="Calibri Light"/>
                <a:cs typeface="Verdana"/>
              </a:rPr>
              <a:t> </a:t>
            </a:r>
            <a:r>
              <a:rPr lang="en-US" i="1" dirty="0" err="1">
                <a:solidFill>
                  <a:srgbClr val="004992"/>
                </a:solidFill>
                <a:latin typeface="Calibri Light"/>
                <a:cs typeface="Verdana"/>
              </a:rPr>
              <a:t>formadores</a:t>
            </a:r>
            <a:r>
              <a:rPr lang="en-US" i="1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Por favor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distribuam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as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folhas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de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trabalho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e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chame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atenção</a:t>
            </a:r>
            <a:r>
              <a:rPr lang="en-US">
                <a:solidFill>
                  <a:srgbClr val="004992"/>
                </a:solidFill>
                <a:latin typeface="Calibri Light"/>
                <a:cs typeface="Verdana"/>
              </a:rPr>
              <a:t> para a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nossa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app COGITO (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transferência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gratuita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).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68</a:t>
            </a:fld>
            <a:endParaRPr lang="de-DE" altLang="de-DE" b="0" dirty="0">
              <a:solidFill>
                <a:srgbClr val="333333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982269" y="4497362"/>
            <a:ext cx="24307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b="0" spc="-1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www.uke.de/mct_app</a:t>
            </a:r>
            <a:endParaRPr lang="de-DE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0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21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 err="1">
                <a:latin typeface="Calibri Light"/>
              </a:rPr>
              <a:t>Treino</a:t>
            </a:r>
            <a:r>
              <a:rPr lang="en-US" b="0" dirty="0">
                <a:latin typeface="Calibri Light"/>
              </a:rPr>
              <a:t> </a:t>
            </a:r>
            <a:r>
              <a:rPr lang="en-US" b="0" dirty="0" err="1">
                <a:latin typeface="Calibri Light"/>
              </a:rPr>
              <a:t>Metacognitivo</a:t>
            </a:r>
            <a:r>
              <a:rPr lang="en-US" b="0" dirty="0">
                <a:latin typeface="Calibri Light"/>
              </a:rPr>
              <a:t> 3 – Mudar </a:t>
            </a:r>
            <a:r>
              <a:rPr lang="en-US" b="0" dirty="0" err="1">
                <a:latin typeface="Calibri Light"/>
              </a:rPr>
              <a:t>crenças</a:t>
            </a:r>
            <a:endParaRPr lang="de-DE" b="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BE85E-4C8B-4ADA-9D4A-ECA2E73922A2}" type="slidenum">
              <a:rPr lang="de-DE" altLang="de-DE" b="0" smtClean="0">
                <a:latin typeface="Calibri Light"/>
              </a:rPr>
              <a:pPr>
                <a:defRPr/>
              </a:pPr>
              <a:t>69</a:t>
            </a:fld>
            <a:endParaRPr lang="de-DE" altLang="de-DE" b="0">
              <a:latin typeface="Calibri Light"/>
            </a:endParaRPr>
          </a:p>
        </p:txBody>
      </p:sp>
      <p:sp>
        <p:nvSpPr>
          <p:cNvPr id="8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None/>
            </a:pP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As imagens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usadas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neste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módulo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são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reproduzidas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com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permissão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indireta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(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licença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comum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creativa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)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ou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direta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dos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artistas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listados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em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baixo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aos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quais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gostaríamos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expressar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nossa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gratidão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! Uma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lista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completa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pode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ser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encontrada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em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www.uke.de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/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mct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. Se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tivermos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involuntariamente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quebrado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direitos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autor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por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favor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aceitem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as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nossas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desculpas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.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Nestes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casos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pedimos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cordialmente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aos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criadores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sua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permissão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para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utilizar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seu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trabalho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acordo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com a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política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de “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uso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GB" altLang="de-DE" sz="1200" b="0" dirty="0" err="1">
                <a:solidFill>
                  <a:srgbClr val="333333"/>
                </a:solidFill>
                <a:latin typeface="Calibri Light"/>
              </a:rPr>
              <a:t>justo</a:t>
            </a:r>
            <a:r>
              <a:rPr lang="en-GB" altLang="de-DE" sz="1200" b="0" dirty="0">
                <a:solidFill>
                  <a:srgbClr val="333333"/>
                </a:solidFill>
                <a:latin typeface="Calibri Light"/>
              </a:rPr>
              <a:t>“.</a:t>
            </a:r>
          </a:p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None/>
            </a:pP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Die in diesem Modul verwendeten Bilder wurden mit der indirekten (</a:t>
            </a:r>
            <a:r>
              <a:rPr lang="de-DE" altLang="de-DE" sz="1200" b="0" dirty="0" err="1">
                <a:solidFill>
                  <a:srgbClr val="333333"/>
                </a:solidFill>
                <a:latin typeface="Calibri Light"/>
              </a:rPr>
              <a:t>creative</a:t>
            </a: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1200" b="0" dirty="0" err="1">
                <a:solidFill>
                  <a:srgbClr val="333333"/>
                </a:solidFill>
                <a:latin typeface="Calibri Light"/>
              </a:rPr>
              <a:t>commons</a:t>
            </a: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 Lizenz) oder direkten Zustimmung der untenstehenden Künstler reproduziert, wofür wir uns herzlich bedanken möchten! Eine vollständige Liste ist hinterlegt auf </a:t>
            </a:r>
            <a:r>
              <a:rPr lang="de-DE" altLang="de-DE" sz="1200" b="0" u="sng" dirty="0" err="1">
                <a:solidFill>
                  <a:srgbClr val="333333"/>
                </a:solidFill>
                <a:latin typeface="Calibri Light"/>
              </a:rPr>
              <a:t>www.uke.de</a:t>
            </a:r>
            <a:r>
              <a:rPr lang="de-DE" altLang="de-DE" sz="1200" b="0" u="sng" dirty="0">
                <a:solidFill>
                  <a:srgbClr val="333333"/>
                </a:solidFill>
                <a:latin typeface="Calibri Light"/>
              </a:rPr>
              <a:t>/</a:t>
            </a:r>
            <a:r>
              <a:rPr lang="de-DE" altLang="de-DE" sz="1200" b="0" u="sng" dirty="0" err="1">
                <a:solidFill>
                  <a:srgbClr val="333333"/>
                </a:solidFill>
                <a:latin typeface="Calibri Light"/>
              </a:rPr>
              <a:t>mkt</a:t>
            </a: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. Sollten wir unbeabsichtigt gegen das Urheberrecht verstoßen haben, so bitten wir dies vielmals zu entschuldigen und bitten nachträglich um die Verwendungserlaubnis. </a:t>
            </a:r>
          </a:p>
        </p:txBody>
      </p:sp>
      <p:graphicFrame>
        <p:nvGraphicFramePr>
          <p:cNvPr id="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140882"/>
              </p:ext>
            </p:extLst>
          </p:nvPr>
        </p:nvGraphicFramePr>
        <p:xfrm>
          <a:off x="408954" y="2011680"/>
          <a:ext cx="11375999" cy="478550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Nome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Fotógrafo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Artista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Fotograf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Künstler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Fonte/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Quelle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Nome da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imagem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des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Bildes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usada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com a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criativa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comum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correspondente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; PP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usada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com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permissão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pessoal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do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artista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genutzt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unter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creative commons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Lizenz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PP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verwendet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mit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persönlicher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Zustimmung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des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Künstlers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Descrição</a:t>
                      </a: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/Kurzbeschreibung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*madalena-pestana* ( Tired of rules)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after the flowers, the fruits - I 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Prune/Pflaumen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ian_ransley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Bananas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Bananas/Bananen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mattisas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Strawberrys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Strawberries/Erdbeeren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adactio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Bread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Bread/Brot 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jot.punkt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spaghettibombe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Noodles/Nudeln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Ayelie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Flickr.com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Juice bubbles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Orange juice/Orangensaft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Benny-Kristin Fischer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MCT/Anfertigung für das MKT; © Arbeitsgruppe Neuropsychologie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Various picture sequences shark, choir, laundry, robbery, rain, king, toy car, musician, construction of house, some motives are adapted from the Wechsler Intelligence Scale/Verschiedene Bildersequenzen Haikopf, Chor, Wäscherei, Überfall, Regenwetter, König, Spielzeugauto, Musiker, Hausbau, einige Motive sind angelehnt an Aufgaben des Wechsler Intelligenztests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Janne Hottenrott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---</a:t>
                      </a: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MCT/Anfertigung für das MKT; © Arbeitsgruppe Neuropsychologie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Picrture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sequence neighbour´s dog is adapted from the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Wechser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Intelligence Scale/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Bildersequenz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Nachbar´s Hund,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Motiv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ist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angelehnt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an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Aufgaben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des Wechsler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Intelligenztests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29" marB="45729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5351</Words>
  <Application>Microsoft Office PowerPoint</Application>
  <PresentationFormat>Benutzerdefiniert</PresentationFormat>
  <Paragraphs>694</Paragraphs>
  <Slides>69</Slides>
  <Notes>67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69</vt:i4>
      </vt:variant>
    </vt:vector>
  </HeadingPairs>
  <TitlesOfParts>
    <vt:vector size="79" baseType="lpstr">
      <vt:lpstr>ＭＳ Ｐゴシック</vt:lpstr>
      <vt:lpstr>Arial</vt:lpstr>
      <vt:lpstr>Calibri</vt:lpstr>
      <vt:lpstr>Calibri Light</vt:lpstr>
      <vt:lpstr>Symbol</vt:lpstr>
      <vt:lpstr>Verdana</vt:lpstr>
      <vt:lpstr>WingDings</vt:lpstr>
      <vt:lpstr>UKE_PPT-Vorlage_16zu9</vt:lpstr>
      <vt:lpstr>2_UKE_PPT-Vorlage_16zu9</vt:lpstr>
      <vt:lpstr>4_UKE_PPT-Vorlage_16zu9</vt:lpstr>
      <vt:lpstr>TMC 3 B – Mudar crenças</vt:lpstr>
      <vt:lpstr>Mudar crenças</vt:lpstr>
      <vt:lpstr>Mudar crenças</vt:lpstr>
      <vt:lpstr>Mudar crenças</vt:lpstr>
      <vt:lpstr>Mudar crenças</vt:lpstr>
      <vt:lpstr>Citações de pessoas que fizeram previsões incorretas</vt:lpstr>
      <vt:lpstr>Citações de pessoas que fizeram previsões incorretas</vt:lpstr>
      <vt:lpstr>Inflexibilidade “em ação” (“ter palas nos olhos”)</vt:lpstr>
      <vt:lpstr>Inflexibilidade “em ação” (“ter palas nos olhos”)</vt:lpstr>
      <vt:lpstr>Inflexibilidade “em ação” (“ter palas nos olhos”)</vt:lpstr>
      <vt:lpstr>Inflexibilidade “em ação” (“ter palas nos olhos”)</vt:lpstr>
      <vt:lpstr>Porque estamos a fazer isto?</vt:lpstr>
      <vt:lpstr>Como crenças rigidamente mantidas promovem más interpretações na psicose – exemplos</vt:lpstr>
      <vt:lpstr>As 3 seguintes imagens pertencem a uma categoria. Qual é a categoria?</vt:lpstr>
      <vt:lpstr>Categoria: comida!</vt:lpstr>
      <vt:lpstr>Exercício</vt:lpstr>
      <vt:lpstr>Exercício</vt:lpstr>
      <vt:lpstr>Exercício</vt:lpstr>
      <vt:lpstr>Exercício</vt:lpstr>
      <vt:lpstr>O que pode ter acontecido?</vt:lpstr>
      <vt:lpstr>Quão provável é cada opção?</vt:lpstr>
      <vt:lpstr>A tua impressão mudou com a nova imagem?</vt:lpstr>
      <vt:lpstr>Por favor re-avalia a probablidade!</vt:lpstr>
      <vt:lpstr>PowerPoint-Präsentation</vt:lpstr>
      <vt:lpstr>Quão provável é cada opção?</vt:lpstr>
      <vt:lpstr>A tua impressão mudou com a nova imagem?</vt:lpstr>
      <vt:lpstr>Por favor reavalia a probabilidade!</vt:lpstr>
      <vt:lpstr>PowerPoint-Präsentation</vt:lpstr>
      <vt:lpstr>Quão provável é cada opção?</vt:lpstr>
      <vt:lpstr>A tua impressão mudou com a nova imagem?</vt:lpstr>
      <vt:lpstr>Por favor reavalia a probabilidade!</vt:lpstr>
      <vt:lpstr>PowerPoint-Präsentation</vt:lpstr>
      <vt:lpstr>Quão provável é cada opção?</vt:lpstr>
      <vt:lpstr>A tua impressão mudou com a nova imagem?</vt:lpstr>
      <vt:lpstr>Por favor reavalia a probabilidade!</vt:lpstr>
      <vt:lpstr>PowerPoint-Präsentation</vt:lpstr>
      <vt:lpstr>Quão provável é cada opção?</vt:lpstr>
      <vt:lpstr>A tua impressão mudou com a nova imagem?</vt:lpstr>
      <vt:lpstr>Por favor reavalia a probabilidade!</vt:lpstr>
      <vt:lpstr>PowerPoint-Präsentation</vt:lpstr>
      <vt:lpstr>Opcional: vídeo</vt:lpstr>
      <vt:lpstr>Quão provável é cada opção?</vt:lpstr>
      <vt:lpstr>A tua impressão mudou com a nova imagem?</vt:lpstr>
      <vt:lpstr>Por favor reavalia a probabilidade!</vt:lpstr>
      <vt:lpstr>PowerPoint-Präsentation</vt:lpstr>
      <vt:lpstr>Quão provável é cada opção?</vt:lpstr>
      <vt:lpstr>A tua impressão mudou com a nova imagem?</vt:lpstr>
      <vt:lpstr>Por favor reavalia a probabilidade!</vt:lpstr>
      <vt:lpstr>PowerPoint-Präsentation</vt:lpstr>
      <vt:lpstr>Quão provável é cada opção?</vt:lpstr>
      <vt:lpstr>A tua impressão mudou com a nova imagem?</vt:lpstr>
      <vt:lpstr>Por favor reavalia a probabilidade!</vt:lpstr>
      <vt:lpstr>PowerPoint-Präsentation</vt:lpstr>
      <vt:lpstr>Quão provável é cada opção?</vt:lpstr>
      <vt:lpstr>A tua impressão mudou com a nova imagem?</vt:lpstr>
      <vt:lpstr>Por favor reavalia a probabilidade!</vt:lpstr>
      <vt:lpstr>PowerPoint-Präsentation</vt:lpstr>
      <vt:lpstr>Quão provável é cada opção?</vt:lpstr>
      <vt:lpstr>A tua impressão mudou com a nova imagem?</vt:lpstr>
      <vt:lpstr>Por favor reavalia a probabilidade!</vt:lpstr>
      <vt:lpstr>PowerPoint-Präsentation</vt:lpstr>
      <vt:lpstr>Transferência para a vida diária</vt:lpstr>
      <vt:lpstr>Transferência para a vida diária</vt:lpstr>
      <vt:lpstr>Transferência para a vida diária</vt:lpstr>
      <vt:lpstr>O que é que isto tem a ver com psicose?</vt:lpstr>
      <vt:lpstr>O que é que isto tem a ver com psicose?</vt:lpstr>
      <vt:lpstr>O que é que isto tem a ver com psicose?</vt:lpstr>
      <vt:lpstr>Obrigado pela vossa atenção!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malin steinbach</cp:lastModifiedBy>
  <cp:revision>319</cp:revision>
  <dcterms:created xsi:type="dcterms:W3CDTF">2004-06-30T16:15:23Z</dcterms:created>
  <dcterms:modified xsi:type="dcterms:W3CDTF">2025-02-21T04:57:30Z</dcterms:modified>
</cp:coreProperties>
</file>