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  <p:sldMasterId id="2147483936" r:id="rId2"/>
    <p:sldMasterId id="2147483949" r:id="rId3"/>
  </p:sldMasterIdLst>
  <p:notesMasterIdLst>
    <p:notesMasterId r:id="rId83"/>
  </p:notesMasterIdLst>
  <p:handoutMasterIdLst>
    <p:handoutMasterId r:id="rId84"/>
  </p:handoutMasterIdLst>
  <p:sldIdLst>
    <p:sldId id="679" r:id="rId4"/>
    <p:sldId id="647" r:id="rId5"/>
    <p:sldId id="680" r:id="rId6"/>
    <p:sldId id="681" r:id="rId7"/>
    <p:sldId id="651" r:id="rId8"/>
    <p:sldId id="682" r:id="rId9"/>
    <p:sldId id="683" r:id="rId10"/>
    <p:sldId id="684" r:id="rId11"/>
    <p:sldId id="477" r:id="rId12"/>
    <p:sldId id="653" r:id="rId13"/>
    <p:sldId id="685" r:id="rId14"/>
    <p:sldId id="686" r:id="rId15"/>
    <p:sldId id="578" r:id="rId16"/>
    <p:sldId id="580" r:id="rId17"/>
    <p:sldId id="579" r:id="rId18"/>
    <p:sldId id="610" r:id="rId19"/>
    <p:sldId id="655" r:id="rId20"/>
    <p:sldId id="687" r:id="rId21"/>
    <p:sldId id="603" r:id="rId22"/>
    <p:sldId id="663" r:id="rId23"/>
    <p:sldId id="688" r:id="rId24"/>
    <p:sldId id="689" r:id="rId25"/>
    <p:sldId id="690" r:id="rId26"/>
    <p:sldId id="485" r:id="rId27"/>
    <p:sldId id="486" r:id="rId28"/>
    <p:sldId id="589" r:id="rId29"/>
    <p:sldId id="621" r:id="rId30"/>
    <p:sldId id="590" r:id="rId31"/>
    <p:sldId id="591" r:id="rId32"/>
    <p:sldId id="491" r:id="rId33"/>
    <p:sldId id="492" r:id="rId34"/>
    <p:sldId id="592" r:id="rId35"/>
    <p:sldId id="593" r:id="rId36"/>
    <p:sldId id="658" r:id="rId37"/>
    <p:sldId id="594" r:id="rId38"/>
    <p:sldId id="595" r:id="rId39"/>
    <p:sldId id="524" r:id="rId40"/>
    <p:sldId id="525" r:id="rId41"/>
    <p:sldId id="489" r:id="rId42"/>
    <p:sldId id="599" r:id="rId43"/>
    <p:sldId id="553" r:id="rId44"/>
    <p:sldId id="622" r:id="rId45"/>
    <p:sldId id="526" r:id="rId46"/>
    <p:sldId id="527" r:id="rId47"/>
    <p:sldId id="497" r:id="rId48"/>
    <p:sldId id="619" r:id="rId49"/>
    <p:sldId id="503" r:id="rId50"/>
    <p:sldId id="504" r:id="rId51"/>
    <p:sldId id="540" r:id="rId52"/>
    <p:sldId id="541" r:id="rId53"/>
    <p:sldId id="543" r:id="rId54"/>
    <p:sldId id="623" r:id="rId55"/>
    <p:sldId id="596" r:id="rId56"/>
    <p:sldId id="597" r:id="rId57"/>
    <p:sldId id="549" r:id="rId58"/>
    <p:sldId id="620" r:id="rId59"/>
    <p:sldId id="522" r:id="rId60"/>
    <p:sldId id="523" r:id="rId61"/>
    <p:sldId id="637" r:id="rId62"/>
    <p:sldId id="691" r:id="rId63"/>
    <p:sldId id="692" r:id="rId64"/>
    <p:sldId id="693" r:id="rId65"/>
    <p:sldId id="694" r:id="rId66"/>
    <p:sldId id="695" r:id="rId67"/>
    <p:sldId id="669" r:id="rId68"/>
    <p:sldId id="696" r:id="rId69"/>
    <p:sldId id="697" r:id="rId70"/>
    <p:sldId id="670" r:id="rId71"/>
    <p:sldId id="612" r:id="rId72"/>
    <p:sldId id="671" r:id="rId73"/>
    <p:sldId id="698" r:id="rId74"/>
    <p:sldId id="699" r:id="rId75"/>
    <p:sldId id="700" r:id="rId76"/>
    <p:sldId id="701" r:id="rId77"/>
    <p:sldId id="702" r:id="rId78"/>
    <p:sldId id="677" r:id="rId79"/>
    <p:sldId id="635" r:id="rId80"/>
    <p:sldId id="703" r:id="rId81"/>
    <p:sldId id="678" r:id="rId82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01">
          <p15:clr>
            <a:srgbClr val="A4A3A4"/>
          </p15:clr>
        </p15:guide>
        <p15:guide id="2" pos="288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336699"/>
    <a:srgbClr val="FF0066"/>
    <a:srgbClr val="66FF33"/>
    <a:srgbClr val="FFFF00"/>
    <a:srgbClr val="FF0000"/>
    <a:srgbClr val="ADC0CB"/>
    <a:srgbClr val="FFCC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8" autoAdjust="0"/>
    <p:restoredTop sz="90068" autoAdjust="0"/>
  </p:normalViewPr>
  <p:slideViewPr>
    <p:cSldViewPr>
      <p:cViewPr varScale="1">
        <p:scale>
          <a:sx n="114" d="100"/>
          <a:sy n="114" d="100"/>
        </p:scale>
        <p:origin x="720" y="168"/>
      </p:cViewPr>
      <p:guideLst>
        <p:guide orient="horz" pos="4201"/>
        <p:guide pos="2880"/>
        <p:guide pos="384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25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0683F736-C82F-4F38-BE9E-DDB8E715A838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07483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2148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33DFC733-B45C-433D-BB13-85533FE7AA7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3127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8101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DD9206-2473-46CF-89D5-F7C90F94DC62}" type="slidenum">
              <a:rPr lang="de-DE" altLang="de-DE" sz="1400"/>
              <a:pPr>
                <a:spcBef>
                  <a:spcPct val="0"/>
                </a:spcBef>
              </a:pPr>
              <a:t>2</a:t>
            </a:fld>
            <a:endParaRPr lang="de-DE" altLang="de-DE" sz="1400"/>
          </a:p>
        </p:txBody>
      </p:sp>
      <p:sp>
        <p:nvSpPr>
          <p:cNvPr id="24579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4580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29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DD9206-2473-46CF-89D5-F7C90F94DC62}" type="slidenum">
              <a:rPr lang="de-DE" altLang="de-DE" sz="1400"/>
              <a:pPr>
                <a:spcBef>
                  <a:spcPct val="0"/>
                </a:spcBef>
              </a:pPr>
              <a:t>3</a:t>
            </a:fld>
            <a:endParaRPr lang="de-DE" altLang="de-DE" sz="1400"/>
          </a:p>
        </p:txBody>
      </p:sp>
      <p:sp>
        <p:nvSpPr>
          <p:cNvPr id="24579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4580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097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DD9206-2473-46CF-89D5-F7C90F94DC62}" type="slidenum">
              <a:rPr lang="de-DE" altLang="de-DE" sz="1400"/>
              <a:pPr>
                <a:spcBef>
                  <a:spcPct val="0"/>
                </a:spcBef>
              </a:pPr>
              <a:t>4</a:t>
            </a:fld>
            <a:endParaRPr lang="de-DE" altLang="de-DE" sz="1400"/>
          </a:p>
        </p:txBody>
      </p:sp>
      <p:sp>
        <p:nvSpPr>
          <p:cNvPr id="24579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4580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54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32B69E-6C45-46EA-80AD-18EB01C5D633}" type="slidenum">
              <a:rPr lang="de-DE" altLang="de-DE" sz="1400"/>
              <a:pPr>
                <a:spcBef>
                  <a:spcPct val="0"/>
                </a:spcBef>
              </a:pPr>
              <a:t>5</a:t>
            </a:fld>
            <a:endParaRPr lang="de-DE" altLang="de-DE" sz="14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96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32B69E-6C45-46EA-80AD-18EB01C5D633}" type="slidenum">
              <a:rPr lang="de-DE" altLang="de-DE" sz="1400"/>
              <a:pPr>
                <a:spcBef>
                  <a:spcPct val="0"/>
                </a:spcBef>
              </a:pPr>
              <a:t>6</a:t>
            </a:fld>
            <a:endParaRPr lang="de-DE" altLang="de-DE" sz="14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88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32B69E-6C45-46EA-80AD-18EB01C5D633}" type="slidenum">
              <a:rPr lang="de-DE" altLang="de-DE" sz="1400"/>
              <a:pPr>
                <a:spcBef>
                  <a:spcPct val="0"/>
                </a:spcBef>
              </a:pPr>
              <a:t>7</a:t>
            </a:fld>
            <a:endParaRPr lang="de-DE" altLang="de-DE" sz="14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38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32B69E-6C45-46EA-80AD-18EB01C5D633}" type="slidenum">
              <a:rPr lang="de-DE" altLang="de-DE" sz="1400"/>
              <a:pPr>
                <a:spcBef>
                  <a:spcPct val="0"/>
                </a:spcBef>
              </a:pPr>
              <a:t>8</a:t>
            </a:fld>
            <a:endParaRPr lang="de-DE" altLang="de-DE" sz="14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22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269C39-5464-4D19-8F3A-689A85F9D0A1}" type="slidenum">
              <a:rPr lang="de-DE" altLang="de-DE" sz="1400" smtClean="0"/>
              <a:pPr>
                <a:spcBef>
                  <a:spcPct val="0"/>
                </a:spcBef>
              </a:pPr>
              <a:t>9</a:t>
            </a:fld>
            <a:endParaRPr lang="de-DE" altLang="de-DE" sz="14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0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793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590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454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185270-CDFE-4D95-9B4F-3546B7704106}" type="slidenum">
              <a:rPr lang="de-DE" altLang="de-DE" sz="1400" smtClean="0"/>
              <a:pPr>
                <a:spcBef>
                  <a:spcPct val="0"/>
                </a:spcBef>
              </a:pPr>
              <a:t>13</a:t>
            </a:fld>
            <a:endParaRPr lang="de-DE" altLang="de-DE" sz="14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1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D45591-C8F4-4EB7-821F-94E8C2872DC3}" type="slidenum">
              <a:rPr lang="de-DE" altLang="de-DE" sz="1400" smtClean="0"/>
              <a:pPr>
                <a:spcBef>
                  <a:spcPct val="0"/>
                </a:spcBef>
              </a:pPr>
              <a:t>14</a:t>
            </a:fld>
            <a:endParaRPr lang="de-DE" altLang="de-DE" sz="14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970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76AD8C-FB58-4AEF-B2F8-9956661D515C}" type="slidenum">
              <a:rPr lang="de-DE" altLang="de-DE" sz="1400" smtClean="0"/>
              <a:pPr>
                <a:spcBef>
                  <a:spcPct val="0"/>
                </a:spcBef>
              </a:pPr>
              <a:t>15</a:t>
            </a:fld>
            <a:endParaRPr lang="de-DE" altLang="de-DE" sz="14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449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3B4942-31FF-471B-85C7-95E1E3C7B9C3}" type="slidenum">
              <a:rPr lang="de-DE" altLang="de-DE" sz="1400" smtClean="0"/>
              <a:pPr>
                <a:spcBef>
                  <a:spcPct val="0"/>
                </a:spcBef>
              </a:pPr>
              <a:t>16</a:t>
            </a:fld>
            <a:endParaRPr lang="de-DE" altLang="de-DE" sz="14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821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3825C8-A8DE-45C1-86DB-96EA76045A08}" type="slidenum">
              <a:rPr lang="de-DE" altLang="de-DE" sz="1400"/>
              <a:pPr>
                <a:spcBef>
                  <a:spcPct val="0"/>
                </a:spcBef>
              </a:pPr>
              <a:t>17</a:t>
            </a:fld>
            <a:endParaRPr lang="de-DE" altLang="de-DE" sz="14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656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3825C8-A8DE-45C1-86DB-96EA76045A08}" type="slidenum">
              <a:rPr lang="de-DE" altLang="de-DE" sz="1400"/>
              <a:pPr>
                <a:spcBef>
                  <a:spcPct val="0"/>
                </a:spcBef>
              </a:pPr>
              <a:t>18</a:t>
            </a:fld>
            <a:endParaRPr lang="de-DE" altLang="de-DE" sz="14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653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E60873-8985-4824-AF45-114C21A4192D}" type="slidenum">
              <a:rPr lang="de-DE" altLang="de-DE" sz="1400" smtClean="0"/>
              <a:pPr>
                <a:spcBef>
                  <a:spcPct val="0"/>
                </a:spcBef>
              </a:pPr>
              <a:t>19</a:t>
            </a:fld>
            <a:endParaRPr lang="de-DE" altLang="de-DE" sz="14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61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BD8FB-2220-4E22-B264-294547929B72}" type="slidenum">
              <a:rPr lang="de-DE" altLang="de-DE" sz="1400"/>
              <a:pPr>
                <a:spcBef>
                  <a:spcPct val="0"/>
                </a:spcBef>
              </a:pPr>
              <a:t>20</a:t>
            </a:fld>
            <a:endParaRPr lang="de-DE" altLang="de-DE" sz="14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98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BD8FB-2220-4E22-B264-294547929B72}" type="slidenum">
              <a:rPr lang="de-DE" altLang="de-DE" sz="1400"/>
              <a:pPr>
                <a:spcBef>
                  <a:spcPct val="0"/>
                </a:spcBef>
              </a:pPr>
              <a:t>21</a:t>
            </a:fld>
            <a:endParaRPr lang="de-DE" altLang="de-DE" sz="14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849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BD8FB-2220-4E22-B264-294547929B72}" type="slidenum">
              <a:rPr lang="de-DE" altLang="de-DE" sz="1400"/>
              <a:pPr>
                <a:spcBef>
                  <a:spcPct val="0"/>
                </a:spcBef>
              </a:pPr>
              <a:t>22</a:t>
            </a:fld>
            <a:endParaRPr lang="de-DE" altLang="de-DE" sz="14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28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BD8FB-2220-4E22-B264-294547929B72}" type="slidenum">
              <a:rPr lang="de-DE" altLang="de-DE" sz="1400"/>
              <a:pPr>
                <a:spcBef>
                  <a:spcPct val="0"/>
                </a:spcBef>
              </a:pPr>
              <a:t>23</a:t>
            </a:fld>
            <a:endParaRPr lang="de-DE" altLang="de-DE" sz="14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76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E74937-90CA-4457-A947-5E1B84974583}" type="slidenum">
              <a:rPr lang="de-DE" altLang="de-DE" sz="1400" smtClean="0"/>
              <a:pPr>
                <a:spcBef>
                  <a:spcPct val="0"/>
                </a:spcBef>
              </a:pPr>
              <a:t>24</a:t>
            </a:fld>
            <a:endParaRPr lang="de-DE" altLang="de-DE" sz="14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de-DE" dirty="0" err="1">
                <a:latin typeface="Arial" panose="020B0604020202020204" pitchFamily="34" charset="0"/>
              </a:rPr>
              <a:t>Conscrição</a:t>
            </a:r>
            <a:r>
              <a:rPr lang="en-US" altLang="de-DE" dirty="0">
                <a:latin typeface="Arial" panose="020B0604020202020204" pitchFamily="34" charset="0"/>
              </a:rPr>
              <a:t>: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convocação</a:t>
            </a:r>
            <a:r>
              <a:rPr lang="en-US" altLang="de-DE" baseline="0" dirty="0">
                <a:latin typeface="Arial" panose="020B0604020202020204" pitchFamily="34" charset="0"/>
              </a:rPr>
              <a:t> para </a:t>
            </a:r>
            <a:r>
              <a:rPr lang="en-US" altLang="de-DE" baseline="0" dirty="0" err="1">
                <a:latin typeface="Arial" panose="020B0604020202020204" pitchFamily="34" charset="0"/>
              </a:rPr>
              <a:t>serviço</a:t>
            </a:r>
            <a:r>
              <a:rPr lang="en-US" altLang="de-DE" baseline="0" dirty="0">
                <a:latin typeface="Arial" panose="020B0604020202020204" pitchFamily="34" charset="0"/>
              </a:rPr>
              <a:t> military. 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9791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E48184-8DCF-4588-9CAA-FE6D21F10883}" type="slidenum">
              <a:rPr lang="de-DE" altLang="de-DE" sz="1400" smtClean="0"/>
              <a:pPr>
                <a:spcBef>
                  <a:spcPct val="0"/>
                </a:spcBef>
              </a:pPr>
              <a:t>25</a:t>
            </a:fld>
            <a:endParaRPr lang="de-DE" altLang="de-DE" sz="14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429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EF8525-A36D-419A-A64C-846B411A8836}" type="slidenum">
              <a:rPr lang="de-DE" altLang="de-DE" sz="1400" smtClean="0"/>
              <a:pPr>
                <a:spcBef>
                  <a:spcPct val="0"/>
                </a:spcBef>
              </a:pPr>
              <a:t>26</a:t>
            </a:fld>
            <a:endParaRPr lang="de-DE" altLang="de-DE" sz="14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44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4CE775-DA06-478A-8AE8-D25C6228B874}" type="slidenum">
              <a:rPr lang="de-DE" altLang="de-DE" sz="1400" smtClean="0"/>
              <a:pPr>
                <a:spcBef>
                  <a:spcPct val="0"/>
                </a:spcBef>
              </a:pPr>
              <a:t>27</a:t>
            </a:fld>
            <a:endParaRPr lang="de-DE" altLang="de-DE" sz="14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717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310827-115B-4ED6-9398-BB751B01AF71}" type="slidenum">
              <a:rPr lang="de-DE" altLang="de-DE" sz="1400" smtClean="0"/>
              <a:pPr>
                <a:spcBef>
                  <a:spcPct val="0"/>
                </a:spcBef>
              </a:pPr>
              <a:t>28</a:t>
            </a:fld>
            <a:endParaRPr lang="de-DE" altLang="de-DE" sz="14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713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DF346C-56BE-4332-B46F-0972E83140AF}" type="slidenum">
              <a:rPr lang="de-DE" altLang="de-DE" sz="1400" smtClean="0"/>
              <a:pPr>
                <a:spcBef>
                  <a:spcPct val="0"/>
                </a:spcBef>
              </a:pPr>
              <a:t>29</a:t>
            </a:fld>
            <a:endParaRPr lang="de-DE" altLang="de-DE" sz="14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4347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A68ADA-B4FA-4504-BD08-E38B77814B2A}" type="slidenum">
              <a:rPr lang="de-DE" altLang="de-DE" sz="1400" smtClean="0"/>
              <a:pPr>
                <a:spcBef>
                  <a:spcPct val="0"/>
                </a:spcBef>
              </a:pPr>
              <a:t>30</a:t>
            </a:fld>
            <a:endParaRPr lang="de-DE" altLang="de-DE" sz="14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193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3B22A7-0058-4B9A-92BF-3A8C20ED62EA}" type="slidenum">
              <a:rPr lang="de-DE" altLang="de-DE" sz="1400" smtClean="0"/>
              <a:pPr>
                <a:spcBef>
                  <a:spcPct val="0"/>
                </a:spcBef>
              </a:pPr>
              <a:t>31</a:t>
            </a:fld>
            <a:endParaRPr lang="de-DE" altLang="de-DE" sz="14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426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F6CE65-499E-48DE-815D-C3ADAAD1A1C1}" type="slidenum">
              <a:rPr lang="de-DE" altLang="de-DE" sz="1400" smtClean="0"/>
              <a:pPr>
                <a:spcBef>
                  <a:spcPct val="0"/>
                </a:spcBef>
              </a:pPr>
              <a:t>32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378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E016FC-56BF-470D-A772-EFEBE216943D}" type="slidenum">
              <a:rPr lang="de-DE" altLang="de-DE" sz="1400" smtClean="0"/>
              <a:pPr>
                <a:spcBef>
                  <a:spcPct val="0"/>
                </a:spcBef>
              </a:pPr>
              <a:t>33</a:t>
            </a:fld>
            <a:endParaRPr lang="de-DE" altLang="de-DE" sz="14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de-DE" dirty="0" err="1">
                <a:latin typeface="Arial" panose="020B0604020202020204" pitchFamily="34" charset="0"/>
              </a:rPr>
              <a:t>Cocanha</a:t>
            </a:r>
            <a:r>
              <a:rPr lang="en-US" altLang="de-DE" baseline="0" dirty="0">
                <a:latin typeface="Arial" panose="020B0604020202020204" pitchFamily="34" charset="0"/>
              </a:rPr>
              <a:t> – </a:t>
            </a:r>
            <a:r>
              <a:rPr lang="en-US" altLang="de-DE" baseline="0" dirty="0" err="1">
                <a:latin typeface="Arial" panose="020B0604020202020204" pitchFamily="34" charset="0"/>
              </a:rPr>
              <a:t>mito</a:t>
            </a:r>
            <a:r>
              <a:rPr lang="en-US" altLang="de-DE" baseline="0" dirty="0">
                <a:latin typeface="Arial" panose="020B0604020202020204" pitchFamily="34" charset="0"/>
              </a:rPr>
              <a:t> medieval para </a:t>
            </a:r>
            <a:r>
              <a:rPr lang="en-US" altLang="de-DE" baseline="0" dirty="0" err="1">
                <a:latin typeface="Arial" panose="020B0604020202020204" pitchFamily="34" charset="0"/>
              </a:rPr>
              <a:t>existência</a:t>
            </a:r>
            <a:r>
              <a:rPr lang="en-US" altLang="de-DE" baseline="0" dirty="0">
                <a:latin typeface="Arial" panose="020B0604020202020204" pitchFamily="34" charset="0"/>
              </a:rPr>
              <a:t> de um local de </a:t>
            </a:r>
            <a:r>
              <a:rPr lang="en-US" altLang="de-DE" baseline="0" dirty="0" err="1">
                <a:latin typeface="Arial" panose="020B0604020202020204" pitchFamily="34" charset="0"/>
              </a:rPr>
              <a:t>prazer</a:t>
            </a:r>
            <a:r>
              <a:rPr lang="en-US" altLang="de-DE" baseline="0" dirty="0">
                <a:latin typeface="Arial" panose="020B0604020202020204" pitchFamily="34" charset="0"/>
              </a:rPr>
              <a:t>, </a:t>
            </a:r>
            <a:r>
              <a:rPr lang="en-US" altLang="de-DE" baseline="0" dirty="0" err="1">
                <a:latin typeface="Arial" panose="020B0604020202020204" pitchFamily="34" charset="0"/>
              </a:rPr>
              <a:t>abundância</a:t>
            </a:r>
            <a:r>
              <a:rPr lang="en-US" altLang="de-DE" baseline="0" dirty="0">
                <a:latin typeface="Arial" panose="020B0604020202020204" pitchFamily="34" charset="0"/>
              </a:rPr>
              <a:t> e </a:t>
            </a:r>
            <a:r>
              <a:rPr lang="en-US" altLang="de-DE" baseline="0" dirty="0" err="1">
                <a:latin typeface="Arial" panose="020B0604020202020204" pitchFamily="34" charset="0"/>
              </a:rPr>
              <a:t>luxo</a:t>
            </a:r>
            <a:r>
              <a:rPr lang="en-US" altLang="de-DE" baseline="0" dirty="0">
                <a:latin typeface="Arial" panose="020B0604020202020204" pitchFamily="34" charset="0"/>
              </a:rPr>
              <a:t>.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6633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34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7188" y="606425"/>
            <a:ext cx="5722937" cy="3219450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D9FA22-9323-4FC8-9C59-7ADBBF3336C2}" type="slidenum">
              <a:rPr lang="de-DE" altLang="de-DE" sz="1400" smtClean="0"/>
              <a:pPr>
                <a:spcBef>
                  <a:spcPct val="0"/>
                </a:spcBef>
              </a:pPr>
              <a:t>35</a:t>
            </a:fld>
            <a:endParaRPr lang="de-DE" altLang="de-DE" sz="14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487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4CE4DD-B6D8-44C0-8F78-4C2570597BC2}" type="slidenum">
              <a:rPr lang="de-DE" altLang="de-DE" sz="1400" smtClean="0"/>
              <a:pPr>
                <a:spcBef>
                  <a:spcPct val="0"/>
                </a:spcBef>
              </a:pPr>
              <a:t>36</a:t>
            </a:fld>
            <a:endParaRPr lang="de-DE" altLang="de-DE" sz="1400"/>
          </a:p>
        </p:txBody>
      </p:sp>
      <p:sp>
        <p:nvSpPr>
          <p:cNvPr id="890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8909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27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0E46A1-9D41-4E90-B881-A8A54C10BF1C}" type="slidenum">
              <a:rPr lang="de-DE" altLang="de-DE" sz="1400" smtClean="0"/>
              <a:pPr>
                <a:spcBef>
                  <a:spcPct val="0"/>
                </a:spcBef>
              </a:pPr>
              <a:t>37</a:t>
            </a:fld>
            <a:endParaRPr lang="de-DE" altLang="de-DE" sz="14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1061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A0E83E-95D9-45D0-B42D-3A2FBA35B8DB}" type="slidenum">
              <a:rPr lang="de-DE" altLang="de-DE" sz="1400" smtClean="0"/>
              <a:pPr>
                <a:spcBef>
                  <a:spcPct val="0"/>
                </a:spcBef>
              </a:pPr>
              <a:t>38</a:t>
            </a:fld>
            <a:endParaRPr lang="de-DE" altLang="de-DE" sz="14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681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03EF85-226C-4C03-82E1-1D23D04CEF6C}" type="slidenum">
              <a:rPr lang="de-DE" altLang="de-DE" sz="1400" smtClean="0"/>
              <a:pPr>
                <a:spcBef>
                  <a:spcPct val="0"/>
                </a:spcBef>
              </a:pPr>
              <a:t>39</a:t>
            </a:fld>
            <a:endParaRPr lang="de-DE" altLang="de-DE" sz="14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400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77DCE1-27DB-4516-AB21-D8D0F905B394}" type="slidenum">
              <a:rPr lang="de-DE" altLang="de-DE" sz="1400" smtClean="0"/>
              <a:pPr>
                <a:spcBef>
                  <a:spcPct val="0"/>
                </a:spcBef>
              </a:pPr>
              <a:t>40</a:t>
            </a:fld>
            <a:endParaRPr lang="de-DE" altLang="de-DE" sz="14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0009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BD024B-C615-44FF-A20C-308ADDF72238}" type="slidenum">
              <a:rPr lang="de-DE" altLang="de-DE" sz="1400" smtClean="0"/>
              <a:pPr>
                <a:spcBef>
                  <a:spcPct val="0"/>
                </a:spcBef>
              </a:pPr>
              <a:t>41</a:t>
            </a:fld>
            <a:endParaRPr lang="de-DE" altLang="de-DE" sz="14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2700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9D0C91-EFBF-4681-8D3D-0590EA557E95}" type="slidenum">
              <a:rPr lang="de-DE" altLang="de-DE" sz="1400" smtClean="0"/>
              <a:pPr>
                <a:spcBef>
                  <a:spcPct val="0"/>
                </a:spcBef>
              </a:pPr>
              <a:t>42</a:t>
            </a:fld>
            <a:endParaRPr lang="de-DE" altLang="de-DE" sz="14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27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B5115-DEF5-4CA9-BEEC-98EB2EE2A3FA}" type="slidenum">
              <a:rPr lang="de-DE" altLang="de-DE" sz="1400" smtClean="0"/>
              <a:pPr>
                <a:spcBef>
                  <a:spcPct val="0"/>
                </a:spcBef>
              </a:pPr>
              <a:t>43</a:t>
            </a:fld>
            <a:endParaRPr lang="de-DE" altLang="de-DE" sz="14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097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336733-4657-4D29-BEFD-24FFD87E1021}" type="slidenum">
              <a:rPr lang="de-DE" altLang="de-DE" sz="1400" smtClean="0"/>
              <a:pPr>
                <a:spcBef>
                  <a:spcPct val="0"/>
                </a:spcBef>
              </a:pPr>
              <a:t>44</a:t>
            </a:fld>
            <a:endParaRPr lang="de-DE" altLang="de-DE" sz="14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0552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2A9E3F-E2EC-459C-B552-3CE28CDD7F5F}" type="slidenum">
              <a:rPr lang="de-DE" altLang="de-DE" sz="1400" smtClean="0"/>
              <a:pPr>
                <a:spcBef>
                  <a:spcPct val="0"/>
                </a:spcBef>
              </a:pPr>
              <a:t>45</a:t>
            </a:fld>
            <a:endParaRPr lang="de-DE" altLang="de-DE" sz="14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67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FD2DBD-2D46-4F55-9F68-CF5205E00FA4}" type="slidenum">
              <a:rPr lang="de-DE" altLang="de-DE" sz="1400" smtClean="0"/>
              <a:pPr>
                <a:spcBef>
                  <a:spcPct val="0"/>
                </a:spcBef>
              </a:pPr>
              <a:t>46</a:t>
            </a:fld>
            <a:endParaRPr lang="de-DE" altLang="de-DE" sz="14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6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148728-6C30-4366-884D-D31960FEE108}" type="slidenum">
              <a:rPr lang="de-DE" altLang="de-DE" sz="1400" smtClean="0"/>
              <a:pPr>
                <a:spcBef>
                  <a:spcPct val="0"/>
                </a:spcBef>
              </a:pPr>
              <a:t>47</a:t>
            </a:fld>
            <a:endParaRPr lang="de-DE" altLang="de-DE" sz="14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610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805E03-BE91-4F4F-A5E8-B006D5D613A4}" type="slidenum">
              <a:rPr lang="de-DE" altLang="de-DE" sz="1400" smtClean="0"/>
              <a:pPr>
                <a:spcBef>
                  <a:spcPct val="0"/>
                </a:spcBef>
              </a:pPr>
              <a:t>48</a:t>
            </a:fld>
            <a:endParaRPr lang="de-DE" altLang="de-DE" sz="14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9467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24D516-F3C9-4C08-A1DA-0CFAA54A60B8}" type="slidenum">
              <a:rPr lang="de-DE" altLang="de-DE" sz="1400" smtClean="0"/>
              <a:pPr>
                <a:spcBef>
                  <a:spcPct val="0"/>
                </a:spcBef>
              </a:pPr>
              <a:t>49</a:t>
            </a:fld>
            <a:endParaRPr lang="de-DE" altLang="de-DE" sz="14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401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5D11D2-1E1C-48FB-9C83-8407AA67936D}" type="slidenum">
              <a:rPr lang="de-DE" altLang="de-DE" sz="1400" smtClean="0"/>
              <a:pPr>
                <a:spcBef>
                  <a:spcPct val="0"/>
                </a:spcBef>
              </a:pPr>
              <a:t>50</a:t>
            </a:fld>
            <a:endParaRPr lang="de-DE" altLang="de-DE" sz="14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9283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EA395A-0248-4C5D-95F5-AB6FFBC3A33D}" type="slidenum">
              <a:rPr lang="de-DE" altLang="de-DE" sz="1400" smtClean="0"/>
              <a:pPr>
                <a:spcBef>
                  <a:spcPct val="0"/>
                </a:spcBef>
              </a:pPr>
              <a:t>51</a:t>
            </a:fld>
            <a:endParaRPr lang="de-DE" altLang="de-DE" sz="14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568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ED32A2-BAC9-4E7E-A6C3-7D5ADAC71C32}" type="slidenum">
              <a:rPr lang="de-DE" altLang="de-DE" sz="1400" smtClean="0"/>
              <a:pPr>
                <a:spcBef>
                  <a:spcPct val="0"/>
                </a:spcBef>
              </a:pPr>
              <a:t>52</a:t>
            </a:fld>
            <a:endParaRPr lang="de-DE" altLang="de-DE" sz="14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91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719488-1E78-412F-A85F-F53325E8B8A0}" type="slidenum">
              <a:rPr lang="de-DE" altLang="de-DE" sz="1400" smtClean="0"/>
              <a:pPr>
                <a:spcBef>
                  <a:spcPct val="0"/>
                </a:spcBef>
              </a:pPr>
              <a:t>53</a:t>
            </a:fld>
            <a:endParaRPr lang="de-DE" altLang="de-DE" sz="14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688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208251-95B5-460F-95FE-D4C98A90DB10}" type="slidenum">
              <a:rPr lang="de-DE" altLang="de-DE" sz="1400" smtClean="0"/>
              <a:pPr>
                <a:spcBef>
                  <a:spcPct val="0"/>
                </a:spcBef>
              </a:pPr>
              <a:t>54</a:t>
            </a:fld>
            <a:endParaRPr lang="de-DE" altLang="de-DE" sz="14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917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2D32B0-81E1-4CE0-99C5-11F0B7A0FF9F}" type="slidenum">
              <a:rPr lang="de-DE" altLang="de-DE" sz="1400" smtClean="0"/>
              <a:pPr>
                <a:spcBef>
                  <a:spcPct val="0"/>
                </a:spcBef>
              </a:pPr>
              <a:t>55</a:t>
            </a:fld>
            <a:endParaRPr lang="de-DE" altLang="de-DE" sz="14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247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190FB5-2E20-4326-AAFE-085E04609F83}" type="slidenum">
              <a:rPr lang="de-DE" altLang="de-DE" sz="1400" smtClean="0"/>
              <a:pPr>
                <a:spcBef>
                  <a:spcPct val="0"/>
                </a:spcBef>
              </a:pPr>
              <a:t>56</a:t>
            </a:fld>
            <a:endParaRPr lang="de-DE" altLang="de-DE" sz="14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637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AF89E8-54D7-4ECD-8A3C-48FB07153FE4}" type="slidenum">
              <a:rPr lang="de-DE" altLang="de-DE" sz="1400" smtClean="0"/>
              <a:pPr>
                <a:spcBef>
                  <a:spcPct val="0"/>
                </a:spcBef>
              </a:pPr>
              <a:t>57</a:t>
            </a:fld>
            <a:endParaRPr lang="de-DE" altLang="de-DE" sz="14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079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0E2ECC-BB08-4420-8655-26C609E33B7A}" type="slidenum">
              <a:rPr lang="de-DE" altLang="de-DE" sz="1400" smtClean="0"/>
              <a:pPr>
                <a:spcBef>
                  <a:spcPct val="0"/>
                </a:spcBef>
              </a:pPr>
              <a:t>58</a:t>
            </a:fld>
            <a:endParaRPr lang="de-DE" altLang="de-DE" sz="14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4071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59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8447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60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768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61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403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62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196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63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57711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1BFD7F-6890-4E5F-A461-F6D6F62AC019}" type="slidenum">
              <a:rPr lang="de-DE" altLang="de-DE" sz="1400" smtClean="0"/>
              <a:pPr>
                <a:spcBef>
                  <a:spcPct val="0"/>
                </a:spcBef>
              </a:pPr>
              <a:t>64</a:t>
            </a:fld>
            <a:endParaRPr lang="de-DE" altLang="de-DE" sz="14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7653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88CF8C-751E-445A-B76F-EEC01AC945EC}" type="slidenum">
              <a:rPr lang="de-DE" altLang="de-DE" sz="1400" smtClean="0"/>
              <a:pPr>
                <a:spcBef>
                  <a:spcPct val="0"/>
                </a:spcBef>
              </a:pPr>
              <a:t>65</a:t>
            </a:fld>
            <a:endParaRPr lang="de-DE" altLang="de-DE" sz="14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de-DE" dirty="0">
                <a:latin typeface="Arial" panose="020B0604020202020204" pitchFamily="34" charset="0"/>
              </a:rPr>
              <a:t>Original: “… share</a:t>
            </a:r>
            <a:r>
              <a:rPr lang="en-US" altLang="de-DE" baseline="0" dirty="0">
                <a:latin typeface="Arial" panose="020B0604020202020204" pitchFamily="34" charset="0"/>
              </a:rPr>
              <a:t> the same first name!” – </a:t>
            </a:r>
            <a:r>
              <a:rPr lang="en-US" altLang="de-DE" baseline="0" dirty="0" err="1">
                <a:latin typeface="Arial" panose="020B0604020202020204" pitchFamily="34" charset="0"/>
              </a:rPr>
              <a:t>Médico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chamado</a:t>
            </a:r>
            <a:r>
              <a:rPr lang="en-US" altLang="de-DE" baseline="0" dirty="0">
                <a:latin typeface="Arial" panose="020B0604020202020204" pitchFamily="34" charset="0"/>
              </a:rPr>
              <a:t> Sheila??? </a:t>
            </a:r>
            <a:r>
              <a:rPr lang="en-US" altLang="de-DE" baseline="0" dirty="0" err="1">
                <a:latin typeface="Arial" panose="020B0604020202020204" pitchFamily="34" charset="0"/>
              </a:rPr>
              <a:t>Traduzi</a:t>
            </a:r>
            <a:r>
              <a:rPr lang="en-US" altLang="de-DE" baseline="0" dirty="0">
                <a:latin typeface="Arial" panose="020B0604020202020204" pitchFamily="34" charset="0"/>
              </a:rPr>
              <a:t> para “</a:t>
            </a:r>
            <a:r>
              <a:rPr lang="en-US" altLang="de-DE" baseline="0" dirty="0" err="1">
                <a:latin typeface="Arial" panose="020B0604020202020204" pitchFamily="34" charset="0"/>
              </a:rPr>
              <a:t>Apelido</a:t>
            </a:r>
            <a:r>
              <a:rPr lang="en-US" altLang="de-DE" baseline="0" dirty="0">
                <a:latin typeface="Arial" panose="020B0604020202020204" pitchFamily="34" charset="0"/>
              </a:rPr>
              <a:t>”.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4184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88CF8C-751E-445A-B76F-EEC01AC945EC}" type="slidenum">
              <a:rPr lang="de-DE" altLang="de-DE" sz="1400" smtClean="0"/>
              <a:pPr>
                <a:spcBef>
                  <a:spcPct val="0"/>
                </a:spcBef>
              </a:pPr>
              <a:t>66</a:t>
            </a:fld>
            <a:endParaRPr lang="de-DE" altLang="de-DE" sz="14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de-DE" dirty="0">
                <a:latin typeface="Arial" panose="020B0604020202020204" pitchFamily="34" charset="0"/>
              </a:rPr>
              <a:t>Original: “… share</a:t>
            </a:r>
            <a:r>
              <a:rPr lang="en-US" altLang="de-DE" baseline="0" dirty="0">
                <a:latin typeface="Arial" panose="020B0604020202020204" pitchFamily="34" charset="0"/>
              </a:rPr>
              <a:t> the same first name!” – </a:t>
            </a:r>
            <a:r>
              <a:rPr lang="en-US" altLang="de-DE" baseline="0" dirty="0" err="1">
                <a:latin typeface="Arial" panose="020B0604020202020204" pitchFamily="34" charset="0"/>
              </a:rPr>
              <a:t>Médico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chamado</a:t>
            </a:r>
            <a:r>
              <a:rPr lang="en-US" altLang="de-DE" baseline="0" dirty="0">
                <a:latin typeface="Arial" panose="020B0604020202020204" pitchFamily="34" charset="0"/>
              </a:rPr>
              <a:t> Sheila??? </a:t>
            </a:r>
            <a:r>
              <a:rPr lang="en-US" altLang="de-DE" baseline="0" dirty="0" err="1">
                <a:latin typeface="Arial" panose="020B0604020202020204" pitchFamily="34" charset="0"/>
              </a:rPr>
              <a:t>Traduzi</a:t>
            </a:r>
            <a:r>
              <a:rPr lang="en-US" altLang="de-DE" baseline="0" dirty="0">
                <a:latin typeface="Arial" panose="020B0604020202020204" pitchFamily="34" charset="0"/>
              </a:rPr>
              <a:t> para “</a:t>
            </a:r>
            <a:r>
              <a:rPr lang="en-US" altLang="de-DE" baseline="0" dirty="0" err="1">
                <a:latin typeface="Arial" panose="020B0604020202020204" pitchFamily="34" charset="0"/>
              </a:rPr>
              <a:t>Apelido</a:t>
            </a:r>
            <a:r>
              <a:rPr lang="en-US" altLang="de-DE" baseline="0" dirty="0">
                <a:latin typeface="Arial" panose="020B0604020202020204" pitchFamily="34" charset="0"/>
              </a:rPr>
              <a:t>”.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8265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88CF8C-751E-445A-B76F-EEC01AC945EC}" type="slidenum">
              <a:rPr lang="de-DE" altLang="de-DE" sz="1400" smtClean="0"/>
              <a:pPr>
                <a:spcBef>
                  <a:spcPct val="0"/>
                </a:spcBef>
              </a:pPr>
              <a:t>67</a:t>
            </a:fld>
            <a:endParaRPr lang="de-DE" altLang="de-DE" sz="14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de-DE" dirty="0">
                <a:latin typeface="Arial" panose="020B0604020202020204" pitchFamily="34" charset="0"/>
              </a:rPr>
              <a:t>Original: “… share</a:t>
            </a:r>
            <a:r>
              <a:rPr lang="en-US" altLang="de-DE" baseline="0" dirty="0">
                <a:latin typeface="Arial" panose="020B0604020202020204" pitchFamily="34" charset="0"/>
              </a:rPr>
              <a:t> the same first name!” – </a:t>
            </a:r>
            <a:r>
              <a:rPr lang="en-US" altLang="de-DE" baseline="0" dirty="0" err="1">
                <a:latin typeface="Arial" panose="020B0604020202020204" pitchFamily="34" charset="0"/>
              </a:rPr>
              <a:t>Médico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chamado</a:t>
            </a:r>
            <a:r>
              <a:rPr lang="en-US" altLang="de-DE" baseline="0" dirty="0">
                <a:latin typeface="Arial" panose="020B0604020202020204" pitchFamily="34" charset="0"/>
              </a:rPr>
              <a:t> Sheila??? </a:t>
            </a:r>
            <a:r>
              <a:rPr lang="en-US" altLang="de-DE" baseline="0" dirty="0" err="1">
                <a:latin typeface="Arial" panose="020B0604020202020204" pitchFamily="34" charset="0"/>
              </a:rPr>
              <a:t>Traduzi</a:t>
            </a:r>
            <a:r>
              <a:rPr lang="en-US" altLang="de-DE" baseline="0" dirty="0">
                <a:latin typeface="Arial" panose="020B0604020202020204" pitchFamily="34" charset="0"/>
              </a:rPr>
              <a:t> para “</a:t>
            </a:r>
            <a:r>
              <a:rPr lang="en-US" altLang="de-DE" baseline="0" dirty="0" err="1">
                <a:latin typeface="Arial" panose="020B0604020202020204" pitchFamily="34" charset="0"/>
              </a:rPr>
              <a:t>Apelido</a:t>
            </a:r>
            <a:r>
              <a:rPr lang="en-US" altLang="de-DE" baseline="0" dirty="0">
                <a:latin typeface="Arial" panose="020B0604020202020204" pitchFamily="34" charset="0"/>
              </a:rPr>
              <a:t>”.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618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606425"/>
            <a:ext cx="5722937" cy="3219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309C05-3823-4739-B378-F0456F2348D2}" type="slidenum">
              <a:rPr lang="de-DE" altLang="de-DE" sz="1400" smtClean="0"/>
              <a:pPr>
                <a:spcBef>
                  <a:spcPct val="0"/>
                </a:spcBef>
              </a:pPr>
              <a:t>69</a:t>
            </a:fld>
            <a:endParaRPr lang="de-DE" altLang="de-DE" sz="14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2560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70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011048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71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98323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72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43384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73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4183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74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287905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86B619A-9A34-4517-96A0-2B08B67794F1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75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80778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3DBFBF-A006-48D3-A89F-635CA59E4A2C}" type="slidenum">
              <a:rPr lang="de-DE" altLang="de-DE" sz="13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76</a:t>
            </a:fld>
            <a:endParaRPr lang="de-DE" altLang="de-DE" sz="1300">
              <a:solidFill>
                <a:srgbClr val="000000"/>
              </a:solidFill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97357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76AD8C-FB58-4AEF-B2F8-9956661D515C}" type="slidenum">
              <a:rPr lang="de-DE" altLang="de-DE" sz="1400" smtClean="0"/>
              <a:pPr>
                <a:spcBef>
                  <a:spcPct val="0"/>
                </a:spcBef>
              </a:pPr>
              <a:t>78</a:t>
            </a:fld>
            <a:endParaRPr lang="de-DE" altLang="de-DE" sz="14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0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000" b="0" dirty="0">
                <a:latin typeface="+mj-lt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latin typeface="+mj-lt"/>
              </a:rPr>
            </a:br>
            <a:r>
              <a:rPr lang="en-US" altLang="de-DE" sz="1000" b="0" dirty="0">
                <a:latin typeface="+mj-lt"/>
              </a:rPr>
              <a:t>For details (artist, title), please refer to the end of this presentation.</a:t>
            </a:r>
          </a:p>
        </p:txBody>
      </p:sp>
      <p:pic>
        <p:nvPicPr>
          <p:cNvPr id="11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429D34D-36A8-4C50-8B20-B56D748FB92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604D7A24-5F57-4E14-B927-75A15C6B2CE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A92C44A-7CCE-4B38-8FA4-9456127ADB9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429D34D-36A8-4C50-8B20-B56D748FB92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429D34D-36A8-4C50-8B20-B56D748FB92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77397A4-AE22-4093-8C8B-B950DC1C3A8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4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3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7 - Jumping to Conclusions II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Metacognitive Training 7 - Jumping to Conclusions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2429D34D-36A8-4C50-8B20-B56D748FB92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7 - Jumping to Conclusions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7 - Jumping to Conclusions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_videos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TMC 7 B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br>
              <a:rPr lang="de-DE" dirty="0">
                <a:solidFill>
                  <a:srgbClr val="000000"/>
                </a:solidFill>
                <a:latin typeface="Calibri Light"/>
              </a:rPr>
            </a:b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733256"/>
            <a:ext cx="7488832" cy="864096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dirty="0">
                <a:latin typeface="+mj-lt"/>
              </a:rPr>
              <a:t>© Moritz &amp; Woodward, 12|22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A permissão para utilização de imagens neste módulo foi autorizada pelos artistas e detentores dos direitos de autor.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Para detalhes (artista, título), por favor verifique no final desta apresentação. 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gray">
          <a:xfrm>
            <a:off x="414000" y="3657600"/>
            <a:ext cx="3001243" cy="395952"/>
          </a:xfrm>
          <a:prstGeom prst="rect">
            <a:avLst/>
          </a:prstGeom>
          <a:solidFill>
            <a:srgbClr val="E5F0F9"/>
          </a:solidFill>
        </p:spPr>
        <p:txBody>
          <a:bodyPr vert="horz" lIns="0" tIns="0" rIns="0" bIns="0" rtlCol="0" anchor="t">
            <a:noAutofit/>
          </a:bodyPr>
          <a:lstStyle>
            <a:lvl1pPr algn="l" defTabSz="9142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</a:pPr>
            <a:r>
              <a:rPr lang="de-DE" sz="1800" b="0" dirty="0">
                <a:ea typeface="+mn-ea"/>
                <a:cs typeface="+mn-cs"/>
              </a:rPr>
              <a:t>Treino Metacognitivo (TMC)</a:t>
            </a:r>
            <a:endParaRPr lang="en-US" sz="1800" b="0" dirty="0">
              <a:ea typeface="+mn-ea"/>
              <a:cs typeface="+mn-cs"/>
            </a:endParaRPr>
          </a:p>
        </p:txBody>
      </p:sp>
      <p:pic>
        <p:nvPicPr>
          <p:cNvPr id="4" name="Picture 4" descr="Bandeira nacional da República Portuguesa — desenho">
            <a:extLst>
              <a:ext uri="{FF2B5EF4-FFF2-40B4-BE49-F238E27FC236}">
                <a16:creationId xmlns:a16="http://schemas.microsoft.com/office/drawing/2014/main" id="{159E6447-5624-5AC9-23B3-9214B02F3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587" y="6197234"/>
            <a:ext cx="383929" cy="25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927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Muitas vezes tiramos conclusões sem saber a verdade completa.  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Razões / Vantagens: 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??? 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pt-PT" altLang="de-DE" sz="2400" dirty="0">
              <a:latin typeface="Calibri Light"/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Desvantagens: 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???</a:t>
            </a: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Conclusões Precipitadas</a:t>
            </a:r>
          </a:p>
        </p:txBody>
      </p:sp>
    </p:spTree>
    <p:extLst>
      <p:ext uri="{BB962C8B-B14F-4D97-AF65-F5344CB8AC3E}">
        <p14:creationId xmlns:p14="http://schemas.microsoft.com/office/powerpoint/2010/main" val="110341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Muitas vezes tiramos conclusões sem saber a verdade completa.  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Razões / Vantagens: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ganhar tempo, faz-nos sentir seguros, pode parecer-se determinado e confiante aos olhos dos outros (“Uma má decisão é melhor do que não tomar decisão nenhuma!”).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Desvantagens: 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???</a:t>
            </a: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Conclusões Precipitadas</a:t>
            </a:r>
          </a:p>
        </p:txBody>
      </p:sp>
    </p:spTree>
    <p:extLst>
      <p:ext uri="{BB962C8B-B14F-4D97-AF65-F5344CB8AC3E}">
        <p14:creationId xmlns:p14="http://schemas.microsoft.com/office/powerpoint/2010/main" val="2029662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Muitas vezes tiramos conclusões sem saber a verdade completa.  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Razões / Vantagens: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ganhar tempo, faz-nos sentir seguros, pode parecer-se determinado e confiante aos olhos dos outros (“Uma má decisão é melhor do que não tomar decisão nenhuma!”).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Desvantagens: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risco de tomar uma decisão incorreta e perigosa…</a:t>
            </a: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algn="l" eaLnBrk="1" hangingPunct="1"/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Conclusões Precipitadas</a:t>
            </a:r>
          </a:p>
        </p:txBody>
      </p:sp>
    </p:spTree>
    <p:extLst>
      <p:ext uri="{BB962C8B-B14F-4D97-AF65-F5344CB8AC3E}">
        <p14:creationId xmlns:p14="http://schemas.microsoft.com/office/powerpoint/2010/main" val="1263077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87908"/>
          </a:xfrm>
        </p:spPr>
        <p:txBody>
          <a:bodyPr vert="horz" lIns="0" tIns="0" rIns="0" bIns="0" rtlCol="0" anchor="t">
            <a:spAutoFit/>
          </a:bodyPr>
          <a:lstStyle/>
          <a:p>
            <a:pPr lvl="0">
              <a:lnSpc>
                <a:spcPct val="80000"/>
              </a:lnSpc>
              <a:spcBef>
                <a:spcPts val="1999"/>
              </a:spcBef>
            </a:pPr>
            <a:r>
              <a:rPr lang="pt-PT" sz="3600" dirty="0">
                <a:latin typeface="Calibri Light"/>
              </a:rPr>
              <a:t>Saltar para Conclusões</a:t>
            </a:r>
            <a:br>
              <a:rPr lang="pt-PT" sz="3600" dirty="0">
                <a:latin typeface="Calibri Light"/>
              </a:rPr>
            </a:br>
            <a:r>
              <a:rPr lang="pt-PT" altLang="de-DE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Em que tipo de situações retiramos conclusões sem saber a verdade completa?</a:t>
            </a:r>
            <a:endParaRPr lang="pt-PT" sz="44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206597"/>
              </p:ext>
            </p:extLst>
          </p:nvPr>
        </p:nvGraphicFramePr>
        <p:xfrm>
          <a:off x="408955" y="2416737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Exemplo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o problema é muito complexo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Após experiência anterior, podemos depois generalizar.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a decisão não interessa muito!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47F0975-1BE5-409C-F90E-CA38C96D4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06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87908"/>
          </a:xfrm>
        </p:spPr>
        <p:txBody>
          <a:bodyPr vert="horz" lIns="0" tIns="0" rIns="0" bIns="0" rtlCol="0" anchor="t">
            <a:spAutoFit/>
          </a:bodyPr>
          <a:lstStyle/>
          <a:p>
            <a:pPr lvl="0">
              <a:lnSpc>
                <a:spcPct val="80000"/>
              </a:lnSpc>
              <a:spcBef>
                <a:spcPts val="1999"/>
              </a:spcBef>
            </a:pPr>
            <a:r>
              <a:rPr lang="pt-PT" sz="3600" dirty="0">
                <a:latin typeface="Calibri Light"/>
              </a:rPr>
              <a:t>Saltar para Conclusões</a:t>
            </a:r>
            <a:br>
              <a:rPr lang="pt-PT" sz="3600" dirty="0">
                <a:latin typeface="Calibri Light"/>
              </a:rPr>
            </a:br>
            <a:r>
              <a:rPr lang="pt-PT" altLang="de-DE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Em que tipo de situações retiramos conclusões sem saber a verdade completa?</a:t>
            </a:r>
            <a:endParaRPr lang="pt-PT" sz="44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510298"/>
              </p:ext>
            </p:extLst>
          </p:nvPr>
        </p:nvGraphicFramePr>
        <p:xfrm>
          <a:off x="408955" y="2416737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Exemplo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o problema é muito complexo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 compramos um carro, é impossível comparar todos os modelos e considerar todos os parâmetros (preço, quilometragem,…). Temos de fazer uma seleção.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Após experiência anterior, podemos depois generalizar.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a decisão não interessa muito!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2E78DF5-672B-8B7C-4C23-95F65B37E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1978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87908"/>
          </a:xfrm>
        </p:spPr>
        <p:txBody>
          <a:bodyPr vert="horz" lIns="0" tIns="0" rIns="0" bIns="0" rtlCol="0" anchor="t">
            <a:spAutoFit/>
          </a:bodyPr>
          <a:lstStyle/>
          <a:p>
            <a:pPr lvl="0">
              <a:lnSpc>
                <a:spcPct val="80000"/>
              </a:lnSpc>
              <a:spcBef>
                <a:spcPts val="1999"/>
              </a:spcBef>
            </a:pPr>
            <a:r>
              <a:rPr lang="pt-PT" sz="3600" dirty="0">
                <a:latin typeface="Calibri Light"/>
              </a:rPr>
              <a:t>Saltar para Conclusões</a:t>
            </a:r>
            <a:br>
              <a:rPr lang="pt-PT" sz="3600" dirty="0">
                <a:latin typeface="Calibri Light"/>
              </a:rPr>
            </a:br>
            <a:r>
              <a:rPr lang="pt-PT" altLang="de-DE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Em que tipo de situações retiramos conclusões sem saber a verdade completa?</a:t>
            </a:r>
            <a:endParaRPr lang="pt-PT" sz="44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927044"/>
              </p:ext>
            </p:extLst>
          </p:nvPr>
        </p:nvGraphicFramePr>
        <p:xfrm>
          <a:off x="408955" y="2416737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Exemplo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o problema é muito complexo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 compramos um carro, é impossível comparar todos os modelos e considerar todos os parâmetros (preço, quilometragem,…). Temos de fazer uma seleção.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Após experiência anterior, podemos depois generalizar.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Sobre-generalizações</a:t>
                      </a: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podem trazer efeitos prejudiciais (“já vi um, já vi todos!”).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a decisão não interessa muito!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BBCADAC-7458-C7C7-B2D2-1230E6F1D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907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87908"/>
          </a:xfrm>
        </p:spPr>
        <p:txBody>
          <a:bodyPr vert="horz" lIns="0" tIns="0" rIns="0" bIns="0" rtlCol="0" anchor="t">
            <a:spAutoFit/>
          </a:bodyPr>
          <a:lstStyle/>
          <a:p>
            <a:pPr lvl="0">
              <a:lnSpc>
                <a:spcPct val="80000"/>
              </a:lnSpc>
              <a:spcBef>
                <a:spcPts val="1999"/>
              </a:spcBef>
            </a:pPr>
            <a:r>
              <a:rPr lang="pt-PT" sz="3600" dirty="0">
                <a:latin typeface="Calibri Light"/>
              </a:rPr>
              <a:t>Saltar para Conclusões</a:t>
            </a:r>
            <a:br>
              <a:rPr lang="pt-PT" sz="3600" dirty="0">
                <a:latin typeface="Calibri Light"/>
              </a:rPr>
            </a:br>
            <a:r>
              <a:rPr lang="pt-PT" altLang="de-DE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Em que tipo de situações retiramos conclusões sem saber a verdade completa?</a:t>
            </a:r>
            <a:endParaRPr lang="pt-PT" sz="44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212423"/>
              </p:ext>
            </p:extLst>
          </p:nvPr>
        </p:nvGraphicFramePr>
        <p:xfrm>
          <a:off x="408955" y="2416737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Exemplo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o problema é muito complexo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Quando compramos um carro, é impossível comparar todos os modelos e considerar todos os parâmetros (preço, quilometragem,…). Temos de fazer uma seleção.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Após experiência anterior, podemos depois generalizar.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Sobre-generalizações</a:t>
                      </a: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podem trazer efeitos prejudiciais (“já vi um, já vi todos!”).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Quando a decisão não interessa muito!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Escolher um tipo de bolo, a cor de umas meias, o almoço, etc. ...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EE69FAB-9AD0-F558-9129-F235B65C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80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136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2957"/>
              </p:ext>
            </p:extLst>
          </p:nvPr>
        </p:nvGraphicFramePr>
        <p:xfrm>
          <a:off x="408955" y="2020493"/>
          <a:ext cx="11376000" cy="432886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Domínio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Exemplo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Preocupação exagerada com a saúde</a:t>
                      </a:r>
                      <a:endParaRPr lang="pt-PT" altLang="de-DE" sz="2000" b="0" noProof="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Pessoas com preocupações exageradas com a sua saúde podem achar de forma prematura que sintomas ligeiros e inespecíficos (por exemplo, sinais na pele) significam que têm uma doença grave (por exemplo, cancro da pele).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pt-PT" altLang="de-DE" sz="2000" b="0" noProof="0" dirty="0">
                          <a:latin typeface="Calibri Light"/>
                        </a:rPr>
                        <a:t>Impostor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1800" kern="120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Com o pseudónimo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Anna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Delvey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, a russo-alemã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Anna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Sorokin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fingiu ser a filha de um milionário em Manhattan em 2012. Entre outros crimes, lesou bancos e amigos em cerca de </a:t>
                      </a:r>
                      <a:r>
                        <a:rPr lang="pt-PT" sz="1800" kern="120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$275,000. Alegou a sua incapacidade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para pagar os empréstimos por ter discutido com o pai, pelo que não teria mais acesso a fundos. A sua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auto-confiança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levou a que amigos e parceiros de negócio confiassem cegamente nela. Apenas quando as contas por pagar começaram a acumular-se é que </a:t>
                      </a:r>
                      <a:r>
                        <a:rPr lang="pt-PT" sz="1800" kern="1200" baseline="0" noProof="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Sorokin</a:t>
                      </a: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foi acusada e condenada por roubo e fraude.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1800" kern="1200" baseline="0" noProof="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Um ceticismo adequado acerca da sua identidade, argumentos ou capacidade para pagar empréstimos poderia ter exposto a sua situação financeira antes. </a:t>
                      </a:r>
                      <a:endParaRPr lang="pt-PT" sz="1800" kern="1200" noProof="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7294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Conclusões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Precipitadas</a:t>
            </a:r>
            <a:r>
              <a:rPr lang="en-US" sz="3600" dirty="0">
                <a:latin typeface="Calibri Light"/>
              </a:rPr>
              <a:t> “</a:t>
            </a:r>
            <a:r>
              <a:rPr lang="en-US" sz="3600" dirty="0" err="1">
                <a:latin typeface="Calibri Light"/>
              </a:rPr>
              <a:t>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ação</a:t>
            </a:r>
            <a:r>
              <a:rPr lang="en-US" sz="3600" dirty="0">
                <a:latin typeface="Calibri Light"/>
              </a:rPr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841354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Lenda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 e Contras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“Evidência”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design dos maços de cigarro levaram a rumores de que a marca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” teria alguma coisa a ver com a bomba atómica no Japão.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endParaRPr kumimoji="0" lang="pt-PT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endParaRPr kumimoji="0" lang="pt-PT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endParaRPr kumimoji="0" lang="pt-PT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endParaRPr kumimoji="0" lang="pt-PT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endParaRPr kumimoji="0" lang="pt-PT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Contra: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Caption_15"/>
          <p:cNvSpPr txBox="1">
            <a:spLocks noChangeArrowheads="1"/>
          </p:cNvSpPr>
          <p:nvPr/>
        </p:nvSpPr>
        <p:spPr bwMode="auto">
          <a:xfrm>
            <a:off x="9658375" y="6309320"/>
            <a:ext cx="1306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 dirty="0">
                <a:latin typeface="Calibri Light"/>
              </a:rPr>
              <a:t> Japanese flag</a:t>
            </a:r>
          </a:p>
        </p:txBody>
      </p:sp>
      <p:pic>
        <p:nvPicPr>
          <p:cNvPr id="12" name="Picture 43" descr="Lucky Strike - Oiseau `3`- flickr- 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1" descr="06-02-11_japan-flag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1356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r>
              <a:rPr lang="pt-PT" sz="1800" dirty="0">
                <a:solidFill>
                  <a:srgbClr val="004992"/>
                </a:solidFill>
              </a:rPr>
              <a:t>(para um exercício alternativo, ver o final da apresentação)</a:t>
            </a:r>
            <a:endParaRPr lang="pt-PT" sz="3600" dirty="0">
              <a:latin typeface="Calibri Light"/>
            </a:endParaRPr>
          </a:p>
        </p:txBody>
      </p:sp>
      <p:sp>
        <p:nvSpPr>
          <p:cNvPr id="16" name="Caption_492547"/>
          <p:cNvSpPr txBox="1">
            <a:spLocks noChangeArrowheads="1"/>
          </p:cNvSpPr>
          <p:nvPr/>
        </p:nvSpPr>
        <p:spPr bwMode="auto">
          <a:xfrm>
            <a:off x="408955" y="230881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PT" altLang="de-DE" sz="2000" b="0" dirty="0">
                <a:latin typeface="Calibri Light"/>
              </a:rPr>
              <a:t>Haverá alguma relação entre a marca de cigarros “</a:t>
            </a:r>
            <a:r>
              <a:rPr lang="pt-PT" altLang="de-DE" sz="2000" b="0" dirty="0" err="1">
                <a:latin typeface="Calibri Light"/>
              </a:rPr>
              <a:t>Lucky</a:t>
            </a:r>
            <a:r>
              <a:rPr lang="pt-PT" altLang="de-DE" sz="2000" b="0" dirty="0">
                <a:latin typeface="Calibri Light"/>
              </a:rPr>
              <a:t> </a:t>
            </a:r>
            <a:r>
              <a:rPr lang="pt-PT" altLang="de-DE" sz="2000" b="0" dirty="0" err="1">
                <a:latin typeface="Calibri Light"/>
              </a:rPr>
              <a:t>Strike</a:t>
            </a:r>
            <a:r>
              <a:rPr lang="pt-PT" altLang="de-DE" sz="2000" b="0" dirty="0">
                <a:latin typeface="Calibri Light"/>
              </a:rPr>
              <a:t>” e a bomba atómica do Japão? </a:t>
            </a:r>
            <a:endParaRPr lang="pt-PT" altLang="de-DE" sz="20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64299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824582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Lenda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 e Contras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“Evidência”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design dos maços de cigarro levaram a rumores de que a marca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” teria alguma coisa a ver com a bomba atómica no Japão.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bandeira japonesa apresenta – tal como a embalagem – um círculo vermelho num fundo branco.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círculo dourado poderia ilustrar a contaminação radioativa.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” pode ser percebido/traduzido como “ataque bem sucedido”.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alterou o design dos maços durante a Segunda Guerra Mundial. Antes disso, o fundo era verde em vez de branco.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Contra: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Caption_15"/>
          <p:cNvSpPr txBox="1">
            <a:spLocks noChangeArrowheads="1"/>
          </p:cNvSpPr>
          <p:nvPr/>
        </p:nvSpPr>
        <p:spPr bwMode="auto">
          <a:xfrm>
            <a:off x="9658375" y="6309320"/>
            <a:ext cx="1306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 dirty="0">
                <a:latin typeface="Calibri Light"/>
              </a:rPr>
              <a:t> Japanese flag</a:t>
            </a:r>
          </a:p>
        </p:txBody>
      </p:sp>
      <p:pic>
        <p:nvPicPr>
          <p:cNvPr id="12" name="Picture 43" descr="Lucky Strike - Oiseau `3`- flickr- 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1" descr="06-02-11_japan-flag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1356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r>
              <a:rPr lang="pt-PT" sz="1800" dirty="0">
                <a:solidFill>
                  <a:srgbClr val="004992"/>
                </a:solidFill>
              </a:rPr>
              <a:t>(para um exercício alternativo, ver o final da apresentação)</a:t>
            </a:r>
            <a:endParaRPr lang="pt-PT" sz="3600" dirty="0">
              <a:latin typeface="Calibri Light"/>
            </a:endParaRPr>
          </a:p>
        </p:txBody>
      </p:sp>
      <p:sp>
        <p:nvSpPr>
          <p:cNvPr id="16" name="Caption_492547"/>
          <p:cNvSpPr txBox="1">
            <a:spLocks noChangeArrowheads="1"/>
          </p:cNvSpPr>
          <p:nvPr/>
        </p:nvSpPr>
        <p:spPr bwMode="auto">
          <a:xfrm>
            <a:off x="408955" y="230881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PT" altLang="de-DE" sz="2000" b="0" dirty="0">
                <a:latin typeface="Calibri Light"/>
              </a:rPr>
              <a:t>Haverá alguma relação entre a marca de cigarros “</a:t>
            </a:r>
            <a:r>
              <a:rPr lang="pt-PT" altLang="de-DE" sz="2000" b="0" dirty="0" err="1">
                <a:latin typeface="Calibri Light"/>
              </a:rPr>
              <a:t>Lucky</a:t>
            </a:r>
            <a:r>
              <a:rPr lang="pt-PT" altLang="de-DE" sz="2000" b="0" dirty="0">
                <a:latin typeface="Calibri Light"/>
              </a:rPr>
              <a:t> </a:t>
            </a:r>
            <a:r>
              <a:rPr lang="pt-PT" altLang="de-DE" sz="2000" b="0" dirty="0" err="1">
                <a:latin typeface="Calibri Light"/>
              </a:rPr>
              <a:t>Strike</a:t>
            </a:r>
            <a:r>
              <a:rPr lang="pt-PT" altLang="de-DE" sz="2000" b="0" dirty="0">
                <a:latin typeface="Calibri Light"/>
              </a:rPr>
              <a:t>” e a bomba atómica do Japão? </a:t>
            </a:r>
            <a:endParaRPr lang="pt-PT" altLang="de-DE" sz="20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7959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147929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Lenda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 e Contras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“Evidência”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design dos maços de cigarro levaram a rumores de que a marca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” teria alguma coisa a ver com a bomba atómica no Japão.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Prós: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bandeira japonesa apresenta – tal como a embalagem – um círculo vermelho num fundo branco.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círculo dourado poderia ilustrar a contaminação radioativa.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” pode ser percebido/traduzido como “ataque bem sucedido”.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alterou o design dos maços durante a Segunda Guerra Mundial. Antes disso, o fundo era verde em vez de branco.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Contra: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círculo dourado já estava presente no design antigo.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 design já teria sido alterado em 1940/1941 por questões comerciais, enquanto a bomba apenas foi largada em 1945.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marca surgiu na época da exploração do outo. O nome “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“ está registado desde 1871. A caixa de cigarros prévia tinha uma picareta a apontar para o céu, um símbolo do “golpe de sorte (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pt-PT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)” que seria encontrar ouro.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Caption_15"/>
          <p:cNvSpPr txBox="1">
            <a:spLocks noChangeArrowheads="1"/>
          </p:cNvSpPr>
          <p:nvPr/>
        </p:nvSpPr>
        <p:spPr bwMode="auto">
          <a:xfrm>
            <a:off x="9658375" y="6309320"/>
            <a:ext cx="1306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 dirty="0">
                <a:latin typeface="Calibri Light"/>
              </a:rPr>
              <a:t> Japanese flag</a:t>
            </a:r>
          </a:p>
        </p:txBody>
      </p:sp>
      <p:pic>
        <p:nvPicPr>
          <p:cNvPr id="12" name="Picture 43" descr="Lucky Strike - Oiseau `3`- flickr- 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1" descr="06-02-11_japan-flag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1356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r>
              <a:rPr lang="pt-PT" sz="1800" dirty="0">
                <a:solidFill>
                  <a:srgbClr val="004992"/>
                </a:solidFill>
              </a:rPr>
              <a:t>(para um exercício alternativo, ver o final da apresentação)</a:t>
            </a:r>
            <a:endParaRPr lang="pt-PT" sz="3600" dirty="0">
              <a:latin typeface="Calibri Light"/>
            </a:endParaRPr>
          </a:p>
        </p:txBody>
      </p:sp>
      <p:sp>
        <p:nvSpPr>
          <p:cNvPr id="16" name="Caption_492547"/>
          <p:cNvSpPr txBox="1">
            <a:spLocks noChangeArrowheads="1"/>
          </p:cNvSpPr>
          <p:nvPr/>
        </p:nvSpPr>
        <p:spPr bwMode="auto">
          <a:xfrm>
            <a:off x="408955" y="230881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PT" altLang="de-DE" sz="2000" b="0" dirty="0">
                <a:latin typeface="Calibri Light"/>
              </a:rPr>
              <a:t>Haverá alguma relação entre a marca de cigarros “</a:t>
            </a:r>
            <a:r>
              <a:rPr lang="pt-PT" altLang="de-DE" sz="2000" b="0" dirty="0" err="1">
                <a:latin typeface="Calibri Light"/>
              </a:rPr>
              <a:t>Lucky</a:t>
            </a:r>
            <a:r>
              <a:rPr lang="pt-PT" altLang="de-DE" sz="2000" b="0" dirty="0">
                <a:latin typeface="Calibri Light"/>
              </a:rPr>
              <a:t> </a:t>
            </a:r>
            <a:r>
              <a:rPr lang="pt-PT" altLang="de-DE" sz="2000" b="0" dirty="0" err="1">
                <a:latin typeface="Calibri Light"/>
              </a:rPr>
              <a:t>Strike</a:t>
            </a:r>
            <a:r>
              <a:rPr lang="pt-PT" altLang="de-DE" sz="2000" b="0" dirty="0">
                <a:latin typeface="Calibri Light"/>
              </a:rPr>
              <a:t>” e a bomba atómica do Japão? </a:t>
            </a:r>
            <a:endParaRPr lang="pt-PT" altLang="de-DE" sz="20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5179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aption_11"/>
          <p:cNvSpPr txBox="1">
            <a:spLocks noChangeArrowheads="1"/>
          </p:cNvSpPr>
          <p:nvPr/>
        </p:nvSpPr>
        <p:spPr bwMode="auto">
          <a:xfrm>
            <a:off x="5586775" y="5991671"/>
            <a:ext cx="10406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dirty="0">
                <a:latin typeface="Calibri Light"/>
              </a:rPr>
              <a:t>Não!</a:t>
            </a:r>
            <a:r>
              <a:rPr lang="de-DE" altLang="de-DE" sz="2400" dirty="0">
                <a:latin typeface="Calibri Light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sz="3600" dirty="0"/>
            </a:br>
            <a:endParaRPr lang="en-US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45" descr="Lucky Strike - Oiseau `3`- flickr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2" y="2791271"/>
            <a:ext cx="24003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9" name="Caption_492547"/>
          <p:cNvSpPr txBox="1">
            <a:spLocks noChangeArrowheads="1"/>
          </p:cNvSpPr>
          <p:nvPr/>
        </p:nvSpPr>
        <p:spPr bwMode="auto">
          <a:xfrm>
            <a:off x="408955" y="230881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PT" altLang="de-DE" sz="2000" b="0" dirty="0">
                <a:latin typeface="Calibri Light"/>
              </a:rPr>
              <a:t>Haverá alguma relação entre a marca de cigarros “</a:t>
            </a:r>
            <a:r>
              <a:rPr lang="pt-PT" altLang="de-DE" sz="2000" b="0" dirty="0" err="1">
                <a:latin typeface="Calibri Light"/>
              </a:rPr>
              <a:t>Lucky</a:t>
            </a:r>
            <a:r>
              <a:rPr lang="pt-PT" altLang="de-DE" sz="2000" b="0" dirty="0">
                <a:latin typeface="Calibri Light"/>
              </a:rPr>
              <a:t> </a:t>
            </a:r>
            <a:r>
              <a:rPr lang="pt-PT" altLang="de-DE" sz="2000" b="0" dirty="0" err="1">
                <a:latin typeface="Calibri Light"/>
              </a:rPr>
              <a:t>Strike</a:t>
            </a:r>
            <a:r>
              <a:rPr lang="pt-PT" altLang="de-DE" sz="2000" b="0" dirty="0">
                <a:latin typeface="Calibri Light"/>
              </a:rPr>
              <a:t>” e a bomba atómica do Japão? </a:t>
            </a:r>
            <a:endParaRPr lang="pt-PT" altLang="de-DE" sz="2000" dirty="0">
              <a:latin typeface="Calibri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Como é que </a:t>
            </a:r>
            <a:r>
              <a:rPr lang="en-US" sz="3600" dirty="0" err="1">
                <a:latin typeface="Calibri Light"/>
              </a:rPr>
              <a:t>surgem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estas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teorias</a:t>
            </a:r>
            <a:r>
              <a:rPr lang="en-US" sz="3600" dirty="0">
                <a:latin typeface="Calibri Light"/>
              </a:rPr>
              <a:t> da </a:t>
            </a:r>
            <a:r>
              <a:rPr lang="en-US" sz="3600" dirty="0" err="1">
                <a:latin typeface="Calibri Light"/>
              </a:rPr>
              <a:t>conspiração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US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Como é que </a:t>
            </a:r>
            <a:r>
              <a:rPr lang="en-US" sz="3600" dirty="0" err="1"/>
              <a:t>surgem</a:t>
            </a:r>
            <a:r>
              <a:rPr lang="en-US" sz="3600" dirty="0"/>
              <a:t> </a:t>
            </a:r>
            <a:r>
              <a:rPr lang="en-US" sz="3600" dirty="0" err="1"/>
              <a:t>estas</a:t>
            </a:r>
            <a:r>
              <a:rPr lang="en-US" sz="3600" dirty="0"/>
              <a:t> </a:t>
            </a:r>
            <a:r>
              <a:rPr lang="en-US" sz="3600" dirty="0" err="1"/>
              <a:t>teorias</a:t>
            </a:r>
            <a:r>
              <a:rPr lang="en-US" sz="3600" dirty="0"/>
              <a:t> da </a:t>
            </a:r>
            <a:r>
              <a:rPr lang="en-US" sz="3600" dirty="0" err="1"/>
              <a:t>conspiração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São muitas vezes mais excitantes do que a realidade!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Baseiam-se em argumentos muito difíceis de averiguar ou comprovar (por exemplo, que o círculo dourado dos maços “</a:t>
            </a:r>
            <a:r>
              <a:rPr lang="pt-PT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Lucky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pt-PT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Stike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” representam contaminação radioativa).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Incluem explicações alternativas (por exemplo, que “</a:t>
            </a:r>
            <a:r>
              <a:rPr lang="pt-PT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lucky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pt-PT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strike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” também se refere  uma descoberta).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As lendas baseiam-se muitas vezes em factos fora do contexto. O significado destes detalhes acabam por ser exagerados. (Apesar da embalagem ter mudado durante a Segunda Guerra Mundial, isto não é um argumento por si só a favor de conspiração). 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Como é que </a:t>
            </a:r>
            <a:r>
              <a:rPr lang="en-US" sz="3600" dirty="0" err="1"/>
              <a:t>surgem</a:t>
            </a:r>
            <a:r>
              <a:rPr lang="en-US" sz="3600" dirty="0"/>
              <a:t> </a:t>
            </a:r>
            <a:r>
              <a:rPr lang="en-US" sz="3600" dirty="0" err="1"/>
              <a:t>estas</a:t>
            </a:r>
            <a:r>
              <a:rPr lang="en-US" sz="3600" dirty="0"/>
              <a:t> </a:t>
            </a:r>
            <a:r>
              <a:rPr lang="en-US" sz="3600" dirty="0" err="1"/>
              <a:t>teorias</a:t>
            </a:r>
            <a:r>
              <a:rPr lang="en-US" sz="3600" dirty="0"/>
              <a:t> da </a:t>
            </a:r>
            <a:r>
              <a:rPr lang="en-US" sz="3600" dirty="0" err="1"/>
              <a:t>conspiração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Há muitos exemplos na história de minorias falsamente acusadas de eventos catastróficos e incontroláveis. Por exemplo, na idade média, as bruxas ou as minorias religiosas eram acusadas de ser responsáveis pelas épocas de má colheita agrícola.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Estas explicações simplistas reduzem a tensão e o medo, dando uma ilusão de controlo. 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7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5222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Porque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estamos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falar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disto</a:t>
            </a:r>
            <a:r>
              <a:rPr lang="en-US" altLang="de-DE" sz="3600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 estudos mostram que muitas pessoas com psicose (mas nem todas!) tomam decisões com base em pouca informação. Este tipo de tomada de decisão pode levar a mais erros, quando comparado com decisões mais ponderadas, que envolvem a consideração adequada de toda a informação disponível.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pt-PT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EB6D3-62EC-4CB6-B41F-DFFEBBD45AA5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8598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7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5222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Porque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estamos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falar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disto</a:t>
            </a:r>
            <a:r>
              <a:rPr lang="en-US" altLang="de-DE" sz="3600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 estudos mostram que muitas pessoas com psicose (mas nem todas!) tomam decisões com base em pouca informação. Este tipo de tomada de decisão pode levar a mais erros, quando comparado com decisões mais ponderadas, que envolvem a consideração adequada de toda a informação disponível.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perceção da realidade de muitas pessoas com psicose (mas nem todas!) está alterada. São assumidas interpretações improváveis que outras pessoas não considerariam. 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pt-PT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EB6D3-62EC-4CB6-B41F-DFFEBBD45AA5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76967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Como saltar para as conclusões promove erros de interpretação na psicose - exemplos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914552"/>
              </p:ext>
            </p:extLst>
          </p:nvPr>
        </p:nvGraphicFramePr>
        <p:xfrm>
          <a:off x="409575" y="2203704"/>
          <a:ext cx="11339514" cy="3749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Evento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Explicações durante a psicose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Outras explicações 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comida tem um sabor estranho.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comida está envenenada.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comida está mal cozinhada. Faltam ingredientes. 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sua namorada tem um cheiro diferente quando chega a casa à noite.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Fica convencido de que ela o trai.</a:t>
                      </a: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sua namorada pode ter um perfume novo e ter até a expectativa que a elogia em vez de acusá-la!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radio toca algumas vezes a canção “Hero” da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Mariah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Carey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!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É um sinal secreto de que você foi escolhido para salvar o mundo!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estação de rádio toca música pop.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hteck 1"/>
          <p:cNvSpPr>
            <a:spLocks noChangeArrowheads="1"/>
          </p:cNvSpPr>
          <p:nvPr/>
        </p:nvSpPr>
        <p:spPr bwMode="auto">
          <a:xfrm>
            <a:off x="408955" y="6084004"/>
            <a:ext cx="1137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Alguém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gostaria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partilhar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experiência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b="0" dirty="0" err="1">
                <a:solidFill>
                  <a:srgbClr val="004992"/>
                </a:solidFill>
                <a:latin typeface="Calibri Light"/>
              </a:rPr>
              <a:t>pessoal</a:t>
            </a:r>
            <a:r>
              <a:rPr lang="en-US" altLang="de-DE" b="0" dirty="0">
                <a:solidFill>
                  <a:srgbClr val="004992"/>
                </a:solidFill>
                <a:latin typeface="Calibri Light"/>
              </a:rPr>
              <a:t>?</a:t>
            </a:r>
            <a:endParaRPr lang="de-DE" altLang="de-DE" b="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Exercício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Nos exercícios seguintes, ser-lhe-ão mostradas algumas pinturas. Por favor, tente identificar o título correto para cada pintura e excluir os restantes.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7066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Exercício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Nos exercícios seguintes, ser-lhe-ão mostradas algumas pinturas. Por favor, tente identificar o título correto para cada pintura e excluir os restantes.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Discuta os prós e contras para cada uma das interpretações.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3358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Exercício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Nos exercícios seguintes, ser-lhe-ão mostradas algumas pinturas. Por favor, tente identificar o título correto para cada pintura e excluir os restantes.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Discuta os prós e contras para cada uma das interpretações.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Expresse também o grau de confiança que tem para a sua avaliação.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34796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Exercício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Nos exercícios seguintes, ser-lhe-ão mostradas algumas pinturas. Por favor, tente identificar o título correto para cada pintura e excluir os restantes.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Discuta os prós e contras para cada uma das interpretações.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Expresse também o grau de confiança que tem para a sua avaliação.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Preste especial atenção aos pormenores que o levam a excluir determinada interpretação.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C04F4-D33F-49AD-89C2-F76E653BC486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03547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66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Boas notícias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criança falecida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conscrição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Triste mensagem</a:t>
            </a:r>
            <a:endParaRPr lang="en-US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Traurige Botscha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0" y="1124712"/>
            <a:ext cx="430284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Traurige Botscha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0" y="1124712"/>
            <a:ext cx="430284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66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Boas notícias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criança falecida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conscrição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Triste mensagem (Peter Fendi, 1838)</a:t>
            </a:r>
            <a:endParaRPr lang="en-US" altLang="de-DE" sz="2400" b="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6" descr="Mango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06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Rectangle 1029"/>
          <p:cNvSpPr>
            <a:spLocks noChangeArrowheads="1"/>
          </p:cNvSpPr>
          <p:nvPr/>
        </p:nvSpPr>
        <p:spPr bwMode="auto">
          <a:xfrm>
            <a:off x="6080760" y="2203704"/>
            <a:ext cx="566928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Educação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accent1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Sopa no Mosteiro</a:t>
            </a:r>
            <a:endParaRPr lang="de-DE" b="0" dirty="0">
              <a:latin typeface="Calibri Light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Antes do Serviço Religioso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A Conversão 			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Text Box 1031"/>
          <p:cNvSpPr txBox="1">
            <a:spLocks noChangeArrowheads="1"/>
          </p:cNvSpPr>
          <p:nvPr/>
        </p:nvSpPr>
        <p:spPr bwMode="auto">
          <a:xfrm>
            <a:off x="1708596" y="4967288"/>
            <a:ext cx="63389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800" b="0">
                <a:latin typeface="Calibri Light"/>
              </a:rPr>
              <a:t>With friendly permission of the museum of bread culture (Ulm, Germany)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5" descr="Mango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06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6080760" y="2203704"/>
            <a:ext cx="566928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Educação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accent1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004992"/>
                </a:solidFill>
                <a:latin typeface="Calibri Light"/>
              </a:rPr>
              <a:t>Sopa no Mosteiro </a:t>
            </a:r>
            <a:r>
              <a:rPr lang="de-DE" b="0" dirty="0">
                <a:solidFill>
                  <a:srgbClr val="004992"/>
                </a:solidFill>
                <a:latin typeface="Calibri Light"/>
              </a:rPr>
              <a:t>(Anton Mangold, 1888)</a:t>
            </a:r>
            <a:endParaRPr lang="de-DE" b="0" dirty="0">
              <a:solidFill>
                <a:srgbClr val="333333"/>
              </a:solidFill>
              <a:latin typeface="Calibri Light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Antes do Serviço Religioso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A Conversão 			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rousseau_krieg_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2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2050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A Guerra </a:t>
            </a:r>
            <a:endParaRPr lang="de-DE" altLang="de-DE" sz="18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Anunciação da chegada de Cristo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O cavalo preto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j-lt"/>
              <a:buAutoNum type="alphaLcPeriod"/>
            </a:pPr>
            <a:r>
              <a:rPr lang="en-US" altLang="de-DE" sz="2400" b="0" dirty="0">
                <a:latin typeface="Calibri Light"/>
              </a:rPr>
              <a:t>O </a:t>
            </a:r>
            <a:r>
              <a:rPr lang="en-US" altLang="de-DE" sz="2400" b="0" dirty="0" err="1">
                <a:latin typeface="Calibri Light"/>
              </a:rPr>
              <a:t>cavalo</a:t>
            </a:r>
            <a:r>
              <a:rPr lang="en-US" altLang="de-DE" sz="2400" b="0" dirty="0">
                <a:latin typeface="Calibri Light"/>
              </a:rPr>
              <a:t> de madeira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050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A Guerra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(Henri Julien F. Rousseau, 1894)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Anunciação da chegada de Cristo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cavalo preto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cavalo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de madeira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rousseau_krieg_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2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5" descr="c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1" y="1664208"/>
            <a:ext cx="521865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gray">
          <a:xfrm>
            <a:off x="866750" y="5622384"/>
            <a:ext cx="4824536" cy="182880"/>
          </a:xfrm>
          <a:prstGeom prst="rect">
            <a:avLst/>
          </a:prstGeom>
          <a:solidFill>
            <a:srgbClr val="FDEFE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Evenenamento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Porque é que casei com ele? </a:t>
            </a:r>
            <a:endParaRPr lang="de-DE" altLang="de-DE" sz="18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Suicídio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 mãe desesperada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Evenenamento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Porque é que casei com ele?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(Murray, ca. 1940)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Suicídio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mãe desesperada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5" descr="c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1" y="1664208"/>
            <a:ext cx="521865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gray">
          <a:xfrm>
            <a:off x="866750" y="5622384"/>
            <a:ext cx="4824536" cy="182880"/>
          </a:xfrm>
          <a:prstGeom prst="rect">
            <a:avLst/>
          </a:prstGeom>
          <a:solidFill>
            <a:srgbClr val="FDEFE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Pieter Bruegel 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97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Tumulto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Dia de Mercado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+mj-lt"/>
              <a:buAutoNum type="alphaLcPeriod"/>
            </a:pPr>
            <a:r>
              <a:rPr lang="de-DE" altLang="de-DE" sz="2400" b="0" dirty="0">
                <a:latin typeface="Calibri Light"/>
              </a:rPr>
              <a:t>A </a:t>
            </a:r>
            <a:r>
              <a:rPr lang="de-DE" altLang="de-DE" sz="2400" b="0" dirty="0" err="1">
                <a:latin typeface="Calibri Light"/>
              </a:rPr>
              <a:t>cozinha</a:t>
            </a:r>
            <a:endParaRPr lang="de-DE" altLang="de-DE" sz="24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+mj-lt"/>
              <a:buAutoNum type="alphaLcPeriod"/>
            </a:pPr>
            <a:r>
              <a:rPr lang="en-US" altLang="de-DE" sz="2400" b="0" dirty="0" err="1">
                <a:latin typeface="Calibri Light"/>
              </a:rPr>
              <a:t>Jogos</a:t>
            </a:r>
            <a:r>
              <a:rPr lang="en-US" altLang="de-DE" sz="2400" b="0" dirty="0">
                <a:latin typeface="Calibri Light"/>
              </a:rPr>
              <a:t> de </a:t>
            </a:r>
            <a:r>
              <a:rPr lang="en-US" altLang="de-DE" sz="2400" b="0" dirty="0" err="1">
                <a:latin typeface="Calibri Light"/>
              </a:rPr>
              <a:t>Criança</a:t>
            </a:r>
            <a:endParaRPr lang="en-US" altLang="de-DE" sz="18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Tumulto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Dia de Mercado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de-DE" altLang="de-DE" sz="2400" b="0" dirty="0" err="1">
                <a:solidFill>
                  <a:srgbClr val="333333"/>
                </a:solidFill>
                <a:latin typeface="Calibri Light"/>
              </a:rPr>
              <a:t>cozinha</a:t>
            </a: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en-US" altLang="de-DE" sz="2400" b="0" dirty="0" err="1">
                <a:solidFill>
                  <a:srgbClr val="004992"/>
                </a:solidFill>
                <a:latin typeface="Calibri Light"/>
              </a:rPr>
              <a:t>Jogos</a:t>
            </a:r>
            <a:r>
              <a:rPr lang="en-US" altLang="de-DE" sz="24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400" b="0" dirty="0" err="1">
                <a:solidFill>
                  <a:srgbClr val="004992"/>
                </a:solidFill>
                <a:latin typeface="Calibri Light"/>
              </a:rPr>
              <a:t>Criança</a:t>
            </a:r>
            <a:r>
              <a:rPr lang="en-US" altLang="de-DE" sz="24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800" b="0" dirty="0">
                <a:solidFill>
                  <a:srgbClr val="004992"/>
                </a:solidFill>
                <a:latin typeface="Calibri Light"/>
              </a:rPr>
              <a:t>(Pieter d. Ä. Bruegel, 1560)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4" descr="Pieter Bruegel 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97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34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40" name="Content Placeholder 1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2261142"/>
          </a:xfrm>
        </p:spPr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Estão disponíveis apresentações em vídeo relacionadas com a presente temática através do seguinte endereço: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 </a:t>
            </a:r>
            <a:b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de-DE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Depois do vídeo, pode discutir qual a relação com o tema em discussão</a:t>
            </a:r>
            <a:r>
              <a:rPr lang="en-US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en-US" sz="2400" dirty="0">
              <a:latin typeface="Calibri Light"/>
            </a:endParaRPr>
          </a:p>
        </p:txBody>
      </p:sp>
      <p:sp>
        <p:nvSpPr>
          <p:cNvPr id="41" name="Titel 4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</p:spPr>
        <p:txBody>
          <a:bodyPr/>
          <a:lstStyle/>
          <a:p>
            <a:r>
              <a:rPr lang="de-DE" sz="3600" spc="-5" dirty="0"/>
              <a:t>Opcional: Vídeos</a:t>
            </a:r>
            <a:endParaRPr lang="de-DE" sz="3600" dirty="0"/>
          </a:p>
        </p:txBody>
      </p:sp>
      <p:sp>
        <p:nvSpPr>
          <p:cNvPr id="4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</a:t>
            </a:r>
            <a:r>
              <a:rPr lang="pt-PT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para os formadores:</a:t>
            </a:r>
            <a:endParaRPr lang="pt-PT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pt-PT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Alguns vídeos podem conter linguagem inapropriada para certas pessoas e culturas. Por favor visualize os vídeos previamente à sua apresentação</a:t>
            </a:r>
            <a:r>
              <a:rPr lang="de-DE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]</a:t>
            </a:r>
          </a:p>
        </p:txBody>
      </p:sp>
      <p:grpSp>
        <p:nvGrpSpPr>
          <p:cNvPr id="43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44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5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6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7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9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50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51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52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6529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e la Tour_derFalschspieler_mit_dem_caro_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7"/>
            <a:ext cx="5486400" cy="398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Jogo Proibido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 err="1">
                <a:latin typeface="Calibri Light"/>
              </a:rPr>
              <a:t>Batoteiro</a:t>
            </a:r>
            <a:r>
              <a:rPr lang="de-DE" altLang="de-DE" sz="2400" b="0" dirty="0">
                <a:latin typeface="Calibri Light"/>
              </a:rPr>
              <a:t> </a:t>
            </a:r>
            <a:r>
              <a:rPr lang="de-DE" altLang="de-DE" sz="2400" b="0" dirty="0" err="1">
                <a:latin typeface="Calibri Light"/>
              </a:rPr>
              <a:t>com</a:t>
            </a:r>
            <a:r>
              <a:rPr lang="de-DE" altLang="de-DE" sz="2400" b="0" dirty="0">
                <a:latin typeface="Calibri Light"/>
              </a:rPr>
              <a:t> o </a:t>
            </a:r>
            <a:r>
              <a:rPr lang="de-DE" altLang="de-DE" sz="2400" b="0" dirty="0" err="1">
                <a:latin typeface="Calibri Light"/>
              </a:rPr>
              <a:t>Ás</a:t>
            </a:r>
            <a:r>
              <a:rPr lang="de-DE" altLang="de-DE" sz="2400" b="0" dirty="0">
                <a:latin typeface="Calibri Light"/>
              </a:rPr>
              <a:t> de Ouros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 Veneno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en-US" altLang="de-DE" sz="2400" b="0" dirty="0">
                <a:latin typeface="Calibri Light"/>
              </a:rPr>
              <a:t>A </a:t>
            </a:r>
            <a:r>
              <a:rPr lang="en-US" altLang="de-DE" sz="2400" b="0" dirty="0" err="1">
                <a:latin typeface="Calibri Light"/>
              </a:rPr>
              <a:t>condessa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arrisca</a:t>
            </a:r>
            <a:r>
              <a:rPr lang="en-US" altLang="de-DE" sz="2400" b="0" dirty="0">
                <a:latin typeface="Calibri Light"/>
              </a:rPr>
              <a:t> a casa e o </a:t>
            </a:r>
            <a:r>
              <a:rPr lang="en-US" altLang="de-DE" sz="2400" b="0" dirty="0" err="1">
                <a:latin typeface="Calibri Light"/>
              </a:rPr>
              <a:t>jardim</a:t>
            </a:r>
            <a:endParaRPr lang="en-US" altLang="de-DE" sz="2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Jogo Proibido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 err="1">
                <a:solidFill>
                  <a:srgbClr val="004992"/>
                </a:solidFill>
                <a:latin typeface="Calibri Light"/>
              </a:rPr>
              <a:t>Batoteiro</a:t>
            </a: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2400" b="0" dirty="0" err="1">
                <a:solidFill>
                  <a:srgbClr val="004992"/>
                </a:solidFill>
                <a:latin typeface="Calibri Light"/>
              </a:rPr>
              <a:t>com</a:t>
            </a: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 o Ás de Ouros</a:t>
            </a:r>
            <a:br>
              <a:rPr lang="de-DE" altLang="de-DE" sz="2400" b="0" dirty="0">
                <a:solidFill>
                  <a:srgbClr val="004992"/>
                </a:solidFill>
                <a:latin typeface="Calibri Light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(Georges de la Tour, 1630)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Veneno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condessa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arrisca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a casa e o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jardim</a:t>
            </a:r>
            <a:endParaRPr lang="en-US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e la Tour_derFalschspieler_mit_dem_caro_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7"/>
            <a:ext cx="5486400" cy="398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friedrich-caspar-david-zwei-maenner-in-betrachtung-910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1" y="1664208"/>
            <a:ext cx="539197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Devastidão no Cemitério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Dois homens contemplam a lua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Assassino de Vampiros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Eclipse do Sol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 Box 5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Devastidão no Cemitério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Dois homens contemplam a lua</a:t>
            </a:r>
            <a:br>
              <a:rPr lang="de-DE" altLang="de-DE" sz="2400" b="0" dirty="0">
                <a:solidFill>
                  <a:srgbClr val="004992"/>
                </a:solidFill>
                <a:latin typeface="Calibri Light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(Caspar David Friedrich, 1819)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Assassino de Vampiros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Eclipse do Sol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friedrich-caspar-david-zwei-maenner-in-betrachtung-910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1" y="1664208"/>
            <a:ext cx="539197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Rast im Wal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2" y="1664208"/>
            <a:ext cx="513167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Repouso no limiar da floresta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 fuga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Esgotamento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 ferido</a:t>
            </a:r>
            <a:endParaRPr lang="en-US" altLang="de-DE" sz="2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Repouso no limiar da floresta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br>
              <a:rPr lang="de-DE" altLang="de-DE" sz="1800" b="0" dirty="0">
                <a:solidFill>
                  <a:srgbClr val="004992"/>
                </a:solidFill>
                <a:latin typeface="Calibri Light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(F.G. Waldmüller, 1793-1865)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 fuga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Esgotamento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ferido</a:t>
            </a:r>
            <a:endParaRPr lang="en-US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Rast im Wal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2" y="1664208"/>
            <a:ext cx="513167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Kaninchen fü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5" y="1664207"/>
            <a:ext cx="548247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Última refeição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Hábitos alimentares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Amigos de brincadeira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Domingo de Páscoa</a:t>
            </a:r>
            <a:endParaRPr lang="en-US" altLang="de-DE" sz="2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ext Box 1027"/>
          <p:cNvSpPr txBox="1">
            <a:spLocks noChangeArrowheads="1"/>
          </p:cNvSpPr>
          <p:nvPr/>
        </p:nvSpPr>
        <p:spPr bwMode="auto">
          <a:xfrm>
            <a:off x="6080760" y="2203704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Última refeição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Hábitos alimentares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(Felix Schlesinger, 1833-1910)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Amigos de brincadeira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Domingo de Páscoa</a:t>
            </a:r>
            <a:endParaRPr lang="en-US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Kaninchen fü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5" y="1664207"/>
            <a:ext cx="548247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morisot-berthe-mutter-an-der-wiege-9701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47" y="1124712"/>
            <a:ext cx="429674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Suspiro da Morte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 bebé moribundo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Canção de embalar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 mãe no berço </a:t>
            </a:r>
            <a:endParaRPr lang="de-DE" altLang="de-DE" sz="18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Suspiro da Morte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bebé moribundo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Canção de embalar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A mãe no berço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(Morisot Berthe, 1872)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morisot-berthe-mutter-an-der-wiege-9701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47" y="1124712"/>
            <a:ext cx="429674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4" descr="beim_ankleiden, Caraud,Jose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24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Rectangle 12"/>
          <p:cNvSpPr txBox="1">
            <a:spLocks noChangeArrowheads="1"/>
          </p:cNvSpPr>
          <p:nvPr/>
        </p:nvSpPr>
        <p:spPr bwMode="gray">
          <a:xfrm>
            <a:off x="6673651" y="2204864"/>
            <a:ext cx="5669280" cy="100806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Convidar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para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dançar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</a:p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Massagem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no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pescoço</a:t>
            </a:r>
            <a:endParaRPr lang="de-DE" altLang="de-DE" sz="2400" dirty="0">
              <a:solidFill>
                <a:schemeClr val="tx1"/>
              </a:solidFill>
              <a:latin typeface="Calibri Light"/>
            </a:endParaRPr>
          </a:p>
          <a:p>
            <a:pPr marL="457200" indent="-457200" fontAlgn="auto"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Vestir</a:t>
            </a:r>
            <a:r>
              <a:rPr lang="de-DE" altLang="de-DE" dirty="0">
                <a:solidFill>
                  <a:schemeClr val="tx1"/>
                </a:solidFill>
                <a:latin typeface="Calibri Light"/>
              </a:rPr>
              <a:t> </a:t>
            </a:r>
          </a:p>
          <a:p>
            <a:pPr marL="457200" indent="-457200" fontAlgn="auto"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Apanhado em flagrante</a:t>
            </a:r>
          </a:p>
          <a:p>
            <a:pPr fontAlgn="auto"/>
            <a:endParaRPr lang="de-DE" altLang="de-DE" sz="2400" dirty="0">
              <a:solidFill>
                <a:schemeClr val="tx1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4" descr="beim_ankleiden, Caraud,Jose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24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2"/>
          <p:cNvSpPr txBox="1">
            <a:spLocks noChangeArrowheads="1"/>
          </p:cNvSpPr>
          <p:nvPr/>
        </p:nvSpPr>
        <p:spPr bwMode="gray">
          <a:xfrm>
            <a:off x="6674400" y="2204864"/>
            <a:ext cx="5669280" cy="1008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Convidar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para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dançar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</a:p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Massagem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no</a:t>
            </a: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chemeClr val="tx1"/>
                </a:solidFill>
                <a:latin typeface="Calibri Light"/>
              </a:rPr>
              <a:t>pescoço</a:t>
            </a:r>
            <a:endParaRPr lang="de-DE" altLang="de-DE" sz="2400" dirty="0">
              <a:solidFill>
                <a:schemeClr val="tx1"/>
              </a:solidFill>
              <a:latin typeface="Calibri Light"/>
            </a:endParaRPr>
          </a:p>
          <a:p>
            <a:pPr marL="457200" indent="-457200" fontAlgn="auto"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dirty="0" err="1">
                <a:solidFill>
                  <a:srgbClr val="004992"/>
                </a:solidFill>
                <a:latin typeface="Calibri Light"/>
              </a:rPr>
              <a:t>Vestir</a:t>
            </a:r>
            <a:r>
              <a:rPr lang="de-DE" altLang="de-DE" dirty="0">
                <a:solidFill>
                  <a:srgbClr val="004992"/>
                </a:solidFill>
                <a:latin typeface="Calibri Light"/>
              </a:rPr>
              <a:t> (Joseph Caraud, 1868)</a:t>
            </a:r>
          </a:p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Apanhado em flagrante</a:t>
            </a:r>
          </a:p>
          <a:p>
            <a:pPr fontAlgn="auto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ie Büglerinn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4" y="1664207"/>
            <a:ext cx="456997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Os alcoólicos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Reanimação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Mulheres a limpar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Mulheres a passar a ferro</a:t>
            </a:r>
            <a:endParaRPr lang="en-US" altLang="de-DE" sz="18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4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12644" name="Text Box 3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Os alcoólicos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Reanimação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Mulheres a limpar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Mulheres a passar a ferro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(Edgar Degas, 1884)</a:t>
            </a:r>
            <a:endParaRPr lang="en-US" altLang="de-DE" sz="1800" b="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ie Büglerinn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4" y="1664207"/>
            <a:ext cx="456997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4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brueghel-the-elder-pieter-schlaraffenland-24085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0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674400" y="2126580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Depois da colheita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Terra do </a:t>
            </a:r>
            <a:r>
              <a:rPr lang="de-DE" altLang="de-DE" sz="2400" b="0" dirty="0" err="1">
                <a:latin typeface="Calibri Light"/>
              </a:rPr>
              <a:t>galo</a:t>
            </a:r>
            <a:r>
              <a:rPr lang="de-DE" altLang="de-DE" sz="2400" b="0" dirty="0">
                <a:latin typeface="Calibri Light"/>
              </a:rPr>
              <a:t>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 err="1">
                <a:latin typeface="Calibri Light"/>
              </a:rPr>
              <a:t>Galinha</a:t>
            </a:r>
            <a:r>
              <a:rPr lang="de-DE" altLang="de-DE" sz="2400" b="0" dirty="0">
                <a:latin typeface="Calibri Light"/>
              </a:rPr>
              <a:t> </a:t>
            </a:r>
            <a:r>
              <a:rPr lang="de-DE" altLang="de-DE" sz="2400" b="0" dirty="0" err="1">
                <a:latin typeface="Calibri Light"/>
              </a:rPr>
              <a:t>degolada</a:t>
            </a:r>
            <a:endParaRPr lang="de-DE" altLang="de-DE" sz="24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Comida envenenada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4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6674400" y="2127600"/>
            <a:ext cx="566928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 err="1">
                <a:latin typeface="Calibri Light"/>
              </a:rPr>
              <a:t>Depois</a:t>
            </a:r>
            <a:r>
              <a:rPr lang="de-DE" altLang="de-DE" sz="2400" b="0" dirty="0">
                <a:latin typeface="Calibri Light"/>
              </a:rPr>
              <a:t> da </a:t>
            </a:r>
            <a:r>
              <a:rPr lang="de-DE" altLang="de-DE" sz="2400" b="0" dirty="0" err="1">
                <a:latin typeface="Calibri Light"/>
              </a:rPr>
              <a:t>colheita</a:t>
            </a:r>
            <a:endParaRPr lang="de-DE" altLang="de-DE" sz="24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Terra do </a:t>
            </a:r>
            <a:r>
              <a:rPr lang="de-DE" altLang="de-DE" sz="2400" b="0" dirty="0" err="1">
                <a:solidFill>
                  <a:srgbClr val="004992"/>
                </a:solidFill>
                <a:latin typeface="Calibri Light"/>
              </a:rPr>
              <a:t>galo</a:t>
            </a: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(Pieter d. Ä. Bruegel, 1567)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 err="1">
                <a:latin typeface="Calibri Light"/>
              </a:rPr>
              <a:t>Galinha</a:t>
            </a:r>
            <a:r>
              <a:rPr lang="de-DE" altLang="de-DE" sz="2400" b="0" dirty="0">
                <a:latin typeface="Calibri Light"/>
              </a:rPr>
              <a:t> </a:t>
            </a:r>
            <a:r>
              <a:rPr lang="de-DE" altLang="de-DE" sz="2400" b="0" dirty="0" err="1">
                <a:latin typeface="Calibri Light"/>
              </a:rPr>
              <a:t>degolada</a:t>
            </a:r>
            <a:endParaRPr lang="de-DE" altLang="de-DE" sz="24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 err="1">
                <a:solidFill>
                  <a:srgbClr val="333333"/>
                </a:solidFill>
                <a:latin typeface="Calibri Light"/>
              </a:rPr>
              <a:t>Comida</a:t>
            </a: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 envenenada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brueghel-the-elder-pieter-schlaraffenland-24085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0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18788" name="Text Box 3"/>
          <p:cNvSpPr txBox="1">
            <a:spLocks noChangeArrowheads="1"/>
          </p:cNvSpPr>
          <p:nvPr/>
        </p:nvSpPr>
        <p:spPr bwMode="auto">
          <a:xfrm>
            <a:off x="6674400" y="2127600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Feitiçaria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Deslumbramento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padre viajante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malabarista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er-gaukler-97008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" y="1664208"/>
            <a:ext cx="51435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Text Box 3"/>
          <p:cNvSpPr txBox="1">
            <a:spLocks noChangeArrowheads="1"/>
          </p:cNvSpPr>
          <p:nvPr/>
        </p:nvSpPr>
        <p:spPr bwMode="auto">
          <a:xfrm>
            <a:off x="6674400" y="2127600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Feitiçaria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Deslumbramento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padre viajante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O malabarista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(Hieronymus Bosch, 1480)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er-gaukler-97008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" y="1664208"/>
            <a:ext cx="51435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egger-lienz-mittagess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9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674400" y="2127600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Festa no Funeral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Oração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Almoço </a:t>
            </a:r>
            <a:endParaRPr lang="de-DE" altLang="de-DE" sz="18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en-US" altLang="de-DE" sz="2400" b="0" dirty="0">
                <a:latin typeface="Calibri Light"/>
              </a:rPr>
              <a:t>O </a:t>
            </a:r>
            <a:r>
              <a:rPr lang="en-US" altLang="de-DE" sz="2400" b="0" dirty="0" err="1">
                <a:latin typeface="Calibri Light"/>
              </a:rPr>
              <a:t>discurso</a:t>
            </a:r>
            <a:endParaRPr lang="en-US" altLang="de-DE" sz="2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6674400" y="2127600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Festa no Funeral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Oração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Almoço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(Albin Egger-Lienz, 1910)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discurso</a:t>
            </a:r>
            <a:endParaRPr lang="en-US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egger-lienz-mittagess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9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4" descr="weintrinkendes_maedchen_mit 2 Kavalieren ,Vermeer van Del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" y="1124712"/>
            <a:ext cx="457395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080759" y="2203704"/>
            <a:ext cx="566928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A rapariga a beber vinho, com dois cavaleiros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A proposta de casamento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Gémeos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  <a:defRPr/>
            </a:pPr>
            <a:r>
              <a:rPr lang="de-DE" sz="2400" b="0" dirty="0">
                <a:latin typeface="Calibri Light"/>
              </a:rPr>
              <a:t>O jantar festivo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de-DE" sz="2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ext Box 2"/>
          <p:cNvSpPr txBox="1">
            <a:spLocks noChangeArrowheads="1"/>
          </p:cNvSpPr>
          <p:nvPr/>
        </p:nvSpPr>
        <p:spPr bwMode="auto">
          <a:xfrm>
            <a:off x="7223948" y="1813842"/>
            <a:ext cx="4156099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6080759" y="2203704"/>
            <a:ext cx="566928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004992"/>
                </a:solidFill>
                <a:latin typeface="Calibri Light"/>
              </a:rPr>
              <a:t>A rapariga a beber vinho, com dois cavaleiros</a:t>
            </a:r>
            <a:br>
              <a:rPr lang="de-DE" sz="2400" b="0" dirty="0">
                <a:solidFill>
                  <a:srgbClr val="004992"/>
                </a:solidFill>
                <a:latin typeface="Calibri Light"/>
              </a:rPr>
            </a:br>
            <a:r>
              <a:rPr lang="de-DE" b="0" dirty="0">
                <a:solidFill>
                  <a:srgbClr val="004992"/>
                </a:solidFill>
                <a:latin typeface="Calibri Light"/>
              </a:rPr>
              <a:t>(Jan Vermeer van Delft, 1660)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A proposta de casamento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Gémeos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de-DE" sz="2400" b="0" dirty="0">
                <a:solidFill>
                  <a:srgbClr val="333333"/>
                </a:solidFill>
                <a:latin typeface="Calibri Light"/>
              </a:rPr>
              <a:t>O jantar festivo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4" descr="weintrinkendes_maedchen_mit 2 Kavalieren ,Vermeer van Del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" y="1124712"/>
            <a:ext cx="457395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4" descr="degas-edgar-dame-mit-opernglas-97009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568" y="1124712"/>
            <a:ext cx="3497105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Carnaval em Veneza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Senhora com binóculos da ópera</a:t>
            </a:r>
            <a:endParaRPr lang="de-DE" altLang="de-DE" sz="1800" b="0" dirty="0"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O agente secreto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tx1"/>
              </a:buClr>
              <a:buFont typeface="WingDings"/>
              <a:buAutoNum type="alphaLcPeriod"/>
            </a:pPr>
            <a:r>
              <a:rPr lang="de-DE" altLang="de-DE" sz="2400" b="0" dirty="0">
                <a:latin typeface="Calibri Light"/>
              </a:rPr>
              <a:t>Demónio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Text Box 3"/>
          <p:cNvSpPr txBox="1">
            <a:spLocks noChangeArrowheads="1"/>
          </p:cNvSpPr>
          <p:nvPr/>
        </p:nvSpPr>
        <p:spPr bwMode="auto">
          <a:xfrm>
            <a:off x="6080759" y="2203704"/>
            <a:ext cx="566928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Carnaval em Veneza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004992"/>
                </a:solidFill>
                <a:latin typeface="Calibri Light"/>
              </a:rPr>
              <a:t>Senhora com binóculos da ópera 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(Edgar Degas, 1834-1917)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O agente secreto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de-DE" altLang="de-DE" sz="2400" b="0" dirty="0">
                <a:solidFill>
                  <a:srgbClr val="333333"/>
                </a:solidFill>
                <a:latin typeface="Calibri Light"/>
              </a:rPr>
              <a:t>Demónio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4" descr="degas-edgar-dame-mit-opernglas-97009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568" y="1124712"/>
            <a:ext cx="3497105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Alguém fala lentamente e com pouca expressão facial. </a:t>
            </a: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Terá uma doença mental? Terá uma doença neurológica??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149375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Alguém fala lentamente e com pouca expressão facial. </a:t>
            </a: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Terá uma doença mental? Terá uma doença neurológica??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Cuidado com decisões precipitadas:  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É possível que os sintomas se devam a efeitos adversos da medicação!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243143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Alguém fala lentamente e com pouca expressão facial. </a:t>
            </a: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Terá uma doença mental? Terá uma doença neurológica??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Cuidado com decisões precipitadas:  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É possível que os sintomas se devam a efeitos adversos da medicação!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Para eventos de menor importância, podemos reagir rapidamente (por exemplo, escolher um iogurte ou um tipo de bolo).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6204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Alguém fala lentamente e com pouca expressão facial. </a:t>
            </a: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Terá uma doença mental? Terá uma doença neurológica??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Cuidado com decisões precipitadas:  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É possível que os sintomas se devam a efeitos adversos da medicação!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Para eventos de menor importância, podemos reagir rapidamente (por exemplo, escolher um iogurte ou um tipo de bolo).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Errar é humano – esteja preparado para a possibilidade de estar errado!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772550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r>
              <a:rPr lang="en-US" sz="3600" dirty="0">
                <a:latin typeface="Calibri Light"/>
              </a:rPr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Quando os julgamentos são importantes, é melhor evitar conclusões precipitadas e considerar toda a informação relevante (“mais vale seguro do que arrependido”).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Alguém fala lentamente e com pouca expressão facial. </a:t>
            </a: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Terá uma doença mental? Terá uma doença neurológica??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Cuidado com decisões precipitadas:  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É possível que os sintomas se devam a efeitos adversos da medicação!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Para eventos de menor importância, podemos reagir rapidamente (por exemplo, escolher um iogurte ou um tipo de bolo).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Errar é humano – esteja preparado para a possibilidade de estar errado!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Baseie decisões importantes em factos sólidos. Meros palpites são “maus conselheiros”. Considere sempre as consequência de um mau julgamento. 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endParaRPr lang="pt-PT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pt-PT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489778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tendem a saltar para as conclusões e formar julgamentos extremos. Este tipo de raciocínio pode ocorrer sob pressão e procura aliviar a tensão.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209640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tendem a saltar para as conclusões e formar julgamentos extremos. Este tipo de raciocínio pode ocorrer sob pressão e procura aliviar a tensão. 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Sheila diz que o seu médico é seu ex-namorado e que andou atrás dela durante muitos anos, fazendo passar-se por um psiquiatria.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Antecedentes: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Ambos vieram da mesma localidade e partilham o mesmo apelido. 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Mas: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 pode ser coincidência.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674383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tendem a saltar para as conclusões e formar julgamentos extremos. Este tipo de raciocínio pode ocorrer sob pressão e procura aliviar a tensão. 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Sheila diz que o seu médico é seu ex-namorado e que andou atrás dela durante muitos anos, fazendo passar-se por um psiquiatria.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Antecedentes: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Ambos vieram da mesma localidade e partilham o mesmo apelido. </a:t>
            </a:r>
          </a:p>
          <a:p>
            <a:pPr lvl="0" defTabSz="914400" fontAlgn="base"/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Mas: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 pode ser coincidência.</a:t>
            </a:r>
          </a:p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Antes de fazer acusações sérias, tente estar na posse de informação adicional proveniente de tantas fontes quanto possível e discuta as diferentes interpretações com pessoas da sua confiança.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624614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68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/>
          <a:lstStyle/>
          <a:p>
            <a:r>
              <a:rPr lang="en-US" sz="3600" dirty="0"/>
              <a:t>Obrigado pela </a:t>
            </a:r>
            <a:r>
              <a:rPr lang="en-US" sz="3600" dirty="0" err="1"/>
              <a:t>sua</a:t>
            </a:r>
            <a:r>
              <a:rPr lang="en-US" sz="3600" dirty="0"/>
              <a:t> </a:t>
            </a:r>
            <a:r>
              <a:rPr lang="en-US" sz="3600" dirty="0" err="1"/>
              <a:t>atenção</a:t>
            </a:r>
            <a:r>
              <a:rPr lang="en-US" sz="3600" dirty="0"/>
              <a:t>!</a:t>
            </a:r>
          </a:p>
        </p:txBody>
      </p:sp>
      <p:sp>
        <p:nvSpPr>
          <p:cNvPr id="13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Para </a:t>
            </a:r>
            <a:r>
              <a:rPr lang="en-US" i="1" dirty="0" err="1">
                <a:solidFill>
                  <a:srgbClr val="004992"/>
                </a:solidFill>
                <a:latin typeface="Calibri Light"/>
                <a:cs typeface="Verdana"/>
              </a:rPr>
              <a:t>formadores</a:t>
            </a: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: 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Por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favor,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forneça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as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fichas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de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trabalho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.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Fale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nossa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app COGITO (download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grátis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).</a:t>
            </a:r>
          </a:p>
        </p:txBody>
      </p:sp>
      <p:sp>
        <p:nvSpPr>
          <p:cNvPr id="14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spc="-1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www.uke.de/mct_app</a:t>
            </a:r>
            <a:endParaRPr lang="de-DE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5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426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252528"/>
              </p:ext>
            </p:extLst>
          </p:nvPr>
        </p:nvGraphicFramePr>
        <p:xfrm>
          <a:off x="408954" y="2011680"/>
          <a:ext cx="11375999" cy="188669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/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Oiseau ‘3’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 STRIKE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 Strike cigarette box/ Zigarettenschachtel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All reproduced paintings are in the public domain because their copyright has expired (all artists died more than 70years ago).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Alle abgebildeten Kunstwerke sind gemeinfrei („public domain“), da die Schutzfrist des Urheberrechts unseres Wissens abgelaufen ist („public domain“; alle Künstler verstarben vor mindestens 70 Jahren). Alle Reproduktionen gelten ebenfalls als gemeinfrei.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8" name="Text Box 89"/>
          <p:cNvSpPr txBox="1">
            <a:spLocks noChangeArrowheads="1"/>
          </p:cNvSpPr>
          <p:nvPr/>
        </p:nvSpPr>
        <p:spPr bwMode="auto">
          <a:xfrm>
            <a:off x="386350" y="864669"/>
            <a:ext cx="11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As imagens utilizadas neste módulo foram reproduzidas com permissão indireta (licença creativa comum) ou direta por parte dos artistas listados abaixo, aos quais gostariamos de expressar a nossa gratidão. Pode consultar-se uma lista completa via 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  <a:hlinkClick r:id="rId3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. Em casos de infração involuntária dos direitos de autor, pedimos as nossas desculpas. Nesse caso, pedimos gentilmente aos autores a sua permissão para a utilização dos seus trabalhos ao abrigo de uma política de </a:t>
            </a:r>
            <a:r>
              <a:rPr lang="pt-PT" altLang="de-DE" sz="1200" b="0" dirty="0">
                <a:solidFill>
                  <a:srgbClr val="333333"/>
                </a:solidFill>
                <a:latin typeface="Calibri Light"/>
              </a:rPr>
              <a:t>“utilização justa”. </a:t>
            </a:r>
            <a:endParaRPr lang="de-DE" altLang="de-DE" sz="1200" b="0" dirty="0">
              <a:solidFill>
                <a:srgbClr val="333333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70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82228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Teorias da Conspiração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Argumentos a favor?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255513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71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164298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Teorias da Conspiração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Alegados</a:t>
                      </a:r>
                      <a:r>
                        <a:rPr lang="pt-PT" sz="1800" baseline="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 motivos dos EUA</a:t>
                      </a: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: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“Vitória</a:t>
                      </a:r>
                      <a:r>
                        <a:rPr lang="pt-PT" sz="1800" baseline="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 Tecnológica” na corrida espacial com a União Soviética, o que lançara com êxito um satélite espacial.</a:t>
                      </a:r>
                      <a:endParaRPr lang="pt-PT" sz="1800" noProof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457200" indent="-4572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Desvia</a:t>
                      </a:r>
                      <a:r>
                        <a:rPr lang="pt-PT" sz="1800" baseline="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 a atenção a Guerra do Vietname</a:t>
                      </a:r>
                      <a:endParaRPr lang="pt-PT" sz="1800" noProof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457200" indent="-4572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A NASA simulou</a:t>
                      </a:r>
                      <a:r>
                        <a:rPr lang="pt-PT" sz="1800" baseline="0" noProof="0" dirty="0">
                          <a:solidFill>
                            <a:srgbClr val="333333"/>
                          </a:solidFill>
                          <a:latin typeface="Calibri Light"/>
                        </a:rPr>
                        <a:t> a alunagem por receio de cortes orçamentais por parte do governo. </a:t>
                      </a:r>
                      <a:endParaRPr lang="pt-PT" sz="1800" noProof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66800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72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515252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Prós e contras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Prós: 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257171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73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718502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Prós e contras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Prós: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t-P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“Bandeira a esvoaçar”: seria impossível, uma vez que não há atmosfera /vento na lua.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t-P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Fotografia do céu sem estrelas e sombras em diferentes direções indicam produção em estúdio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t-P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As mensagem de radio do astronauta Armstrong: ele respondeu muito rapidamente às questões do presidente Nixon. Os sinais de rádio precisariam de mais tempo para serem transmitidas para a terra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738424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74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598066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Prós e contras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Contras: 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49208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75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079025"/>
              </p:ext>
            </p:extLst>
          </p:nvPr>
        </p:nvGraphicFramePr>
        <p:xfrm>
          <a:off x="408955" y="2194560"/>
          <a:ext cx="11376001" cy="44500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Lenda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Prós e contras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“Evidência“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Alegadamente a alunagem em 1969 nunca ocorreu e foi uma mera simulação.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Contras: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latin typeface="Calibri Light"/>
                        </a:rPr>
                        <a:t>O</a:t>
                      </a:r>
                      <a:r>
                        <a:rPr lang="pt-PT" sz="1800" baseline="0" noProof="0" dirty="0">
                          <a:latin typeface="Calibri Light"/>
                        </a:rPr>
                        <a:t> esvoaçar da bandeira ocorreu pelo movimento de espetar o suporte no solo lunar e também devido a um eixo horizontal no topo da bandeira, que a mantinha esticada.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latin typeface="Calibri Light"/>
                        </a:rPr>
                        <a:t>A fotografias</a:t>
                      </a:r>
                      <a:r>
                        <a:rPr lang="pt-PT" sz="1800" baseline="0" noProof="0" dirty="0">
                          <a:latin typeface="Calibri Light"/>
                        </a:rPr>
                        <a:t> noturna não consegue captar fontes de luz ligeira devido ao tempo de exposição. Portanto, céu sem estrelas.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noProof="0" dirty="0">
                          <a:latin typeface="Calibri Light"/>
                        </a:rPr>
                        <a:t>A direção das</a:t>
                      </a:r>
                      <a:r>
                        <a:rPr lang="pt-PT" sz="1800" baseline="0" noProof="0" dirty="0">
                          <a:latin typeface="Calibri Light"/>
                        </a:rPr>
                        <a:t> sombras depende das irregularidades do superfície lunar.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pt-PT" sz="1800" baseline="0" noProof="0" dirty="0">
                          <a:latin typeface="Calibri Light"/>
                        </a:rPr>
                        <a:t>A conversa entre o Nixon e Armstrong foi editada de forma a corrigir os atrasos na gravação original. </a:t>
                      </a: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35909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408955" y="2312440"/>
            <a:ext cx="11376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200" b="0" dirty="0">
                <a:solidFill>
                  <a:srgbClr val="000000"/>
                </a:solidFill>
                <a:latin typeface="Calibri Light"/>
                <a:ea typeface="ＭＳ Ｐゴシック" panose="020B0600070205080204" pitchFamily="34" charset="-128"/>
              </a:rPr>
              <a:t>Terá sido a alunagem um simulação por parte do governo norte-americano?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17398-395A-41BE-9AA8-D348D3D2DAC9}" type="slidenum">
              <a:rPr lang="de-DE" altLang="de-DE" smtClean="0">
                <a:solidFill>
                  <a:srgbClr val="000000"/>
                </a:solidFill>
                <a:latin typeface="Calibri Light"/>
              </a:rPr>
              <a:pPr/>
              <a:t>76</a:t>
            </a:fld>
            <a:endParaRPr lang="de-DE" alt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de-DE" altLang="de-DE" sz="4000" dirty="0">
                <a:solidFill>
                  <a:srgbClr val="FF0000"/>
                </a:solidFill>
                <a:latin typeface="Calibri Light"/>
              </a:rPr>
              <a:t>Não! </a:t>
            </a:r>
            <a:endParaRPr lang="de-DE" altLang="de-DE" sz="4000" dirty="0">
              <a:latin typeface="Calibri Light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4081363" y="3529162"/>
            <a:ext cx="7609984" cy="299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en-US" altLang="de-DE" sz="2400" b="0" dirty="0">
                <a:latin typeface="Calibri Light"/>
              </a:rPr>
              <a:t>O </a:t>
            </a:r>
            <a:r>
              <a:rPr lang="en-US" altLang="de-DE" sz="2400" b="0" dirty="0" err="1">
                <a:latin typeface="Calibri Light"/>
              </a:rPr>
              <a:t>Diretor</a:t>
            </a:r>
            <a:r>
              <a:rPr lang="en-US" altLang="de-DE" sz="2400" b="0" dirty="0">
                <a:latin typeface="Calibri Light"/>
              </a:rPr>
              <a:t> Roland </a:t>
            </a:r>
            <a:r>
              <a:rPr lang="en-US" altLang="de-DE" sz="2400" b="0" dirty="0" err="1">
                <a:latin typeface="Calibri Light"/>
              </a:rPr>
              <a:t>Emmerich</a:t>
            </a:r>
            <a:r>
              <a:rPr lang="en-US" altLang="de-DE" sz="2400" b="0" dirty="0">
                <a:latin typeface="Calibri Light"/>
              </a:rPr>
              <a:t> (</a:t>
            </a:r>
            <a:r>
              <a:rPr lang="en-US" altLang="de-DE" sz="2400" b="0" dirty="0" err="1">
                <a:latin typeface="Calibri Light"/>
              </a:rPr>
              <a:t>Dia</a:t>
            </a:r>
            <a:r>
              <a:rPr lang="en-US" altLang="de-DE" sz="2400" b="0" dirty="0">
                <a:latin typeface="Calibri Light"/>
              </a:rPr>
              <a:t> da </a:t>
            </a:r>
            <a:r>
              <a:rPr lang="en-US" altLang="de-DE" sz="2400" b="0" dirty="0" err="1">
                <a:latin typeface="Calibri Light"/>
              </a:rPr>
              <a:t>Independência</a:t>
            </a:r>
            <a:r>
              <a:rPr lang="en-US" altLang="de-DE" sz="2400" b="0" dirty="0">
                <a:latin typeface="Calibri Light"/>
              </a:rPr>
              <a:t>):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en-US" altLang="de-DE" sz="2400" b="0" dirty="0">
                <a:latin typeface="Calibri Light"/>
              </a:rPr>
              <a:t>“A </a:t>
            </a:r>
            <a:r>
              <a:rPr lang="en-US" altLang="de-DE" sz="2400" b="0" dirty="0" err="1">
                <a:latin typeface="Calibri Light"/>
              </a:rPr>
              <a:t>alunagem</a:t>
            </a:r>
            <a:r>
              <a:rPr lang="en-US" altLang="de-DE" sz="2400" b="0" dirty="0">
                <a:latin typeface="Calibri Light"/>
              </a:rPr>
              <a:t> (…) </a:t>
            </a:r>
            <a:r>
              <a:rPr lang="en-US" altLang="de-DE" sz="2400" b="0" dirty="0" err="1">
                <a:latin typeface="Calibri Light"/>
              </a:rPr>
              <a:t>foi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demasiado</a:t>
            </a:r>
            <a:r>
              <a:rPr lang="en-US" altLang="de-DE" sz="2400" b="0" dirty="0">
                <a:latin typeface="Calibri Light"/>
              </a:rPr>
              <a:t> boa. Uma </a:t>
            </a:r>
            <a:r>
              <a:rPr lang="en-US" altLang="de-DE" sz="2400" b="0" dirty="0" err="1">
                <a:latin typeface="Calibri Light"/>
              </a:rPr>
              <a:t>coisa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assim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seria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impossível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nos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anos</a:t>
            </a:r>
            <a:r>
              <a:rPr lang="en-US" altLang="de-DE" sz="2400" b="0" dirty="0">
                <a:latin typeface="Calibri Light"/>
              </a:rPr>
              <a:t> 60. </a:t>
            </a:r>
            <a:r>
              <a:rPr lang="en-US" altLang="de-DE" sz="2400" b="0" dirty="0" err="1">
                <a:latin typeface="Calibri Light"/>
              </a:rPr>
              <a:t>Mesmo</a:t>
            </a:r>
            <a:r>
              <a:rPr lang="en-US" altLang="de-DE" sz="2400" b="0" dirty="0">
                <a:latin typeface="Calibri Light"/>
              </a:rPr>
              <a:t> com o </a:t>
            </a:r>
            <a:r>
              <a:rPr lang="en-US" altLang="de-DE" sz="2400" b="0" dirty="0" err="1">
                <a:latin typeface="Calibri Light"/>
              </a:rPr>
              <a:t>equipamento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atual</a:t>
            </a:r>
            <a:r>
              <a:rPr lang="en-US" altLang="de-DE" sz="2400" b="0" dirty="0">
                <a:latin typeface="Calibri Light"/>
              </a:rPr>
              <a:t>, </a:t>
            </a:r>
            <a:r>
              <a:rPr lang="en-US" altLang="de-DE" sz="2400" b="0" dirty="0" err="1">
                <a:latin typeface="Calibri Light"/>
              </a:rPr>
              <a:t>ocorreriam</a:t>
            </a:r>
            <a:r>
              <a:rPr lang="en-US" altLang="de-DE" sz="2400" b="0" dirty="0">
                <a:latin typeface="Calibri Light"/>
              </a:rPr>
              <a:t> </a:t>
            </a:r>
            <a:r>
              <a:rPr lang="en-US" altLang="de-DE" sz="2400" b="0" dirty="0" err="1">
                <a:latin typeface="Calibri Light"/>
              </a:rPr>
              <a:t>problemas</a:t>
            </a:r>
            <a:r>
              <a:rPr lang="en-US" altLang="de-DE" sz="2400" b="0" dirty="0">
                <a:latin typeface="Calibri Light"/>
              </a:rPr>
              <a:t>.”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None/>
            </a:pPr>
            <a:r>
              <a:rPr lang="de-DE" altLang="de-DE" sz="1200" b="0" dirty="0"/>
              <a:t>Source: Estação de Televisão alemã ZDF: „Vorsicht Verschwörung“ (Beware conspiracy)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endParaRPr lang="en-US" altLang="de-DE" sz="2400" b="0" dirty="0">
              <a:latin typeface="Calibri Ligh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Saltar para Conclusões “em ação” </a:t>
            </a:r>
            <a:br>
              <a:rPr lang="pt-PT" sz="3600" dirty="0"/>
            </a:br>
            <a:r>
              <a:rPr lang="pt-PT" dirty="0"/>
              <a:t>– Lendas Urbanas  – </a:t>
            </a:r>
            <a:br>
              <a:rPr lang="pt-PT" dirty="0"/>
            </a:br>
            <a:endParaRPr lang="pt-PT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925014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>
                <a:latin typeface="Calibri Light"/>
              </a:rPr>
              <a:t>How did this urban legend and other conspiracy theories arise?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  <a:defRPr/>
            </a:pP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77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Como é que </a:t>
            </a:r>
            <a:r>
              <a:rPr lang="en-US" sz="3600" dirty="0" err="1"/>
              <a:t>surgem</a:t>
            </a:r>
            <a:r>
              <a:rPr lang="en-US" sz="3600" dirty="0"/>
              <a:t> </a:t>
            </a:r>
            <a:r>
              <a:rPr lang="en-US" sz="3600" dirty="0" err="1"/>
              <a:t>estas</a:t>
            </a:r>
            <a:r>
              <a:rPr lang="en-US" sz="3600" dirty="0"/>
              <a:t> </a:t>
            </a:r>
            <a:r>
              <a:rPr lang="en-US" sz="3600" dirty="0" err="1"/>
              <a:t>teorias</a:t>
            </a:r>
            <a:r>
              <a:rPr lang="en-US" sz="3600" dirty="0"/>
              <a:t> da </a:t>
            </a:r>
            <a:r>
              <a:rPr lang="en-US" sz="3600" dirty="0" err="1"/>
              <a:t>conspiração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São muitas vezes mais excitantes do que a realidade!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Baseia-se em argumentos muito difíceis de averiguar ou comprovar (por exemplo, a bandeira a esvoaçar sugere que foi filmado na Terra).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Incluem explicações alternativas (por exemplo, a ausência de estrelas no céu pode ser explicado pelas limitações técnicas).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As lendas baseiam-se muitas vezes em factos fora do contexto. O significado destes detalhes acabam por ser exagerados.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78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681070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>
                <a:latin typeface="Calibri Light"/>
              </a:rPr>
              <a:t>How did this urban legend and other conspiracy theories arise?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They are often more compelling than reality.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They are based on facts that are hard to check and people believe them easily (e.g., waving flag suggests that pictures were taken on earth).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They conceal alternative explanations (e.g., the starless sky can be explained by the technical limitations of night photography).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Urban legends take facts out of context and push them to the limit.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7 – </a:t>
            </a:r>
            <a:r>
              <a:rPr lang="de-DE" dirty="0" err="1"/>
              <a:t>Tirar</a:t>
            </a:r>
            <a:r>
              <a:rPr lang="de-DE" dirty="0"/>
              <a:t> </a:t>
            </a:r>
            <a:r>
              <a:rPr lang="de-DE" dirty="0" err="1"/>
              <a:t>conclusões</a:t>
            </a:r>
            <a:r>
              <a:rPr lang="de-DE" dirty="0"/>
              <a:t> </a:t>
            </a:r>
            <a:r>
              <a:rPr lang="de-DE" dirty="0" err="1"/>
              <a:t>precipitadas</a:t>
            </a:r>
            <a:r>
              <a:rPr lang="de-DE" dirty="0"/>
              <a:t> II</a:t>
            </a:r>
            <a:endParaRPr lang="de-DE" b="0" dirty="0">
              <a:latin typeface="Calibri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F2671-8DE0-4CA7-ADB3-F0C19A66DE99}" type="slidenum">
              <a:rPr lang="de-DE" altLang="de-DE" b="0" smtClean="0">
                <a:latin typeface="Calibri Light"/>
              </a:rPr>
              <a:pPr>
                <a:defRPr/>
              </a:pPr>
              <a:t>79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34579051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4899</Words>
  <Application>Microsoft Macintosh PowerPoint</Application>
  <PresentationFormat>Benutzerdefiniert</PresentationFormat>
  <Paragraphs>663</Paragraphs>
  <Slides>79</Slides>
  <Notes>77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79</vt:i4>
      </vt:variant>
    </vt:vector>
  </HeadingPairs>
  <TitlesOfParts>
    <vt:vector size="90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2_UKE_PPT-Vorlage_16zu9</vt:lpstr>
      <vt:lpstr>4_UKE_PPT-Vorlage_16zu9</vt:lpstr>
      <vt:lpstr>TMC 7 B – Tirar conclusões precipitadas II </vt:lpstr>
      <vt:lpstr>Conclusões Precipitadas</vt:lpstr>
      <vt:lpstr>Conclusões Precipitadas</vt:lpstr>
      <vt:lpstr>Conclusões Precipitadas</vt:lpstr>
      <vt:lpstr>Saltar para Conclusões Em que tipo de situações retiramos conclusões sem saber a verdade completa?</vt:lpstr>
      <vt:lpstr>Saltar para Conclusões Em que tipo de situações retiramos conclusões sem saber a verdade completa?</vt:lpstr>
      <vt:lpstr>Saltar para Conclusões Em que tipo de situações retiramos conclusões sem saber a verdade completa?</vt:lpstr>
      <vt:lpstr>Saltar para Conclusões Em que tipo de situações retiramos conclusões sem saber a verdade completa?</vt:lpstr>
      <vt:lpstr>Conclusões Precipitadas “em ação”</vt:lpstr>
      <vt:lpstr>Saltar para Conclusões “em ação”  – Lendas Urbanas  –  (para um exercício alternativo, ver o final da apresentação)</vt:lpstr>
      <vt:lpstr>Saltar para Conclusões “em ação”  – Lendas Urbanas  –  (para um exercício alternativo, ver o final da apresentação)</vt:lpstr>
      <vt:lpstr>Saltar para Conclusões “em ação”  – Lendas Urbanas  –  (para um exercício alternativo, ver o final da apresentação)</vt:lpstr>
      <vt:lpstr>Saltar para Conclusões “em ação”  – Lendas Urbanas  –  </vt:lpstr>
      <vt:lpstr>Como é que surgem estas teorias da conspiração?</vt:lpstr>
      <vt:lpstr>Como é que surgem estas teorias da conspiração?</vt:lpstr>
      <vt:lpstr>Como é que surgem estas teorias da conspiração?</vt:lpstr>
      <vt:lpstr>Porque estamos a falar disto?</vt:lpstr>
      <vt:lpstr>Porque estamos a falar disto?</vt:lpstr>
      <vt:lpstr>Como saltar para as conclusões promove erros de interpretação na psicose - exemplos</vt:lpstr>
      <vt:lpstr>Exercício</vt:lpstr>
      <vt:lpstr>Exercício</vt:lpstr>
      <vt:lpstr>Exercício</vt:lpstr>
      <vt:lpstr>Exercício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Opcional: Vídeos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Aplicação na vida diária:</vt:lpstr>
      <vt:lpstr>Aplicação na vida diária:</vt:lpstr>
      <vt:lpstr>Aplicação na vida diária:</vt:lpstr>
      <vt:lpstr>Aplicação na vida diária:</vt:lpstr>
      <vt:lpstr>Aplicação na vida diária:</vt:lpstr>
      <vt:lpstr>Aplicação na vida diária:</vt:lpstr>
      <vt:lpstr>Qual a relação disto com a psicose?</vt:lpstr>
      <vt:lpstr>Qual a relação disto com a psicose?</vt:lpstr>
      <vt:lpstr>Qual a relação disto com a psicose?</vt:lpstr>
      <vt:lpstr>Obrigado pela sua atenção!</vt:lpstr>
      <vt:lpstr>PowerPoint-Präsentation</vt:lpstr>
      <vt:lpstr>Saltar para Conclusões “em ação”  – Lendas Urbanas  –  </vt:lpstr>
      <vt:lpstr>Saltar para Conclusões “em ação”  – Lendas Urbanas  –  </vt:lpstr>
      <vt:lpstr>Saltar para Conclusões “em ação”  – Lendas Urbanas  –  </vt:lpstr>
      <vt:lpstr>Saltar para Conclusões “em ação”  – Lendas Urbanas  –  </vt:lpstr>
      <vt:lpstr>Saltar para Conclusões “em ação”  – Lendas Urbanas  –  </vt:lpstr>
      <vt:lpstr>Saltar para Conclusões “em ação”  – Lendas Urbanas  –  </vt:lpstr>
      <vt:lpstr>Saltar para Conclusões “em ação”  – Lendas Urbanas  –  </vt:lpstr>
      <vt:lpstr>How did this urban legend and other conspiracy theories arise?</vt:lpstr>
      <vt:lpstr>Como é que surgem estas teorias da conspiração?</vt:lpstr>
      <vt:lpstr>How did this urban legend and other conspiracy theories arise?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276</cp:revision>
  <dcterms:created xsi:type="dcterms:W3CDTF">2004-06-30T16:15:23Z</dcterms:created>
  <dcterms:modified xsi:type="dcterms:W3CDTF">2025-02-21T13:40:30Z</dcterms:modified>
</cp:coreProperties>
</file>