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0"/>
  </p:notesMasterIdLst>
  <p:handoutMasterIdLst>
    <p:handoutMasterId r:id="rId61"/>
  </p:handoutMasterIdLst>
  <p:sldIdLst>
    <p:sldId id="435" r:id="rId2"/>
    <p:sldId id="386" r:id="rId3"/>
    <p:sldId id="415" r:id="rId4"/>
    <p:sldId id="414" r:id="rId5"/>
    <p:sldId id="261" r:id="rId6"/>
    <p:sldId id="298" r:id="rId7"/>
    <p:sldId id="262" r:id="rId8"/>
    <p:sldId id="381" r:id="rId9"/>
    <p:sldId id="340" r:id="rId10"/>
    <p:sldId id="401" r:id="rId11"/>
    <p:sldId id="416" r:id="rId12"/>
    <p:sldId id="343" r:id="rId13"/>
    <p:sldId id="417" r:id="rId14"/>
    <p:sldId id="390" r:id="rId15"/>
    <p:sldId id="419" r:id="rId16"/>
    <p:sldId id="418" r:id="rId17"/>
    <p:sldId id="392" r:id="rId18"/>
    <p:sldId id="420" r:id="rId19"/>
    <p:sldId id="394" r:id="rId20"/>
    <p:sldId id="422" r:id="rId21"/>
    <p:sldId id="421" r:id="rId22"/>
    <p:sldId id="395" r:id="rId23"/>
    <p:sldId id="423" r:id="rId24"/>
    <p:sldId id="304" r:id="rId25"/>
    <p:sldId id="407" r:id="rId26"/>
    <p:sldId id="379" r:id="rId27"/>
    <p:sldId id="284" r:id="rId28"/>
    <p:sldId id="302" r:id="rId29"/>
    <p:sldId id="378" r:id="rId30"/>
    <p:sldId id="354" r:id="rId31"/>
    <p:sldId id="290" r:id="rId32"/>
    <p:sldId id="411" r:id="rId33"/>
    <p:sldId id="361" r:id="rId34"/>
    <p:sldId id="362" r:id="rId35"/>
    <p:sldId id="367" r:id="rId36"/>
    <p:sldId id="427" r:id="rId37"/>
    <p:sldId id="432" r:id="rId38"/>
    <p:sldId id="431" r:id="rId39"/>
    <p:sldId id="430" r:id="rId40"/>
    <p:sldId id="363" r:id="rId41"/>
    <p:sldId id="267" r:id="rId42"/>
    <p:sldId id="268" r:id="rId43"/>
    <p:sldId id="373" r:id="rId44"/>
    <p:sldId id="377" r:id="rId45"/>
    <p:sldId id="291" r:id="rId46"/>
    <p:sldId id="351" r:id="rId47"/>
    <p:sldId id="270" r:id="rId48"/>
    <p:sldId id="274" r:id="rId49"/>
    <p:sldId id="350" r:id="rId50"/>
    <p:sldId id="266" r:id="rId51"/>
    <p:sldId id="410" r:id="rId52"/>
    <p:sldId id="434" r:id="rId53"/>
    <p:sldId id="433" r:id="rId54"/>
    <p:sldId id="349" r:id="rId55"/>
    <p:sldId id="353" r:id="rId56"/>
    <p:sldId id="413" r:id="rId57"/>
    <p:sldId id="408" r:id="rId58"/>
    <p:sldId id="409" r:id="rId59"/>
  </p:sldIdLst>
  <p:sldSz cx="12195175" cy="6858000"/>
  <p:notesSz cx="7099300" cy="10234613"/>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Verdana" panose="020B0604030504040204" pitchFamily="34" charset="0"/>
      <p:regular r:id="rId68"/>
      <p:bold r:id="rId69"/>
      <p:italic r:id="rId70"/>
      <p:boldItalic r:id="rId71"/>
    </p:embeddedFont>
  </p:embeddedFontLst>
  <p:defaultTextStyle>
    <a:defPPr>
      <a:defRPr lang="en-US"/>
    </a:defPPr>
    <a:lvl1pPr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mn-lt"/>
        <a:ea typeface="+mn-ea"/>
        <a:cs typeface="Times New Roman" panose="02020603050405020304" pitchFamily="18" charset="0"/>
      </a:defRPr>
    </a:lvl5pPr>
    <a:lvl6pPr marL="22860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Verdana" panose="020B060403050404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845">
          <p15:clr>
            <a:srgbClr val="A4A3A4"/>
          </p15:clr>
        </p15:guide>
        <p15:guide id="2" pos="975">
          <p15:clr>
            <a:srgbClr val="A4A3A4"/>
          </p15:clr>
        </p15:guide>
        <p15:guide id="3" pos="13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3F7"/>
    <a:srgbClr val="8DC6FF"/>
    <a:srgbClr val="FFFF00"/>
    <a:srgbClr val="99CCFF"/>
    <a:srgbClr val="CCECFF"/>
    <a:srgbClr val="FF5050"/>
    <a:srgbClr val="DDDDDD"/>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56" autoAdjust="0"/>
    <p:restoredTop sz="94390" autoAdjust="0"/>
  </p:normalViewPr>
  <p:slideViewPr>
    <p:cSldViewPr>
      <p:cViewPr varScale="1">
        <p:scale>
          <a:sx n="98" d="100"/>
          <a:sy n="98" d="100"/>
        </p:scale>
        <p:origin x="196" y="56"/>
      </p:cViewPr>
      <p:guideLst>
        <p:guide orient="horz" pos="845"/>
        <p:guide pos="975"/>
        <p:guide pos="130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Times New Roman" pitchFamily="18"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Times New Roman" pitchFamily="18"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Times New Roman" pitchFamily="18"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58F3EB51-0FB1-425D-90B6-61FC04618067}" type="slidenum">
              <a:rPr lang="en-GB" altLang="de-DE"/>
              <a:pPr/>
              <a:t>‹Nr.›</a:t>
            </a:fld>
            <a:endParaRPr lang="en-GB" altLang="de-DE"/>
          </a:p>
        </p:txBody>
      </p:sp>
    </p:spTree>
    <p:extLst>
      <p:ext uri="{BB962C8B-B14F-4D97-AF65-F5344CB8AC3E}">
        <p14:creationId xmlns:p14="http://schemas.microsoft.com/office/powerpoint/2010/main" val="359639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Times New Roman" pitchFamily="18"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DE10741A-80D0-4E12-9399-13B9998A8E8D}" type="slidenum">
              <a:rPr lang="en-US" altLang="de-DE"/>
              <a:pPr/>
              <a:t>‹Nr.›</a:t>
            </a:fld>
            <a:endParaRPr lang="en-US" altLang="de-DE"/>
          </a:p>
        </p:txBody>
      </p:sp>
    </p:spTree>
    <p:extLst>
      <p:ext uri="{BB962C8B-B14F-4D97-AF65-F5344CB8AC3E}">
        <p14:creationId xmlns:p14="http://schemas.microsoft.com/office/powerpoint/2010/main" val="31414701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9783CD4-1060-4C1A-9239-D08242EDF3F6}" type="slidenum">
              <a:rPr lang="en-US" altLang="de-DE" sz="1300">
                <a:latin typeface="Verdana" panose="020B0604030504040204" pitchFamily="34" charset="0"/>
              </a:rPr>
              <a:pPr eaLnBrk="1" hangingPunct="1">
                <a:spcBef>
                  <a:spcPct val="0"/>
                </a:spcBef>
              </a:pPr>
              <a:t>2</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59372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9783CD4-1060-4C1A-9239-D08242EDF3F6}" type="slidenum">
              <a:rPr lang="en-US" altLang="de-DE" sz="1300">
                <a:latin typeface="Verdana" panose="020B0604030504040204" pitchFamily="34" charset="0"/>
              </a:rPr>
              <a:pPr eaLnBrk="1" hangingPunct="1">
                <a:spcBef>
                  <a:spcPct val="0"/>
                </a:spcBef>
              </a:pPr>
              <a:t>3</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59372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9783CD4-1060-4C1A-9239-D08242EDF3F6}" type="slidenum">
              <a:rPr lang="en-US" altLang="de-DE" sz="1300">
                <a:latin typeface="Verdana" panose="020B0604030504040204" pitchFamily="34" charset="0"/>
              </a:rPr>
              <a:pPr eaLnBrk="1" hangingPunct="1">
                <a:spcBef>
                  <a:spcPct val="0"/>
                </a:spcBef>
              </a:pPr>
              <a:t>4</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459372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5DDEE87-FA72-4401-AA64-65290D52181F}" type="slidenum">
              <a:rPr lang="en-US" altLang="de-DE" sz="1300">
                <a:latin typeface="Verdana" panose="020B0604030504040204" pitchFamily="34" charset="0"/>
              </a:rPr>
              <a:pPr eaLnBrk="1" hangingPunct="1">
                <a:spcBef>
                  <a:spcPct val="0"/>
                </a:spcBef>
              </a:pPr>
              <a:t>5</a:t>
            </a:fld>
            <a:endParaRPr lang="en-US" altLang="de-DE" sz="1300">
              <a:latin typeface="Verdana" panose="020B0604030504040204" pitchFamily="34" charset="0"/>
            </a:endParaRPr>
          </a:p>
        </p:txBody>
      </p:sp>
      <p:sp>
        <p:nvSpPr>
          <p:cNvPr id="66563" name="Rectangle 2"/>
          <p:cNvSpPr>
            <a:spLocks noGrp="1" noRot="1" noChangeAspect="1" noChangeArrowheads="1" noTextEdit="1"/>
          </p:cNvSpPr>
          <p:nvPr>
            <p:ph type="sldImg"/>
          </p:nvPr>
        </p:nvSpPr>
        <p:spPr>
          <a:xfrm>
            <a:off x="138113" y="768350"/>
            <a:ext cx="6823075" cy="3836988"/>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042897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B88135E-0DE6-4987-BB67-17D462973FBE}" type="slidenum">
              <a:rPr lang="en-US" altLang="de-DE" sz="1300">
                <a:latin typeface="Verdana" panose="020B0604030504040204" pitchFamily="34" charset="0"/>
              </a:rPr>
              <a:pPr eaLnBrk="1" hangingPunct="1">
                <a:spcBef>
                  <a:spcPct val="0"/>
                </a:spcBef>
              </a:pPr>
              <a:t>6</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44328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5159114-24C8-488D-B257-C9039E421907}" type="slidenum">
              <a:rPr lang="en-US" altLang="de-DE" sz="1300">
                <a:latin typeface="Verdana" panose="020B0604030504040204" pitchFamily="34" charset="0"/>
              </a:rPr>
              <a:pPr eaLnBrk="1" hangingPunct="1">
                <a:spcBef>
                  <a:spcPct val="0"/>
                </a:spcBef>
              </a:pPr>
              <a:t>7</a:t>
            </a:fld>
            <a:endParaRPr lang="en-US" altLang="de-DE" sz="1300">
              <a:latin typeface="Verdana" panose="020B0604030504040204" pitchFamily="34" charset="0"/>
            </a:endParaRPr>
          </a:p>
        </p:txBody>
      </p:sp>
      <p:sp>
        <p:nvSpPr>
          <p:cNvPr id="68611" name="Rectangle 2"/>
          <p:cNvSpPr>
            <a:spLocks noGrp="1" noRot="1" noChangeAspect="1" noChangeArrowheads="1" noTextEdit="1"/>
          </p:cNvSpPr>
          <p:nvPr>
            <p:ph type="sldImg"/>
          </p:nvPr>
        </p:nvSpPr>
        <p:spPr>
          <a:xfrm>
            <a:off x="138113" y="768350"/>
            <a:ext cx="6823075" cy="3836988"/>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7314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17374BB-9CE3-48EF-B56F-E87BA45B1F23}" type="slidenum">
              <a:rPr lang="en-US" altLang="de-DE" sz="1300">
                <a:latin typeface="Verdana" panose="020B0604030504040204" pitchFamily="34" charset="0"/>
              </a:rPr>
              <a:pPr eaLnBrk="1" hangingPunct="1">
                <a:spcBef>
                  <a:spcPct val="0"/>
                </a:spcBef>
              </a:pPr>
              <a:t>8</a:t>
            </a:fld>
            <a:endParaRPr lang="en-US" altLang="de-DE" sz="1300">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993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E8E9705-312F-4D02-B22E-BC6C9069B819}" type="slidenum">
              <a:rPr lang="en-US" altLang="de-DE" sz="1300">
                <a:latin typeface="Verdana" panose="020B0604030504040204" pitchFamily="34" charset="0"/>
              </a:rPr>
              <a:pPr eaLnBrk="1" hangingPunct="1">
                <a:spcBef>
                  <a:spcPct val="0"/>
                </a:spcBef>
              </a:pPr>
              <a:t>9</a:t>
            </a:fld>
            <a:endParaRPr lang="en-US" altLang="de-DE" sz="1300">
              <a:latin typeface="Verdana" panose="020B0604030504040204" pitchFamily="34" charset="0"/>
            </a:endParaRPr>
          </a:p>
        </p:txBody>
      </p:sp>
      <p:sp>
        <p:nvSpPr>
          <p:cNvPr id="70659" name="Rectangle 2"/>
          <p:cNvSpPr>
            <a:spLocks noGrp="1" noRot="1" noChangeAspect="1" noChangeArrowheads="1" noTextEdit="1"/>
          </p:cNvSpPr>
          <p:nvPr>
            <p:ph type="sldImg"/>
          </p:nvPr>
        </p:nvSpPr>
        <p:spPr>
          <a:xfrm>
            <a:off x="138113" y="768350"/>
            <a:ext cx="6823075" cy="3836988"/>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206072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B4F014E-8C20-459B-92CC-23F75B162B08}" type="slidenum">
              <a:rPr lang="en-US" altLang="de-DE" sz="1300">
                <a:latin typeface="Verdana" panose="020B0604030504040204" pitchFamily="34" charset="0"/>
              </a:rPr>
              <a:pPr eaLnBrk="1" hangingPunct="1">
                <a:spcBef>
                  <a:spcPct val="0"/>
                </a:spcBef>
              </a:pPr>
              <a:t>10</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49819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B4F014E-8C20-459B-92CC-23F75B162B08}" type="slidenum">
              <a:rPr lang="en-US" altLang="de-DE" sz="1300">
                <a:latin typeface="Verdana" panose="020B0604030504040204" pitchFamily="34" charset="0"/>
              </a:rPr>
              <a:pPr eaLnBrk="1" hangingPunct="1">
                <a:spcBef>
                  <a:spcPct val="0"/>
                </a:spcBef>
              </a:pPr>
              <a:t>11</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49819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993120D-585E-4471-A874-DE065D7D5D49}" type="slidenum">
              <a:rPr lang="en-US" altLang="de-DE" sz="1300">
                <a:latin typeface="Verdana" panose="020B0604030504040204" pitchFamily="34" charset="0"/>
              </a:rPr>
              <a:pPr eaLnBrk="1" hangingPunct="1">
                <a:spcBef>
                  <a:spcPct val="0"/>
                </a:spcBef>
              </a:pPr>
              <a:t>12</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69784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993120D-585E-4471-A874-DE065D7D5D49}" type="slidenum">
              <a:rPr lang="en-US" altLang="de-DE" sz="1300">
                <a:latin typeface="Verdana" panose="020B0604030504040204" pitchFamily="34" charset="0"/>
              </a:rPr>
              <a:pPr eaLnBrk="1" hangingPunct="1">
                <a:spcBef>
                  <a:spcPct val="0"/>
                </a:spcBef>
              </a:pPr>
              <a:t>13</a:t>
            </a:fld>
            <a:endParaRPr lang="en-US" altLang="de-DE" sz="1300">
              <a:latin typeface="Verdana" panose="020B0604030504040204" pitchFamily="34" charset="0"/>
            </a:endParaRPr>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69784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EFD5F26-35EC-4B6A-8E5F-221778EB9E62}" type="slidenum">
              <a:rPr lang="en-US" altLang="de-DE" sz="1300">
                <a:latin typeface="Verdana" panose="020B0604030504040204" pitchFamily="34" charset="0"/>
              </a:rPr>
              <a:pPr eaLnBrk="1" hangingPunct="1">
                <a:spcBef>
                  <a:spcPct val="0"/>
                </a:spcBef>
              </a:pPr>
              <a:t>14</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8634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EFD5F26-35EC-4B6A-8E5F-221778EB9E62}" type="slidenum">
              <a:rPr lang="en-US" altLang="de-DE" sz="1300">
                <a:latin typeface="Verdana" panose="020B0604030504040204" pitchFamily="34" charset="0"/>
              </a:rPr>
              <a:pPr eaLnBrk="1" hangingPunct="1">
                <a:spcBef>
                  <a:spcPct val="0"/>
                </a:spcBef>
              </a:pPr>
              <a:t>15</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8634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0EFD5F26-35EC-4B6A-8E5F-221778EB9E62}" type="slidenum">
              <a:rPr lang="en-US" altLang="de-DE" sz="1300">
                <a:latin typeface="Verdana" panose="020B0604030504040204" pitchFamily="34" charset="0"/>
              </a:rPr>
              <a:pPr eaLnBrk="1" hangingPunct="1">
                <a:spcBef>
                  <a:spcPct val="0"/>
                </a:spcBef>
              </a:pPr>
              <a:t>16</a:t>
            </a:fld>
            <a:endParaRPr lang="en-US" altLang="de-DE" sz="1300">
              <a:latin typeface="Verdana" panose="020B0604030504040204" pitchFamily="34" charset="0"/>
            </a:endParaRPr>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98634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A45ED75-41F0-488F-A4A2-7DC0716FAD77}" type="slidenum">
              <a:rPr lang="en-US" altLang="de-DE" sz="1300">
                <a:latin typeface="Verdana" panose="020B0604030504040204" pitchFamily="34" charset="0"/>
              </a:rPr>
              <a:pPr eaLnBrk="1" hangingPunct="1">
                <a:spcBef>
                  <a:spcPct val="0"/>
                </a:spcBef>
              </a:pPr>
              <a:t>17</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21768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A45ED75-41F0-488F-A4A2-7DC0716FAD77}" type="slidenum">
              <a:rPr lang="en-US" altLang="de-DE" sz="1300">
                <a:latin typeface="Verdana" panose="020B0604030504040204" pitchFamily="34" charset="0"/>
              </a:rPr>
              <a:pPr eaLnBrk="1" hangingPunct="1">
                <a:spcBef>
                  <a:spcPct val="0"/>
                </a:spcBef>
              </a:pPr>
              <a:t>18</a:t>
            </a:fld>
            <a:endParaRPr lang="en-US" altLang="de-DE" sz="1300">
              <a:latin typeface="Verdana" panose="020B0604030504040204" pitchFamily="34" charset="0"/>
            </a:endParaRPr>
          </a:p>
        </p:txBody>
      </p:sp>
      <p:sp>
        <p:nvSpPr>
          <p:cNvPr id="79875" name="Rectangle 2"/>
          <p:cNvSpPr>
            <a:spLocks noGrp="1" noRot="1" noChangeAspect="1" noChangeArrowheads="1" noTextEdit="1"/>
          </p:cNvSpPr>
          <p:nvPr>
            <p:ph type="sldImg"/>
          </p:nvPr>
        </p:nvSpPr>
        <p:spPr>
          <a:xfrm>
            <a:off x="138113" y="768350"/>
            <a:ext cx="6823075"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521768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A72B763-2DB1-4A5C-864A-7DEA09595FDC}" type="slidenum">
              <a:rPr lang="en-US" altLang="de-DE" sz="1300">
                <a:latin typeface="Verdana" panose="020B0604030504040204" pitchFamily="34" charset="0"/>
              </a:rPr>
              <a:pPr eaLnBrk="1" hangingPunct="1">
                <a:spcBef>
                  <a:spcPct val="0"/>
                </a:spcBef>
              </a:pPr>
              <a:t>19</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3551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A72B763-2DB1-4A5C-864A-7DEA09595FDC}" type="slidenum">
              <a:rPr lang="en-US" altLang="de-DE" sz="1300">
                <a:latin typeface="Verdana" panose="020B0604030504040204" pitchFamily="34" charset="0"/>
              </a:rPr>
              <a:pPr eaLnBrk="1" hangingPunct="1">
                <a:spcBef>
                  <a:spcPct val="0"/>
                </a:spcBef>
              </a:pPr>
              <a:t>20</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355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A72B763-2DB1-4A5C-864A-7DEA09595FDC}" type="slidenum">
              <a:rPr lang="en-US" altLang="de-DE" sz="1300">
                <a:latin typeface="Verdana" panose="020B0604030504040204" pitchFamily="34" charset="0"/>
              </a:rPr>
              <a:pPr eaLnBrk="1" hangingPunct="1">
                <a:spcBef>
                  <a:spcPct val="0"/>
                </a:spcBef>
              </a:pPr>
              <a:t>21</a:t>
            </a:fld>
            <a:endParaRPr lang="en-US" altLang="de-DE" sz="1300">
              <a:latin typeface="Verdana" panose="020B0604030504040204" pitchFamily="34" charset="0"/>
            </a:endParaRPr>
          </a:p>
        </p:txBody>
      </p:sp>
      <p:sp>
        <p:nvSpPr>
          <p:cNvPr id="82947" name="Rectangle 2"/>
          <p:cNvSpPr>
            <a:spLocks noGrp="1" noRot="1" noChangeAspect="1" noChangeArrowheads="1" noTextEdit="1"/>
          </p:cNvSpPr>
          <p:nvPr>
            <p:ph type="sldImg"/>
          </p:nvPr>
        </p:nvSpPr>
        <p:spPr>
          <a:xfrm>
            <a:off x="138113" y="768350"/>
            <a:ext cx="6823075" cy="3836988"/>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189355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90A3C5E-2B4B-44EB-BE36-6A390378672B}" type="slidenum">
              <a:rPr lang="en-US" altLang="de-DE" sz="1300">
                <a:latin typeface="Verdana" panose="020B0604030504040204" pitchFamily="34" charset="0"/>
              </a:rPr>
              <a:pPr eaLnBrk="1" hangingPunct="1">
                <a:spcBef>
                  <a:spcPct val="0"/>
                </a:spcBef>
              </a:pPr>
              <a:t>22</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22062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990A3C5E-2B4B-44EB-BE36-6A390378672B}" type="slidenum">
              <a:rPr lang="en-US" altLang="de-DE" sz="1300">
                <a:latin typeface="Verdana" panose="020B0604030504040204" pitchFamily="34" charset="0"/>
              </a:rPr>
              <a:pPr eaLnBrk="1" hangingPunct="1">
                <a:spcBef>
                  <a:spcPct val="0"/>
                </a:spcBef>
              </a:pPr>
              <a:t>23</a:t>
            </a:fld>
            <a:endParaRPr lang="en-US" altLang="de-DE" sz="1300">
              <a:latin typeface="Verdana" panose="020B0604030504040204" pitchFamily="34" charset="0"/>
            </a:endParaRPr>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22062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436CB0B-EDE8-4F21-8D41-8DEA9BEB9025}" type="slidenum">
              <a:rPr lang="en-US" altLang="de-DE" sz="1300">
                <a:latin typeface="Verdana" panose="020B0604030504040204" pitchFamily="34" charset="0"/>
              </a:rPr>
              <a:pPr eaLnBrk="1" hangingPunct="1">
                <a:spcBef>
                  <a:spcPct val="0"/>
                </a:spcBef>
              </a:pPr>
              <a:t>24</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848195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CB668D8-5F97-4F96-A6EF-71512E592E28}" type="slidenum">
              <a:rPr lang="en-US" altLang="de-DE" sz="1300">
                <a:latin typeface="Verdana" panose="020B0604030504040204" pitchFamily="34" charset="0"/>
              </a:rPr>
              <a:pPr eaLnBrk="1" hangingPunct="1">
                <a:spcBef>
                  <a:spcPct val="0"/>
                </a:spcBef>
              </a:pPr>
              <a:t>25</a:t>
            </a:fld>
            <a:endParaRPr lang="en-US" altLang="de-DE" sz="1300">
              <a:latin typeface="Verdana" panose="020B0604030504040204" pitchFamily="34" charset="0"/>
            </a:endParaRPr>
          </a:p>
        </p:txBody>
      </p:sp>
      <p:sp>
        <p:nvSpPr>
          <p:cNvPr id="87043" name="Rectangle 2"/>
          <p:cNvSpPr>
            <a:spLocks noGrp="1" noRot="1" noChangeAspect="1" noChangeArrowheads="1" noTextEdit="1"/>
          </p:cNvSpPr>
          <p:nvPr>
            <p:ph type="sldImg"/>
          </p:nvPr>
        </p:nvSpPr>
        <p:spPr>
          <a:xfrm>
            <a:off x="138113" y="768350"/>
            <a:ext cx="6823075" cy="3836988"/>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32335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38A803A5-68AE-422F-A74B-DA17CBDF47C3}" type="slidenum">
              <a:rPr lang="en-US" altLang="de-DE" sz="1300">
                <a:latin typeface="Verdana" panose="020B0604030504040204" pitchFamily="34" charset="0"/>
              </a:rPr>
              <a:pPr eaLnBrk="1" hangingPunct="1">
                <a:spcBef>
                  <a:spcPct val="0"/>
                </a:spcBef>
              </a:pPr>
              <a:t>26</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96075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02F0A2B-438C-49BE-9668-574994DECB8A}" type="slidenum">
              <a:rPr lang="en-US" altLang="de-DE" sz="1300">
                <a:latin typeface="Verdana" panose="020B0604030504040204" pitchFamily="34" charset="0"/>
              </a:rPr>
              <a:pPr eaLnBrk="1" hangingPunct="1">
                <a:spcBef>
                  <a:spcPct val="0"/>
                </a:spcBef>
              </a:pPr>
              <a:t>27</a:t>
            </a:fld>
            <a:endParaRPr lang="en-US" altLang="de-DE" sz="1300">
              <a:latin typeface="Verdana" panose="020B0604030504040204" pitchFamily="34" charset="0"/>
            </a:endParaRPr>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859035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0E258B3-6896-4B0F-80DA-42C7A13D8E85}" type="slidenum">
              <a:rPr lang="en-US" altLang="de-DE" sz="1300">
                <a:latin typeface="Verdana" panose="020B0604030504040204" pitchFamily="34" charset="0"/>
              </a:rPr>
              <a:pPr eaLnBrk="1" hangingPunct="1">
                <a:spcBef>
                  <a:spcPct val="0"/>
                </a:spcBef>
              </a:pPr>
              <a:t>28</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27869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7A86C0F-9F9A-4E4C-9A88-60A1A7D7EA4E}" type="slidenum">
              <a:rPr lang="en-US" altLang="de-DE" sz="1300">
                <a:latin typeface="Verdana" panose="020B0604030504040204" pitchFamily="34" charset="0"/>
              </a:rPr>
              <a:pPr eaLnBrk="1" hangingPunct="1">
                <a:spcBef>
                  <a:spcPct val="0"/>
                </a:spcBef>
              </a:pPr>
              <a:t>29</a:t>
            </a:fld>
            <a:endParaRPr lang="en-US" altLang="de-DE" sz="1300">
              <a:latin typeface="Verdana" panose="020B0604030504040204" pitchFamily="34" charset="0"/>
            </a:endParaRPr>
          </a:p>
        </p:txBody>
      </p:sp>
      <p:sp>
        <p:nvSpPr>
          <p:cNvPr id="91139" name="Rectangle 2"/>
          <p:cNvSpPr>
            <a:spLocks noGrp="1" noRot="1" noChangeAspect="1" noChangeArrowheads="1" noTextEdit="1"/>
          </p:cNvSpPr>
          <p:nvPr>
            <p:ph type="sldImg"/>
          </p:nvPr>
        </p:nvSpPr>
        <p:spPr>
          <a:xfrm>
            <a:off x="138113" y="768350"/>
            <a:ext cx="6823075"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44211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311A3BD-872D-4E9B-83FB-5A8B7BE82A47}" type="slidenum">
              <a:rPr lang="en-US" altLang="de-DE" sz="1300">
                <a:latin typeface="Verdana" panose="020B0604030504040204" pitchFamily="34" charset="0"/>
              </a:rPr>
              <a:pPr eaLnBrk="1" hangingPunct="1">
                <a:spcBef>
                  <a:spcPct val="0"/>
                </a:spcBef>
              </a:pPr>
              <a:t>30</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854612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A6A849D-87C2-43A1-8002-6341E4426071}" type="slidenum">
              <a:rPr lang="en-US" altLang="de-DE" sz="1300">
                <a:latin typeface="Verdana" panose="020B0604030504040204" pitchFamily="34" charset="0"/>
              </a:rPr>
              <a:pPr eaLnBrk="1" hangingPunct="1">
                <a:spcBef>
                  <a:spcPct val="0"/>
                </a:spcBef>
              </a:pPr>
              <a:t>31</a:t>
            </a:fld>
            <a:endParaRPr lang="en-US" altLang="de-DE" sz="1300">
              <a:latin typeface="Verdana" panose="020B0604030504040204" pitchFamily="34" charset="0"/>
            </a:endParaRPr>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0175420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C2DCD27A-79A7-4D01-9192-DA91EA4CD8B8}" type="slidenum">
              <a:rPr lang="en-US" altLang="de-DE" sz="1300">
                <a:latin typeface="Verdana" panose="020B0604030504040204" pitchFamily="34" charset="0"/>
              </a:rPr>
              <a:pPr eaLnBrk="1" hangingPunct="1">
                <a:spcBef>
                  <a:spcPct val="0"/>
                </a:spcBef>
              </a:pPr>
              <a:t>32</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4682502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0418F00-869A-4DDC-9BE1-B365363F8A4E}" type="slidenum">
              <a:rPr lang="en-US" altLang="de-DE" sz="1300">
                <a:latin typeface="Verdana" panose="020B0604030504040204" pitchFamily="34" charset="0"/>
              </a:rPr>
              <a:pPr eaLnBrk="1" hangingPunct="1">
                <a:spcBef>
                  <a:spcPct val="0"/>
                </a:spcBef>
              </a:pPr>
              <a:t>33</a:t>
            </a:fld>
            <a:endParaRPr lang="en-US" altLang="de-DE" sz="1300">
              <a:latin typeface="Verdana" panose="020B0604030504040204" pitchFamily="34" charset="0"/>
            </a:endParaRPr>
          </a:p>
        </p:txBody>
      </p:sp>
      <p:sp>
        <p:nvSpPr>
          <p:cNvPr id="95235" name="Rectangle 2"/>
          <p:cNvSpPr>
            <a:spLocks noGrp="1" noRot="1" noChangeAspect="1" noChangeArrowheads="1" noTextEdit="1"/>
          </p:cNvSpPr>
          <p:nvPr>
            <p:ph type="sldImg"/>
          </p:nvPr>
        </p:nvSpPr>
        <p:spPr>
          <a:xfrm>
            <a:off x="138113" y="768350"/>
            <a:ext cx="6823075"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32138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D4027B7-0D7C-4136-8CD4-EDD1CEC5FBCB}" type="slidenum">
              <a:rPr lang="en-US" altLang="de-DE" sz="1300">
                <a:latin typeface="Verdana" panose="020B0604030504040204" pitchFamily="34" charset="0"/>
              </a:rPr>
              <a:pPr eaLnBrk="1" hangingPunct="1">
                <a:spcBef>
                  <a:spcPct val="0"/>
                </a:spcBef>
              </a:pPr>
              <a:t>34</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1693659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DA7BF8E-CAA8-459A-877E-1FD00F9344BE}" type="slidenum">
              <a:rPr lang="en-US" altLang="de-DE" sz="1300">
                <a:latin typeface="Verdana" panose="020B0604030504040204" pitchFamily="34" charset="0"/>
              </a:rPr>
              <a:pPr eaLnBrk="1" hangingPunct="1">
                <a:spcBef>
                  <a:spcPct val="0"/>
                </a:spcBef>
              </a:pPr>
              <a:t>35</a:t>
            </a:fld>
            <a:endParaRPr lang="en-US" altLang="de-DE" sz="1300">
              <a:latin typeface="Verdana" panose="020B0604030504040204" pitchFamily="34" charset="0"/>
            </a:endParaRPr>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146373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17C67A-9BE6-4CED-9EB0-81E04DBC59A0}" type="slidenum">
              <a:rPr lang="en-US" altLang="de-DE" sz="1300">
                <a:latin typeface="Verdana" panose="020B0604030504040204" pitchFamily="34" charset="0"/>
              </a:rPr>
              <a:pPr eaLnBrk="1" hangingPunct="1">
                <a:spcBef>
                  <a:spcPct val="0"/>
                </a:spcBef>
              </a:pPr>
              <a:t>36</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00669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17C67A-9BE6-4CED-9EB0-81E04DBC59A0}" type="slidenum">
              <a:rPr lang="en-US" altLang="de-DE" sz="1300">
                <a:latin typeface="Verdana" panose="020B0604030504040204" pitchFamily="34" charset="0"/>
              </a:rPr>
              <a:pPr eaLnBrk="1" hangingPunct="1">
                <a:spcBef>
                  <a:spcPct val="0"/>
                </a:spcBef>
              </a:pPr>
              <a:t>37</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00669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17C67A-9BE6-4CED-9EB0-81E04DBC59A0}" type="slidenum">
              <a:rPr lang="en-US" altLang="de-DE" sz="1300">
                <a:latin typeface="Verdana" panose="020B0604030504040204" pitchFamily="34" charset="0"/>
              </a:rPr>
              <a:pPr eaLnBrk="1" hangingPunct="1">
                <a:spcBef>
                  <a:spcPct val="0"/>
                </a:spcBef>
              </a:pPr>
              <a:t>38</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00669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417C67A-9BE6-4CED-9EB0-81E04DBC59A0}" type="slidenum">
              <a:rPr lang="en-US" altLang="de-DE" sz="1300">
                <a:latin typeface="Verdana" panose="020B0604030504040204" pitchFamily="34" charset="0"/>
              </a:rPr>
              <a:pPr eaLnBrk="1" hangingPunct="1">
                <a:spcBef>
                  <a:spcPct val="0"/>
                </a:spcBef>
              </a:pPr>
              <a:t>39</a:t>
            </a:fld>
            <a:endParaRPr lang="en-US" altLang="de-DE" sz="1300">
              <a:latin typeface="Verdana" panose="020B0604030504040204" pitchFamily="34" charset="0"/>
            </a:endParaRPr>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6400669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67F2A5AA-218D-4F86-A168-F6EB032E0C1E}" type="slidenum">
              <a:rPr lang="en-US" altLang="de-DE" sz="1300">
                <a:latin typeface="Verdana" panose="020B0604030504040204" pitchFamily="34" charset="0"/>
              </a:rPr>
              <a:pPr eaLnBrk="1" hangingPunct="1">
                <a:spcBef>
                  <a:spcPct val="0"/>
                </a:spcBef>
              </a:pPr>
              <a:t>40</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602003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B59A5F7-BF74-425D-A04E-C3FFF3C2AA12}" type="slidenum">
              <a:rPr lang="en-US" altLang="de-DE" sz="1300">
                <a:latin typeface="Verdana" panose="020B0604030504040204" pitchFamily="34" charset="0"/>
              </a:rPr>
              <a:pPr eaLnBrk="1" hangingPunct="1">
                <a:spcBef>
                  <a:spcPct val="0"/>
                </a:spcBef>
              </a:pPr>
              <a:t>41</a:t>
            </a:fld>
            <a:endParaRPr lang="en-US" altLang="de-DE" sz="1300">
              <a:latin typeface="Verdana" panose="020B0604030504040204" pitchFamily="34" charset="0"/>
            </a:endParaRPr>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997182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D57509E7-6F94-4E72-A047-E7AC50A959F1}" type="slidenum">
              <a:rPr lang="en-US" altLang="de-DE" sz="1300">
                <a:latin typeface="Verdana" panose="020B0604030504040204" pitchFamily="34" charset="0"/>
              </a:rPr>
              <a:pPr eaLnBrk="1" hangingPunct="1">
                <a:spcBef>
                  <a:spcPct val="0"/>
                </a:spcBef>
              </a:pPr>
              <a:t>42</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3429508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B1AA405-4FC6-4477-B2D2-610562FCFF3A}" type="slidenum">
              <a:rPr lang="en-US" altLang="de-DE" sz="1300">
                <a:latin typeface="Verdana" panose="020B0604030504040204" pitchFamily="34" charset="0"/>
              </a:rPr>
              <a:pPr eaLnBrk="1" hangingPunct="1">
                <a:spcBef>
                  <a:spcPct val="0"/>
                </a:spcBef>
              </a:pPr>
              <a:t>43</a:t>
            </a:fld>
            <a:endParaRPr lang="en-US" altLang="de-DE" sz="1300">
              <a:latin typeface="Verdana" panose="020B0604030504040204" pitchFamily="34" charset="0"/>
            </a:endParaRPr>
          </a:p>
        </p:txBody>
      </p:sp>
      <p:sp>
        <p:nvSpPr>
          <p:cNvPr id="105475" name="Rectangle 2"/>
          <p:cNvSpPr>
            <a:spLocks noGrp="1" noRot="1" noChangeAspect="1" noChangeArrowheads="1" noTextEdit="1"/>
          </p:cNvSpPr>
          <p:nvPr>
            <p:ph type="sldImg"/>
          </p:nvPr>
        </p:nvSpPr>
        <p:spPr>
          <a:xfrm>
            <a:off x="138113" y="768350"/>
            <a:ext cx="6823075"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246891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E996DDD2-0D76-419C-A9FB-5A16EEAD7719}" type="slidenum">
              <a:rPr lang="en-US" altLang="de-DE" sz="1300">
                <a:latin typeface="Verdana" panose="020B0604030504040204" pitchFamily="34" charset="0"/>
              </a:rPr>
              <a:pPr eaLnBrk="1" hangingPunct="1">
                <a:spcBef>
                  <a:spcPct val="0"/>
                </a:spcBef>
              </a:pPr>
              <a:t>44</a:t>
            </a:fld>
            <a:endParaRPr lang="en-US" altLang="de-DE" sz="1300">
              <a:latin typeface="Verdana" panose="020B0604030504040204" pitchFamily="34" charset="0"/>
            </a:endParaRPr>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5511654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9308911-EBDB-4A9E-A516-F5244D75A6A8}" type="slidenum">
              <a:rPr lang="en-US" altLang="de-DE" sz="1300">
                <a:latin typeface="Verdana" panose="020B0604030504040204" pitchFamily="34" charset="0"/>
              </a:rPr>
              <a:pPr eaLnBrk="1" hangingPunct="1">
                <a:spcBef>
                  <a:spcPct val="0"/>
                </a:spcBef>
              </a:pPr>
              <a:t>45</a:t>
            </a:fld>
            <a:endParaRPr lang="en-US" altLang="de-DE" sz="1300">
              <a:latin typeface="Verdana" panose="020B0604030504040204" pitchFamily="34" charset="0"/>
            </a:endParaRPr>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6365709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809A230-A7D9-423D-9145-5ED60CEBDA5D}" type="slidenum">
              <a:rPr lang="en-US" altLang="de-DE" sz="1300">
                <a:latin typeface="Verdana" panose="020B0604030504040204" pitchFamily="34" charset="0"/>
              </a:rPr>
              <a:pPr eaLnBrk="1" hangingPunct="1">
                <a:spcBef>
                  <a:spcPct val="0"/>
                </a:spcBef>
              </a:pPr>
              <a:t>46</a:t>
            </a:fld>
            <a:endParaRPr lang="en-US" altLang="de-DE" sz="1300">
              <a:latin typeface="Verdana" panose="020B0604030504040204" pitchFamily="34" charset="0"/>
            </a:endParaRPr>
          </a:p>
        </p:txBody>
      </p:sp>
      <p:sp>
        <p:nvSpPr>
          <p:cNvPr id="108547" name="Rectangle 2"/>
          <p:cNvSpPr>
            <a:spLocks noGrp="1" noRot="1" noChangeAspect="1" noChangeArrowheads="1" noTextEdit="1"/>
          </p:cNvSpPr>
          <p:nvPr>
            <p:ph type="sldImg"/>
          </p:nvPr>
        </p:nvSpPr>
        <p:spPr>
          <a:xfrm>
            <a:off x="138113" y="768350"/>
            <a:ext cx="6823075"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1420866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120D9948-38B5-4839-8D36-F80FED85E3FE}" type="slidenum">
              <a:rPr lang="en-US" altLang="de-DE" sz="1300">
                <a:latin typeface="Verdana" panose="020B0604030504040204" pitchFamily="34" charset="0"/>
              </a:rPr>
              <a:pPr eaLnBrk="1" hangingPunct="1">
                <a:spcBef>
                  <a:spcPct val="0"/>
                </a:spcBef>
              </a:pPr>
              <a:t>47</a:t>
            </a:fld>
            <a:endParaRPr lang="en-US" altLang="de-DE" sz="1300">
              <a:latin typeface="Verdana" panose="020B0604030504040204" pitchFamily="34" charset="0"/>
            </a:endParaRPr>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2760916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7973C4D1-9D63-4997-91D6-31BB31D149E1}" type="slidenum">
              <a:rPr lang="en-US" altLang="de-DE" sz="1300">
                <a:latin typeface="Verdana" panose="020B0604030504040204" pitchFamily="34" charset="0"/>
              </a:rPr>
              <a:pPr eaLnBrk="1" hangingPunct="1">
                <a:spcBef>
                  <a:spcPct val="0"/>
                </a:spcBef>
              </a:pPr>
              <a:t>48</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776209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BF72482A-9236-448F-9B01-9684F957AFDF}" type="slidenum">
              <a:rPr lang="en-US" altLang="de-DE" sz="1300">
                <a:latin typeface="Verdana" panose="020B0604030504040204" pitchFamily="34" charset="0"/>
              </a:rPr>
              <a:pPr eaLnBrk="1" hangingPunct="1">
                <a:spcBef>
                  <a:spcPct val="0"/>
                </a:spcBef>
              </a:pPr>
              <a:t>49</a:t>
            </a:fld>
            <a:endParaRPr lang="en-US" altLang="de-DE" sz="1300">
              <a:latin typeface="Verdana" panose="020B0604030504040204" pitchFamily="34" charset="0"/>
            </a:endParaRPr>
          </a:p>
        </p:txBody>
      </p:sp>
      <p:sp>
        <p:nvSpPr>
          <p:cNvPr id="111619" name="Rectangle 2"/>
          <p:cNvSpPr>
            <a:spLocks noGrp="1" noRot="1" noChangeAspect="1" noChangeArrowheads="1" noTextEdit="1"/>
          </p:cNvSpPr>
          <p:nvPr>
            <p:ph type="sldImg"/>
          </p:nvPr>
        </p:nvSpPr>
        <p:spPr>
          <a:xfrm>
            <a:off x="138113" y="768350"/>
            <a:ext cx="6823075"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0355302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5637E2D1-6881-4BEC-A6CD-964A592338EC}" type="slidenum">
              <a:rPr lang="en-US" altLang="de-DE" sz="1300">
                <a:latin typeface="Verdana" panose="020B0604030504040204" pitchFamily="34" charset="0"/>
              </a:rPr>
              <a:pPr eaLnBrk="1" hangingPunct="1">
                <a:spcBef>
                  <a:spcPct val="0"/>
                </a:spcBef>
              </a:pPr>
              <a:t>50</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13661151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F907BE3-3707-48A4-9B46-31AB79DC37F1}" type="slidenum">
              <a:rPr lang="en-US" altLang="de-DE" sz="1300">
                <a:latin typeface="Verdana" panose="020B0604030504040204" pitchFamily="34" charset="0"/>
              </a:rPr>
              <a:pPr eaLnBrk="1" hangingPunct="1">
                <a:spcBef>
                  <a:spcPct val="0"/>
                </a:spcBef>
              </a:pPr>
              <a:t>51</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612965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F907BE3-3707-48A4-9B46-31AB79DC37F1}" type="slidenum">
              <a:rPr lang="en-US" altLang="de-DE" sz="1300">
                <a:latin typeface="Verdana" panose="020B0604030504040204" pitchFamily="34" charset="0"/>
              </a:rPr>
              <a:pPr eaLnBrk="1" hangingPunct="1">
                <a:spcBef>
                  <a:spcPct val="0"/>
                </a:spcBef>
              </a:pPr>
              <a:t>52</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612965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F907BE3-3707-48A4-9B46-31AB79DC37F1}" type="slidenum">
              <a:rPr lang="en-US" altLang="de-DE" sz="1300">
                <a:latin typeface="Verdana" panose="020B0604030504040204" pitchFamily="34" charset="0"/>
              </a:rPr>
              <a:pPr eaLnBrk="1" hangingPunct="1">
                <a:spcBef>
                  <a:spcPct val="0"/>
                </a:spcBef>
              </a:pPr>
              <a:t>53</a:t>
            </a:fld>
            <a:endParaRPr lang="en-US" altLang="de-DE" sz="1300">
              <a:latin typeface="Verdana" panose="020B0604030504040204" pitchFamily="34" charset="0"/>
            </a:endParaRPr>
          </a:p>
        </p:txBody>
      </p:sp>
      <p:sp>
        <p:nvSpPr>
          <p:cNvPr id="115715" name="Rectangle 2"/>
          <p:cNvSpPr>
            <a:spLocks noGrp="1" noRot="1" noChangeAspect="1" noChangeArrowheads="1" noTextEdit="1"/>
          </p:cNvSpPr>
          <p:nvPr>
            <p:ph type="sldImg"/>
          </p:nvPr>
        </p:nvSpPr>
        <p:spPr>
          <a:xfrm>
            <a:off x="138113" y="768350"/>
            <a:ext cx="6823075"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612965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47429504-D598-41B3-91C5-9873803591FD}" type="slidenum">
              <a:rPr lang="en-US" altLang="de-DE" sz="1300">
                <a:latin typeface="Verdana" panose="020B0604030504040204" pitchFamily="34" charset="0"/>
              </a:rPr>
              <a:pPr eaLnBrk="1" hangingPunct="1">
                <a:spcBef>
                  <a:spcPct val="0"/>
                </a:spcBef>
              </a:pPr>
              <a:t>54</a:t>
            </a:fld>
            <a:endParaRPr lang="en-US" altLang="de-DE" sz="1300">
              <a:latin typeface="Verdana" panose="020B0604030504040204" pitchFamily="34" charset="0"/>
            </a:endParaRPr>
          </a:p>
        </p:txBody>
      </p:sp>
      <p:sp>
        <p:nvSpPr>
          <p:cNvPr id="116739" name="Rectangle 2"/>
          <p:cNvSpPr>
            <a:spLocks noGrp="1" noRot="1" noChangeAspect="1" noChangeArrowheads="1" noTextEdit="1"/>
          </p:cNvSpPr>
          <p:nvPr>
            <p:ph type="sldImg"/>
          </p:nvPr>
        </p:nvSpPr>
        <p:spPr>
          <a:xfrm>
            <a:off x="138113" y="768350"/>
            <a:ext cx="6823075"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36604078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A0BAB8A2-42B0-49DE-9E01-1EA7905AA8AC}" type="slidenum">
              <a:rPr lang="en-US" altLang="de-DE" sz="1300">
                <a:latin typeface="Verdana" panose="020B0604030504040204" pitchFamily="34" charset="0"/>
              </a:rPr>
              <a:pPr eaLnBrk="1" hangingPunct="1">
                <a:spcBef>
                  <a:spcPct val="0"/>
                </a:spcBef>
              </a:pPr>
              <a:t>55</a:t>
            </a:fld>
            <a:endParaRPr lang="en-US" altLang="de-DE" sz="1300">
              <a:latin typeface="Verdana" panose="020B0604030504040204" pitchFamily="34" charset="0"/>
            </a:endParaRPr>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0018637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282A28F0-A98D-487D-B14C-AB63F5D3B8B4}" type="slidenum">
              <a:rPr lang="en-US" altLang="de-DE" sz="1300">
                <a:latin typeface="Verdana" panose="020B0604030504040204" pitchFamily="34" charset="0"/>
              </a:rPr>
              <a:pPr eaLnBrk="1" hangingPunct="1">
                <a:spcBef>
                  <a:spcPct val="0"/>
                </a:spcBef>
              </a:pPr>
              <a:t>57</a:t>
            </a:fld>
            <a:endParaRPr lang="en-US" altLang="de-DE" sz="1300">
              <a:latin typeface="Verdana" panose="020B0604030504040204" pitchFamily="34" charset="0"/>
            </a:endParaRPr>
          </a:p>
        </p:txBody>
      </p:sp>
      <p:sp>
        <p:nvSpPr>
          <p:cNvPr id="119811" name="Rectangle 2"/>
          <p:cNvSpPr>
            <a:spLocks noGrp="1" noRot="1" noChangeAspect="1" noChangeArrowheads="1" noTextEdit="1"/>
          </p:cNvSpPr>
          <p:nvPr>
            <p:ph type="sldImg"/>
          </p:nvPr>
        </p:nvSpPr>
        <p:spPr>
          <a:xfrm>
            <a:off x="138113" y="768350"/>
            <a:ext cx="6823075"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4705307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defTabSz="990600" eaLnBrk="0" hangingPunct="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pPr>
            <a:fld id="{8B918629-CF6C-4214-8389-4D2D03F14B23}" type="slidenum">
              <a:rPr lang="en-US" altLang="de-DE" sz="1300">
                <a:latin typeface="Verdana" panose="020B0604030504040204" pitchFamily="34" charset="0"/>
              </a:rPr>
              <a:pPr eaLnBrk="1" hangingPunct="1">
                <a:spcBef>
                  <a:spcPct val="0"/>
                </a:spcBef>
              </a:pPr>
              <a:t>58</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p>
        </p:txBody>
      </p:sp>
    </p:spTree>
    <p:extLst>
      <p:ext uri="{BB962C8B-B14F-4D97-AF65-F5344CB8AC3E}">
        <p14:creationId xmlns:p14="http://schemas.microsoft.com/office/powerpoint/2010/main" val="2466629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Trening</a:t>
            </a:r>
            <a:r>
              <a:rPr lang="en-US" altLang="ko-KR" dirty="0">
                <a:solidFill>
                  <a:srgbClr val="004992"/>
                </a:solidFill>
              </a:rPr>
              <a:t> </a:t>
            </a:r>
            <a:r>
              <a:rPr lang="en-US" altLang="ko-KR" dirty="0" err="1">
                <a:solidFill>
                  <a:srgbClr val="004992"/>
                </a:solidFill>
              </a:rPr>
              <a:t>metacognitiv</a:t>
            </a:r>
            <a:r>
              <a:rPr lang="en-US" altLang="ko-KR" dirty="0">
                <a:solidFill>
                  <a:srgbClr val="004992"/>
                </a:solidFill>
              </a:rPr>
              <a:t> (TMC)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ko-KR" sz="1000" dirty="0">
                <a:latin typeface="+mj-lt"/>
              </a:rPr>
              <a:t>Folosirea ilustraţiilor a fost aprobată de artiştii sau de proprietarii drepturilor pentru ilustraţiile respective. Detalii privitoare la artişti sau titluri se găsesc la sfârşitul prezentării.</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e-DE"/>
              <a:t>Trening metacognitiv 1 – Modul de atribuire</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e-DE"/>
              <a:t>Trening metacognitiv 1 – Modul de atribuire</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r>
              <a:rPr lang="de-DE"/>
              <a:t>Trening metacognitiv 1 – Modul de atribuire</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ltLang="ja-JP">
                <a:latin typeface="+mn-lt"/>
                <a:ea typeface="+mn-ea"/>
                <a:cs typeface="+mn-cs"/>
              </a:rPr>
              <a:t>TMC 1 A – Modul de atribuire</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a:t>
            </a:r>
            <a:r>
              <a:rPr lang="pt-BR" sz="1600" dirty="0" err="1">
                <a:solidFill>
                  <a:srgbClr val="004992"/>
                </a:solidFill>
              </a:rPr>
              <a:t>Drechsel</a:t>
            </a:r>
            <a:r>
              <a:rPr lang="nl-NL" sz="160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4283174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Mod de atribuire</a:t>
            </a:r>
            <a:endParaRPr lang="en-US" sz="3600" dirty="0">
              <a:solidFill>
                <a:srgbClr val="004992"/>
              </a:solidFill>
              <a:latin typeface="+mn-lt"/>
              <a:ea typeface="+mn-ea"/>
              <a:cs typeface="+mn-cs"/>
            </a:endParaRPr>
          </a:p>
        </p:txBody>
      </p:sp>
      <p:sp>
        <p:nvSpPr>
          <p:cNvPr id="5123" name="Rectangle 3"/>
          <p:cNvSpPr>
            <a:spLocks noGrp="1" noChangeArrowheads="1"/>
          </p:cNvSpPr>
          <p:nvPr>
            <p:ph idx="1"/>
          </p:nvPr>
        </p:nvSpPr>
        <p:spPr/>
        <p:txBody>
          <a:bodyPr>
            <a:noAutofit/>
          </a:bodyPr>
          <a:lstStyle/>
          <a:p>
            <a:pPr eaLnBrk="1" hangingPunct="1">
              <a:tabLst>
                <a:tab pos="0" algn="l"/>
              </a:tabLst>
            </a:pPr>
            <a:r>
              <a:rPr lang="de-DE" altLang="de-DE" sz="2400" dirty="0">
                <a:solidFill>
                  <a:srgbClr val="333333"/>
                </a:solidFill>
              </a:rPr>
              <a:t>Atribuire = Explica</a:t>
            </a:r>
            <a:r>
              <a:rPr lang="en-US" altLang="de-DE" sz="2400" dirty="0">
                <a:solidFill>
                  <a:srgbClr val="333333"/>
                </a:solidFill>
              </a:rPr>
              <a:t>ţ</a:t>
            </a:r>
            <a:r>
              <a:rPr lang="de-DE" altLang="de-DE" sz="2400" dirty="0">
                <a:solidFill>
                  <a:srgbClr val="333333"/>
                </a:solidFill>
              </a:rPr>
              <a:t>ii proprii cu privire la cauzele anumitor situa</a:t>
            </a:r>
            <a:r>
              <a:rPr lang="en-US" altLang="de-DE" sz="2400" dirty="0">
                <a:solidFill>
                  <a:srgbClr val="333333"/>
                </a:solidFill>
              </a:rPr>
              <a:t>ţ</a:t>
            </a:r>
            <a:r>
              <a:rPr lang="de-DE" altLang="de-DE" sz="2400" dirty="0">
                <a:solidFill>
                  <a:srgbClr val="333333"/>
                </a:solidFill>
              </a:rPr>
              <a:t>ii (de exemplu cine e vinovat).</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a:t>
            </a:fld>
            <a:endParaRPr lang="de-DE" dirty="0">
              <a:latin typeface="+mn-lt"/>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Mod de atribuire</a:t>
            </a:r>
            <a:endParaRPr lang="en-US" sz="3600" dirty="0">
              <a:solidFill>
                <a:srgbClr val="004992"/>
              </a:solidFill>
              <a:latin typeface="+mn-lt"/>
              <a:ea typeface="+mn-ea"/>
              <a:cs typeface="+mn-cs"/>
            </a:endParaRPr>
          </a:p>
        </p:txBody>
      </p:sp>
      <p:sp>
        <p:nvSpPr>
          <p:cNvPr id="5123" name="Rectangle 3"/>
          <p:cNvSpPr>
            <a:spLocks noGrp="1" noChangeArrowheads="1"/>
          </p:cNvSpPr>
          <p:nvPr>
            <p:ph idx="1"/>
          </p:nvPr>
        </p:nvSpPr>
        <p:spPr/>
        <p:txBody>
          <a:bodyPr>
            <a:noAutofit/>
          </a:bodyPr>
          <a:lstStyle/>
          <a:p>
            <a:pPr eaLnBrk="1" hangingPunct="1">
              <a:tabLst>
                <a:tab pos="0" algn="l"/>
              </a:tabLst>
            </a:pPr>
            <a:r>
              <a:rPr lang="de-DE" altLang="de-DE" sz="2400" dirty="0">
                <a:solidFill>
                  <a:srgbClr val="333333"/>
                </a:solidFill>
              </a:rPr>
              <a:t>Atribuire = Explica</a:t>
            </a:r>
            <a:r>
              <a:rPr lang="en-US" altLang="de-DE" sz="2400" dirty="0">
                <a:solidFill>
                  <a:srgbClr val="333333"/>
                </a:solidFill>
              </a:rPr>
              <a:t>ţ</a:t>
            </a:r>
            <a:r>
              <a:rPr lang="de-DE" altLang="de-DE" sz="2400" dirty="0">
                <a:solidFill>
                  <a:srgbClr val="333333"/>
                </a:solidFill>
              </a:rPr>
              <a:t>ii proprii cu privire la cauzele anumitor situa</a:t>
            </a:r>
            <a:r>
              <a:rPr lang="en-US" altLang="de-DE" sz="2400" dirty="0">
                <a:solidFill>
                  <a:srgbClr val="333333"/>
                </a:solidFill>
              </a:rPr>
              <a:t>ţ</a:t>
            </a:r>
            <a:r>
              <a:rPr lang="de-DE" altLang="de-DE" sz="2400" dirty="0">
                <a:solidFill>
                  <a:srgbClr val="333333"/>
                </a:solidFill>
              </a:rPr>
              <a:t>ii (de exemplu cine e vinovat).</a:t>
            </a:r>
          </a:p>
          <a:p>
            <a:pPr lvl="0" defTabSz="914377"/>
            <a:r>
              <a:rPr lang="vi-VN" altLang="de-DE" sz="2400" dirty="0">
                <a:solidFill>
                  <a:srgbClr val="333333"/>
                </a:solidFill>
              </a:rPr>
              <a:t>Se întâmplă des să nu observăm că acelaşi eveniment poate să aibe cauze foarte </a:t>
            </a:r>
            <a:r>
              <a:rPr lang="vi-VN" altLang="de-DE" sz="2400">
                <a:solidFill>
                  <a:srgbClr val="333333"/>
                </a:solidFill>
              </a:rPr>
              <a:t>diferite.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a:t>
            </a:fld>
            <a:endParaRPr lang="de-DE" dirty="0">
              <a:latin typeface="+mn-lt"/>
              <a:cs typeface="+mn-cs"/>
            </a:endParaRPr>
          </a:p>
        </p:txBody>
      </p:sp>
    </p:spTree>
    <p:extLst>
      <p:ext uri="{BB962C8B-B14F-4D97-AF65-F5344CB8AC3E}">
        <p14:creationId xmlns:p14="http://schemas.microsoft.com/office/powerpoint/2010/main" val="1652810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a:solidFill>
                  <a:srgbClr val="004992"/>
                </a:solidFill>
                <a:latin typeface="+mn-lt"/>
                <a:ea typeface="+mn-ea"/>
                <a:cs typeface="+mn-cs"/>
              </a:rPr>
              <a:t>Mod de atribuire</a:t>
            </a:r>
            <a:endParaRPr lang="en-US" sz="3600" dirty="0">
              <a:solidFill>
                <a:srgbClr val="004992"/>
              </a:solidFill>
              <a:latin typeface="+mn-lt"/>
              <a:ea typeface="+mn-ea"/>
              <a:cs typeface="+mn-cs"/>
            </a:endParaRPr>
          </a:p>
        </p:txBody>
      </p:sp>
      <p:sp>
        <p:nvSpPr>
          <p:cNvPr id="5123" name="Rectangle 3"/>
          <p:cNvSpPr>
            <a:spLocks noGrp="1" noChangeArrowheads="1"/>
          </p:cNvSpPr>
          <p:nvPr>
            <p:ph idx="1"/>
          </p:nvPr>
        </p:nvSpPr>
        <p:spPr/>
        <p:txBody>
          <a:bodyPr>
            <a:noAutofit/>
          </a:bodyPr>
          <a:lstStyle/>
          <a:p>
            <a:pPr eaLnBrk="1" hangingPunct="1">
              <a:tabLst>
                <a:tab pos="0" algn="l"/>
              </a:tabLst>
            </a:pPr>
            <a:r>
              <a:rPr lang="de-DE" altLang="de-DE" sz="2400" dirty="0">
                <a:solidFill>
                  <a:srgbClr val="333333"/>
                </a:solidFill>
              </a:rPr>
              <a:t>Atribuire = Explica</a:t>
            </a:r>
            <a:r>
              <a:rPr lang="en-US" altLang="de-DE" sz="2400" dirty="0">
                <a:solidFill>
                  <a:srgbClr val="333333"/>
                </a:solidFill>
              </a:rPr>
              <a:t>ţ</a:t>
            </a:r>
            <a:r>
              <a:rPr lang="de-DE" altLang="de-DE" sz="2400" dirty="0">
                <a:solidFill>
                  <a:srgbClr val="333333"/>
                </a:solidFill>
              </a:rPr>
              <a:t>ii proprii cu privire la cauzele anumitor situa</a:t>
            </a:r>
            <a:r>
              <a:rPr lang="en-US" altLang="de-DE" sz="2400" dirty="0">
                <a:solidFill>
                  <a:srgbClr val="333333"/>
                </a:solidFill>
              </a:rPr>
              <a:t>ţ</a:t>
            </a:r>
            <a:r>
              <a:rPr lang="de-DE" altLang="de-DE" sz="2400" dirty="0">
                <a:solidFill>
                  <a:srgbClr val="333333"/>
                </a:solidFill>
              </a:rPr>
              <a:t>ii (de exemplu cine e vinovat).</a:t>
            </a:r>
          </a:p>
          <a:p>
            <a:pPr lvl="0" defTabSz="914377"/>
            <a:r>
              <a:rPr lang="vi-VN" altLang="de-DE" sz="2400" dirty="0">
                <a:solidFill>
                  <a:srgbClr val="333333"/>
                </a:solidFill>
              </a:rPr>
              <a:t>Se întâmplă des să nu observăm că acelaşi eveniment poate să aibe cauze foarte diferite.</a:t>
            </a:r>
          </a:p>
          <a:p>
            <a:pPr lvl="0" defTabSz="914400" fontAlgn="base"/>
            <a:endParaRPr lang="de-DE" altLang="de-DE" sz="2400" b="1" dirty="0">
              <a:solidFill>
                <a:srgbClr val="004992"/>
              </a:solidFill>
            </a:endParaRPr>
          </a:p>
          <a:p>
            <a:pPr lvl="0" defTabSz="914400" fontAlgn="base"/>
            <a:r>
              <a:rPr lang="de-DE" altLang="de-DE" sz="2400" b="1" dirty="0">
                <a:solidFill>
                  <a:srgbClr val="004992"/>
                </a:solidFill>
              </a:rPr>
              <a:t>Ce cauze ar putea s</a:t>
            </a:r>
            <a:r>
              <a:rPr lang="en-US" altLang="de-DE" sz="2400" b="1" dirty="0">
                <a:solidFill>
                  <a:srgbClr val="004992"/>
                </a:solidFill>
              </a:rPr>
              <a:t>ă</a:t>
            </a:r>
            <a:r>
              <a:rPr lang="de-DE" altLang="de-DE" sz="2400" b="1" dirty="0">
                <a:solidFill>
                  <a:srgbClr val="004992"/>
                </a:solidFill>
              </a:rPr>
              <a:t> aibe situa</a:t>
            </a:r>
            <a:r>
              <a:rPr lang="en-US" altLang="de-DE" sz="2400" b="1" dirty="0">
                <a:solidFill>
                  <a:srgbClr val="004992"/>
                </a:solidFill>
              </a:rPr>
              <a:t>ţ</a:t>
            </a:r>
            <a:r>
              <a:rPr lang="de-DE" altLang="de-DE" sz="2400" b="1" dirty="0">
                <a:solidFill>
                  <a:srgbClr val="004992"/>
                </a:solidFill>
              </a:rPr>
              <a:t>ia urm</a:t>
            </a:r>
            <a:r>
              <a:rPr lang="en-US" altLang="de-DE" sz="2400" b="1" dirty="0">
                <a:solidFill>
                  <a:srgbClr val="004992"/>
                </a:solidFill>
              </a:rPr>
              <a:t>ă</a:t>
            </a:r>
            <a:r>
              <a:rPr lang="de-DE" altLang="de-DE" sz="2400" b="1" dirty="0">
                <a:solidFill>
                  <a:srgbClr val="004992"/>
                </a:solidFill>
              </a:rPr>
              <a:t>toare?</a:t>
            </a:r>
          </a:p>
          <a:p>
            <a:pPr lvl="0" defTabSz="914400" fontAlgn="base"/>
            <a:r>
              <a:rPr lang="de-DE" altLang="de-DE" sz="2400" dirty="0">
                <a:solidFill>
                  <a:srgbClr val="333333"/>
                </a:solidFill>
              </a:rPr>
              <a:t>Un prieten nu vine la o </a:t>
            </a:r>
            <a:r>
              <a:rPr lang="en-US" altLang="de-DE" sz="2400" dirty="0">
                <a:solidFill>
                  <a:srgbClr val="333333"/>
                </a:solidFill>
              </a:rPr>
              <a:t>î</a:t>
            </a:r>
            <a:r>
              <a:rPr lang="de-DE" altLang="de-DE" sz="2400" dirty="0">
                <a:solidFill>
                  <a:srgbClr val="333333"/>
                </a:solidFill>
              </a:rPr>
              <a:t>nt</a:t>
            </a:r>
            <a:r>
              <a:rPr lang="en-US" altLang="de-DE" sz="2400" dirty="0">
                <a:solidFill>
                  <a:srgbClr val="333333"/>
                </a:solidFill>
              </a:rPr>
              <a:t>â</a:t>
            </a:r>
            <a:r>
              <a:rPr lang="de-DE" altLang="de-DE" sz="2400" dirty="0">
                <a:solidFill>
                  <a:srgbClr val="333333"/>
                </a:solidFill>
              </a:rPr>
              <a:t>lnire.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a:t>
            </a:fld>
            <a:endParaRPr lang="de-DE" dirty="0">
              <a:latin typeface="+mn-lt"/>
              <a:cs typeface="+mn-cs"/>
            </a:endParaRPr>
          </a:p>
        </p:txBody>
      </p:sp>
    </p:spTree>
    <p:extLst>
      <p:ext uri="{BB962C8B-B14F-4D97-AF65-F5344CB8AC3E}">
        <p14:creationId xmlns:p14="http://schemas.microsoft.com/office/powerpoint/2010/main" val="2039143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a:solidFill>
                  <a:srgbClr val="004992"/>
                </a:solidFill>
                <a:latin typeface="+mn-lt"/>
                <a:ea typeface="+mn-ea"/>
                <a:cs typeface="+mn-cs"/>
              </a:rPr>
              <a:t>Explicaţii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fr-FR" altLang="de-DE" sz="2400" dirty="0">
                <a:solidFill>
                  <a:srgbClr val="333333"/>
                </a:solidFill>
              </a:rPr>
              <a:t>De ce nu a </a:t>
            </a:r>
            <a:r>
              <a:rPr lang="fr-FR" altLang="de-DE" sz="2400" dirty="0" err="1">
                <a:solidFill>
                  <a:srgbClr val="333333"/>
                </a:solidFill>
              </a:rPr>
              <a:t>venit</a:t>
            </a:r>
            <a:r>
              <a:rPr lang="fr-FR" altLang="de-DE" sz="2400" dirty="0">
                <a:solidFill>
                  <a:srgbClr val="333333"/>
                </a:solidFill>
              </a:rPr>
              <a:t>?</a:t>
            </a:r>
          </a:p>
          <a:p>
            <a:pPr lvl="0" defTabSz="914400" fontAlgn="base"/>
            <a:r>
              <a:rPr lang="de-DE" altLang="de-DE" sz="2400" dirty="0">
                <a:solidFill>
                  <a:srgbClr val="004992"/>
                </a:solidFill>
              </a:rPr>
              <a:t>Posibilit</a:t>
            </a:r>
            <a:r>
              <a:rPr lang="en-US" altLang="de-DE" sz="2400" dirty="0" err="1">
                <a:solidFill>
                  <a:srgbClr val="004992"/>
                </a:solidFill>
              </a:rPr>
              <a:t>ăţ</a:t>
            </a:r>
            <a:r>
              <a:rPr lang="de-DE" altLang="de-DE" sz="2400" dirty="0">
                <a:solidFill>
                  <a:srgbClr val="004992"/>
                </a:solidFill>
              </a:rPr>
              <a:t>i de atribuire...</a:t>
            </a:r>
          </a:p>
          <a:p>
            <a:pPr lvl="0" defTabSz="914400" fontAlgn="base"/>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a:t>
            </a:fld>
            <a:endParaRPr lang="de-DE" dirty="0">
              <a:latin typeface="+mn-lt"/>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Explicaţii</a:t>
            </a:r>
          </a:p>
        </p:txBody>
      </p:sp>
      <p:sp>
        <p:nvSpPr>
          <p:cNvPr id="4" name="Content Placeholder 3"/>
          <p:cNvSpPr>
            <a:spLocks noGrp="1"/>
          </p:cNvSpPr>
          <p:nvPr>
            <p:ph idx="1"/>
          </p:nvPr>
        </p:nvSpPr>
        <p:spPr/>
        <p:txBody>
          <a:bodyPr/>
          <a:lstStyle/>
          <a:p>
            <a:pPr lvl="0" defTabSz="914377"/>
            <a:r>
              <a:rPr lang="fr-FR" altLang="de-DE" sz="2400" dirty="0">
                <a:solidFill>
                  <a:srgbClr val="333333"/>
                </a:solidFill>
              </a:rPr>
              <a:t>De ce nu a </a:t>
            </a:r>
            <a:r>
              <a:rPr lang="fr-FR" altLang="de-DE" sz="2400" dirty="0" err="1">
                <a:solidFill>
                  <a:srgbClr val="333333"/>
                </a:solidFill>
              </a:rPr>
              <a:t>venit</a:t>
            </a:r>
            <a:r>
              <a:rPr lang="fr-FR" altLang="de-DE" sz="2400" dirty="0">
                <a:solidFill>
                  <a:srgbClr val="333333"/>
                </a:solidFill>
              </a:rPr>
              <a:t>?</a:t>
            </a:r>
          </a:p>
          <a:p>
            <a:pPr lvl="0" defTabSz="914400" fontAlgn="base"/>
            <a:r>
              <a:rPr lang="de-DE" altLang="de-DE" sz="2400" dirty="0">
                <a:solidFill>
                  <a:srgbClr val="004992"/>
                </a:solidFill>
              </a:rPr>
              <a:t>Posibilit</a:t>
            </a:r>
            <a:r>
              <a:rPr lang="en-US" altLang="de-DE" sz="2400" dirty="0" err="1">
                <a:solidFill>
                  <a:srgbClr val="004992"/>
                </a:solidFill>
              </a:rPr>
              <a:t>ăţ</a:t>
            </a:r>
            <a:r>
              <a:rPr lang="de-DE" altLang="de-DE" sz="2400" dirty="0">
                <a:solidFill>
                  <a:srgbClr val="004992"/>
                </a:solidFill>
              </a:rPr>
              <a:t>i de atribuire...</a:t>
            </a:r>
          </a:p>
          <a:p>
            <a:pPr marL="342900" lvl="0" indent="-342900" defTabSz="914400" fontAlgn="base">
              <a:buClr>
                <a:srgbClr val="333333"/>
              </a:buClr>
              <a:buFont typeface="WingDings"/>
              <a:buChar char=""/>
            </a:pPr>
            <a:r>
              <a:rPr lang="de-DE" altLang="de-DE" sz="2400" dirty="0">
                <a:solidFill>
                  <a:srgbClr val="333333"/>
                </a:solidFill>
              </a:rPr>
              <a:t>Eu nu s</a:t>
            </a:r>
            <a:r>
              <a:rPr lang="en-US" altLang="de-DE" sz="2400" dirty="0">
                <a:solidFill>
                  <a:srgbClr val="333333"/>
                </a:solidFill>
              </a:rPr>
              <a:t>u</a:t>
            </a:r>
            <a:r>
              <a:rPr lang="de-DE" altLang="de-DE" sz="2400" dirty="0">
                <a:solidFill>
                  <a:srgbClr val="333333"/>
                </a:solidFill>
              </a:rPr>
              <a:t>nt destul de important pentru el. Cu al</a:t>
            </a:r>
            <a:r>
              <a:rPr lang="en-US" altLang="de-DE" sz="2400" dirty="0">
                <a:solidFill>
                  <a:srgbClr val="333333"/>
                </a:solidFill>
              </a:rPr>
              <a:t>ţ</a:t>
            </a:r>
            <a:r>
              <a:rPr lang="de-DE" altLang="de-DE" sz="2400" dirty="0">
                <a:solidFill>
                  <a:srgbClr val="333333"/>
                </a:solidFill>
              </a:rPr>
              <a:t>i prieteni nu </a:t>
            </a:r>
            <a:r>
              <a:rPr lang="en-US" altLang="de-DE" sz="2400" dirty="0">
                <a:solidFill>
                  <a:srgbClr val="333333"/>
                </a:solidFill>
              </a:rPr>
              <a:t>ş</a:t>
            </a:r>
            <a:r>
              <a:rPr lang="de-DE" altLang="de-DE" sz="2400" dirty="0">
                <a:solidFill>
                  <a:srgbClr val="333333"/>
                </a:solidFill>
              </a:rPr>
              <a:t>i-ar permite a</a:t>
            </a:r>
            <a:r>
              <a:rPr lang="en-US" altLang="de-DE" sz="2400" dirty="0">
                <a:solidFill>
                  <a:srgbClr val="333333"/>
                </a:solidFill>
              </a:rPr>
              <a:t>ş</a:t>
            </a:r>
            <a:r>
              <a:rPr lang="de-DE" altLang="de-DE" sz="2400" dirty="0">
                <a:solidFill>
                  <a:srgbClr val="333333"/>
                </a:solidFill>
              </a:rPr>
              <a:t>a ceva.</a:t>
            </a:r>
          </a:p>
          <a:p>
            <a:pPr marL="342900" lvl="0" indent="-342900" defTabSz="914400" fontAlgn="base">
              <a:buClr>
                <a:srgbClr val="333333"/>
              </a:buClr>
              <a:buFont typeface="WingDings"/>
              <a:buChar char=""/>
            </a:pPr>
            <a:r>
              <a:rPr lang="de-DE" altLang="de-DE" sz="2400" dirty="0">
                <a:solidFill>
                  <a:srgbClr val="333333"/>
                </a:solidFill>
              </a:rPr>
              <a:t>El este de felul lui uituc. Precis a uitat c</a:t>
            </a:r>
            <a:r>
              <a:rPr lang="en-US" altLang="de-DE" sz="2400" dirty="0">
                <a:solidFill>
                  <a:srgbClr val="333333"/>
                </a:solidFill>
              </a:rPr>
              <a:t>â</a:t>
            </a:r>
            <a:r>
              <a:rPr lang="de-DE" altLang="de-DE" sz="2400" dirty="0">
                <a:solidFill>
                  <a:srgbClr val="333333"/>
                </a:solidFill>
              </a:rPr>
              <a:t>nd trebuia s</a:t>
            </a:r>
            <a:r>
              <a:rPr lang="en-US" altLang="de-DE" sz="2400" dirty="0">
                <a:solidFill>
                  <a:srgbClr val="333333"/>
                </a:solidFill>
              </a:rPr>
              <a:t>ă</a:t>
            </a:r>
            <a:r>
              <a:rPr lang="de-DE" altLang="de-DE" sz="2400" dirty="0">
                <a:solidFill>
                  <a:srgbClr val="333333"/>
                </a:solidFill>
              </a:rPr>
              <a:t> ne </a:t>
            </a:r>
            <a:r>
              <a:rPr lang="en-US" altLang="de-DE" sz="2400" dirty="0">
                <a:solidFill>
                  <a:srgbClr val="333333"/>
                </a:solidFill>
              </a:rPr>
              <a:t>î</a:t>
            </a:r>
            <a:r>
              <a:rPr lang="de-DE" altLang="de-DE" sz="2400" dirty="0">
                <a:solidFill>
                  <a:srgbClr val="333333"/>
                </a:solidFill>
              </a:rPr>
              <a:t>nt</a:t>
            </a:r>
            <a:r>
              <a:rPr lang="en-US" altLang="de-DE" sz="2400" dirty="0">
                <a:solidFill>
                  <a:srgbClr val="333333"/>
                </a:solidFill>
              </a:rPr>
              <a:t>â</a:t>
            </a:r>
            <a:r>
              <a:rPr lang="de-DE" altLang="de-DE" sz="2400" dirty="0">
                <a:solidFill>
                  <a:srgbClr val="333333"/>
                </a:solidFill>
              </a:rPr>
              <a:t>lnim.</a:t>
            </a:r>
          </a:p>
          <a:p>
            <a:pPr marL="342900" lvl="0" indent="-342900" defTabSz="914400" fontAlgn="base">
              <a:buClr>
                <a:srgbClr val="333333"/>
              </a:buClr>
              <a:buFont typeface="WingDings"/>
              <a:buChar char=""/>
            </a:pPr>
            <a:r>
              <a:rPr lang="de-DE" altLang="de-DE" sz="2400" dirty="0">
                <a:solidFill>
                  <a:srgbClr val="333333"/>
                </a:solidFill>
              </a:rPr>
              <a:t>A avut o pan</a:t>
            </a:r>
            <a:r>
              <a:rPr lang="en-US" altLang="de-DE" sz="2400" dirty="0">
                <a:solidFill>
                  <a:srgbClr val="333333"/>
                </a:solidFill>
              </a:rPr>
              <a:t>ă</a:t>
            </a:r>
            <a:r>
              <a:rPr lang="de-DE" altLang="de-DE" sz="2400" dirty="0">
                <a:solidFill>
                  <a:srgbClr val="333333"/>
                </a:solidFill>
              </a:rPr>
              <a:t> de ma</a:t>
            </a:r>
            <a:r>
              <a:rPr lang="en-US" altLang="de-DE" sz="2400" dirty="0">
                <a:solidFill>
                  <a:srgbClr val="333333"/>
                </a:solidFill>
              </a:rPr>
              <a:t>ş</a:t>
            </a:r>
            <a:r>
              <a:rPr lang="de-DE" altLang="de-DE" sz="2400" dirty="0">
                <a:solidFill>
                  <a:srgbClr val="333333"/>
                </a:solidFill>
              </a:rPr>
              <a:t>in</a:t>
            </a:r>
            <a:r>
              <a:rPr lang="en-US" altLang="de-DE" sz="2400" dirty="0">
                <a:solidFill>
                  <a:srgbClr val="333333"/>
                </a:solidFill>
              </a:rPr>
              <a:t>ă</a:t>
            </a:r>
            <a:r>
              <a:rPr lang="de-DE"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6</a:t>
            </a:fld>
            <a:endParaRPr lang="de-DE"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Explicaţii</a:t>
            </a:r>
          </a:p>
        </p:txBody>
      </p:sp>
      <p:sp>
        <p:nvSpPr>
          <p:cNvPr id="4" name="Content Placeholder 3"/>
          <p:cNvSpPr>
            <a:spLocks noGrp="1"/>
          </p:cNvSpPr>
          <p:nvPr>
            <p:ph idx="1"/>
          </p:nvPr>
        </p:nvSpPr>
        <p:spPr/>
        <p:txBody>
          <a:bodyPr/>
          <a:lstStyle/>
          <a:p>
            <a:pPr lvl="0" defTabSz="914377"/>
            <a:r>
              <a:rPr lang="fr-FR" altLang="de-DE" sz="2400" dirty="0">
                <a:solidFill>
                  <a:srgbClr val="333333"/>
                </a:solidFill>
              </a:rPr>
              <a:t>De ce nu a </a:t>
            </a:r>
            <a:r>
              <a:rPr lang="fr-FR" altLang="de-DE" sz="2400" dirty="0" err="1">
                <a:solidFill>
                  <a:srgbClr val="333333"/>
                </a:solidFill>
              </a:rPr>
              <a:t>venit</a:t>
            </a:r>
            <a:r>
              <a:rPr lang="fr-FR" altLang="de-DE" sz="2400" dirty="0">
                <a:solidFill>
                  <a:srgbClr val="333333"/>
                </a:solidFill>
              </a:rPr>
              <a:t>?</a:t>
            </a:r>
          </a:p>
          <a:p>
            <a:pPr lvl="0" defTabSz="914400" fontAlgn="base"/>
            <a:r>
              <a:rPr lang="de-DE" altLang="de-DE" sz="2400" dirty="0">
                <a:solidFill>
                  <a:srgbClr val="004992"/>
                </a:solidFill>
              </a:rPr>
              <a:t>Posibilit</a:t>
            </a:r>
            <a:r>
              <a:rPr lang="en-US" altLang="de-DE" sz="2400" dirty="0" err="1">
                <a:solidFill>
                  <a:srgbClr val="004992"/>
                </a:solidFill>
              </a:rPr>
              <a:t>ăţ</a:t>
            </a:r>
            <a:r>
              <a:rPr lang="de-DE" altLang="de-DE" sz="2400" dirty="0">
                <a:solidFill>
                  <a:srgbClr val="004992"/>
                </a:solidFill>
              </a:rPr>
              <a:t>i de atribuire...</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7</a:t>
            </a:fld>
            <a:endParaRPr lang="de-DE" dirty="0">
              <a:latin typeface="+mn-lt"/>
              <a:cs typeface="+mn-cs"/>
            </a:endParaRPr>
          </a:p>
        </p:txBody>
      </p:sp>
      <p:graphicFrame>
        <p:nvGraphicFramePr>
          <p:cNvPr id="8" name="Group 68"/>
          <p:cNvGraphicFramePr>
            <a:graphicFrameLocks/>
          </p:cNvGraphicFramePr>
          <p:nvPr>
            <p:extLst>
              <p:ext uri="{D42A27DB-BD31-4B8C-83A1-F6EECF244321}">
                <p14:modId xmlns:p14="http://schemas.microsoft.com/office/powerpoint/2010/main" val="3333554049"/>
              </p:ext>
            </p:extLst>
          </p:nvPr>
        </p:nvGraphicFramePr>
        <p:xfrm>
          <a:off x="408955" y="3429000"/>
          <a:ext cx="11376000" cy="2377376"/>
        </p:xfrm>
        <a:graphic>
          <a:graphicData uri="http://schemas.openxmlformats.org/drawingml/2006/table">
            <a:tbl>
              <a:tblPr/>
              <a:tblGrid>
                <a:gridCol w="2376264">
                  <a:extLst>
                    <a:ext uri="{9D8B030D-6E8A-4147-A177-3AD203B41FA5}">
                      <a16:colId xmlns:a16="http://schemas.microsoft.com/office/drawing/2014/main" val="20000"/>
                    </a:ext>
                  </a:extLst>
                </a:gridCol>
                <a:gridCol w="8999736">
                  <a:extLst>
                    <a:ext uri="{9D8B030D-6E8A-4147-A177-3AD203B41FA5}">
                      <a16:colId xmlns:a16="http://schemas.microsoft.com/office/drawing/2014/main" val="20001"/>
                    </a:ext>
                  </a:extLst>
                </a:gridCol>
              </a:tblGrid>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...eu/persoana proprie</a:t>
                      </a: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2400" b="0" i="0" u="none" strike="noStrike" cap="none" normalizeH="0" baseline="0">
                          <a:ln>
                            <a:noFill/>
                          </a:ln>
                          <a:solidFill>
                            <a:srgbClr val="333333"/>
                          </a:solidFill>
                          <a:effectLst/>
                          <a:latin typeface="+mj-lt"/>
                          <a:cs typeface="Times New Roman" pitchFamily="18" charset="0"/>
                        </a:rPr>
                        <a:t>Eu nu sunt destul de important pentru el.</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7315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2400" b="0" i="0" u="none" strike="noStrike" cap="none" normalizeH="0" baseline="0" dirty="0">
                          <a:ln>
                            <a:noFill/>
                          </a:ln>
                          <a:solidFill>
                            <a:srgbClr val="004992"/>
                          </a:solidFill>
                          <a:effectLst/>
                          <a:latin typeface="+mj-lt"/>
                          <a:cs typeface="Times New Roman" pitchFamily="18" charset="0"/>
                        </a:rPr>
                        <a:t>...alţii</a:t>
                      </a:r>
                    </a:p>
                  </a:txBody>
                  <a:tcPr marL="121952" marR="121952" marT="45704" marB="45704"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s-ES" sz="2400" b="0" i="0" u="none" strike="noStrike" cap="none" normalizeH="0" baseline="0" dirty="0">
                          <a:ln>
                            <a:noFill/>
                          </a:ln>
                          <a:solidFill>
                            <a:srgbClr val="333333"/>
                          </a:solidFill>
                          <a:effectLst/>
                          <a:latin typeface="+mj-lt"/>
                          <a:cs typeface="Times New Roman" pitchFamily="18" charset="0"/>
                        </a:rPr>
                        <a:t>El este de </a:t>
                      </a:r>
                      <a:r>
                        <a:rPr kumimoji="0" lang="es-ES" sz="2400" b="0" i="0" u="none" strike="noStrike" cap="none" normalizeH="0" baseline="0" dirty="0" err="1">
                          <a:ln>
                            <a:noFill/>
                          </a:ln>
                          <a:solidFill>
                            <a:srgbClr val="333333"/>
                          </a:solidFill>
                          <a:effectLst/>
                          <a:latin typeface="+mj-lt"/>
                          <a:cs typeface="Times New Roman" pitchFamily="18" charset="0"/>
                        </a:rPr>
                        <a:t>felul</a:t>
                      </a:r>
                      <a:r>
                        <a:rPr kumimoji="0" lang="es-ES" sz="2400" b="0" i="0" u="none" strike="noStrike" cap="none" normalizeH="0" baseline="0" dirty="0">
                          <a:ln>
                            <a:noFill/>
                          </a:ln>
                          <a:solidFill>
                            <a:srgbClr val="333333"/>
                          </a:solidFill>
                          <a:effectLst/>
                          <a:latin typeface="+mj-lt"/>
                          <a:cs typeface="Times New Roman" pitchFamily="18" charset="0"/>
                        </a:rPr>
                        <a:t> lui </a:t>
                      </a:r>
                      <a:r>
                        <a:rPr kumimoji="0" lang="es-ES" sz="2400" b="0" i="0" u="none" strike="noStrike" cap="none" normalizeH="0" baseline="0" dirty="0" err="1">
                          <a:ln>
                            <a:noFill/>
                          </a:ln>
                          <a:solidFill>
                            <a:srgbClr val="333333"/>
                          </a:solidFill>
                          <a:effectLst/>
                          <a:latin typeface="+mj-lt"/>
                          <a:cs typeface="Times New Roman" pitchFamily="18" charset="0"/>
                        </a:rPr>
                        <a:t>uituc</a:t>
                      </a:r>
                      <a:r>
                        <a:rPr kumimoji="0" lang="es-ES" sz="2400" b="0" i="0" u="none" strike="noStrike" cap="none" normalizeH="0" baseline="0" dirty="0">
                          <a:ln>
                            <a:noFill/>
                          </a:ln>
                          <a:solidFill>
                            <a:srgbClr val="333333"/>
                          </a:solidFill>
                          <a:effectLst/>
                          <a:latin typeface="+mj-lt"/>
                          <a:cs typeface="Times New Roman" pitchFamily="18" charset="0"/>
                        </a:rPr>
                        <a:t>.</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31520">
                <a:tc>
                  <a:txBody>
                    <a:bodyPr/>
                    <a:lstStyle/>
                    <a:p>
                      <a:pPr marL="274320"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vi-VN" sz="2400" b="0" i="0" u="none" strike="noStrike" cap="none" normalizeH="0" baseline="0" dirty="0">
                          <a:ln>
                            <a:noFill/>
                          </a:ln>
                          <a:solidFill>
                            <a:srgbClr val="004992"/>
                          </a:solidFill>
                          <a:effectLst/>
                          <a:latin typeface="+mj-lt"/>
                          <a:cs typeface="Times New Roman" pitchFamily="18" charset="0"/>
                        </a:rPr>
                        <a:t>...o situaţie sau coincidenţă</a:t>
                      </a:r>
                      <a:endParaRPr kumimoji="0" lang="de-DE" sz="2400" b="0" i="0" u="none" strike="noStrike" cap="none" normalizeH="0" baseline="0" dirty="0">
                        <a:ln>
                          <a:noFill/>
                        </a:ln>
                        <a:solidFill>
                          <a:srgbClr val="004992"/>
                        </a:solidFill>
                        <a:effectLst/>
                        <a:latin typeface="+mj-lt"/>
                        <a:cs typeface="Times New Roman" pitchFamily="18" charset="0"/>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400" b="0" i="0" u="none" strike="noStrike" cap="none" normalizeH="0" baseline="0" dirty="0">
                          <a:ln>
                            <a:noFill/>
                          </a:ln>
                          <a:solidFill>
                            <a:srgbClr val="333333"/>
                          </a:solidFill>
                          <a:effectLst/>
                          <a:latin typeface="+mj-lt"/>
                          <a:cs typeface="Times New Roman" pitchFamily="18" charset="0"/>
                        </a:rPr>
                        <a:t>Pană de maşină.</a:t>
                      </a:r>
                      <a:endParaRPr kumimoji="0" lang="de-DE" sz="2400" b="0" i="0" u="none" strike="noStrike" cap="none" normalizeH="0" baseline="0" dirty="0">
                        <a:ln>
                          <a:noFill/>
                        </a:ln>
                        <a:solidFill>
                          <a:srgbClr val="333333"/>
                        </a:solidFill>
                        <a:effectLst/>
                        <a:latin typeface="+mj-lt"/>
                        <a:cs typeface="Times New Roman" pitchFamily="18" charset="0"/>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a:solidFill>
                  <a:srgbClr val="004992"/>
                </a:solidFill>
                <a:latin typeface="+mn-lt"/>
                <a:ea typeface="+mn-ea"/>
                <a:cs typeface="+mn-cs"/>
              </a:rPr>
              <a:t>Atribuire</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vi-VN" altLang="de-DE" sz="2400">
                <a:solidFill>
                  <a:srgbClr val="333333"/>
                </a:solidFill>
              </a:rPr>
              <a:t>Cum am discutat înainte, evenimente pot să aibe cauze foarte diferite. </a:t>
            </a:r>
            <a:r>
              <a:rPr lang="vi-VN" altLang="de-DE" sz="2400" dirty="0">
                <a:solidFill>
                  <a:srgbClr val="333333"/>
                </a:solidFill>
              </a:rPr>
              <a:t>De obicei sunt mai mulţi factori implicaţi în acelaşi timp. Mulţi oameni preferă totuşi o singură explicaţie (de exemplu doar ei sunt de vină ori doar alţii sunt de vină).</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8</a:t>
            </a:fld>
            <a:endParaRPr lang="de-DE" dirty="0">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2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Ieşiţi din spital fără să vă simţiţi mai bine.</a:t>
            </a:r>
            <a:endParaRPr lang="en-US" altLang="de-DE" sz="3600" dirty="0">
              <a:latin typeface="+mn-lt"/>
              <a:ea typeface="+mn-ea"/>
              <a:cs typeface="+mn-cs"/>
            </a:endParaRPr>
          </a:p>
        </p:txBody>
      </p:sp>
      <p:sp>
        <p:nvSpPr>
          <p:cNvPr id="10242" name="Rectangle 3"/>
          <p:cNvSpPr>
            <a:spLocks noGrp="1" noChangeArrowheads="1"/>
          </p:cNvSpPr>
          <p:nvPr>
            <p:ph idx="1"/>
          </p:nvPr>
        </p:nvSpPr>
        <p:spPr/>
        <p:txBody>
          <a:bodyPr>
            <a:noAutofit/>
          </a:bodyPr>
          <a:lstStyle/>
          <a:p>
            <a:pPr eaLnBrk="1" hangingPunct="1"/>
            <a:r>
              <a:rPr lang="de-DE" altLang="de-DE" sz="2400" dirty="0">
                <a:solidFill>
                  <a:srgbClr val="004992"/>
                </a:solidFill>
              </a:rPr>
              <a:t>Explica</a:t>
            </a:r>
            <a:r>
              <a:rPr lang="en-US" altLang="de-DE" sz="2400" dirty="0" err="1">
                <a:solidFill>
                  <a:srgbClr val="004992"/>
                </a:solidFill>
              </a:rPr>
              <a:t>ţii</a:t>
            </a:r>
            <a:r>
              <a:rPr lang="en-US" altLang="de-DE" sz="2400" dirty="0">
                <a:solidFill>
                  <a:srgbClr val="004992"/>
                </a:solidFill>
              </a:rPr>
              <a:t> </a:t>
            </a:r>
            <a:r>
              <a:rPr lang="de-DE" altLang="de-DE" sz="2400" dirty="0">
                <a:solidFill>
                  <a:srgbClr val="004992"/>
                </a:solidFill>
              </a:rPr>
              <a:t>...</a:t>
            </a:r>
          </a:p>
          <a:p>
            <a:pPr eaLnBrk="1" hangingPunct="1"/>
            <a:r>
              <a:rPr lang="de-DE" altLang="de-DE" sz="2400" dirty="0">
                <a:solidFill>
                  <a:srgbClr val="333333"/>
                </a:solidFill>
              </a:rPr>
              <a:t>...dumneavoastr</a:t>
            </a:r>
            <a:r>
              <a:rPr lang="en-US" altLang="de-DE" sz="2400" dirty="0">
                <a:solidFill>
                  <a:srgbClr val="333333"/>
                </a:solidFill>
              </a:rPr>
              <a:t>ă/ </a:t>
            </a:r>
            <a:r>
              <a:rPr lang="en-US" altLang="de-DE" sz="2400" dirty="0" err="1">
                <a:solidFill>
                  <a:srgbClr val="333333"/>
                </a:solidFill>
              </a:rPr>
              <a:t>persoana</a:t>
            </a:r>
            <a:r>
              <a:rPr lang="en-US" altLang="de-DE" sz="2400" dirty="0">
                <a:solidFill>
                  <a:srgbClr val="333333"/>
                </a:solidFill>
              </a:rPr>
              <a:t> </a:t>
            </a:r>
            <a:r>
              <a:rPr lang="en-US" altLang="de-DE" sz="2400" dirty="0" err="1">
                <a:solidFill>
                  <a:srgbClr val="333333"/>
                </a:solidFill>
              </a:rPr>
              <a:t>proprie</a:t>
            </a:r>
            <a:endParaRPr lang="de-DE" altLang="de-DE" sz="2400" dirty="0">
              <a:solidFill>
                <a:srgbClr val="333333"/>
              </a:solidFill>
            </a:endParaRPr>
          </a:p>
          <a:p>
            <a:pPr eaLnBrk="1" hangingPunct="1"/>
            <a:r>
              <a:rPr lang="de-DE" altLang="de-DE" sz="2400" dirty="0">
                <a:solidFill>
                  <a:srgbClr val="333333"/>
                </a:solidFill>
              </a:rPr>
              <a:t>...al</a:t>
            </a:r>
            <a:r>
              <a:rPr lang="en-US" altLang="de-DE" sz="2400" dirty="0">
                <a:solidFill>
                  <a:srgbClr val="333333"/>
                </a:solidFill>
              </a:rPr>
              <a:t>ţ</a:t>
            </a:r>
            <a:r>
              <a:rPr lang="de-DE" altLang="de-DE" sz="2400" dirty="0">
                <a:solidFill>
                  <a:srgbClr val="333333"/>
                </a:solidFill>
              </a:rPr>
              <a:t>ii 	</a:t>
            </a:r>
          </a:p>
          <a:p>
            <a:pPr eaLnBrk="1" hangingPunct="1"/>
            <a:r>
              <a:rPr lang="de-DE" altLang="de-DE" sz="2400" dirty="0">
                <a:solidFill>
                  <a:srgbClr val="333333"/>
                </a:solidFill>
              </a:rPr>
              <a:t>...o situa</a:t>
            </a:r>
            <a:r>
              <a:rPr lang="en-US" altLang="de-DE" sz="2400" dirty="0">
                <a:solidFill>
                  <a:srgbClr val="333333"/>
                </a:solidFill>
              </a:rPr>
              <a:t>ţ</a:t>
            </a:r>
            <a:r>
              <a:rPr lang="de-DE" altLang="de-DE" sz="2400" dirty="0">
                <a:solidFill>
                  <a:srgbClr val="333333"/>
                </a:solidFill>
              </a:rPr>
              <a:t>ie sau coinciden</a:t>
            </a:r>
            <a:r>
              <a:rPr lang="en-US" altLang="de-DE" sz="2400" dirty="0" err="1">
                <a:solidFill>
                  <a:srgbClr val="333333"/>
                </a:solidFill>
              </a:rPr>
              <a:t>ţă</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9</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200">
                <a:latin typeface="Calibri Light"/>
              </a:rPr>
              <a:t>Nu mă mai urmări!</a:t>
            </a:r>
            <a:endParaRPr lang="de-DE" altLang="de-DE" sz="1200" dirty="0">
              <a:latin typeface="Calibri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Ieşiţi din spital fără să vă simţiţi mai bine.</a:t>
            </a:r>
            <a:endParaRPr lang="en-US" altLang="de-DE" sz="3600" dirty="0">
              <a:latin typeface="+mn-lt"/>
              <a:ea typeface="+mn-ea"/>
              <a:cs typeface="+mn-cs"/>
            </a:endParaRPr>
          </a:p>
        </p:txBody>
      </p:sp>
      <p:sp>
        <p:nvSpPr>
          <p:cNvPr id="11266"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err="1">
                <a:solidFill>
                  <a:srgbClr val="004992"/>
                </a:solidFill>
              </a:rPr>
              <a:t>Explica</a:t>
            </a:r>
            <a:r>
              <a:rPr lang="en-US" altLang="de-DE" sz="1600" b="1" dirty="0" err="1">
                <a:solidFill>
                  <a:srgbClr val="004992"/>
                </a:solidFill>
              </a:rPr>
              <a:t>ţii</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de-DE" altLang="de-DE" sz="1600" b="1" dirty="0" err="1">
                <a:solidFill>
                  <a:srgbClr val="004992"/>
                </a:solidFill>
              </a:rPr>
              <a:t>dumneavoastr</a:t>
            </a:r>
            <a:r>
              <a:rPr lang="en-US" altLang="de-DE" sz="1600" b="1" dirty="0">
                <a:solidFill>
                  <a:srgbClr val="004992"/>
                </a:solidFill>
              </a:rPr>
              <a:t>ă /</a:t>
            </a:r>
            <a:r>
              <a:rPr lang="en-US" altLang="de-DE" sz="1600" b="1" dirty="0" err="1">
                <a:solidFill>
                  <a:srgbClr val="004992"/>
                </a:solidFill>
              </a:rPr>
              <a:t>persoana</a:t>
            </a:r>
            <a:r>
              <a:rPr lang="en-US" altLang="de-DE" sz="1600" b="1" dirty="0">
                <a:solidFill>
                  <a:srgbClr val="004992"/>
                </a:solidFill>
              </a:rPr>
              <a:t> </a:t>
            </a:r>
            <a:r>
              <a:rPr lang="en-US" altLang="de-DE" sz="1600" b="1" dirty="0" err="1">
                <a:solidFill>
                  <a:srgbClr val="004992"/>
                </a:solidFill>
              </a:rPr>
              <a:t>proprie</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de-DE" altLang="de-DE" sz="1600" i="1" dirty="0" err="1">
                <a:solidFill>
                  <a:srgbClr val="333333"/>
                </a:solidFill>
              </a:rPr>
              <a:t>influen</a:t>
            </a:r>
            <a:r>
              <a:rPr lang="en-US" altLang="de-DE" sz="1600" i="1" dirty="0" err="1">
                <a:solidFill>
                  <a:srgbClr val="333333"/>
                </a:solidFill>
              </a:rPr>
              <a:t>ţabil</a:t>
            </a:r>
            <a:r>
              <a:rPr lang="en-US" altLang="de-DE" sz="1600" i="1" dirty="0">
                <a:solidFill>
                  <a:srgbClr val="333333"/>
                </a:solidFill>
              </a:rPr>
              <a:t> )</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Nu am luat medicamentele a</a:t>
            </a:r>
            <a:r>
              <a:rPr lang="en-US" altLang="de-DE" sz="1600" dirty="0" err="1">
                <a:solidFill>
                  <a:srgbClr val="333333"/>
                </a:solidFill>
              </a:rPr>
              <a:t>şa</a:t>
            </a:r>
            <a:r>
              <a:rPr lang="en-US" altLang="de-DE" sz="1600" dirty="0">
                <a:solidFill>
                  <a:srgbClr val="333333"/>
                </a:solidFill>
              </a:rPr>
              <a:t> </a:t>
            </a:r>
            <a:r>
              <a:rPr lang="de-DE" altLang="de-DE" sz="1600" dirty="0">
                <a:solidFill>
                  <a:srgbClr val="333333"/>
                </a:solidFill>
              </a:rPr>
              <a:t>cum mi s-a </a:t>
            </a:r>
            <a:r>
              <a:rPr lang="de-DE" altLang="de-DE" sz="1600" dirty="0" err="1">
                <a:solidFill>
                  <a:srgbClr val="333333"/>
                </a:solidFill>
              </a:rPr>
              <a:t>recomandat</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Nu am </a:t>
            </a:r>
            <a:r>
              <a:rPr lang="de-DE" altLang="de-DE" sz="1600" dirty="0" err="1">
                <a:solidFill>
                  <a:srgbClr val="333333"/>
                </a:solidFill>
              </a:rPr>
              <a:t>crezut</a:t>
            </a:r>
            <a:r>
              <a:rPr lang="de-DE" altLang="de-DE" sz="1600" dirty="0">
                <a:solidFill>
                  <a:srgbClr val="333333"/>
                </a:solidFill>
              </a:rPr>
              <a:t> c</a:t>
            </a:r>
            <a:r>
              <a:rPr lang="en-US" altLang="de-DE" sz="1600" dirty="0">
                <a:solidFill>
                  <a:srgbClr val="333333"/>
                </a:solidFill>
              </a:rPr>
              <a:t>ă</a:t>
            </a:r>
            <a:r>
              <a:rPr lang="de-DE" altLang="de-DE" sz="1600" dirty="0">
                <a:solidFill>
                  <a:srgbClr val="333333"/>
                </a:solidFill>
              </a:rPr>
              <a:t> </a:t>
            </a:r>
            <a:r>
              <a:rPr lang="de-DE" altLang="de-DE" sz="1600" dirty="0" err="1">
                <a:solidFill>
                  <a:srgbClr val="333333"/>
                </a:solidFill>
              </a:rPr>
              <a:t>pot</a:t>
            </a:r>
            <a:r>
              <a:rPr lang="de-DE" altLang="de-DE" sz="1600" dirty="0">
                <a:solidFill>
                  <a:srgbClr val="333333"/>
                </a:solidFill>
              </a:rPr>
              <a:t> s</a:t>
            </a:r>
            <a:r>
              <a:rPr lang="en-US" altLang="de-DE" sz="1600" dirty="0">
                <a:solidFill>
                  <a:srgbClr val="333333"/>
                </a:solidFill>
              </a:rPr>
              <a:t>ă</a:t>
            </a:r>
            <a:r>
              <a:rPr lang="de-DE" altLang="de-DE" sz="1600" dirty="0">
                <a:solidFill>
                  <a:srgbClr val="333333"/>
                </a:solidFill>
              </a:rPr>
              <a:t> m</a:t>
            </a:r>
            <a:r>
              <a:rPr lang="en-US" altLang="de-DE" sz="1600" dirty="0">
                <a:solidFill>
                  <a:srgbClr val="333333"/>
                </a:solidFill>
              </a:rPr>
              <a:t>ă</a:t>
            </a:r>
            <a:r>
              <a:rPr lang="de-DE" altLang="de-DE" sz="1600" dirty="0">
                <a:solidFill>
                  <a:srgbClr val="333333"/>
                </a:solidFill>
              </a:rPr>
              <a:t> </a:t>
            </a:r>
            <a:r>
              <a:rPr lang="de-DE" altLang="de-DE" sz="1600" dirty="0" err="1">
                <a:solidFill>
                  <a:srgbClr val="333333"/>
                </a:solidFill>
              </a:rPr>
              <a:t>vindec</a:t>
            </a:r>
            <a:r>
              <a:rPr lang="de-DE" altLang="de-DE" sz="1600" dirty="0">
                <a:solidFill>
                  <a:srgbClr val="333333"/>
                </a:solidFill>
              </a:rPr>
              <a:t>.</a:t>
            </a:r>
          </a:p>
          <a:p>
            <a:pPr eaLnBrk="1" hangingPunct="1">
              <a:lnSpc>
                <a:spcPct val="100000"/>
              </a:lnSpc>
              <a:spcBef>
                <a:spcPts val="1200"/>
              </a:spcBef>
              <a:buClr>
                <a:schemeClr val="tx1"/>
              </a:buClr>
            </a:pPr>
            <a:r>
              <a:rPr lang="de-DE" altLang="de-DE" sz="1600" i="1" dirty="0">
                <a:solidFill>
                  <a:srgbClr val="333333"/>
                </a:solidFill>
              </a:rPr>
              <a:t>(</a:t>
            </a:r>
            <a:r>
              <a:rPr lang="de-DE" altLang="de-DE" sz="1600" i="1" dirty="0" err="1">
                <a:solidFill>
                  <a:srgbClr val="333333"/>
                </a:solidFill>
              </a:rPr>
              <a:t>mai</a:t>
            </a:r>
            <a:r>
              <a:rPr lang="de-DE" altLang="de-DE" sz="1600" i="1" dirty="0">
                <a:solidFill>
                  <a:srgbClr val="333333"/>
                </a:solidFill>
              </a:rPr>
              <a:t> </a:t>
            </a:r>
            <a:r>
              <a:rPr lang="de-DE" altLang="de-DE" sz="1600" i="1" dirty="0" err="1">
                <a:solidFill>
                  <a:srgbClr val="333333"/>
                </a:solidFill>
              </a:rPr>
              <a:t>pu</a:t>
            </a:r>
            <a:r>
              <a:rPr lang="en-US" altLang="de-DE" sz="1600" i="1" dirty="0">
                <a:solidFill>
                  <a:srgbClr val="333333"/>
                </a:solidFill>
              </a:rPr>
              <a:t>ţ</a:t>
            </a:r>
            <a:r>
              <a:rPr lang="de-DE" altLang="de-DE" sz="1600" i="1" dirty="0">
                <a:solidFill>
                  <a:srgbClr val="333333"/>
                </a:solidFill>
              </a:rPr>
              <a:t>in </a:t>
            </a:r>
            <a:r>
              <a:rPr lang="de-DE" altLang="de-DE" sz="1600" i="1" dirty="0" err="1">
                <a:solidFill>
                  <a:srgbClr val="333333"/>
                </a:solidFill>
              </a:rPr>
              <a:t>influen</a:t>
            </a:r>
            <a:r>
              <a:rPr lang="en-US" altLang="de-DE" sz="1600" i="1" dirty="0" err="1">
                <a:solidFill>
                  <a:srgbClr val="333333"/>
                </a:solidFill>
              </a:rPr>
              <a:t>ţabil</a:t>
            </a:r>
            <a:r>
              <a:rPr lang="en-US" altLang="de-DE" sz="1600" i="1" dirty="0">
                <a:solidFill>
                  <a:srgbClr val="333333"/>
                </a:solidFill>
              </a:rPr>
              <a:t> </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Boala</a:t>
            </a:r>
            <a:r>
              <a:rPr lang="de-DE" altLang="de-DE" sz="1600" dirty="0">
                <a:solidFill>
                  <a:srgbClr val="333333"/>
                </a:solidFill>
              </a:rPr>
              <a:t> mea e </a:t>
            </a:r>
            <a:r>
              <a:rPr lang="de-DE" altLang="de-DE" sz="1600" dirty="0" err="1">
                <a:solidFill>
                  <a:srgbClr val="333333"/>
                </a:solidFill>
              </a:rPr>
              <a:t>nevindecabil</a:t>
            </a:r>
            <a:r>
              <a:rPr lang="en-US" altLang="de-DE" sz="1600" dirty="0">
                <a:solidFill>
                  <a:srgbClr val="333333"/>
                </a:solidFill>
              </a:rPr>
              <a:t>ă.</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Am o constitu</a:t>
            </a:r>
            <a:r>
              <a:rPr lang="en-US" altLang="de-DE" sz="1600" dirty="0" err="1">
                <a:solidFill>
                  <a:srgbClr val="333333"/>
                </a:solidFill>
              </a:rPr>
              <a:t>ţie</a:t>
            </a:r>
            <a:r>
              <a:rPr lang="en-US" altLang="de-DE" sz="1600" dirty="0">
                <a:solidFill>
                  <a:srgbClr val="333333"/>
                </a:solidFill>
              </a:rPr>
              <a:t> </a:t>
            </a:r>
            <a:r>
              <a:rPr lang="en-US" altLang="de-DE" sz="1600" dirty="0" err="1">
                <a:solidFill>
                  <a:srgbClr val="333333"/>
                </a:solidFill>
              </a:rPr>
              <a:t>slabă</a:t>
            </a:r>
            <a:r>
              <a:rPr lang="en-US" altLang="de-DE" sz="1600" dirty="0">
                <a:solidFill>
                  <a:srgbClr val="333333"/>
                </a:solidFill>
              </a:rPr>
              <a:t>.</a:t>
            </a:r>
            <a:endParaRPr lang="de-DE" altLang="de-DE" sz="1600" dirty="0">
              <a:solidFill>
                <a:srgbClr val="333333"/>
              </a:solidFill>
            </a:endParaRPr>
          </a:p>
          <a:p>
            <a:pPr eaLnBrk="1" hangingPunct="1">
              <a:lnSpc>
                <a:spcPct val="100000"/>
              </a:lnSpc>
              <a:spcBef>
                <a:spcPts val="1200"/>
              </a:spcBef>
            </a:pPr>
            <a:r>
              <a:rPr lang="de-DE" altLang="de-DE" sz="1600" b="1" dirty="0">
                <a:solidFill>
                  <a:srgbClr val="004992"/>
                </a:solidFill>
              </a:rPr>
              <a:t>... al</a:t>
            </a:r>
            <a:r>
              <a:rPr lang="en-US" altLang="de-DE" sz="1600" b="1" dirty="0" err="1">
                <a:solidFill>
                  <a:srgbClr val="004992"/>
                </a:solidFill>
              </a:rPr>
              <a:t>ţii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Medicii</a:t>
            </a:r>
            <a:r>
              <a:rPr lang="de-DE" altLang="de-DE" sz="1600" dirty="0">
                <a:solidFill>
                  <a:srgbClr val="333333"/>
                </a:solidFill>
              </a:rPr>
              <a:t> </a:t>
            </a:r>
            <a:r>
              <a:rPr lang="de-DE" altLang="de-DE" sz="1600" dirty="0" err="1">
                <a:solidFill>
                  <a:srgbClr val="333333"/>
                </a:solidFill>
              </a:rPr>
              <a:t>din</a:t>
            </a:r>
            <a:r>
              <a:rPr lang="de-DE" altLang="de-DE" sz="1600" dirty="0">
                <a:solidFill>
                  <a:srgbClr val="333333"/>
                </a:solidFill>
              </a:rPr>
              <a:t> </a:t>
            </a:r>
            <a:r>
              <a:rPr lang="de-DE" altLang="de-DE" sz="1600" dirty="0" err="1">
                <a:solidFill>
                  <a:srgbClr val="333333"/>
                </a:solidFill>
              </a:rPr>
              <a:t>acest</a:t>
            </a:r>
            <a:r>
              <a:rPr lang="de-DE" altLang="de-DE" sz="1600" dirty="0">
                <a:solidFill>
                  <a:srgbClr val="333333"/>
                </a:solidFill>
              </a:rPr>
              <a:t> </a:t>
            </a:r>
            <a:r>
              <a:rPr lang="de-DE" altLang="de-DE" sz="1600" dirty="0" err="1">
                <a:solidFill>
                  <a:srgbClr val="333333"/>
                </a:solidFill>
              </a:rPr>
              <a:t>spital</a:t>
            </a:r>
            <a:r>
              <a:rPr lang="de-DE" altLang="de-DE" sz="1600" dirty="0">
                <a:solidFill>
                  <a:srgbClr val="333333"/>
                </a:solidFill>
              </a:rPr>
              <a:t> au </a:t>
            </a:r>
            <a:r>
              <a:rPr lang="de-DE" altLang="de-DE" sz="1600" dirty="0" err="1">
                <a:solidFill>
                  <a:srgbClr val="333333"/>
                </a:solidFill>
              </a:rPr>
              <a:t>un</a:t>
            </a:r>
            <a:r>
              <a:rPr lang="de-DE" altLang="de-DE" sz="1600" dirty="0">
                <a:solidFill>
                  <a:srgbClr val="333333"/>
                </a:solidFill>
              </a:rPr>
              <a:t> </a:t>
            </a:r>
            <a:r>
              <a:rPr lang="de-DE" altLang="de-DE" sz="1600" dirty="0" err="1">
                <a:solidFill>
                  <a:srgbClr val="333333"/>
                </a:solidFill>
              </a:rPr>
              <a:t>renume</a:t>
            </a:r>
            <a:r>
              <a:rPr lang="de-DE" altLang="de-DE" sz="1600" dirty="0">
                <a:solidFill>
                  <a:srgbClr val="333333"/>
                </a:solidFill>
              </a:rPr>
              <a:t> prost.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Personalul</a:t>
            </a:r>
            <a:r>
              <a:rPr lang="de-DE" altLang="de-DE" sz="1600" dirty="0">
                <a:solidFill>
                  <a:srgbClr val="333333"/>
                </a:solidFill>
              </a:rPr>
              <a:t> </a:t>
            </a:r>
            <a:r>
              <a:rPr lang="de-DE" altLang="de-DE" sz="1600" dirty="0" err="1">
                <a:solidFill>
                  <a:srgbClr val="333333"/>
                </a:solidFill>
              </a:rPr>
              <a:t>medical</a:t>
            </a:r>
            <a:r>
              <a:rPr lang="de-DE" altLang="de-DE" sz="1600" dirty="0">
                <a:solidFill>
                  <a:srgbClr val="333333"/>
                </a:solidFill>
              </a:rPr>
              <a:t> </a:t>
            </a:r>
            <a:r>
              <a:rPr lang="de-DE" altLang="de-DE" sz="1600" dirty="0" err="1">
                <a:solidFill>
                  <a:srgbClr val="333333"/>
                </a:solidFill>
              </a:rPr>
              <a:t>ar</a:t>
            </a:r>
            <a:r>
              <a:rPr lang="de-DE" altLang="de-DE" sz="1600" dirty="0">
                <a:solidFill>
                  <a:srgbClr val="333333"/>
                </a:solidFill>
              </a:rPr>
              <a:t> </a:t>
            </a:r>
            <a:r>
              <a:rPr lang="de-DE" altLang="de-DE" sz="1600" dirty="0" err="1">
                <a:solidFill>
                  <a:srgbClr val="333333"/>
                </a:solidFill>
              </a:rPr>
              <a:t>fi</a:t>
            </a:r>
            <a:r>
              <a:rPr lang="de-DE" altLang="de-DE" sz="1600" dirty="0">
                <a:solidFill>
                  <a:srgbClr val="333333"/>
                </a:solidFill>
              </a:rPr>
              <a:t> </a:t>
            </a:r>
            <a:r>
              <a:rPr lang="de-DE" altLang="de-DE" sz="1600" dirty="0" err="1">
                <a:solidFill>
                  <a:srgbClr val="333333"/>
                </a:solidFill>
              </a:rPr>
              <a:t>trebuit</a:t>
            </a:r>
            <a:r>
              <a:rPr lang="de-DE" altLang="de-DE" sz="1600" dirty="0">
                <a:solidFill>
                  <a:srgbClr val="333333"/>
                </a:solidFill>
              </a:rPr>
              <a:t> s</a:t>
            </a:r>
            <a:r>
              <a:rPr lang="en-US" altLang="de-DE" sz="1600" dirty="0">
                <a:solidFill>
                  <a:srgbClr val="333333"/>
                </a:solidFill>
              </a:rPr>
              <a:t>ă </a:t>
            </a:r>
            <a:r>
              <a:rPr lang="en-US" altLang="de-DE" sz="1600" dirty="0" err="1">
                <a:solidFill>
                  <a:srgbClr val="333333"/>
                </a:solidFill>
              </a:rPr>
              <a:t>îşi</a:t>
            </a:r>
            <a:r>
              <a:rPr lang="en-US" altLang="de-DE" sz="1600" dirty="0">
                <a:solidFill>
                  <a:srgbClr val="333333"/>
                </a:solidFill>
              </a:rPr>
              <a:t> </a:t>
            </a:r>
            <a:r>
              <a:rPr lang="en-US" altLang="de-DE" sz="1600" dirty="0" err="1">
                <a:solidFill>
                  <a:srgbClr val="333333"/>
                </a:solidFill>
              </a:rPr>
              <a:t>ia</a:t>
            </a:r>
            <a:r>
              <a:rPr lang="en-US" altLang="de-DE" sz="1600" dirty="0">
                <a:solidFill>
                  <a:srgbClr val="333333"/>
                </a:solidFill>
              </a:rPr>
              <a:t> </a:t>
            </a:r>
            <a:r>
              <a:rPr lang="en-US" altLang="de-DE" sz="1600" dirty="0" err="1">
                <a:solidFill>
                  <a:srgbClr val="333333"/>
                </a:solidFill>
              </a:rPr>
              <a:t>mai</a:t>
            </a:r>
            <a:r>
              <a:rPr lang="en-US" altLang="de-DE" sz="1600" dirty="0">
                <a:solidFill>
                  <a:srgbClr val="333333"/>
                </a:solidFill>
              </a:rPr>
              <a:t> </a:t>
            </a:r>
            <a:r>
              <a:rPr lang="en-US" altLang="de-DE" sz="1600" dirty="0" err="1">
                <a:solidFill>
                  <a:srgbClr val="333333"/>
                </a:solidFill>
              </a:rPr>
              <a:t>mult</a:t>
            </a:r>
            <a:r>
              <a:rPr lang="en-US" altLang="de-DE" sz="1600" dirty="0">
                <a:solidFill>
                  <a:srgbClr val="333333"/>
                </a:solidFill>
              </a:rPr>
              <a:t> </a:t>
            </a:r>
            <a:r>
              <a:rPr lang="en-US" altLang="de-DE" sz="1600" dirty="0" err="1">
                <a:solidFill>
                  <a:srgbClr val="333333"/>
                </a:solidFill>
              </a:rPr>
              <a:t>timp</a:t>
            </a:r>
            <a:r>
              <a:rPr lang="en-US" altLang="de-DE" sz="1600" dirty="0">
                <a:solidFill>
                  <a:srgbClr val="333333"/>
                </a:solidFill>
              </a:rPr>
              <a:t> </a:t>
            </a:r>
            <a:r>
              <a:rPr lang="en-US" altLang="de-DE" sz="1600" dirty="0" err="1">
                <a:solidFill>
                  <a:srgbClr val="333333"/>
                </a:solidFill>
              </a:rPr>
              <a:t>şi</a:t>
            </a:r>
            <a:r>
              <a:rPr lang="en-US" altLang="de-DE" sz="1600" dirty="0">
                <a:solidFill>
                  <a:srgbClr val="333333"/>
                </a:solidFill>
              </a:rPr>
              <a:t> </a:t>
            </a:r>
            <a:r>
              <a:rPr lang="de-DE" altLang="de-DE" sz="1600" dirty="0">
                <a:solidFill>
                  <a:srgbClr val="333333"/>
                </a:solidFill>
              </a:rPr>
              <a:t>s</a:t>
            </a:r>
            <a:r>
              <a:rPr lang="en-US" altLang="de-DE" sz="1600" dirty="0">
                <a:solidFill>
                  <a:srgbClr val="333333"/>
                </a:solidFill>
              </a:rPr>
              <a:t>ă </a:t>
            </a:r>
            <a:r>
              <a:rPr lang="en-US" altLang="de-DE" sz="1600" dirty="0" err="1">
                <a:solidFill>
                  <a:srgbClr val="333333"/>
                </a:solidFill>
              </a:rPr>
              <a:t>îşi</a:t>
            </a:r>
            <a:r>
              <a:rPr lang="en-US" altLang="de-DE" sz="1600" dirty="0">
                <a:solidFill>
                  <a:srgbClr val="333333"/>
                </a:solidFill>
              </a:rPr>
              <a:t> </a:t>
            </a:r>
            <a:r>
              <a:rPr lang="en-US" altLang="de-DE" sz="1600" dirty="0" err="1">
                <a:solidFill>
                  <a:srgbClr val="333333"/>
                </a:solidFill>
              </a:rPr>
              <a:t>dea</a:t>
            </a:r>
            <a:r>
              <a:rPr lang="en-US" altLang="de-DE" sz="1600" dirty="0">
                <a:solidFill>
                  <a:srgbClr val="333333"/>
                </a:solidFill>
              </a:rPr>
              <a:t> </a:t>
            </a:r>
            <a:r>
              <a:rPr lang="en-US" altLang="de-DE" sz="1600" dirty="0" err="1">
                <a:solidFill>
                  <a:srgbClr val="333333"/>
                </a:solidFill>
              </a:rPr>
              <a:t>mai</a:t>
            </a:r>
            <a:r>
              <a:rPr lang="en-US" altLang="de-DE" sz="1600" dirty="0">
                <a:solidFill>
                  <a:srgbClr val="333333"/>
                </a:solidFill>
              </a:rPr>
              <a:t> </a:t>
            </a:r>
            <a:r>
              <a:rPr lang="en-US" altLang="de-DE" sz="1600" dirty="0" err="1">
                <a:solidFill>
                  <a:srgbClr val="333333"/>
                </a:solidFill>
              </a:rPr>
              <a:t>multă</a:t>
            </a:r>
            <a:r>
              <a:rPr lang="en-US" altLang="de-DE" sz="1600" dirty="0">
                <a:solidFill>
                  <a:srgbClr val="333333"/>
                </a:solidFill>
              </a:rPr>
              <a:t> </a:t>
            </a:r>
            <a:r>
              <a:rPr lang="en-US" altLang="de-DE" sz="1600" dirty="0" err="1">
                <a:solidFill>
                  <a:srgbClr val="333333"/>
                </a:solidFill>
              </a:rPr>
              <a:t>silinţă</a:t>
            </a:r>
            <a:r>
              <a:rPr lang="en-US"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o </a:t>
            </a:r>
            <a:r>
              <a:rPr lang="de-DE" altLang="de-DE" sz="1600" b="1" dirty="0" err="1">
                <a:solidFill>
                  <a:srgbClr val="004992"/>
                </a:solidFill>
              </a:rPr>
              <a:t>situa</a:t>
            </a:r>
            <a:r>
              <a:rPr lang="en-US" altLang="de-DE" sz="1600" b="1" dirty="0" err="1">
                <a:solidFill>
                  <a:srgbClr val="004992"/>
                </a:solidFill>
              </a:rPr>
              <a:t>ţie</a:t>
            </a:r>
            <a:r>
              <a:rPr lang="en-US" altLang="de-DE" sz="1600" b="1" dirty="0">
                <a:solidFill>
                  <a:srgbClr val="004992"/>
                </a:solidFill>
              </a:rPr>
              <a:t> </a:t>
            </a:r>
            <a:r>
              <a:rPr lang="en-US" altLang="de-DE" sz="1600" b="1" dirty="0" err="1">
                <a:solidFill>
                  <a:srgbClr val="004992"/>
                </a:solidFill>
              </a:rPr>
              <a:t>sau</a:t>
            </a:r>
            <a:r>
              <a:rPr lang="en-US" altLang="de-DE" sz="1600" b="1" dirty="0">
                <a:solidFill>
                  <a:srgbClr val="004992"/>
                </a:solidFill>
              </a:rPr>
              <a:t> o </a:t>
            </a:r>
            <a:r>
              <a:rPr lang="en-US" altLang="de-DE" sz="1600" b="1" dirty="0" err="1">
                <a:solidFill>
                  <a:srgbClr val="004992"/>
                </a:solidFill>
              </a:rPr>
              <a:t>coincidenţă</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Dac</a:t>
            </a:r>
            <a:r>
              <a:rPr lang="en-US" altLang="de-DE" sz="1600" dirty="0">
                <a:solidFill>
                  <a:srgbClr val="333333"/>
                </a:solidFill>
              </a:rPr>
              <a:t>ă nu </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fost</a:t>
            </a:r>
            <a:r>
              <a:rPr lang="en-US" altLang="de-DE" sz="1600" dirty="0">
                <a:solidFill>
                  <a:srgbClr val="333333"/>
                </a:solidFill>
              </a:rPr>
              <a:t> </a:t>
            </a:r>
            <a:r>
              <a:rPr lang="de-DE" altLang="de-DE" sz="1600" dirty="0" err="1">
                <a:solidFill>
                  <a:srgbClr val="333333"/>
                </a:solidFill>
              </a:rPr>
              <a:t>cu</a:t>
            </a:r>
            <a:r>
              <a:rPr lang="de-DE" altLang="de-DE" sz="1600" dirty="0">
                <a:solidFill>
                  <a:srgbClr val="333333"/>
                </a:solidFill>
              </a:rPr>
              <a:t> al</a:t>
            </a:r>
            <a:r>
              <a:rPr lang="en-US" altLang="de-DE" sz="1600" dirty="0" err="1">
                <a:solidFill>
                  <a:srgbClr val="333333"/>
                </a:solidFill>
              </a:rPr>
              <a:t>ţi</a:t>
            </a:r>
            <a:r>
              <a:rPr lang="en-US" altLang="de-DE" sz="1600" dirty="0">
                <a:solidFill>
                  <a:srgbClr val="333333"/>
                </a:solidFill>
              </a:rPr>
              <a:t> </a:t>
            </a:r>
            <a:r>
              <a:rPr lang="de-DE" altLang="de-DE" sz="1600" dirty="0">
                <a:solidFill>
                  <a:srgbClr val="333333"/>
                </a:solidFill>
              </a:rPr>
              <a:t>6 </a:t>
            </a:r>
            <a:r>
              <a:rPr lang="de-DE" altLang="de-DE" sz="1600" dirty="0" err="1">
                <a:solidFill>
                  <a:srgbClr val="333333"/>
                </a:solidFill>
              </a:rPr>
              <a:t>pacien</a:t>
            </a:r>
            <a:r>
              <a:rPr lang="en-US" altLang="de-DE" sz="1600" dirty="0" err="1">
                <a:solidFill>
                  <a:srgbClr val="333333"/>
                </a:solidFill>
              </a:rPr>
              <a:t>ţi</a:t>
            </a:r>
            <a:r>
              <a:rPr lang="en-US" altLang="de-DE" sz="1600" dirty="0">
                <a:solidFill>
                  <a:srgbClr val="333333"/>
                </a:solidFill>
              </a:rPr>
              <a:t> </a:t>
            </a:r>
            <a:r>
              <a:rPr lang="en-US" altLang="de-DE" sz="1600" dirty="0" err="1">
                <a:solidFill>
                  <a:srgbClr val="333333"/>
                </a:solidFill>
              </a:rPr>
              <a:t>în</a:t>
            </a:r>
            <a:r>
              <a:rPr lang="en-US" altLang="de-DE" sz="1600" dirty="0">
                <a:solidFill>
                  <a:srgbClr val="333333"/>
                </a:solidFill>
              </a:rPr>
              <a:t> </a:t>
            </a:r>
            <a:r>
              <a:rPr lang="en-US" altLang="de-DE" sz="1600" dirty="0" err="1">
                <a:solidFill>
                  <a:srgbClr val="333333"/>
                </a:solidFill>
              </a:rPr>
              <a:t>cameră</a:t>
            </a:r>
            <a:r>
              <a:rPr lang="en-US" altLang="de-DE" sz="1600" dirty="0">
                <a:solidFill>
                  <a:srgbClr val="333333"/>
                </a:solidFill>
              </a:rPr>
              <a:t> m-</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vindecat</a:t>
            </a:r>
            <a:r>
              <a:rPr lang="en-US"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Dac</a:t>
            </a:r>
            <a:r>
              <a:rPr lang="en-US" altLang="de-DE" sz="1600" dirty="0">
                <a:solidFill>
                  <a:srgbClr val="333333"/>
                </a:solidFill>
              </a:rPr>
              <a:t>ă </a:t>
            </a:r>
            <a:r>
              <a:rPr lang="en-US" altLang="de-DE" sz="1600" dirty="0" err="1">
                <a:solidFill>
                  <a:srgbClr val="333333"/>
                </a:solidFill>
              </a:rPr>
              <a:t>spitalul</a:t>
            </a:r>
            <a:r>
              <a:rPr lang="en-US" altLang="de-DE" sz="1600" dirty="0">
                <a:solidFill>
                  <a:srgbClr val="333333"/>
                </a:solidFill>
              </a:rPr>
              <a:t> </a:t>
            </a:r>
            <a:r>
              <a:rPr lang="en-US" altLang="de-DE" sz="1600" dirty="0" err="1">
                <a:solidFill>
                  <a:srgbClr val="333333"/>
                </a:solidFill>
              </a:rPr>
              <a:t>ar</a:t>
            </a:r>
            <a:r>
              <a:rPr lang="en-US" altLang="de-DE" sz="1600" dirty="0">
                <a:solidFill>
                  <a:srgbClr val="333333"/>
                </a:solidFill>
              </a:rPr>
              <a:t> fi </a:t>
            </a:r>
            <a:r>
              <a:rPr lang="en-US" altLang="de-DE" sz="1600" dirty="0" err="1">
                <a:solidFill>
                  <a:srgbClr val="333333"/>
                </a:solidFill>
              </a:rPr>
              <a:t>fost</a:t>
            </a:r>
            <a:r>
              <a:rPr lang="en-US" altLang="de-DE" sz="1600" dirty="0">
                <a:solidFill>
                  <a:srgbClr val="333333"/>
                </a:solidFill>
              </a:rPr>
              <a:t> </a:t>
            </a:r>
            <a:r>
              <a:rPr lang="en-US" altLang="de-DE" sz="1600" dirty="0" err="1">
                <a:solidFill>
                  <a:srgbClr val="333333"/>
                </a:solidFill>
              </a:rPr>
              <a:t>mai</a:t>
            </a:r>
            <a:r>
              <a:rPr lang="en-US" altLang="de-DE" sz="1600" dirty="0">
                <a:solidFill>
                  <a:srgbClr val="333333"/>
                </a:solidFill>
              </a:rPr>
              <a:t> bine </a:t>
            </a:r>
            <a:r>
              <a:rPr lang="en-US" altLang="de-DE" sz="1600" dirty="0" err="1">
                <a:solidFill>
                  <a:srgbClr val="333333"/>
                </a:solidFill>
              </a:rPr>
              <a:t>dotat</a:t>
            </a:r>
            <a:r>
              <a:rPr lang="en-US" altLang="de-DE" sz="1600" dirty="0">
                <a:solidFill>
                  <a:srgbClr val="333333"/>
                </a:solidFill>
              </a:rPr>
              <a:t> m-</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vindecat</a:t>
            </a:r>
            <a:r>
              <a:rPr lang="en-US"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Vindecarea dureaz</a:t>
            </a:r>
            <a:r>
              <a:rPr lang="en-US" altLang="de-DE" sz="1600" dirty="0">
                <a:solidFill>
                  <a:srgbClr val="333333"/>
                </a:solidFill>
              </a:rPr>
              <a:t>ă </a:t>
            </a:r>
            <a:r>
              <a:rPr lang="en-US" altLang="de-DE" sz="1600" dirty="0" err="1">
                <a:solidFill>
                  <a:srgbClr val="333333"/>
                </a:solidFill>
              </a:rPr>
              <a:t>uneori</a:t>
            </a:r>
            <a:r>
              <a:rPr lang="en-US" altLang="de-DE" sz="1600" dirty="0">
                <a:solidFill>
                  <a:srgbClr val="333333"/>
                </a:solidFill>
              </a:rPr>
              <a:t> </a:t>
            </a:r>
            <a:r>
              <a:rPr lang="en-US" altLang="de-DE" sz="1600" dirty="0" err="1">
                <a:solidFill>
                  <a:srgbClr val="333333"/>
                </a:solidFill>
              </a:rPr>
              <a:t>mai</a:t>
            </a:r>
            <a:r>
              <a:rPr lang="en-US" altLang="de-DE" sz="1600" dirty="0">
                <a:solidFill>
                  <a:srgbClr val="333333"/>
                </a:solidFill>
              </a:rPr>
              <a:t> </a:t>
            </a:r>
            <a:r>
              <a:rPr lang="en-US" altLang="de-DE" sz="1600" dirty="0" err="1">
                <a:solidFill>
                  <a:srgbClr val="333333"/>
                </a:solidFill>
              </a:rPr>
              <a:t>mult</a:t>
            </a:r>
            <a:r>
              <a:rPr lang="en-US" altLang="de-DE" sz="1600" dirty="0">
                <a:solidFill>
                  <a:srgbClr val="333333"/>
                </a:solidFill>
              </a:rPr>
              <a:t> </a:t>
            </a:r>
            <a:r>
              <a:rPr lang="en-US" altLang="de-DE" sz="1600" dirty="0" err="1">
                <a:solidFill>
                  <a:srgbClr val="333333"/>
                </a:solidFill>
              </a:rPr>
              <a:t>timp.</a:t>
            </a:r>
            <a:endParaRPr lang="de-DE" altLang="de-DE" sz="16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10</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200">
                <a:latin typeface="Calibri Light"/>
              </a:rPr>
              <a:t>Nu mă mai urmări!</a:t>
            </a:r>
            <a:endParaRPr lang="de-DE" altLang="de-DE" sz="1200" dirty="0">
              <a:latin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Ieşiţi din spital fără să vă simţiţi mai bine.</a:t>
            </a:r>
            <a:endParaRPr lang="en-US" altLang="de-DE" sz="3600" dirty="0">
              <a:latin typeface="+mn-lt"/>
              <a:ea typeface="+mn-ea"/>
              <a:cs typeface="+mn-cs"/>
            </a:endParaRPr>
          </a:p>
        </p:txBody>
      </p:sp>
      <p:sp>
        <p:nvSpPr>
          <p:cNvPr id="11266" name="Rectangle 2"/>
          <p:cNvSpPr>
            <a:spLocks noGrp="1" noChangeArrowheads="1"/>
          </p:cNvSpPr>
          <p:nvPr>
            <p:ph idx="1"/>
          </p:nvPr>
        </p:nvSpPr>
        <p:spPr/>
        <p:txBody>
          <a:bodyPr>
            <a:noAutofit/>
          </a:bodyPr>
          <a:lstStyle/>
          <a:p>
            <a:pPr eaLnBrk="1" hangingPunct="1">
              <a:lnSpc>
                <a:spcPct val="100000"/>
              </a:lnSpc>
              <a:spcBef>
                <a:spcPts val="1200"/>
              </a:spcBef>
            </a:pPr>
            <a:r>
              <a:rPr lang="de-DE" altLang="de-DE" sz="1600" b="1" dirty="0" err="1">
                <a:solidFill>
                  <a:srgbClr val="004992"/>
                </a:solidFill>
              </a:rPr>
              <a:t>Explica</a:t>
            </a:r>
            <a:r>
              <a:rPr lang="en-US" altLang="de-DE" sz="1600" b="1" dirty="0" err="1">
                <a:solidFill>
                  <a:srgbClr val="004992"/>
                </a:solidFill>
              </a:rPr>
              <a:t>ţii</a:t>
            </a:r>
            <a:r>
              <a:rPr lang="de-DE" altLang="de-DE" sz="1600" b="1" dirty="0">
                <a:solidFill>
                  <a:srgbClr val="004992"/>
                </a:solidFill>
              </a:rPr>
              <a:t>...</a:t>
            </a:r>
          </a:p>
          <a:p>
            <a:pPr eaLnBrk="1" hangingPunct="1">
              <a:lnSpc>
                <a:spcPct val="100000"/>
              </a:lnSpc>
              <a:spcBef>
                <a:spcPts val="1200"/>
              </a:spcBef>
            </a:pPr>
            <a:r>
              <a:rPr lang="de-DE" altLang="de-DE" sz="1600" b="1" dirty="0">
                <a:solidFill>
                  <a:srgbClr val="004992"/>
                </a:solidFill>
              </a:rPr>
              <a:t>... </a:t>
            </a:r>
            <a:r>
              <a:rPr lang="de-DE" altLang="de-DE" sz="1600" b="1" dirty="0" err="1">
                <a:solidFill>
                  <a:srgbClr val="004992"/>
                </a:solidFill>
              </a:rPr>
              <a:t>dumneavoastr</a:t>
            </a:r>
            <a:r>
              <a:rPr lang="en-US" altLang="de-DE" sz="1600" b="1" dirty="0">
                <a:solidFill>
                  <a:srgbClr val="004992"/>
                </a:solidFill>
              </a:rPr>
              <a:t>ă /</a:t>
            </a:r>
            <a:r>
              <a:rPr lang="en-US" altLang="de-DE" sz="1600" b="1" dirty="0" err="1">
                <a:solidFill>
                  <a:srgbClr val="004992"/>
                </a:solidFill>
              </a:rPr>
              <a:t>persoana</a:t>
            </a:r>
            <a:r>
              <a:rPr lang="en-US" altLang="de-DE" sz="1600" b="1" dirty="0">
                <a:solidFill>
                  <a:srgbClr val="004992"/>
                </a:solidFill>
              </a:rPr>
              <a:t> </a:t>
            </a:r>
            <a:r>
              <a:rPr lang="en-US" altLang="de-DE" sz="1600" b="1" dirty="0" err="1">
                <a:solidFill>
                  <a:srgbClr val="004992"/>
                </a:solidFill>
              </a:rPr>
              <a:t>proprie</a:t>
            </a:r>
            <a:r>
              <a:rPr lang="de-DE" altLang="de-DE" sz="1600" b="1" dirty="0">
                <a:solidFill>
                  <a:srgbClr val="004992"/>
                </a:solidFill>
              </a:rPr>
              <a:t>:</a:t>
            </a:r>
          </a:p>
          <a:p>
            <a:pPr eaLnBrk="1" hangingPunct="1">
              <a:lnSpc>
                <a:spcPct val="100000"/>
              </a:lnSpc>
              <a:spcBef>
                <a:spcPts val="0"/>
              </a:spcBef>
            </a:pPr>
            <a:r>
              <a:rPr lang="de-DE" altLang="de-DE" sz="1600" i="1" dirty="0">
                <a:solidFill>
                  <a:srgbClr val="333333"/>
                </a:solidFill>
              </a:rPr>
              <a:t>(</a:t>
            </a:r>
            <a:r>
              <a:rPr lang="de-DE" altLang="de-DE" sz="1600" i="1" dirty="0" err="1">
                <a:solidFill>
                  <a:srgbClr val="333333"/>
                </a:solidFill>
              </a:rPr>
              <a:t>influen</a:t>
            </a:r>
            <a:r>
              <a:rPr lang="en-US" altLang="de-DE" sz="1600" i="1" dirty="0" err="1">
                <a:solidFill>
                  <a:srgbClr val="333333"/>
                </a:solidFill>
              </a:rPr>
              <a:t>ţabil</a:t>
            </a:r>
            <a:r>
              <a:rPr lang="en-US" altLang="de-DE" sz="1600" i="1" dirty="0">
                <a:solidFill>
                  <a:srgbClr val="333333"/>
                </a:solidFill>
              </a:rPr>
              <a:t> )</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Nu am luat medicamentele a</a:t>
            </a:r>
            <a:r>
              <a:rPr lang="en-US" altLang="de-DE" sz="1600" dirty="0" err="1">
                <a:solidFill>
                  <a:srgbClr val="333333"/>
                </a:solidFill>
              </a:rPr>
              <a:t>şa</a:t>
            </a:r>
            <a:r>
              <a:rPr lang="en-US" altLang="de-DE" sz="1600" dirty="0">
                <a:solidFill>
                  <a:srgbClr val="333333"/>
                </a:solidFill>
              </a:rPr>
              <a:t> </a:t>
            </a:r>
            <a:r>
              <a:rPr lang="de-DE" altLang="de-DE" sz="1600" dirty="0">
                <a:solidFill>
                  <a:srgbClr val="333333"/>
                </a:solidFill>
              </a:rPr>
              <a:t>cum mi s-a </a:t>
            </a:r>
            <a:r>
              <a:rPr lang="de-DE" altLang="de-DE" sz="1600" dirty="0" err="1">
                <a:solidFill>
                  <a:srgbClr val="333333"/>
                </a:solidFill>
              </a:rPr>
              <a:t>recomandat</a:t>
            </a:r>
            <a:r>
              <a:rPr lang="de-DE"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Nu am </a:t>
            </a:r>
            <a:r>
              <a:rPr lang="de-DE" altLang="de-DE" sz="1600" dirty="0" err="1">
                <a:solidFill>
                  <a:srgbClr val="333333"/>
                </a:solidFill>
              </a:rPr>
              <a:t>crezut</a:t>
            </a:r>
            <a:r>
              <a:rPr lang="de-DE" altLang="de-DE" sz="1600" dirty="0">
                <a:solidFill>
                  <a:srgbClr val="333333"/>
                </a:solidFill>
              </a:rPr>
              <a:t> c</a:t>
            </a:r>
            <a:r>
              <a:rPr lang="en-US" altLang="de-DE" sz="1600" dirty="0">
                <a:solidFill>
                  <a:srgbClr val="333333"/>
                </a:solidFill>
              </a:rPr>
              <a:t>ă</a:t>
            </a:r>
            <a:r>
              <a:rPr lang="de-DE" altLang="de-DE" sz="1600" dirty="0">
                <a:solidFill>
                  <a:srgbClr val="333333"/>
                </a:solidFill>
              </a:rPr>
              <a:t> </a:t>
            </a:r>
            <a:r>
              <a:rPr lang="de-DE" altLang="de-DE" sz="1600" dirty="0" err="1">
                <a:solidFill>
                  <a:srgbClr val="333333"/>
                </a:solidFill>
              </a:rPr>
              <a:t>pot</a:t>
            </a:r>
            <a:r>
              <a:rPr lang="de-DE" altLang="de-DE" sz="1600" dirty="0">
                <a:solidFill>
                  <a:srgbClr val="333333"/>
                </a:solidFill>
              </a:rPr>
              <a:t> s</a:t>
            </a:r>
            <a:r>
              <a:rPr lang="en-US" altLang="de-DE" sz="1600" dirty="0">
                <a:solidFill>
                  <a:srgbClr val="333333"/>
                </a:solidFill>
              </a:rPr>
              <a:t>ă</a:t>
            </a:r>
            <a:r>
              <a:rPr lang="de-DE" altLang="de-DE" sz="1600" dirty="0">
                <a:solidFill>
                  <a:srgbClr val="333333"/>
                </a:solidFill>
              </a:rPr>
              <a:t> m</a:t>
            </a:r>
            <a:r>
              <a:rPr lang="en-US" altLang="de-DE" sz="1600" dirty="0">
                <a:solidFill>
                  <a:srgbClr val="333333"/>
                </a:solidFill>
              </a:rPr>
              <a:t>ă</a:t>
            </a:r>
            <a:r>
              <a:rPr lang="de-DE" altLang="de-DE" sz="1600" dirty="0">
                <a:solidFill>
                  <a:srgbClr val="333333"/>
                </a:solidFill>
              </a:rPr>
              <a:t> </a:t>
            </a:r>
            <a:r>
              <a:rPr lang="de-DE" altLang="de-DE" sz="1600" dirty="0" err="1">
                <a:solidFill>
                  <a:srgbClr val="333333"/>
                </a:solidFill>
              </a:rPr>
              <a:t>vindec</a:t>
            </a:r>
            <a:r>
              <a:rPr lang="de-DE" altLang="de-DE" sz="1600" dirty="0">
                <a:solidFill>
                  <a:srgbClr val="333333"/>
                </a:solidFill>
              </a:rPr>
              <a:t>.</a:t>
            </a:r>
          </a:p>
          <a:p>
            <a:pPr eaLnBrk="1" hangingPunct="1">
              <a:lnSpc>
                <a:spcPct val="100000"/>
              </a:lnSpc>
              <a:spcBef>
                <a:spcPts val="1200"/>
              </a:spcBef>
              <a:buClr>
                <a:schemeClr val="tx1"/>
              </a:buClr>
            </a:pPr>
            <a:r>
              <a:rPr lang="de-DE" altLang="de-DE" sz="1600" i="1" dirty="0">
                <a:solidFill>
                  <a:srgbClr val="333333"/>
                </a:solidFill>
              </a:rPr>
              <a:t>(</a:t>
            </a:r>
            <a:r>
              <a:rPr lang="de-DE" altLang="de-DE" sz="1600" i="1" dirty="0" err="1">
                <a:solidFill>
                  <a:srgbClr val="333333"/>
                </a:solidFill>
              </a:rPr>
              <a:t>mai</a:t>
            </a:r>
            <a:r>
              <a:rPr lang="de-DE" altLang="de-DE" sz="1600" i="1" dirty="0">
                <a:solidFill>
                  <a:srgbClr val="333333"/>
                </a:solidFill>
              </a:rPr>
              <a:t> </a:t>
            </a:r>
            <a:r>
              <a:rPr lang="de-DE" altLang="de-DE" sz="1600" i="1" dirty="0" err="1">
                <a:solidFill>
                  <a:srgbClr val="333333"/>
                </a:solidFill>
              </a:rPr>
              <a:t>pu</a:t>
            </a:r>
            <a:r>
              <a:rPr lang="en-US" altLang="de-DE" sz="1600" i="1" dirty="0">
                <a:solidFill>
                  <a:srgbClr val="333333"/>
                </a:solidFill>
              </a:rPr>
              <a:t>ţ</a:t>
            </a:r>
            <a:r>
              <a:rPr lang="de-DE" altLang="de-DE" sz="1600" i="1" dirty="0">
                <a:solidFill>
                  <a:srgbClr val="333333"/>
                </a:solidFill>
              </a:rPr>
              <a:t>in </a:t>
            </a:r>
            <a:r>
              <a:rPr lang="de-DE" altLang="de-DE" sz="1600" i="1" dirty="0" err="1">
                <a:solidFill>
                  <a:srgbClr val="333333"/>
                </a:solidFill>
              </a:rPr>
              <a:t>influen</a:t>
            </a:r>
            <a:r>
              <a:rPr lang="en-US" altLang="de-DE" sz="1600" i="1" dirty="0" err="1">
                <a:solidFill>
                  <a:srgbClr val="333333"/>
                </a:solidFill>
              </a:rPr>
              <a:t>ţabil</a:t>
            </a:r>
            <a:r>
              <a:rPr lang="en-US" altLang="de-DE" sz="1600" i="1" dirty="0">
                <a:solidFill>
                  <a:srgbClr val="333333"/>
                </a:solidFill>
              </a:rPr>
              <a:t> </a:t>
            </a:r>
            <a:r>
              <a:rPr lang="de-DE" altLang="de-DE" sz="1600" i="1"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Boala</a:t>
            </a:r>
            <a:r>
              <a:rPr lang="de-DE" altLang="de-DE" sz="1600" dirty="0">
                <a:solidFill>
                  <a:srgbClr val="333333"/>
                </a:solidFill>
              </a:rPr>
              <a:t> mea e </a:t>
            </a:r>
            <a:r>
              <a:rPr lang="de-DE" altLang="de-DE" sz="1600" dirty="0" err="1">
                <a:solidFill>
                  <a:srgbClr val="333333"/>
                </a:solidFill>
              </a:rPr>
              <a:t>nevindecabil</a:t>
            </a:r>
            <a:r>
              <a:rPr lang="en-US" altLang="de-DE" sz="1600" dirty="0">
                <a:solidFill>
                  <a:srgbClr val="333333"/>
                </a:solidFill>
              </a:rPr>
              <a:t>ă.</a:t>
            </a:r>
            <a:endParaRPr lang="de-DE" altLang="de-DE" sz="1600" dirty="0">
              <a:solidFill>
                <a:srgbClr val="333333"/>
              </a:solidFill>
            </a:endParaRP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Am o constitu</a:t>
            </a:r>
            <a:r>
              <a:rPr lang="en-US" altLang="de-DE" sz="1600" dirty="0" err="1">
                <a:solidFill>
                  <a:srgbClr val="333333"/>
                </a:solidFill>
              </a:rPr>
              <a:t>ţie</a:t>
            </a:r>
            <a:r>
              <a:rPr lang="en-US" altLang="de-DE" sz="1600" dirty="0">
                <a:solidFill>
                  <a:srgbClr val="333333"/>
                </a:solidFill>
              </a:rPr>
              <a:t> </a:t>
            </a:r>
            <a:r>
              <a:rPr lang="en-US" altLang="de-DE" sz="1600" dirty="0" err="1">
                <a:solidFill>
                  <a:srgbClr val="333333"/>
                </a:solidFill>
              </a:rPr>
              <a:t>slabă</a:t>
            </a:r>
            <a:r>
              <a:rPr lang="en-US" altLang="de-DE" sz="1600" dirty="0">
                <a:solidFill>
                  <a:srgbClr val="333333"/>
                </a:solidFill>
              </a:rPr>
              <a:t>.</a:t>
            </a:r>
            <a:endParaRPr lang="de-DE" altLang="de-DE" sz="1600" dirty="0">
              <a:solidFill>
                <a:srgbClr val="333333"/>
              </a:solidFill>
            </a:endParaRPr>
          </a:p>
          <a:p>
            <a:pPr eaLnBrk="1" hangingPunct="1">
              <a:lnSpc>
                <a:spcPct val="100000"/>
              </a:lnSpc>
              <a:spcBef>
                <a:spcPts val="1200"/>
              </a:spcBef>
            </a:pPr>
            <a:r>
              <a:rPr lang="de-DE" altLang="de-DE" sz="1600" b="1" dirty="0">
                <a:solidFill>
                  <a:srgbClr val="004992"/>
                </a:solidFill>
              </a:rPr>
              <a:t>... al</a:t>
            </a:r>
            <a:r>
              <a:rPr lang="en-US" altLang="de-DE" sz="1600" b="1" dirty="0" err="1">
                <a:solidFill>
                  <a:srgbClr val="004992"/>
                </a:solidFill>
              </a:rPr>
              <a:t>ţii</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Medicii</a:t>
            </a:r>
            <a:r>
              <a:rPr lang="de-DE" altLang="de-DE" sz="1600" dirty="0">
                <a:solidFill>
                  <a:srgbClr val="333333"/>
                </a:solidFill>
              </a:rPr>
              <a:t> </a:t>
            </a:r>
            <a:r>
              <a:rPr lang="de-DE" altLang="de-DE" sz="1600" dirty="0" err="1">
                <a:solidFill>
                  <a:srgbClr val="333333"/>
                </a:solidFill>
              </a:rPr>
              <a:t>din</a:t>
            </a:r>
            <a:r>
              <a:rPr lang="de-DE" altLang="de-DE" sz="1600" dirty="0">
                <a:solidFill>
                  <a:srgbClr val="333333"/>
                </a:solidFill>
              </a:rPr>
              <a:t> </a:t>
            </a:r>
            <a:r>
              <a:rPr lang="de-DE" altLang="de-DE" sz="1600" dirty="0" err="1">
                <a:solidFill>
                  <a:srgbClr val="333333"/>
                </a:solidFill>
              </a:rPr>
              <a:t>acest</a:t>
            </a:r>
            <a:r>
              <a:rPr lang="de-DE" altLang="de-DE" sz="1600" dirty="0">
                <a:solidFill>
                  <a:srgbClr val="333333"/>
                </a:solidFill>
              </a:rPr>
              <a:t> </a:t>
            </a:r>
            <a:r>
              <a:rPr lang="de-DE" altLang="de-DE" sz="1600" dirty="0" err="1">
                <a:solidFill>
                  <a:srgbClr val="333333"/>
                </a:solidFill>
              </a:rPr>
              <a:t>spital</a:t>
            </a:r>
            <a:r>
              <a:rPr lang="de-DE" altLang="de-DE" sz="1600" dirty="0">
                <a:solidFill>
                  <a:srgbClr val="333333"/>
                </a:solidFill>
              </a:rPr>
              <a:t> au </a:t>
            </a:r>
            <a:r>
              <a:rPr lang="de-DE" altLang="de-DE" sz="1600" dirty="0" err="1">
                <a:solidFill>
                  <a:srgbClr val="333333"/>
                </a:solidFill>
              </a:rPr>
              <a:t>un</a:t>
            </a:r>
            <a:r>
              <a:rPr lang="de-DE" altLang="de-DE" sz="1600" dirty="0">
                <a:solidFill>
                  <a:srgbClr val="333333"/>
                </a:solidFill>
              </a:rPr>
              <a:t> </a:t>
            </a:r>
            <a:r>
              <a:rPr lang="de-DE" altLang="de-DE" sz="1600" dirty="0" err="1">
                <a:solidFill>
                  <a:srgbClr val="333333"/>
                </a:solidFill>
              </a:rPr>
              <a:t>renume</a:t>
            </a:r>
            <a:r>
              <a:rPr lang="de-DE" altLang="de-DE" sz="1600" dirty="0">
                <a:solidFill>
                  <a:srgbClr val="333333"/>
                </a:solidFill>
              </a:rPr>
              <a:t> prost.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Personalul</a:t>
            </a:r>
            <a:r>
              <a:rPr lang="de-DE" altLang="de-DE" sz="1600" dirty="0">
                <a:solidFill>
                  <a:srgbClr val="333333"/>
                </a:solidFill>
              </a:rPr>
              <a:t> </a:t>
            </a:r>
            <a:r>
              <a:rPr lang="de-DE" altLang="de-DE" sz="1600" dirty="0" err="1">
                <a:solidFill>
                  <a:srgbClr val="333333"/>
                </a:solidFill>
              </a:rPr>
              <a:t>medical</a:t>
            </a:r>
            <a:r>
              <a:rPr lang="de-DE" altLang="de-DE" sz="1600" dirty="0">
                <a:solidFill>
                  <a:srgbClr val="333333"/>
                </a:solidFill>
              </a:rPr>
              <a:t> </a:t>
            </a:r>
            <a:r>
              <a:rPr lang="de-DE" altLang="de-DE" sz="1600" dirty="0" err="1">
                <a:solidFill>
                  <a:srgbClr val="333333"/>
                </a:solidFill>
              </a:rPr>
              <a:t>ar</a:t>
            </a:r>
            <a:r>
              <a:rPr lang="de-DE" altLang="de-DE" sz="1600" dirty="0">
                <a:solidFill>
                  <a:srgbClr val="333333"/>
                </a:solidFill>
              </a:rPr>
              <a:t> </a:t>
            </a:r>
            <a:r>
              <a:rPr lang="de-DE" altLang="de-DE" sz="1600" dirty="0" err="1">
                <a:solidFill>
                  <a:srgbClr val="333333"/>
                </a:solidFill>
              </a:rPr>
              <a:t>fi</a:t>
            </a:r>
            <a:r>
              <a:rPr lang="de-DE" altLang="de-DE" sz="1600" dirty="0">
                <a:solidFill>
                  <a:srgbClr val="333333"/>
                </a:solidFill>
              </a:rPr>
              <a:t> </a:t>
            </a:r>
            <a:r>
              <a:rPr lang="de-DE" altLang="de-DE" sz="1600" dirty="0" err="1">
                <a:solidFill>
                  <a:srgbClr val="333333"/>
                </a:solidFill>
              </a:rPr>
              <a:t>trebuit</a:t>
            </a:r>
            <a:r>
              <a:rPr lang="de-DE" altLang="de-DE" sz="1600" dirty="0">
                <a:solidFill>
                  <a:srgbClr val="333333"/>
                </a:solidFill>
              </a:rPr>
              <a:t> s</a:t>
            </a:r>
            <a:r>
              <a:rPr lang="en-US" altLang="de-DE" sz="1600" dirty="0">
                <a:solidFill>
                  <a:srgbClr val="333333"/>
                </a:solidFill>
              </a:rPr>
              <a:t>ă </a:t>
            </a:r>
            <a:r>
              <a:rPr lang="en-US" altLang="de-DE" sz="1600" dirty="0" err="1">
                <a:solidFill>
                  <a:srgbClr val="333333"/>
                </a:solidFill>
              </a:rPr>
              <a:t>îşi</a:t>
            </a:r>
            <a:r>
              <a:rPr lang="en-US" altLang="de-DE" sz="1600" dirty="0">
                <a:solidFill>
                  <a:srgbClr val="333333"/>
                </a:solidFill>
              </a:rPr>
              <a:t> </a:t>
            </a:r>
            <a:r>
              <a:rPr lang="en-US" altLang="de-DE" sz="1600" dirty="0" err="1">
                <a:solidFill>
                  <a:srgbClr val="333333"/>
                </a:solidFill>
              </a:rPr>
              <a:t>ia</a:t>
            </a:r>
            <a:r>
              <a:rPr lang="en-US" altLang="de-DE" sz="1600" dirty="0">
                <a:solidFill>
                  <a:srgbClr val="333333"/>
                </a:solidFill>
              </a:rPr>
              <a:t> </a:t>
            </a:r>
            <a:r>
              <a:rPr lang="en-US" altLang="de-DE" sz="1600" dirty="0" err="1">
                <a:solidFill>
                  <a:srgbClr val="333333"/>
                </a:solidFill>
              </a:rPr>
              <a:t>mai</a:t>
            </a:r>
            <a:r>
              <a:rPr lang="en-US" altLang="de-DE" sz="1600" dirty="0">
                <a:solidFill>
                  <a:srgbClr val="333333"/>
                </a:solidFill>
              </a:rPr>
              <a:t> </a:t>
            </a:r>
            <a:r>
              <a:rPr lang="en-US" altLang="de-DE" sz="1600" dirty="0" err="1">
                <a:solidFill>
                  <a:srgbClr val="333333"/>
                </a:solidFill>
              </a:rPr>
              <a:t>mult</a:t>
            </a:r>
            <a:r>
              <a:rPr lang="en-US" altLang="de-DE" sz="1600" dirty="0">
                <a:solidFill>
                  <a:srgbClr val="333333"/>
                </a:solidFill>
              </a:rPr>
              <a:t> </a:t>
            </a:r>
            <a:r>
              <a:rPr lang="en-US" altLang="de-DE" sz="1600" dirty="0" err="1">
                <a:solidFill>
                  <a:srgbClr val="333333"/>
                </a:solidFill>
              </a:rPr>
              <a:t>timp</a:t>
            </a:r>
            <a:r>
              <a:rPr lang="en-US" altLang="de-DE" sz="1600" dirty="0">
                <a:solidFill>
                  <a:srgbClr val="333333"/>
                </a:solidFill>
              </a:rPr>
              <a:t> </a:t>
            </a:r>
            <a:r>
              <a:rPr lang="en-US" altLang="de-DE" sz="1600" dirty="0" err="1">
                <a:solidFill>
                  <a:srgbClr val="333333"/>
                </a:solidFill>
              </a:rPr>
              <a:t>şi</a:t>
            </a:r>
            <a:r>
              <a:rPr lang="en-US" altLang="de-DE" sz="1600" dirty="0">
                <a:solidFill>
                  <a:srgbClr val="333333"/>
                </a:solidFill>
              </a:rPr>
              <a:t> </a:t>
            </a:r>
            <a:r>
              <a:rPr lang="de-DE" altLang="de-DE" sz="1600" dirty="0">
                <a:solidFill>
                  <a:srgbClr val="333333"/>
                </a:solidFill>
              </a:rPr>
              <a:t>s</a:t>
            </a:r>
            <a:r>
              <a:rPr lang="en-US" altLang="de-DE" sz="1600" dirty="0">
                <a:solidFill>
                  <a:srgbClr val="333333"/>
                </a:solidFill>
              </a:rPr>
              <a:t>ă </a:t>
            </a:r>
            <a:r>
              <a:rPr lang="en-US" altLang="de-DE" sz="1600" dirty="0" err="1">
                <a:solidFill>
                  <a:srgbClr val="333333"/>
                </a:solidFill>
              </a:rPr>
              <a:t>îşi</a:t>
            </a:r>
            <a:r>
              <a:rPr lang="en-US" altLang="de-DE" sz="1600" dirty="0">
                <a:solidFill>
                  <a:srgbClr val="333333"/>
                </a:solidFill>
              </a:rPr>
              <a:t> </a:t>
            </a:r>
            <a:r>
              <a:rPr lang="en-US" altLang="de-DE" sz="1600" dirty="0" err="1">
                <a:solidFill>
                  <a:srgbClr val="333333"/>
                </a:solidFill>
              </a:rPr>
              <a:t>dea</a:t>
            </a:r>
            <a:r>
              <a:rPr lang="en-US" altLang="de-DE" sz="1600" dirty="0">
                <a:solidFill>
                  <a:srgbClr val="333333"/>
                </a:solidFill>
              </a:rPr>
              <a:t> </a:t>
            </a:r>
            <a:r>
              <a:rPr lang="en-US" altLang="de-DE" sz="1600" dirty="0" err="1">
                <a:solidFill>
                  <a:srgbClr val="333333"/>
                </a:solidFill>
              </a:rPr>
              <a:t>mai</a:t>
            </a:r>
            <a:r>
              <a:rPr lang="en-US" altLang="de-DE" sz="1600" dirty="0">
                <a:solidFill>
                  <a:srgbClr val="333333"/>
                </a:solidFill>
              </a:rPr>
              <a:t> </a:t>
            </a:r>
            <a:r>
              <a:rPr lang="en-US" altLang="de-DE" sz="1600" dirty="0" err="1">
                <a:solidFill>
                  <a:srgbClr val="333333"/>
                </a:solidFill>
              </a:rPr>
              <a:t>multă</a:t>
            </a:r>
            <a:r>
              <a:rPr lang="en-US" altLang="de-DE" sz="1600" dirty="0">
                <a:solidFill>
                  <a:srgbClr val="333333"/>
                </a:solidFill>
              </a:rPr>
              <a:t> </a:t>
            </a:r>
            <a:r>
              <a:rPr lang="en-US" altLang="de-DE" sz="1600" dirty="0" err="1">
                <a:solidFill>
                  <a:srgbClr val="333333"/>
                </a:solidFill>
              </a:rPr>
              <a:t>silinţă</a:t>
            </a:r>
            <a:r>
              <a:rPr lang="en-US" altLang="de-DE" sz="1600" dirty="0">
                <a:solidFill>
                  <a:srgbClr val="333333"/>
                </a:solidFill>
              </a:rPr>
              <a:t>.</a:t>
            </a:r>
          </a:p>
          <a:p>
            <a:pPr eaLnBrk="1" hangingPunct="1">
              <a:lnSpc>
                <a:spcPct val="100000"/>
              </a:lnSpc>
              <a:spcBef>
                <a:spcPts val="1200"/>
              </a:spcBef>
              <a:buClr>
                <a:schemeClr val="tx1"/>
              </a:buClr>
            </a:pPr>
            <a:r>
              <a:rPr lang="de-DE" altLang="de-DE" sz="1600" b="1" dirty="0">
                <a:solidFill>
                  <a:srgbClr val="004992"/>
                </a:solidFill>
              </a:rPr>
              <a:t>... o </a:t>
            </a:r>
            <a:r>
              <a:rPr lang="de-DE" altLang="de-DE" sz="1600" b="1" dirty="0" err="1">
                <a:solidFill>
                  <a:srgbClr val="004992"/>
                </a:solidFill>
              </a:rPr>
              <a:t>situa</a:t>
            </a:r>
            <a:r>
              <a:rPr lang="en-US" altLang="de-DE" sz="1600" b="1" dirty="0" err="1">
                <a:solidFill>
                  <a:srgbClr val="004992"/>
                </a:solidFill>
              </a:rPr>
              <a:t>ţie</a:t>
            </a:r>
            <a:r>
              <a:rPr lang="en-US" altLang="de-DE" sz="1600" b="1" dirty="0">
                <a:solidFill>
                  <a:srgbClr val="004992"/>
                </a:solidFill>
              </a:rPr>
              <a:t> </a:t>
            </a:r>
            <a:r>
              <a:rPr lang="en-US" altLang="de-DE" sz="1600" b="1" dirty="0" err="1">
                <a:solidFill>
                  <a:srgbClr val="004992"/>
                </a:solidFill>
              </a:rPr>
              <a:t>sau</a:t>
            </a:r>
            <a:r>
              <a:rPr lang="en-US" altLang="de-DE" sz="1600" b="1" dirty="0">
                <a:solidFill>
                  <a:srgbClr val="004992"/>
                </a:solidFill>
              </a:rPr>
              <a:t> o </a:t>
            </a:r>
            <a:r>
              <a:rPr lang="en-US" altLang="de-DE" sz="1600" b="1" dirty="0" err="1">
                <a:solidFill>
                  <a:srgbClr val="004992"/>
                </a:solidFill>
              </a:rPr>
              <a:t>coincidenţă</a:t>
            </a:r>
            <a:r>
              <a:rPr lang="de-DE" altLang="de-DE" sz="1600" b="1" dirty="0">
                <a:solidFill>
                  <a:srgbClr val="004992"/>
                </a:solidFill>
              </a:rPr>
              <a:t>:</a:t>
            </a:r>
          </a:p>
          <a:p>
            <a:pPr marL="285750" indent="-285750" eaLnBrk="1" hangingPunct="1">
              <a:lnSpc>
                <a:spcPct val="100000"/>
              </a:lnSpc>
              <a:spcBef>
                <a:spcPts val="0"/>
              </a:spcBef>
              <a:buClr>
                <a:srgbClr val="333333"/>
              </a:buClr>
              <a:buFont typeface="WingDings"/>
              <a:buChar char=""/>
            </a:pPr>
            <a:r>
              <a:rPr lang="de-DE" altLang="de-DE" sz="1600" dirty="0" err="1">
                <a:solidFill>
                  <a:srgbClr val="333333"/>
                </a:solidFill>
              </a:rPr>
              <a:t>Dac</a:t>
            </a:r>
            <a:r>
              <a:rPr lang="en-US" altLang="de-DE" sz="1600" dirty="0">
                <a:solidFill>
                  <a:srgbClr val="333333"/>
                </a:solidFill>
              </a:rPr>
              <a:t>ă nu </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fost</a:t>
            </a:r>
            <a:r>
              <a:rPr lang="en-US" altLang="de-DE" sz="1600" dirty="0">
                <a:solidFill>
                  <a:srgbClr val="333333"/>
                </a:solidFill>
              </a:rPr>
              <a:t> </a:t>
            </a:r>
            <a:r>
              <a:rPr lang="de-DE" altLang="de-DE" sz="1600" dirty="0" err="1">
                <a:solidFill>
                  <a:srgbClr val="333333"/>
                </a:solidFill>
              </a:rPr>
              <a:t>cu</a:t>
            </a:r>
            <a:r>
              <a:rPr lang="de-DE" altLang="de-DE" sz="1600" dirty="0">
                <a:solidFill>
                  <a:srgbClr val="333333"/>
                </a:solidFill>
              </a:rPr>
              <a:t> al</a:t>
            </a:r>
            <a:r>
              <a:rPr lang="en-US" altLang="de-DE" sz="1600" dirty="0" err="1">
                <a:solidFill>
                  <a:srgbClr val="333333"/>
                </a:solidFill>
              </a:rPr>
              <a:t>ţi</a:t>
            </a:r>
            <a:r>
              <a:rPr lang="en-US" altLang="de-DE" sz="1600" dirty="0">
                <a:solidFill>
                  <a:srgbClr val="333333"/>
                </a:solidFill>
              </a:rPr>
              <a:t> </a:t>
            </a:r>
            <a:r>
              <a:rPr lang="de-DE" altLang="de-DE" sz="1600" dirty="0">
                <a:solidFill>
                  <a:srgbClr val="333333"/>
                </a:solidFill>
              </a:rPr>
              <a:t>6 </a:t>
            </a:r>
            <a:r>
              <a:rPr lang="de-DE" altLang="de-DE" sz="1600" dirty="0" err="1">
                <a:solidFill>
                  <a:srgbClr val="333333"/>
                </a:solidFill>
              </a:rPr>
              <a:t>pacien</a:t>
            </a:r>
            <a:r>
              <a:rPr lang="en-US" altLang="de-DE" sz="1600" dirty="0" err="1">
                <a:solidFill>
                  <a:srgbClr val="333333"/>
                </a:solidFill>
              </a:rPr>
              <a:t>ţi</a:t>
            </a:r>
            <a:r>
              <a:rPr lang="en-US" altLang="de-DE" sz="1600" dirty="0">
                <a:solidFill>
                  <a:srgbClr val="333333"/>
                </a:solidFill>
              </a:rPr>
              <a:t> </a:t>
            </a:r>
            <a:r>
              <a:rPr lang="en-US" altLang="de-DE" sz="1600" dirty="0" err="1">
                <a:solidFill>
                  <a:srgbClr val="333333"/>
                </a:solidFill>
              </a:rPr>
              <a:t>în</a:t>
            </a:r>
            <a:r>
              <a:rPr lang="en-US" altLang="de-DE" sz="1600" dirty="0">
                <a:solidFill>
                  <a:srgbClr val="333333"/>
                </a:solidFill>
              </a:rPr>
              <a:t> </a:t>
            </a:r>
            <a:r>
              <a:rPr lang="en-US" altLang="de-DE" sz="1600" dirty="0" err="1">
                <a:solidFill>
                  <a:srgbClr val="333333"/>
                </a:solidFill>
              </a:rPr>
              <a:t>cameră</a:t>
            </a:r>
            <a:r>
              <a:rPr lang="en-US" altLang="de-DE" sz="1600" dirty="0">
                <a:solidFill>
                  <a:srgbClr val="333333"/>
                </a:solidFill>
              </a:rPr>
              <a:t> m-</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vindecat</a:t>
            </a:r>
            <a:r>
              <a:rPr lang="en-US"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Dac</a:t>
            </a:r>
            <a:r>
              <a:rPr lang="en-US" altLang="de-DE" sz="1600" dirty="0">
                <a:solidFill>
                  <a:srgbClr val="333333"/>
                </a:solidFill>
              </a:rPr>
              <a:t>ă </a:t>
            </a:r>
            <a:r>
              <a:rPr lang="en-US" altLang="de-DE" sz="1600" dirty="0" err="1">
                <a:solidFill>
                  <a:srgbClr val="333333"/>
                </a:solidFill>
              </a:rPr>
              <a:t>spitalul</a:t>
            </a:r>
            <a:r>
              <a:rPr lang="en-US" altLang="de-DE" sz="1600" dirty="0">
                <a:solidFill>
                  <a:srgbClr val="333333"/>
                </a:solidFill>
              </a:rPr>
              <a:t> </a:t>
            </a:r>
            <a:r>
              <a:rPr lang="en-US" altLang="de-DE" sz="1600" dirty="0" err="1">
                <a:solidFill>
                  <a:srgbClr val="333333"/>
                </a:solidFill>
              </a:rPr>
              <a:t>ar</a:t>
            </a:r>
            <a:r>
              <a:rPr lang="en-US" altLang="de-DE" sz="1600" dirty="0">
                <a:solidFill>
                  <a:srgbClr val="333333"/>
                </a:solidFill>
              </a:rPr>
              <a:t> fi </a:t>
            </a:r>
            <a:r>
              <a:rPr lang="en-US" altLang="de-DE" sz="1600" dirty="0" err="1">
                <a:solidFill>
                  <a:srgbClr val="333333"/>
                </a:solidFill>
              </a:rPr>
              <a:t>fost</a:t>
            </a:r>
            <a:r>
              <a:rPr lang="en-US" altLang="de-DE" sz="1600" dirty="0">
                <a:solidFill>
                  <a:srgbClr val="333333"/>
                </a:solidFill>
              </a:rPr>
              <a:t> </a:t>
            </a:r>
            <a:r>
              <a:rPr lang="en-US" altLang="de-DE" sz="1600" dirty="0" err="1">
                <a:solidFill>
                  <a:srgbClr val="333333"/>
                </a:solidFill>
              </a:rPr>
              <a:t>mai</a:t>
            </a:r>
            <a:r>
              <a:rPr lang="en-US" altLang="de-DE" sz="1600" dirty="0">
                <a:solidFill>
                  <a:srgbClr val="333333"/>
                </a:solidFill>
              </a:rPr>
              <a:t> bine </a:t>
            </a:r>
            <a:r>
              <a:rPr lang="en-US" altLang="de-DE" sz="1600" dirty="0" err="1">
                <a:solidFill>
                  <a:srgbClr val="333333"/>
                </a:solidFill>
              </a:rPr>
              <a:t>dotat</a:t>
            </a:r>
            <a:r>
              <a:rPr lang="en-US" altLang="de-DE" sz="1600" dirty="0">
                <a:solidFill>
                  <a:srgbClr val="333333"/>
                </a:solidFill>
              </a:rPr>
              <a:t> m-</a:t>
            </a:r>
            <a:r>
              <a:rPr lang="en-US" altLang="de-DE" sz="1600" dirty="0" err="1">
                <a:solidFill>
                  <a:srgbClr val="333333"/>
                </a:solidFill>
              </a:rPr>
              <a:t>aş</a:t>
            </a:r>
            <a:r>
              <a:rPr lang="en-US" altLang="de-DE" sz="1600" dirty="0">
                <a:solidFill>
                  <a:srgbClr val="333333"/>
                </a:solidFill>
              </a:rPr>
              <a:t> fi </a:t>
            </a:r>
            <a:r>
              <a:rPr lang="en-US" altLang="de-DE" sz="1600" dirty="0" err="1">
                <a:solidFill>
                  <a:srgbClr val="333333"/>
                </a:solidFill>
              </a:rPr>
              <a:t>vindecat</a:t>
            </a:r>
            <a:r>
              <a:rPr lang="en-US" altLang="de-DE" sz="1600" dirty="0">
                <a:solidFill>
                  <a:srgbClr val="333333"/>
                </a:solidFill>
              </a:rPr>
              <a:t>.</a:t>
            </a:r>
          </a:p>
          <a:p>
            <a:pPr marL="285750" indent="-285750" eaLnBrk="1" hangingPunct="1">
              <a:lnSpc>
                <a:spcPct val="100000"/>
              </a:lnSpc>
              <a:spcBef>
                <a:spcPts val="0"/>
              </a:spcBef>
              <a:buClr>
                <a:srgbClr val="333333"/>
              </a:buClr>
              <a:buFont typeface="WingDings"/>
              <a:buChar char=""/>
            </a:pPr>
            <a:r>
              <a:rPr lang="de-DE" altLang="de-DE" sz="1600" dirty="0">
                <a:solidFill>
                  <a:srgbClr val="333333"/>
                </a:solidFill>
              </a:rPr>
              <a:t>Vindecarea dureaz</a:t>
            </a:r>
            <a:r>
              <a:rPr lang="en-US" altLang="de-DE" sz="1600" dirty="0">
                <a:solidFill>
                  <a:srgbClr val="333333"/>
                </a:solidFill>
              </a:rPr>
              <a:t>ă </a:t>
            </a:r>
            <a:r>
              <a:rPr lang="en-US" altLang="de-DE" sz="1600" dirty="0" err="1">
                <a:solidFill>
                  <a:srgbClr val="333333"/>
                </a:solidFill>
              </a:rPr>
              <a:t>uneori</a:t>
            </a:r>
            <a:r>
              <a:rPr lang="en-US" altLang="de-DE" sz="1600" dirty="0">
                <a:solidFill>
                  <a:srgbClr val="333333"/>
                </a:solidFill>
              </a:rPr>
              <a:t> </a:t>
            </a:r>
            <a:r>
              <a:rPr lang="en-US" altLang="de-DE" sz="1600" dirty="0" err="1">
                <a:solidFill>
                  <a:srgbClr val="333333"/>
                </a:solidFill>
              </a:rPr>
              <a:t>mai</a:t>
            </a:r>
            <a:r>
              <a:rPr lang="en-US" altLang="de-DE" sz="1600" dirty="0">
                <a:solidFill>
                  <a:srgbClr val="333333"/>
                </a:solidFill>
              </a:rPr>
              <a:t> </a:t>
            </a:r>
            <a:r>
              <a:rPr lang="en-US" altLang="de-DE" sz="1600" dirty="0" err="1">
                <a:solidFill>
                  <a:srgbClr val="333333"/>
                </a:solidFill>
              </a:rPr>
              <a:t>mult</a:t>
            </a:r>
            <a:r>
              <a:rPr lang="en-US" altLang="de-DE" sz="1600" dirty="0">
                <a:solidFill>
                  <a:srgbClr val="333333"/>
                </a:solidFill>
              </a:rPr>
              <a:t> </a:t>
            </a:r>
            <a:r>
              <a:rPr lang="en-US" altLang="de-DE" sz="1600" dirty="0" err="1">
                <a:solidFill>
                  <a:srgbClr val="333333"/>
                </a:solidFill>
              </a:rPr>
              <a:t>timp.</a:t>
            </a:r>
            <a:endParaRPr lang="de-DE" altLang="de-DE" sz="16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11</a:t>
            </a:fld>
            <a:endParaRPr lang="de-DE" dirty="0">
              <a:latin typeface="+mn-lt"/>
              <a:cs typeface="+mn-cs"/>
            </a:endParaRPr>
          </a:p>
        </p:txBody>
      </p:sp>
      <p:pic>
        <p:nvPicPr>
          <p:cNvPr id="10"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200">
                <a:latin typeface="Calibri Light"/>
              </a:rPr>
              <a:t>Nu mă mai urmări!</a:t>
            </a:r>
            <a:endParaRPr lang="de-DE" altLang="de-DE" sz="1200" dirty="0">
              <a:latin typeface="Calibri Light"/>
            </a:endParaRPr>
          </a:p>
        </p:txBody>
      </p:sp>
      <p:sp>
        <p:nvSpPr>
          <p:cNvPr id="8" name="Caption_13"/>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pt-BR" altLang="de-DE" sz="2800" b="1">
                <a:solidFill>
                  <a:srgbClr val="FF0000"/>
                </a:solidFill>
                <a:latin typeface="Calibri Light"/>
              </a:rPr>
              <a:t> Atenţie: explicaţii monocauzale</a:t>
            </a:r>
            <a:endParaRPr lang="en-US" altLang="de-DE" sz="2800" b="1" dirty="0">
              <a:solidFill>
                <a:srgbClr val="FF0000"/>
              </a:solidFill>
              <a:latin typeface="Calibri Light"/>
            </a:endParaRPr>
          </a:p>
        </p:txBody>
      </p:sp>
    </p:spTree>
    <p:extLst>
      <p:ext uri="{BB962C8B-B14F-4D97-AF65-F5344CB8AC3E}">
        <p14:creationId xmlns:p14="http://schemas.microsoft.com/office/powerpoint/2010/main" val="2545428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a:solidFill>
                  <a:srgbClr val="004992"/>
                </a:solidFill>
                <a:latin typeface="+mn-lt"/>
                <a:ea typeface="+mn-ea"/>
                <a:cs typeface="+mn-cs"/>
              </a:rPr>
              <a:t>Ieşiţi din spital fără să vă simţiţi mai bine.</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a:xfrm>
            <a:off x="408955" y="2204864"/>
            <a:ext cx="8046720" cy="4248000"/>
          </a:xfrm>
        </p:spPr>
        <p:txBody>
          <a:bodyPr/>
          <a:lstStyle/>
          <a:p>
            <a:pPr lvl="0" defTabSz="914377"/>
            <a:r>
              <a:rPr lang="vi-VN" altLang="de-DE" sz="2400" dirty="0">
                <a:solidFill>
                  <a:srgbClr val="333333"/>
                </a:solidFill>
              </a:rPr>
              <a:t>Încercaţi acum să găsiţi răspunsuri echilibrate, care conţin mai multe cauze (combinaţie dintre alţii, situaţie &amp; eu/persoana proprie)</a:t>
            </a:r>
          </a:p>
          <a:p>
            <a:pPr lvl="0" defTabSz="914400">
              <a:buClr>
                <a:srgbClr val="333333"/>
              </a:buClr>
            </a:pPr>
            <a:r>
              <a:rPr lang="de-DE" altLang="de-DE" sz="2400" dirty="0">
                <a:solidFill>
                  <a:srgbClr val="333333"/>
                </a:solidFill>
              </a:rPr>
              <a:t>???</a:t>
            </a:r>
          </a:p>
          <a:p>
            <a:pPr lvl="0" defTabSz="914400">
              <a:buClr>
                <a:srgbClr val="333333"/>
              </a:buClr>
            </a:pPr>
            <a:r>
              <a:rPr lang="de-DE" altLang="de-DE" sz="2400" dirty="0">
                <a:solidFill>
                  <a:srgbClr val="333333"/>
                </a:solidFill>
              </a:rPr>
              <a:t>???</a:t>
            </a:r>
          </a:p>
          <a:p>
            <a:pPr lvl="0" defTabSz="914400">
              <a:buClr>
                <a:srgbClr val="333333"/>
              </a:buClr>
            </a:pP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12</a:t>
            </a:fld>
            <a:endParaRPr lang="de-DE" dirty="0">
              <a:latin typeface="+mn-lt"/>
              <a:cs typeface="+mn-cs"/>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200">
                <a:latin typeface="Calibri Light"/>
              </a:rPr>
              <a:t>Nu mă mai urmări!</a:t>
            </a:r>
            <a:endParaRPr lang="de-DE" altLang="de-DE" sz="1200" dirty="0">
              <a:latin typeface="Calibri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vi-VN" sz="3600">
                <a:solidFill>
                  <a:srgbClr val="004992"/>
                </a:solidFill>
                <a:latin typeface="+mn-lt"/>
                <a:ea typeface="+mn-ea"/>
                <a:cs typeface="+mn-cs"/>
              </a:rPr>
              <a:t>Ieşiţi din spital fără să vă simţiţi mai bine.</a:t>
            </a:r>
            <a:endParaRPr lang="en-US" sz="3600" dirty="0">
              <a:solidFill>
                <a:srgbClr val="004992"/>
              </a:solidFill>
              <a:latin typeface="+mn-lt"/>
              <a:ea typeface="+mn-ea"/>
              <a:cs typeface="+mn-cs"/>
            </a:endParaRPr>
          </a:p>
        </p:txBody>
      </p:sp>
      <p:sp>
        <p:nvSpPr>
          <p:cNvPr id="6" name="Content Placeholder 5"/>
          <p:cNvSpPr>
            <a:spLocks noGrp="1"/>
          </p:cNvSpPr>
          <p:nvPr>
            <p:ph idx="1"/>
          </p:nvPr>
        </p:nvSpPr>
        <p:spPr>
          <a:xfrm>
            <a:off x="408955" y="2204864"/>
            <a:ext cx="8046720" cy="4248000"/>
          </a:xfrm>
        </p:spPr>
        <p:txBody>
          <a:bodyPr/>
          <a:lstStyle/>
          <a:p>
            <a:pPr lvl="0" defTabSz="914377"/>
            <a:r>
              <a:rPr lang="vi-VN" altLang="de-DE" sz="2400" dirty="0">
                <a:solidFill>
                  <a:srgbClr val="333333"/>
                </a:solidFill>
              </a:rPr>
              <a:t>Încercaţi acum să găsiţi răspunsuri echilibrate, care conţin mai multe cauze (combinaţie dintre alţii, situaţie &amp; eu/persoana proprie)</a:t>
            </a:r>
          </a:p>
          <a:p>
            <a:pPr marL="342900" lvl="0" indent="-342900" defTabSz="914400">
              <a:buClr>
                <a:srgbClr val="333333"/>
              </a:buClr>
              <a:buFont typeface="WingDings"/>
              <a:buChar char=""/>
            </a:pPr>
            <a:r>
              <a:rPr lang="de-DE" altLang="de-DE" sz="2400">
                <a:solidFill>
                  <a:srgbClr val="333333"/>
                </a:solidFill>
              </a:rPr>
              <a:t>“Personalul </a:t>
            </a:r>
            <a:r>
              <a:rPr lang="de-DE" altLang="de-DE" sz="2400" dirty="0">
                <a:solidFill>
                  <a:srgbClr val="333333"/>
                </a:solidFill>
              </a:rPr>
              <a:t>medical a avut timp pu</a:t>
            </a:r>
            <a:r>
              <a:rPr lang="en-US" altLang="de-DE" sz="2400" dirty="0" err="1">
                <a:solidFill>
                  <a:srgbClr val="333333"/>
                </a:solidFill>
              </a:rPr>
              <a:t>ţin</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mine, </a:t>
            </a:r>
            <a:r>
              <a:rPr lang="en-US" altLang="de-DE" sz="2400" dirty="0" err="1">
                <a:solidFill>
                  <a:srgbClr val="333333"/>
                </a:solidFill>
              </a:rPr>
              <a:t>pe</a:t>
            </a:r>
            <a:r>
              <a:rPr lang="en-US" altLang="de-DE" sz="2400" dirty="0">
                <a:solidFill>
                  <a:srgbClr val="333333"/>
                </a:solidFill>
              </a:rPr>
              <a:t> de </a:t>
            </a:r>
            <a:r>
              <a:rPr lang="en-US" altLang="de-DE" sz="2400" dirty="0" err="1">
                <a:solidFill>
                  <a:srgbClr val="333333"/>
                </a:solidFill>
              </a:rPr>
              <a:t>altă</a:t>
            </a:r>
            <a:r>
              <a:rPr lang="en-US" altLang="de-DE" sz="2400" dirty="0">
                <a:solidFill>
                  <a:srgbClr val="333333"/>
                </a:solidFill>
              </a:rPr>
              <a:t> parte </a:t>
            </a:r>
            <a:r>
              <a:rPr lang="en-US" altLang="de-DE" sz="2400" dirty="0" err="1">
                <a:solidFill>
                  <a:srgbClr val="333333"/>
                </a:solidFill>
              </a:rPr>
              <a:t>aş</a:t>
            </a:r>
            <a:r>
              <a:rPr lang="en-US" altLang="de-DE" sz="2400" dirty="0">
                <a:solidFill>
                  <a:srgbClr val="333333"/>
                </a:solidFill>
              </a:rPr>
              <a:t> fi </a:t>
            </a:r>
            <a:r>
              <a:rPr lang="en-US" altLang="de-DE" sz="2400" dirty="0" err="1">
                <a:solidFill>
                  <a:srgbClr val="333333"/>
                </a:solidFill>
              </a:rPr>
              <a:t>putut</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spun </a:t>
            </a:r>
            <a:r>
              <a:rPr lang="en-US" altLang="de-DE" sz="2400" dirty="0" err="1">
                <a:solidFill>
                  <a:srgbClr val="333333"/>
                </a:solidFill>
              </a:rPr>
              <a:t>că</a:t>
            </a:r>
            <a:r>
              <a:rPr lang="en-US" altLang="de-DE" sz="2400" dirty="0">
                <a:solidFill>
                  <a:srgbClr val="333333"/>
                </a:solidFill>
              </a:rPr>
              <a:t> am </a:t>
            </a:r>
            <a:r>
              <a:rPr lang="en-US" altLang="de-DE" sz="2400" dirty="0" err="1">
                <a:solidFill>
                  <a:srgbClr val="333333"/>
                </a:solidFill>
              </a:rPr>
              <a:t>nevoie</a:t>
            </a:r>
            <a:r>
              <a:rPr lang="en-US" altLang="de-DE" sz="2400" dirty="0">
                <a:solidFill>
                  <a:srgbClr val="333333"/>
                </a:solidFill>
              </a:rPr>
              <a:t> de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dirty="0" err="1">
                <a:solidFill>
                  <a:srgbClr val="333333"/>
                </a:solidFill>
              </a:rPr>
              <a:t>ajutor</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fi </a:t>
            </a:r>
            <a:r>
              <a:rPr lang="en-US" altLang="de-DE" sz="2400" dirty="0" err="1">
                <a:solidFill>
                  <a:srgbClr val="333333"/>
                </a:solidFill>
              </a:rPr>
              <a:t>trebuit</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iau</a:t>
            </a:r>
            <a:r>
              <a:rPr lang="en-US" altLang="de-DE" sz="2400" dirty="0">
                <a:solidFill>
                  <a:srgbClr val="333333"/>
                </a:solidFill>
              </a:rPr>
              <a:t> parte </a:t>
            </a:r>
            <a:r>
              <a:rPr lang="en-US" altLang="de-DE" sz="2400" dirty="0" err="1">
                <a:solidFill>
                  <a:srgbClr val="333333"/>
                </a:solidFill>
              </a:rPr>
              <a:t>mai</a:t>
            </a:r>
            <a:r>
              <a:rPr lang="en-US" altLang="de-DE" sz="2400" dirty="0">
                <a:solidFill>
                  <a:srgbClr val="333333"/>
                </a:solidFill>
              </a:rPr>
              <a:t> des la </a:t>
            </a:r>
            <a:r>
              <a:rPr lang="en-US" altLang="de-DE" sz="2400" dirty="0" err="1">
                <a:solidFill>
                  <a:srgbClr val="333333"/>
                </a:solidFill>
              </a:rPr>
              <a:t>ofertele</a:t>
            </a:r>
            <a:r>
              <a:rPr lang="en-US" altLang="de-DE" sz="2400" dirty="0">
                <a:solidFill>
                  <a:srgbClr val="333333"/>
                </a:solidFill>
              </a:rPr>
              <a:t> / </a:t>
            </a:r>
            <a:r>
              <a:rPr lang="en-US" altLang="de-DE" sz="2400" dirty="0" err="1">
                <a:solidFill>
                  <a:srgbClr val="333333"/>
                </a:solidFill>
              </a:rPr>
              <a:t>şedinţele</a:t>
            </a:r>
            <a:r>
              <a:rPr lang="en-US" altLang="de-DE" sz="2400" dirty="0">
                <a:solidFill>
                  <a:srgbClr val="333333"/>
                </a:solidFill>
              </a:rPr>
              <a:t> de </a:t>
            </a:r>
            <a:r>
              <a:rPr lang="en-US" altLang="de-DE" sz="2400" dirty="0" err="1">
                <a:solidFill>
                  <a:srgbClr val="333333"/>
                </a:solidFill>
              </a:rPr>
              <a:t>grupă</a:t>
            </a:r>
            <a:r>
              <a:rPr lang="en-US" altLang="de-DE" sz="2400" dirty="0">
                <a:solidFill>
                  <a:srgbClr val="333333"/>
                </a:solidFill>
              </a:rPr>
              <a:t>. </a:t>
            </a:r>
            <a:r>
              <a:rPr lang="en-US" altLang="de-DE" sz="2400" dirty="0" err="1">
                <a:solidFill>
                  <a:srgbClr val="333333"/>
                </a:solidFill>
              </a:rPr>
              <a:t>Poate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tratamentul</a:t>
            </a:r>
            <a:r>
              <a:rPr lang="en-US" altLang="de-DE" sz="2400" dirty="0">
                <a:solidFill>
                  <a:srgbClr val="333333"/>
                </a:solidFill>
              </a:rPr>
              <a:t> </a:t>
            </a:r>
            <a:r>
              <a:rPr lang="en-US" altLang="de-DE" sz="2400" dirty="0" err="1">
                <a:solidFill>
                  <a:srgbClr val="333333"/>
                </a:solidFill>
              </a:rPr>
              <a:t>ar</a:t>
            </a:r>
            <a:r>
              <a:rPr lang="en-US" altLang="de-DE" sz="2400" dirty="0">
                <a:solidFill>
                  <a:srgbClr val="333333"/>
                </a:solidFill>
              </a:rPr>
              <a:t> fi </a:t>
            </a:r>
            <a:r>
              <a:rPr lang="en-US" altLang="de-DE" sz="2400" dirty="0" err="1">
                <a:solidFill>
                  <a:srgbClr val="333333"/>
                </a:solidFill>
              </a:rPr>
              <a:t>avut</a:t>
            </a:r>
            <a:r>
              <a:rPr lang="en-US" altLang="de-DE" sz="2400" dirty="0">
                <a:solidFill>
                  <a:srgbClr val="333333"/>
                </a:solidFill>
              </a:rPr>
              <a:t> </a:t>
            </a:r>
            <a:r>
              <a:rPr lang="en-US" altLang="de-DE" sz="2400" dirty="0" err="1">
                <a:solidFill>
                  <a:srgbClr val="333333"/>
                </a:solidFill>
              </a:rPr>
              <a:t>atunci</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a:t>
            </a:r>
            <a:r>
              <a:rPr lang="en-US" altLang="de-DE" sz="2400" dirty="0">
                <a:solidFill>
                  <a:srgbClr val="333333"/>
                </a:solidFill>
              </a:rPr>
              <a:t> </a:t>
            </a:r>
            <a:r>
              <a:rPr lang="en-US" altLang="de-DE" sz="2400" err="1">
                <a:solidFill>
                  <a:srgbClr val="333333"/>
                </a:solidFill>
              </a:rPr>
              <a:t>succes</a:t>
            </a:r>
            <a:r>
              <a:rPr lang="en-US" altLang="de-DE" sz="2400">
                <a:solidFill>
                  <a:srgbClr val="333333"/>
                </a:solidFill>
              </a:rPr>
              <a:t>.”</a:t>
            </a:r>
            <a:endParaRPr lang="en-US" altLang="de-DE" sz="2400" dirty="0">
              <a:solidFill>
                <a:srgbClr val="333333"/>
              </a:solidFill>
            </a:endParaRPr>
          </a:p>
          <a:p>
            <a:pPr marL="342900" lvl="0" indent="-342900" defTabSz="914400">
              <a:buClr>
                <a:srgbClr val="333333"/>
              </a:buClr>
              <a:buFont typeface="WingDings"/>
              <a:buChar char=""/>
            </a:pPr>
            <a:r>
              <a:rPr lang="de-DE" altLang="de-DE" sz="2400">
                <a:solidFill>
                  <a:srgbClr val="333333"/>
                </a:solidFill>
              </a:rPr>
              <a:t>“Poate </a:t>
            </a:r>
            <a:r>
              <a:rPr lang="de-DE" altLang="de-DE" sz="2400" dirty="0">
                <a:solidFill>
                  <a:srgbClr val="333333"/>
                </a:solidFill>
              </a:rPr>
              <a:t>ar trebui s</a:t>
            </a:r>
            <a:r>
              <a:rPr lang="en-US" altLang="de-DE" sz="2400" dirty="0">
                <a:solidFill>
                  <a:srgbClr val="333333"/>
                </a:solidFill>
              </a:rPr>
              <a:t>ă am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multă</a:t>
            </a:r>
            <a:r>
              <a:rPr lang="en-US" altLang="de-DE" sz="2400" dirty="0">
                <a:solidFill>
                  <a:srgbClr val="333333"/>
                </a:solidFill>
              </a:rPr>
              <a:t> </a:t>
            </a:r>
            <a:r>
              <a:rPr lang="en-US" altLang="de-DE" sz="2400" dirty="0" err="1">
                <a:solidFill>
                  <a:srgbClr val="333333"/>
                </a:solidFill>
              </a:rPr>
              <a:t>răbdare</a:t>
            </a:r>
            <a:r>
              <a:rPr lang="en-US" altLang="de-DE" sz="2400" dirty="0">
                <a:solidFill>
                  <a:srgbClr val="333333"/>
                </a:solidFill>
              </a:rPr>
              <a:t>. Cu </a:t>
            </a:r>
            <a:r>
              <a:rPr lang="en-US" altLang="de-DE" sz="2400" dirty="0" err="1">
                <a:solidFill>
                  <a:srgbClr val="333333"/>
                </a:solidFill>
              </a:rPr>
              <a:t>siguranţă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viitor</a:t>
            </a:r>
            <a:r>
              <a:rPr lang="en-US" altLang="de-DE" sz="2400" dirty="0">
                <a:solidFill>
                  <a:srgbClr val="333333"/>
                </a:solidFill>
              </a:rPr>
              <a:t> </a:t>
            </a:r>
            <a:r>
              <a:rPr lang="en-US" altLang="de-DE" sz="2400" dirty="0" err="1">
                <a:solidFill>
                  <a:srgbClr val="333333"/>
                </a:solidFill>
              </a:rPr>
              <a:t>terapeuţi</a:t>
            </a:r>
            <a:r>
              <a:rPr lang="en-US" altLang="de-DE" sz="2400" dirty="0">
                <a:solidFill>
                  <a:srgbClr val="333333"/>
                </a:solidFill>
              </a:rPr>
              <a:t> </a:t>
            </a:r>
            <a:r>
              <a:rPr lang="en-US" altLang="de-DE" sz="2400" dirty="0" err="1">
                <a:solidFill>
                  <a:srgbClr val="333333"/>
                </a:solidFill>
              </a:rPr>
              <a:t>competenţi</a:t>
            </a:r>
            <a:r>
              <a:rPr lang="en-US" altLang="de-DE" sz="2400" dirty="0">
                <a:solidFill>
                  <a:srgbClr val="333333"/>
                </a:solidFill>
              </a:rPr>
              <a:t> </a:t>
            </a:r>
            <a:r>
              <a:rPr lang="en-US" altLang="de-DE" sz="2400" dirty="0" err="1">
                <a:solidFill>
                  <a:srgbClr val="333333"/>
                </a:solidFill>
              </a:rPr>
              <a:t>vor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mă</a:t>
            </a:r>
            <a:r>
              <a:rPr lang="en-US" altLang="de-DE" sz="2400" dirty="0">
                <a:solidFill>
                  <a:srgbClr val="333333"/>
                </a:solidFill>
              </a:rPr>
              <a:t> </a:t>
            </a:r>
            <a:r>
              <a:rPr lang="en-US" altLang="de-DE" sz="2400" err="1">
                <a:solidFill>
                  <a:srgbClr val="333333"/>
                </a:solidFill>
              </a:rPr>
              <a:t>ajute</a:t>
            </a:r>
            <a:r>
              <a:rPr lang="en-US" altLang="de-DE" sz="240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13</a:t>
            </a:fld>
            <a:endParaRPr lang="de-DE" dirty="0">
              <a:latin typeface="+mn-lt"/>
              <a:cs typeface="+mn-cs"/>
            </a:endParaRPr>
          </a:p>
        </p:txBody>
      </p:sp>
      <p:pic>
        <p:nvPicPr>
          <p:cNvPr id="11" name="Picture 18" descr="modul1aSChatte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591" y="1988840"/>
            <a:ext cx="1824228" cy="181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8"/>
          <p:cNvSpPr>
            <a:spLocks noChangeArrowheads="1"/>
          </p:cNvSpPr>
          <p:nvPr/>
        </p:nvSpPr>
        <p:spPr bwMode="auto">
          <a:xfrm>
            <a:off x="9986019" y="2421593"/>
            <a:ext cx="1368153" cy="546546"/>
          </a:xfrm>
          <a:prstGeom prst="wedgeRoundRectCallout">
            <a:avLst>
              <a:gd name="adj1" fmla="val -89346"/>
              <a:gd name="adj2" fmla="val 8835"/>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200">
                <a:latin typeface="Calibri Light"/>
              </a:rPr>
              <a:t>Nu mă mai urmări!</a:t>
            </a:r>
            <a:endParaRPr lang="de-DE" altLang="de-DE" sz="1200" dirty="0">
              <a:latin typeface="Calibri Light"/>
            </a:endParaRPr>
          </a:p>
        </p:txBody>
      </p:sp>
    </p:spTree>
    <p:extLst>
      <p:ext uri="{BB962C8B-B14F-4D97-AF65-F5344CB8AC3E}">
        <p14:creationId xmlns:p14="http://schemas.microsoft.com/office/powerpoint/2010/main" val="39453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1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14</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060313686"/>
              </p:ext>
            </p:extLst>
          </p:nvPr>
        </p:nvGraphicFramePr>
        <p:xfrm>
          <a:off x="408955" y="4297680"/>
          <a:ext cx="11376000" cy="22860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eu / persoana proprie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(Exemplu</a:t>
                      </a:r>
                      <a:r>
                        <a:rPr kumimoji="0" lang="vi-VN" sz="2000" b="0" i="0" u="none" strike="noStrike" cap="none" normalizeH="0" baseline="0">
                          <a:ln>
                            <a:noFill/>
                          </a:ln>
                          <a:solidFill>
                            <a:srgbClr val="333333"/>
                          </a:solidFill>
                          <a:effectLst/>
                          <a:latin typeface="Calibri Light"/>
                          <a:cs typeface="Times New Roman" pitchFamily="18" charset="0"/>
                        </a:rPr>
                        <a:t>: “A </a:t>
                      </a:r>
                      <a:r>
                        <a:rPr kumimoji="0" lang="vi-VN" sz="2000" b="0" i="0" u="none" strike="noStrike" cap="none" normalizeH="0" baseline="0" dirty="0">
                          <a:ln>
                            <a:noFill/>
                          </a:ln>
                          <a:solidFill>
                            <a:srgbClr val="333333"/>
                          </a:solidFill>
                          <a:effectLst/>
                          <a:latin typeface="Calibri Light"/>
                          <a:cs typeface="Times New Roman" pitchFamily="18" charset="0"/>
                        </a:rPr>
                        <a:t>fost greşeala mea. Trebuie să mă scuz la </a:t>
                      </a:r>
                      <a:r>
                        <a:rPr kumimoji="0" lang="vi-VN" sz="2000" b="0" i="0" u="none" strike="noStrike" cap="none" normalizeH="0" baseline="0">
                          <a:ln>
                            <a:noFill/>
                          </a:ln>
                          <a:solidFill>
                            <a:srgbClr val="333333"/>
                          </a:solidFill>
                          <a:effectLst/>
                          <a:latin typeface="Calibri Light"/>
                          <a:cs typeface="Times New Roman" pitchFamily="18" charset="0"/>
                        </a:rPr>
                        <a:t>spectatori.”)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a:ln>
                            <a:noFill/>
                          </a:ln>
                          <a:solidFill>
                            <a:srgbClr val="333333"/>
                          </a:solidFill>
                          <a:effectLst/>
                          <a:latin typeface="Calibri Light"/>
                          <a:cs typeface="Times New Roman" pitchFamily="18" charset="0"/>
                        </a:rPr>
                        <a:t>Dezavantaj:</a:t>
                      </a:r>
                      <a:r>
                        <a:rPr kumimoji="0" lang="vi-VN" sz="2000" b="0" i="0" u="none" strike="noStrike" cap="none" normalizeH="0" baseline="0">
                          <a:ln>
                            <a:noFill/>
                          </a:ln>
                          <a:solidFill>
                            <a:srgbClr val="333333"/>
                          </a:solidFill>
                          <a:effectLst/>
                          <a:latin typeface="Calibri Light"/>
                          <a:cs typeface="Times New Roman" pitchFamily="18" charset="0"/>
                        </a:rPr>
                        <a:t> </a:t>
                      </a:r>
                      <a:r>
                        <a:rPr kumimoji="0" lang="vi-VN" sz="2000" b="0" i="0" u="none" strike="noStrike" cap="none" normalizeH="0" baseline="0">
                          <a:ln>
                            <a:noFill/>
                          </a:ln>
                          <a:solidFill>
                            <a:srgbClr val="004992"/>
                          </a:solidFill>
                          <a:effectLst/>
                          <a:latin typeface="Calibri Light"/>
                          <a:cs typeface="Times New Roman" pitchFamily="18" charset="0"/>
                        </a:rPr>
                        <a:t>???</a:t>
                      </a:r>
                      <a:r>
                        <a:rPr kumimoji="0" lang="vi-VN" sz="2000" b="0" i="0" u="none" strike="noStrike" cap="none" normalizeH="0" baseline="0">
                          <a:ln>
                            <a:noFill/>
                          </a:ln>
                          <a:solidFill>
                            <a:srgbClr val="FFFFFF"/>
                          </a:solidFill>
                          <a:effectLst/>
                          <a:latin typeface="Calibri Light"/>
                          <a:cs typeface="Times New Roman" pitchFamily="18" charset="0"/>
                        </a:rPr>
                        <a:t> </a:t>
                      </a:r>
                      <a:r>
                        <a:rPr kumimoji="0" lang="vi-VN" sz="2000" b="0" i="0" u="none" strike="noStrike" cap="none" normalizeH="0" baseline="0" dirty="0">
                          <a:ln>
                            <a:noFill/>
                          </a:ln>
                          <a:solidFill>
                            <a:srgbClr val="FFFFFF"/>
                          </a:solidFill>
                          <a:effectLst/>
                          <a:latin typeface="Calibri Light"/>
                          <a:cs typeface="Times New Roman" pitchFamily="18" charset="0"/>
                        </a:rPr>
                        <a:t>scade încrederea în sine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a:ln>
                            <a:noFill/>
                          </a:ln>
                          <a:solidFill>
                            <a:srgbClr val="333333"/>
                          </a:solidFill>
                          <a:effectLst/>
                          <a:latin typeface="Calibri Light"/>
                          <a:cs typeface="Times New Roman" pitchFamily="18" charset="0"/>
                        </a:rPr>
                        <a:t>Avantaj:</a:t>
                      </a:r>
                      <a:r>
                        <a:rPr kumimoji="0" lang="vi-VN" sz="2000" b="0" i="0" u="none" strike="noStrike" cap="none" normalizeH="0" baseline="0">
                          <a:ln>
                            <a:noFill/>
                          </a:ln>
                          <a:solidFill>
                            <a:srgbClr val="333333"/>
                          </a:solidFill>
                          <a:effectLst/>
                          <a:latin typeface="Calibri Light"/>
                          <a:cs typeface="Times New Roman" pitchFamily="18" charset="0"/>
                        </a:rPr>
                        <a:t> </a:t>
                      </a:r>
                      <a:r>
                        <a:rPr kumimoji="0" lang="vi-VN" sz="2000" b="0" i="0" u="none" strike="noStrike" cap="none" normalizeH="0" baseline="0">
                          <a:ln>
                            <a:noFill/>
                          </a:ln>
                          <a:solidFill>
                            <a:srgbClr val="004992"/>
                          </a:solidFill>
                          <a:effectLst/>
                          <a:latin typeface="Calibri Light"/>
                          <a:cs typeface="Times New Roman" pitchFamily="18" charset="0"/>
                        </a:rPr>
                        <a:t>???</a:t>
                      </a:r>
                      <a:r>
                        <a:rPr kumimoji="0" lang="vi-VN" sz="2000" b="0" i="0" u="none" strike="noStrike" cap="none" normalizeH="0" baseline="0">
                          <a:ln>
                            <a:noFill/>
                          </a:ln>
                          <a:solidFill>
                            <a:srgbClr val="FFFFFF"/>
                          </a:solidFill>
                          <a:effectLst/>
                          <a:latin typeface="Calibri Light"/>
                          <a:cs typeface="Times New Roman" pitchFamily="18" charset="0"/>
                        </a:rPr>
                        <a:t> </a:t>
                      </a:r>
                      <a:r>
                        <a:rPr kumimoji="0" lang="vi-VN" sz="2000" b="0" i="0" u="none" strike="noStrike" cap="none" normalizeH="0" baseline="0" dirty="0">
                          <a:ln>
                            <a:noFill/>
                          </a:ln>
                          <a:solidFill>
                            <a:srgbClr val="FFFFFF"/>
                          </a:solidFill>
                          <a:effectLst/>
                          <a:latin typeface="Calibri Light"/>
                          <a:cs typeface="Times New Roman" pitchFamily="18" charset="0"/>
                        </a:rPr>
                        <a:t>preluarea răspunzerii ca act de nobleţe</a:t>
                      </a:r>
                      <a:endParaRPr kumimoji="0" lang="en-GB" sz="1800" b="0" i="0" u="none" strike="noStrike" cap="none" normalizeH="0" baseline="0" dirty="0">
                        <a:ln>
                          <a:noFill/>
                        </a:ln>
                        <a:solidFill>
                          <a:srgbClr val="FFFFFF"/>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alţii / circumstanţe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(Exemple</a:t>
                      </a:r>
                      <a:r>
                        <a:rPr kumimoji="0" lang="vi-VN" sz="2000" b="0" i="0" u="none" strike="noStrike" cap="none" normalizeH="0" baseline="0">
                          <a:ln>
                            <a:noFill/>
                          </a:ln>
                          <a:solidFill>
                            <a:srgbClr val="333333"/>
                          </a:solidFill>
                          <a:effectLst/>
                          <a:latin typeface="Calibri Light"/>
                          <a:cs typeface="Times New Roman" pitchFamily="18" charset="0"/>
                        </a:rPr>
                        <a:t>: “A </a:t>
                      </a:r>
                      <a:r>
                        <a:rPr kumimoji="0" lang="vi-VN" sz="2000" b="0" i="0" u="none" strike="noStrike" cap="none" normalizeH="0" baseline="0" dirty="0">
                          <a:ln>
                            <a:noFill/>
                          </a:ln>
                          <a:solidFill>
                            <a:srgbClr val="333333"/>
                          </a:solidFill>
                          <a:effectLst/>
                          <a:latin typeface="Calibri Light"/>
                          <a:cs typeface="Times New Roman" pitchFamily="18" charset="0"/>
                        </a:rPr>
                        <a:t>fost vina </a:t>
                      </a:r>
                      <a:r>
                        <a:rPr kumimoji="0" lang="vi-VN" sz="2000" b="0" i="0" u="none" strike="noStrike" cap="none" normalizeH="0" baseline="0">
                          <a:ln>
                            <a:noFill/>
                          </a:ln>
                          <a:solidFill>
                            <a:srgbClr val="333333"/>
                          </a:solidFill>
                          <a:effectLst/>
                          <a:latin typeface="Calibri Light"/>
                          <a:cs typeface="Times New Roman" pitchFamily="18" charset="0"/>
                        </a:rPr>
                        <a:t>portarului!”; “Nu poţi să ştii </a:t>
                      </a:r>
                      <a:r>
                        <a:rPr kumimoji="0" lang="vi-VN" sz="2000" b="0" i="0" u="none" strike="noStrike" cap="none" normalizeH="0" baseline="0" dirty="0">
                          <a:ln>
                            <a:noFill/>
                          </a:ln>
                          <a:solidFill>
                            <a:srgbClr val="333333"/>
                          </a:solidFill>
                          <a:effectLst/>
                          <a:latin typeface="Calibri Light"/>
                          <a:cs typeface="Times New Roman" pitchFamily="18" charset="0"/>
                        </a:rPr>
                        <a:t>cum se termină un </a:t>
                      </a:r>
                      <a:r>
                        <a:rPr kumimoji="0" lang="vi-VN" sz="2000" b="0" i="0" u="none" strike="noStrike" cap="none" normalizeH="0" baseline="0">
                          <a:ln>
                            <a:noFill/>
                          </a:ln>
                          <a:solidFill>
                            <a:srgbClr val="333333"/>
                          </a:solidFill>
                          <a:effectLst/>
                          <a:latin typeface="Calibri Light"/>
                          <a:cs typeface="Times New Roman" pitchFamily="18" charset="0"/>
                        </a:rPr>
                        <a:t>meci.”)</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Dezavantaj:</a:t>
                      </a:r>
                      <a:r>
                        <a:rPr kumimoji="0" lang="vi-VN" sz="2000" b="0" i="0" u="none" strike="noStrike" cap="none" normalizeH="0" baseline="0" dirty="0">
                          <a:ln>
                            <a:noFill/>
                          </a:ln>
                          <a:solidFill>
                            <a:srgbClr val="333333"/>
                          </a:solidFill>
                          <a:effectLst/>
                          <a:latin typeface="Calibri Light"/>
                          <a:cs typeface="Times New Roman" pitchFamily="18" charset="0"/>
                        </a:rPr>
                        <a:t> </a:t>
                      </a:r>
                      <a:r>
                        <a:rPr kumimoji="0" lang="vi-VN" sz="2000" b="0" i="0" u="none" strike="noStrike" cap="none" normalizeH="0" baseline="0" dirty="0">
                          <a:ln>
                            <a:noFill/>
                          </a:ln>
                          <a:solidFill>
                            <a:srgbClr val="004992"/>
                          </a:solidFill>
                          <a:effectLst/>
                          <a:latin typeface="Calibri Light"/>
                          <a:cs typeface="Times New Roman" pitchFamily="18" charset="0"/>
                        </a:rPr>
                        <a:t>???</a:t>
                      </a:r>
                      <a:r>
                        <a:rPr kumimoji="0" lang="vi-VN" sz="2000" b="0" i="0" u="none" strike="noStrike" cap="none" normalizeH="0" baseline="0" dirty="0">
                          <a:ln>
                            <a:noFill/>
                          </a:ln>
                          <a:solidFill>
                            <a:srgbClr val="E3EFF8"/>
                          </a:solidFill>
                          <a:effectLst/>
                          <a:latin typeface="Calibri Light"/>
                          <a:cs typeface="Times New Roman" pitchFamily="18" charset="0"/>
                        </a:rPr>
                        <a:t> lipsa preluării răspunzerii ca semn de slăbiciune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Avantaj:</a:t>
                      </a:r>
                      <a:r>
                        <a:rPr kumimoji="0" lang="vi-VN" sz="2000" b="0" i="0" u="none" strike="noStrike" cap="none" normalizeH="0" baseline="0" dirty="0">
                          <a:ln>
                            <a:noFill/>
                          </a:ln>
                          <a:solidFill>
                            <a:srgbClr val="333333"/>
                          </a:solidFill>
                          <a:effectLst/>
                          <a:latin typeface="Calibri Light"/>
                          <a:cs typeface="Times New Roman" pitchFamily="18" charset="0"/>
                        </a:rPr>
                        <a:t> </a:t>
                      </a:r>
                      <a:r>
                        <a:rPr kumimoji="0" lang="vi-VN" sz="2000" b="0" i="0" u="none" strike="noStrike" cap="none" normalizeH="0" baseline="0" dirty="0">
                          <a:ln>
                            <a:noFill/>
                          </a:ln>
                          <a:solidFill>
                            <a:srgbClr val="004992"/>
                          </a:solidFill>
                          <a:effectLst/>
                          <a:latin typeface="Calibri Light"/>
                          <a:cs typeface="Times New Roman" pitchFamily="18" charset="0"/>
                        </a:rPr>
                        <a:t>???</a:t>
                      </a:r>
                      <a:r>
                        <a:rPr kumimoji="0" lang="vi-VN" sz="2000" b="0" i="0" u="none" strike="noStrike" cap="none" normalizeH="0" baseline="0" dirty="0">
                          <a:ln>
                            <a:noFill/>
                          </a:ln>
                          <a:solidFill>
                            <a:srgbClr val="E3EFF8"/>
                          </a:solidFill>
                          <a:effectLst/>
                          <a:latin typeface="Calibri Light"/>
                          <a:cs typeface="Times New Roman" pitchFamily="18" charset="0"/>
                        </a:rPr>
                        <a:t> încrederea în sine nu este in pericol</a:t>
                      </a:r>
                      <a:endParaRPr kumimoji="0" lang="en-GB" sz="2000" b="0" i="0" u="none" strike="noStrike" cap="none" normalizeH="0" baseline="0" dirty="0">
                        <a:ln>
                          <a:noFill/>
                        </a:ln>
                        <a:solidFill>
                          <a:srgbClr val="E3EFF8"/>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Dacă aţi fi fost mai atent, nu aţi fi primit un gol! </a:t>
            </a:r>
            <a:endParaRPr lang="en-CA" altLang="de-DE" sz="1600" dirty="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1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15</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1488929052"/>
              </p:ext>
            </p:extLst>
          </p:nvPr>
        </p:nvGraphicFramePr>
        <p:xfrm>
          <a:off x="408955" y="4297680"/>
          <a:ext cx="11376000" cy="22860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eu / persoana proprie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(Exemplu</a:t>
                      </a:r>
                      <a:r>
                        <a:rPr kumimoji="0" lang="vi-VN" sz="2000" b="0" i="0" u="none" strike="noStrike" cap="none" normalizeH="0" baseline="0">
                          <a:ln>
                            <a:noFill/>
                          </a:ln>
                          <a:solidFill>
                            <a:srgbClr val="333333"/>
                          </a:solidFill>
                          <a:effectLst/>
                          <a:latin typeface="Calibri Light"/>
                          <a:cs typeface="Times New Roman" pitchFamily="18" charset="0"/>
                        </a:rPr>
                        <a:t>: “A </a:t>
                      </a:r>
                      <a:r>
                        <a:rPr kumimoji="0" lang="vi-VN" sz="2000" b="0" i="0" u="none" strike="noStrike" cap="none" normalizeH="0" baseline="0" dirty="0">
                          <a:ln>
                            <a:noFill/>
                          </a:ln>
                          <a:solidFill>
                            <a:srgbClr val="333333"/>
                          </a:solidFill>
                          <a:effectLst/>
                          <a:latin typeface="Calibri Light"/>
                          <a:cs typeface="Times New Roman" pitchFamily="18" charset="0"/>
                        </a:rPr>
                        <a:t>fost greşeala mea. Trebuie să mă scuz la </a:t>
                      </a:r>
                      <a:r>
                        <a:rPr kumimoji="0" lang="vi-VN" sz="2000" b="0" i="0" u="none" strike="noStrike" cap="none" normalizeH="0" baseline="0">
                          <a:ln>
                            <a:noFill/>
                          </a:ln>
                          <a:solidFill>
                            <a:srgbClr val="333333"/>
                          </a:solidFill>
                          <a:effectLst/>
                          <a:latin typeface="Calibri Light"/>
                          <a:cs typeface="Times New Roman" pitchFamily="18" charset="0"/>
                        </a:rPr>
                        <a:t>spectatori.”)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Dezavantaj:</a:t>
                      </a:r>
                      <a:r>
                        <a:rPr kumimoji="0" lang="vi-VN" sz="2000" b="0" i="0" u="none" strike="noStrike" cap="none" normalizeH="0" baseline="0" dirty="0">
                          <a:ln>
                            <a:noFill/>
                          </a:ln>
                          <a:solidFill>
                            <a:srgbClr val="333333"/>
                          </a:solidFill>
                          <a:effectLst/>
                          <a:latin typeface="Calibri Light"/>
                          <a:cs typeface="Times New Roman" pitchFamily="18" charset="0"/>
                        </a:rPr>
                        <a:t> scade încrederea în sine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Avantaj:</a:t>
                      </a:r>
                      <a:r>
                        <a:rPr kumimoji="0" lang="vi-VN" sz="2000" b="0" i="0" u="none" strike="noStrike" cap="none" normalizeH="0" baseline="0" dirty="0">
                          <a:ln>
                            <a:noFill/>
                          </a:ln>
                          <a:solidFill>
                            <a:srgbClr val="333333"/>
                          </a:solidFill>
                          <a:effectLst/>
                          <a:latin typeface="Calibri Light"/>
                          <a:cs typeface="Times New Roman" pitchFamily="18" charset="0"/>
                        </a:rPr>
                        <a:t> preluarea răspunzerii ca act de nobleţe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alţii / circumstanţe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(Exemple</a:t>
                      </a:r>
                      <a:r>
                        <a:rPr kumimoji="0" lang="vi-VN" sz="2000" b="0" i="0" u="none" strike="noStrike" cap="none" normalizeH="0" baseline="0">
                          <a:ln>
                            <a:noFill/>
                          </a:ln>
                          <a:solidFill>
                            <a:srgbClr val="333333"/>
                          </a:solidFill>
                          <a:effectLst/>
                          <a:latin typeface="Calibri Light"/>
                          <a:cs typeface="Times New Roman" pitchFamily="18" charset="0"/>
                        </a:rPr>
                        <a:t>: “A </a:t>
                      </a:r>
                      <a:r>
                        <a:rPr kumimoji="0" lang="vi-VN" sz="2000" b="0" i="0" u="none" strike="noStrike" cap="none" normalizeH="0" baseline="0" dirty="0">
                          <a:ln>
                            <a:noFill/>
                          </a:ln>
                          <a:solidFill>
                            <a:srgbClr val="333333"/>
                          </a:solidFill>
                          <a:effectLst/>
                          <a:latin typeface="Calibri Light"/>
                          <a:cs typeface="Times New Roman" pitchFamily="18" charset="0"/>
                        </a:rPr>
                        <a:t>fost vina </a:t>
                      </a:r>
                      <a:r>
                        <a:rPr kumimoji="0" lang="vi-VN" sz="2000" b="0" i="0" u="none" strike="noStrike" cap="none" normalizeH="0" baseline="0">
                          <a:ln>
                            <a:noFill/>
                          </a:ln>
                          <a:solidFill>
                            <a:srgbClr val="333333"/>
                          </a:solidFill>
                          <a:effectLst/>
                          <a:latin typeface="Calibri Light"/>
                          <a:cs typeface="Times New Roman" pitchFamily="18" charset="0"/>
                        </a:rPr>
                        <a:t>portarului!”; “Nu poţi să ştii </a:t>
                      </a:r>
                      <a:r>
                        <a:rPr kumimoji="0" lang="vi-VN" sz="2000" b="0" i="0" u="none" strike="noStrike" cap="none" normalizeH="0" baseline="0" dirty="0">
                          <a:ln>
                            <a:noFill/>
                          </a:ln>
                          <a:solidFill>
                            <a:srgbClr val="333333"/>
                          </a:solidFill>
                          <a:effectLst/>
                          <a:latin typeface="Calibri Light"/>
                          <a:cs typeface="Times New Roman" pitchFamily="18" charset="0"/>
                        </a:rPr>
                        <a:t>cum se termină un </a:t>
                      </a:r>
                      <a:r>
                        <a:rPr kumimoji="0" lang="vi-VN" sz="2000" b="0" i="0" u="none" strike="noStrike" cap="none" normalizeH="0" baseline="0">
                          <a:ln>
                            <a:noFill/>
                          </a:ln>
                          <a:solidFill>
                            <a:srgbClr val="333333"/>
                          </a:solidFill>
                          <a:effectLst/>
                          <a:latin typeface="Calibri Light"/>
                          <a:cs typeface="Times New Roman" pitchFamily="18" charset="0"/>
                        </a:rPr>
                        <a:t>meci.”)</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mn-lt"/>
                          <a:cs typeface="Times New Roman" pitchFamily="18" charset="0"/>
                        </a:rPr>
                        <a:t>Dezavantaj:</a:t>
                      </a:r>
                      <a:r>
                        <a:rPr kumimoji="0" lang="vi-VN" sz="2000" b="0" i="0" u="none" strike="noStrike" cap="none" normalizeH="0" baseline="0" dirty="0">
                          <a:ln>
                            <a:noFill/>
                          </a:ln>
                          <a:solidFill>
                            <a:srgbClr val="333333"/>
                          </a:solidFill>
                          <a:effectLst/>
                          <a:latin typeface="+mn-lt"/>
                          <a:cs typeface="Times New Roman" pitchFamily="18" charset="0"/>
                        </a:rPr>
                        <a:t> </a:t>
                      </a:r>
                      <a:r>
                        <a:rPr kumimoji="0" lang="vi-VN" sz="2000" b="0" i="0" u="none" strike="noStrike" cap="none" normalizeH="0" baseline="0" dirty="0">
                          <a:ln>
                            <a:noFill/>
                          </a:ln>
                          <a:solidFill>
                            <a:srgbClr val="004992"/>
                          </a:solidFill>
                          <a:effectLst/>
                          <a:latin typeface="+mn-lt"/>
                          <a:cs typeface="Times New Roman" pitchFamily="18" charset="0"/>
                        </a:rPr>
                        <a:t>???</a:t>
                      </a:r>
                      <a:r>
                        <a:rPr kumimoji="0" lang="vi-VN" sz="2000" b="0" i="0" u="none" strike="noStrike" cap="none" normalizeH="0" baseline="0" dirty="0">
                          <a:ln>
                            <a:noFill/>
                          </a:ln>
                          <a:solidFill>
                            <a:srgbClr val="E3EFF8"/>
                          </a:solidFill>
                          <a:effectLst/>
                          <a:latin typeface="+mn-lt"/>
                          <a:cs typeface="Times New Roman" pitchFamily="18" charset="0"/>
                        </a:rPr>
                        <a:t> lipsa preluării răspunzerii ca semn de slăbiciune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mn-lt"/>
                          <a:cs typeface="Times New Roman" pitchFamily="18" charset="0"/>
                        </a:rPr>
                        <a:t>Avantaj:</a:t>
                      </a:r>
                      <a:r>
                        <a:rPr kumimoji="0" lang="vi-VN" sz="2000" b="0" i="0" u="none" strike="noStrike" cap="none" normalizeH="0" baseline="0" dirty="0">
                          <a:ln>
                            <a:noFill/>
                          </a:ln>
                          <a:solidFill>
                            <a:srgbClr val="333333"/>
                          </a:solidFill>
                          <a:effectLst/>
                          <a:latin typeface="+mn-lt"/>
                          <a:cs typeface="Times New Roman" pitchFamily="18" charset="0"/>
                        </a:rPr>
                        <a:t> </a:t>
                      </a:r>
                      <a:r>
                        <a:rPr kumimoji="0" lang="vi-VN" sz="2000" b="0" i="0" u="none" strike="noStrike" cap="none" normalizeH="0" baseline="0" dirty="0">
                          <a:ln>
                            <a:noFill/>
                          </a:ln>
                          <a:solidFill>
                            <a:srgbClr val="004992"/>
                          </a:solidFill>
                          <a:effectLst/>
                          <a:latin typeface="+mn-lt"/>
                          <a:cs typeface="Times New Roman" pitchFamily="18" charset="0"/>
                        </a:rPr>
                        <a:t>???</a:t>
                      </a:r>
                      <a:r>
                        <a:rPr kumimoji="0" lang="vi-VN" sz="2000" b="0" i="0" u="none" strike="noStrike" cap="none" normalizeH="0" baseline="0" dirty="0">
                          <a:ln>
                            <a:noFill/>
                          </a:ln>
                          <a:solidFill>
                            <a:srgbClr val="E3EFF8"/>
                          </a:solidFill>
                          <a:effectLst/>
                          <a:latin typeface="+mn-lt"/>
                          <a:cs typeface="Times New Roman" pitchFamily="18" charset="0"/>
                        </a:rPr>
                        <a:t> încrederea în sine nu este in pericol</a:t>
                      </a:r>
                      <a:endParaRPr kumimoji="0" lang="en-GB" sz="2000" b="0" i="0" u="none" strike="noStrike" cap="none" normalizeH="0" baseline="0" dirty="0">
                        <a:ln>
                          <a:noFill/>
                        </a:ln>
                        <a:solidFill>
                          <a:srgbClr val="E3EFF8"/>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Dacă aţi fi fost mai atent, nu aţi fi primit un gol! </a:t>
            </a:r>
            <a:endParaRPr lang="en-CA" altLang="de-DE" sz="1600" dirty="0">
              <a:latin typeface="Calibri Light"/>
            </a:endParaRPr>
          </a:p>
        </p:txBody>
      </p:sp>
    </p:spTree>
    <p:extLst>
      <p:ext uri="{BB962C8B-B14F-4D97-AF65-F5344CB8AC3E}">
        <p14:creationId xmlns:p14="http://schemas.microsoft.com/office/powerpoint/2010/main" val="1674799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16"/>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16</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2727589352"/>
              </p:ext>
            </p:extLst>
          </p:nvPr>
        </p:nvGraphicFramePr>
        <p:xfrm>
          <a:off x="408955" y="4297680"/>
          <a:ext cx="11376000" cy="2286000"/>
        </p:xfrm>
        <a:graphic>
          <a:graphicData uri="http://schemas.openxmlformats.org/drawingml/2006/table">
            <a:tbl>
              <a:tblPr>
                <a:tableStyleId>{21E4AEA4-8DFA-4A89-87EB-49C32662AFE0}</a:tableStyleId>
              </a:tblPr>
              <a:tblGrid>
                <a:gridCol w="5502499">
                  <a:extLst>
                    <a:ext uri="{9D8B030D-6E8A-4147-A177-3AD203B41FA5}">
                      <a16:colId xmlns:a16="http://schemas.microsoft.com/office/drawing/2014/main" val="20000"/>
                    </a:ext>
                  </a:extLst>
                </a:gridCol>
                <a:gridCol w="5873501">
                  <a:extLst>
                    <a:ext uri="{9D8B030D-6E8A-4147-A177-3AD203B41FA5}">
                      <a16:colId xmlns:a16="http://schemas.microsoft.com/office/drawing/2014/main" val="20001"/>
                    </a:ext>
                  </a:extLst>
                </a:gridCol>
              </a:tblGrid>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eu / persoana proprie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(Exemplu</a:t>
                      </a:r>
                      <a:r>
                        <a:rPr kumimoji="0" lang="vi-VN" sz="2000" b="0" i="0" u="none" strike="noStrike" cap="none" normalizeH="0" baseline="0">
                          <a:ln>
                            <a:noFill/>
                          </a:ln>
                          <a:solidFill>
                            <a:srgbClr val="333333"/>
                          </a:solidFill>
                          <a:effectLst/>
                          <a:latin typeface="Calibri Light"/>
                          <a:cs typeface="Times New Roman" pitchFamily="18" charset="0"/>
                        </a:rPr>
                        <a:t>: “A </a:t>
                      </a:r>
                      <a:r>
                        <a:rPr kumimoji="0" lang="vi-VN" sz="2000" b="0" i="0" u="none" strike="noStrike" cap="none" normalizeH="0" baseline="0" dirty="0">
                          <a:ln>
                            <a:noFill/>
                          </a:ln>
                          <a:solidFill>
                            <a:srgbClr val="333333"/>
                          </a:solidFill>
                          <a:effectLst/>
                          <a:latin typeface="Calibri Light"/>
                          <a:cs typeface="Times New Roman" pitchFamily="18" charset="0"/>
                        </a:rPr>
                        <a:t>fost greşeala mea. Trebuie să mă scuz la </a:t>
                      </a:r>
                      <a:r>
                        <a:rPr kumimoji="0" lang="vi-VN" sz="2000" b="0" i="0" u="none" strike="noStrike" cap="none" normalizeH="0" baseline="0">
                          <a:ln>
                            <a:noFill/>
                          </a:ln>
                          <a:solidFill>
                            <a:srgbClr val="333333"/>
                          </a:solidFill>
                          <a:effectLst/>
                          <a:latin typeface="Calibri Light"/>
                          <a:cs typeface="Times New Roman" pitchFamily="18" charset="0"/>
                        </a:rPr>
                        <a:t>spectatori.”)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Dezavantaj:</a:t>
                      </a:r>
                      <a:r>
                        <a:rPr kumimoji="0" lang="vi-VN" sz="2000" b="0" i="0" u="none" strike="noStrike" cap="none" normalizeH="0" baseline="0" dirty="0">
                          <a:ln>
                            <a:noFill/>
                          </a:ln>
                          <a:solidFill>
                            <a:srgbClr val="333333"/>
                          </a:solidFill>
                          <a:effectLst/>
                          <a:latin typeface="Calibri Light"/>
                          <a:cs typeface="Times New Roman" pitchFamily="18" charset="0"/>
                        </a:rPr>
                        <a:t> scade încrederea în sine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Avantaj:</a:t>
                      </a:r>
                      <a:r>
                        <a:rPr kumimoji="0" lang="vi-VN" sz="2000" b="0" i="0" u="none" strike="noStrike" cap="none" normalizeH="0" baseline="0" dirty="0">
                          <a:ln>
                            <a:noFill/>
                          </a:ln>
                          <a:solidFill>
                            <a:srgbClr val="333333"/>
                          </a:solidFill>
                          <a:effectLst/>
                          <a:latin typeface="Calibri Light"/>
                          <a:cs typeface="Times New Roman" pitchFamily="18" charset="0"/>
                        </a:rPr>
                        <a:t> preluarea răspunzerii ca act de nobleţe</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alţii / circumstanţe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(Exemple</a:t>
                      </a:r>
                      <a:r>
                        <a:rPr kumimoji="0" lang="vi-VN" sz="2000" b="0" i="0" u="none" strike="noStrike" cap="none" normalizeH="0" baseline="0">
                          <a:ln>
                            <a:noFill/>
                          </a:ln>
                          <a:solidFill>
                            <a:srgbClr val="333333"/>
                          </a:solidFill>
                          <a:effectLst/>
                          <a:latin typeface="Calibri Light"/>
                          <a:cs typeface="Times New Roman" pitchFamily="18" charset="0"/>
                        </a:rPr>
                        <a:t>: “A </a:t>
                      </a:r>
                      <a:r>
                        <a:rPr kumimoji="0" lang="vi-VN" sz="2000" b="0" i="0" u="none" strike="noStrike" cap="none" normalizeH="0" baseline="0" dirty="0">
                          <a:ln>
                            <a:noFill/>
                          </a:ln>
                          <a:solidFill>
                            <a:srgbClr val="333333"/>
                          </a:solidFill>
                          <a:effectLst/>
                          <a:latin typeface="Calibri Light"/>
                          <a:cs typeface="Times New Roman" pitchFamily="18" charset="0"/>
                        </a:rPr>
                        <a:t>fost vina </a:t>
                      </a:r>
                      <a:r>
                        <a:rPr kumimoji="0" lang="vi-VN" sz="2000" b="0" i="0" u="none" strike="noStrike" cap="none" normalizeH="0" baseline="0">
                          <a:ln>
                            <a:noFill/>
                          </a:ln>
                          <a:solidFill>
                            <a:srgbClr val="333333"/>
                          </a:solidFill>
                          <a:effectLst/>
                          <a:latin typeface="Calibri Light"/>
                          <a:cs typeface="Times New Roman" pitchFamily="18" charset="0"/>
                        </a:rPr>
                        <a:t>portarului!”; “Nu poţi să ştii </a:t>
                      </a:r>
                      <a:r>
                        <a:rPr kumimoji="0" lang="vi-VN" sz="2000" b="0" i="0" u="none" strike="noStrike" cap="none" normalizeH="0" baseline="0" dirty="0">
                          <a:ln>
                            <a:noFill/>
                          </a:ln>
                          <a:solidFill>
                            <a:srgbClr val="333333"/>
                          </a:solidFill>
                          <a:effectLst/>
                          <a:latin typeface="Calibri Light"/>
                          <a:cs typeface="Times New Roman" pitchFamily="18" charset="0"/>
                        </a:rPr>
                        <a:t>cum se termină un </a:t>
                      </a:r>
                      <a:r>
                        <a:rPr kumimoji="0" lang="vi-VN" sz="2000" b="0" i="0" u="none" strike="noStrike" cap="none" normalizeH="0" baseline="0">
                          <a:ln>
                            <a:noFill/>
                          </a:ln>
                          <a:solidFill>
                            <a:srgbClr val="333333"/>
                          </a:solidFill>
                          <a:effectLst/>
                          <a:latin typeface="Calibri Light"/>
                          <a:cs typeface="Times New Roman" pitchFamily="18" charset="0"/>
                        </a:rPr>
                        <a:t>meci.”)</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Dezavantaj:</a:t>
                      </a:r>
                      <a:r>
                        <a:rPr kumimoji="0" lang="vi-VN" sz="2000" b="0" i="0" u="none" strike="noStrike" cap="none" normalizeH="0" baseline="0" dirty="0">
                          <a:ln>
                            <a:noFill/>
                          </a:ln>
                          <a:solidFill>
                            <a:srgbClr val="333333"/>
                          </a:solidFill>
                          <a:effectLst/>
                          <a:latin typeface="Calibri Light"/>
                          <a:cs typeface="Times New Roman" pitchFamily="18" charset="0"/>
                        </a:rPr>
                        <a:t> lipsa preluării răspunzerii ca semn de slăbiciune </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Avantaj:</a:t>
                      </a:r>
                      <a:r>
                        <a:rPr kumimoji="0" lang="vi-VN" sz="2000" b="0" i="0" u="none" strike="noStrike" cap="none" normalizeH="0" baseline="0" dirty="0">
                          <a:ln>
                            <a:noFill/>
                          </a:ln>
                          <a:solidFill>
                            <a:srgbClr val="333333"/>
                          </a:solidFill>
                          <a:effectLst/>
                          <a:latin typeface="Calibri Light"/>
                          <a:cs typeface="Times New Roman" pitchFamily="18" charset="0"/>
                        </a:rPr>
                        <a:t> încrederea în sine nu este in pericol</a:t>
                      </a:r>
                      <a:endParaRPr kumimoji="0" lang="en-GB"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Dacă aţi fi fost mai atent, nu aţi fi primit un gol! </a:t>
            </a:r>
            <a:endParaRPr lang="en-CA" altLang="de-DE" sz="1600" dirty="0">
              <a:latin typeface="Calibri Light"/>
            </a:endParaRPr>
          </a:p>
        </p:txBody>
      </p:sp>
    </p:spTree>
    <p:extLst>
      <p:ext uri="{BB962C8B-B14F-4D97-AF65-F5344CB8AC3E}">
        <p14:creationId xmlns:p14="http://schemas.microsoft.com/office/powerpoint/2010/main" val="2707827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9" name="Rectangle 1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17</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2285773635"/>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Răspunsuri mai echilibrate (e.g. combinaţie alţii, circumstanţe şi persoana proprie; oferiţi mai multe explicaţii):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0"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Dacă aţi fi fost mai atent, nu aţi fi primit un gol! </a:t>
            </a:r>
            <a:endParaRPr lang="en-CA" altLang="de-DE" sz="1600" dirty="0">
              <a:latin typeface="Calibri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9" name="Rectangle 1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negative!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18</a:t>
            </a:fld>
            <a:endParaRPr lang="de-DE" dirty="0">
              <a:latin typeface="+mn-lt"/>
              <a:cs typeface="+mn-cs"/>
            </a:endParaRPr>
          </a:p>
        </p:txBody>
      </p:sp>
      <p:graphicFrame>
        <p:nvGraphicFramePr>
          <p:cNvPr id="11" name="Group 38"/>
          <p:cNvGraphicFramePr>
            <a:graphicFrameLocks noGrp="1"/>
          </p:cNvGraphicFramePr>
          <p:nvPr>
            <p:extLst>
              <p:ext uri="{D42A27DB-BD31-4B8C-83A1-F6EECF244321}">
                <p14:modId xmlns:p14="http://schemas.microsoft.com/office/powerpoint/2010/main" val="3659433325"/>
              </p:ext>
            </p:extLst>
          </p:nvPr>
        </p:nvGraphicFramePr>
        <p:xfrm>
          <a:off x="408955" y="4297680"/>
          <a:ext cx="11376000" cy="2346960"/>
        </p:xfrm>
        <a:graphic>
          <a:graphicData uri="http://schemas.openxmlformats.org/drawingml/2006/table">
            <a:tbl>
              <a:tblPr>
                <a:tableStyleId>{21E4AEA4-8DFA-4A89-87EB-49C32662AFE0}</a:tableStyleId>
              </a:tblPr>
              <a:tblGrid>
                <a:gridCol w="11376000">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Răspunsuri mai echilibrate (e.g. combinaţie alţii, circumstanţe şi persoana proprie; oferiţi mai multe explicaţii):</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64592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“Acum sunt într-o formă proastă, însă o să-mi revin …!”</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“Am făcut greşeli, însă portarul nostru a jucat rănit şi să nu uităm că vremea nu a fost de partea noastră.”</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3" name="Picture 13" descr="Ballack"/>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135" y="1772816"/>
            <a:ext cx="2783724" cy="23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6"/>
          <p:cNvSpPr>
            <a:spLocks noChangeArrowheads="1"/>
          </p:cNvSpPr>
          <p:nvPr/>
        </p:nvSpPr>
        <p:spPr bwMode="auto">
          <a:xfrm>
            <a:off x="1633090" y="2213992"/>
            <a:ext cx="3672409" cy="1143000"/>
          </a:xfrm>
          <a:prstGeom prst="wedgeRoundRectCallout">
            <a:avLst>
              <a:gd name="adj1" fmla="val -49686"/>
              <a:gd name="adj2" fmla="val 82566"/>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vi-VN" altLang="de-DE" sz="1600">
                <a:latin typeface="Calibri Light"/>
              </a:rPr>
              <a:t>Dacă aţi fi fost mai atent, nu aţi fi primit un gol! </a:t>
            </a:r>
            <a:endParaRPr lang="en-CA" altLang="de-DE" sz="1600" dirty="0">
              <a:latin typeface="Calibri Light"/>
            </a:endParaRPr>
          </a:p>
        </p:txBody>
      </p:sp>
    </p:spTree>
    <p:extLst>
      <p:ext uri="{BB962C8B-B14F-4D97-AF65-F5344CB8AC3E}">
        <p14:creationId xmlns:p14="http://schemas.microsoft.com/office/powerpoint/2010/main" val="4239819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3" name="Rectangle 1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19</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623282221"/>
              </p:ext>
            </p:extLst>
          </p:nvPr>
        </p:nvGraphicFramePr>
        <p:xfrm>
          <a:off x="408955" y="4297680"/>
          <a:ext cx="11376000" cy="2286000"/>
        </p:xfrm>
        <a:graphic>
          <a:graphicData uri="http://schemas.openxmlformats.org/drawingml/2006/table">
            <a:tbl>
              <a:tblPr>
                <a:tableStyleId>{21E4AEA4-8DFA-4A89-87EB-49C32662AFE0}</a:tableStyleId>
              </a:tblPr>
              <a:tblGrid>
                <a:gridCol w="5904656">
                  <a:extLst>
                    <a:ext uri="{9D8B030D-6E8A-4147-A177-3AD203B41FA5}">
                      <a16:colId xmlns:a16="http://schemas.microsoft.com/office/drawing/2014/main" val="20000"/>
                    </a:ext>
                  </a:extLst>
                </a:gridCol>
                <a:gridCol w="5471344">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eu / persoana proprie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(Exemplu</a:t>
                      </a:r>
                      <a:r>
                        <a:rPr kumimoji="0" lang="vi-VN" sz="2000" b="0" i="0" u="none" strike="noStrike" cap="none" normalizeH="0" baseline="0">
                          <a:ln>
                            <a:noFill/>
                          </a:ln>
                          <a:solidFill>
                            <a:srgbClr val="333333"/>
                          </a:solidFill>
                          <a:effectLst/>
                          <a:latin typeface="Calibri Light"/>
                          <a:cs typeface="Times New Roman" pitchFamily="18" charset="0"/>
                        </a:rPr>
                        <a:t>: “Cum </a:t>
                      </a:r>
                      <a:r>
                        <a:rPr kumimoji="0" lang="vi-VN" sz="2000" b="0" i="0" u="none" strike="noStrike" cap="none" normalizeH="0" baseline="0" dirty="0">
                          <a:ln>
                            <a:noFill/>
                          </a:ln>
                          <a:solidFill>
                            <a:srgbClr val="333333"/>
                          </a:solidFill>
                          <a:effectLst/>
                          <a:latin typeface="Calibri Light"/>
                          <a:cs typeface="Times New Roman" pitchFamily="18" charset="0"/>
                        </a:rPr>
                        <a:t>aţi descris în cuvântarea dumneavoastră, am cu siguranţă un talent </a:t>
                      </a:r>
                      <a:r>
                        <a:rPr kumimoji="0" lang="vi-VN" sz="2000" b="0" i="0" u="none" strike="noStrike" cap="none" normalizeH="0" baseline="0">
                          <a:ln>
                            <a:noFill/>
                          </a:ln>
                          <a:solidFill>
                            <a:srgbClr val="333333"/>
                          </a:solidFill>
                          <a:effectLst/>
                          <a:latin typeface="Calibri Light"/>
                          <a:cs typeface="Times New Roman" pitchFamily="18" charset="0"/>
                        </a:rPr>
                        <a:t>deosebit…”)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vi-VN" sz="2000" b="1" i="0" u="none" strike="noStrike" cap="none" normalizeH="0" baseline="0">
                          <a:ln>
                            <a:noFill/>
                          </a:ln>
                          <a:solidFill>
                            <a:srgbClr val="333333"/>
                          </a:solidFill>
                          <a:effectLst/>
                          <a:latin typeface="Calibri Light"/>
                          <a:cs typeface="Times New Roman" pitchFamily="18" charset="0"/>
                        </a:rPr>
                        <a:t>Dezavantaj:</a:t>
                      </a:r>
                      <a:r>
                        <a:rPr kumimoji="0" lang="vi-VN" sz="2000" b="0" i="0" u="none" strike="noStrike" cap="none" normalizeH="0" baseline="0">
                          <a:ln>
                            <a:noFill/>
                          </a:ln>
                          <a:solidFill>
                            <a:srgbClr val="333333"/>
                          </a:solidFill>
                          <a:effectLst/>
                          <a:latin typeface="Calibri Light"/>
                          <a:cs typeface="Times New Roman" pitchFamily="18" charset="0"/>
                        </a:rPr>
                        <a:t> </a:t>
                      </a:r>
                      <a:r>
                        <a:rPr kumimoji="0" lang="vi-VN" sz="2000" b="0" i="0" u="none" strike="noStrike" cap="none" normalizeH="0" baseline="0">
                          <a:ln>
                            <a:noFill/>
                          </a:ln>
                          <a:solidFill>
                            <a:srgbClr val="004992"/>
                          </a:solidFill>
                          <a:effectLst/>
                          <a:latin typeface="Calibri Light"/>
                          <a:cs typeface="Times New Roman" pitchFamily="18" charset="0"/>
                        </a:rPr>
                        <a:t>???</a:t>
                      </a:r>
                      <a:r>
                        <a:rPr kumimoji="0" lang="vi-VN" sz="2000" b="0" i="0" u="none" strike="noStrike" cap="none" normalizeH="0" baseline="0">
                          <a:ln>
                            <a:noFill/>
                          </a:ln>
                          <a:solidFill>
                            <a:srgbClr val="FFFFFF"/>
                          </a:solidFill>
                          <a:effectLst/>
                          <a:latin typeface="Calibri Light"/>
                          <a:cs typeface="Times New Roman" pitchFamily="18" charset="0"/>
                        </a:rPr>
                        <a:t> “Lauda </a:t>
                      </a:r>
                      <a:r>
                        <a:rPr kumimoji="0" lang="vi-VN" sz="2000" b="0" i="0" u="none" strike="noStrike" cap="none" normalizeH="0" baseline="0" dirty="0">
                          <a:ln>
                            <a:noFill/>
                          </a:ln>
                          <a:solidFill>
                            <a:srgbClr val="FFFFFF"/>
                          </a:solidFill>
                          <a:effectLst/>
                          <a:latin typeface="Calibri Light"/>
                          <a:cs typeface="Times New Roman" pitchFamily="18" charset="0"/>
                        </a:rPr>
                        <a:t>de sine nu miroase </a:t>
                      </a:r>
                      <a:r>
                        <a:rPr kumimoji="0" lang="vi-VN" sz="2000" b="0" i="0" u="none" strike="noStrike" cap="none" normalizeH="0" baseline="0">
                          <a:ln>
                            <a:noFill/>
                          </a:ln>
                          <a:solidFill>
                            <a:srgbClr val="FFFFFF"/>
                          </a:solidFill>
                          <a:effectLst/>
                          <a:latin typeface="Calibri Light"/>
                          <a:cs typeface="Times New Roman" pitchFamily="18" charset="0"/>
                        </a:rPr>
                        <a:t>a bine”, </a:t>
                      </a:r>
                      <a:r>
                        <a:rPr kumimoji="0" lang="vi-VN" sz="2000" b="0" i="0" u="none" strike="noStrike" cap="none" normalizeH="0" baseline="0" dirty="0">
                          <a:ln>
                            <a:noFill/>
                          </a:ln>
                          <a:solidFill>
                            <a:srgbClr val="FFFFFF"/>
                          </a:solidFill>
                          <a:effectLst/>
                          <a:latin typeface="Calibri Light"/>
                          <a:cs typeface="Times New Roman" pitchFamily="18" charset="0"/>
                        </a:rPr>
                        <a:t>aroganţă</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vi-VN" sz="2000" b="1" i="0" u="none" strike="noStrike" cap="none" normalizeH="0" baseline="0">
                          <a:ln>
                            <a:noFill/>
                          </a:ln>
                          <a:solidFill>
                            <a:srgbClr val="333333"/>
                          </a:solidFill>
                          <a:effectLst/>
                          <a:latin typeface="Calibri Light"/>
                          <a:cs typeface="Times New Roman" pitchFamily="18" charset="0"/>
                        </a:rPr>
                        <a:t>Avantaj:</a:t>
                      </a:r>
                      <a:r>
                        <a:rPr kumimoji="0" lang="vi-VN" sz="2000" b="0" i="0" u="none" strike="noStrike" cap="none" normalizeH="0" baseline="0">
                          <a:ln>
                            <a:noFill/>
                          </a:ln>
                          <a:solidFill>
                            <a:srgbClr val="333333"/>
                          </a:solidFill>
                          <a:effectLst/>
                          <a:latin typeface="Calibri Light"/>
                          <a:cs typeface="Times New Roman" pitchFamily="18" charset="0"/>
                        </a:rPr>
                        <a:t> </a:t>
                      </a:r>
                      <a:r>
                        <a:rPr kumimoji="0" lang="vi-VN" sz="2000" b="0" i="0" u="none" strike="noStrike" cap="none" normalizeH="0" baseline="0">
                          <a:ln>
                            <a:noFill/>
                          </a:ln>
                          <a:solidFill>
                            <a:srgbClr val="004992"/>
                          </a:solidFill>
                          <a:effectLst/>
                          <a:latin typeface="Calibri Light"/>
                          <a:cs typeface="Times New Roman" pitchFamily="18" charset="0"/>
                        </a:rPr>
                        <a:t>???</a:t>
                      </a:r>
                      <a:r>
                        <a:rPr kumimoji="0" lang="vi-VN" sz="2000" b="0" i="0" u="none" strike="noStrike" cap="none" normalizeH="0" baseline="0">
                          <a:ln>
                            <a:noFill/>
                          </a:ln>
                          <a:solidFill>
                            <a:srgbClr val="FFFFFF"/>
                          </a:solidFill>
                          <a:effectLst/>
                          <a:latin typeface="Calibri Light"/>
                          <a:cs typeface="Times New Roman" pitchFamily="18" charset="0"/>
                        </a:rPr>
                        <a:t> </a:t>
                      </a:r>
                      <a:r>
                        <a:rPr kumimoji="0" lang="vi-VN" sz="2000" b="0" i="0" u="none" strike="noStrike" cap="none" normalizeH="0" baseline="0" dirty="0">
                          <a:ln>
                            <a:noFill/>
                          </a:ln>
                          <a:solidFill>
                            <a:srgbClr val="FFFFFF"/>
                          </a:solidFill>
                          <a:effectLst/>
                          <a:latin typeface="Calibri Light"/>
                          <a:cs typeface="Times New Roman" pitchFamily="18" charset="0"/>
                        </a:rPr>
                        <a:t>încrederea în sine creşte</a:t>
                      </a:r>
                      <a:endParaRPr kumimoji="0" lang="en-US" sz="1800" b="0" i="0" u="none" strike="noStrike" cap="none" normalizeH="0" baseline="0" dirty="0">
                        <a:ln>
                          <a:noFill/>
                        </a:ln>
                        <a:solidFill>
                          <a:srgbClr val="FFFFFF"/>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alţii / circumstanţe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(Exemplu</a:t>
                      </a:r>
                      <a:r>
                        <a:rPr kumimoji="0" lang="vi-VN" sz="2000" b="0" i="0" u="none" strike="noStrike" cap="none" normalizeH="0" baseline="0">
                          <a:ln>
                            <a:noFill/>
                          </a:ln>
                          <a:solidFill>
                            <a:srgbClr val="333333"/>
                          </a:solidFill>
                          <a:effectLst/>
                          <a:latin typeface="Calibri Light"/>
                          <a:cs typeface="Times New Roman" pitchFamily="18" charset="0"/>
                        </a:rPr>
                        <a:t>: “Totul </a:t>
                      </a:r>
                      <a:r>
                        <a:rPr kumimoji="0" lang="vi-VN" sz="2000" b="0" i="0" u="none" strike="noStrike" cap="none" normalizeH="0" baseline="0" dirty="0">
                          <a:ln>
                            <a:noFill/>
                          </a:ln>
                          <a:solidFill>
                            <a:srgbClr val="333333"/>
                          </a:solidFill>
                          <a:effectLst/>
                          <a:latin typeface="Calibri Light"/>
                          <a:cs typeface="Times New Roman" pitchFamily="18" charset="0"/>
                        </a:rPr>
                        <a:t>le datoresc părinţilor mei şi </a:t>
                      </a:r>
                      <a:r>
                        <a:rPr kumimoji="0" lang="vi-VN" sz="2000" b="0" i="0" u="none" strike="noStrike" cap="none" normalizeH="0" baseline="0">
                          <a:ln>
                            <a:noFill/>
                          </a:ln>
                          <a:solidFill>
                            <a:srgbClr val="333333"/>
                          </a:solidFill>
                          <a:effectLst/>
                          <a:latin typeface="Calibri Light"/>
                          <a:cs typeface="Times New Roman" pitchFamily="18" charset="0"/>
                        </a:rPr>
                        <a:t>profesorilor.”)</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Dezavantaj:</a:t>
                      </a:r>
                      <a:r>
                        <a:rPr kumimoji="0" lang="vi-VN" sz="2000" b="0" i="0" u="none" strike="noStrike" cap="none" normalizeH="0" baseline="0" dirty="0">
                          <a:ln>
                            <a:noFill/>
                          </a:ln>
                          <a:solidFill>
                            <a:srgbClr val="333333"/>
                          </a:solidFill>
                          <a:effectLst/>
                          <a:latin typeface="Calibri Light"/>
                          <a:cs typeface="Times New Roman" pitchFamily="18" charset="0"/>
                        </a:rPr>
                        <a:t> </a:t>
                      </a:r>
                      <a:r>
                        <a:rPr kumimoji="0" lang="vi-VN" sz="2000" b="0" i="0" u="none" strike="noStrike" cap="none" normalizeH="0" baseline="0" dirty="0">
                          <a:ln>
                            <a:noFill/>
                          </a:ln>
                          <a:solidFill>
                            <a:srgbClr val="004992"/>
                          </a:solidFill>
                          <a:effectLst/>
                          <a:latin typeface="Calibri Light"/>
                          <a:cs typeface="Times New Roman" pitchFamily="18" charset="0"/>
                        </a:rPr>
                        <a:t>???</a:t>
                      </a:r>
                      <a:r>
                        <a:rPr kumimoji="0" lang="vi-VN" sz="2000" b="0" i="0" u="none" strike="noStrike" cap="none" normalizeH="0" baseline="0" dirty="0">
                          <a:ln>
                            <a:noFill/>
                          </a:ln>
                          <a:solidFill>
                            <a:srgbClr val="E3EFF8"/>
                          </a:solidFill>
                          <a:effectLst/>
                          <a:latin typeface="Calibri Light"/>
                          <a:cs typeface="Times New Roman" pitchFamily="18" charset="0"/>
                        </a:rPr>
                        <a:t> încrederea în sine nu va fi întărită</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Avantaj:</a:t>
                      </a:r>
                      <a:r>
                        <a:rPr kumimoji="0" lang="vi-VN" sz="2000" b="0" i="0" u="none" strike="noStrike" cap="none" normalizeH="0" baseline="0" dirty="0">
                          <a:ln>
                            <a:noFill/>
                          </a:ln>
                          <a:solidFill>
                            <a:srgbClr val="333333"/>
                          </a:solidFill>
                          <a:effectLst/>
                          <a:latin typeface="Calibri Light"/>
                          <a:cs typeface="Times New Roman" pitchFamily="18" charset="0"/>
                        </a:rPr>
                        <a:t> </a:t>
                      </a:r>
                      <a:r>
                        <a:rPr kumimoji="0" lang="vi-VN" sz="2000" b="0" i="0" u="none" strike="noStrike" cap="none" normalizeH="0" baseline="0" dirty="0">
                          <a:ln>
                            <a:noFill/>
                          </a:ln>
                          <a:solidFill>
                            <a:srgbClr val="004992"/>
                          </a:solidFill>
                          <a:effectLst/>
                          <a:latin typeface="Calibri Light"/>
                          <a:cs typeface="Times New Roman" pitchFamily="18" charset="0"/>
                        </a:rPr>
                        <a:t>???</a:t>
                      </a:r>
                      <a:r>
                        <a:rPr kumimoji="0" lang="vi-VN" sz="2000" b="0" i="0" u="none" strike="noStrike" cap="none" normalizeH="0" baseline="0" dirty="0">
                          <a:ln>
                            <a:noFill/>
                          </a:ln>
                          <a:solidFill>
                            <a:srgbClr val="E3EFF8"/>
                          </a:solidFill>
                          <a:effectLst/>
                          <a:latin typeface="Calibri Light"/>
                          <a:cs typeface="Times New Roman" pitchFamily="18" charset="0"/>
                        </a:rPr>
                        <a:t> semn de modestie </a:t>
                      </a:r>
                      <a:endParaRPr kumimoji="0" lang="en-US" sz="1800" b="0" i="0" u="none" strike="noStrike" cap="none" normalizeH="0" baseline="0" dirty="0">
                        <a:ln>
                          <a:noFill/>
                        </a:ln>
                        <a:solidFill>
                          <a:srgbClr val="E3EFF8"/>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de-DE" sz="1400">
                <a:latin typeface="Calibri Light"/>
              </a:rPr>
              <a:t>Felicitări pentru premiu. Cum aţi reuşit? </a:t>
            </a:r>
            <a:endParaRPr lang="en-CA" altLang="de-DE" sz="1400" dirty="0">
              <a:latin typeface="Calibri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3" name="Rectangle 1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20</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733919996"/>
              </p:ext>
            </p:extLst>
          </p:nvPr>
        </p:nvGraphicFramePr>
        <p:xfrm>
          <a:off x="408955" y="4297680"/>
          <a:ext cx="11376000" cy="2286000"/>
        </p:xfrm>
        <a:graphic>
          <a:graphicData uri="http://schemas.openxmlformats.org/drawingml/2006/table">
            <a:tbl>
              <a:tblPr>
                <a:tableStyleId>{21E4AEA4-8DFA-4A89-87EB-49C32662AFE0}</a:tableStyleId>
              </a:tblPr>
              <a:tblGrid>
                <a:gridCol w="5904656">
                  <a:extLst>
                    <a:ext uri="{9D8B030D-6E8A-4147-A177-3AD203B41FA5}">
                      <a16:colId xmlns:a16="http://schemas.microsoft.com/office/drawing/2014/main" val="20000"/>
                    </a:ext>
                  </a:extLst>
                </a:gridCol>
                <a:gridCol w="5471344">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eu / persoana proprie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(Exemplu</a:t>
                      </a:r>
                      <a:r>
                        <a:rPr kumimoji="0" lang="vi-VN" sz="2000" b="0" i="0" u="none" strike="noStrike" cap="none" normalizeH="0" baseline="0">
                          <a:ln>
                            <a:noFill/>
                          </a:ln>
                          <a:solidFill>
                            <a:srgbClr val="333333"/>
                          </a:solidFill>
                          <a:effectLst/>
                          <a:latin typeface="Calibri Light"/>
                          <a:cs typeface="Times New Roman" pitchFamily="18" charset="0"/>
                        </a:rPr>
                        <a:t>: “Cum </a:t>
                      </a:r>
                      <a:r>
                        <a:rPr kumimoji="0" lang="vi-VN" sz="2000" b="0" i="0" u="none" strike="noStrike" cap="none" normalizeH="0" baseline="0" dirty="0">
                          <a:ln>
                            <a:noFill/>
                          </a:ln>
                          <a:solidFill>
                            <a:srgbClr val="333333"/>
                          </a:solidFill>
                          <a:effectLst/>
                          <a:latin typeface="Calibri Light"/>
                          <a:cs typeface="Times New Roman" pitchFamily="18" charset="0"/>
                        </a:rPr>
                        <a:t>aţi descris în cuvântarea dumneavoastră, am cu siguranţă un talent </a:t>
                      </a:r>
                      <a:r>
                        <a:rPr kumimoji="0" lang="vi-VN" sz="2000" b="0" i="0" u="none" strike="noStrike" cap="none" normalizeH="0" baseline="0">
                          <a:ln>
                            <a:noFill/>
                          </a:ln>
                          <a:solidFill>
                            <a:srgbClr val="333333"/>
                          </a:solidFill>
                          <a:effectLst/>
                          <a:latin typeface="Calibri Light"/>
                          <a:cs typeface="Times New Roman" pitchFamily="18" charset="0"/>
                        </a:rPr>
                        <a:t>deosebit…”)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vi-VN" sz="2000" b="1" i="0" u="none" strike="noStrike" cap="none" normalizeH="0" baseline="0" dirty="0">
                          <a:ln>
                            <a:noFill/>
                          </a:ln>
                          <a:solidFill>
                            <a:srgbClr val="333333"/>
                          </a:solidFill>
                          <a:effectLst/>
                          <a:latin typeface="Calibri Light"/>
                          <a:cs typeface="Times New Roman" pitchFamily="18" charset="0"/>
                        </a:rPr>
                        <a:t>Dezavantaj</a:t>
                      </a:r>
                      <a:r>
                        <a:rPr kumimoji="0" lang="vi-VN" sz="2000" b="1" i="0" u="none" strike="noStrike" cap="none" normalizeH="0" baseline="0">
                          <a:ln>
                            <a:noFill/>
                          </a:ln>
                          <a:solidFill>
                            <a:srgbClr val="333333"/>
                          </a:solidFill>
                          <a:effectLst/>
                          <a:latin typeface="Calibri Light"/>
                          <a:cs typeface="Times New Roman" pitchFamily="18" charset="0"/>
                        </a:rPr>
                        <a:t>:</a:t>
                      </a:r>
                      <a:r>
                        <a:rPr kumimoji="0" lang="vi-VN" sz="2000" b="0" i="0" u="none" strike="noStrike" cap="none" normalizeH="0" baseline="0">
                          <a:ln>
                            <a:noFill/>
                          </a:ln>
                          <a:solidFill>
                            <a:srgbClr val="333333"/>
                          </a:solidFill>
                          <a:effectLst/>
                          <a:latin typeface="Calibri Light"/>
                          <a:cs typeface="Times New Roman" pitchFamily="18" charset="0"/>
                        </a:rPr>
                        <a:t> “Lauda </a:t>
                      </a:r>
                      <a:r>
                        <a:rPr kumimoji="0" lang="vi-VN" sz="2000" b="0" i="0" u="none" strike="noStrike" cap="none" normalizeH="0" baseline="0" dirty="0">
                          <a:ln>
                            <a:noFill/>
                          </a:ln>
                          <a:solidFill>
                            <a:srgbClr val="333333"/>
                          </a:solidFill>
                          <a:effectLst/>
                          <a:latin typeface="Calibri Light"/>
                          <a:cs typeface="Times New Roman" pitchFamily="18" charset="0"/>
                        </a:rPr>
                        <a:t>de sine nu miroase </a:t>
                      </a:r>
                      <a:r>
                        <a:rPr kumimoji="0" lang="vi-VN" sz="2000" b="0" i="0" u="none" strike="noStrike" cap="none" normalizeH="0" baseline="0">
                          <a:ln>
                            <a:noFill/>
                          </a:ln>
                          <a:solidFill>
                            <a:srgbClr val="333333"/>
                          </a:solidFill>
                          <a:effectLst/>
                          <a:latin typeface="Calibri Light"/>
                          <a:cs typeface="Times New Roman" pitchFamily="18" charset="0"/>
                        </a:rPr>
                        <a:t>a bine”, </a:t>
                      </a:r>
                      <a:r>
                        <a:rPr kumimoji="0" lang="vi-VN" sz="2000" b="0" i="0" u="none" strike="noStrike" cap="none" normalizeH="0" baseline="0" dirty="0">
                          <a:ln>
                            <a:noFill/>
                          </a:ln>
                          <a:solidFill>
                            <a:srgbClr val="333333"/>
                          </a:solidFill>
                          <a:effectLst/>
                          <a:latin typeface="Calibri Light"/>
                          <a:cs typeface="Times New Roman" pitchFamily="18" charset="0"/>
                        </a:rPr>
                        <a:t>aroganţă</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vi-VN" sz="2000" b="1" i="0" u="none" strike="noStrike" cap="none" normalizeH="0" baseline="0" dirty="0">
                          <a:ln>
                            <a:noFill/>
                          </a:ln>
                          <a:solidFill>
                            <a:srgbClr val="333333"/>
                          </a:solidFill>
                          <a:effectLst/>
                          <a:latin typeface="Calibri Light"/>
                          <a:cs typeface="Times New Roman" pitchFamily="18" charset="0"/>
                        </a:rPr>
                        <a:t>Avantaj:</a:t>
                      </a:r>
                      <a:r>
                        <a:rPr kumimoji="0" lang="vi-VN" sz="2000" b="0" i="0" u="none" strike="noStrike" cap="none" normalizeH="0" baseline="0" dirty="0">
                          <a:ln>
                            <a:noFill/>
                          </a:ln>
                          <a:solidFill>
                            <a:srgbClr val="333333"/>
                          </a:solidFill>
                          <a:effectLst/>
                          <a:latin typeface="Calibri Light"/>
                          <a:cs typeface="Times New Roman" pitchFamily="18" charset="0"/>
                        </a:rPr>
                        <a:t> încrederea în sine creşte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alţii / circumstanţe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(Exemplu</a:t>
                      </a:r>
                      <a:r>
                        <a:rPr kumimoji="0" lang="vi-VN" sz="2000" b="0" i="0" u="none" strike="noStrike" cap="none" normalizeH="0" baseline="0">
                          <a:ln>
                            <a:noFill/>
                          </a:ln>
                          <a:solidFill>
                            <a:srgbClr val="333333"/>
                          </a:solidFill>
                          <a:effectLst/>
                          <a:latin typeface="Calibri Light"/>
                          <a:cs typeface="Times New Roman" pitchFamily="18" charset="0"/>
                        </a:rPr>
                        <a:t>: “Totul </a:t>
                      </a:r>
                      <a:r>
                        <a:rPr kumimoji="0" lang="vi-VN" sz="2000" b="0" i="0" u="none" strike="noStrike" cap="none" normalizeH="0" baseline="0" dirty="0">
                          <a:ln>
                            <a:noFill/>
                          </a:ln>
                          <a:solidFill>
                            <a:srgbClr val="333333"/>
                          </a:solidFill>
                          <a:effectLst/>
                          <a:latin typeface="Calibri Light"/>
                          <a:cs typeface="Times New Roman" pitchFamily="18" charset="0"/>
                        </a:rPr>
                        <a:t>le datoresc părinţilor mei şi </a:t>
                      </a:r>
                      <a:r>
                        <a:rPr kumimoji="0" lang="vi-VN" sz="2000" b="0" i="0" u="none" strike="noStrike" cap="none" normalizeH="0" baseline="0">
                          <a:ln>
                            <a:noFill/>
                          </a:ln>
                          <a:solidFill>
                            <a:srgbClr val="333333"/>
                          </a:solidFill>
                          <a:effectLst/>
                          <a:latin typeface="Calibri Light"/>
                          <a:cs typeface="Times New Roman" pitchFamily="18" charset="0"/>
                        </a:rPr>
                        <a:t>profesorilor.”)</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mn-lt"/>
                          <a:cs typeface="Times New Roman" pitchFamily="18" charset="0"/>
                        </a:rPr>
                        <a:t>Dezavantaj:</a:t>
                      </a:r>
                      <a:r>
                        <a:rPr kumimoji="0" lang="vi-VN" sz="2000" b="0" i="0" u="none" strike="noStrike" cap="none" normalizeH="0" baseline="0" dirty="0">
                          <a:ln>
                            <a:noFill/>
                          </a:ln>
                          <a:solidFill>
                            <a:srgbClr val="333333"/>
                          </a:solidFill>
                          <a:effectLst/>
                          <a:latin typeface="+mn-lt"/>
                          <a:cs typeface="Times New Roman" pitchFamily="18" charset="0"/>
                        </a:rPr>
                        <a:t> </a:t>
                      </a:r>
                      <a:r>
                        <a:rPr kumimoji="0" lang="vi-VN" sz="2000" b="0" i="0" u="none" strike="noStrike" cap="none" normalizeH="0" baseline="0" dirty="0">
                          <a:ln>
                            <a:noFill/>
                          </a:ln>
                          <a:solidFill>
                            <a:srgbClr val="004992"/>
                          </a:solidFill>
                          <a:effectLst/>
                          <a:latin typeface="+mn-lt"/>
                          <a:cs typeface="Times New Roman" pitchFamily="18" charset="0"/>
                        </a:rPr>
                        <a:t>???</a:t>
                      </a:r>
                      <a:r>
                        <a:rPr kumimoji="0" lang="vi-VN" sz="2000" b="0" i="0" u="none" strike="noStrike" cap="none" normalizeH="0" baseline="0" dirty="0">
                          <a:ln>
                            <a:noFill/>
                          </a:ln>
                          <a:solidFill>
                            <a:srgbClr val="E3EFF8"/>
                          </a:solidFill>
                          <a:effectLst/>
                          <a:latin typeface="+mn-lt"/>
                          <a:cs typeface="Times New Roman" pitchFamily="18" charset="0"/>
                        </a:rPr>
                        <a:t> încrederea în sine nu va fi întărită</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mn-lt"/>
                          <a:cs typeface="Times New Roman" pitchFamily="18" charset="0"/>
                        </a:rPr>
                        <a:t>Avantaj:</a:t>
                      </a:r>
                      <a:r>
                        <a:rPr kumimoji="0" lang="vi-VN" sz="2000" b="0" i="0" u="none" strike="noStrike" cap="none" normalizeH="0" baseline="0" dirty="0">
                          <a:ln>
                            <a:noFill/>
                          </a:ln>
                          <a:solidFill>
                            <a:srgbClr val="333333"/>
                          </a:solidFill>
                          <a:effectLst/>
                          <a:latin typeface="+mn-lt"/>
                          <a:cs typeface="Times New Roman" pitchFamily="18" charset="0"/>
                        </a:rPr>
                        <a:t> </a:t>
                      </a:r>
                      <a:r>
                        <a:rPr kumimoji="0" lang="vi-VN" sz="2000" b="0" i="0" u="none" strike="noStrike" cap="none" normalizeH="0" baseline="0" dirty="0">
                          <a:ln>
                            <a:noFill/>
                          </a:ln>
                          <a:solidFill>
                            <a:srgbClr val="004992"/>
                          </a:solidFill>
                          <a:effectLst/>
                          <a:latin typeface="+mn-lt"/>
                          <a:cs typeface="Times New Roman" pitchFamily="18" charset="0"/>
                        </a:rPr>
                        <a:t>???</a:t>
                      </a:r>
                      <a:r>
                        <a:rPr kumimoji="0" lang="vi-VN" sz="2000" b="0" i="0" u="none" strike="noStrike" cap="none" normalizeH="0" baseline="0" dirty="0">
                          <a:ln>
                            <a:noFill/>
                          </a:ln>
                          <a:solidFill>
                            <a:srgbClr val="E3EFF8"/>
                          </a:solidFill>
                          <a:effectLst/>
                          <a:latin typeface="+mn-lt"/>
                          <a:cs typeface="Times New Roman" pitchFamily="18" charset="0"/>
                        </a:rPr>
                        <a:t> semn de modestie </a:t>
                      </a:r>
                      <a:endParaRPr kumimoji="0" lang="en-US" sz="1800" b="0" i="0" u="none" strike="noStrike" cap="none" normalizeH="0" baseline="0" dirty="0">
                        <a:ln>
                          <a:noFill/>
                        </a:ln>
                        <a:solidFill>
                          <a:srgbClr val="E3EFF8"/>
                        </a:solidFill>
                        <a:effectLst/>
                        <a:latin typeface="+mn-l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de-DE" sz="1400">
                <a:latin typeface="Calibri Light"/>
              </a:rPr>
              <a:t>Felicitări pentru premiu. Cum aţi reuşit? </a:t>
            </a:r>
            <a:endParaRPr lang="en-CA" altLang="de-DE" sz="1400" dirty="0">
              <a:latin typeface="Calibri Light"/>
            </a:endParaRPr>
          </a:p>
        </p:txBody>
      </p:sp>
    </p:spTree>
    <p:extLst>
      <p:ext uri="{BB962C8B-B14F-4D97-AF65-F5344CB8AC3E}">
        <p14:creationId xmlns:p14="http://schemas.microsoft.com/office/powerpoint/2010/main" val="3983933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3" name="Rectangle 1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21</a:t>
            </a:fld>
            <a:endParaRPr lang="de-DE" dirty="0">
              <a:latin typeface="+mn-lt"/>
              <a:cs typeface="+mn-cs"/>
            </a:endParaRPr>
          </a:p>
        </p:txBody>
      </p:sp>
      <p:graphicFrame>
        <p:nvGraphicFramePr>
          <p:cNvPr id="11" name="Group 2"/>
          <p:cNvGraphicFramePr>
            <a:graphicFrameLocks noGrp="1"/>
          </p:cNvGraphicFramePr>
          <p:nvPr>
            <p:extLst>
              <p:ext uri="{D42A27DB-BD31-4B8C-83A1-F6EECF244321}">
                <p14:modId xmlns:p14="http://schemas.microsoft.com/office/powerpoint/2010/main" val="798591567"/>
              </p:ext>
            </p:extLst>
          </p:nvPr>
        </p:nvGraphicFramePr>
        <p:xfrm>
          <a:off x="408955" y="4297680"/>
          <a:ext cx="11376000" cy="2286000"/>
        </p:xfrm>
        <a:graphic>
          <a:graphicData uri="http://schemas.openxmlformats.org/drawingml/2006/table">
            <a:tbl>
              <a:tblPr>
                <a:tableStyleId>{21E4AEA4-8DFA-4A89-87EB-49C32662AFE0}</a:tableStyleId>
              </a:tblPr>
              <a:tblGrid>
                <a:gridCol w="5904656">
                  <a:extLst>
                    <a:ext uri="{9D8B030D-6E8A-4147-A177-3AD203B41FA5}">
                      <a16:colId xmlns:a16="http://schemas.microsoft.com/office/drawing/2014/main" val="20000"/>
                    </a:ext>
                  </a:extLst>
                </a:gridCol>
                <a:gridCol w="5471344">
                  <a:extLst>
                    <a:ext uri="{9D8B030D-6E8A-4147-A177-3AD203B41FA5}">
                      <a16:colId xmlns:a16="http://schemas.microsoft.com/office/drawing/2014/main" val="20001"/>
                    </a:ext>
                  </a:extLst>
                </a:gridCol>
              </a:tblGrid>
              <a:tr h="118872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eu / persoana proprie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(Exemplu</a:t>
                      </a:r>
                      <a:r>
                        <a:rPr kumimoji="0" lang="vi-VN" sz="2000" b="0" i="0" u="none" strike="noStrike" cap="none" normalizeH="0" baseline="0">
                          <a:ln>
                            <a:noFill/>
                          </a:ln>
                          <a:solidFill>
                            <a:srgbClr val="333333"/>
                          </a:solidFill>
                          <a:effectLst/>
                          <a:latin typeface="Calibri Light"/>
                          <a:cs typeface="Times New Roman" pitchFamily="18" charset="0"/>
                        </a:rPr>
                        <a:t>: “Cum </a:t>
                      </a:r>
                      <a:r>
                        <a:rPr kumimoji="0" lang="vi-VN" sz="2000" b="0" i="0" u="none" strike="noStrike" cap="none" normalizeH="0" baseline="0" dirty="0">
                          <a:ln>
                            <a:noFill/>
                          </a:ln>
                          <a:solidFill>
                            <a:srgbClr val="333333"/>
                          </a:solidFill>
                          <a:effectLst/>
                          <a:latin typeface="Calibri Light"/>
                          <a:cs typeface="Times New Roman" pitchFamily="18" charset="0"/>
                        </a:rPr>
                        <a:t>aţi descris în cuvântarea dumneavoastră, am cu siguranţă un talent </a:t>
                      </a:r>
                      <a:r>
                        <a:rPr kumimoji="0" lang="vi-VN" sz="2000" b="0" i="0" u="none" strike="noStrike" cap="none" normalizeH="0" baseline="0">
                          <a:ln>
                            <a:noFill/>
                          </a:ln>
                          <a:solidFill>
                            <a:srgbClr val="333333"/>
                          </a:solidFill>
                          <a:effectLst/>
                          <a:latin typeface="Calibri Light"/>
                          <a:cs typeface="Times New Roman" pitchFamily="18" charset="0"/>
                        </a:rPr>
                        <a:t>deosebit…”)</a:t>
                      </a:r>
                      <a:endParaRPr kumimoji="0" lang="en-GB" sz="16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vi-VN" sz="2000" b="1" i="0" u="none" strike="noStrike" cap="none" normalizeH="0" baseline="0" dirty="0">
                          <a:ln>
                            <a:noFill/>
                          </a:ln>
                          <a:solidFill>
                            <a:srgbClr val="333333"/>
                          </a:solidFill>
                          <a:effectLst/>
                          <a:latin typeface="Calibri Light"/>
                          <a:cs typeface="Times New Roman" pitchFamily="18" charset="0"/>
                        </a:rPr>
                        <a:t>Dezavantaj</a:t>
                      </a:r>
                      <a:r>
                        <a:rPr kumimoji="0" lang="vi-VN" sz="2000" b="1" i="0" u="none" strike="noStrike" cap="none" normalizeH="0" baseline="0">
                          <a:ln>
                            <a:noFill/>
                          </a:ln>
                          <a:solidFill>
                            <a:srgbClr val="333333"/>
                          </a:solidFill>
                          <a:effectLst/>
                          <a:latin typeface="Calibri Light"/>
                          <a:cs typeface="Times New Roman" pitchFamily="18" charset="0"/>
                        </a:rPr>
                        <a:t>:</a:t>
                      </a:r>
                      <a:r>
                        <a:rPr kumimoji="0" lang="vi-VN" sz="2000" b="0" i="0" u="none" strike="noStrike" cap="none" normalizeH="0" baseline="0">
                          <a:ln>
                            <a:noFill/>
                          </a:ln>
                          <a:solidFill>
                            <a:srgbClr val="333333"/>
                          </a:solidFill>
                          <a:effectLst/>
                          <a:latin typeface="Calibri Light"/>
                          <a:cs typeface="Times New Roman" pitchFamily="18" charset="0"/>
                        </a:rPr>
                        <a:t> “Lauda </a:t>
                      </a:r>
                      <a:r>
                        <a:rPr kumimoji="0" lang="vi-VN" sz="2000" b="0" i="0" u="none" strike="noStrike" cap="none" normalizeH="0" baseline="0" dirty="0">
                          <a:ln>
                            <a:noFill/>
                          </a:ln>
                          <a:solidFill>
                            <a:srgbClr val="333333"/>
                          </a:solidFill>
                          <a:effectLst/>
                          <a:latin typeface="Calibri Light"/>
                          <a:cs typeface="Times New Roman" pitchFamily="18" charset="0"/>
                        </a:rPr>
                        <a:t>de sine nu miroase </a:t>
                      </a:r>
                      <a:r>
                        <a:rPr kumimoji="0" lang="vi-VN" sz="2000" b="0" i="0" u="none" strike="noStrike" cap="none" normalizeH="0" baseline="0">
                          <a:ln>
                            <a:noFill/>
                          </a:ln>
                          <a:solidFill>
                            <a:srgbClr val="333333"/>
                          </a:solidFill>
                          <a:effectLst/>
                          <a:latin typeface="Calibri Light"/>
                          <a:cs typeface="Times New Roman" pitchFamily="18" charset="0"/>
                        </a:rPr>
                        <a:t>a bine”, </a:t>
                      </a:r>
                      <a:r>
                        <a:rPr kumimoji="0" lang="vi-VN" sz="2000" b="0" i="0" u="none" strike="noStrike" cap="none" normalizeH="0" baseline="0" dirty="0">
                          <a:ln>
                            <a:noFill/>
                          </a:ln>
                          <a:solidFill>
                            <a:srgbClr val="333333"/>
                          </a:solidFill>
                          <a:effectLst/>
                          <a:latin typeface="Calibri Light"/>
                          <a:cs typeface="Times New Roman" pitchFamily="18" charset="0"/>
                        </a:rPr>
                        <a:t>aroganţă</a:t>
                      </a:r>
                    </a:p>
                    <a:p>
                      <a:pPr marL="0" marR="0" lvl="0" indent="0" algn="l" defTabSz="914400" rtl="0" eaLnBrk="1" fontAlgn="base" latinLnBrk="0" hangingPunct="1">
                        <a:lnSpc>
                          <a:spcPct val="100000"/>
                        </a:lnSpc>
                        <a:spcBef>
                          <a:spcPts val="1200"/>
                        </a:spcBef>
                        <a:spcAft>
                          <a:spcPct val="0"/>
                        </a:spcAft>
                        <a:buClr>
                          <a:srgbClr val="336699"/>
                        </a:buClr>
                        <a:buSzTx/>
                        <a:buFontTx/>
                        <a:buNone/>
                        <a:tabLst/>
                        <a:defRPr/>
                      </a:pPr>
                      <a:r>
                        <a:rPr kumimoji="0" lang="vi-VN" sz="2000" b="1" i="0" u="none" strike="noStrike" cap="none" normalizeH="0" baseline="0" dirty="0">
                          <a:ln>
                            <a:noFill/>
                          </a:ln>
                          <a:solidFill>
                            <a:srgbClr val="333333"/>
                          </a:solidFill>
                          <a:effectLst/>
                          <a:latin typeface="Calibri Light"/>
                          <a:cs typeface="Times New Roman" pitchFamily="18" charset="0"/>
                        </a:rPr>
                        <a:t>Avantaj:</a:t>
                      </a:r>
                      <a:r>
                        <a:rPr kumimoji="0" lang="vi-VN" sz="2000" b="0" i="0" u="none" strike="noStrike" cap="none" normalizeH="0" baseline="0" dirty="0">
                          <a:ln>
                            <a:noFill/>
                          </a:ln>
                          <a:solidFill>
                            <a:srgbClr val="333333"/>
                          </a:solidFill>
                          <a:effectLst/>
                          <a:latin typeface="Calibri Light"/>
                          <a:cs typeface="Times New Roman" pitchFamily="18" charset="0"/>
                        </a:rPr>
                        <a:t> încrederea în sine creşte</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Atribuire: alţii / circumstanţe</a:t>
                      </a:r>
                    </a:p>
                    <a:p>
                      <a:pPr marL="0" marR="0" lvl="0" indent="0" algn="l" defTabSz="914400" rtl="0" eaLnBrk="1" fontAlgn="base" latinLnBrk="0" hangingPunct="1">
                        <a:lnSpc>
                          <a:spcPct val="100000"/>
                        </a:lnSpc>
                        <a:spcBef>
                          <a:spcPts val="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(Exemplu</a:t>
                      </a:r>
                      <a:r>
                        <a:rPr kumimoji="0" lang="vi-VN" sz="2000" b="0" i="0" u="none" strike="noStrike" cap="none" normalizeH="0" baseline="0">
                          <a:ln>
                            <a:noFill/>
                          </a:ln>
                          <a:solidFill>
                            <a:srgbClr val="333333"/>
                          </a:solidFill>
                          <a:effectLst/>
                          <a:latin typeface="Calibri Light"/>
                          <a:cs typeface="Times New Roman" pitchFamily="18" charset="0"/>
                        </a:rPr>
                        <a:t>: “Totul </a:t>
                      </a:r>
                      <a:r>
                        <a:rPr kumimoji="0" lang="vi-VN" sz="2000" b="0" i="0" u="none" strike="noStrike" cap="none" normalizeH="0" baseline="0" dirty="0">
                          <a:ln>
                            <a:noFill/>
                          </a:ln>
                          <a:solidFill>
                            <a:srgbClr val="333333"/>
                          </a:solidFill>
                          <a:effectLst/>
                          <a:latin typeface="Calibri Light"/>
                          <a:cs typeface="Times New Roman" pitchFamily="18" charset="0"/>
                        </a:rPr>
                        <a:t>le datoresc părinţilor mei şi </a:t>
                      </a:r>
                      <a:r>
                        <a:rPr kumimoji="0" lang="vi-VN" sz="2000" b="0" i="0" u="none" strike="noStrike" cap="none" normalizeH="0" baseline="0">
                          <a:ln>
                            <a:noFill/>
                          </a:ln>
                          <a:solidFill>
                            <a:srgbClr val="333333"/>
                          </a:solidFill>
                          <a:effectLst/>
                          <a:latin typeface="Calibri Light"/>
                          <a:cs typeface="Times New Roman" pitchFamily="18" charset="0"/>
                        </a:rPr>
                        <a:t>profesorilor.”)</a:t>
                      </a:r>
                      <a:endParaRPr kumimoji="0" lang="en-GB"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Dezavantaj:</a:t>
                      </a:r>
                      <a:r>
                        <a:rPr kumimoji="0" lang="vi-VN" sz="2000" b="0" i="0" u="none" strike="noStrike" cap="none" normalizeH="0" baseline="0" dirty="0">
                          <a:ln>
                            <a:noFill/>
                          </a:ln>
                          <a:solidFill>
                            <a:srgbClr val="333333"/>
                          </a:solidFill>
                          <a:effectLst/>
                          <a:latin typeface="Calibri Light"/>
                          <a:cs typeface="Times New Roman" pitchFamily="18" charset="0"/>
                        </a:rPr>
                        <a:t> încrederea în sine nu va fi întărită</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1" i="0" u="none" strike="noStrike" cap="none" normalizeH="0" baseline="0" dirty="0">
                          <a:ln>
                            <a:noFill/>
                          </a:ln>
                          <a:solidFill>
                            <a:srgbClr val="333333"/>
                          </a:solidFill>
                          <a:effectLst/>
                          <a:latin typeface="Calibri Light"/>
                          <a:cs typeface="Times New Roman" pitchFamily="18" charset="0"/>
                        </a:rPr>
                        <a:t>Avantaj:</a:t>
                      </a:r>
                      <a:r>
                        <a:rPr kumimoji="0" lang="vi-VN" sz="2000" b="0" i="0" u="none" strike="noStrike" cap="none" normalizeH="0" baseline="0" dirty="0">
                          <a:ln>
                            <a:noFill/>
                          </a:ln>
                          <a:solidFill>
                            <a:srgbClr val="333333"/>
                          </a:solidFill>
                          <a:effectLst/>
                          <a:latin typeface="Calibri Light"/>
                          <a:cs typeface="Times New Roman" pitchFamily="18" charset="0"/>
                        </a:rPr>
                        <a:t> semn de modestie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3"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de-DE" sz="1400">
                <a:latin typeface="Calibri Light"/>
              </a:rPr>
              <a:t>Felicitări pentru premiu. Cum aţi reuşit? </a:t>
            </a:r>
            <a:endParaRPr lang="en-CA" altLang="de-DE" sz="1400" dirty="0">
              <a:latin typeface="Calibri Light"/>
            </a:endParaRPr>
          </a:p>
        </p:txBody>
      </p:sp>
    </p:spTree>
    <p:extLst>
      <p:ext uri="{BB962C8B-B14F-4D97-AF65-F5344CB8AC3E}">
        <p14:creationId xmlns:p14="http://schemas.microsoft.com/office/powerpoint/2010/main" val="2209203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8" name="Rectangle 1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22</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1137807851"/>
              </p:ext>
            </p:extLst>
          </p:nvPr>
        </p:nvGraphicFramePr>
        <p:xfrm>
          <a:off x="408955" y="4297680"/>
          <a:ext cx="11375136" cy="22555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Răspunsuri mai echilibrate (e.g. combinaţie alţii, circumstanţe/situaţii şi persoana proprie; oferiţi mai multe explicaţii):</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p>
                    <a:p>
                      <a:pPr marL="0" marR="0" lvl="0" indent="0" algn="l" defTabSz="914400" rtl="0" eaLnBrk="1" fontAlgn="base" latinLnBrk="0" hangingPunct="1">
                        <a:lnSpc>
                          <a:spcPct val="105000"/>
                        </a:lnSpc>
                        <a:spcBef>
                          <a:spcPts val="1999"/>
                        </a:spcBef>
                        <a:spcAft>
                          <a:spcPct val="0"/>
                        </a:spcAft>
                        <a:buClr>
                          <a:srgbClr val="336699"/>
                        </a:buClr>
                        <a:buSzTx/>
                        <a:buFontTx/>
                        <a:buNone/>
                        <a:tabLst/>
                      </a:pPr>
                      <a:r>
                        <a:rPr kumimoji="0" lang="en-US" sz="2000" b="0" i="0" u="none" strike="noStrike" cap="none" normalizeH="0" baseline="0" dirty="0">
                          <a:ln>
                            <a:noFill/>
                          </a:ln>
                          <a:solidFill>
                            <a:srgbClr val="004992"/>
                          </a:solidFill>
                          <a:effectLst/>
                          <a:latin typeface="+mn-lt"/>
                          <a:cs typeface="Times New Roman" pitchFamily="18" charset="0"/>
                        </a:rPr>
                        <a:t>???</a:t>
                      </a:r>
                      <a:endParaRPr kumimoji="0" lang="de-DE" sz="2000" b="1" i="0" u="none" strike="noStrike" cap="none" normalizeH="0" baseline="0" dirty="0">
                        <a:ln>
                          <a:noFill/>
                        </a:ln>
                        <a:solidFill>
                          <a:srgbClr val="004992"/>
                        </a:solidFill>
                        <a:effectLst/>
                        <a:latin typeface="+mn-l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de-DE" sz="1400">
                <a:latin typeface="Calibri Light"/>
              </a:rPr>
              <a:t>Felicitări pentru premiu. Cum aţi reuşit? </a:t>
            </a:r>
            <a:endParaRPr lang="en-CA" altLang="de-DE" sz="1400" dirty="0">
              <a:latin typeface="Calibri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8" name="Rectangle 1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Consecvenţe anumitor moduri de atribuire pentru evenimente pozitive!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23</a:t>
            </a:fld>
            <a:endParaRPr lang="de-DE" dirty="0">
              <a:latin typeface="+mn-lt"/>
              <a:cs typeface="+mn-cs"/>
            </a:endParaRPr>
          </a:p>
        </p:txBody>
      </p:sp>
      <p:graphicFrame>
        <p:nvGraphicFramePr>
          <p:cNvPr id="11" name="Group 15"/>
          <p:cNvGraphicFramePr>
            <a:graphicFrameLocks noGrp="1"/>
          </p:cNvGraphicFramePr>
          <p:nvPr>
            <p:extLst>
              <p:ext uri="{D42A27DB-BD31-4B8C-83A1-F6EECF244321}">
                <p14:modId xmlns:p14="http://schemas.microsoft.com/office/powerpoint/2010/main" val="3671529158"/>
              </p:ext>
            </p:extLst>
          </p:nvPr>
        </p:nvGraphicFramePr>
        <p:xfrm>
          <a:off x="408955" y="4297680"/>
          <a:ext cx="11375136" cy="225552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Răspunsuri mai echilibrate (e.g. combinaţie alţii, circumstanţe/situaţii şi persoana proprie; oferiţi mai multe explicaţii):</a:t>
                      </a:r>
                      <a:endParaRPr kumimoji="0" lang="pt-BR"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5544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“Sunt </a:t>
                      </a:r>
                      <a:r>
                        <a:rPr kumimoji="0" lang="vi-VN" sz="2000" b="0" i="0" u="none" strike="noStrike" cap="none" normalizeH="0" baseline="0" dirty="0">
                          <a:ln>
                            <a:noFill/>
                          </a:ln>
                          <a:solidFill>
                            <a:srgbClr val="333333"/>
                          </a:solidFill>
                          <a:effectLst/>
                          <a:latin typeface="Calibri Light"/>
                          <a:cs typeface="Times New Roman" pitchFamily="18" charset="0"/>
                        </a:rPr>
                        <a:t>foarte mândru, însă vreau să le mulţumesc şi părinţilor mei precum şi </a:t>
                      </a:r>
                      <a:r>
                        <a:rPr kumimoji="0" lang="vi-VN" sz="2000" b="0" i="0" u="none" strike="noStrike" cap="none" normalizeH="0" baseline="0">
                          <a:ln>
                            <a:noFill/>
                          </a:ln>
                          <a:solidFill>
                            <a:srgbClr val="333333"/>
                          </a:solidFill>
                          <a:effectLst/>
                          <a:latin typeface="Calibri Light"/>
                          <a:cs typeface="Times New Roman" pitchFamily="18" charset="0"/>
                        </a:rPr>
                        <a:t>echipei.”</a:t>
                      </a:r>
                      <a:endParaRPr kumimoji="0" lang="vi-VN" sz="2000" b="0" i="0" u="none" strike="noStrike" cap="none" normalizeH="0" baseline="0" dirty="0">
                        <a:ln>
                          <a:noFill/>
                        </a:ln>
                        <a:solidFill>
                          <a:srgbClr val="333333"/>
                        </a:solidFill>
                        <a:effectLst/>
                        <a:latin typeface="Calibri Light"/>
                        <a:cs typeface="Times New Roman" pitchFamily="18" charset="0"/>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“Thomas </a:t>
                      </a:r>
                      <a:r>
                        <a:rPr kumimoji="0" lang="vi-VN" sz="2000" b="0" i="0" u="none" strike="noStrike" cap="none" normalizeH="0" baseline="0" dirty="0">
                          <a:ln>
                            <a:noFill/>
                          </a:ln>
                          <a:solidFill>
                            <a:srgbClr val="333333"/>
                          </a:solidFill>
                          <a:effectLst/>
                          <a:latin typeface="Calibri Light"/>
                          <a:cs typeface="Times New Roman" pitchFamily="18" charset="0"/>
                        </a:rPr>
                        <a:t>Edison a spus odată: Genialitatea este 1% inspiraţie şi 99</a:t>
                      </a:r>
                      <a:r>
                        <a:rPr kumimoji="0" lang="vi-VN" sz="2000" b="0" i="0" u="none" strike="noStrike" cap="none" normalizeH="0" baseline="0">
                          <a:ln>
                            <a:noFill/>
                          </a:ln>
                          <a:solidFill>
                            <a:srgbClr val="333333"/>
                          </a:solidFill>
                          <a:effectLst/>
                          <a:latin typeface="Calibri Light"/>
                          <a:cs typeface="Times New Roman" pitchFamily="18" charset="0"/>
                        </a:rPr>
                        <a:t>% transpiraţie”</a:t>
                      </a:r>
                      <a:r>
                        <a:rPr kumimoji="0" lang="vi-VN" sz="2000" b="0" i="0" u="none" strike="noStrike" cap="none" normalizeH="0" baseline="0" dirty="0">
                          <a:ln>
                            <a:noFill/>
                          </a:ln>
                          <a:solidFill>
                            <a:srgbClr val="333333"/>
                          </a:solidFill>
                          <a:effectLst/>
                          <a:latin typeface="Calibri Light"/>
                          <a:cs typeface="Times New Roman" pitchFamily="18" charset="0"/>
                        </a:rPr>
                        <a:t>		</a:t>
                      </a:r>
                      <a:endParaRPr kumimoji="0" lang="en-US" sz="20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2"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3" name="Picture 12" descr="Pokal"/>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87" y="2098576"/>
            <a:ext cx="2011680" cy="217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9"/>
          <p:cNvSpPr>
            <a:spLocks noChangeArrowheads="1"/>
          </p:cNvSpPr>
          <p:nvPr/>
        </p:nvSpPr>
        <p:spPr bwMode="auto">
          <a:xfrm>
            <a:off x="7105699" y="1813842"/>
            <a:ext cx="3321555" cy="679054"/>
          </a:xfrm>
          <a:prstGeom prst="wedgeRoundRectCallout">
            <a:avLst>
              <a:gd name="adj1" fmla="val -62279"/>
              <a:gd name="adj2" fmla="val 40422"/>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vi-VN" altLang="de-DE" sz="1400">
                <a:latin typeface="Calibri Light"/>
              </a:rPr>
              <a:t>Felicitări pentru premiu. Cum aţi reuşit? </a:t>
            </a:r>
            <a:endParaRPr lang="en-CA" altLang="de-DE" sz="1400" dirty="0">
              <a:latin typeface="Calibri Light"/>
            </a:endParaRPr>
          </a:p>
        </p:txBody>
      </p:sp>
    </p:spTree>
    <p:extLst>
      <p:ext uri="{BB962C8B-B14F-4D97-AF65-F5344CB8AC3E}">
        <p14:creationId xmlns:p14="http://schemas.microsoft.com/office/powerpoint/2010/main" val="2704255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rPr>
              <a:t>Studii </a:t>
            </a:r>
            <a:r>
              <a:rPr lang="en-US" altLang="de-DE" sz="2400" dirty="0" err="1">
                <a:solidFill>
                  <a:srgbClr val="333333"/>
                </a:solidFill>
              </a:rPr>
              <a:t>arată</a:t>
            </a:r>
            <a:r>
              <a:rPr lang="en-US" altLang="de-DE" sz="2400" dirty="0">
                <a:solidFill>
                  <a:srgbClr val="333333"/>
                </a:solidFill>
              </a:rPr>
              <a:t> </a:t>
            </a:r>
            <a:r>
              <a:rPr lang="de-DE" altLang="de-DE" sz="2400" dirty="0">
                <a:solidFill>
                  <a:srgbClr val="333333"/>
                </a:solidFill>
              </a:rPr>
              <a:t>c</a:t>
            </a:r>
            <a:r>
              <a:rPr lang="en-US" altLang="de-DE" sz="2400" dirty="0">
                <a:solidFill>
                  <a:srgbClr val="333333"/>
                </a:solidFill>
              </a:rPr>
              <a:t>ă </a:t>
            </a:r>
            <a:r>
              <a:rPr lang="en-US" altLang="de-DE" sz="2400" dirty="0" err="1">
                <a:solidFill>
                  <a:srgbClr val="333333"/>
                </a:solidFill>
              </a:rPr>
              <a:t>multe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o </a:t>
            </a:r>
            <a:r>
              <a:rPr lang="de-DE" altLang="de-DE" sz="2400" b="1" dirty="0">
                <a:solidFill>
                  <a:srgbClr val="333333"/>
                </a:solidFill>
              </a:rPr>
              <a:t>depresie</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au tendin</a:t>
            </a:r>
            <a:r>
              <a:rPr lang="en-US" altLang="de-DE" sz="2400" dirty="0" err="1">
                <a:solidFill>
                  <a:srgbClr val="333333"/>
                </a:solidFill>
              </a:rPr>
              <a:t>ţa</a:t>
            </a:r>
            <a:r>
              <a:rPr lang="en-US" altLang="de-DE" sz="2400" dirty="0">
                <a:solidFill>
                  <a:srgbClr val="333333"/>
                </a:solidFill>
              </a:rPr>
              <a:t> </a:t>
            </a:r>
            <a:r>
              <a:rPr lang="en-US" altLang="de-DE" sz="2400" dirty="0" err="1">
                <a:solidFill>
                  <a:srgbClr val="333333"/>
                </a:solidFill>
              </a:rPr>
              <a:t>să</a:t>
            </a:r>
            <a:r>
              <a:rPr lang="de-DE" altLang="de-DE" sz="2400" dirty="0">
                <a:solidFill>
                  <a:srgbClr val="333333"/>
                </a:solidFill>
              </a:rPr>
              <a:t> caute gre</a:t>
            </a:r>
            <a:r>
              <a:rPr lang="en-US" altLang="de-DE" sz="2400" dirty="0" err="1">
                <a:solidFill>
                  <a:srgbClr val="333333"/>
                </a:solidFill>
              </a:rPr>
              <a:t>şeli</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persoana</a:t>
            </a:r>
            <a:r>
              <a:rPr lang="en-US" altLang="de-DE" sz="2400" dirty="0">
                <a:solidFill>
                  <a:srgbClr val="333333"/>
                </a:solidFill>
              </a:rPr>
              <a:t> </a:t>
            </a:r>
            <a:r>
              <a:rPr lang="en-US" altLang="de-DE" sz="2400" dirty="0" err="1">
                <a:solidFill>
                  <a:srgbClr val="333333"/>
                </a:solidFill>
              </a:rPr>
              <a:t>proprie</a:t>
            </a:r>
            <a:endParaRPr lang="en-US" altLang="de-DE" sz="2400" dirty="0">
              <a:solidFill>
                <a:srgbClr val="333333"/>
              </a:solidFill>
            </a:endParaRPr>
          </a:p>
          <a:p>
            <a:pPr marL="342900" lvl="0" indent="-342900" defTabSz="914400" fontAlgn="base">
              <a:buClr>
                <a:srgbClr val="333333"/>
              </a:buClr>
              <a:buFont typeface="WingDings"/>
              <a:buChar char=""/>
            </a:pPr>
            <a:r>
              <a:rPr lang="de-DE" altLang="de-DE" sz="2400" dirty="0">
                <a:solidFill>
                  <a:srgbClr val="333333"/>
                </a:solidFill>
              </a:rPr>
              <a:t>au tendin</a:t>
            </a:r>
            <a:r>
              <a:rPr lang="en-US" altLang="de-DE" sz="2400" dirty="0" err="1">
                <a:solidFill>
                  <a:srgbClr val="333333"/>
                </a:solidFill>
              </a:rPr>
              <a:t>ţa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atribuie</a:t>
            </a:r>
            <a:r>
              <a:rPr lang="en-US" altLang="de-DE" sz="2400" dirty="0">
                <a:solidFill>
                  <a:srgbClr val="333333"/>
                </a:solidFill>
              </a:rPr>
              <a:t> </a:t>
            </a:r>
            <a:r>
              <a:rPr lang="en-US" altLang="de-DE" sz="2400" dirty="0" err="1">
                <a:solidFill>
                  <a:srgbClr val="333333"/>
                </a:solidFill>
              </a:rPr>
              <a:t>succesul</a:t>
            </a:r>
            <a:r>
              <a:rPr lang="en-US" altLang="de-DE" sz="2400" dirty="0">
                <a:solidFill>
                  <a:srgbClr val="333333"/>
                </a:solidFill>
              </a:rPr>
              <a:t> </a:t>
            </a:r>
            <a:r>
              <a:rPr lang="en-US" altLang="de-DE" sz="2400" dirty="0" err="1">
                <a:solidFill>
                  <a:srgbClr val="333333"/>
                </a:solidFill>
              </a:rPr>
              <a:t>pe</a:t>
            </a:r>
            <a:r>
              <a:rPr lang="en-US" altLang="de-DE" sz="2400" dirty="0">
                <a:solidFill>
                  <a:srgbClr val="333333"/>
                </a:solidFill>
              </a:rPr>
              <a:t> </a:t>
            </a:r>
            <a:r>
              <a:rPr lang="en-US" altLang="de-DE" sz="2400" dirty="0" err="1">
                <a:solidFill>
                  <a:srgbClr val="333333"/>
                </a:solidFill>
              </a:rPr>
              <a:t>circumstanţe</a:t>
            </a:r>
            <a:r>
              <a:rPr lang="en-US" altLang="de-DE" sz="2400" dirty="0">
                <a:solidFill>
                  <a:srgbClr val="333333"/>
                </a:solidFill>
              </a:rPr>
              <a:t> </a:t>
            </a:r>
            <a:r>
              <a:rPr lang="en-US" altLang="de-DE" sz="2400" dirty="0" err="1">
                <a:solidFill>
                  <a:srgbClr val="333333"/>
                </a:solidFill>
              </a:rPr>
              <a:t>favorabile</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noroc</a:t>
            </a:r>
            <a:endParaRPr lang="en-US" altLang="de-DE" sz="2400" dirty="0">
              <a:solidFill>
                <a:srgbClr val="333333"/>
              </a:solidFill>
            </a:endParaRPr>
          </a:p>
          <a:p>
            <a:pPr lvl="0" algn="ctr" defTabSz="914400" fontAlgn="base"/>
            <a:r>
              <a:rPr lang="de-DE" altLang="de-DE" sz="2400" dirty="0">
                <a:solidFill>
                  <a:srgbClr val="004992"/>
                </a:solidFill>
              </a:rPr>
              <a:t>Acest mod de atribuire determin</a:t>
            </a:r>
            <a:r>
              <a:rPr lang="en-US" altLang="de-DE" sz="2400" dirty="0">
                <a:solidFill>
                  <a:srgbClr val="004992"/>
                </a:solidFill>
              </a:rPr>
              <a:t>ă </a:t>
            </a:r>
            <a:r>
              <a:rPr lang="en-US" altLang="de-DE" sz="2400" dirty="0" err="1">
                <a:solidFill>
                  <a:srgbClr val="004992"/>
                </a:solidFill>
              </a:rPr>
              <a:t>diminuarea</a:t>
            </a:r>
            <a:r>
              <a:rPr lang="en-US" altLang="de-DE" sz="2400" dirty="0">
                <a:solidFill>
                  <a:srgbClr val="004992"/>
                </a:solidFill>
              </a:rPr>
              <a:t> </a:t>
            </a:r>
            <a:r>
              <a:rPr lang="en-US" altLang="de-DE" sz="2400" dirty="0" err="1">
                <a:solidFill>
                  <a:srgbClr val="004992"/>
                </a:solidFill>
              </a:rPr>
              <a:t>încrederii</a:t>
            </a:r>
            <a:r>
              <a:rPr lang="en-US" altLang="de-DE" sz="2400" dirty="0">
                <a:solidFill>
                  <a:srgbClr val="004992"/>
                </a:solidFill>
              </a:rPr>
              <a:t> </a:t>
            </a:r>
            <a:r>
              <a:rPr lang="en-US" altLang="de-DE" sz="2400" dirty="0" err="1">
                <a:solidFill>
                  <a:srgbClr val="004992"/>
                </a:solidFill>
              </a:rPr>
              <a:t>în</a:t>
            </a:r>
            <a:r>
              <a:rPr lang="en-US" altLang="de-DE" sz="2400" dirty="0">
                <a:solidFill>
                  <a:srgbClr val="004992"/>
                </a:solidFill>
              </a:rPr>
              <a:t> sine!</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24</a:t>
            </a:fld>
            <a:endParaRPr lang="de-DE" dirty="0">
              <a:latin typeface="+mn-lt"/>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Cu ce scop?</a:t>
            </a:r>
          </a:p>
        </p:txBody>
      </p:sp>
      <p:sp>
        <p:nvSpPr>
          <p:cNvPr id="4" name="Content Placeholder 3"/>
          <p:cNvSpPr>
            <a:spLocks noGrp="1"/>
          </p:cNvSpPr>
          <p:nvPr>
            <p:ph idx="1"/>
          </p:nvPr>
        </p:nvSpPr>
        <p:spPr/>
        <p:txBody>
          <a:bodyPr/>
          <a:lstStyle/>
          <a:p>
            <a:pPr lvl="0" defTabSz="914400" fontAlgn="base"/>
            <a:r>
              <a:rPr lang="de-DE" altLang="de-DE" sz="2400" dirty="0">
                <a:solidFill>
                  <a:srgbClr val="333333"/>
                </a:solidFill>
              </a:rPr>
              <a:t>Studii </a:t>
            </a:r>
            <a:r>
              <a:rPr lang="en-US" altLang="de-DE" sz="2400" dirty="0" err="1">
                <a:solidFill>
                  <a:srgbClr val="333333"/>
                </a:solidFill>
              </a:rPr>
              <a:t>arată</a:t>
            </a:r>
            <a:r>
              <a:rPr lang="en-US" altLang="de-DE" sz="2400" dirty="0">
                <a:solidFill>
                  <a:srgbClr val="333333"/>
                </a:solidFill>
              </a:rPr>
              <a:t> </a:t>
            </a:r>
            <a:r>
              <a:rPr lang="de-DE" altLang="de-DE" sz="2400" dirty="0">
                <a:solidFill>
                  <a:srgbClr val="333333"/>
                </a:solidFill>
              </a:rPr>
              <a:t>c</a:t>
            </a:r>
            <a:r>
              <a:rPr lang="en-US" altLang="de-DE" sz="2400" dirty="0">
                <a:solidFill>
                  <a:srgbClr val="333333"/>
                </a:solidFill>
              </a:rPr>
              <a:t>ă </a:t>
            </a:r>
            <a:r>
              <a:rPr lang="en-US" altLang="de-DE" sz="2400" dirty="0" err="1">
                <a:solidFill>
                  <a:srgbClr val="333333"/>
                </a:solidFill>
              </a:rPr>
              <a:t>multe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a:t>
            </a:r>
            <a:r>
              <a:rPr lang="de-DE" altLang="de-DE" sz="2400" b="1" dirty="0">
                <a:solidFill>
                  <a:srgbClr val="333333"/>
                </a:solidFill>
              </a:rPr>
              <a:t>psihoz</a:t>
            </a:r>
            <a:r>
              <a:rPr lang="en-US" altLang="de-DE" sz="2400" b="1" dirty="0">
                <a:solidFill>
                  <a:srgbClr val="333333"/>
                </a:solidFill>
              </a:rPr>
              <a:t>ă</a:t>
            </a:r>
            <a:r>
              <a:rPr lang="de-DE"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au tendin</a:t>
            </a:r>
            <a:r>
              <a:rPr lang="en-US" altLang="de-DE" sz="2400" dirty="0" err="1">
                <a:solidFill>
                  <a:srgbClr val="333333"/>
                </a:solidFill>
              </a:rPr>
              <a:t>ţa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de-DE" altLang="de-DE" sz="2400" dirty="0">
                <a:solidFill>
                  <a:srgbClr val="333333"/>
                </a:solidFill>
              </a:rPr>
              <a:t>dea vina pe al</a:t>
            </a:r>
            <a:r>
              <a:rPr lang="en-US" altLang="de-DE" sz="2400" dirty="0" err="1">
                <a:solidFill>
                  <a:srgbClr val="333333"/>
                </a:solidFill>
              </a:rPr>
              <a:t>ţii</a:t>
            </a:r>
            <a:r>
              <a:rPr lang="en-US" altLang="de-DE" sz="2400" dirty="0">
                <a:solidFill>
                  <a:srgbClr val="333333"/>
                </a:solidFill>
              </a:rPr>
              <a:t> </a:t>
            </a:r>
            <a:r>
              <a:rPr lang="de-DE" altLang="de-DE" sz="2400" dirty="0">
                <a:solidFill>
                  <a:srgbClr val="333333"/>
                </a:solidFill>
              </a:rPr>
              <a:t>pentru e</a:t>
            </a:r>
            <a:r>
              <a:rPr lang="en-US" altLang="de-DE" sz="2400" dirty="0" err="1">
                <a:solidFill>
                  <a:srgbClr val="333333"/>
                </a:solidFill>
              </a:rPr>
              <a:t>şecurile</a:t>
            </a:r>
            <a:r>
              <a:rPr lang="en-US" altLang="de-DE" sz="2400" dirty="0">
                <a:solidFill>
                  <a:srgbClr val="333333"/>
                </a:solidFill>
              </a:rPr>
              <a:t> </a:t>
            </a:r>
            <a:r>
              <a:rPr lang="en-US" altLang="de-DE" sz="2400" dirty="0" err="1">
                <a:solidFill>
                  <a:srgbClr val="333333"/>
                </a:solidFill>
              </a:rPr>
              <a:t>lor</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evenimente</a:t>
            </a:r>
            <a:r>
              <a:rPr lang="en-US" altLang="de-DE" sz="2400" dirty="0">
                <a:solidFill>
                  <a:srgbClr val="333333"/>
                </a:solidFill>
              </a:rPr>
              <a:t> negative</a:t>
            </a:r>
          </a:p>
          <a:p>
            <a:pPr marL="342900" lvl="0" indent="-342900" defTabSz="914400" fontAlgn="base">
              <a:buClr>
                <a:srgbClr val="333333"/>
              </a:buClr>
              <a:buFont typeface="WingDings"/>
              <a:buChar char=""/>
            </a:pPr>
            <a:r>
              <a:rPr lang="de-DE" altLang="de-DE" sz="2400" dirty="0">
                <a:solidFill>
                  <a:srgbClr val="333333"/>
                </a:solidFill>
              </a:rPr>
              <a:t>au uneori tendin</a:t>
            </a:r>
            <a:r>
              <a:rPr lang="en-US" altLang="de-DE" sz="2400" dirty="0" err="1">
                <a:solidFill>
                  <a:srgbClr val="333333"/>
                </a:solidFill>
              </a:rPr>
              <a:t>ţa</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creadă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evenimentele</a:t>
            </a:r>
            <a:r>
              <a:rPr lang="en-US" altLang="de-DE" sz="2400" dirty="0">
                <a:solidFill>
                  <a:srgbClr val="333333"/>
                </a:solidFill>
              </a:rPr>
              <a:t> (</a:t>
            </a:r>
            <a:r>
              <a:rPr lang="en-US" altLang="de-DE" sz="2400" dirty="0" err="1">
                <a:solidFill>
                  <a:srgbClr val="333333"/>
                </a:solidFill>
              </a:rPr>
              <a:t>pozitive</a:t>
            </a:r>
            <a:r>
              <a:rPr lang="en-US" altLang="de-DE" sz="2400" dirty="0">
                <a:solidFill>
                  <a:srgbClr val="333333"/>
                </a:solidFill>
              </a:rPr>
              <a:t> </a:t>
            </a:r>
            <a:r>
              <a:rPr lang="en-US" altLang="de-DE" sz="2400" dirty="0" err="1">
                <a:solidFill>
                  <a:srgbClr val="333333"/>
                </a:solidFill>
              </a:rPr>
              <a:t>sau</a:t>
            </a:r>
            <a:r>
              <a:rPr lang="en-US" altLang="de-DE" sz="2400" dirty="0">
                <a:solidFill>
                  <a:srgbClr val="333333"/>
                </a:solidFill>
              </a:rPr>
              <a:t> negative) nu </a:t>
            </a:r>
            <a:r>
              <a:rPr lang="en-US" altLang="de-DE" sz="2400" dirty="0" err="1">
                <a:solidFill>
                  <a:srgbClr val="333333"/>
                </a:solidFill>
              </a:rPr>
              <a:t>sunt</a:t>
            </a:r>
            <a:r>
              <a:rPr lang="en-US" altLang="de-DE" sz="2400" dirty="0">
                <a:solidFill>
                  <a:srgbClr val="333333"/>
                </a:solidFill>
              </a:rPr>
              <a:t> sub </a:t>
            </a:r>
            <a:r>
              <a:rPr lang="en-US" altLang="de-DE" sz="2400" dirty="0" err="1">
                <a:solidFill>
                  <a:srgbClr val="333333"/>
                </a:solidFill>
              </a:rPr>
              <a:t>controlul</a:t>
            </a:r>
            <a:r>
              <a:rPr lang="en-US" altLang="de-DE" sz="2400" dirty="0">
                <a:solidFill>
                  <a:srgbClr val="333333"/>
                </a:solidFill>
              </a:rPr>
              <a:t> </a:t>
            </a:r>
            <a:r>
              <a:rPr lang="en-US" altLang="de-DE" sz="2400" dirty="0" err="1">
                <a:solidFill>
                  <a:srgbClr val="333333"/>
                </a:solidFill>
              </a:rPr>
              <a:t>lor</a:t>
            </a:r>
            <a:endParaRPr lang="en-US" altLang="de-DE" sz="2400" dirty="0">
              <a:solidFill>
                <a:srgbClr val="333333"/>
              </a:solidFill>
            </a:endParaRPr>
          </a:p>
          <a:p>
            <a:pPr lvl="0" algn="ctr" defTabSz="914400" fontAlgn="base"/>
            <a:r>
              <a:rPr lang="de-DE" altLang="de-DE" sz="2400" dirty="0">
                <a:solidFill>
                  <a:srgbClr val="004992"/>
                </a:solidFill>
              </a:rPr>
              <a:t>Special primul mod de atribuire poate s</a:t>
            </a:r>
            <a:r>
              <a:rPr lang="en-US" altLang="de-DE" sz="2400" dirty="0">
                <a:solidFill>
                  <a:srgbClr val="004992"/>
                </a:solidFill>
              </a:rPr>
              <a:t>ă determine </a:t>
            </a:r>
            <a:r>
              <a:rPr lang="en-US" altLang="de-DE" sz="2400" dirty="0" err="1">
                <a:solidFill>
                  <a:srgbClr val="004992"/>
                </a:solidFill>
              </a:rPr>
              <a:t>probleme</a:t>
            </a:r>
            <a:r>
              <a:rPr lang="en-US" altLang="de-DE" sz="2400" dirty="0">
                <a:solidFill>
                  <a:srgbClr val="004992"/>
                </a:solidFill>
              </a:rPr>
              <a:t> </a:t>
            </a:r>
            <a:r>
              <a:rPr lang="en-US" altLang="de-DE" sz="2400" dirty="0" err="1">
                <a:solidFill>
                  <a:srgbClr val="004992"/>
                </a:solidFill>
              </a:rPr>
              <a:t>interpersonale</a:t>
            </a:r>
            <a:r>
              <a:rPr lang="en-US" altLang="de-DE" sz="2400" dirty="0">
                <a:solidFill>
                  <a:srgbClr val="004992"/>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25</a:t>
            </a:fld>
            <a:endParaRPr lang="de-DE" dirty="0">
              <a:latin typeface="+mn-lt"/>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vi-VN" altLang="de-DE" sz="3600" dirty="0">
                <a:latin typeface="+mn-lt"/>
                <a:ea typeface="+mn-ea"/>
                <a:cs typeface="+mn-cs"/>
              </a:rPr>
              <a:t>Cum o atribuire monocauzală favorizează interpretaţii greşite în psihoză – exemple</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26</a:t>
            </a:fld>
            <a:endParaRPr lang="de-DE" dirty="0">
              <a:latin typeface="+mn-lt"/>
              <a:cs typeface="+mn-cs"/>
            </a:endParaRPr>
          </a:p>
        </p:txBody>
      </p:sp>
      <p:sp>
        <p:nvSpPr>
          <p:cNvPr id="27673" name="Rechteck 1"/>
          <p:cNvSpPr>
            <a:spLocks noChangeArrowheads="1"/>
          </p:cNvSpPr>
          <p:nvPr/>
        </p:nvSpPr>
        <p:spPr bwMode="auto">
          <a:xfrm>
            <a:off x="408955" y="6053286"/>
            <a:ext cx="1137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ro-RO" altLang="de-DE" sz="2000">
                <a:solidFill>
                  <a:srgbClr val="004992"/>
                </a:solidFill>
                <a:latin typeface="+mn-lt"/>
                <a:cs typeface="+mn-cs"/>
              </a:rPr>
              <a:t>Poate cineva să ne descrie pe scurt din experiența proprie?</a:t>
            </a:r>
          </a:p>
        </p:txBody>
      </p:sp>
      <p:graphicFrame>
        <p:nvGraphicFramePr>
          <p:cNvPr id="7" name="Table 6"/>
          <p:cNvGraphicFramePr>
            <a:graphicFrameLocks noGrp="1"/>
          </p:cNvGraphicFramePr>
          <p:nvPr>
            <p:extLst>
              <p:ext uri="{D42A27DB-BD31-4B8C-83A1-F6EECF244321}">
                <p14:modId xmlns:p14="http://schemas.microsoft.com/office/powerpoint/2010/main" val="966376160"/>
              </p:ext>
            </p:extLst>
          </p:nvPr>
        </p:nvGraphicFramePr>
        <p:xfrm>
          <a:off x="408955" y="2391576"/>
          <a:ext cx="11376000" cy="3413688"/>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3668218">
                  <a:extLst>
                    <a:ext uri="{9D8B030D-6E8A-4147-A177-3AD203B41FA5}">
                      <a16:colId xmlns:a16="http://schemas.microsoft.com/office/drawing/2014/main" val="20001"/>
                    </a:ext>
                  </a:extLst>
                </a:gridCol>
                <a:gridCol w="496728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dirty="0">
                          <a:ln>
                            <a:noFill/>
                          </a:ln>
                          <a:solidFill>
                            <a:srgbClr val="333333"/>
                          </a:solidFill>
                          <a:effectLst/>
                          <a:latin typeface="Calibri Light"/>
                          <a:cs typeface="Times New Roman" pitchFamily="18" charset="0"/>
                        </a:rPr>
                        <a:t>Eveniment</a:t>
                      </a: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Explicaţii în psihoză</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Alte explicaţii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fr-FR" sz="2000" b="0" i="0" u="none" strike="noStrike" cap="none" normalizeH="0" baseline="0">
                          <a:ln>
                            <a:noFill/>
                          </a:ln>
                          <a:solidFill>
                            <a:srgbClr val="333333"/>
                          </a:solidFill>
                          <a:effectLst/>
                          <a:latin typeface="Calibri Light"/>
                          <a:cs typeface="Times New Roman" pitchFamily="18" charset="0"/>
                        </a:rPr>
                        <a:t>În timp ce vorbiţi, râde lumea</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Cineva vrea să vă faceţi de râs</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dirty="0">
                          <a:ln>
                            <a:noFill/>
                          </a:ln>
                          <a:solidFill>
                            <a:srgbClr val="333333"/>
                          </a:solidFill>
                          <a:effectLst/>
                          <a:latin typeface="Calibri Light"/>
                          <a:cs typeface="Times New Roman" pitchFamily="18" charset="0"/>
                        </a:rPr>
                        <a:t>Coincidenţă – cineva a povestit in acelaşi moment o glumă; lumea se amuză despre humorul sec al vostru </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de-DE" sz="2000" b="0" i="0" u="none" strike="noStrike" cap="none" normalizeH="0" baseline="0">
                          <a:ln>
                            <a:noFill/>
                          </a:ln>
                          <a:solidFill>
                            <a:srgbClr val="333333"/>
                          </a:solidFill>
                          <a:effectLst/>
                          <a:latin typeface="Calibri Light"/>
                          <a:cs typeface="Times New Roman" pitchFamily="18" charset="0"/>
                        </a:rPr>
                        <a:t>Luare în greutate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Un medic zgârgit vă prescrie medicamente ieftine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Efecte secundare ale medicamentelor, însă şi lipsa de mişcare, alimentaţie nepotrivită sunt cauze posibile</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vi-VN" sz="2000" b="0" i="0" u="none" strike="noStrike" cap="none" normalizeH="0" baseline="0">
                          <a:ln>
                            <a:noFill/>
                          </a:ln>
                          <a:solidFill>
                            <a:srgbClr val="333333"/>
                          </a:solidFill>
                          <a:effectLst/>
                          <a:latin typeface="Calibri Light"/>
                          <a:cs typeface="Times New Roman" pitchFamily="18" charset="0"/>
                        </a:rPr>
                        <a:t>Roata de bicicletă este dezumflată</a:t>
                      </a:r>
                      <a:endParaRPr kumimoji="0" lang="de-DE" sz="2000" b="0" i="0" u="none" strike="noStrike" cap="none" normalizeH="0" baseline="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a:ln>
                            <a:noFill/>
                          </a:ln>
                          <a:solidFill>
                            <a:srgbClr val="333333"/>
                          </a:solidFill>
                          <a:effectLst/>
                          <a:latin typeface="Calibri Light"/>
                          <a:cs typeface="Times New Roman" pitchFamily="18" charset="0"/>
                        </a:rPr>
                        <a:t>Cineva mi-a dezumflat-o cu intenţie; avertizare: data viitoare o să fie mai rău</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it-IT" sz="2000" b="0" i="0" u="none" strike="noStrike" cap="none" normalizeH="0" baseline="0" dirty="0">
                          <a:ln>
                            <a:noFill/>
                          </a:ln>
                          <a:solidFill>
                            <a:srgbClr val="333333"/>
                          </a:solidFill>
                          <a:effectLst/>
                          <a:latin typeface="Calibri Light"/>
                          <a:cs typeface="Times New Roman" pitchFamily="18" charset="0"/>
                        </a:rPr>
                        <a:t>Roata nu a fost umflată; un cui a intrat neobservat în roată</a:t>
                      </a:r>
                      <a:endParaRPr kumimoji="0" lang="de-DE" sz="2000" b="0" i="0" u="none" strike="noStrike" cap="none" normalizeH="0" baseline="0" dirty="0">
                        <a:ln>
                          <a:noFill/>
                        </a:ln>
                        <a:solidFill>
                          <a:srgbClr val="333333"/>
                        </a:solidFill>
                        <a:effectLst/>
                        <a:latin typeface="Calibri Light"/>
                        <a:cs typeface="Times New Roman" pitchFamily="18" charset="0"/>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a:solidFill>
                  <a:srgbClr val="004992"/>
                </a:solidFill>
                <a:latin typeface="+mn-lt"/>
                <a:ea typeface="+mn-ea"/>
                <a:cs typeface="+mn-cs"/>
              </a:rPr>
              <a:t>Mod de atribuire</a:t>
            </a:r>
            <a:br>
              <a:rPr lang="de-DE" altLang="de-DE" sz="3600">
                <a:solidFill>
                  <a:srgbClr val="004992"/>
                </a:solidFill>
                <a:latin typeface="+mn-lt"/>
                <a:ea typeface="+mn-ea"/>
                <a:cs typeface="+mn-cs"/>
              </a:rPr>
            </a:br>
            <a:r>
              <a:rPr lang="de-DE" altLang="de-DE">
                <a:solidFill>
                  <a:srgbClr val="004992"/>
                </a:solidFill>
                <a:latin typeface="+mn-lt"/>
                <a:ea typeface="+mn-ea"/>
                <a:cs typeface="+mn-cs"/>
              </a:rPr>
              <a:t>Scopul acestui antrenament</a:t>
            </a:r>
            <a:endParaRPr lang="en-US" altLang="de-DE">
              <a:solidFill>
                <a:srgbClr val="004992"/>
              </a:solidFill>
              <a:latin typeface="+mn-lt"/>
              <a:ea typeface="+mn-ea"/>
              <a:cs typeface="+mn-cs"/>
            </a:endParaRPr>
          </a:p>
        </p:txBody>
      </p:sp>
      <p:sp>
        <p:nvSpPr>
          <p:cNvPr id="28675" name="Text Box 4"/>
          <p:cNvSpPr>
            <a:spLocks noGrp="1" noChangeArrowheads="1"/>
          </p:cNvSpPr>
          <p:nvPr>
            <p:ph idx="1"/>
          </p:nvPr>
        </p:nvSpPr>
        <p:spPr>
          <a:noFill/>
        </p:spPr>
        <p:txBody>
          <a:bodyPr>
            <a:noAutofit/>
          </a:bodyPr>
          <a:lstStyle/>
          <a:p>
            <a:pPr marL="342900" indent="-342900" eaLnBrk="1" hangingPunct="1">
              <a:buClr>
                <a:srgbClr val="333333"/>
              </a:buClr>
              <a:buFont typeface="WingDings"/>
              <a:buChar char=""/>
            </a:pPr>
            <a:r>
              <a:rPr lang="de-DE" altLang="de-DE" sz="2400" dirty="0">
                <a:solidFill>
                  <a:srgbClr val="333333"/>
                </a:solidFill>
              </a:rPr>
              <a:t>A lua </a:t>
            </a:r>
            <a:r>
              <a:rPr lang="en-US" altLang="de-DE" sz="2400" dirty="0">
                <a:solidFill>
                  <a:srgbClr val="333333"/>
                </a:solidFill>
              </a:rPr>
              <a:t>î</a:t>
            </a:r>
            <a:r>
              <a:rPr lang="de-DE" altLang="de-DE" sz="2400" dirty="0">
                <a:solidFill>
                  <a:srgbClr val="333333"/>
                </a:solidFill>
              </a:rPr>
              <a:t>n considerare cauzele posibile ale evenimentelor</a:t>
            </a:r>
          </a:p>
          <a:p>
            <a:pPr marL="342900" indent="-342900" eaLnBrk="1" hangingPunct="1">
              <a:buClr>
                <a:srgbClr val="333333"/>
              </a:buClr>
              <a:buFont typeface="WingDings"/>
              <a:buChar char=""/>
            </a:pPr>
            <a:r>
              <a:rPr lang="de-DE" altLang="de-DE" sz="2400" dirty="0">
                <a:solidFill>
                  <a:srgbClr val="333333"/>
                </a:solidFill>
              </a:rPr>
              <a:t>A nu alege prea repede o singur</a:t>
            </a:r>
            <a:r>
              <a:rPr lang="en-US" altLang="de-DE" sz="2400" dirty="0">
                <a:solidFill>
                  <a:srgbClr val="333333"/>
                </a:solidFill>
              </a:rPr>
              <a:t>ă</a:t>
            </a:r>
            <a:r>
              <a:rPr lang="de-DE" altLang="de-DE" sz="2400" dirty="0">
                <a:solidFill>
                  <a:srgbClr val="333333"/>
                </a:solidFill>
              </a:rPr>
              <a:t> explica</a:t>
            </a:r>
            <a:r>
              <a:rPr lang="en-US" altLang="de-DE" sz="2400" dirty="0">
                <a:solidFill>
                  <a:srgbClr val="333333"/>
                </a:solidFill>
              </a:rPr>
              <a:t>ţ</a:t>
            </a:r>
            <a:r>
              <a:rPr lang="de-DE" altLang="de-DE" sz="2400" dirty="0">
                <a:solidFill>
                  <a:srgbClr val="333333"/>
                </a:solidFill>
              </a:rPr>
              <a:t>ie</a:t>
            </a:r>
          </a:p>
          <a:p>
            <a:pPr marL="342900" indent="-342900" eaLnBrk="1" hangingPunct="1">
              <a:buClr>
                <a:srgbClr val="333333"/>
              </a:buClr>
              <a:buFont typeface="WingDings"/>
              <a:buChar char=""/>
            </a:pPr>
            <a:r>
              <a:rPr lang="de-DE" altLang="de-DE" sz="2400" dirty="0">
                <a:solidFill>
                  <a:srgbClr val="333333"/>
                </a:solidFill>
              </a:rPr>
              <a:t>Discuta</a:t>
            </a:r>
            <a:r>
              <a:rPr lang="en-US" altLang="de-DE" sz="2400" dirty="0">
                <a:solidFill>
                  <a:srgbClr val="333333"/>
                </a:solidFill>
              </a:rPr>
              <a:t>ţ</a:t>
            </a:r>
            <a:r>
              <a:rPr lang="de-DE" altLang="de-DE" sz="2400" dirty="0">
                <a:solidFill>
                  <a:srgbClr val="333333"/>
                </a:solidFill>
              </a:rPr>
              <a:t>i care sunt consecin</a:t>
            </a:r>
            <a:r>
              <a:rPr lang="en-US" altLang="de-DE" sz="2400" dirty="0">
                <a:solidFill>
                  <a:srgbClr val="333333"/>
                </a:solidFill>
              </a:rPr>
              <a:t>ţ</a:t>
            </a:r>
            <a:r>
              <a:rPr lang="de-DE" altLang="de-DE" sz="2400" dirty="0">
                <a:solidFill>
                  <a:srgbClr val="333333"/>
                </a:solidFill>
              </a:rPr>
              <a:t>ele anumitor moduri de atribuire</a:t>
            </a:r>
          </a:p>
          <a:p>
            <a:pPr eaLnBrk="1" hangingPunct="1"/>
            <a:r>
              <a:rPr lang="de-DE" altLang="de-DE" sz="2400" dirty="0">
                <a:solidFill>
                  <a:srgbClr val="004992"/>
                </a:solidFill>
              </a:rPr>
              <a:t>Noi ar trebui s</a:t>
            </a:r>
            <a:r>
              <a:rPr lang="en-US" altLang="de-DE" sz="2400" dirty="0">
                <a:solidFill>
                  <a:srgbClr val="004992"/>
                </a:solidFill>
              </a:rPr>
              <a:t>ă</a:t>
            </a:r>
            <a:r>
              <a:rPr lang="de-DE" altLang="de-DE" sz="2400" dirty="0">
                <a:solidFill>
                  <a:srgbClr val="004992"/>
                </a:solidFill>
              </a:rPr>
              <a:t> </a:t>
            </a:r>
            <a:r>
              <a:rPr lang="en-US" altLang="de-DE" sz="2400" dirty="0" err="1">
                <a:solidFill>
                  <a:srgbClr val="004992"/>
                </a:solidFill>
              </a:rPr>
              <a:t>în</a:t>
            </a:r>
            <a:r>
              <a:rPr lang="de-DE" altLang="de-DE" sz="2400" dirty="0">
                <a:solidFill>
                  <a:srgbClr val="004992"/>
                </a:solidFill>
              </a:rPr>
              <a:t>cerc</a:t>
            </a:r>
            <a:r>
              <a:rPr lang="en-US" altLang="de-DE" sz="2400" dirty="0">
                <a:solidFill>
                  <a:srgbClr val="004992"/>
                </a:solidFill>
              </a:rPr>
              <a:t>ă</a:t>
            </a:r>
            <a:r>
              <a:rPr lang="de-DE" altLang="de-DE" sz="2400" dirty="0">
                <a:solidFill>
                  <a:srgbClr val="004992"/>
                </a:solidFill>
              </a:rPr>
              <a:t>m s</a:t>
            </a:r>
            <a:r>
              <a:rPr lang="en-US" altLang="de-DE" sz="2400" dirty="0">
                <a:solidFill>
                  <a:srgbClr val="004992"/>
                </a:solidFill>
              </a:rPr>
              <a:t>ă</a:t>
            </a:r>
            <a:r>
              <a:rPr lang="de-DE" altLang="de-DE" sz="2400" dirty="0">
                <a:solidFill>
                  <a:srgbClr val="004992"/>
                </a:solidFill>
              </a:rPr>
              <a:t> fim reali</a:t>
            </a:r>
            <a:r>
              <a:rPr lang="en-US" altLang="de-DE" sz="2400" dirty="0">
                <a:solidFill>
                  <a:srgbClr val="004992"/>
                </a:solidFill>
              </a:rPr>
              <a:t>ş</a:t>
            </a:r>
            <a:r>
              <a:rPr lang="de-DE" altLang="de-DE" sz="2400" dirty="0">
                <a:solidFill>
                  <a:srgbClr val="004992"/>
                </a:solidFill>
              </a:rPr>
              <a:t>ti </a:t>
            </a:r>
            <a:r>
              <a:rPr lang="en-US" altLang="de-DE" sz="2400" dirty="0" err="1">
                <a:solidFill>
                  <a:srgbClr val="004992"/>
                </a:solidFill>
              </a:rPr>
              <a:t>în</a:t>
            </a:r>
            <a:r>
              <a:rPr lang="de-DE" altLang="de-DE" sz="2400" dirty="0">
                <a:solidFill>
                  <a:srgbClr val="004992"/>
                </a:solidFill>
              </a:rPr>
              <a:t> via</a:t>
            </a:r>
            <a:r>
              <a:rPr lang="en-US" altLang="de-DE" sz="2400" dirty="0">
                <a:solidFill>
                  <a:srgbClr val="004992"/>
                </a:solidFill>
              </a:rPr>
              <a:t>ţ</a:t>
            </a:r>
            <a:r>
              <a:rPr lang="de-DE" altLang="de-DE" sz="2400" dirty="0">
                <a:solidFill>
                  <a:srgbClr val="004992"/>
                </a:solidFill>
              </a:rPr>
              <a:t>a de zi cu zi:</a:t>
            </a:r>
          </a:p>
          <a:p>
            <a:pPr eaLnBrk="1" hangingPunct="1"/>
            <a:r>
              <a:rPr lang="de-DE" altLang="de-DE" sz="2400" dirty="0">
                <a:solidFill>
                  <a:srgbClr val="004992"/>
                </a:solidFill>
              </a:rPr>
              <a:t>S</a:t>
            </a:r>
            <a:r>
              <a:rPr lang="en-US" altLang="de-DE" sz="2400" dirty="0">
                <a:solidFill>
                  <a:srgbClr val="004992"/>
                </a:solidFill>
              </a:rPr>
              <a:t>ă</a:t>
            </a:r>
            <a:r>
              <a:rPr lang="de-DE" altLang="de-DE" sz="2400" dirty="0">
                <a:solidFill>
                  <a:srgbClr val="004992"/>
                </a:solidFill>
              </a:rPr>
              <a:t> nu d</a:t>
            </a:r>
            <a:r>
              <a:rPr lang="en-US" altLang="de-DE" sz="2400" dirty="0">
                <a:solidFill>
                  <a:srgbClr val="004992"/>
                </a:solidFill>
              </a:rPr>
              <a:t>ă</a:t>
            </a:r>
            <a:r>
              <a:rPr lang="de-DE" altLang="de-DE" sz="2400" dirty="0">
                <a:solidFill>
                  <a:srgbClr val="004992"/>
                </a:solidFill>
              </a:rPr>
              <a:t>m </a:t>
            </a:r>
            <a:r>
              <a:rPr lang="en-US" altLang="de-DE" sz="2400" dirty="0" err="1">
                <a:solidFill>
                  <a:srgbClr val="004992"/>
                </a:solidFill>
              </a:rPr>
              <a:t>în</a:t>
            </a:r>
            <a:r>
              <a:rPr lang="de-DE" altLang="de-DE" sz="2400" dirty="0">
                <a:solidFill>
                  <a:srgbClr val="004992"/>
                </a:solidFill>
              </a:rPr>
              <a:t>totdeauna vina pe al</a:t>
            </a:r>
            <a:r>
              <a:rPr lang="en-US" altLang="de-DE" sz="2400" dirty="0">
                <a:solidFill>
                  <a:srgbClr val="004992"/>
                </a:solidFill>
              </a:rPr>
              <a:t>ţ</a:t>
            </a:r>
            <a:r>
              <a:rPr lang="de-DE" altLang="de-DE" sz="2400" dirty="0">
                <a:solidFill>
                  <a:srgbClr val="004992"/>
                </a:solidFill>
              </a:rPr>
              <a:t>ii c</a:t>
            </a:r>
            <a:r>
              <a:rPr lang="en-US" altLang="de-DE" sz="2400" dirty="0">
                <a:solidFill>
                  <a:srgbClr val="004992"/>
                </a:solidFill>
              </a:rPr>
              <a:t>â</a:t>
            </a:r>
            <a:r>
              <a:rPr lang="de-DE" altLang="de-DE" sz="2400" dirty="0">
                <a:solidFill>
                  <a:srgbClr val="004992"/>
                </a:solidFill>
              </a:rPr>
              <a:t>nd nu avem succes – invers, noi nu suntem </a:t>
            </a:r>
            <a:r>
              <a:rPr lang="en-US" altLang="de-DE" sz="2400" dirty="0" err="1">
                <a:solidFill>
                  <a:srgbClr val="004992"/>
                </a:solidFill>
              </a:rPr>
              <a:t>în</a:t>
            </a:r>
            <a:r>
              <a:rPr lang="de-DE" altLang="de-DE" sz="2400" dirty="0">
                <a:solidFill>
                  <a:srgbClr val="004992"/>
                </a:solidFill>
              </a:rPr>
              <a:t>totdeauna de vin</a:t>
            </a:r>
            <a:r>
              <a:rPr lang="en-US" altLang="de-DE" sz="2400" dirty="0">
                <a:solidFill>
                  <a:srgbClr val="004992"/>
                </a:solidFill>
              </a:rPr>
              <a:t>ă</a:t>
            </a:r>
            <a:r>
              <a:rPr lang="de-DE" altLang="de-DE" sz="2400" dirty="0">
                <a:solidFill>
                  <a:srgbClr val="004992"/>
                </a:solidFill>
              </a:rPr>
              <a:t> c</a:t>
            </a:r>
            <a:r>
              <a:rPr lang="en-US" altLang="de-DE" sz="2400" dirty="0">
                <a:solidFill>
                  <a:srgbClr val="004992"/>
                </a:solidFill>
              </a:rPr>
              <a:t>â</a:t>
            </a:r>
            <a:r>
              <a:rPr lang="de-DE" altLang="de-DE" sz="2400" dirty="0">
                <a:solidFill>
                  <a:srgbClr val="004992"/>
                </a:solidFill>
              </a:rPr>
              <a:t>nd ceva nu ne reu</a:t>
            </a:r>
            <a:r>
              <a:rPr lang="en-US" altLang="de-DE" sz="2400" dirty="0">
                <a:solidFill>
                  <a:srgbClr val="004992"/>
                </a:solidFill>
              </a:rPr>
              <a:t>ş</a:t>
            </a:r>
            <a:r>
              <a:rPr lang="de-DE" altLang="de-DE" sz="2400" dirty="0">
                <a:solidFill>
                  <a:srgbClr val="004992"/>
                </a:solidFill>
              </a:rPr>
              <a:t>e</a:t>
            </a:r>
            <a:r>
              <a:rPr lang="en-US" altLang="de-DE" sz="2400" dirty="0">
                <a:solidFill>
                  <a:srgbClr val="004992"/>
                </a:solidFill>
              </a:rPr>
              <a:t>ş</a:t>
            </a:r>
            <a:r>
              <a:rPr lang="de-DE" altLang="de-DE" sz="2400" dirty="0">
                <a:solidFill>
                  <a:srgbClr val="004992"/>
                </a:solidFill>
              </a:rPr>
              <a:t>te!</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27</a:t>
            </a:fld>
            <a:endParaRPr lang="de-DE" dirty="0">
              <a:latin typeface="+mn-lt"/>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Faceţi o reclamaţie şi vi se returnează banii complet înapoi</a:t>
            </a:r>
            <a:endParaRPr lang="de-DE" altLang="de-DE" sz="3600">
              <a:latin typeface="+mn-lt"/>
              <a:ea typeface="+mn-ea"/>
              <a:cs typeface="+mn-cs"/>
            </a:endParaRPr>
          </a:p>
        </p:txBody>
      </p:sp>
      <p:sp>
        <p:nvSpPr>
          <p:cNvPr id="29699" name="Rectangle 3"/>
          <p:cNvSpPr>
            <a:spLocks noGrp="1" noChangeArrowheads="1"/>
          </p:cNvSpPr>
          <p:nvPr>
            <p:ph idx="1"/>
          </p:nvPr>
        </p:nvSpPr>
        <p:spPr/>
        <p:txBody>
          <a:bodyPr>
            <a:noAutofit/>
          </a:bodyPr>
          <a:lstStyle/>
          <a:p>
            <a:pPr eaLnBrk="1" hangingPunct="1"/>
            <a:r>
              <a:rPr lang="de-DE" altLang="de-DE" sz="2400" dirty="0">
                <a:solidFill>
                  <a:srgbClr val="333333"/>
                </a:solidFill>
              </a:rPr>
              <a:t>De ce va returnat v</a:t>
            </a:r>
            <a:r>
              <a:rPr lang="en-US" altLang="de-DE" sz="2400" dirty="0">
                <a:solidFill>
                  <a:srgbClr val="333333"/>
                </a:solidFill>
              </a:rPr>
              <a:t>î</a:t>
            </a:r>
            <a:r>
              <a:rPr lang="de-DE" altLang="de-DE" sz="2400" dirty="0">
                <a:solidFill>
                  <a:srgbClr val="333333"/>
                </a:solidFill>
              </a:rPr>
              <a:t>nz</a:t>
            </a:r>
            <a:r>
              <a:rPr lang="en-US" altLang="de-DE" sz="2400" dirty="0">
                <a:solidFill>
                  <a:srgbClr val="333333"/>
                </a:solidFill>
              </a:rPr>
              <a:t>ă</a:t>
            </a:r>
            <a:r>
              <a:rPr lang="de-DE" altLang="de-DE" sz="2400" dirty="0">
                <a:solidFill>
                  <a:srgbClr val="333333"/>
                </a:solidFill>
              </a:rPr>
              <a:t>torul banii </a:t>
            </a:r>
            <a:r>
              <a:rPr lang="en-US" altLang="de-DE" sz="2400" dirty="0">
                <a:solidFill>
                  <a:srgbClr val="333333"/>
                </a:solidFill>
              </a:rPr>
              <a:t>î</a:t>
            </a:r>
            <a:r>
              <a:rPr lang="de-DE" altLang="de-DE" sz="2400" dirty="0">
                <a:solidFill>
                  <a:srgbClr val="333333"/>
                </a:solidFill>
              </a:rPr>
              <a:t>napoi?</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28</a:t>
            </a:fld>
            <a:endParaRPr lang="de-DE" dirty="0">
              <a:latin typeface="+mn-lt"/>
              <a:cs typeface="+mn-cs"/>
            </a:endParaRPr>
          </a:p>
        </p:txBody>
      </p:sp>
      <p:pic>
        <p:nvPicPr>
          <p:cNvPr id="10" name="Picture 17" descr="Ethnocentrics - flickr - Beijing-Trading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75" y="4663440"/>
            <a:ext cx="3649900"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vi-VN" altLang="de-DE" sz="3600" dirty="0">
                <a:latin typeface="+mn-lt"/>
                <a:ea typeface="+mn-ea"/>
                <a:cs typeface="+mn-cs"/>
              </a:rPr>
              <a:t>Când intraţi în cameră,</a:t>
            </a:r>
            <a:r>
              <a:rPr lang="en-US" altLang="de-DE" sz="3600" dirty="0">
                <a:latin typeface="+mn-lt"/>
                <a:ea typeface="+mn-ea"/>
                <a:cs typeface="+mn-cs"/>
              </a:rPr>
              <a:t> </a:t>
            </a:r>
            <a:r>
              <a:rPr lang="vi-VN" altLang="de-DE" sz="3600" dirty="0">
                <a:latin typeface="+mn-lt"/>
                <a:ea typeface="+mn-ea"/>
                <a:cs typeface="+mn-cs"/>
              </a:rPr>
              <a:t>persoanele încetează să vorbească</a:t>
            </a:r>
            <a:endParaRPr lang="de-DE" altLang="de-DE" sz="3600" dirty="0">
              <a:latin typeface="+mn-lt"/>
              <a:ea typeface="+mn-ea"/>
              <a:cs typeface="+mn-cs"/>
            </a:endParaRPr>
          </a:p>
        </p:txBody>
      </p:sp>
      <p:sp>
        <p:nvSpPr>
          <p:cNvPr id="30723" name="Rectangle 3"/>
          <p:cNvSpPr>
            <a:spLocks noGrp="1" noChangeArrowheads="1"/>
          </p:cNvSpPr>
          <p:nvPr>
            <p:ph idx="1"/>
          </p:nvPr>
        </p:nvSpPr>
        <p:spPr/>
        <p:txBody>
          <a:bodyPr>
            <a:noAutofit/>
          </a:bodyPr>
          <a:lstStyle/>
          <a:p>
            <a:pPr eaLnBrk="1" hangingPunct="1"/>
            <a:r>
              <a:rPr lang="de-DE" altLang="de-DE" sz="2400" dirty="0">
                <a:solidFill>
                  <a:srgbClr val="333333"/>
                </a:solidFill>
              </a:rPr>
              <a:t>Ce ar putea s</a:t>
            </a:r>
            <a:r>
              <a:rPr lang="en-US" altLang="de-DE" sz="2400" dirty="0">
                <a:solidFill>
                  <a:srgbClr val="333333"/>
                </a:solidFill>
              </a:rPr>
              <a:t>ă</a:t>
            </a:r>
            <a:r>
              <a:rPr lang="de-DE" altLang="de-DE" sz="2400" dirty="0">
                <a:solidFill>
                  <a:srgbClr val="333333"/>
                </a:solidFill>
              </a:rPr>
              <a:t> determine persoanele s</a:t>
            </a:r>
            <a:r>
              <a:rPr lang="en-US" altLang="de-DE" sz="2400" dirty="0">
                <a:solidFill>
                  <a:srgbClr val="333333"/>
                </a:solidFill>
              </a:rPr>
              <a:t>ă</a:t>
            </a:r>
            <a:r>
              <a:rPr lang="de-DE" altLang="de-DE" sz="2400" dirty="0">
                <a:solidFill>
                  <a:srgbClr val="333333"/>
                </a:solidFill>
              </a:rPr>
              <a:t> nu mai vorbeasc</a:t>
            </a:r>
            <a:r>
              <a:rPr lang="en-US" altLang="de-DE" sz="2400" dirty="0">
                <a:solidFill>
                  <a:srgbClr val="333333"/>
                </a:solidFill>
              </a:rPr>
              <a:t>ă</a:t>
            </a:r>
            <a:r>
              <a:rPr lang="de-DE"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29</a:t>
            </a:fld>
            <a:endParaRPr lang="de-DE" dirty="0">
              <a:latin typeface="+mn-lt"/>
              <a:cs typeface="+mn-cs"/>
            </a:endParaRPr>
          </a:p>
        </p:txBody>
      </p:sp>
      <p:pic>
        <p:nvPicPr>
          <p:cNvPr id="10" name="Picture 8" descr="The quiet room - 1 of 3-Brett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Care este cauza principală pentru acest fapt?</a:t>
            </a:r>
            <a:endParaRPr lang="de-DE" altLang="de-DE" sz="3600">
              <a:latin typeface="+mn-lt"/>
              <a:ea typeface="+mn-ea"/>
              <a:cs typeface="+mn-cs"/>
            </a:endParaRPr>
          </a:p>
        </p:txBody>
      </p:sp>
      <p:sp>
        <p:nvSpPr>
          <p:cNvPr id="31747" name="Rectangle 3"/>
          <p:cNvSpPr>
            <a:spLocks noGrp="1" noChangeArrowheads="1"/>
          </p:cNvSpPr>
          <p:nvPr>
            <p:ph idx="1"/>
          </p:nvPr>
        </p:nvSpPr>
        <p:spPr/>
        <p:txBody>
          <a:bodyPr>
            <a:noAutofit/>
          </a:bodyPr>
          <a:lstStyle/>
          <a:p>
            <a:pPr eaLnBrk="1" hangingPunct="1"/>
            <a:r>
              <a:rPr lang="de-DE" altLang="de-DE" sz="2400" dirty="0">
                <a:solidFill>
                  <a:srgbClr val="333333"/>
                </a:solidFill>
              </a:rPr>
              <a:t>De ce ar spune persoana respectiv</a:t>
            </a:r>
            <a:r>
              <a:rPr lang="en-US" altLang="de-DE" sz="2400" dirty="0">
                <a:solidFill>
                  <a:srgbClr val="333333"/>
                </a:solidFill>
              </a:rPr>
              <a:t>ă </a:t>
            </a:r>
            <a:r>
              <a:rPr lang="en-US" altLang="de-DE" sz="2400" dirty="0" err="1">
                <a:solidFill>
                  <a:srgbClr val="333333"/>
                </a:solidFill>
              </a:rPr>
              <a:t>aşa</a:t>
            </a:r>
            <a:r>
              <a:rPr lang="en-US" altLang="de-DE" sz="2400" dirty="0">
                <a:solidFill>
                  <a:srgbClr val="333333"/>
                </a:solidFill>
              </a:rPr>
              <a:t> </a:t>
            </a:r>
            <a:r>
              <a:rPr lang="en-US" altLang="de-DE" sz="2400" dirty="0" err="1">
                <a:solidFill>
                  <a:srgbClr val="333333"/>
                </a:solidFill>
              </a:rPr>
              <a:t>ceva</a:t>
            </a:r>
            <a:r>
              <a:rPr lang="en-US" altLang="de-DE" sz="2400" dirty="0">
                <a:solidFill>
                  <a:srgbClr val="333333"/>
                </a:solidFill>
              </a:rPr>
              <a:t>?</a:t>
            </a:r>
          </a:p>
          <a:p>
            <a:pPr lvl="0" defTabSz="914400" fontAlgn="base"/>
            <a:r>
              <a:rPr lang="vi-VN" altLang="de-DE" sz="2400" dirty="0">
                <a:solidFill>
                  <a:srgbClr val="333333"/>
                </a:solidFill>
              </a:rPr>
              <a:t>Cineva vă spune că nu arătaţi bine.</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30</a:t>
            </a:fld>
            <a:endParaRPr lang="de-DE" dirty="0">
              <a:latin typeface="+mn-lt"/>
              <a:cs typeface="+mn-cs"/>
            </a:endParaRPr>
          </a:p>
        </p:txBody>
      </p:sp>
      <p:pic>
        <p:nvPicPr>
          <p:cNvPr id="10" name="Picture 14" descr="Lipstick - troeth - flickr - personal appro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427320"/>
            <a:ext cx="3650084" cy="243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2" name="Rectangle 16"/>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Cădeţi la un examen.</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de-DE" altLang="de-DE" sz="2400">
                <a:solidFill>
                  <a:srgbClr val="333333"/>
                </a:solidFill>
              </a:rPr>
              <a:t>De ce 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căzut</a:t>
            </a:r>
            <a:r>
              <a:rPr lang="en-US" altLang="de-DE" sz="2400" dirty="0">
                <a:solidFill>
                  <a:srgbClr val="333333"/>
                </a:solidFill>
              </a:rPr>
              <a:t> la </a:t>
            </a:r>
            <a:r>
              <a:rPr lang="en-US" altLang="de-DE" sz="2400" dirty="0" err="1">
                <a:solidFill>
                  <a:srgbClr val="333333"/>
                </a:solidFill>
              </a:rPr>
              <a:t>examen</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31</a:t>
            </a:fld>
            <a:endParaRPr lang="de-DE" dirty="0">
              <a:latin typeface="+mn-lt"/>
              <a:cs typeface="+mn-cs"/>
            </a:endParaRPr>
          </a:p>
        </p:txBody>
      </p:sp>
      <p:pic>
        <p:nvPicPr>
          <p:cNvPr id="10" name="Picture 20" descr="avdgaag - flickr - Markin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091" y="4120437"/>
            <a:ext cx="3650084" cy="273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5" name="Rectangle 16"/>
          <p:cNvSpPr>
            <a:spLocks noGrp="1" noChangeArrowheads="1"/>
          </p:cNvSpPr>
          <p:nvPr>
            <p:ph type="title"/>
          </p:nvPr>
        </p:nvSpPr>
        <p:spPr/>
        <p:txBody>
          <a:bodyPr vert="horz" lIns="0" tIns="0" rIns="0" bIns="0" rtlCol="0" anchor="t">
            <a:spAutoFit/>
          </a:bodyPr>
          <a:lstStyle/>
          <a:p>
            <a:pPr defTabSz="914377">
              <a:spcBef>
                <a:spcPts val="0"/>
              </a:spcBef>
            </a:pPr>
            <a:r>
              <a:rPr lang="en-US" altLang="de-DE" sz="3600">
                <a:latin typeface="+mn-lt"/>
                <a:ea typeface="+mn-ea"/>
                <a:cs typeface="+mn-cs"/>
              </a:rPr>
              <a:t>Dați exemple proprii!</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ro-RO" altLang="de-DE" sz="2400">
                <a:solidFill>
                  <a:srgbClr val="333333"/>
                </a:solidFill>
              </a:rPr>
              <a:t>Ce ar fi putut să determine situația?</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32</a:t>
            </a:fld>
            <a:endParaRPr lang="de-DE" dirty="0">
              <a:latin typeface="+mn-lt"/>
              <a:cs typeface="+mn-cs"/>
            </a:endParaRPr>
          </a:p>
        </p:txBody>
      </p:sp>
      <p:pic>
        <p:nvPicPr>
          <p:cNvPr id="10"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voce internă vă spune că nu sunteţi bun de nimic.</a:t>
            </a:r>
            <a:endParaRPr lang="en-US" altLang="de-DE" sz="3600" dirty="0">
              <a:latin typeface="+mn-lt"/>
              <a:ea typeface="+mn-ea"/>
              <a:cs typeface="+mn-cs"/>
            </a:endParaRPr>
          </a:p>
        </p:txBody>
      </p:sp>
      <p:sp>
        <p:nvSpPr>
          <p:cNvPr id="34818" name="Rectangle 2"/>
          <p:cNvSpPr>
            <a:spLocks noGrp="1" noChangeArrowheads="1"/>
          </p:cNvSpPr>
          <p:nvPr>
            <p:ph idx="1"/>
          </p:nvPr>
        </p:nvSpPr>
        <p:spPr/>
        <p:txBody>
          <a:bodyPr>
            <a:noAutofit/>
          </a:bodyPr>
          <a:lstStyle/>
          <a:p>
            <a:pPr eaLnBrk="1" hangingPunct="1"/>
            <a:r>
              <a:rPr lang="de-DE" altLang="de-DE" sz="2400" b="1">
                <a:solidFill>
                  <a:srgbClr val="004992"/>
                </a:solidFill>
              </a:rPr>
              <a:t>Posibilit</a:t>
            </a:r>
            <a:r>
              <a:rPr lang="en-US" altLang="de-DE" sz="2400" b="1">
                <a:solidFill>
                  <a:srgbClr val="004992"/>
                </a:solidFill>
              </a:rPr>
              <a:t>ăţi de atribuire…</a:t>
            </a:r>
            <a:endParaRPr lang="de-DE" altLang="de-DE" sz="2400" b="1">
              <a:solidFill>
                <a:srgbClr val="004992"/>
              </a:solidFill>
            </a:endParaRPr>
          </a:p>
          <a:p>
            <a:pPr eaLnBrk="1" hangingPunct="1"/>
            <a:r>
              <a:rPr lang="de-DE" altLang="de-DE" sz="2400">
                <a:solidFill>
                  <a:srgbClr val="333333"/>
                </a:solidFill>
              </a:rPr>
              <a:t>...persoana proprie</a:t>
            </a:r>
          </a:p>
          <a:p>
            <a:pPr eaLnBrk="1" hangingPunct="1"/>
            <a:r>
              <a:rPr lang="de-DE" altLang="de-DE" sz="2400">
                <a:solidFill>
                  <a:srgbClr val="333333"/>
                </a:solidFill>
              </a:rPr>
              <a:t>...al</a:t>
            </a:r>
            <a:r>
              <a:rPr lang="en-US" altLang="de-DE" sz="2400">
                <a:solidFill>
                  <a:srgbClr val="333333"/>
                </a:solidFill>
              </a:rPr>
              <a:t>ţii</a:t>
            </a:r>
          </a:p>
          <a:p>
            <a:pPr eaLnBrk="1" hangingPunct="1"/>
            <a:r>
              <a:rPr lang="de-DE" altLang="de-DE" sz="2400">
                <a:solidFill>
                  <a:srgbClr val="333333"/>
                </a:solidFill>
              </a:rPr>
              <a:t>...circumstan</a:t>
            </a:r>
            <a:r>
              <a:rPr lang="en-US" altLang="de-DE" sz="2400">
                <a:solidFill>
                  <a:srgbClr val="333333"/>
                </a:solidFill>
              </a:rPr>
              <a:t>ţe sau o coincidenţă</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33</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8"/>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voce internă vă spune că nu sunteţi bun de nimic.</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a:spcBef>
                <a:spcPts val="0"/>
              </a:spcBef>
            </a:pPr>
            <a:r>
              <a:rPr lang="de-DE" altLang="de-DE" sz="2000" b="1" dirty="0">
                <a:solidFill>
                  <a:srgbClr val="004992"/>
                </a:solidFill>
              </a:rPr>
              <a:t>Posibilit</a:t>
            </a:r>
            <a:r>
              <a:rPr lang="en-US" altLang="de-DE" sz="2000" b="1" dirty="0" err="1">
                <a:solidFill>
                  <a:srgbClr val="004992"/>
                </a:solidFill>
              </a:rPr>
              <a:t>ăţi</a:t>
            </a:r>
            <a:r>
              <a:rPr lang="en-US" altLang="de-DE" sz="2000" b="1" dirty="0">
                <a:solidFill>
                  <a:srgbClr val="004992"/>
                </a:solidFill>
              </a:rPr>
              <a:t> de </a:t>
            </a:r>
            <a:r>
              <a:rPr lang="en-US" altLang="de-DE" sz="2000" b="1" dirty="0" err="1">
                <a:solidFill>
                  <a:srgbClr val="004992"/>
                </a:solidFill>
              </a:rPr>
              <a:t>atribuire</a:t>
            </a:r>
            <a:r>
              <a:rPr lang="en-US" altLang="de-DE" sz="2000" b="1" dirty="0">
                <a:solidFill>
                  <a:srgbClr val="004992"/>
                </a:solidFill>
              </a:rPr>
              <a:t>…</a:t>
            </a:r>
            <a:endParaRPr lang="de-DE" altLang="de-DE" sz="2000" b="1" dirty="0">
              <a:solidFill>
                <a:srgbClr val="004992"/>
              </a:solidFill>
            </a:endParaRPr>
          </a:p>
          <a:p>
            <a:pPr lvl="0" defTabSz="914400">
              <a:lnSpc>
                <a:spcPct val="100000"/>
              </a:lnSpc>
              <a:spcBef>
                <a:spcPts val="1200"/>
              </a:spcBef>
            </a:pPr>
            <a:r>
              <a:rPr lang="de-DE" altLang="de-DE" sz="2000" b="1" dirty="0">
                <a:solidFill>
                  <a:srgbClr val="004992"/>
                </a:solidFill>
              </a:rPr>
              <a:t>... persoana proprie:</a:t>
            </a:r>
          </a:p>
          <a:p>
            <a:pPr marL="342900" lvl="0" indent="-342900" defTabSz="914400">
              <a:spcBef>
                <a:spcPts val="0"/>
              </a:spcBef>
              <a:buClr>
                <a:srgbClr val="333333"/>
              </a:buClr>
              <a:buFont typeface="WingDings"/>
              <a:buChar char=""/>
            </a:pPr>
            <a:r>
              <a:rPr lang="de-DE" altLang="de-DE" sz="2000" dirty="0">
                <a:solidFill>
                  <a:srgbClr val="333333"/>
                </a:solidFill>
              </a:rPr>
              <a:t>“</a:t>
            </a:r>
            <a:r>
              <a:rPr lang="de-DE" altLang="de-DE" sz="2000" dirty="0" err="1">
                <a:solidFill>
                  <a:srgbClr val="333333"/>
                </a:solidFill>
              </a:rPr>
              <a:t>Totdeauna</a:t>
            </a:r>
            <a:r>
              <a:rPr lang="de-DE" altLang="de-DE" sz="2000" dirty="0">
                <a:solidFill>
                  <a:srgbClr val="333333"/>
                </a:solidFill>
              </a:rPr>
              <a:t> dau vina pe mine. Se pare c</a:t>
            </a:r>
            <a:r>
              <a:rPr lang="en-US" altLang="de-DE" sz="2000" dirty="0">
                <a:solidFill>
                  <a:srgbClr val="333333"/>
                </a:solidFill>
              </a:rPr>
              <a:t>ă am o </a:t>
            </a:r>
            <a:r>
              <a:rPr lang="en-US" altLang="de-DE" sz="2000" dirty="0" err="1">
                <a:solidFill>
                  <a:srgbClr val="333333"/>
                </a:solidFill>
              </a:rPr>
              <a:t>ură</a:t>
            </a:r>
            <a:r>
              <a:rPr lang="en-US" altLang="de-DE" sz="2000" dirty="0">
                <a:solidFill>
                  <a:srgbClr val="333333"/>
                </a:solidFill>
              </a:rPr>
              <a:t> </a:t>
            </a:r>
            <a:r>
              <a:rPr lang="en-US" altLang="de-DE" sz="2000" dirty="0" err="1">
                <a:solidFill>
                  <a:srgbClr val="333333"/>
                </a:solidFill>
              </a:rPr>
              <a:t>ascunsă</a:t>
            </a:r>
            <a:r>
              <a:rPr lang="en-US" altLang="de-DE" sz="2000" dirty="0">
                <a:solidFill>
                  <a:srgbClr val="333333"/>
                </a:solidFill>
              </a:rPr>
              <a:t> pe mine.</a:t>
            </a:r>
            <a:r>
              <a:rPr lang="de-DE" altLang="de-DE" sz="2000" dirty="0">
                <a:solidFill>
                  <a:srgbClr val="333333"/>
                </a:solidFill>
              </a:rPr>
              <a:t>”</a:t>
            </a:r>
            <a:endParaRPr lang="en-US" altLang="de-DE" sz="2000" dirty="0">
              <a:solidFill>
                <a:srgbClr val="333333"/>
              </a:solidFill>
            </a:endParaRPr>
          </a:p>
          <a:p>
            <a:pPr marL="342900" lvl="0" indent="-342900" defTabSz="914400">
              <a:spcBef>
                <a:spcPts val="0"/>
              </a:spcBef>
              <a:buClr>
                <a:srgbClr val="333333"/>
              </a:buClr>
              <a:buFont typeface="WingDings"/>
              <a:buChar char=""/>
            </a:pPr>
            <a:r>
              <a:rPr lang="de-DE" altLang="de-DE" sz="2000" dirty="0">
                <a:solidFill>
                  <a:srgbClr val="333333"/>
                </a:solidFill>
              </a:rPr>
              <a:t>”O s</a:t>
            </a:r>
            <a:r>
              <a:rPr lang="en-US" altLang="de-DE" sz="2000" dirty="0">
                <a:solidFill>
                  <a:srgbClr val="333333"/>
                </a:solidFill>
              </a:rPr>
              <a:t>ă </a:t>
            </a:r>
            <a:r>
              <a:rPr lang="en-US" altLang="de-DE" sz="2000" dirty="0" err="1">
                <a:solidFill>
                  <a:srgbClr val="333333"/>
                </a:solidFill>
              </a:rPr>
              <a:t>înnebunesc</a:t>
            </a:r>
            <a:r>
              <a:rPr lang="en-US" altLang="de-DE" sz="2000" dirty="0">
                <a:solidFill>
                  <a:srgbClr val="333333"/>
                </a:solidFill>
              </a:rPr>
              <a:t>.</a:t>
            </a:r>
            <a:r>
              <a:rPr lang="de-DE" altLang="de-DE" sz="2000" dirty="0">
                <a:solidFill>
                  <a:srgbClr val="333333"/>
                </a:solidFill>
              </a:rPr>
              <a:t> ”</a:t>
            </a:r>
          </a:p>
          <a:p>
            <a:pPr marL="342900" lvl="0" indent="-342900" defTabSz="914400">
              <a:spcBef>
                <a:spcPts val="0"/>
              </a:spcBef>
              <a:buClr>
                <a:srgbClr val="333333"/>
              </a:buClr>
              <a:buFont typeface="WingDings"/>
              <a:buChar char=""/>
            </a:pPr>
            <a:r>
              <a:rPr lang="de-DE" altLang="de-DE" sz="2000" dirty="0">
                <a:solidFill>
                  <a:srgbClr val="333333"/>
                </a:solidFill>
              </a:rPr>
              <a:t>”Este </a:t>
            </a:r>
            <a:r>
              <a:rPr lang="de-DE" altLang="de-DE" sz="2000" i="1" dirty="0">
                <a:solidFill>
                  <a:srgbClr val="333333"/>
                </a:solidFill>
              </a:rPr>
              <a:t>ca </a:t>
            </a:r>
            <a:r>
              <a:rPr lang="en-US" altLang="de-DE" sz="2000" i="1" dirty="0">
                <a:solidFill>
                  <a:srgbClr val="333333"/>
                </a:solidFill>
              </a:rPr>
              <a:t>ş</a:t>
            </a:r>
            <a:r>
              <a:rPr lang="de-DE" altLang="de-DE" sz="2000" i="1" dirty="0">
                <a:solidFill>
                  <a:srgbClr val="333333"/>
                </a:solidFill>
              </a:rPr>
              <a:t>i cum</a:t>
            </a:r>
            <a:r>
              <a:rPr lang="de-DE" altLang="de-DE" sz="2000" dirty="0">
                <a:solidFill>
                  <a:srgbClr val="333333"/>
                </a:solidFill>
              </a:rPr>
              <a:t> altcineva g</a:t>
            </a:r>
            <a:r>
              <a:rPr lang="en-US" altLang="de-DE" sz="2000" dirty="0">
                <a:solidFill>
                  <a:srgbClr val="333333"/>
                </a:solidFill>
              </a:rPr>
              <a:t>â</a:t>
            </a:r>
            <a:r>
              <a:rPr lang="de-DE" altLang="de-DE" sz="2000" dirty="0">
                <a:solidFill>
                  <a:srgbClr val="333333"/>
                </a:solidFill>
              </a:rPr>
              <a:t>ndeste. </a:t>
            </a:r>
            <a:r>
              <a:rPr lang="en-US" altLang="de-DE" sz="2000" dirty="0" err="1">
                <a:solidFill>
                  <a:srgbClr val="333333"/>
                </a:solidFill>
              </a:rPr>
              <a:t>Însă</a:t>
            </a:r>
            <a:r>
              <a:rPr lang="de-DE" altLang="de-DE" sz="2000" dirty="0">
                <a:solidFill>
                  <a:srgbClr val="333333"/>
                </a:solidFill>
              </a:rPr>
              <a:t> </a:t>
            </a:r>
            <a:r>
              <a:rPr lang="en-US" altLang="de-DE" sz="2000" dirty="0">
                <a:solidFill>
                  <a:srgbClr val="333333"/>
                </a:solidFill>
              </a:rPr>
              <a:t>ş</a:t>
            </a:r>
            <a:r>
              <a:rPr lang="de-DE" altLang="de-DE" sz="2000" dirty="0">
                <a:solidFill>
                  <a:srgbClr val="333333"/>
                </a:solidFill>
              </a:rPr>
              <a:t>tiu c</a:t>
            </a:r>
            <a:r>
              <a:rPr lang="en-US" altLang="de-DE" sz="2000" dirty="0">
                <a:solidFill>
                  <a:srgbClr val="333333"/>
                </a:solidFill>
              </a:rPr>
              <a:t>ă</a:t>
            </a:r>
            <a:r>
              <a:rPr lang="de-DE" altLang="de-DE" sz="2000" dirty="0">
                <a:solidFill>
                  <a:srgbClr val="333333"/>
                </a:solidFill>
              </a:rPr>
              <a:t> sunt g</a:t>
            </a:r>
            <a:r>
              <a:rPr lang="en-US" altLang="de-DE" sz="2000" dirty="0">
                <a:solidFill>
                  <a:srgbClr val="333333"/>
                </a:solidFill>
              </a:rPr>
              <a:t>â</a:t>
            </a:r>
            <a:r>
              <a:rPr lang="de-DE" altLang="de-DE" sz="2000" dirty="0">
                <a:solidFill>
                  <a:srgbClr val="333333"/>
                </a:solidFill>
              </a:rPr>
              <a:t>ndurile </a:t>
            </a:r>
            <a:r>
              <a:rPr lang="de-DE" altLang="de-DE" sz="2000" dirty="0" err="1">
                <a:solidFill>
                  <a:srgbClr val="333333"/>
                </a:solidFill>
              </a:rPr>
              <a:t>mele</a:t>
            </a:r>
            <a:r>
              <a:rPr lang="de-DE" altLang="de-DE" sz="2000" dirty="0">
                <a:solidFill>
                  <a:srgbClr val="333333"/>
                </a:solidFill>
              </a:rPr>
              <a:t>. ”</a:t>
            </a:r>
          </a:p>
          <a:p>
            <a:pPr lvl="0" defTabSz="914400">
              <a:lnSpc>
                <a:spcPct val="100000"/>
              </a:lnSpc>
              <a:spcBef>
                <a:spcPts val="1200"/>
              </a:spcBef>
              <a:buClr>
                <a:srgbClr val="333333"/>
              </a:buClr>
            </a:pPr>
            <a:r>
              <a:rPr lang="de-DE" altLang="de-DE" sz="2000" b="1" dirty="0">
                <a:solidFill>
                  <a:srgbClr val="004992"/>
                </a:solidFill>
              </a:rPr>
              <a:t>... al</a:t>
            </a:r>
            <a:r>
              <a:rPr lang="en-US" altLang="de-DE" sz="2000" b="1" dirty="0" err="1">
                <a:solidFill>
                  <a:srgbClr val="004992"/>
                </a:solidFill>
              </a:rPr>
              <a:t>ţii</a:t>
            </a:r>
            <a:r>
              <a:rPr lang="de-DE" altLang="de-DE" sz="2000" b="1" dirty="0">
                <a:solidFill>
                  <a:srgbClr val="004992"/>
                </a:solidFill>
              </a:rPr>
              <a:t>:</a:t>
            </a:r>
          </a:p>
          <a:p>
            <a:pPr marL="342900" lvl="0" indent="-342900" defTabSz="914400">
              <a:spcBef>
                <a:spcPts val="0"/>
              </a:spcBef>
              <a:buClr>
                <a:srgbClr val="333333"/>
              </a:buClr>
              <a:buFont typeface="WingDings"/>
              <a:buChar char=""/>
            </a:pPr>
            <a:r>
              <a:rPr lang="de-DE" altLang="de-DE" sz="2000" dirty="0">
                <a:solidFill>
                  <a:srgbClr val="333333"/>
                </a:solidFill>
              </a:rPr>
              <a:t>”Mi s-a implantat ceva in </a:t>
            </a:r>
            <a:r>
              <a:rPr lang="de-DE" altLang="de-DE" sz="2000" dirty="0" err="1">
                <a:solidFill>
                  <a:srgbClr val="333333"/>
                </a:solidFill>
              </a:rPr>
              <a:t>cap</a:t>
            </a:r>
            <a:r>
              <a:rPr lang="de-DE" altLang="de-DE" sz="2000" dirty="0">
                <a:solidFill>
                  <a:srgbClr val="333333"/>
                </a:solidFill>
              </a:rPr>
              <a:t>. ”</a:t>
            </a:r>
          </a:p>
          <a:p>
            <a:pPr marL="342900" lvl="0" indent="-342900" defTabSz="914400">
              <a:spcBef>
                <a:spcPts val="0"/>
              </a:spcBef>
              <a:buClr>
                <a:srgbClr val="333333"/>
              </a:buClr>
              <a:buFont typeface="WingDings"/>
              <a:buChar char=""/>
            </a:pPr>
            <a:r>
              <a:rPr lang="de-DE" altLang="de-DE" sz="2000" dirty="0">
                <a:solidFill>
                  <a:srgbClr val="333333"/>
                </a:solidFill>
              </a:rPr>
              <a:t>”Nu </a:t>
            </a:r>
            <a:r>
              <a:rPr lang="en-US" altLang="de-DE" sz="2000" dirty="0">
                <a:solidFill>
                  <a:srgbClr val="333333"/>
                </a:solidFill>
              </a:rPr>
              <a:t>ş</a:t>
            </a:r>
            <a:r>
              <a:rPr lang="de-DE" altLang="de-DE" sz="2000" dirty="0">
                <a:solidFill>
                  <a:srgbClr val="333333"/>
                </a:solidFill>
              </a:rPr>
              <a:t>tiu cum, </a:t>
            </a:r>
            <a:r>
              <a:rPr lang="en-US" altLang="de-DE" sz="2000" dirty="0" err="1">
                <a:solidFill>
                  <a:srgbClr val="333333"/>
                </a:solidFill>
              </a:rPr>
              <a:t>însă</a:t>
            </a:r>
            <a:r>
              <a:rPr lang="en-US" altLang="de-DE" sz="2000" dirty="0">
                <a:solidFill>
                  <a:srgbClr val="333333"/>
                </a:solidFill>
              </a:rPr>
              <a:t> </a:t>
            </a:r>
            <a:r>
              <a:rPr lang="en-US" altLang="de-DE" sz="2000" dirty="0" err="1">
                <a:solidFill>
                  <a:srgbClr val="333333"/>
                </a:solidFill>
              </a:rPr>
              <a:t>cineva</a:t>
            </a:r>
            <a:r>
              <a:rPr lang="en-US" altLang="de-DE" sz="2000" dirty="0">
                <a:solidFill>
                  <a:srgbClr val="333333"/>
                </a:solidFill>
              </a:rPr>
              <a:t> a </a:t>
            </a:r>
            <a:r>
              <a:rPr lang="en-US" altLang="de-DE" sz="2000" dirty="0" err="1">
                <a:solidFill>
                  <a:srgbClr val="333333"/>
                </a:solidFill>
              </a:rPr>
              <a:t>preluat</a:t>
            </a:r>
            <a:r>
              <a:rPr lang="en-US" altLang="de-DE" sz="2000" dirty="0">
                <a:solidFill>
                  <a:srgbClr val="333333"/>
                </a:solidFill>
              </a:rPr>
              <a:t> </a:t>
            </a:r>
            <a:r>
              <a:rPr lang="en-US" altLang="de-DE" sz="2000" dirty="0" err="1">
                <a:solidFill>
                  <a:srgbClr val="333333"/>
                </a:solidFill>
              </a:rPr>
              <a:t>controlul</a:t>
            </a:r>
            <a:r>
              <a:rPr lang="en-US" altLang="de-DE" sz="2000" dirty="0">
                <a:solidFill>
                  <a:srgbClr val="333333"/>
                </a:solidFill>
              </a:rPr>
              <a:t> </a:t>
            </a:r>
            <a:r>
              <a:rPr lang="en-US" altLang="de-DE" sz="2000" dirty="0" err="1">
                <a:solidFill>
                  <a:srgbClr val="333333"/>
                </a:solidFill>
              </a:rPr>
              <a:t>peste</a:t>
            </a:r>
            <a:r>
              <a:rPr lang="en-US" altLang="de-DE" sz="2000" dirty="0">
                <a:solidFill>
                  <a:srgbClr val="333333"/>
                </a:solidFill>
              </a:rPr>
              <a:t> </a:t>
            </a:r>
            <a:r>
              <a:rPr lang="de-DE" altLang="de-DE" sz="2000" dirty="0">
                <a:solidFill>
                  <a:srgbClr val="333333"/>
                </a:solidFill>
              </a:rPr>
              <a:t>g</a:t>
            </a:r>
            <a:r>
              <a:rPr lang="en-US" altLang="de-DE" sz="2000" dirty="0">
                <a:solidFill>
                  <a:srgbClr val="333333"/>
                </a:solidFill>
              </a:rPr>
              <a:t>â</a:t>
            </a:r>
            <a:r>
              <a:rPr lang="de-DE" altLang="de-DE" sz="2000" dirty="0">
                <a:solidFill>
                  <a:srgbClr val="333333"/>
                </a:solidFill>
              </a:rPr>
              <a:t>ndurile </a:t>
            </a:r>
            <a:r>
              <a:rPr lang="de-DE" altLang="de-DE" sz="2000" dirty="0" err="1">
                <a:solidFill>
                  <a:srgbClr val="333333"/>
                </a:solidFill>
              </a:rPr>
              <a:t>mele</a:t>
            </a:r>
            <a:r>
              <a:rPr lang="de-DE" altLang="de-DE" sz="2000" dirty="0">
                <a:solidFill>
                  <a:srgbClr val="333333"/>
                </a:solidFill>
              </a:rPr>
              <a:t>. ”</a:t>
            </a:r>
          </a:p>
          <a:p>
            <a:pPr lvl="0" defTabSz="914400">
              <a:lnSpc>
                <a:spcPct val="100000"/>
              </a:lnSpc>
              <a:spcBef>
                <a:spcPts val="1200"/>
              </a:spcBef>
              <a:buClr>
                <a:srgbClr val="333333"/>
              </a:buClr>
            </a:pPr>
            <a:r>
              <a:rPr lang="de-DE" altLang="de-DE" sz="2000" b="1" dirty="0">
                <a:solidFill>
                  <a:srgbClr val="004992"/>
                </a:solidFill>
              </a:rPr>
              <a:t>... circumstan</a:t>
            </a:r>
            <a:r>
              <a:rPr lang="en-US" altLang="de-DE" sz="2000" b="1" dirty="0" err="1">
                <a:solidFill>
                  <a:srgbClr val="004992"/>
                </a:solidFill>
              </a:rPr>
              <a:t>ţe</a:t>
            </a:r>
            <a:r>
              <a:rPr lang="en-US" altLang="de-DE" sz="2000" b="1" dirty="0">
                <a:solidFill>
                  <a:srgbClr val="004992"/>
                </a:solidFill>
              </a:rPr>
              <a:t> </a:t>
            </a:r>
            <a:r>
              <a:rPr lang="en-US" altLang="de-DE" sz="2000" b="1" dirty="0" err="1">
                <a:solidFill>
                  <a:srgbClr val="004992"/>
                </a:solidFill>
              </a:rPr>
              <a:t>sau</a:t>
            </a:r>
            <a:r>
              <a:rPr lang="en-US" altLang="de-DE" sz="2000" b="1" dirty="0">
                <a:solidFill>
                  <a:srgbClr val="004992"/>
                </a:solidFill>
              </a:rPr>
              <a:t> o </a:t>
            </a:r>
            <a:r>
              <a:rPr lang="en-US" altLang="de-DE" sz="2000" b="1" dirty="0" err="1">
                <a:solidFill>
                  <a:srgbClr val="004992"/>
                </a:solidFill>
              </a:rPr>
              <a:t>coincidenţă</a:t>
            </a:r>
            <a:r>
              <a:rPr lang="de-DE" altLang="de-DE" sz="2000" b="1" dirty="0">
                <a:solidFill>
                  <a:srgbClr val="004992"/>
                </a:solidFill>
              </a:rPr>
              <a:t>:</a:t>
            </a:r>
          </a:p>
          <a:p>
            <a:pPr marL="342900" lvl="0" indent="-342900" defTabSz="914400">
              <a:spcBef>
                <a:spcPts val="0"/>
              </a:spcBef>
              <a:buClr>
                <a:srgbClr val="333333"/>
              </a:buClr>
              <a:buFont typeface="WingDings"/>
              <a:buChar char=""/>
            </a:pPr>
            <a:r>
              <a:rPr lang="de-DE" altLang="de-DE" sz="2000" dirty="0">
                <a:solidFill>
                  <a:srgbClr val="333333"/>
                </a:solidFill>
              </a:rPr>
              <a:t>”</a:t>
            </a:r>
            <a:r>
              <a:rPr lang="de-DE" altLang="de-DE" sz="2000" dirty="0" err="1">
                <a:solidFill>
                  <a:srgbClr val="333333"/>
                </a:solidFill>
              </a:rPr>
              <a:t>Sunt</a:t>
            </a:r>
            <a:r>
              <a:rPr lang="de-DE" altLang="de-DE" sz="2000" dirty="0">
                <a:solidFill>
                  <a:srgbClr val="333333"/>
                </a:solidFill>
              </a:rPr>
              <a:t> foarte stresat </a:t>
            </a:r>
            <a:r>
              <a:rPr lang="en-US" altLang="de-DE" sz="2000" dirty="0" err="1">
                <a:solidFill>
                  <a:srgbClr val="333333"/>
                </a:solidFill>
              </a:rPr>
              <a:t>în</a:t>
            </a:r>
            <a:r>
              <a:rPr lang="en-US" altLang="de-DE" sz="2000" dirty="0">
                <a:solidFill>
                  <a:srgbClr val="333333"/>
                </a:solidFill>
              </a:rPr>
              <a:t> moment. De </a:t>
            </a:r>
            <a:r>
              <a:rPr lang="en-US" altLang="de-DE" sz="2000" dirty="0" err="1">
                <a:solidFill>
                  <a:srgbClr val="333333"/>
                </a:solidFill>
              </a:rPr>
              <a:t>aceea</a:t>
            </a:r>
            <a:r>
              <a:rPr lang="en-US" altLang="de-DE" sz="2000" dirty="0">
                <a:solidFill>
                  <a:srgbClr val="333333"/>
                </a:solidFill>
              </a:rPr>
              <a:t> </a:t>
            </a:r>
            <a:r>
              <a:rPr lang="en-US" altLang="de-DE" sz="2000" dirty="0" err="1">
                <a:solidFill>
                  <a:srgbClr val="333333"/>
                </a:solidFill>
              </a:rPr>
              <a:t>este</a:t>
            </a:r>
            <a:r>
              <a:rPr lang="en-US" altLang="de-DE" sz="2000" dirty="0">
                <a:solidFill>
                  <a:srgbClr val="333333"/>
                </a:solidFill>
              </a:rPr>
              <a:t> </a:t>
            </a:r>
            <a:r>
              <a:rPr lang="en-US" altLang="de-DE" sz="2000" dirty="0" err="1">
                <a:solidFill>
                  <a:srgbClr val="333333"/>
                </a:solidFill>
              </a:rPr>
              <a:t>totul</a:t>
            </a:r>
            <a:r>
              <a:rPr lang="en-US" altLang="de-DE" sz="2000" dirty="0">
                <a:solidFill>
                  <a:srgbClr val="333333"/>
                </a:solidFill>
              </a:rPr>
              <a:t> </a:t>
            </a:r>
            <a:r>
              <a:rPr lang="en-US" altLang="de-DE" sz="2000" dirty="0" err="1">
                <a:solidFill>
                  <a:srgbClr val="333333"/>
                </a:solidFill>
              </a:rPr>
              <a:t>mult</a:t>
            </a:r>
            <a:r>
              <a:rPr lang="en-US" altLang="de-DE" sz="2000" dirty="0">
                <a:solidFill>
                  <a:srgbClr val="333333"/>
                </a:solidFill>
              </a:rPr>
              <a:t> </a:t>
            </a:r>
            <a:r>
              <a:rPr lang="en-US" altLang="de-DE" sz="2000" dirty="0" err="1">
                <a:solidFill>
                  <a:srgbClr val="333333"/>
                </a:solidFill>
              </a:rPr>
              <a:t>mai</a:t>
            </a:r>
            <a:r>
              <a:rPr lang="en-US" altLang="de-DE" sz="2000" dirty="0">
                <a:solidFill>
                  <a:srgbClr val="333333"/>
                </a:solidFill>
              </a:rPr>
              <a:t> </a:t>
            </a:r>
            <a:r>
              <a:rPr lang="en-US" altLang="de-DE" sz="2000" dirty="0" err="1">
                <a:solidFill>
                  <a:srgbClr val="333333"/>
                </a:solidFill>
              </a:rPr>
              <a:t>intensiv</a:t>
            </a:r>
            <a:r>
              <a:rPr lang="en-US" altLang="de-DE" sz="2000" dirty="0">
                <a:solidFill>
                  <a:srgbClr val="333333"/>
                </a:solidFill>
              </a:rPr>
              <a:t>, </a:t>
            </a:r>
            <a:r>
              <a:rPr lang="en-US" altLang="de-DE" sz="2000" dirty="0" err="1">
                <a:solidFill>
                  <a:srgbClr val="333333"/>
                </a:solidFill>
              </a:rPr>
              <a:t>inclusiv</a:t>
            </a:r>
            <a:r>
              <a:rPr lang="en-US" altLang="de-DE" sz="2000" dirty="0">
                <a:solidFill>
                  <a:srgbClr val="333333"/>
                </a:solidFill>
              </a:rPr>
              <a:t> </a:t>
            </a:r>
            <a:r>
              <a:rPr lang="de-DE" altLang="de-DE" sz="2000" dirty="0">
                <a:solidFill>
                  <a:srgbClr val="333333"/>
                </a:solidFill>
              </a:rPr>
              <a:t>g</a:t>
            </a:r>
            <a:r>
              <a:rPr lang="en-US" altLang="de-DE" sz="2000" dirty="0">
                <a:solidFill>
                  <a:srgbClr val="333333"/>
                </a:solidFill>
              </a:rPr>
              <a:t>î</a:t>
            </a:r>
            <a:r>
              <a:rPr lang="de-DE" altLang="de-DE" sz="2000" dirty="0">
                <a:solidFill>
                  <a:srgbClr val="333333"/>
                </a:solidFill>
              </a:rPr>
              <a:t>ndurile </a:t>
            </a:r>
            <a:r>
              <a:rPr lang="de-DE" altLang="de-DE" sz="2000" dirty="0" err="1">
                <a:solidFill>
                  <a:srgbClr val="333333"/>
                </a:solidFill>
              </a:rPr>
              <a:t>mele</a:t>
            </a:r>
            <a:r>
              <a:rPr lang="de-DE" altLang="de-DE" sz="2000" dirty="0">
                <a:solidFill>
                  <a:srgbClr val="333333"/>
                </a:solidFill>
              </a:rPr>
              <a:t>.”</a:t>
            </a:r>
          </a:p>
          <a:p>
            <a:pPr marL="342900" lvl="0" indent="-342900" defTabSz="914400">
              <a:spcBef>
                <a:spcPts val="0"/>
              </a:spcBef>
              <a:buClr>
                <a:srgbClr val="333333"/>
              </a:buClr>
              <a:buFont typeface="WingDings"/>
              <a:buChar char=""/>
            </a:pPr>
            <a:r>
              <a:rPr lang="de-DE" altLang="de-DE" sz="2000" dirty="0">
                <a:solidFill>
                  <a:srgbClr val="333333"/>
                </a:solidFill>
              </a:rPr>
              <a:t>“</a:t>
            </a:r>
            <a:r>
              <a:rPr lang="en-US" altLang="de-DE" sz="2000" dirty="0" err="1">
                <a:solidFill>
                  <a:srgbClr val="333333"/>
                </a:solidFill>
              </a:rPr>
              <a:t>În</a:t>
            </a:r>
            <a:r>
              <a:rPr lang="en-US" altLang="de-DE" sz="2000" dirty="0">
                <a:solidFill>
                  <a:srgbClr val="333333"/>
                </a:solidFill>
              </a:rPr>
              <a:t> moment</a:t>
            </a:r>
            <a:r>
              <a:rPr lang="de-DE" altLang="de-DE" sz="2000" dirty="0">
                <a:solidFill>
                  <a:srgbClr val="333333"/>
                </a:solidFill>
              </a:rPr>
              <a:t> </a:t>
            </a:r>
            <a:r>
              <a:rPr lang="en-US" altLang="de-DE" sz="2000" dirty="0">
                <a:solidFill>
                  <a:srgbClr val="333333"/>
                </a:solidFill>
              </a:rPr>
              <a:t>î</a:t>
            </a:r>
            <a:r>
              <a:rPr lang="de-DE" altLang="de-DE" sz="2000" dirty="0">
                <a:solidFill>
                  <a:srgbClr val="333333"/>
                </a:solidFill>
              </a:rPr>
              <a:t>mi trece o melodie prin </a:t>
            </a:r>
            <a:r>
              <a:rPr lang="de-DE" altLang="de-DE" sz="2000" dirty="0" err="1">
                <a:solidFill>
                  <a:srgbClr val="333333"/>
                </a:solidFill>
              </a:rPr>
              <a:t>cap</a:t>
            </a:r>
            <a:r>
              <a:rPr lang="de-DE" altLang="de-DE" sz="2000" dirty="0">
                <a:solidFill>
                  <a:srgbClr val="333333"/>
                </a:solidFill>
              </a:rPr>
              <a:t>.”</a:t>
            </a:r>
            <a:endParaRPr lang="en-US" sz="20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34</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voce internă vă spune că nu sunteţi bun de nimic.</a:t>
            </a:r>
            <a:endParaRPr lang="en-US" altLang="de-DE" sz="3600" dirty="0">
              <a:latin typeface="+mn-lt"/>
              <a:ea typeface="+mn-ea"/>
              <a:cs typeface="+mn-cs"/>
            </a:endParaRPr>
          </a:p>
        </p:txBody>
      </p:sp>
      <p:sp>
        <p:nvSpPr>
          <p:cNvPr id="35842" name="Rectangle 2"/>
          <p:cNvSpPr>
            <a:spLocks noGrp="1" noChangeArrowheads="1"/>
          </p:cNvSpPr>
          <p:nvPr>
            <p:ph idx="1"/>
          </p:nvPr>
        </p:nvSpPr>
        <p:spPr/>
        <p:txBody>
          <a:bodyPr>
            <a:noAutofit/>
          </a:bodyPr>
          <a:lstStyle/>
          <a:p>
            <a:pPr eaLnBrk="1" hangingPunct="1">
              <a:defRPr/>
            </a:pPr>
            <a:r>
              <a:rPr lang="de-DE" sz="2400" b="1" dirty="0" err="1">
                <a:solidFill>
                  <a:srgbClr val="004992"/>
                </a:solidFill>
              </a:rPr>
              <a:t>Psihoz</a:t>
            </a:r>
            <a:r>
              <a:rPr lang="en-US" sz="2400" b="1" dirty="0">
                <a:solidFill>
                  <a:srgbClr val="004992"/>
                </a:solidFill>
              </a:rPr>
              <a:t>ă</a:t>
            </a:r>
            <a:r>
              <a:rPr lang="de-DE" sz="2400" b="1" dirty="0">
                <a:solidFill>
                  <a:srgbClr val="004992"/>
                </a:solidFill>
              </a:rPr>
              <a:t>: </a:t>
            </a:r>
            <a:r>
              <a:rPr lang="de-DE" sz="2400" b="1" dirty="0" err="1">
                <a:solidFill>
                  <a:srgbClr val="004992"/>
                </a:solidFill>
              </a:rPr>
              <a:t>vocea</a:t>
            </a:r>
            <a:r>
              <a:rPr lang="de-DE" sz="2400" b="1" dirty="0">
                <a:solidFill>
                  <a:srgbClr val="004992"/>
                </a:solidFill>
              </a:rPr>
              <a:t> intern</a:t>
            </a:r>
            <a:r>
              <a:rPr lang="en-US" sz="2400" b="1" dirty="0">
                <a:solidFill>
                  <a:srgbClr val="004992"/>
                </a:solidFill>
              </a:rPr>
              <a:t>ă se </a:t>
            </a:r>
            <a:r>
              <a:rPr lang="en-US" sz="2400" b="1" dirty="0" err="1">
                <a:solidFill>
                  <a:srgbClr val="004992"/>
                </a:solidFill>
              </a:rPr>
              <a:t>atribuie</a:t>
            </a:r>
            <a:r>
              <a:rPr lang="en-US" sz="2400" b="1" dirty="0">
                <a:solidFill>
                  <a:srgbClr val="004992"/>
                </a:solidFill>
              </a:rPr>
              <a:t> </a:t>
            </a:r>
            <a:r>
              <a:rPr lang="en-US" sz="2400" b="1" dirty="0" err="1">
                <a:solidFill>
                  <a:srgbClr val="004992"/>
                </a:solidFill>
              </a:rPr>
              <a:t>altor</a:t>
            </a:r>
            <a:r>
              <a:rPr lang="en-US" sz="2400" b="1" dirty="0">
                <a:solidFill>
                  <a:srgbClr val="004992"/>
                </a:solidFill>
              </a:rPr>
              <a:t> </a:t>
            </a:r>
            <a:r>
              <a:rPr lang="en-US" sz="2400" b="1" dirty="0" err="1">
                <a:solidFill>
                  <a:srgbClr val="004992"/>
                </a:solidFill>
              </a:rPr>
              <a:t>persoane</a:t>
            </a:r>
            <a:r>
              <a:rPr lang="en-US" sz="2400" b="1" dirty="0">
                <a:solidFill>
                  <a:srgbClr val="004992"/>
                </a:solidFill>
              </a:rPr>
              <a:t>/</a:t>
            </a:r>
            <a:r>
              <a:rPr lang="en-US" sz="2400" b="1" dirty="0" err="1">
                <a:solidFill>
                  <a:srgbClr val="004992"/>
                </a:solidFill>
              </a:rPr>
              <a:t>puteri</a:t>
            </a:r>
            <a:r>
              <a:rPr lang="de-DE" sz="2400" b="1" dirty="0">
                <a:solidFill>
                  <a:srgbClr val="004992"/>
                </a:solidFill>
              </a:rPr>
              <a:t>:</a:t>
            </a:r>
          </a:p>
          <a:p>
            <a:pPr marL="342900" indent="-342900" eaLnBrk="1" hangingPunct="1">
              <a:buClr>
                <a:srgbClr val="333333"/>
              </a:buClr>
              <a:buFont typeface="WingDings"/>
              <a:buChar char=""/>
              <a:defRPr/>
            </a:pPr>
            <a:r>
              <a:rPr lang="de-DE" sz="2400">
                <a:solidFill>
                  <a:srgbClr val="333333"/>
                </a:solidFill>
              </a:rPr>
              <a:t>“Mi </a:t>
            </a:r>
            <a:r>
              <a:rPr lang="de-DE" sz="2400" dirty="0">
                <a:solidFill>
                  <a:srgbClr val="333333"/>
                </a:solidFill>
              </a:rPr>
              <a:t>s-a implantat ceva </a:t>
            </a:r>
            <a:r>
              <a:rPr lang="en-US" sz="2400" dirty="0">
                <a:solidFill>
                  <a:srgbClr val="333333"/>
                </a:solidFill>
              </a:rPr>
              <a:t>î</a:t>
            </a:r>
            <a:r>
              <a:rPr lang="de-DE" sz="2400" dirty="0">
                <a:solidFill>
                  <a:srgbClr val="333333"/>
                </a:solidFill>
              </a:rPr>
              <a:t>n </a:t>
            </a:r>
            <a:r>
              <a:rPr lang="de-DE" sz="2400" err="1">
                <a:solidFill>
                  <a:srgbClr val="333333"/>
                </a:solidFill>
              </a:rPr>
              <a:t>cap</a:t>
            </a:r>
            <a:r>
              <a:rPr lang="de-DE" sz="2400">
                <a:solidFill>
                  <a:srgbClr val="333333"/>
                </a:solidFill>
              </a:rPr>
              <a:t>.”</a:t>
            </a:r>
            <a:endParaRPr lang="de-DE" sz="2400" dirty="0">
              <a:solidFill>
                <a:srgbClr val="333333"/>
              </a:solidFill>
            </a:endParaRPr>
          </a:p>
          <a:p>
            <a:pPr marL="342900" indent="-342900" eaLnBrk="1" hangingPunct="1">
              <a:buClr>
                <a:srgbClr val="333333"/>
              </a:buClr>
              <a:buFont typeface="WingDings"/>
              <a:buChar char=""/>
              <a:defRPr/>
            </a:pPr>
            <a:r>
              <a:rPr lang="de-DE" sz="2400">
                <a:solidFill>
                  <a:srgbClr val="333333"/>
                </a:solidFill>
              </a:rPr>
              <a:t>“Nu </a:t>
            </a:r>
            <a:r>
              <a:rPr lang="en-US" sz="2400" dirty="0">
                <a:solidFill>
                  <a:srgbClr val="333333"/>
                </a:solidFill>
              </a:rPr>
              <a:t>ş</a:t>
            </a:r>
            <a:r>
              <a:rPr lang="de-DE" sz="2400" dirty="0" err="1">
                <a:solidFill>
                  <a:srgbClr val="333333"/>
                </a:solidFill>
              </a:rPr>
              <a:t>tiu</a:t>
            </a:r>
            <a:r>
              <a:rPr lang="de-DE" sz="2400" dirty="0">
                <a:solidFill>
                  <a:srgbClr val="333333"/>
                </a:solidFill>
              </a:rPr>
              <a:t> cum, </a:t>
            </a:r>
            <a:r>
              <a:rPr lang="en-US" sz="2400" dirty="0" err="1">
                <a:solidFill>
                  <a:srgbClr val="333333"/>
                </a:solidFill>
              </a:rPr>
              <a:t>însă</a:t>
            </a:r>
            <a:r>
              <a:rPr lang="en-US" sz="2400" dirty="0">
                <a:solidFill>
                  <a:srgbClr val="333333"/>
                </a:solidFill>
              </a:rPr>
              <a:t> </a:t>
            </a:r>
            <a:r>
              <a:rPr lang="en-US" sz="2400" dirty="0" err="1">
                <a:solidFill>
                  <a:srgbClr val="333333"/>
                </a:solidFill>
              </a:rPr>
              <a:t>cineva</a:t>
            </a:r>
            <a:r>
              <a:rPr lang="en-US" sz="2400" dirty="0">
                <a:solidFill>
                  <a:srgbClr val="333333"/>
                </a:solidFill>
              </a:rPr>
              <a:t> a </a:t>
            </a:r>
            <a:r>
              <a:rPr lang="en-US" sz="2400" dirty="0" err="1">
                <a:solidFill>
                  <a:srgbClr val="333333"/>
                </a:solidFill>
              </a:rPr>
              <a:t>preluat</a:t>
            </a:r>
            <a:r>
              <a:rPr lang="en-US" sz="2400" dirty="0">
                <a:solidFill>
                  <a:srgbClr val="333333"/>
                </a:solidFill>
              </a:rPr>
              <a:t> </a:t>
            </a:r>
            <a:r>
              <a:rPr lang="en-US" sz="2400" dirty="0" err="1">
                <a:solidFill>
                  <a:srgbClr val="333333"/>
                </a:solidFill>
              </a:rPr>
              <a:t>controlul</a:t>
            </a:r>
            <a:r>
              <a:rPr lang="en-US" sz="2400" dirty="0">
                <a:solidFill>
                  <a:srgbClr val="333333"/>
                </a:solidFill>
              </a:rPr>
              <a:t> </a:t>
            </a:r>
            <a:r>
              <a:rPr lang="en-US" sz="2400" dirty="0" err="1">
                <a:solidFill>
                  <a:srgbClr val="333333"/>
                </a:solidFill>
              </a:rPr>
              <a:t>peste</a:t>
            </a:r>
            <a:r>
              <a:rPr lang="en-US" sz="2400" dirty="0">
                <a:solidFill>
                  <a:srgbClr val="333333"/>
                </a:solidFill>
              </a:rPr>
              <a:t> </a:t>
            </a:r>
            <a:r>
              <a:rPr lang="de-DE" sz="2400" dirty="0">
                <a:solidFill>
                  <a:srgbClr val="333333"/>
                </a:solidFill>
              </a:rPr>
              <a:t>g</a:t>
            </a:r>
            <a:r>
              <a:rPr lang="en-US" sz="2400" dirty="0">
                <a:solidFill>
                  <a:srgbClr val="333333"/>
                </a:solidFill>
              </a:rPr>
              <a:t>â</a:t>
            </a:r>
            <a:r>
              <a:rPr lang="de-DE" sz="2400" dirty="0" err="1">
                <a:solidFill>
                  <a:srgbClr val="333333"/>
                </a:solidFill>
              </a:rPr>
              <a:t>ndurile</a:t>
            </a:r>
            <a:r>
              <a:rPr lang="de-DE" sz="2400" dirty="0">
                <a:solidFill>
                  <a:srgbClr val="333333"/>
                </a:solidFill>
              </a:rPr>
              <a:t> </a:t>
            </a:r>
            <a:r>
              <a:rPr lang="de-DE" sz="2400" err="1">
                <a:solidFill>
                  <a:srgbClr val="333333"/>
                </a:solidFill>
              </a:rPr>
              <a:t>mele</a:t>
            </a:r>
            <a:r>
              <a:rPr lang="de-DE" sz="2400">
                <a:solidFill>
                  <a:srgbClr val="333333"/>
                </a:solidFill>
              </a:rPr>
              <a:t>.”</a:t>
            </a:r>
            <a:endParaRPr lang="de-DE" sz="2400" b="1"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35</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2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Gândurile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36</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519526678"/>
              </p:ext>
            </p:extLst>
          </p:nvPr>
        </p:nvGraphicFramePr>
        <p:xfrm>
          <a:off x="408955" y="2514600"/>
          <a:ext cx="11376000" cy="4135368"/>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cs typeface="Times New Roman" pitchFamily="18" charset="0"/>
                        </a:rPr>
                        <a:t>Gânduri controlate din afară?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Poate există alte explicaţii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“Vocile le aud clar. Însă gândurile mele nu pot să le aud!”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“Gândurile acestea nu sunt sub controlul meu. Când încerc să le contracarez se înrăutăţeşte situaţia. Asta înseamnă că cineva îmi vrea răul.”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“Acestea sunt gânduri rele. Însă nu aş putea să dăunez cuiva. Totuşi îmi trec aproape tot timpul gânduri agresive prin cap.”</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dirty="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820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2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Gândurile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37</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187249441"/>
              </p:ext>
            </p:extLst>
          </p:nvPr>
        </p:nvGraphicFramePr>
        <p:xfrm>
          <a:off x="408955" y="2514600"/>
          <a:ext cx="11376000" cy="4135374"/>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cs typeface="Times New Roman" pitchFamily="18" charset="0"/>
                        </a:rPr>
                        <a:t>Gânduri controlate din afară?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Poate există alte explicaţii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“Vocile le aud clar. Însă gândurile mele nu pot să le aud!”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Aprox. 15 -20 % din populaţie aud din când în când voci sau au alte halucinaţii.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Gândurile intensive sau puternice putem aproape să le auzim (când chibzuim, unii oameni aud vocea prietenului/prietenei când citesc o scrisoare de la el/ea, când ne gândim la o melodie)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“Gândurile acestea nu sunt sub controlul meu. Când încerc să le contracarez se înrăutăţeşte situaţia. Asta înseamnă că cineva îmi vrea răul.”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“Acestea sunt gânduri rele. Însă nu aş putea să dăunez cuiva. Totuşi îmi trec aproape tot timpul gânduri agresive prin cap.”</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4380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2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Gândurile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38</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597007180"/>
              </p:ext>
            </p:extLst>
          </p:nvPr>
        </p:nvGraphicFramePr>
        <p:xfrm>
          <a:off x="408955" y="2514600"/>
          <a:ext cx="11376000" cy="413538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cs typeface="Times New Roman" pitchFamily="18" charset="0"/>
                        </a:rPr>
                        <a:t>Gânduri controlate din afară?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Poate există alte explicaţii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“Vocile le aud clar. Însă gândurile mele nu pot să le aud!”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Aprox. 15 -20 % din populaţie aud din când în când voci sau au alte halucinaţii.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Gândurile intensive sau puternice putem aproape să le auzim (când chibzuim, unii oameni aud vocea prietenului/prietenei când citesc o scrisoare de la el/ea, când ne gândim la o melodie)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“Gândurile acestea nu sunt sub controlul meu. Când încerc să le contracarez se înrăutăţeşte situaţia. Asta înseamnă că cineva îmi vrea răul.”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Gândurile nu sunt complet sub controlul nostru. Dacă ar fi aşa, nu am avea inspiraţii sau nu </a:t>
                      </a:r>
                      <a:r>
                        <a:rPr kumimoji="0" lang="vi-VN" sz="1600" b="0" i="0" u="none" strike="noStrike" cap="none" normalizeH="0" baseline="0">
                          <a:ln>
                            <a:noFill/>
                          </a:ln>
                          <a:solidFill>
                            <a:srgbClr val="333333"/>
                          </a:solidFill>
                          <a:effectLst/>
                          <a:latin typeface="Calibri Light"/>
                          <a:cs typeface="Times New Roman" pitchFamily="18" charset="0"/>
                        </a:rPr>
                        <a:t>am “rumega” </a:t>
                      </a:r>
                      <a:r>
                        <a:rPr kumimoji="0" lang="vi-VN" sz="1600" b="0" i="0" u="none" strike="noStrike" cap="none" normalizeH="0" baseline="0" dirty="0">
                          <a:ln>
                            <a:noFill/>
                          </a:ln>
                          <a:solidFill>
                            <a:srgbClr val="333333"/>
                          </a:solidFill>
                          <a:effectLst/>
                          <a:latin typeface="Calibri Light"/>
                          <a:cs typeface="Times New Roman" pitchFamily="18" charset="0"/>
                        </a:rPr>
                        <a:t>ceva.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Când încercăm să contracarăm gânduri neplăcute, acestea devin automatic mai puternice.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Experiment: Nu gândiţi-vă la cifra 8! – Nu o să vă reuşească!</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“Acestea sunt gânduri rele. Însă nu aş putea să dăunez cuiva. Totuşi îmi trec aproape tot timpul gânduri agresive prin cap.”</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Tx/>
                        <a:buNone/>
                        <a:tabLst/>
                      </a:pPr>
                      <a:r>
                        <a:rPr kumimoji="0" lang="vi-VN" sz="1600" b="0" i="0" u="none" strike="noStrike" cap="none" normalizeH="0" baseline="0">
                          <a:ln>
                            <a:noFill/>
                          </a:ln>
                          <a:solidFill>
                            <a:srgbClr val="004992"/>
                          </a:solidFill>
                          <a:effectLst/>
                          <a:latin typeface="Calibri Light"/>
                          <a:cs typeface="Times New Roman" pitchFamily="18" charset="0"/>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2977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0" name="Rectangle 2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Gândurile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39</a:t>
            </a:fld>
            <a:endParaRPr lang="de-DE" dirty="0">
              <a:latin typeface="+mn-lt"/>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831448826"/>
              </p:ext>
            </p:extLst>
          </p:nvPr>
        </p:nvGraphicFramePr>
        <p:xfrm>
          <a:off x="408955" y="2514600"/>
          <a:ext cx="11376000" cy="4135380"/>
        </p:xfrm>
        <a:graphic>
          <a:graphicData uri="http://schemas.openxmlformats.org/drawingml/2006/table">
            <a:tbl>
              <a:tblPr firstRow="1" bandRow="1">
                <a:tableStyleId>{21E4AEA4-8DFA-4A89-87EB-49C32662AFE0}</a:tableStyleId>
              </a:tblPr>
              <a:tblGrid>
                <a:gridCol w="3816424">
                  <a:extLst>
                    <a:ext uri="{9D8B030D-6E8A-4147-A177-3AD203B41FA5}">
                      <a16:colId xmlns:a16="http://schemas.microsoft.com/office/drawing/2014/main" val="20000"/>
                    </a:ext>
                  </a:extLst>
                </a:gridCol>
                <a:gridCol w="7559576">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dirty="0">
                          <a:ln>
                            <a:noFill/>
                          </a:ln>
                          <a:solidFill>
                            <a:srgbClr val="333333"/>
                          </a:solidFill>
                          <a:effectLst/>
                          <a:latin typeface="Calibri Light"/>
                          <a:cs typeface="Times New Roman" pitchFamily="18" charset="0"/>
                        </a:rPr>
                        <a:t>Gânduri controlate din afară?</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vi-VN" sz="1800" b="0" i="0" u="none" strike="noStrike" cap="none" normalizeH="0" baseline="0">
                          <a:ln>
                            <a:noFill/>
                          </a:ln>
                          <a:solidFill>
                            <a:srgbClr val="333333"/>
                          </a:solidFill>
                          <a:effectLst/>
                          <a:latin typeface="Calibri Light"/>
                          <a:cs typeface="Times New Roman" pitchFamily="18" charset="0"/>
                        </a:rPr>
                        <a:t>Poate există alte explicaţii ?</a:t>
                      </a:r>
                      <a:endParaRPr kumimoji="0" lang="en-US" sz="18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1430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“Vocile le aud clar. Însă gândurile mele nu pot să le aud!”</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Aprox. 15 -20 % din populaţie aud din când în când voci sau au alte halucinaţii.</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Gândurile intensive sau puternice putem aproape să le auzim (când chibzuim, unii oameni aud vocea prietenului/prietenei când citesc o scrisoare de la el/ea, când ne gândim la o melodie)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46304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“Gândurile acestea nu sunt sub controlul meu. Când încerc să le contracarez se înrăutăţeşte situaţia. Asta înseamnă că cineva îmi vrea răul.”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Gândurile nu sunt complet sub controlul nostru. Dacă ar fi aşa, nu am avea inspiraţii sau nu </a:t>
                      </a:r>
                      <a:r>
                        <a:rPr kumimoji="0" lang="vi-VN" sz="1600" b="0" i="0" u="none" strike="noStrike" cap="none" normalizeH="0" baseline="0">
                          <a:ln>
                            <a:noFill/>
                          </a:ln>
                          <a:solidFill>
                            <a:srgbClr val="333333"/>
                          </a:solidFill>
                          <a:effectLst/>
                          <a:latin typeface="Calibri Light"/>
                          <a:cs typeface="Times New Roman" pitchFamily="18" charset="0"/>
                        </a:rPr>
                        <a:t>am “rumega” </a:t>
                      </a:r>
                      <a:r>
                        <a:rPr kumimoji="0" lang="vi-VN" sz="1600" b="0" i="0" u="none" strike="noStrike" cap="none" normalizeH="0" baseline="0" dirty="0">
                          <a:ln>
                            <a:noFill/>
                          </a:ln>
                          <a:solidFill>
                            <a:srgbClr val="333333"/>
                          </a:solidFill>
                          <a:effectLst/>
                          <a:latin typeface="Calibri Light"/>
                          <a:cs typeface="Times New Roman" pitchFamily="18" charset="0"/>
                        </a:rPr>
                        <a:t>ceva.</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Când încercăm să contracarăm gânduri neplăcute, acestea devin automatic mai puternice.</a:t>
                      </a:r>
                    </a:p>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Experiment: Nu gândiţi-vă la cifra 8! – Nu o să vă reuşească!</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lang="vi-VN" sz="1600" b="0" i="0" u="none">
                          <a:solidFill>
                            <a:srgbClr val="333333"/>
                          </a:solidFill>
                          <a:latin typeface="Calibri Light"/>
                        </a:rPr>
                        <a:t>“Acestea sunt gânduri rele. Însă nu aş putea să dăunez cuiva. Totuşi îmi trec aproape tot timpul gânduri agresive prin cap.”</a:t>
                      </a:r>
                      <a:endParaRPr lang="en-US" sz="1600" b="0" i="0" u="none" dirty="0">
                        <a:solidFill>
                          <a:srgbClr val="333333"/>
                        </a:solidFill>
                        <a:latin typeface="Calibri Light"/>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600"/>
                        </a:spcBef>
                        <a:spcAft>
                          <a:spcPct val="0"/>
                        </a:spcAft>
                        <a:buClr>
                          <a:srgbClr val="333333"/>
                        </a:buClr>
                        <a:buSzTx/>
                        <a:buFont typeface="WingDings"/>
                        <a:buChar char=""/>
                        <a:tabLst/>
                      </a:pPr>
                      <a:r>
                        <a:rPr kumimoji="0" lang="vi-VN" sz="1600" b="0" i="0" u="none" strike="noStrike" cap="none" normalizeH="0" baseline="0" dirty="0">
                          <a:ln>
                            <a:noFill/>
                          </a:ln>
                          <a:solidFill>
                            <a:srgbClr val="333333"/>
                          </a:solidFill>
                          <a:effectLst/>
                          <a:latin typeface="Calibri Light"/>
                          <a:cs typeface="Times New Roman" pitchFamily="18" charset="0"/>
                        </a:rPr>
                        <a:t>Gânduri care cantrazic modului normal de gândire sunt dese. A gândi ≠ a realiza: 20% din populaţie au gânduri cu privire la sinucidere, însă nu se sinucid. Chiar şi pentru oamenii pe care îi iubim, avem uneori sentimente de agresiune (d.e. o mamă pentru copilul care plânge). </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9"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7896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17"/>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it-IT" altLang="de-DE" sz="3600">
                <a:solidFill>
                  <a:srgbClr val="004992"/>
                </a:solidFill>
                <a:latin typeface="+mn-lt"/>
                <a:ea typeface="+mn-ea"/>
                <a:cs typeface="+mn-cs"/>
              </a:rPr>
              <a:t>Auzul de voci</a:t>
            </a:r>
            <a:br>
              <a:rPr lang="it-IT" altLang="de-DE" sz="3600">
                <a:solidFill>
                  <a:srgbClr val="004992"/>
                </a:solidFill>
                <a:latin typeface="+mn-lt"/>
                <a:ea typeface="+mn-ea"/>
                <a:cs typeface="+mn-cs"/>
              </a:rPr>
            </a:br>
            <a:r>
              <a:rPr lang="it-IT" altLang="de-DE">
                <a:solidFill>
                  <a:srgbClr val="004992"/>
                </a:solidFill>
                <a:latin typeface="+mn-lt"/>
                <a:ea typeface="+mn-ea"/>
                <a:cs typeface="+mn-cs"/>
              </a:rPr>
              <a:t>Gândurile proprii sau controlate din afară?</a:t>
            </a:r>
            <a:br>
              <a:rPr lang="it-IT" altLang="de-DE" sz="3600">
                <a:solidFill>
                  <a:srgbClr val="004992"/>
                </a:solidFill>
                <a:latin typeface="+mn-lt"/>
                <a:ea typeface="+mn-ea"/>
                <a:cs typeface="+mn-cs"/>
              </a:rPr>
            </a:br>
            <a:r>
              <a:rPr lang="it-IT" altLang="de-DE">
                <a:solidFill>
                  <a:srgbClr val="004992"/>
                </a:solidFill>
                <a:latin typeface="+mn-lt"/>
                <a:ea typeface="+mn-ea"/>
                <a:cs typeface="+mn-cs"/>
              </a:rPr>
              <a:t>Argumente pro şi contra</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636912"/>
            <a:ext cx="11340000" cy="3815952"/>
          </a:xfrm>
        </p:spPr>
        <p:txBody>
          <a:bodyPr/>
          <a:lstStyle/>
          <a:p>
            <a:pPr lvl="0" defTabSz="914400" fontAlgn="base">
              <a:defRPr/>
            </a:pPr>
            <a:r>
              <a:rPr lang="de-DE" sz="2400" dirty="0">
                <a:solidFill>
                  <a:srgbClr val="004992"/>
                </a:solidFill>
              </a:rPr>
              <a:t>Presupun</a:t>
            </a:r>
            <a:r>
              <a:rPr lang="en-US" sz="2400" dirty="0" err="1">
                <a:solidFill>
                  <a:srgbClr val="004992"/>
                </a:solidFill>
              </a:rPr>
              <a:t>înd</a:t>
            </a:r>
            <a:r>
              <a:rPr lang="en-US" sz="2400" dirty="0">
                <a:solidFill>
                  <a:srgbClr val="004992"/>
                </a:solidFill>
              </a:rPr>
              <a:t> </a:t>
            </a:r>
            <a:r>
              <a:rPr lang="en-US" sz="2400" dirty="0" err="1">
                <a:solidFill>
                  <a:srgbClr val="004992"/>
                </a:solidFill>
              </a:rPr>
              <a:t>gânduri</a:t>
            </a:r>
            <a:r>
              <a:rPr lang="en-US" sz="2400" dirty="0">
                <a:solidFill>
                  <a:srgbClr val="004992"/>
                </a:solidFill>
              </a:rPr>
              <a:t> </a:t>
            </a:r>
            <a:r>
              <a:rPr lang="en-US" sz="2400" dirty="0" err="1">
                <a:solidFill>
                  <a:srgbClr val="004992"/>
                </a:solidFill>
              </a:rPr>
              <a:t>controlate</a:t>
            </a:r>
            <a:r>
              <a:rPr lang="en-US" sz="2400" dirty="0">
                <a:solidFill>
                  <a:srgbClr val="004992"/>
                </a:solidFill>
              </a:rPr>
              <a:t> din </a:t>
            </a:r>
            <a:r>
              <a:rPr lang="en-US" sz="2400" dirty="0" err="1">
                <a:solidFill>
                  <a:srgbClr val="004992"/>
                </a:solidFill>
              </a:rPr>
              <a:t>afară</a:t>
            </a:r>
            <a:r>
              <a:rPr lang="en-US" sz="2400" dirty="0">
                <a:solidFill>
                  <a:srgbClr val="004992"/>
                </a:solidFill>
              </a:rPr>
              <a:t>: </a:t>
            </a:r>
            <a:r>
              <a:rPr lang="en-US" sz="2400" dirty="0" err="1">
                <a:solidFill>
                  <a:srgbClr val="004992"/>
                </a:solidFill>
              </a:rPr>
              <a:t>această</a:t>
            </a:r>
            <a:r>
              <a:rPr lang="en-US" sz="2400" dirty="0">
                <a:solidFill>
                  <a:srgbClr val="004992"/>
                </a:solidFill>
              </a:rPr>
              <a:t> </a:t>
            </a:r>
            <a:r>
              <a:rPr lang="en-US" sz="2400" dirty="0" err="1">
                <a:solidFill>
                  <a:srgbClr val="004992"/>
                </a:solidFill>
              </a:rPr>
              <a:t>presupunere</a:t>
            </a:r>
            <a:r>
              <a:rPr lang="en-US" sz="2400" dirty="0">
                <a:solidFill>
                  <a:srgbClr val="004992"/>
                </a:solidFill>
              </a:rPr>
              <a:t> </a:t>
            </a:r>
            <a:r>
              <a:rPr lang="en-US" sz="2400" dirty="0" err="1">
                <a:solidFill>
                  <a:srgbClr val="004992"/>
                </a:solidFill>
              </a:rPr>
              <a:t>implică</a:t>
            </a:r>
            <a:r>
              <a:rPr lang="en-US" sz="2400" dirty="0">
                <a:solidFill>
                  <a:srgbClr val="004992"/>
                </a:solidFill>
              </a:rPr>
              <a:t> </a:t>
            </a:r>
            <a:r>
              <a:rPr lang="en-US" sz="2400" dirty="0" err="1">
                <a:solidFill>
                  <a:srgbClr val="004992"/>
                </a:solidFill>
              </a:rPr>
              <a:t>mai</a:t>
            </a:r>
            <a:r>
              <a:rPr lang="en-US" sz="2400" dirty="0">
                <a:solidFill>
                  <a:srgbClr val="004992"/>
                </a:solidFill>
              </a:rPr>
              <a:t> </a:t>
            </a:r>
            <a:r>
              <a:rPr lang="en-US" sz="2400" dirty="0" err="1">
                <a:solidFill>
                  <a:srgbClr val="004992"/>
                </a:solidFill>
              </a:rPr>
              <a:t>multe</a:t>
            </a:r>
            <a:r>
              <a:rPr lang="en-US" sz="2400" dirty="0">
                <a:solidFill>
                  <a:srgbClr val="004992"/>
                </a:solidFill>
              </a:rPr>
              <a:t> </a:t>
            </a:r>
            <a:r>
              <a:rPr lang="en-US" sz="2400" dirty="0" err="1">
                <a:solidFill>
                  <a:srgbClr val="004992"/>
                </a:solidFill>
              </a:rPr>
              <a:t>întrebări</a:t>
            </a:r>
            <a:r>
              <a:rPr lang="en-US" sz="2400" dirty="0">
                <a:solidFill>
                  <a:srgbClr val="004992"/>
                </a:solidFill>
              </a:rPr>
              <a:t> </a:t>
            </a:r>
            <a:r>
              <a:rPr lang="en-US" sz="2400" dirty="0" err="1">
                <a:solidFill>
                  <a:srgbClr val="004992"/>
                </a:solidFill>
              </a:rPr>
              <a:t>decât</a:t>
            </a:r>
            <a:r>
              <a:rPr lang="en-US" sz="2400" dirty="0">
                <a:solidFill>
                  <a:srgbClr val="004992"/>
                </a:solidFill>
              </a:rPr>
              <a:t> </a:t>
            </a:r>
            <a:r>
              <a:rPr lang="en-US" sz="2400" dirty="0" err="1">
                <a:solidFill>
                  <a:srgbClr val="004992"/>
                </a:solidFill>
              </a:rPr>
              <a:t>răspunsuri</a:t>
            </a:r>
            <a:r>
              <a:rPr lang="en-US" sz="2400" dirty="0">
                <a:solidFill>
                  <a:srgbClr val="004992"/>
                </a:solidFill>
              </a:rPr>
              <a:t>:</a:t>
            </a:r>
            <a:endParaRPr lang="de-DE" sz="2400" dirty="0">
              <a:solidFill>
                <a:srgbClr val="004992"/>
              </a:solidFill>
            </a:endParaRPr>
          </a:p>
          <a:p>
            <a:pPr marL="342900" lvl="0" indent="-342900" defTabSz="914400" fontAlgn="base">
              <a:buClr>
                <a:srgbClr val="333333"/>
              </a:buClr>
              <a:buFont typeface="WingDings"/>
              <a:buChar char=""/>
              <a:defRPr/>
            </a:pPr>
            <a:r>
              <a:rPr lang="de-DE" sz="2400" dirty="0">
                <a:solidFill>
                  <a:srgbClr val="333333"/>
                </a:solidFill>
              </a:rPr>
              <a:t>Realizarea technic</a:t>
            </a:r>
            <a:r>
              <a:rPr lang="en-US" sz="2400" dirty="0">
                <a:solidFill>
                  <a:srgbClr val="333333"/>
                </a:solidFill>
              </a:rPr>
              <a:t>ă</a:t>
            </a:r>
            <a:r>
              <a:rPr lang="de-DE"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C</a:t>
            </a:r>
            <a:r>
              <a:rPr lang="en-US" sz="2400" dirty="0" err="1">
                <a:solidFill>
                  <a:srgbClr val="333333"/>
                </a:solidFill>
              </a:rPr>
              <a:t>ând</a:t>
            </a:r>
            <a:r>
              <a:rPr lang="en-US" sz="2400" dirty="0">
                <a:solidFill>
                  <a:srgbClr val="333333"/>
                </a:solidFill>
              </a:rPr>
              <a:t> </a:t>
            </a:r>
            <a:r>
              <a:rPr lang="en-US" sz="2400" dirty="0" err="1">
                <a:solidFill>
                  <a:srgbClr val="333333"/>
                </a:solidFill>
              </a:rPr>
              <a:t>şi</a:t>
            </a:r>
            <a:r>
              <a:rPr lang="en-US" sz="2400" dirty="0">
                <a:solidFill>
                  <a:srgbClr val="333333"/>
                </a:solidFill>
              </a:rPr>
              <a:t> cum a </a:t>
            </a:r>
            <a:r>
              <a:rPr lang="en-US" sz="2400" dirty="0" err="1">
                <a:solidFill>
                  <a:srgbClr val="333333"/>
                </a:solidFill>
              </a:rPr>
              <a:t>avut</a:t>
            </a:r>
            <a:r>
              <a:rPr lang="en-US" sz="2400" dirty="0">
                <a:solidFill>
                  <a:srgbClr val="333333"/>
                </a:solidFill>
              </a:rPr>
              <a:t> </a:t>
            </a:r>
            <a:r>
              <a:rPr lang="en-US" sz="2400" dirty="0" err="1">
                <a:solidFill>
                  <a:srgbClr val="333333"/>
                </a:solidFill>
              </a:rPr>
              <a:t>loc</a:t>
            </a:r>
            <a:r>
              <a:rPr lang="en-US" sz="2400" dirty="0">
                <a:solidFill>
                  <a:srgbClr val="333333"/>
                </a:solidFill>
              </a:rPr>
              <a:t> </a:t>
            </a:r>
            <a:r>
              <a:rPr lang="en-US" sz="2400" dirty="0" err="1">
                <a:solidFill>
                  <a:srgbClr val="333333"/>
                </a:solidFill>
              </a:rPr>
              <a:t>implantarea</a:t>
            </a:r>
            <a:r>
              <a:rPr lang="en-US" sz="2400" dirty="0">
                <a:solidFill>
                  <a:srgbClr val="333333"/>
                </a:solidFill>
              </a:rPr>
              <a:t>?</a:t>
            </a:r>
          </a:p>
          <a:p>
            <a:pPr marL="342900" lvl="0" indent="-342900" defTabSz="914400" fontAlgn="base">
              <a:buClr>
                <a:srgbClr val="333333"/>
              </a:buClr>
              <a:buFont typeface="WingDings"/>
              <a:buChar char=""/>
              <a:defRPr/>
            </a:pPr>
            <a:r>
              <a:rPr lang="de-DE" sz="2400" dirty="0">
                <a:solidFill>
                  <a:srgbClr val="333333"/>
                </a:solidFill>
              </a:rPr>
              <a:t>Cine este interesat, are bani </a:t>
            </a:r>
            <a:r>
              <a:rPr lang="en-US" sz="2400" dirty="0" err="1">
                <a:solidFill>
                  <a:srgbClr val="333333"/>
                </a:solidFill>
              </a:rPr>
              <a:t>şi</a:t>
            </a:r>
            <a:r>
              <a:rPr lang="en-US" sz="2400" dirty="0">
                <a:solidFill>
                  <a:srgbClr val="333333"/>
                </a:solidFill>
              </a:rPr>
              <a:t> </a:t>
            </a:r>
            <a:r>
              <a:rPr lang="en-US" sz="2400" dirty="0" err="1">
                <a:solidFill>
                  <a:srgbClr val="333333"/>
                </a:solidFill>
              </a:rPr>
              <a:t>timp</a:t>
            </a:r>
            <a:r>
              <a:rPr lang="de-DE" sz="2400" dirty="0">
                <a:solidFill>
                  <a:srgbClr val="333333"/>
                </a:solidFill>
              </a:rPr>
              <a:t> s</a:t>
            </a:r>
            <a:r>
              <a:rPr lang="en-US" sz="2400" dirty="0">
                <a:solidFill>
                  <a:srgbClr val="333333"/>
                </a:solidFill>
              </a:rPr>
              <a:t>ă </a:t>
            </a:r>
            <a:r>
              <a:rPr lang="en-US" sz="2400" dirty="0" err="1">
                <a:solidFill>
                  <a:srgbClr val="333333"/>
                </a:solidFill>
              </a:rPr>
              <a:t>vă</a:t>
            </a:r>
            <a:r>
              <a:rPr lang="en-US" sz="2400" dirty="0">
                <a:solidFill>
                  <a:srgbClr val="333333"/>
                </a:solidFill>
              </a:rPr>
              <a:t> </a:t>
            </a:r>
            <a:r>
              <a:rPr lang="en-US" sz="2400" dirty="0" err="1">
                <a:solidFill>
                  <a:srgbClr val="333333"/>
                </a:solidFill>
              </a:rPr>
              <a:t>dăuneze</a:t>
            </a:r>
            <a:r>
              <a:rPr lang="en-US" sz="2400" dirty="0">
                <a:solidFill>
                  <a:srgbClr val="333333"/>
                </a:solidFill>
              </a:rPr>
              <a:t> </a:t>
            </a:r>
            <a:r>
              <a:rPr lang="en-US" sz="2400" dirty="0" err="1">
                <a:solidFill>
                  <a:srgbClr val="333333"/>
                </a:solidFill>
              </a:rPr>
              <a:t>în</a:t>
            </a:r>
            <a:r>
              <a:rPr lang="en-US" sz="2400" dirty="0">
                <a:solidFill>
                  <a:srgbClr val="333333"/>
                </a:solidFill>
              </a:rPr>
              <a:t> </a:t>
            </a:r>
            <a:r>
              <a:rPr lang="en-US" sz="2400" dirty="0" err="1">
                <a:solidFill>
                  <a:srgbClr val="333333"/>
                </a:solidFill>
              </a:rPr>
              <a:t>acest</a:t>
            </a:r>
            <a:r>
              <a:rPr lang="en-US" sz="2400" dirty="0">
                <a:solidFill>
                  <a:srgbClr val="333333"/>
                </a:solidFill>
              </a:rPr>
              <a:t> </a:t>
            </a:r>
            <a:r>
              <a:rPr lang="en-US" sz="2400" dirty="0" err="1">
                <a:solidFill>
                  <a:srgbClr val="333333"/>
                </a:solidFill>
              </a:rPr>
              <a:t>fel</a:t>
            </a:r>
            <a:r>
              <a:rPr lang="en-US" sz="2400" dirty="0">
                <a:solidFill>
                  <a:srgbClr val="333333"/>
                </a:solidFill>
              </a:rPr>
              <a:t>?</a:t>
            </a:r>
          </a:p>
          <a:p>
            <a:pPr marL="342900" lvl="0" indent="-342900" defTabSz="914400" fontAlgn="base">
              <a:buClr>
                <a:srgbClr val="333333"/>
              </a:buClr>
              <a:buFont typeface="WingDings"/>
              <a:buChar char=""/>
              <a:defRPr/>
            </a:pPr>
            <a:r>
              <a:rPr lang="en-US" sz="2400" dirty="0" err="1">
                <a:solidFill>
                  <a:srgbClr val="333333"/>
                </a:solidFill>
              </a:rPr>
              <a:t>Există</a:t>
            </a:r>
            <a:r>
              <a:rPr lang="en-US" sz="2400" dirty="0">
                <a:solidFill>
                  <a:srgbClr val="333333"/>
                </a:solidFill>
              </a:rPr>
              <a:t> </a:t>
            </a:r>
            <a:r>
              <a:rPr lang="en-US" sz="2400" dirty="0" err="1">
                <a:solidFill>
                  <a:srgbClr val="333333"/>
                </a:solidFill>
              </a:rPr>
              <a:t>modalităţi</a:t>
            </a:r>
            <a:r>
              <a:rPr lang="en-US" sz="2400" dirty="0">
                <a:solidFill>
                  <a:srgbClr val="333333"/>
                </a:solidFill>
              </a:rPr>
              <a:t> </a:t>
            </a:r>
            <a:r>
              <a:rPr lang="en-US" sz="2400" dirty="0" err="1">
                <a:solidFill>
                  <a:srgbClr val="333333"/>
                </a:solidFill>
              </a:rPr>
              <a:t>mai</a:t>
            </a:r>
            <a:r>
              <a:rPr lang="en-US" sz="2400" dirty="0">
                <a:solidFill>
                  <a:srgbClr val="333333"/>
                </a:solidFill>
              </a:rPr>
              <a:t> </a:t>
            </a:r>
            <a:r>
              <a:rPr lang="en-US" sz="2400" dirty="0" err="1">
                <a:solidFill>
                  <a:srgbClr val="333333"/>
                </a:solidFill>
              </a:rPr>
              <a:t>uşoare</a:t>
            </a:r>
            <a:r>
              <a:rPr lang="en-US" sz="2400" dirty="0">
                <a:solidFill>
                  <a:srgbClr val="333333"/>
                </a:solidFill>
              </a:rPr>
              <a:t> de a </a:t>
            </a:r>
            <a:r>
              <a:rPr lang="en-US" sz="2400" dirty="0" err="1">
                <a:solidFill>
                  <a:srgbClr val="333333"/>
                </a:solidFill>
              </a:rPr>
              <a:t>dăuna</a:t>
            </a:r>
            <a:r>
              <a:rPr lang="en-US" sz="2400" dirty="0">
                <a:solidFill>
                  <a:srgbClr val="333333"/>
                </a:solidFill>
              </a:rPr>
              <a:t> </a:t>
            </a:r>
            <a:r>
              <a:rPr lang="en-US" sz="2400" dirty="0" err="1">
                <a:solidFill>
                  <a:srgbClr val="333333"/>
                </a:solidFill>
              </a:rPr>
              <a:t>cuiva</a:t>
            </a:r>
            <a:r>
              <a:rPr lang="en-US" sz="2400" dirty="0">
                <a:solidFill>
                  <a:srgbClr val="333333"/>
                </a:solidFill>
              </a:rPr>
              <a:t>? De </a:t>
            </a:r>
            <a:r>
              <a:rPr lang="en-US" sz="2400" dirty="0" err="1">
                <a:solidFill>
                  <a:srgbClr val="333333"/>
                </a:solidFill>
              </a:rPr>
              <a:t>ce</a:t>
            </a:r>
            <a:r>
              <a:rPr lang="en-US" sz="2400" dirty="0">
                <a:solidFill>
                  <a:srgbClr val="333333"/>
                </a:solidFill>
              </a:rPr>
              <a:t> o </a:t>
            </a:r>
            <a:r>
              <a:rPr lang="en-US" sz="2400" dirty="0" err="1">
                <a:solidFill>
                  <a:srgbClr val="333333"/>
                </a:solidFill>
              </a:rPr>
              <a:t>metodă</a:t>
            </a:r>
            <a:r>
              <a:rPr lang="en-US" sz="2400" dirty="0">
                <a:solidFill>
                  <a:srgbClr val="333333"/>
                </a:solidFill>
              </a:rPr>
              <a:t> </a:t>
            </a:r>
            <a:r>
              <a:rPr lang="en-US" sz="2400" dirty="0" err="1">
                <a:solidFill>
                  <a:srgbClr val="333333"/>
                </a:solidFill>
              </a:rPr>
              <a:t>aşa</a:t>
            </a:r>
            <a:r>
              <a:rPr lang="en-US" sz="2400" dirty="0">
                <a:solidFill>
                  <a:srgbClr val="333333"/>
                </a:solidFill>
              </a:rPr>
              <a:t> de </a:t>
            </a:r>
            <a:r>
              <a:rPr lang="en-US" sz="2400" dirty="0" err="1">
                <a:solidFill>
                  <a:srgbClr val="333333"/>
                </a:solidFill>
              </a:rPr>
              <a:t>complexă</a:t>
            </a:r>
            <a:r>
              <a:rPr lang="en-US" sz="2400" dirty="0">
                <a:solidFill>
                  <a:srgbClr val="333333"/>
                </a:solidFill>
              </a:rPr>
              <a:t>?</a:t>
            </a:r>
            <a:endParaRPr lang="en-US" sz="2400" dirty="0"/>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40</a:t>
            </a:fld>
            <a:endParaRPr lang="de-DE" dirty="0">
              <a:latin typeface="+mn-lt"/>
              <a:cs typeface="+mn-cs"/>
            </a:endParaRPr>
          </a:p>
        </p:txBody>
      </p:sp>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prieten/o prietenă vă invită la masă.</a:t>
            </a:r>
            <a:endParaRPr lang="de-DE" altLang="de-DE" sz="3600">
              <a:latin typeface="+mn-lt"/>
              <a:ea typeface="+mn-ea"/>
              <a:cs typeface="+mn-cs"/>
            </a:endParaRPr>
          </a:p>
        </p:txBody>
      </p:sp>
      <p:sp>
        <p:nvSpPr>
          <p:cNvPr id="43011" name="Rectangle 3"/>
          <p:cNvSpPr>
            <a:spLocks noGrp="1" noChangeArrowheads="1"/>
          </p:cNvSpPr>
          <p:nvPr>
            <p:ph idx="1"/>
          </p:nvPr>
        </p:nvSpPr>
        <p:spPr/>
        <p:txBody>
          <a:bodyPr>
            <a:noAutofit/>
          </a:bodyPr>
          <a:lstStyle/>
          <a:p>
            <a:pPr eaLnBrk="1" hangingPunct="1"/>
            <a:r>
              <a:rPr lang="de-DE" altLang="de-DE" sz="2400" dirty="0" err="1">
                <a:solidFill>
                  <a:srgbClr val="333333"/>
                </a:solidFill>
              </a:rPr>
              <a:t>Ce</a:t>
            </a:r>
            <a:r>
              <a:rPr lang="de-DE" altLang="de-DE" sz="2400" dirty="0">
                <a:solidFill>
                  <a:srgbClr val="333333"/>
                </a:solidFill>
              </a:rPr>
              <a:t> l-a </a:t>
            </a:r>
            <a:r>
              <a:rPr lang="de-DE" altLang="de-DE" sz="2400" dirty="0" err="1">
                <a:solidFill>
                  <a:srgbClr val="333333"/>
                </a:solidFill>
              </a:rPr>
              <a:t>determinat</a:t>
            </a:r>
            <a:r>
              <a:rPr lang="de-DE" altLang="de-DE" sz="2400" dirty="0">
                <a:solidFill>
                  <a:srgbClr val="333333"/>
                </a:solidFill>
              </a:rPr>
              <a:t>/a </a:t>
            </a:r>
            <a:r>
              <a:rPr lang="de-DE" altLang="de-DE" sz="2400" dirty="0" err="1">
                <a:solidFill>
                  <a:srgbClr val="333333"/>
                </a:solidFill>
              </a:rPr>
              <a:t>determinat</a:t>
            </a:r>
            <a:r>
              <a:rPr lang="de-DE" altLang="de-DE" sz="2400" dirty="0">
                <a:solidFill>
                  <a:srgbClr val="333333"/>
                </a:solidFill>
              </a:rPr>
              <a:t>-o s</a:t>
            </a:r>
            <a:r>
              <a:rPr lang="en-US" altLang="de-DE" sz="2400" dirty="0">
                <a:solidFill>
                  <a:srgbClr val="333333"/>
                </a:solidFill>
              </a:rPr>
              <a:t>ă </a:t>
            </a:r>
            <a:r>
              <a:rPr lang="en-US" altLang="de-DE" sz="2400" dirty="0" err="1">
                <a:solidFill>
                  <a:srgbClr val="333333"/>
                </a:solidFill>
              </a:rPr>
              <a:t>vă</a:t>
            </a:r>
            <a:r>
              <a:rPr lang="de-DE" altLang="de-DE" sz="2400" dirty="0">
                <a:solidFill>
                  <a:srgbClr val="333333"/>
                </a:solidFill>
              </a:rPr>
              <a:t> </a:t>
            </a:r>
            <a:r>
              <a:rPr lang="de-DE" altLang="de-DE" sz="2400" dirty="0" err="1">
                <a:solidFill>
                  <a:srgbClr val="333333"/>
                </a:solidFill>
              </a:rPr>
              <a:t>invite</a:t>
            </a:r>
            <a:r>
              <a:rPr lang="de-DE" altLang="de-DE" sz="2400" dirty="0">
                <a:solidFill>
                  <a:srgbClr val="333333"/>
                </a:solidFill>
              </a:rPr>
              <a:t> la </a:t>
            </a:r>
            <a:r>
              <a:rPr lang="de-DE" altLang="de-DE" sz="2400" dirty="0" err="1">
                <a:solidFill>
                  <a:srgbClr val="333333"/>
                </a:solidFill>
              </a:rPr>
              <a:t>mas</a:t>
            </a:r>
            <a:r>
              <a:rPr lang="en-US" altLang="de-DE" sz="2400" dirty="0">
                <a:solidFill>
                  <a:srgbClr val="333333"/>
                </a:solidFill>
              </a:rPr>
              <a:t>ă ?</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41</a:t>
            </a:fld>
            <a:endParaRPr lang="de-DE" dirty="0">
              <a:latin typeface="+mn-lt"/>
              <a:cs typeface="+mn-cs"/>
            </a:endParaRPr>
          </a:p>
        </p:txBody>
      </p:sp>
      <p:pic>
        <p:nvPicPr>
          <p:cNvPr id="10" name="Picture 19" descr="Erwyn van der Meer - flickr  - Diner at Chateau de Violet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683676"/>
            <a:ext cx="3264750" cy="217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da-DK" altLang="de-DE" sz="3600">
                <a:latin typeface="+mn-lt"/>
                <a:ea typeface="+mn-ea"/>
                <a:cs typeface="+mn-cs"/>
              </a:rPr>
              <a:t>Un om de poliţie vă opreşte.</a:t>
            </a:r>
            <a:endParaRPr lang="de-DE" altLang="de-DE" sz="3600">
              <a:latin typeface="+mn-lt"/>
              <a:ea typeface="+mn-ea"/>
              <a:cs typeface="+mn-cs"/>
            </a:endParaRPr>
          </a:p>
        </p:txBody>
      </p:sp>
      <p:sp>
        <p:nvSpPr>
          <p:cNvPr id="44035"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 s</a:t>
            </a:r>
            <a:r>
              <a:rPr lang="en-US" altLang="de-DE" sz="2400" dirty="0">
                <a:solidFill>
                  <a:srgbClr val="333333"/>
                </a:solidFill>
              </a:rPr>
              <a:t>ă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oprească</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42</a:t>
            </a:fld>
            <a:endParaRPr lang="de-DE" dirty="0">
              <a:latin typeface="+mn-lt"/>
              <a:cs typeface="+mn-cs"/>
            </a:endParaRPr>
          </a:p>
        </p:txBody>
      </p:sp>
      <p:pic>
        <p:nvPicPr>
          <p:cNvPr id="10" name="Picture 17" descr="Kambiz Kamrani - flickr- Bored Traffic Man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247923"/>
            <a:ext cx="3264750" cy="26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mn-lt"/>
                <a:ea typeface="+mn-ea"/>
                <a:cs typeface="+mn-cs"/>
              </a:rPr>
              <a:t>Câştigaţi la un joc de noroc.</a:t>
            </a:r>
          </a:p>
        </p:txBody>
      </p:sp>
      <p:sp>
        <p:nvSpPr>
          <p:cNvPr id="45059" name="Rectangle 3"/>
          <p:cNvSpPr>
            <a:spLocks noGrp="1" noChangeArrowheads="1"/>
          </p:cNvSpPr>
          <p:nvPr>
            <p:ph idx="1"/>
          </p:nvPr>
        </p:nvSpPr>
        <p:spPr/>
        <p:txBody>
          <a:bodyPr>
            <a:noAutofit/>
          </a:bodyPr>
          <a:lstStyle/>
          <a:p>
            <a:pPr eaLnBrk="1" hangingPunct="1"/>
            <a:r>
              <a:rPr lang="de-DE" altLang="de-DE" sz="2400" dirty="0">
                <a:solidFill>
                  <a:srgbClr val="333333"/>
                </a:solidFill>
              </a:rPr>
              <a:t>De ce 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câştigat</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43</a:t>
            </a:fld>
            <a:endParaRPr lang="de-DE" dirty="0">
              <a:latin typeface="+mn-lt"/>
              <a:cs typeface="+mn-cs"/>
            </a:endParaRPr>
          </a:p>
        </p:txBody>
      </p:sp>
      <p:pic>
        <p:nvPicPr>
          <p:cNvPr id="10" name="Picture 9" descr="Jochen Schmidt-Oehm fotocommunity Zocker"/>
          <p:cNvPicPr>
            <a:picLocks noChangeAspect="1" noChangeArrowheads="1"/>
          </p:cNvPicPr>
          <p:nvPr/>
        </p:nvPicPr>
        <p:blipFill rotWithShape="1">
          <a:blip r:embed="rId3">
            <a:extLst>
              <a:ext uri="{28A0092B-C50C-407E-A947-70E740481C1C}">
                <a14:useLocalDpi xmlns:a14="http://schemas.microsoft.com/office/drawing/2010/main" val="0"/>
              </a:ext>
            </a:extLst>
          </a:blip>
          <a:srcRect l="1" t="-1" r="1580" b="1409"/>
          <a:stretch/>
        </p:blipFill>
        <p:spPr bwMode="auto">
          <a:xfrm>
            <a:off x="8698626" y="4229681"/>
            <a:ext cx="3496549" cy="262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Vreţi să vă urcaţi în maşina nouă când descoperiţi o zgârietură.</a:t>
            </a:r>
            <a:endParaRPr lang="de-DE" altLang="de-DE" sz="3600">
              <a:latin typeface="+mn-lt"/>
              <a:ea typeface="+mn-ea"/>
              <a:cs typeface="+mn-cs"/>
            </a:endParaRPr>
          </a:p>
        </p:txBody>
      </p:sp>
      <p:sp>
        <p:nvSpPr>
          <p:cNvPr id="46083" name="Rectangle 3"/>
          <p:cNvSpPr>
            <a:spLocks noGrp="1" noChangeArrowheads="1"/>
          </p:cNvSpPr>
          <p:nvPr>
            <p:ph idx="1"/>
          </p:nvPr>
        </p:nvSpPr>
        <p:spPr/>
        <p:txBody>
          <a:bodyPr>
            <a:noAutofit/>
          </a:bodyPr>
          <a:lstStyle/>
          <a:p>
            <a:pPr eaLnBrk="1" hangingPunct="1"/>
            <a:r>
              <a:rPr lang="de-DE" altLang="de-DE" sz="2400" dirty="0">
                <a:solidFill>
                  <a:srgbClr val="333333"/>
                </a:solidFill>
              </a:rPr>
              <a:t>Ce ar fi putut s</a:t>
            </a:r>
            <a:r>
              <a:rPr lang="en-US" altLang="de-DE" sz="2400" dirty="0">
                <a:solidFill>
                  <a:srgbClr val="333333"/>
                </a:solidFill>
              </a:rPr>
              <a:t>ă </a:t>
            </a:r>
            <a:r>
              <a:rPr lang="en-US" altLang="de-DE" sz="2400" dirty="0" err="1">
                <a:solidFill>
                  <a:srgbClr val="333333"/>
                </a:solidFill>
              </a:rPr>
              <a:t>cauzeze</a:t>
            </a:r>
            <a:r>
              <a:rPr lang="en-US" altLang="de-DE" sz="2400" dirty="0">
                <a:solidFill>
                  <a:srgbClr val="333333"/>
                </a:solidFill>
              </a:rPr>
              <a:t> z</a:t>
            </a:r>
            <a:r>
              <a:rPr lang="de-DE" altLang="de-DE" sz="2400" dirty="0">
                <a:solidFill>
                  <a:srgbClr val="333333"/>
                </a:solidFill>
              </a:rPr>
              <a:t>g</a:t>
            </a:r>
            <a:r>
              <a:rPr lang="en-US" altLang="de-DE" sz="2400" dirty="0" err="1">
                <a:solidFill>
                  <a:srgbClr val="333333"/>
                </a:solidFill>
              </a:rPr>
              <a:t>ârietura</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44</a:t>
            </a:fld>
            <a:endParaRPr lang="de-DE" dirty="0">
              <a:latin typeface="+mn-lt"/>
              <a:cs typeface="+mn-cs"/>
            </a:endParaRPr>
          </a:p>
        </p:txBody>
      </p:sp>
      <p:pic>
        <p:nvPicPr>
          <p:cNvPr id="10" name="Picture 6" descr="robertrazrbl - 02-07-06_1728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809" y="4509476"/>
            <a:ext cx="3131366" cy="2348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Un medic constată la dumneavoastră o tensiune de sânge ridicată.</a:t>
            </a:r>
            <a:endParaRPr lang="de-DE" altLang="de-DE" sz="3600">
              <a:latin typeface="+mn-lt"/>
              <a:ea typeface="+mn-ea"/>
              <a:cs typeface="+mn-cs"/>
            </a:endParaRPr>
          </a:p>
        </p:txBody>
      </p:sp>
      <p:sp>
        <p:nvSpPr>
          <p:cNvPr id="47107" name="Rectangle 3"/>
          <p:cNvSpPr>
            <a:spLocks noGrp="1" noChangeArrowheads="1"/>
          </p:cNvSpPr>
          <p:nvPr>
            <p:ph idx="1"/>
          </p:nvPr>
        </p:nvSpPr>
        <p:spPr/>
        <p:txBody>
          <a:bodyPr>
            <a:noAutofit/>
          </a:bodyPr>
          <a:lstStyle/>
          <a:p>
            <a:pPr eaLnBrk="1" hangingPunct="1"/>
            <a:r>
              <a:rPr lang="de-DE" altLang="de-DE" sz="2400" dirty="0">
                <a:solidFill>
                  <a:srgbClr val="333333"/>
                </a:solidFill>
              </a:rPr>
              <a:t>De ce ave</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tensiunea</a:t>
            </a:r>
            <a:r>
              <a:rPr lang="en-US" altLang="de-DE" sz="2400" dirty="0">
                <a:solidFill>
                  <a:srgbClr val="333333"/>
                </a:solidFill>
              </a:rPr>
              <a:t> de </a:t>
            </a:r>
            <a:r>
              <a:rPr lang="en-US" altLang="de-DE" sz="2400" dirty="0" err="1">
                <a:solidFill>
                  <a:srgbClr val="333333"/>
                </a:solidFill>
              </a:rPr>
              <a:t>sânge</a:t>
            </a:r>
            <a:r>
              <a:rPr lang="en-US" altLang="de-DE" sz="2400" dirty="0">
                <a:solidFill>
                  <a:srgbClr val="333333"/>
                </a:solidFill>
              </a:rPr>
              <a:t> </a:t>
            </a:r>
            <a:r>
              <a:rPr lang="en-US" altLang="de-DE" sz="2400" dirty="0" err="1">
                <a:solidFill>
                  <a:srgbClr val="333333"/>
                </a:solidFill>
              </a:rPr>
              <a:t>ridicată</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45</a:t>
            </a:fld>
            <a:endParaRPr lang="de-DE" dirty="0">
              <a:latin typeface="+mn-lt"/>
              <a:cs typeface="+mn-cs"/>
            </a:endParaRPr>
          </a:p>
        </p:txBody>
      </p:sp>
      <p:pic>
        <p:nvPicPr>
          <p:cNvPr id="10" name="Picture 14" descr="haysophie flickr name DSCN3940 cc 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cunoştinţă a refuzat să vă ajute la ceva.</a:t>
            </a:r>
            <a:endParaRPr lang="de-DE" altLang="de-DE" sz="3600">
              <a:latin typeface="+mn-lt"/>
              <a:ea typeface="+mn-ea"/>
              <a:cs typeface="+mn-cs"/>
            </a:endParaRPr>
          </a:p>
        </p:txBody>
      </p:sp>
      <p:sp>
        <p:nvSpPr>
          <p:cNvPr id="48131"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determinat/a determinat-o s</a:t>
            </a:r>
            <a:r>
              <a:rPr lang="en-US" altLang="de-DE" sz="2400" dirty="0">
                <a:solidFill>
                  <a:srgbClr val="333333"/>
                </a:solidFill>
              </a:rPr>
              <a:t>ă </a:t>
            </a:r>
            <a:r>
              <a:rPr lang="en-US" altLang="de-DE" sz="2400" dirty="0" err="1">
                <a:solidFill>
                  <a:srgbClr val="333333"/>
                </a:solidFill>
              </a:rPr>
              <a:t>refuze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ajute</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46</a:t>
            </a:fld>
            <a:endParaRPr lang="de-DE" dirty="0">
              <a:latin typeface="+mn-lt"/>
              <a:cs typeface="+mn-cs"/>
            </a:endParaRPr>
          </a:p>
        </p:txBody>
      </p:sp>
      <p:pic>
        <p:nvPicPr>
          <p:cNvPr id="10" name="Picture 12" descr="Katrin Ze"/>
          <p:cNvPicPr>
            <a:picLocks noChangeAspect="1" noChangeArrowheads="1"/>
          </p:cNvPicPr>
          <p:nvPr/>
        </p:nvPicPr>
        <p:blipFill rotWithShape="1">
          <a:blip r:embed="rId3">
            <a:extLst>
              <a:ext uri="{28A0092B-C50C-407E-A947-70E740481C1C}">
                <a14:useLocalDpi xmlns:a14="http://schemas.microsoft.com/office/drawing/2010/main" val="0"/>
              </a:ext>
            </a:extLst>
          </a:blip>
          <a:srcRect l="786" t="534" r="684" b="938"/>
          <a:stretch/>
        </p:blipFill>
        <p:spPr bwMode="auto">
          <a:xfrm>
            <a:off x="9451975" y="4114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Un prieten/ o prietenă v-a cumpărat un cadou.</a:t>
            </a:r>
            <a:endParaRPr lang="de-DE" altLang="de-DE" sz="3600">
              <a:latin typeface="+mn-lt"/>
              <a:ea typeface="+mn-ea"/>
              <a:cs typeface="+mn-cs"/>
            </a:endParaRPr>
          </a:p>
        </p:txBody>
      </p:sp>
      <p:sp>
        <p:nvSpPr>
          <p:cNvPr id="49155"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determinat/a determinat-o s</a:t>
            </a:r>
            <a:r>
              <a:rPr lang="en-US" altLang="de-DE" sz="2400" dirty="0">
                <a:solidFill>
                  <a:srgbClr val="333333"/>
                </a:solidFill>
              </a:rPr>
              <a:t>ă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cumpere</a:t>
            </a:r>
            <a:r>
              <a:rPr lang="en-US" altLang="de-DE" sz="2400" dirty="0">
                <a:solidFill>
                  <a:srgbClr val="333333"/>
                </a:solidFill>
              </a:rPr>
              <a:t> un </a:t>
            </a:r>
            <a:r>
              <a:rPr lang="en-US" altLang="de-DE" sz="2400" dirty="0" err="1">
                <a:solidFill>
                  <a:srgbClr val="333333"/>
                </a:solidFill>
              </a:rPr>
              <a:t>cadou</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47</a:t>
            </a:fld>
            <a:endParaRPr lang="de-DE" dirty="0">
              <a:latin typeface="+mn-lt"/>
              <a:cs typeface="+mn-cs"/>
            </a:endParaRPr>
          </a:p>
        </p:txBody>
      </p:sp>
      <p:pic>
        <p:nvPicPr>
          <p:cNvPr id="10" name="Picture 18" descr="penmachine - flickr - Big Present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290" y="4619038"/>
            <a:ext cx="3465885" cy="223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vert="horz" lIns="0" tIns="0" rIns="0" bIns="0" rtlCol="0" anchor="t">
            <a:spAutoFit/>
          </a:bodyPr>
          <a:lstStyle/>
          <a:p>
            <a:pPr defTabSz="914377">
              <a:spcBef>
                <a:spcPts val="0"/>
              </a:spcBef>
            </a:pPr>
            <a:r>
              <a:rPr lang="it-IT" altLang="de-DE" sz="3600">
                <a:latin typeface="+mn-lt"/>
                <a:ea typeface="+mn-ea"/>
                <a:cs typeface="+mn-cs"/>
              </a:rPr>
              <a:t>Un prieten spune că sunteţi prost.</a:t>
            </a:r>
            <a:endParaRPr lang="de-DE" altLang="de-DE" sz="3600">
              <a:latin typeface="+mn-lt"/>
              <a:ea typeface="+mn-ea"/>
              <a:cs typeface="+mn-cs"/>
            </a:endParaRPr>
          </a:p>
        </p:txBody>
      </p:sp>
      <p:sp>
        <p:nvSpPr>
          <p:cNvPr id="50179"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 s</a:t>
            </a:r>
            <a:r>
              <a:rPr lang="en-US" altLang="de-DE" sz="2400" dirty="0">
                <a:solidFill>
                  <a:srgbClr val="333333"/>
                </a:solidFill>
              </a:rPr>
              <a:t>ă </a:t>
            </a:r>
            <a:r>
              <a:rPr lang="en-US" altLang="de-DE" sz="2400" dirty="0" err="1">
                <a:solidFill>
                  <a:srgbClr val="333333"/>
                </a:solidFill>
              </a:rPr>
              <a:t>spună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sunteţi</a:t>
            </a:r>
            <a:r>
              <a:rPr lang="en-US" altLang="de-DE" sz="2400" dirty="0">
                <a:solidFill>
                  <a:srgbClr val="333333"/>
                </a:solidFill>
              </a:rPr>
              <a:t> prost?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48</a:t>
            </a:fld>
            <a:endParaRPr lang="de-DE" dirty="0">
              <a:latin typeface="+mn-lt"/>
              <a:cs typeface="+mn-cs"/>
            </a:endParaRPr>
          </a:p>
        </p:txBody>
      </p:sp>
      <p:pic>
        <p:nvPicPr>
          <p:cNvPr id="10" name="Picture 17" descr="Simon Pais - flickr - Stupid M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3093" y="4656526"/>
            <a:ext cx="3072082" cy="220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Copilul vecinei începe să plângă când îl ridicaţi în braţe.</a:t>
            </a:r>
            <a:endParaRPr lang="de-DE" altLang="de-DE" sz="3600">
              <a:latin typeface="+mn-lt"/>
              <a:ea typeface="+mn-ea"/>
              <a:cs typeface="+mn-cs"/>
            </a:endParaRPr>
          </a:p>
        </p:txBody>
      </p:sp>
      <p:sp>
        <p:nvSpPr>
          <p:cNvPr id="51203" name="Rectangle 3"/>
          <p:cNvSpPr>
            <a:spLocks noGrp="1" noChangeArrowheads="1"/>
          </p:cNvSpPr>
          <p:nvPr>
            <p:ph idx="1"/>
          </p:nvPr>
        </p:nvSpPr>
        <p:spPr/>
        <p:txBody>
          <a:bodyPr>
            <a:noAutofit/>
          </a:bodyPr>
          <a:lstStyle/>
          <a:p>
            <a:pPr eaLnBrk="1" hangingPunct="1"/>
            <a:r>
              <a:rPr lang="de-DE" altLang="de-DE" sz="2400" dirty="0">
                <a:solidFill>
                  <a:srgbClr val="333333"/>
                </a:solidFill>
              </a:rPr>
              <a:t>De ce </a:t>
            </a:r>
            <a:r>
              <a:rPr lang="en-US" altLang="de-DE" sz="2400" dirty="0" err="1">
                <a:solidFill>
                  <a:srgbClr val="333333"/>
                </a:solidFill>
              </a:rPr>
              <a:t>începe</a:t>
            </a:r>
            <a:r>
              <a:rPr lang="en-US" altLang="de-DE" sz="2400" dirty="0">
                <a:solidFill>
                  <a:srgbClr val="333333"/>
                </a:solidFill>
              </a:rPr>
              <a:t> </a:t>
            </a:r>
            <a:r>
              <a:rPr lang="en-US" altLang="de-DE" sz="2400" dirty="0" err="1">
                <a:solidFill>
                  <a:srgbClr val="333333"/>
                </a:solidFill>
              </a:rPr>
              <a:t>copilul</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plângă</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49</a:t>
            </a:fld>
            <a:endParaRPr lang="de-DE" dirty="0">
              <a:latin typeface="+mn-lt"/>
              <a:cs typeface="+mn-cs"/>
            </a:endParaRPr>
          </a:p>
        </p:txBody>
      </p:sp>
      <p:pic>
        <p:nvPicPr>
          <p:cNvPr id="10" name="Picture 8" descr="valentinapowers flickr Cry Baby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956" y="4403086"/>
            <a:ext cx="3273219" cy="245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vert="horz" lIns="0" tIns="0" rIns="0" bIns="0" rtlCol="0" anchor="t">
            <a:spAutoFit/>
          </a:bodyPr>
          <a:lstStyle/>
          <a:p>
            <a:pPr defTabSz="914377">
              <a:spcBef>
                <a:spcPts val="0"/>
              </a:spcBef>
            </a:pPr>
            <a:r>
              <a:rPr lang="vi-VN" altLang="de-DE" sz="3600">
                <a:latin typeface="+mn-lt"/>
                <a:ea typeface="+mn-ea"/>
                <a:cs typeface="+mn-cs"/>
              </a:rPr>
              <a:t>O cunoştinţă spune că nu vă respectă.</a:t>
            </a:r>
            <a:endParaRPr lang="de-DE" altLang="de-DE" sz="3600">
              <a:latin typeface="+mn-lt"/>
              <a:ea typeface="+mn-ea"/>
              <a:cs typeface="+mn-cs"/>
            </a:endParaRPr>
          </a:p>
        </p:txBody>
      </p:sp>
      <p:sp>
        <p:nvSpPr>
          <p:cNvPr id="52227" name="Rectangle 3"/>
          <p:cNvSpPr>
            <a:spLocks noGrp="1" noChangeArrowheads="1"/>
          </p:cNvSpPr>
          <p:nvPr>
            <p:ph idx="1"/>
          </p:nvPr>
        </p:nvSpPr>
        <p:spPr/>
        <p:txBody>
          <a:bodyPr>
            <a:noAutofit/>
          </a:bodyPr>
          <a:lstStyle/>
          <a:p>
            <a:pPr eaLnBrk="1" hangingPunct="1"/>
            <a:r>
              <a:rPr lang="de-DE" altLang="de-DE" sz="2400" dirty="0">
                <a:solidFill>
                  <a:srgbClr val="333333"/>
                </a:solidFill>
              </a:rPr>
              <a:t>Ce l-a determinat/a determinat-o s</a:t>
            </a:r>
            <a:r>
              <a:rPr lang="en-US" altLang="de-DE" sz="2400" dirty="0">
                <a:solidFill>
                  <a:srgbClr val="333333"/>
                </a:solidFill>
              </a:rPr>
              <a:t>ă </a:t>
            </a:r>
            <a:r>
              <a:rPr lang="en-US" altLang="de-DE" sz="2400" dirty="0" err="1">
                <a:solidFill>
                  <a:srgbClr val="333333"/>
                </a:solidFill>
              </a:rPr>
              <a:t>spună</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nu </a:t>
            </a:r>
            <a:r>
              <a:rPr lang="en-US" altLang="de-DE" sz="2400" dirty="0" err="1">
                <a:solidFill>
                  <a:srgbClr val="333333"/>
                </a:solidFill>
              </a:rPr>
              <a:t>vă</a:t>
            </a:r>
            <a:r>
              <a:rPr lang="en-US" altLang="de-DE" sz="2400" dirty="0">
                <a:solidFill>
                  <a:srgbClr val="333333"/>
                </a:solidFill>
              </a:rPr>
              <a:t> </a:t>
            </a:r>
            <a:r>
              <a:rPr lang="en-US" altLang="de-DE" sz="2400" dirty="0" err="1">
                <a:solidFill>
                  <a:srgbClr val="333333"/>
                </a:solidFill>
              </a:rPr>
              <a:t>respectă</a:t>
            </a:r>
            <a:r>
              <a:rPr lang="en-US" altLang="de-DE" sz="2400" dirty="0">
                <a:solidFill>
                  <a:srgbClr val="333333"/>
                </a:solidFill>
              </a:rPr>
              <a:t>?</a:t>
            </a:r>
          </a:p>
          <a:p>
            <a:pPr lvl="0" defTabSz="914400" fontAlgn="base"/>
            <a:r>
              <a:rPr lang="de-DE" altLang="de-DE" sz="2400" dirty="0">
                <a:solidFill>
                  <a:srgbClr val="333333"/>
                </a:solidFill>
              </a:rPr>
              <a:t>Care este cauza principal</a:t>
            </a:r>
            <a:r>
              <a:rPr lang="en-US" altLang="de-DE" sz="2400" dirty="0">
                <a:solidFill>
                  <a:srgbClr val="333333"/>
                </a:solidFill>
              </a:rPr>
              <a:t>ă </a:t>
            </a:r>
            <a:r>
              <a:rPr lang="en-US" altLang="de-DE" sz="2400" dirty="0" err="1">
                <a:solidFill>
                  <a:srgbClr val="333333"/>
                </a:solidFill>
              </a:rPr>
              <a:t>pentru</a:t>
            </a:r>
            <a:r>
              <a:rPr lang="en-US" altLang="de-DE" sz="2400" dirty="0">
                <a:solidFill>
                  <a:srgbClr val="333333"/>
                </a:solidFill>
              </a:rPr>
              <a:t> </a:t>
            </a:r>
            <a:r>
              <a:rPr lang="en-US" altLang="de-DE" sz="2400" dirty="0" err="1">
                <a:solidFill>
                  <a:srgbClr val="333333"/>
                </a:solidFill>
              </a:rPr>
              <a:t>acest</a:t>
            </a:r>
            <a:r>
              <a:rPr lang="en-US" altLang="de-DE" sz="2400" dirty="0">
                <a:solidFill>
                  <a:srgbClr val="333333"/>
                </a:solidFill>
              </a:rPr>
              <a:t> </a:t>
            </a:r>
            <a:r>
              <a:rPr lang="en-US" altLang="de-DE" sz="2400" dirty="0" err="1">
                <a:solidFill>
                  <a:srgbClr val="333333"/>
                </a:solidFill>
              </a:rPr>
              <a:t>fapt</a:t>
            </a:r>
            <a:r>
              <a:rPr lang="en-US" altLang="de-DE" sz="2400" dirty="0">
                <a:solidFill>
                  <a:srgbClr val="333333"/>
                </a:solidFill>
              </a:rPr>
              <a:t>?</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cs typeface="+mn-cs"/>
              </a:rPr>
              <a:pPr/>
              <a:t>50</a:t>
            </a:fld>
            <a:endParaRPr lang="de-DE" dirty="0">
              <a:latin typeface="+mn-lt"/>
              <a:cs typeface="+mn-cs"/>
            </a:endParaRPr>
          </a:p>
        </p:txBody>
      </p:sp>
      <p:pic>
        <p:nvPicPr>
          <p:cNvPr id="10" name="Picture 18" descr="Heidi Wittwer fotocommunity He Du! Gwealt ist keine Lösu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2" y="4491386"/>
            <a:ext cx="3552693" cy="236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vi-VN" altLang="de-DE" sz="2400">
                <a:solidFill>
                  <a:srgbClr val="004992"/>
                </a:solidFill>
                <a:latin typeface="Calibri Light"/>
              </a:rPr>
              <a:t>Persoana dumneavoastră?</a:t>
            </a:r>
          </a:p>
          <a:p>
            <a:pPr eaLnBrk="1" hangingPunct="1">
              <a:lnSpc>
                <a:spcPct val="105000"/>
              </a:lnSpc>
              <a:spcBef>
                <a:spcPts val="1999"/>
              </a:spcBef>
              <a:spcAft>
                <a:spcPts val="0"/>
              </a:spcAft>
              <a:buClrTx/>
              <a:buNone/>
            </a:pPr>
            <a:r>
              <a:rPr lang="vi-VN" altLang="de-DE" sz="2400">
                <a:solidFill>
                  <a:srgbClr val="004992"/>
                </a:solidFill>
                <a:latin typeface="Calibri Light"/>
              </a:rPr>
              <a:t>O altă persoană sau alte persoane?</a:t>
            </a:r>
          </a:p>
          <a:p>
            <a:pPr eaLnBrk="1" hangingPunct="1">
              <a:lnSpc>
                <a:spcPct val="105000"/>
              </a:lnSpc>
              <a:spcBef>
                <a:spcPts val="1999"/>
              </a:spcBef>
              <a:spcAft>
                <a:spcPts val="0"/>
              </a:spcAft>
              <a:buClrTx/>
              <a:buNone/>
            </a:pPr>
            <a:r>
              <a:rPr lang="vi-VN" altLang="de-DE" sz="2400">
                <a:solidFill>
                  <a:srgbClr val="004992"/>
                </a:solidFill>
                <a:latin typeface="Calibri Light"/>
              </a:rPr>
              <a:t>Circumstanţe sau o coincidenţă ? </a:t>
            </a:r>
            <a:endParaRPr lang="fr-CH" altLang="de-DE" sz="2400" dirty="0">
              <a:solidFill>
                <a:srgbClr val="004992"/>
              </a:solidFill>
              <a:latin typeface="Calibri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Lua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există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care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fi </a:t>
            </a:r>
            <a:r>
              <a:rPr lang="en-US" altLang="de-DE" sz="2400" dirty="0" err="1">
                <a:solidFill>
                  <a:srgbClr val="333333"/>
                </a:solidFill>
              </a:rPr>
              <a:t>implicaţi</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situaţie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eu</a:t>
            </a:r>
            <a:r>
              <a:rPr lang="en-US" altLang="de-DE" sz="2400" dirty="0">
                <a:solidFill>
                  <a:srgbClr val="333333"/>
                </a:solidFill>
              </a:rPr>
              <a:t>/</a:t>
            </a:r>
            <a:r>
              <a:rPr lang="en-US" altLang="de-DE" sz="2400" dirty="0" err="1">
                <a:solidFill>
                  <a:srgbClr val="333333"/>
                </a:solidFill>
              </a:rPr>
              <a:t>alţii</a:t>
            </a:r>
            <a:r>
              <a:rPr lang="en-US" altLang="de-DE" sz="2400" dirty="0">
                <a:solidFill>
                  <a:srgbClr val="333333"/>
                </a:solidFill>
              </a:rPr>
              <a:t>/</a:t>
            </a:r>
            <a:r>
              <a:rPr lang="en-US" altLang="de-DE" sz="2400" dirty="0" err="1">
                <a:solidFill>
                  <a:srgbClr val="333333"/>
                </a:solidFill>
              </a:rPr>
              <a:t>circumstanţe</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51</a:t>
            </a:fld>
            <a:endParaRPr lang="de-DE" dirty="0">
              <a:latin typeface="+mn-lt"/>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Lua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există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care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fi </a:t>
            </a:r>
            <a:r>
              <a:rPr lang="en-US" altLang="de-DE" sz="2400" dirty="0" err="1">
                <a:solidFill>
                  <a:srgbClr val="333333"/>
                </a:solidFill>
              </a:rPr>
              <a:t>implicaţi</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situaţie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eu</a:t>
            </a:r>
            <a:r>
              <a:rPr lang="en-US" altLang="de-DE" sz="2400" dirty="0">
                <a:solidFill>
                  <a:srgbClr val="333333"/>
                </a:solidFill>
              </a:rPr>
              <a:t>/</a:t>
            </a:r>
            <a:r>
              <a:rPr lang="en-US" altLang="de-DE" sz="2400" dirty="0" err="1">
                <a:solidFill>
                  <a:srgbClr val="333333"/>
                </a:solidFill>
              </a:rPr>
              <a:t>alţii</a:t>
            </a:r>
            <a:r>
              <a:rPr lang="en-US" altLang="de-DE" sz="2400" dirty="0">
                <a:solidFill>
                  <a:srgbClr val="333333"/>
                </a:solidFill>
              </a:rPr>
              <a:t>/</a:t>
            </a:r>
            <a:r>
              <a:rPr lang="en-US" altLang="de-DE" sz="2400" dirty="0" err="1">
                <a:solidFill>
                  <a:srgbClr val="333333"/>
                </a:solidFill>
              </a:rPr>
              <a:t>circumstanţe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viaţa</a:t>
            </a:r>
            <a:r>
              <a:rPr lang="en-US" altLang="de-DE" sz="2400" dirty="0">
                <a:solidFill>
                  <a:srgbClr val="333333"/>
                </a:solidFill>
              </a:rPr>
              <a:t> de </a:t>
            </a:r>
            <a:r>
              <a:rPr lang="en-US" altLang="de-DE" sz="2400" dirty="0" err="1">
                <a:solidFill>
                  <a:srgbClr val="333333"/>
                </a:solidFill>
              </a:rPr>
              <a:t>zi</a:t>
            </a:r>
            <a:r>
              <a:rPr lang="en-US" altLang="de-DE" sz="2400" dirty="0">
                <a:solidFill>
                  <a:srgbClr val="333333"/>
                </a:solidFill>
              </a:rPr>
              <a:t> cu </a:t>
            </a:r>
            <a:r>
              <a:rPr lang="en-US" altLang="de-DE" sz="2400" dirty="0" err="1">
                <a:solidFill>
                  <a:srgbClr val="333333"/>
                </a:solidFill>
              </a:rPr>
              <a:t>zi</a:t>
            </a:r>
            <a:r>
              <a:rPr lang="en-US" altLang="de-DE" sz="2400" dirty="0">
                <a:solidFill>
                  <a:srgbClr val="333333"/>
                </a:solidFill>
              </a:rPr>
              <a:t> </a:t>
            </a:r>
            <a:r>
              <a:rPr lang="en-US" altLang="de-DE" sz="2400" dirty="0" err="1">
                <a:solidFill>
                  <a:srgbClr val="333333"/>
                </a:solidFill>
              </a:rPr>
              <a:t>trebuie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încercăm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fim</a:t>
            </a:r>
            <a:r>
              <a:rPr lang="en-US" altLang="de-DE" sz="2400" dirty="0">
                <a:solidFill>
                  <a:srgbClr val="333333"/>
                </a:solidFill>
              </a:rPr>
              <a:t> </a:t>
            </a:r>
            <a:r>
              <a:rPr lang="en-US" altLang="de-DE" sz="2400" dirty="0" err="1">
                <a:solidFill>
                  <a:srgbClr val="333333"/>
                </a:solidFill>
              </a:rPr>
              <a:t>realişti</a:t>
            </a:r>
            <a:r>
              <a:rPr lang="en-US" altLang="de-DE" sz="2400" dirty="0">
                <a:solidFill>
                  <a:srgbClr val="333333"/>
                </a:solidFill>
              </a:rPr>
              <a:t>: </a:t>
            </a:r>
            <a:r>
              <a:rPr lang="de-DE" altLang="de-DE" sz="2400" dirty="0">
                <a:solidFill>
                  <a:srgbClr val="333333"/>
                </a:solidFill>
              </a:rPr>
              <a:t>C</a:t>
            </a:r>
            <a:r>
              <a:rPr lang="en-US" altLang="de-DE" sz="2400" dirty="0" err="1">
                <a:solidFill>
                  <a:srgbClr val="333333"/>
                </a:solidFill>
              </a:rPr>
              <a:t>ând</a:t>
            </a:r>
            <a:r>
              <a:rPr lang="en-US" altLang="de-DE" sz="2400" dirty="0">
                <a:solidFill>
                  <a:srgbClr val="333333"/>
                </a:solidFill>
              </a:rPr>
              <a:t> nu ne </a:t>
            </a:r>
            <a:r>
              <a:rPr lang="en-US" altLang="de-DE" sz="2400" dirty="0" err="1">
                <a:solidFill>
                  <a:srgbClr val="333333"/>
                </a:solidFill>
              </a:rPr>
              <a:t>reuşeşte</a:t>
            </a:r>
            <a:r>
              <a:rPr lang="en-US" altLang="de-DE" sz="2400" dirty="0">
                <a:solidFill>
                  <a:srgbClr val="333333"/>
                </a:solidFill>
              </a:rPr>
              <a:t> </a:t>
            </a:r>
            <a:r>
              <a:rPr lang="en-US" altLang="de-DE" sz="2400" dirty="0" err="1">
                <a:solidFill>
                  <a:srgbClr val="333333"/>
                </a:solidFill>
              </a:rPr>
              <a:t>ceva</a:t>
            </a:r>
            <a:r>
              <a:rPr lang="en-US" altLang="de-DE" sz="2400" dirty="0">
                <a:solidFill>
                  <a:srgbClr val="333333"/>
                </a:solidFill>
              </a:rPr>
              <a:t> nu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alţii</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 –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ceva</a:t>
            </a:r>
            <a:r>
              <a:rPr lang="en-US" altLang="de-DE" sz="2400" dirty="0">
                <a:solidFill>
                  <a:srgbClr val="333333"/>
                </a:solidFill>
              </a:rPr>
              <a:t> nu merge bine, nu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de </a:t>
            </a:r>
            <a:r>
              <a:rPr lang="en-US" altLang="de-DE" sz="2400" err="1">
                <a:solidFill>
                  <a:srgbClr val="333333"/>
                </a:solidFill>
              </a:rPr>
              <a:t>vină</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52</a:t>
            </a:fld>
            <a:endParaRPr lang="de-DE" dirty="0">
              <a:latin typeface="+mn-lt"/>
              <a:cs typeface="+mn-cs"/>
            </a:endParaRPr>
          </a:p>
        </p:txBody>
      </p:sp>
    </p:spTree>
    <p:extLst>
      <p:ext uri="{BB962C8B-B14F-4D97-AF65-F5344CB8AC3E}">
        <p14:creationId xmlns:p14="http://schemas.microsoft.com/office/powerpoint/2010/main" val="3199642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Transferul în viaţa de zi cu zi</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b="1" dirty="0">
                <a:solidFill>
                  <a:srgbClr val="333333"/>
                </a:solidFill>
              </a:rPr>
              <a:t>Obiective:</a:t>
            </a:r>
          </a:p>
          <a:p>
            <a:pPr marL="342900" lvl="0" indent="-342900" defTabSz="914400" fontAlgn="base">
              <a:buClr>
                <a:srgbClr val="333333"/>
              </a:buClr>
              <a:buFont typeface="WingDings"/>
              <a:buChar char=""/>
            </a:pPr>
            <a:r>
              <a:rPr lang="de-DE" altLang="de-DE" sz="2400" dirty="0">
                <a:solidFill>
                  <a:srgbClr val="333333"/>
                </a:solidFill>
              </a:rPr>
              <a:t>Lua</a:t>
            </a:r>
            <a:r>
              <a:rPr lang="en-US" altLang="de-DE" sz="2400" dirty="0" err="1">
                <a:solidFill>
                  <a:srgbClr val="333333"/>
                </a:solidFill>
              </a:rPr>
              <a:t>ţi</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există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t>
            </a:r>
            <a:r>
              <a:rPr lang="en-US" altLang="de-DE" sz="2400" dirty="0" err="1">
                <a:solidFill>
                  <a:srgbClr val="333333"/>
                </a:solidFill>
              </a:rPr>
              <a:t>mulţi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care </a:t>
            </a:r>
            <a:r>
              <a:rPr lang="en-US" altLang="de-DE" sz="2400" dirty="0" err="1">
                <a:solidFill>
                  <a:srgbClr val="333333"/>
                </a:solidFill>
              </a:rPr>
              <a:t>ar</a:t>
            </a:r>
            <a:r>
              <a:rPr lang="en-US" altLang="de-DE" sz="2400" dirty="0">
                <a:solidFill>
                  <a:srgbClr val="333333"/>
                </a:solidFill>
              </a:rPr>
              <a:t> </a:t>
            </a:r>
            <a:r>
              <a:rPr lang="en-US" altLang="de-DE" sz="2400" dirty="0" err="1">
                <a:solidFill>
                  <a:srgbClr val="333333"/>
                </a:solidFill>
              </a:rPr>
              <a:t>putea</a:t>
            </a:r>
            <a:r>
              <a:rPr lang="en-US" altLang="de-DE" sz="2400" dirty="0">
                <a:solidFill>
                  <a:srgbClr val="333333"/>
                </a:solidFill>
              </a:rPr>
              <a:t> fi </a:t>
            </a:r>
            <a:r>
              <a:rPr lang="en-US" altLang="de-DE" sz="2400" dirty="0" err="1">
                <a:solidFill>
                  <a:srgbClr val="333333"/>
                </a:solidFill>
              </a:rPr>
              <a:t>implicaţi</a:t>
            </a:r>
            <a:r>
              <a:rPr lang="en-US" altLang="de-DE" sz="2400" dirty="0">
                <a:solidFill>
                  <a:srgbClr val="333333"/>
                </a:solidFill>
              </a:rPr>
              <a:t> </a:t>
            </a:r>
            <a:r>
              <a:rPr lang="en-US" altLang="de-DE" sz="2400" dirty="0" err="1">
                <a:solidFill>
                  <a:srgbClr val="333333"/>
                </a:solidFill>
              </a:rPr>
              <a:t>într</a:t>
            </a:r>
            <a:r>
              <a:rPr lang="en-US" altLang="de-DE" sz="2400" dirty="0">
                <a:solidFill>
                  <a:srgbClr val="333333"/>
                </a:solidFill>
              </a:rPr>
              <a:t>-o </a:t>
            </a:r>
            <a:r>
              <a:rPr lang="en-US" altLang="de-DE" sz="2400" dirty="0" err="1">
                <a:solidFill>
                  <a:srgbClr val="333333"/>
                </a:solidFill>
              </a:rPr>
              <a:t>situaţie</a:t>
            </a:r>
            <a:r>
              <a:rPr lang="en-US" altLang="de-DE" sz="2400" dirty="0">
                <a:solidFill>
                  <a:srgbClr val="333333"/>
                </a:solidFill>
              </a:rPr>
              <a:t> (de </a:t>
            </a:r>
            <a:r>
              <a:rPr lang="en-US" altLang="de-DE" sz="2400" dirty="0" err="1">
                <a:solidFill>
                  <a:srgbClr val="333333"/>
                </a:solidFill>
              </a:rPr>
              <a:t>exemplu</a:t>
            </a:r>
            <a:r>
              <a:rPr lang="en-US" altLang="de-DE" sz="2400" dirty="0">
                <a:solidFill>
                  <a:srgbClr val="333333"/>
                </a:solidFill>
              </a:rPr>
              <a:t> </a:t>
            </a:r>
            <a:r>
              <a:rPr lang="en-US" altLang="de-DE" sz="2400" dirty="0" err="1">
                <a:solidFill>
                  <a:srgbClr val="333333"/>
                </a:solidFill>
              </a:rPr>
              <a:t>eu</a:t>
            </a:r>
            <a:r>
              <a:rPr lang="en-US" altLang="de-DE" sz="2400" dirty="0">
                <a:solidFill>
                  <a:srgbClr val="333333"/>
                </a:solidFill>
              </a:rPr>
              <a:t>/</a:t>
            </a:r>
            <a:r>
              <a:rPr lang="en-US" altLang="de-DE" sz="2400" dirty="0" err="1">
                <a:solidFill>
                  <a:srgbClr val="333333"/>
                </a:solidFill>
              </a:rPr>
              <a:t>alţii</a:t>
            </a:r>
            <a:r>
              <a:rPr lang="en-US" altLang="de-DE" sz="2400" dirty="0">
                <a:solidFill>
                  <a:srgbClr val="333333"/>
                </a:solidFill>
              </a:rPr>
              <a:t>/</a:t>
            </a:r>
            <a:r>
              <a:rPr lang="en-US" altLang="de-DE" sz="2400" dirty="0" err="1">
                <a:solidFill>
                  <a:srgbClr val="333333"/>
                </a:solidFill>
              </a:rPr>
              <a:t>circumstanţe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viaţa</a:t>
            </a:r>
            <a:r>
              <a:rPr lang="en-US" altLang="de-DE" sz="2400" dirty="0">
                <a:solidFill>
                  <a:srgbClr val="333333"/>
                </a:solidFill>
              </a:rPr>
              <a:t> de </a:t>
            </a:r>
            <a:r>
              <a:rPr lang="en-US" altLang="de-DE" sz="2400" dirty="0" err="1">
                <a:solidFill>
                  <a:srgbClr val="333333"/>
                </a:solidFill>
              </a:rPr>
              <a:t>zi</a:t>
            </a:r>
            <a:r>
              <a:rPr lang="en-US" altLang="de-DE" sz="2400" dirty="0">
                <a:solidFill>
                  <a:srgbClr val="333333"/>
                </a:solidFill>
              </a:rPr>
              <a:t> cu </a:t>
            </a:r>
            <a:r>
              <a:rPr lang="en-US" altLang="de-DE" sz="2400" dirty="0" err="1">
                <a:solidFill>
                  <a:srgbClr val="333333"/>
                </a:solidFill>
              </a:rPr>
              <a:t>zi</a:t>
            </a:r>
            <a:r>
              <a:rPr lang="en-US" altLang="de-DE" sz="2400" dirty="0">
                <a:solidFill>
                  <a:srgbClr val="333333"/>
                </a:solidFill>
              </a:rPr>
              <a:t> </a:t>
            </a:r>
            <a:r>
              <a:rPr lang="en-US" altLang="de-DE" sz="2400" dirty="0" err="1">
                <a:solidFill>
                  <a:srgbClr val="333333"/>
                </a:solidFill>
              </a:rPr>
              <a:t>trebuie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încercăm</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fim</a:t>
            </a:r>
            <a:r>
              <a:rPr lang="en-US" altLang="de-DE" sz="2400" dirty="0">
                <a:solidFill>
                  <a:srgbClr val="333333"/>
                </a:solidFill>
              </a:rPr>
              <a:t> </a:t>
            </a:r>
            <a:r>
              <a:rPr lang="en-US" altLang="de-DE" sz="2400" dirty="0" err="1">
                <a:solidFill>
                  <a:srgbClr val="333333"/>
                </a:solidFill>
              </a:rPr>
              <a:t>realişti</a:t>
            </a:r>
            <a:r>
              <a:rPr lang="en-US" altLang="de-DE" sz="2400" dirty="0">
                <a:solidFill>
                  <a:srgbClr val="333333"/>
                </a:solidFill>
              </a:rPr>
              <a:t>: </a:t>
            </a:r>
            <a:r>
              <a:rPr lang="de-DE" altLang="de-DE" sz="2400" dirty="0">
                <a:solidFill>
                  <a:srgbClr val="333333"/>
                </a:solidFill>
              </a:rPr>
              <a:t>C</a:t>
            </a:r>
            <a:r>
              <a:rPr lang="en-US" altLang="de-DE" sz="2400" dirty="0" err="1">
                <a:solidFill>
                  <a:srgbClr val="333333"/>
                </a:solidFill>
              </a:rPr>
              <a:t>ând</a:t>
            </a:r>
            <a:r>
              <a:rPr lang="en-US" altLang="de-DE" sz="2400" dirty="0">
                <a:solidFill>
                  <a:srgbClr val="333333"/>
                </a:solidFill>
              </a:rPr>
              <a:t> nu ne </a:t>
            </a:r>
            <a:r>
              <a:rPr lang="en-US" altLang="de-DE" sz="2400" dirty="0" err="1">
                <a:solidFill>
                  <a:srgbClr val="333333"/>
                </a:solidFill>
              </a:rPr>
              <a:t>reuşeşte</a:t>
            </a:r>
            <a:r>
              <a:rPr lang="en-US" altLang="de-DE" sz="2400" dirty="0">
                <a:solidFill>
                  <a:srgbClr val="333333"/>
                </a:solidFill>
              </a:rPr>
              <a:t> </a:t>
            </a:r>
            <a:r>
              <a:rPr lang="en-US" altLang="de-DE" sz="2400" dirty="0" err="1">
                <a:solidFill>
                  <a:srgbClr val="333333"/>
                </a:solidFill>
              </a:rPr>
              <a:t>ceva</a:t>
            </a:r>
            <a:r>
              <a:rPr lang="en-US" altLang="de-DE" sz="2400" dirty="0">
                <a:solidFill>
                  <a:srgbClr val="333333"/>
                </a:solidFill>
              </a:rPr>
              <a:t> nu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alţii</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 – </a:t>
            </a:r>
            <a:r>
              <a:rPr lang="en-US" altLang="de-DE" sz="2400" dirty="0" err="1">
                <a:solidFill>
                  <a:srgbClr val="333333"/>
                </a:solidFill>
              </a:rPr>
              <a:t>când</a:t>
            </a:r>
            <a:r>
              <a:rPr lang="en-US" altLang="de-DE" sz="2400" dirty="0">
                <a:solidFill>
                  <a:srgbClr val="333333"/>
                </a:solidFill>
              </a:rPr>
              <a:t> </a:t>
            </a:r>
            <a:r>
              <a:rPr lang="en-US" altLang="de-DE" sz="2400" dirty="0" err="1">
                <a:solidFill>
                  <a:srgbClr val="333333"/>
                </a:solidFill>
              </a:rPr>
              <a:t>ceva</a:t>
            </a:r>
            <a:r>
              <a:rPr lang="en-US" altLang="de-DE" sz="2400" dirty="0">
                <a:solidFill>
                  <a:srgbClr val="333333"/>
                </a:solidFill>
              </a:rPr>
              <a:t> nu merge bine, nu </a:t>
            </a:r>
            <a:r>
              <a:rPr lang="en-US" altLang="de-DE" sz="2400" dirty="0" err="1">
                <a:solidFill>
                  <a:srgbClr val="333333"/>
                </a:solidFill>
              </a:rPr>
              <a:t>suntem</a:t>
            </a:r>
            <a:r>
              <a:rPr lang="en-US" altLang="de-DE" sz="2400" dirty="0">
                <a:solidFill>
                  <a:srgbClr val="333333"/>
                </a:solidFill>
              </a:rPr>
              <a:t> </a:t>
            </a:r>
            <a:r>
              <a:rPr lang="en-US" altLang="de-DE" sz="2400" dirty="0" err="1">
                <a:solidFill>
                  <a:srgbClr val="333333"/>
                </a:solidFill>
              </a:rPr>
              <a:t>întotdeauna</a:t>
            </a:r>
            <a:r>
              <a:rPr lang="en-US" altLang="de-DE" sz="2400" dirty="0">
                <a:solidFill>
                  <a:srgbClr val="333333"/>
                </a:solidFill>
              </a:rPr>
              <a:t> </a:t>
            </a:r>
            <a:r>
              <a:rPr lang="en-US" altLang="de-DE" sz="2400" dirty="0" err="1">
                <a:solidFill>
                  <a:srgbClr val="333333"/>
                </a:solidFill>
              </a:rPr>
              <a:t>noi</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a:t>
            </a:r>
          </a:p>
          <a:p>
            <a:pPr marL="342900" lvl="0" indent="-342900" defTabSz="914400" fontAlgn="base">
              <a:buClr>
                <a:srgbClr val="333333"/>
              </a:buClr>
              <a:buFont typeface="WingDings"/>
              <a:buChar char=""/>
            </a:pPr>
            <a:r>
              <a:rPr lang="de-DE" altLang="de-DE" sz="2400" dirty="0">
                <a:solidFill>
                  <a:srgbClr val="333333"/>
                </a:solidFill>
              </a:rPr>
              <a:t>De obicei sunt mai </a:t>
            </a:r>
            <a:r>
              <a:rPr lang="en-US" altLang="de-DE" sz="2400" dirty="0" err="1">
                <a:solidFill>
                  <a:srgbClr val="333333"/>
                </a:solidFill>
              </a:rPr>
              <a:t>mulţi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a:t>
            </a:r>
            <a:r>
              <a:rPr lang="en-US" altLang="de-DE" sz="2400" dirty="0" err="1">
                <a:solidFill>
                  <a:srgbClr val="333333"/>
                </a:solidFill>
              </a:rPr>
              <a:t>implicaţi</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53</a:t>
            </a:fld>
            <a:endParaRPr lang="de-DE" dirty="0">
              <a:latin typeface="+mn-lt"/>
              <a:cs typeface="+mn-cs"/>
            </a:endParaRPr>
          </a:p>
        </p:txBody>
      </p:sp>
    </p:spTree>
    <p:extLst>
      <p:ext uri="{BB962C8B-B14F-4D97-AF65-F5344CB8AC3E}">
        <p14:creationId xmlns:p14="http://schemas.microsoft.com/office/powerpoint/2010/main" val="39031794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dirty="0">
                <a:solidFill>
                  <a:srgbClr val="004992"/>
                </a:solidFill>
                <a:latin typeface="+mn-lt"/>
                <a:ea typeface="+mn-ea"/>
                <a:cs typeface="+mn-cs"/>
              </a:rPr>
              <a:t>Transferul în viaţa de zi cu ziv</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Mul</a:t>
            </a:r>
            <a:r>
              <a:rPr lang="en-US" altLang="de-DE" sz="2400" dirty="0" err="1">
                <a:solidFill>
                  <a:srgbClr val="333333"/>
                </a:solidFill>
              </a:rPr>
              <a:t>te</a:t>
            </a:r>
            <a:r>
              <a:rPr lang="en-US" altLang="de-DE" sz="2400" dirty="0">
                <a:solidFill>
                  <a:srgbClr val="333333"/>
                </a:solidFill>
              </a:rPr>
              <a:t> </a:t>
            </a:r>
            <a:r>
              <a:rPr lang="de-DE" altLang="de-DE" sz="2400" dirty="0">
                <a:solidFill>
                  <a:srgbClr val="333333"/>
                </a:solidFill>
              </a:rPr>
              <a:t>(</a:t>
            </a:r>
            <a:r>
              <a:rPr lang="en-US" altLang="de-DE" sz="2400" dirty="0" err="1">
                <a:solidFill>
                  <a:srgbClr val="333333"/>
                </a:solidFill>
              </a:rPr>
              <a:t>însă</a:t>
            </a:r>
            <a:r>
              <a:rPr lang="en-US" altLang="de-DE" sz="2400" dirty="0">
                <a:solidFill>
                  <a:srgbClr val="333333"/>
                </a:solidFill>
              </a:rPr>
              <a:t> nu </a:t>
            </a:r>
            <a:r>
              <a:rPr lang="en-US" altLang="de-DE" sz="2400" dirty="0" err="1">
                <a:solidFill>
                  <a:srgbClr val="333333"/>
                </a:solidFill>
              </a:rPr>
              <a:t>toate</a:t>
            </a:r>
            <a:r>
              <a:rPr lang="de-DE" altLang="de-DE" sz="2400" dirty="0">
                <a:solidFill>
                  <a:srgbClr val="333333"/>
                </a:solidFill>
              </a:rPr>
              <a:t>!) persoane cu psihoz</a:t>
            </a:r>
            <a:r>
              <a:rPr lang="en-US" altLang="de-DE" sz="2400" dirty="0">
                <a:solidFill>
                  <a:srgbClr val="333333"/>
                </a:solidFill>
              </a:rPr>
              <a:t>ă au </a:t>
            </a:r>
            <a:r>
              <a:rPr lang="en-US" altLang="de-DE" sz="2400" dirty="0" err="1">
                <a:solidFill>
                  <a:srgbClr val="333333"/>
                </a:solidFill>
              </a:rPr>
              <a:t>tendinţa</a:t>
            </a:r>
            <a:r>
              <a:rPr lang="en-US" altLang="de-DE" sz="2400" dirty="0">
                <a:solidFill>
                  <a:srgbClr val="333333"/>
                </a:solidFill>
              </a:rPr>
              <a:t> de a </a:t>
            </a:r>
            <a:r>
              <a:rPr lang="en-US" altLang="de-DE" sz="2400" dirty="0" err="1">
                <a:solidFill>
                  <a:srgbClr val="333333"/>
                </a:solidFill>
              </a:rPr>
              <a:t>explica</a:t>
            </a:r>
            <a:r>
              <a:rPr lang="en-US" altLang="de-DE" sz="2400" dirty="0">
                <a:solidFill>
                  <a:srgbClr val="333333"/>
                </a:solidFill>
              </a:rPr>
              <a:t> </a:t>
            </a:r>
            <a:r>
              <a:rPr lang="en-US" altLang="de-DE" sz="2400" dirty="0" err="1">
                <a:solidFill>
                  <a:srgbClr val="333333"/>
                </a:solidFill>
              </a:rPr>
              <a:t>evenimente</a:t>
            </a:r>
            <a:r>
              <a:rPr lang="en-US" altLang="de-DE" sz="2400" dirty="0">
                <a:solidFill>
                  <a:srgbClr val="333333"/>
                </a:solidFill>
              </a:rPr>
              <a:t> </a:t>
            </a:r>
            <a:r>
              <a:rPr lang="en-US" altLang="de-DE" sz="2400" i="1" dirty="0" err="1">
                <a:solidFill>
                  <a:srgbClr val="333333"/>
                </a:solidFill>
              </a:rPr>
              <a:t>complexe</a:t>
            </a:r>
            <a:r>
              <a:rPr lang="en-US" altLang="de-DE" sz="2400" dirty="0">
                <a:solidFill>
                  <a:srgbClr val="333333"/>
                </a:solidFill>
              </a:rPr>
              <a:t> </a:t>
            </a:r>
            <a:r>
              <a:rPr lang="en-US" altLang="de-DE" sz="2400" dirty="0" err="1">
                <a:solidFill>
                  <a:srgbClr val="333333"/>
                </a:solidFill>
              </a:rPr>
              <a:t>printr</a:t>
            </a:r>
            <a:r>
              <a:rPr lang="en-US" altLang="de-DE" sz="2400" dirty="0">
                <a:solidFill>
                  <a:srgbClr val="333333"/>
                </a:solidFill>
              </a:rPr>
              <a:t>-o </a:t>
            </a:r>
            <a:r>
              <a:rPr lang="en-US" altLang="de-DE" sz="2400" i="1" dirty="0" err="1">
                <a:solidFill>
                  <a:srgbClr val="333333"/>
                </a:solidFill>
              </a:rPr>
              <a:t>singură</a:t>
            </a:r>
            <a:r>
              <a:rPr lang="en-US" altLang="de-DE" sz="2400" dirty="0">
                <a:solidFill>
                  <a:srgbClr val="333333"/>
                </a:solidFill>
              </a:rPr>
              <a:t> </a:t>
            </a:r>
            <a:r>
              <a:rPr lang="en-US" altLang="de-DE" sz="2400" dirty="0" err="1">
                <a:solidFill>
                  <a:srgbClr val="333333"/>
                </a:solidFill>
              </a:rPr>
              <a:t>cauză</a:t>
            </a:r>
            <a:r>
              <a:rPr lang="en-US" altLang="de-DE" sz="2400" dirty="0">
                <a:solidFill>
                  <a:srgbClr val="333333"/>
                </a:solidFill>
              </a:rPr>
              <a:t>. De </a:t>
            </a:r>
            <a:r>
              <a:rPr lang="en-US" altLang="de-DE" sz="2400" dirty="0" err="1">
                <a:solidFill>
                  <a:srgbClr val="333333"/>
                </a:solidFill>
              </a:rPr>
              <a:t>obicei</a:t>
            </a:r>
            <a:r>
              <a:rPr lang="en-US" altLang="de-DE" sz="2400" dirty="0">
                <a:solidFill>
                  <a:srgbClr val="333333"/>
                </a:solidFill>
              </a:rPr>
              <a:t> </a:t>
            </a:r>
            <a:r>
              <a:rPr lang="en-US" altLang="de-DE" sz="2400" dirty="0" err="1">
                <a:solidFill>
                  <a:srgbClr val="333333"/>
                </a:solidFill>
              </a:rPr>
              <a:t>sunt</a:t>
            </a:r>
            <a:r>
              <a:rPr lang="en-US" altLang="de-DE" sz="2400" dirty="0">
                <a:solidFill>
                  <a:srgbClr val="333333"/>
                </a:solidFill>
              </a:rPr>
              <a:t> </a:t>
            </a:r>
            <a:r>
              <a:rPr lang="en-US" altLang="de-DE" sz="2400" dirty="0" err="1">
                <a:solidFill>
                  <a:srgbClr val="333333"/>
                </a:solidFill>
              </a:rPr>
              <a:t>doar</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de </a:t>
            </a:r>
            <a:r>
              <a:rPr lang="en-US" altLang="de-DE" sz="2400" dirty="0" err="1">
                <a:solidFill>
                  <a:srgbClr val="333333"/>
                </a:solidFill>
              </a:rPr>
              <a:t>vină</a:t>
            </a:r>
            <a:r>
              <a:rPr lang="en-US" altLang="de-DE" sz="2400" dirty="0">
                <a:solidFill>
                  <a:srgbClr val="333333"/>
                </a:solidFill>
              </a:rPr>
              <a:t>, </a:t>
            </a:r>
            <a:r>
              <a:rPr lang="en-US" altLang="de-DE" sz="2400" dirty="0" err="1">
                <a:solidFill>
                  <a:srgbClr val="333333"/>
                </a:solidFill>
              </a:rPr>
              <a:t>mai</a:t>
            </a:r>
            <a:r>
              <a:rPr lang="en-US" altLang="de-DE" sz="2400" dirty="0">
                <a:solidFill>
                  <a:srgbClr val="333333"/>
                </a:solidFill>
              </a:rPr>
              <a:t> ales </a:t>
            </a:r>
            <a:r>
              <a:rPr lang="en-US" altLang="de-DE" sz="2400" dirty="0" err="1">
                <a:solidFill>
                  <a:srgbClr val="333333"/>
                </a:solidFill>
              </a:rPr>
              <a:t>privitor</a:t>
            </a:r>
            <a:r>
              <a:rPr lang="en-US" altLang="de-DE" sz="2400" dirty="0">
                <a:solidFill>
                  <a:srgbClr val="333333"/>
                </a:solidFill>
              </a:rPr>
              <a:t> la </a:t>
            </a:r>
            <a:r>
              <a:rPr lang="en-US" altLang="de-DE" sz="2400" dirty="0" err="1">
                <a:solidFill>
                  <a:srgbClr val="333333"/>
                </a:solidFill>
              </a:rPr>
              <a:t>eşecuri</a:t>
            </a:r>
            <a:r>
              <a:rPr lang="en-US" altLang="de-DE" sz="2400" dirty="0">
                <a:solidFill>
                  <a:srgbClr val="333333"/>
                </a:solidFill>
              </a:rPr>
              <a:t>.</a:t>
            </a:r>
          </a:p>
          <a:p>
            <a:pPr lvl="0" defTabSz="914400" fontAlgn="base"/>
            <a:r>
              <a:rPr lang="de-DE" altLang="de-DE" sz="2400" dirty="0">
                <a:solidFill>
                  <a:srgbClr val="004992"/>
                </a:solidFill>
              </a:rPr>
              <a:t>Exemplu: </a:t>
            </a:r>
            <a:r>
              <a:rPr lang="de-DE" altLang="de-DE" sz="2400" dirty="0">
                <a:solidFill>
                  <a:srgbClr val="333333"/>
                </a:solidFill>
              </a:rPr>
              <a:t>Ioana cade des.</a:t>
            </a:r>
            <a:endParaRPr lang="de-DE" altLang="de-DE" sz="2400" dirty="0">
              <a:solidFill>
                <a:srgbClr val="004992"/>
              </a:solidFill>
            </a:endParaRPr>
          </a:p>
          <a:p>
            <a:pPr lvl="0" defTabSz="914400" fontAlgn="base"/>
            <a:r>
              <a:rPr lang="de-DE" altLang="de-DE" sz="2400" dirty="0">
                <a:solidFill>
                  <a:srgbClr val="004992"/>
                </a:solidFill>
              </a:rPr>
              <a:t>Convingerea ei: </a:t>
            </a:r>
            <a:r>
              <a:rPr lang="de-DE" altLang="de-DE" sz="2400" dirty="0">
                <a:solidFill>
                  <a:srgbClr val="333333"/>
                </a:solidFill>
              </a:rPr>
              <a:t>Unchiul ei </a:t>
            </a:r>
            <a:r>
              <a:rPr lang="en-US" altLang="de-DE" sz="2400" dirty="0" err="1">
                <a:solidFill>
                  <a:srgbClr val="333333"/>
                </a:solidFill>
              </a:rPr>
              <a:t>îi</a:t>
            </a:r>
            <a:r>
              <a:rPr lang="en-US" altLang="de-DE" sz="2400" dirty="0">
                <a:solidFill>
                  <a:srgbClr val="333333"/>
                </a:solidFill>
              </a:rPr>
              <a:t> </a:t>
            </a:r>
            <a:r>
              <a:rPr lang="en-US" altLang="de-DE" sz="2400" dirty="0" err="1">
                <a:solidFill>
                  <a:srgbClr val="333333"/>
                </a:solidFill>
              </a:rPr>
              <a:t>trimite</a:t>
            </a:r>
            <a:r>
              <a:rPr lang="en-US" altLang="de-DE" sz="2400" dirty="0">
                <a:solidFill>
                  <a:srgbClr val="333333"/>
                </a:solidFill>
              </a:rPr>
              <a:t> </a:t>
            </a:r>
            <a:r>
              <a:rPr lang="en-US" altLang="de-DE" sz="2400" dirty="0" err="1">
                <a:solidFill>
                  <a:srgbClr val="333333"/>
                </a:solidFill>
              </a:rPr>
              <a:t>prin</a:t>
            </a:r>
            <a:r>
              <a:rPr lang="en-US" altLang="de-DE" sz="2400" dirty="0">
                <a:solidFill>
                  <a:srgbClr val="333333"/>
                </a:solidFill>
              </a:rPr>
              <a:t> </a:t>
            </a:r>
            <a:r>
              <a:rPr lang="en-US" altLang="de-DE" sz="2400" dirty="0" err="1">
                <a:solidFill>
                  <a:srgbClr val="333333"/>
                </a:solidFill>
              </a:rPr>
              <a:t>transmiţători</a:t>
            </a:r>
            <a:r>
              <a:rPr lang="en-US" altLang="de-DE" sz="2400" dirty="0">
                <a:solidFill>
                  <a:srgbClr val="333333"/>
                </a:solidFill>
              </a:rPr>
              <a:t> de metal din </a:t>
            </a:r>
            <a:r>
              <a:rPr lang="en-US" altLang="de-DE" sz="2400" dirty="0" err="1">
                <a:solidFill>
                  <a:srgbClr val="333333"/>
                </a:solidFill>
              </a:rPr>
              <a:t>capul</a:t>
            </a:r>
            <a:r>
              <a:rPr lang="en-US" altLang="de-DE" sz="2400" dirty="0">
                <a:solidFill>
                  <a:srgbClr val="333333"/>
                </a:solidFill>
              </a:rPr>
              <a:t> </a:t>
            </a:r>
            <a:r>
              <a:rPr lang="en-US" altLang="de-DE" sz="2400" dirty="0" err="1">
                <a:solidFill>
                  <a:srgbClr val="333333"/>
                </a:solidFill>
              </a:rPr>
              <a:t>ei</a:t>
            </a:r>
            <a:r>
              <a:rPr lang="en-US" altLang="de-DE" sz="2400" dirty="0">
                <a:solidFill>
                  <a:srgbClr val="333333"/>
                </a:solidFill>
              </a:rPr>
              <a:t> </a:t>
            </a:r>
            <a:r>
              <a:rPr lang="en-US" altLang="de-DE" sz="2400" dirty="0" err="1">
                <a:solidFill>
                  <a:srgbClr val="333333"/>
                </a:solidFill>
              </a:rPr>
              <a:t>semnale</a:t>
            </a:r>
            <a:r>
              <a:rPr lang="en-US" altLang="de-DE" sz="2400" dirty="0">
                <a:solidFill>
                  <a:srgbClr val="333333"/>
                </a:solidFill>
              </a:rPr>
              <a:t> care o </a:t>
            </a:r>
            <a:r>
              <a:rPr lang="en-US" altLang="de-DE" sz="2400" dirty="0" err="1">
                <a:solidFill>
                  <a:srgbClr val="333333"/>
                </a:solidFill>
              </a:rPr>
              <a:t>fac</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a:t>
            </a:r>
            <a:r>
              <a:rPr lang="en-US" altLang="de-DE" sz="2400" dirty="0" err="1">
                <a:solidFill>
                  <a:srgbClr val="333333"/>
                </a:solidFill>
              </a:rPr>
              <a:t>cadă</a:t>
            </a:r>
            <a:r>
              <a:rPr lang="en-US" altLang="de-DE" sz="2400" dirty="0">
                <a:solidFill>
                  <a:srgbClr val="333333"/>
                </a:solidFill>
              </a:rPr>
              <a:t>.</a:t>
            </a:r>
          </a:p>
          <a:p>
            <a:pPr lvl="0" defTabSz="914400" fontAlgn="base"/>
            <a:r>
              <a:rPr lang="en-US" altLang="de-DE" sz="2400" dirty="0" err="1">
                <a:solidFill>
                  <a:srgbClr val="004992"/>
                </a:solidFill>
              </a:rPr>
              <a:t>Însă</a:t>
            </a:r>
            <a:r>
              <a:rPr lang="de-DE" altLang="de-DE" sz="2400" dirty="0">
                <a:solidFill>
                  <a:srgbClr val="004992"/>
                </a:solidFill>
              </a:rPr>
              <a:t>: </a:t>
            </a:r>
            <a:r>
              <a:rPr lang="en-GB" altLang="de-DE" sz="2400" dirty="0" err="1">
                <a:solidFill>
                  <a:srgbClr val="333333"/>
                </a:solidFill>
              </a:rPr>
              <a:t>Ea</a:t>
            </a:r>
            <a:r>
              <a:rPr lang="en-GB" altLang="de-DE" sz="2400" dirty="0">
                <a:solidFill>
                  <a:srgbClr val="333333"/>
                </a:solidFill>
              </a:rPr>
              <a:t> are o </a:t>
            </a:r>
            <a:r>
              <a:rPr lang="en-GB" altLang="de-DE" sz="2400" dirty="0" err="1">
                <a:solidFill>
                  <a:srgbClr val="333333"/>
                </a:solidFill>
              </a:rPr>
              <a:t>infecţie</a:t>
            </a:r>
            <a:r>
              <a:rPr lang="en-GB" altLang="de-DE" sz="2400" dirty="0">
                <a:solidFill>
                  <a:srgbClr val="333333"/>
                </a:solidFill>
              </a:rPr>
              <a:t> la </a:t>
            </a:r>
            <a:r>
              <a:rPr lang="en-GB" altLang="de-DE" sz="2400" dirty="0" err="1">
                <a:solidFill>
                  <a:srgbClr val="333333"/>
                </a:solidFill>
              </a:rPr>
              <a:t>ureche</a:t>
            </a:r>
            <a:r>
              <a:rPr lang="en-GB" altLang="de-DE" sz="2400" dirty="0">
                <a:solidFill>
                  <a:srgbClr val="333333"/>
                </a:solidFill>
              </a:rPr>
              <a:t> care </a:t>
            </a:r>
            <a:r>
              <a:rPr lang="en-GB" altLang="de-DE" sz="2400" dirty="0" err="1">
                <a:solidFill>
                  <a:srgbClr val="333333"/>
                </a:solidFill>
              </a:rPr>
              <a:t>îi</a:t>
            </a:r>
            <a:r>
              <a:rPr lang="en-GB" altLang="de-DE" sz="2400" dirty="0">
                <a:solidFill>
                  <a:srgbClr val="333333"/>
                </a:solidFill>
              </a:rPr>
              <a:t> </a:t>
            </a:r>
            <a:r>
              <a:rPr lang="en-GB" altLang="de-DE" sz="2400" dirty="0" err="1">
                <a:solidFill>
                  <a:srgbClr val="333333"/>
                </a:solidFill>
              </a:rPr>
              <a:t>afectează</a:t>
            </a:r>
            <a:r>
              <a:rPr lang="en-GB" altLang="de-DE" sz="2400" dirty="0">
                <a:solidFill>
                  <a:srgbClr val="333333"/>
                </a:solidFill>
              </a:rPr>
              <a:t> </a:t>
            </a:r>
            <a:r>
              <a:rPr lang="en-GB" altLang="de-DE" sz="2400" dirty="0" err="1">
                <a:solidFill>
                  <a:srgbClr val="333333"/>
                </a:solidFill>
              </a:rPr>
              <a:t>simţul</a:t>
            </a:r>
            <a:r>
              <a:rPr lang="en-GB" altLang="de-DE" sz="2400" dirty="0">
                <a:solidFill>
                  <a:srgbClr val="333333"/>
                </a:solidFill>
              </a:rPr>
              <a:t> </a:t>
            </a:r>
            <a:r>
              <a:rPr lang="en-GB" altLang="de-DE" sz="2400" dirty="0" err="1">
                <a:solidFill>
                  <a:srgbClr val="333333"/>
                </a:solidFill>
              </a:rPr>
              <a:t>echilibrului</a:t>
            </a:r>
            <a:r>
              <a:rPr lang="en-GB" altLang="de-DE" sz="2400" dirty="0">
                <a:solidFill>
                  <a:srgbClr val="333333"/>
                </a:solidFill>
              </a:rPr>
              <a:t>. </a:t>
            </a:r>
            <a:r>
              <a:rPr lang="en-GB" altLang="de-DE" sz="2400" dirty="0" err="1">
                <a:solidFill>
                  <a:srgbClr val="333333"/>
                </a:solidFill>
              </a:rPr>
              <a:t>Pe</a:t>
            </a:r>
            <a:r>
              <a:rPr lang="en-GB" altLang="de-DE" sz="2400" dirty="0">
                <a:solidFill>
                  <a:srgbClr val="333333"/>
                </a:solidFill>
              </a:rPr>
              <a:t> </a:t>
            </a:r>
            <a:r>
              <a:rPr lang="en-GB" altLang="de-DE" sz="2400" dirty="0" err="1">
                <a:solidFill>
                  <a:srgbClr val="333333"/>
                </a:solidFill>
              </a:rPr>
              <a:t>deasupra</a:t>
            </a:r>
            <a:r>
              <a:rPr lang="en-GB" altLang="de-DE" sz="2400" dirty="0">
                <a:solidFill>
                  <a:srgbClr val="333333"/>
                </a:solidFill>
              </a:rPr>
              <a:t> </a:t>
            </a:r>
            <a:r>
              <a:rPr lang="en-GB" altLang="de-DE" sz="2400" dirty="0" err="1">
                <a:solidFill>
                  <a:srgbClr val="333333"/>
                </a:solidFill>
              </a:rPr>
              <a:t>plouă</a:t>
            </a:r>
            <a:r>
              <a:rPr lang="en-GB" altLang="de-DE" sz="2400" dirty="0">
                <a:solidFill>
                  <a:srgbClr val="333333"/>
                </a:solidFill>
              </a:rPr>
              <a:t> de </a:t>
            </a:r>
            <a:r>
              <a:rPr lang="en-GB" altLang="de-DE" sz="2400" dirty="0" err="1">
                <a:solidFill>
                  <a:srgbClr val="333333"/>
                </a:solidFill>
              </a:rPr>
              <a:t>două</a:t>
            </a:r>
            <a:r>
              <a:rPr lang="en-GB" altLang="de-DE" sz="2400" dirty="0">
                <a:solidFill>
                  <a:srgbClr val="333333"/>
                </a:solidFill>
              </a:rPr>
              <a:t> </a:t>
            </a:r>
            <a:r>
              <a:rPr lang="en-GB" altLang="de-DE" sz="2400" dirty="0" err="1">
                <a:solidFill>
                  <a:srgbClr val="333333"/>
                </a:solidFill>
              </a:rPr>
              <a:t>săptămâni</a:t>
            </a:r>
            <a:r>
              <a:rPr lang="en-GB" altLang="de-DE" sz="2400" dirty="0">
                <a:solidFill>
                  <a:srgbClr val="333333"/>
                </a:solidFill>
              </a:rPr>
              <a:t> </a:t>
            </a:r>
            <a:r>
              <a:rPr lang="en-GB" altLang="de-DE" sz="2400" dirty="0" err="1">
                <a:solidFill>
                  <a:srgbClr val="333333"/>
                </a:solidFill>
              </a:rPr>
              <a:t>şi</a:t>
            </a:r>
            <a:r>
              <a:rPr lang="en-GB" altLang="de-DE" sz="2400" dirty="0">
                <a:solidFill>
                  <a:srgbClr val="333333"/>
                </a:solidFill>
              </a:rPr>
              <a:t> </a:t>
            </a:r>
            <a:r>
              <a:rPr lang="en-GB" altLang="de-DE" sz="2400" dirty="0" err="1">
                <a:solidFill>
                  <a:srgbClr val="333333"/>
                </a:solidFill>
              </a:rPr>
              <a:t>străzile</a:t>
            </a:r>
            <a:r>
              <a:rPr lang="en-GB" altLang="de-DE" sz="2400" dirty="0">
                <a:solidFill>
                  <a:srgbClr val="333333"/>
                </a:solidFill>
              </a:rPr>
              <a:t> </a:t>
            </a:r>
            <a:r>
              <a:rPr lang="en-GB" altLang="de-DE" sz="2400" dirty="0" err="1">
                <a:solidFill>
                  <a:srgbClr val="333333"/>
                </a:solidFill>
              </a:rPr>
              <a:t>sunt</a:t>
            </a:r>
            <a:r>
              <a:rPr lang="en-GB" altLang="de-DE" sz="2400" dirty="0">
                <a:solidFill>
                  <a:srgbClr val="333333"/>
                </a:solidFill>
              </a:rPr>
              <a:t> </a:t>
            </a:r>
            <a:r>
              <a:rPr lang="en-GB" altLang="de-DE" sz="2400" dirty="0" err="1">
                <a:solidFill>
                  <a:srgbClr val="333333"/>
                </a:solidFill>
              </a:rPr>
              <a:t>alunecoase</a:t>
            </a:r>
            <a:r>
              <a:rPr lang="en-GB"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54</a:t>
            </a:fld>
            <a:endParaRPr lang="de-DE" dirty="0">
              <a:latin typeface="+mn-lt"/>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Ce legătură are acesta cu psihoza?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Uneori su</a:t>
            </a:r>
            <a:r>
              <a:rPr lang="en-US" altLang="de-DE" sz="2400" dirty="0" err="1">
                <a:solidFill>
                  <a:srgbClr val="333333"/>
                </a:solidFill>
              </a:rPr>
              <a:t>nt</a:t>
            </a:r>
            <a:r>
              <a:rPr lang="en-US" altLang="de-DE" sz="2400" dirty="0">
                <a:solidFill>
                  <a:srgbClr val="333333"/>
                </a:solidFill>
              </a:rPr>
              <a:t> </a:t>
            </a:r>
            <a:r>
              <a:rPr lang="en-US" altLang="de-DE" sz="2400" dirty="0" err="1">
                <a:solidFill>
                  <a:srgbClr val="333333"/>
                </a:solidFill>
              </a:rPr>
              <a:t>alte</a:t>
            </a:r>
            <a:r>
              <a:rPr lang="en-US" altLang="de-DE" sz="2400" dirty="0">
                <a:solidFill>
                  <a:srgbClr val="333333"/>
                </a:solidFill>
              </a:rPr>
              <a:t> </a:t>
            </a:r>
            <a:r>
              <a:rPr lang="en-US" altLang="de-DE" sz="2400" dirty="0" err="1">
                <a:solidFill>
                  <a:srgbClr val="333333"/>
                </a:solidFill>
              </a:rPr>
              <a:t>persoane</a:t>
            </a:r>
            <a:r>
              <a:rPr lang="en-US" altLang="de-DE" sz="2400" dirty="0">
                <a:solidFill>
                  <a:srgbClr val="333333"/>
                </a:solidFill>
              </a:rPr>
              <a:t> </a:t>
            </a:r>
            <a:r>
              <a:rPr lang="en-US" altLang="de-DE" sz="2400" dirty="0" err="1">
                <a:solidFill>
                  <a:srgbClr val="333333"/>
                </a:solidFill>
              </a:rPr>
              <a:t>parţial</a:t>
            </a:r>
            <a:r>
              <a:rPr lang="en-US" altLang="de-DE" sz="2400" dirty="0">
                <a:solidFill>
                  <a:srgbClr val="333333"/>
                </a:solidFill>
              </a:rPr>
              <a:t> </a:t>
            </a:r>
            <a:r>
              <a:rPr lang="en-US" altLang="de-DE" sz="2400" dirty="0" err="1">
                <a:solidFill>
                  <a:srgbClr val="333333"/>
                </a:solidFill>
              </a:rPr>
              <a:t>răspunzătoare</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şi</a:t>
            </a:r>
            <a:r>
              <a:rPr lang="en-US" altLang="de-DE" sz="2400" dirty="0">
                <a:solidFill>
                  <a:srgbClr val="333333"/>
                </a:solidFill>
              </a:rPr>
              <a:t> </a:t>
            </a:r>
            <a:r>
              <a:rPr lang="en-US" altLang="de-DE" sz="2400" dirty="0" err="1">
                <a:solidFill>
                  <a:srgbClr val="333333"/>
                </a:solidFill>
              </a:rPr>
              <a:t>alţi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a:t>
            </a:r>
            <a:r>
              <a:rPr lang="en-US" altLang="de-DE" sz="2400" dirty="0" err="1">
                <a:solidFill>
                  <a:srgbClr val="333333"/>
                </a:solidFill>
              </a:rPr>
              <a:t>importanţi</a:t>
            </a:r>
            <a:r>
              <a:rPr lang="en-US" altLang="de-DE" sz="2400" dirty="0">
                <a:solidFill>
                  <a:srgbClr val="333333"/>
                </a:solidFill>
              </a:rPr>
              <a:t> </a:t>
            </a:r>
            <a:r>
              <a:rPr lang="en-US" altLang="de-DE" sz="2400" dirty="0" err="1">
                <a:solidFill>
                  <a:srgbClr val="333333"/>
                </a:solidFill>
              </a:rPr>
              <a:t>trebuie</a:t>
            </a:r>
            <a:r>
              <a:rPr lang="en-US" altLang="de-DE" sz="2400" dirty="0">
                <a:solidFill>
                  <a:srgbClr val="333333"/>
                </a:solidFill>
              </a:rPr>
              <a: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luaţi</a:t>
            </a:r>
            <a:r>
              <a:rPr lang="en-US" altLang="de-DE" sz="2400" dirty="0">
                <a:solidFill>
                  <a:srgbClr val="333333"/>
                </a:solidFill>
              </a:rPr>
              <a:t> </a:t>
            </a:r>
            <a:r>
              <a:rPr lang="en-US" altLang="de-DE" sz="2400" dirty="0" err="1">
                <a:solidFill>
                  <a:srgbClr val="333333"/>
                </a:solidFill>
              </a:rPr>
              <a:t>în</a:t>
            </a:r>
            <a:r>
              <a:rPr lang="en-US" altLang="de-DE" sz="2400" dirty="0">
                <a:solidFill>
                  <a:srgbClr val="333333"/>
                </a:solidFill>
              </a:rPr>
              <a:t> </a:t>
            </a:r>
            <a:r>
              <a:rPr lang="en-US" altLang="de-DE" sz="2400" dirty="0" err="1">
                <a:solidFill>
                  <a:srgbClr val="333333"/>
                </a:solidFill>
              </a:rPr>
              <a:t>considerare</a:t>
            </a:r>
            <a:r>
              <a:rPr lang="en-US" altLang="de-DE" sz="2400" dirty="0">
                <a:solidFill>
                  <a:srgbClr val="333333"/>
                </a:solidFill>
              </a:rPr>
              <a:t>.</a:t>
            </a:r>
          </a:p>
          <a:p>
            <a:pPr lvl="0" defTabSz="914400" fontAlgn="base"/>
            <a:r>
              <a:rPr lang="de-DE" altLang="de-DE" sz="2400" dirty="0">
                <a:solidFill>
                  <a:srgbClr val="004992"/>
                </a:solidFill>
              </a:rPr>
              <a:t>Exemplu: </a:t>
            </a:r>
            <a:r>
              <a:rPr lang="de-DE" altLang="de-DE" sz="2400" dirty="0">
                <a:solidFill>
                  <a:srgbClr val="333333"/>
                </a:solidFill>
              </a:rPr>
              <a:t>Andrei recidiveaz</a:t>
            </a:r>
            <a:r>
              <a:rPr lang="en-US" altLang="de-DE" sz="2400" dirty="0">
                <a:solidFill>
                  <a:srgbClr val="333333"/>
                </a:solidFill>
              </a:rPr>
              <a:t>ă!</a:t>
            </a:r>
            <a:endParaRPr lang="de-DE" altLang="de-DE" sz="2400" dirty="0">
              <a:solidFill>
                <a:srgbClr val="333333"/>
              </a:solidFill>
            </a:endParaRPr>
          </a:p>
          <a:p>
            <a:pPr lvl="0" defTabSz="914400" fontAlgn="base"/>
            <a:r>
              <a:rPr lang="de-DE" altLang="de-DE" sz="2400" dirty="0">
                <a:solidFill>
                  <a:srgbClr val="004992"/>
                </a:solidFill>
              </a:rPr>
              <a:t>Convingerea lui: </a:t>
            </a:r>
            <a:r>
              <a:rPr lang="de-DE" altLang="de-DE" sz="2400" dirty="0">
                <a:solidFill>
                  <a:srgbClr val="333333"/>
                </a:solidFill>
              </a:rPr>
              <a:t>Recidiva se datoreaz</a:t>
            </a:r>
            <a:r>
              <a:rPr lang="en-US" altLang="de-DE" sz="2400" dirty="0">
                <a:solidFill>
                  <a:srgbClr val="333333"/>
                </a:solidFill>
              </a:rPr>
              <a:t>ă </a:t>
            </a:r>
            <a:r>
              <a:rPr lang="en-US" altLang="de-DE" sz="2400" dirty="0" err="1">
                <a:solidFill>
                  <a:srgbClr val="333333"/>
                </a:solidFill>
              </a:rPr>
              <a:t>unor</a:t>
            </a:r>
            <a:r>
              <a:rPr lang="en-US" altLang="de-DE" sz="2400" dirty="0">
                <a:solidFill>
                  <a:srgbClr val="333333"/>
                </a:solidFill>
              </a:rPr>
              <a:t> </a:t>
            </a:r>
            <a:r>
              <a:rPr lang="en-US" altLang="de-DE" sz="2400" dirty="0" err="1">
                <a:solidFill>
                  <a:srgbClr val="333333"/>
                </a:solidFill>
              </a:rPr>
              <a:t>amintiri</a:t>
            </a:r>
            <a:r>
              <a:rPr lang="en-US" altLang="de-DE" sz="2400" dirty="0">
                <a:solidFill>
                  <a:srgbClr val="333333"/>
                </a:solidFill>
              </a:rPr>
              <a:t> </a:t>
            </a:r>
            <a:r>
              <a:rPr lang="en-US" altLang="de-DE" sz="2400" dirty="0" err="1">
                <a:solidFill>
                  <a:srgbClr val="333333"/>
                </a:solidFill>
              </a:rPr>
              <a:t>dureroase</a:t>
            </a:r>
            <a:r>
              <a:rPr lang="en-US" altLang="de-DE" sz="2400" dirty="0">
                <a:solidFill>
                  <a:srgbClr val="333333"/>
                </a:solidFill>
              </a:rPr>
              <a:t> din </a:t>
            </a:r>
            <a:r>
              <a:rPr lang="en-US" altLang="de-DE" sz="2400" dirty="0" err="1">
                <a:solidFill>
                  <a:srgbClr val="333333"/>
                </a:solidFill>
              </a:rPr>
              <a:t>copilăria</a:t>
            </a:r>
            <a:r>
              <a:rPr lang="en-US" altLang="de-DE" sz="2400" dirty="0">
                <a:solidFill>
                  <a:srgbClr val="333333"/>
                </a:solidFill>
              </a:rPr>
              <a:t> </a:t>
            </a:r>
            <a:r>
              <a:rPr lang="en-US" altLang="de-DE" sz="2400" dirty="0" err="1">
                <a:solidFill>
                  <a:srgbClr val="333333"/>
                </a:solidFill>
              </a:rPr>
              <a:t>lui</a:t>
            </a:r>
            <a:r>
              <a:rPr lang="en-US" altLang="de-DE" sz="2400" dirty="0">
                <a:solidFill>
                  <a:srgbClr val="333333"/>
                </a:solidFill>
              </a:rPr>
              <a:t> (Andrei a </a:t>
            </a:r>
            <a:r>
              <a:rPr lang="en-US" altLang="de-DE" sz="2400" dirty="0" err="1">
                <a:solidFill>
                  <a:srgbClr val="333333"/>
                </a:solidFill>
              </a:rPr>
              <a:t>fost</a:t>
            </a:r>
            <a:r>
              <a:rPr lang="en-US" altLang="de-DE" sz="2400" dirty="0">
                <a:solidFill>
                  <a:srgbClr val="333333"/>
                </a:solidFill>
              </a:rPr>
              <a:t> </a:t>
            </a:r>
            <a:r>
              <a:rPr lang="en-US" altLang="de-DE" sz="2400" dirty="0" err="1">
                <a:solidFill>
                  <a:srgbClr val="333333"/>
                </a:solidFill>
              </a:rPr>
              <a:t>bătut</a:t>
            </a:r>
            <a:r>
              <a:rPr lang="en-US" altLang="de-DE" sz="2400" dirty="0">
                <a:solidFill>
                  <a:srgbClr val="333333"/>
                </a:solidFill>
              </a:rPr>
              <a:t> des ca </a:t>
            </a:r>
            <a:r>
              <a:rPr lang="en-US" altLang="de-DE" sz="2400" dirty="0" err="1">
                <a:solidFill>
                  <a:srgbClr val="333333"/>
                </a:solidFill>
              </a:rPr>
              <a:t>copil</a:t>
            </a:r>
            <a:r>
              <a:rPr lang="en-US" altLang="de-DE" sz="2400" dirty="0">
                <a:solidFill>
                  <a:srgbClr val="333333"/>
                </a:solidFill>
              </a:rPr>
              <a:t>).</a:t>
            </a:r>
          </a:p>
          <a:p>
            <a:pPr lvl="0" defTabSz="914400" fontAlgn="base"/>
            <a:r>
              <a:rPr lang="en-US" altLang="de-DE" sz="2400" dirty="0" err="1">
                <a:solidFill>
                  <a:srgbClr val="004992"/>
                </a:solidFill>
              </a:rPr>
              <a:t>Însă</a:t>
            </a:r>
            <a:r>
              <a:rPr lang="de-DE" altLang="de-DE" sz="2400" dirty="0">
                <a:solidFill>
                  <a:srgbClr val="004992"/>
                </a:solidFill>
              </a:rPr>
              <a:t>:</a:t>
            </a:r>
            <a:r>
              <a:rPr lang="de-DE" altLang="de-DE" sz="2400" dirty="0">
                <a:solidFill>
                  <a:srgbClr val="333333"/>
                </a:solidFill>
              </a:rPr>
              <a:t> Amintirile ar putea s</a:t>
            </a:r>
            <a:r>
              <a:rPr lang="en-US" altLang="de-DE" sz="2400" dirty="0">
                <a:solidFill>
                  <a:srgbClr val="333333"/>
                </a:solidFill>
              </a:rPr>
              <a:t>ă fie un </a:t>
            </a:r>
            <a:r>
              <a:rPr lang="en-US" altLang="de-DE" sz="2400" dirty="0" err="1">
                <a:solidFill>
                  <a:srgbClr val="333333"/>
                </a:solidFill>
              </a:rPr>
              <a:t>motiv</a:t>
            </a:r>
            <a:r>
              <a:rPr lang="en-US" altLang="de-DE" sz="2400" dirty="0">
                <a:solidFill>
                  <a:srgbClr val="333333"/>
                </a:solidFill>
              </a:rPr>
              <a:t>, </a:t>
            </a:r>
            <a:r>
              <a:rPr lang="en-US" altLang="de-DE" sz="2400" dirty="0" err="1">
                <a:solidFill>
                  <a:srgbClr val="333333"/>
                </a:solidFill>
              </a:rPr>
              <a:t>însă</a:t>
            </a:r>
            <a:r>
              <a:rPr lang="en-US" altLang="de-DE" sz="2400" dirty="0">
                <a:solidFill>
                  <a:srgbClr val="333333"/>
                </a:solidFill>
              </a:rPr>
              <a:t> </a:t>
            </a:r>
            <a:r>
              <a:rPr lang="en-US" altLang="de-DE" sz="2400" dirty="0" err="1">
                <a:solidFill>
                  <a:srgbClr val="333333"/>
                </a:solidFill>
              </a:rPr>
              <a:t>alţi</a:t>
            </a:r>
            <a:r>
              <a:rPr lang="en-US" altLang="de-DE" sz="2400" dirty="0">
                <a:solidFill>
                  <a:srgbClr val="333333"/>
                </a:solidFill>
              </a:rPr>
              <a:t> </a:t>
            </a:r>
            <a:r>
              <a:rPr lang="en-US" altLang="de-DE" sz="2400" dirty="0" err="1">
                <a:solidFill>
                  <a:srgbClr val="333333"/>
                </a:solidFill>
              </a:rPr>
              <a:t>factori</a:t>
            </a:r>
            <a:r>
              <a:rPr lang="en-US" altLang="de-DE" sz="2400" dirty="0">
                <a:solidFill>
                  <a:srgbClr val="333333"/>
                </a:solidFill>
              </a:rPr>
              <a:t> </a:t>
            </a:r>
            <a:r>
              <a:rPr lang="en-US" altLang="de-DE" sz="2400" dirty="0" err="1">
                <a:solidFill>
                  <a:srgbClr val="333333"/>
                </a:solidFill>
              </a:rPr>
              <a:t>importanţi</a:t>
            </a:r>
            <a:r>
              <a:rPr lang="en-US" altLang="de-DE" sz="2400" dirty="0">
                <a:solidFill>
                  <a:srgbClr val="333333"/>
                </a:solidFill>
              </a:rPr>
              <a:t> pot </a:t>
            </a:r>
            <a:r>
              <a:rPr lang="en-US" altLang="de-DE" sz="2400" dirty="0" err="1">
                <a:solidFill>
                  <a:srgbClr val="333333"/>
                </a:solidFill>
              </a:rPr>
              <a:t>să</a:t>
            </a:r>
            <a:r>
              <a:rPr lang="en-US" altLang="de-DE" sz="2400" dirty="0">
                <a:solidFill>
                  <a:srgbClr val="333333"/>
                </a:solidFill>
              </a:rPr>
              <a:t> fie </a:t>
            </a:r>
            <a:r>
              <a:rPr lang="en-US" altLang="de-DE" sz="2400" dirty="0" err="1">
                <a:solidFill>
                  <a:srgbClr val="333333"/>
                </a:solidFill>
              </a:rPr>
              <a:t>implicaţi</a:t>
            </a:r>
            <a:r>
              <a:rPr lang="en-US" altLang="de-DE" sz="2400" dirty="0">
                <a:solidFill>
                  <a:srgbClr val="333333"/>
                </a:solidFill>
              </a:rPr>
              <a:t>: Andrei a </a:t>
            </a:r>
            <a:r>
              <a:rPr lang="en-US" altLang="de-DE" sz="2400" dirty="0" err="1">
                <a:solidFill>
                  <a:srgbClr val="333333"/>
                </a:solidFill>
              </a:rPr>
              <a:t>încetat</a:t>
            </a:r>
            <a:r>
              <a:rPr lang="en-US" altLang="de-DE" sz="2400" dirty="0">
                <a:solidFill>
                  <a:srgbClr val="333333"/>
                </a:solidFill>
              </a:rPr>
              <a:t> </a:t>
            </a:r>
            <a:r>
              <a:rPr lang="en-US" altLang="de-DE" sz="2400" dirty="0" err="1">
                <a:solidFill>
                  <a:srgbClr val="333333"/>
                </a:solidFill>
              </a:rPr>
              <a:t>să-şi</a:t>
            </a:r>
            <a:r>
              <a:rPr lang="en-US" altLang="de-DE" sz="2400" dirty="0">
                <a:solidFill>
                  <a:srgbClr val="333333"/>
                </a:solidFill>
              </a:rPr>
              <a:t> </a:t>
            </a:r>
            <a:r>
              <a:rPr lang="en-US" altLang="de-DE" sz="2400" dirty="0" err="1">
                <a:solidFill>
                  <a:srgbClr val="333333"/>
                </a:solidFill>
              </a:rPr>
              <a:t>ia</a:t>
            </a:r>
            <a:r>
              <a:rPr lang="en-US" altLang="de-DE" sz="2400" dirty="0">
                <a:solidFill>
                  <a:srgbClr val="333333"/>
                </a:solidFill>
              </a:rPr>
              <a:t> </a:t>
            </a:r>
            <a:r>
              <a:rPr lang="en-US" altLang="de-DE" sz="2400" dirty="0" err="1">
                <a:solidFill>
                  <a:srgbClr val="333333"/>
                </a:solidFill>
              </a:rPr>
              <a:t>medicamentele</a:t>
            </a:r>
            <a:r>
              <a:rPr lang="en-US" altLang="de-DE" sz="2400" dirty="0">
                <a:solidFill>
                  <a:srgbClr val="333333"/>
                </a:solidFill>
              </a:rPr>
              <a:t>, o </a:t>
            </a:r>
            <a:r>
              <a:rPr lang="en-US" altLang="de-DE" sz="2400" dirty="0" err="1">
                <a:solidFill>
                  <a:srgbClr val="333333"/>
                </a:solidFill>
              </a:rPr>
              <a:t>ceartă</a:t>
            </a:r>
            <a:r>
              <a:rPr lang="en-US" altLang="de-DE" sz="2400" dirty="0">
                <a:solidFill>
                  <a:srgbClr val="333333"/>
                </a:solidFill>
              </a:rPr>
              <a:t> la </a:t>
            </a:r>
            <a:r>
              <a:rPr lang="en-US" altLang="de-DE" sz="2400" dirty="0" err="1">
                <a:solidFill>
                  <a:srgbClr val="333333"/>
                </a:solidFill>
              </a:rPr>
              <a:t>locul</a:t>
            </a:r>
            <a:r>
              <a:rPr lang="en-US" altLang="de-DE" sz="2400" dirty="0">
                <a:solidFill>
                  <a:srgbClr val="333333"/>
                </a:solidFill>
              </a:rPr>
              <a:t> de </a:t>
            </a:r>
            <a:r>
              <a:rPr lang="en-US" altLang="de-DE" sz="2400" dirty="0" err="1">
                <a:solidFill>
                  <a:srgbClr val="333333"/>
                </a:solidFill>
              </a:rPr>
              <a:t>muncă</a:t>
            </a:r>
            <a:r>
              <a:rPr lang="en-US" altLang="de-DE" sz="2400" dirty="0">
                <a:solidFill>
                  <a:srgbClr val="333333"/>
                </a:solidFill>
              </a:rPr>
              <a:t>, </a:t>
            </a:r>
            <a:r>
              <a:rPr lang="en-US" altLang="de-DE" sz="2400" dirty="0" err="1">
                <a:solidFill>
                  <a:srgbClr val="333333"/>
                </a:solidFill>
              </a:rPr>
              <a:t>urmată</a:t>
            </a:r>
            <a:r>
              <a:rPr lang="en-US" altLang="de-DE" sz="2400" dirty="0">
                <a:solidFill>
                  <a:srgbClr val="333333"/>
                </a:solidFill>
              </a:rPr>
              <a:t> de </a:t>
            </a:r>
            <a:r>
              <a:rPr lang="en-US" altLang="de-DE" sz="2400" dirty="0" err="1">
                <a:solidFill>
                  <a:srgbClr val="333333"/>
                </a:solidFill>
              </a:rPr>
              <a:t>frica</a:t>
            </a:r>
            <a:r>
              <a:rPr lang="en-US" altLang="de-DE" sz="2400" dirty="0">
                <a:solidFill>
                  <a:srgbClr val="333333"/>
                </a:solidFill>
              </a:rPr>
              <a:t> </a:t>
            </a:r>
            <a:r>
              <a:rPr lang="en-US" altLang="de-DE" sz="2400" dirty="0" err="1">
                <a:solidFill>
                  <a:srgbClr val="333333"/>
                </a:solidFill>
              </a:rPr>
              <a:t>că</a:t>
            </a:r>
            <a:r>
              <a:rPr lang="en-US" altLang="de-DE" sz="2400" dirty="0">
                <a:solidFill>
                  <a:srgbClr val="333333"/>
                </a:solidFill>
              </a:rPr>
              <a:t> </a:t>
            </a:r>
            <a:r>
              <a:rPr lang="en-US" altLang="de-DE" sz="2400" dirty="0" err="1">
                <a:solidFill>
                  <a:srgbClr val="333333"/>
                </a:solidFill>
              </a:rPr>
              <a:t>îşi</a:t>
            </a:r>
            <a:r>
              <a:rPr lang="en-US" altLang="de-DE" sz="2400" dirty="0">
                <a:solidFill>
                  <a:srgbClr val="333333"/>
                </a:solidFill>
              </a:rPr>
              <a:t> </a:t>
            </a:r>
            <a:r>
              <a:rPr lang="en-US" altLang="de-DE" sz="2400" dirty="0" err="1">
                <a:solidFill>
                  <a:srgbClr val="333333"/>
                </a:solidFill>
              </a:rPr>
              <a:t>pierde</a:t>
            </a:r>
            <a:r>
              <a:rPr lang="en-US" altLang="de-DE" sz="2400" dirty="0">
                <a:solidFill>
                  <a:srgbClr val="333333"/>
                </a:solidFill>
              </a:rPr>
              <a:t> </a:t>
            </a:r>
            <a:r>
              <a:rPr lang="en-US" altLang="de-DE" sz="2400" dirty="0" err="1">
                <a:solidFill>
                  <a:srgbClr val="333333"/>
                </a:solidFill>
              </a:rPr>
              <a:t>slujba</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55</a:t>
            </a:fld>
            <a:endParaRPr lang="de-DE" dirty="0">
              <a:latin typeface="+mn-lt"/>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vi-VN" altLang="ko-KR" sz="3600" dirty="0">
                <a:latin typeface="+mn-lt"/>
                <a:ea typeface="+mn-ea"/>
                <a:cs typeface="+mn-cs"/>
              </a:rPr>
              <a:t>Vă mulţumim pentru atenţia dumneavoastră!</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it-IT" altLang="ko-KR" i="1" dirty="0">
                <a:solidFill>
                  <a:srgbClr val="004992"/>
                </a:solidFill>
              </a:rPr>
              <a:t>pentru cei care conduc grupa</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vi-VN" altLang="ko-KR" dirty="0">
                <a:solidFill>
                  <a:srgbClr val="004992"/>
                </a:solidFill>
              </a:rPr>
              <a:t>Vă rugăm să distribuiți fișele de lucru. Prezentați aplicația noastră COGITO (se descarcă gratuit)</a:t>
            </a:r>
            <a:r>
              <a:rPr lang="en-US" altLang="ko-KR" dirty="0">
                <a:solidFill>
                  <a:srgbClr val="004992"/>
                </a:solidFill>
              </a:rPr>
              <a:t>.</a:t>
            </a:r>
          </a:p>
        </p:txBody>
      </p:sp>
      <p:sp>
        <p:nvSpPr>
          <p:cNvPr id="2" name="Footer Placeholder 1"/>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56</a:t>
            </a:fld>
            <a:endParaRPr lang="de-DE" dirty="0">
              <a:latin typeface="+mn-lt"/>
              <a:cs typeface="+mn-cs"/>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cs typeface="+mn-cs"/>
              </a:rPr>
              <a:t>www.uke.de/mct_app</a:t>
            </a:r>
            <a:endParaRPr lang="de-DE" sz="1800" dirty="0">
              <a:solidFill>
                <a:srgbClr val="333333"/>
              </a:solidFill>
              <a:cs typeface="+mn-cs"/>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2385664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57</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1131912005"/>
              </p:ext>
            </p:extLst>
          </p:nvPr>
        </p:nvGraphicFramePr>
        <p:xfrm>
          <a:off x="408954" y="2011680"/>
          <a:ext cx="11375999" cy="45720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Sabine Sperber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GB"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Shadowchaser/Schattenverfolgung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Benny-Kristin Fischer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 -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Produced for the MCT/Anfertigung für das MKT; © Arbeitsgruppe Neuropsychologie</a:t>
                      </a:r>
                      <a:endParaRPr kumimoji="0" lang="en-US"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various motives: soccerplayer, award ceremony/ Verschiedene Motive: Fußballer, Preisverleihung</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Ethnocentrics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Beijing-Trading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Claim (of shoes)/Schuhreklamation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Brett 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quiet room - 1 of 3</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When you enter the room everyone turns silent/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Leute verstummen beim Betreten des Raumes</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Todd Rieth</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Lipstick</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Critical look in the mirror/Kritischer Blick in den Spiegel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avdgaag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Marking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Failing an exam/Sie fallen durch eine Prüfung</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schreiende Hand</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PP</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Screaming hand/Schreiende Hand</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Erwyn van der Meer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Calibri Light"/>
                          <a:cs typeface="Times New Roman" pitchFamily="18" charset="0"/>
                        </a:rPr>
                        <a:t>Diner at Chateau de Violet</a:t>
                      </a:r>
                      <a:endParaRPr kumimoji="0" lang="fr-FR"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invites you for dinner (plate with food)/</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Jemand lädt sie zum Essen ein (Menü)</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Kambiz Kamrani</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Bored Traffic Man</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policeman stops a car on the street/Polizist stoppt Auto auf der Landstraße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Jochen Schmidt-Oem</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fotocommunity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Zocker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Win in a gamble (dice, clock, money)/</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Sie gewinnen im Spiel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de-DE">
                <a:latin typeface="+mn-lt"/>
                <a:cs typeface="+mn-cs"/>
              </a:rPr>
              <a:t>Trening metacognitiv 1 – Modul de atribuire</a:t>
            </a:r>
            <a:endParaRPr lang="de-DE" dirty="0">
              <a:latin typeface="+mn-lt"/>
              <a:cs typeface="+mn-cs"/>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cs typeface="+mn-cs"/>
              </a:rPr>
              <a:pPr/>
              <a:t>58</a:t>
            </a:fld>
            <a:endParaRPr lang="de-DE" dirty="0">
              <a:latin typeface="+mn-lt"/>
              <a:cs typeface="+mn-cs"/>
            </a:endParaRPr>
          </a:p>
        </p:txBody>
      </p:sp>
      <p:graphicFrame>
        <p:nvGraphicFramePr>
          <p:cNvPr id="6" name="Group 2"/>
          <p:cNvGraphicFramePr>
            <a:graphicFrameLocks noGrp="1"/>
          </p:cNvGraphicFramePr>
          <p:nvPr>
            <p:extLst>
              <p:ext uri="{D42A27DB-BD31-4B8C-83A1-F6EECF244321}">
                <p14:modId xmlns:p14="http://schemas.microsoft.com/office/powerpoint/2010/main" val="4053886329"/>
              </p:ext>
            </p:extLst>
          </p:nvPr>
        </p:nvGraphicFramePr>
        <p:xfrm>
          <a:off x="408954" y="2011680"/>
          <a:ext cx="11375999" cy="338334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robertrazrblog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02-07-06_1728</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Scratch/Kratzer am Auto</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haysophie</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DSCN3940</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Taking the blood pressure/Blutdruckmessung</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Katrin Ze.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enttäuscht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PP</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A friend refused to help you with your work/Eine Bekannte hat sich geweigert ihnen bei der Arbeit zu helfen</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penmachine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Big Presents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Presents/Geschenke</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Simon Pais-Thomas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Stupid Me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CC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A friend says you are stupid (black/white, portrait of a man)/Jemand findet Sie dumm</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valentinapowers</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 Baby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Crying baby/Schreiendes Baby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Heidi Wittwer</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fotocommunity</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He Du! Gewalt ist keine Lösung</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Respect (two fists)/</a:t>
                      </a:r>
                      <a:r>
                        <a:rPr kumimoji="0" lang="en-US" sz="1000" b="0" i="0" u="none" strike="noStrike" cap="none" normalizeH="0" baseline="0" dirty="0" err="1">
                          <a:ln>
                            <a:noFill/>
                          </a:ln>
                          <a:solidFill>
                            <a:srgbClr val="333333"/>
                          </a:solidFill>
                          <a:effectLst/>
                          <a:latin typeface="Calibri Light"/>
                          <a:cs typeface="Times New Roman" pitchFamily="18" charset="0"/>
                        </a:rPr>
                        <a:t>Respekt</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zwei</a:t>
                      </a:r>
                      <a:r>
                        <a:rPr kumimoji="0" lang="en-US" sz="1000" b="0" i="0" u="none" strike="noStrike" cap="none" normalizeH="0" baseline="0" dirty="0">
                          <a:ln>
                            <a:noFill/>
                          </a:ln>
                          <a:solidFill>
                            <a:srgbClr val="333333"/>
                          </a:solidFill>
                          <a:effectLst/>
                          <a:latin typeface="Calibri Light"/>
                          <a:cs typeface="Times New Roman" pitchFamily="18" charset="0"/>
                        </a:rPr>
                        <a:t> </a:t>
                      </a:r>
                      <a:r>
                        <a:rPr kumimoji="0" lang="en-US" sz="1000" b="0" i="0" u="none" strike="noStrike" cap="none" normalizeH="0" baseline="0" dirty="0" err="1">
                          <a:ln>
                            <a:noFill/>
                          </a:ln>
                          <a:solidFill>
                            <a:srgbClr val="333333"/>
                          </a:solidFill>
                          <a:effectLst/>
                          <a:latin typeface="Calibri Light"/>
                          <a:cs typeface="Times New Roman" pitchFamily="18" charset="0"/>
                        </a:rPr>
                        <a:t>Fäuste</a:t>
                      </a:r>
                      <a:r>
                        <a:rPr kumimoji="0" lang="en-US" sz="1000" b="0" i="0" u="none" strike="noStrike" cap="none" normalizeH="0" baseline="0" dirty="0">
                          <a:ln>
                            <a:noFill/>
                          </a:ln>
                          <a:solidFill>
                            <a:srgbClr val="333333"/>
                          </a:solidFill>
                          <a:effectLst/>
                          <a:latin typeface="Calibri Light"/>
                          <a:cs typeface="Times New Roman" pitchFamily="18" charset="0"/>
                        </a:rPr>
                        <a:t>)</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30" marB="4573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5313</Words>
  <Application>Microsoft Office PowerPoint</Application>
  <PresentationFormat>Benutzerdefiniert</PresentationFormat>
  <Paragraphs>664</Paragraphs>
  <Slides>58</Slides>
  <Notes>58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Times New Roman</vt:lpstr>
      <vt:lpstr>Calibri</vt:lpstr>
      <vt:lpstr>Arial</vt:lpstr>
      <vt:lpstr>Wingdings</vt:lpstr>
      <vt:lpstr>Verdana</vt:lpstr>
      <vt:lpstr>Wingdings</vt:lpstr>
      <vt:lpstr>Calibri Light</vt:lpstr>
      <vt:lpstr>Symbol</vt:lpstr>
      <vt:lpstr>UKE_PPT-Vorlage_16zu9</vt:lpstr>
      <vt:lpstr>TMC 1 A – Modul de atribuire</vt:lpstr>
      <vt:lpstr>Mod de atribuire</vt:lpstr>
      <vt:lpstr>Mod de atribuire</vt:lpstr>
      <vt:lpstr>Mod de atribuire</vt:lpstr>
      <vt:lpstr>Explicaţii</vt:lpstr>
      <vt:lpstr>Explicaţii</vt:lpstr>
      <vt:lpstr>Explicaţii</vt:lpstr>
      <vt:lpstr>Atribuire</vt:lpstr>
      <vt:lpstr>Ieşiţi din spital fără să vă simţiţi mai bine.</vt:lpstr>
      <vt:lpstr>Ieşiţi din spital fără să vă simţiţi mai bine.</vt:lpstr>
      <vt:lpstr>Ieşiţi din spital fără să vă simţiţi mai bine.</vt:lpstr>
      <vt:lpstr>Ieşiţi din spital fără să vă simţiţi mai bine.</vt:lpstr>
      <vt:lpstr>Ieşiţi din spital fără să vă simţiţi mai bine.</vt:lpstr>
      <vt:lpstr>Consecvenţe anumitor moduri de atribuire pentru evenimente negative!</vt:lpstr>
      <vt:lpstr>Consecvenţe anumitor moduri de atribuire pentru evenimente negative!</vt:lpstr>
      <vt:lpstr>Consecvenţe anumitor moduri de atribuire pentru evenimente negative!</vt:lpstr>
      <vt:lpstr>Consecvenţe anumitor moduri de atribuire pentru evenimente negative!</vt:lpstr>
      <vt:lpstr>Consecvenţe anumitor moduri de atribuire pentru evenimente negative!</vt:lpstr>
      <vt:lpstr>Consecvenţe anumitor moduri de atribuire pentru evenimente pozitive!</vt:lpstr>
      <vt:lpstr>Consecvenţe anumitor moduri de atribuire pentru evenimente pozitive!</vt:lpstr>
      <vt:lpstr>Consecvenţe anumitor moduri de atribuire pentru evenimente pozitive!</vt:lpstr>
      <vt:lpstr>Consecvenţe anumitor moduri de atribuire pentru evenimente pozitive!</vt:lpstr>
      <vt:lpstr>Consecvenţe anumitor moduri de atribuire pentru evenimente pozitive!</vt:lpstr>
      <vt:lpstr>Cu ce scop?</vt:lpstr>
      <vt:lpstr>Cu ce scop?</vt:lpstr>
      <vt:lpstr>Cum o atribuire monocauzală favorizează interpretaţii greşite în psihoză – exemple</vt:lpstr>
      <vt:lpstr>Mod de atribuire Scopul acestui antrenament</vt:lpstr>
      <vt:lpstr>Faceţi o reclamaţie şi vi se returnează banii complet înapoi</vt:lpstr>
      <vt:lpstr>Când intraţi în cameră, persoanele încetează să vorbească</vt:lpstr>
      <vt:lpstr>Care este cauza principală pentru acest fapt?</vt:lpstr>
      <vt:lpstr>Cădeţi la un examen.</vt:lpstr>
      <vt:lpstr>Dați exemple proprii!</vt:lpstr>
      <vt:lpstr>O voce internă vă spune că nu sunteţi bun de nimic.</vt:lpstr>
      <vt:lpstr>O voce internă vă spune că nu sunteţi bun de nimic.</vt:lpstr>
      <vt:lpstr>O voce internă vă spune că nu sunteţi bun de nimic.</vt:lpstr>
      <vt:lpstr>Auzul de voci Gândurile proprii sau controlate din afară? Argumente pro şi contra</vt:lpstr>
      <vt:lpstr>Auzul de voci Gândurile proprii sau controlate din afară? Argumente pro şi contra</vt:lpstr>
      <vt:lpstr>Auzul de voci Gândurile proprii sau controlate din afară? Argumente pro şi contra</vt:lpstr>
      <vt:lpstr>Auzul de voci Gândurile proprii sau controlate din afară? Argumente pro şi contra</vt:lpstr>
      <vt:lpstr>Auzul de voci Gândurile proprii sau controlate din afară? Argumente pro şi contra</vt:lpstr>
      <vt:lpstr>Un prieten/o prietenă vă invită la masă.</vt:lpstr>
      <vt:lpstr>Un om de poliţie vă opreşte.</vt:lpstr>
      <vt:lpstr>Câştigaţi la un joc de noroc.</vt:lpstr>
      <vt:lpstr>Vreţi să vă urcaţi în maşina nouă când descoperiţi o zgârietură.</vt:lpstr>
      <vt:lpstr>Un medic constată la dumneavoastră o tensiune de sânge ridicată.</vt:lpstr>
      <vt:lpstr>O cunoştinţă a refuzat să vă ajute la ceva.</vt:lpstr>
      <vt:lpstr>Un prieten/ o prietenă v-a cumpărat un cadou.</vt:lpstr>
      <vt:lpstr>Un prieten spune că sunteţi prost.</vt:lpstr>
      <vt:lpstr>Copilul vecinei începe să plângă când îl ridicaţi în braţe.</vt:lpstr>
      <vt:lpstr>O cunoştinţă spune că nu vă respectă.</vt:lpstr>
      <vt:lpstr>Transferul în viaţa de zi cu zi</vt:lpstr>
      <vt:lpstr>Transferul în viaţa de zi cu zi</vt:lpstr>
      <vt:lpstr>Transferul în viaţa de zi cu zi</vt:lpstr>
      <vt:lpstr>Transferul în viaţa de zi cu ziv</vt:lpstr>
      <vt:lpstr>Ce legătură are acesta cu psihoza?</vt:lpstr>
      <vt:lpstr>Vă mulţumim pentru atenţia dumneavoastră!</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Britt-Marie Larsen</cp:lastModifiedBy>
  <cp:revision>348</cp:revision>
  <dcterms:created xsi:type="dcterms:W3CDTF">2004-10-11T13:21:01Z</dcterms:created>
  <dcterms:modified xsi:type="dcterms:W3CDTF">2023-02-13T14:11:02Z</dcterms:modified>
</cp:coreProperties>
</file>