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8" r:id="rId1"/>
  </p:sldMasterIdLst>
  <p:notesMasterIdLst>
    <p:notesMasterId r:id="rId59"/>
  </p:notesMasterIdLst>
  <p:handoutMasterIdLst>
    <p:handoutMasterId r:id="rId60"/>
  </p:handoutMasterIdLst>
  <p:sldIdLst>
    <p:sldId id="508" r:id="rId2"/>
    <p:sldId id="423" r:id="rId3"/>
    <p:sldId id="300" r:id="rId4"/>
    <p:sldId id="425" r:id="rId5"/>
    <p:sldId id="403" r:id="rId6"/>
    <p:sldId id="481" r:id="rId7"/>
    <p:sldId id="322" r:id="rId8"/>
    <p:sldId id="472" r:id="rId9"/>
    <p:sldId id="483" r:id="rId10"/>
    <p:sldId id="482" r:id="rId11"/>
    <p:sldId id="473" r:id="rId12"/>
    <p:sldId id="484" r:id="rId13"/>
    <p:sldId id="383" r:id="rId14"/>
    <p:sldId id="487" r:id="rId15"/>
    <p:sldId id="486" r:id="rId16"/>
    <p:sldId id="485" r:id="rId17"/>
    <p:sldId id="413" r:id="rId18"/>
    <p:sldId id="476" r:id="rId19"/>
    <p:sldId id="490" r:id="rId20"/>
    <p:sldId id="489" r:id="rId21"/>
    <p:sldId id="488" r:id="rId22"/>
    <p:sldId id="357" r:id="rId23"/>
    <p:sldId id="306" r:id="rId24"/>
    <p:sldId id="492" r:id="rId25"/>
    <p:sldId id="491" r:id="rId26"/>
    <p:sldId id="409" r:id="rId27"/>
    <p:sldId id="493" r:id="rId28"/>
    <p:sldId id="438" r:id="rId29"/>
    <p:sldId id="416" r:id="rId30"/>
    <p:sldId id="421" r:id="rId31"/>
    <p:sldId id="439" r:id="rId32"/>
    <p:sldId id="419" r:id="rId33"/>
    <p:sldId id="310" r:id="rId34"/>
    <p:sldId id="494" r:id="rId35"/>
    <p:sldId id="495" r:id="rId36"/>
    <p:sldId id="362" r:id="rId37"/>
    <p:sldId id="441" r:id="rId38"/>
    <p:sldId id="497" r:id="rId39"/>
    <p:sldId id="496" r:id="rId40"/>
    <p:sldId id="312" r:id="rId41"/>
    <p:sldId id="445" r:id="rId42"/>
    <p:sldId id="499" r:id="rId43"/>
    <p:sldId id="498" r:id="rId44"/>
    <p:sldId id="450" r:id="rId45"/>
    <p:sldId id="502" r:id="rId46"/>
    <p:sldId id="501" r:id="rId47"/>
    <p:sldId id="500" r:id="rId48"/>
    <p:sldId id="372" r:id="rId49"/>
    <p:sldId id="505" r:id="rId50"/>
    <p:sldId id="504" r:id="rId51"/>
    <p:sldId id="503" r:id="rId52"/>
    <p:sldId id="467" r:id="rId53"/>
    <p:sldId id="507" r:id="rId54"/>
    <p:sldId id="506" r:id="rId55"/>
    <p:sldId id="480" r:id="rId56"/>
    <p:sldId id="474" r:id="rId57"/>
    <p:sldId id="475" r:id="rId58"/>
  </p:sldIdLst>
  <p:sldSz cx="12195175" cy="6858000"/>
  <p:notesSz cx="7099300" cy="10234613"/>
  <p:embeddedFontLst>
    <p:embeddedFont>
      <p:font typeface="Calibri" panose="020F0502020204030204" pitchFamily="34" charset="0"/>
      <p:regular r:id="rId61"/>
      <p:bold r:id="rId62"/>
      <p:italic r:id="rId63"/>
      <p:boldItalic r:id="rId64"/>
    </p:embeddedFont>
    <p:embeddedFont>
      <p:font typeface="Calibri Light" panose="020F0302020204030204" pitchFamily="34" charset="0"/>
      <p:regular r:id="rId65"/>
      <p:italic r:id="rId66"/>
    </p:embeddedFont>
  </p:embeddedFontLst>
  <p:defaultTextStyle>
    <a:defPPr>
      <a:defRPr lang="de-DE"/>
    </a:defPPr>
    <a:lvl1pPr algn="l" rtl="0" fontAlgn="base">
      <a:spcBef>
        <a:spcPct val="0"/>
      </a:spcBef>
      <a:spcAft>
        <a:spcPct val="0"/>
      </a:spcAft>
      <a:defRPr lang="en-US" b="1" kern="1200">
        <a:solidFill>
          <a:schemeClr val="tx1"/>
        </a:solidFill>
        <a:latin typeface="+mn-lt"/>
        <a:ea typeface="+mn-ea"/>
        <a:cs typeface="+mn-cs"/>
      </a:defRPr>
    </a:lvl1pPr>
    <a:lvl2pPr marL="457200" algn="l" rtl="0" fontAlgn="base">
      <a:spcBef>
        <a:spcPct val="0"/>
      </a:spcBef>
      <a:spcAft>
        <a:spcPct val="0"/>
      </a:spcAft>
      <a:defRPr lang="en-US" b="1" kern="1200">
        <a:solidFill>
          <a:schemeClr val="tx1"/>
        </a:solidFill>
        <a:latin typeface="+mn-lt"/>
        <a:ea typeface="+mn-ea"/>
        <a:cs typeface="+mn-cs"/>
      </a:defRPr>
    </a:lvl2pPr>
    <a:lvl3pPr marL="914400" algn="l" rtl="0" fontAlgn="base">
      <a:spcBef>
        <a:spcPct val="0"/>
      </a:spcBef>
      <a:spcAft>
        <a:spcPct val="0"/>
      </a:spcAft>
      <a:defRPr lang="en-US" b="1" kern="1200">
        <a:solidFill>
          <a:schemeClr val="tx1"/>
        </a:solidFill>
        <a:latin typeface="+mn-lt"/>
        <a:ea typeface="+mn-ea"/>
        <a:cs typeface="+mn-cs"/>
      </a:defRPr>
    </a:lvl3pPr>
    <a:lvl4pPr marL="1371600" algn="l" rtl="0" fontAlgn="base">
      <a:spcBef>
        <a:spcPct val="0"/>
      </a:spcBef>
      <a:spcAft>
        <a:spcPct val="0"/>
      </a:spcAft>
      <a:defRPr lang="en-US" b="1" kern="1200">
        <a:solidFill>
          <a:schemeClr val="tx1"/>
        </a:solidFill>
        <a:latin typeface="+mn-lt"/>
        <a:ea typeface="+mn-ea"/>
        <a:cs typeface="+mn-cs"/>
      </a:defRPr>
    </a:lvl4pPr>
    <a:lvl5pPr marL="1828800" algn="l" rtl="0" fontAlgn="base">
      <a:spcBef>
        <a:spcPct val="0"/>
      </a:spcBef>
      <a:spcAft>
        <a:spcPct val="0"/>
      </a:spcAft>
      <a:defRPr lang="en-US" b="1" kern="1200">
        <a:solidFill>
          <a:schemeClr val="tx1"/>
        </a:solidFill>
        <a:latin typeface="+mn-lt"/>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845">
          <p15:clr>
            <a:srgbClr val="A4A3A4"/>
          </p15:clr>
        </p15:guide>
        <p15:guide id="2" pos="480">
          <p15:clr>
            <a:srgbClr val="A4A3A4"/>
          </p15:clr>
        </p15:guide>
        <p15:guide id="3" pos="64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006699"/>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333" autoAdjust="0"/>
    <p:restoredTop sz="99387" autoAdjust="0"/>
  </p:normalViewPr>
  <p:slideViewPr>
    <p:cSldViewPr>
      <p:cViewPr varScale="1">
        <p:scale>
          <a:sx n="95" d="100"/>
          <a:sy n="95" d="100"/>
        </p:scale>
        <p:origin x="188" y="108"/>
      </p:cViewPr>
      <p:guideLst>
        <p:guide orient="horz" pos="845"/>
        <p:guide pos="480"/>
        <p:guide pos="640"/>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75" d="100"/>
        <a:sy n="75" d="100"/>
      </p:scale>
      <p:origin x="0" y="3030"/>
    </p:cViewPr>
  </p:sorterViewPr>
  <p:notesViewPr>
    <p:cSldViewPr>
      <p:cViewPr varScale="1">
        <p:scale>
          <a:sx n="69" d="100"/>
          <a:sy n="69" d="100"/>
        </p:scale>
        <p:origin x="-216" y="-114"/>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3.fntdata"/><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6.fntdata"/><Relationship Id="rId5" Type="http://schemas.openxmlformats.org/officeDocument/2006/relationships/slide" Target="slides/slide4.xml"/><Relationship Id="rId61" Type="http://schemas.openxmlformats.org/officeDocument/2006/relationships/font" Target="fonts/font1.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4.fntdata"/><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2.fntdata"/><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65"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_rels/viewProps.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095814CB-94D3-4E93-BB2C-A8A95BFE7E6D}" type="slidenum">
              <a:rPr lang="en-GB" altLang="de-DE"/>
              <a:pPr/>
              <a:t>‹Nr.›</a:t>
            </a:fld>
            <a:endParaRPr lang="en-GB" altLang="de-DE"/>
          </a:p>
        </p:txBody>
      </p:sp>
    </p:spTree>
    <p:extLst>
      <p:ext uri="{BB962C8B-B14F-4D97-AF65-F5344CB8AC3E}">
        <p14:creationId xmlns:p14="http://schemas.microsoft.com/office/powerpoint/2010/main" val="34031893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defRPr>
            </a:lvl1pPr>
          </a:lstStyle>
          <a:p>
            <a:pPr>
              <a:defRPr/>
            </a:pPr>
            <a:endParaRPr lang="de-DE"/>
          </a:p>
        </p:txBody>
      </p:sp>
      <p:sp>
        <p:nvSpPr>
          <p:cNvPr id="6042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09EBE3AE-1EE1-4778-84E8-8D92B43CEE29}" type="slidenum">
              <a:rPr lang="de-DE" altLang="de-DE"/>
              <a:pPr/>
              <a:t>‹Nr.›</a:t>
            </a:fld>
            <a:endParaRPr lang="de-DE" altLang="de-DE"/>
          </a:p>
        </p:txBody>
      </p:sp>
    </p:spTree>
    <p:extLst>
      <p:ext uri="{BB962C8B-B14F-4D97-AF65-F5344CB8AC3E}">
        <p14:creationId xmlns:p14="http://schemas.microsoft.com/office/powerpoint/2010/main" val="11715750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7C23FE6-279C-4D0B-86F8-E816E74F89A4}" type="slidenum">
              <a:rPr lang="de-DE" altLang="de-DE" sz="1300"/>
              <a:pPr eaLnBrk="1" hangingPunct="1">
                <a:spcBef>
                  <a:spcPct val="0"/>
                </a:spcBef>
              </a:pPr>
              <a:t>2</a:t>
            </a:fld>
            <a:endParaRPr lang="de-DE" altLang="de-DE"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175579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5B29AA0-39CE-4679-B1BB-D2B473C4C8E2}" type="slidenum">
              <a:rPr lang="de-DE" altLang="de-DE" sz="1300"/>
              <a:pPr eaLnBrk="1" hangingPunct="1">
                <a:spcBef>
                  <a:spcPct val="0"/>
                </a:spcBef>
              </a:pPr>
              <a:t>3</a:t>
            </a:fld>
            <a:endParaRPr lang="de-DE"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402896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0D0B3D4-CDEE-4C51-8C03-B1DCE0D3A1C4}" type="slidenum">
              <a:rPr lang="de-DE" altLang="de-DE" sz="1300"/>
              <a:pPr eaLnBrk="1" hangingPunct="1">
                <a:spcBef>
                  <a:spcPct val="0"/>
                </a:spcBef>
              </a:pPr>
              <a:t>4</a:t>
            </a:fld>
            <a:endParaRPr lang="de-DE"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353331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8015029-87F9-4ADF-8A75-5428356128E0}" type="slidenum">
              <a:rPr lang="de-DE" altLang="de-DE" sz="1300"/>
              <a:pPr eaLnBrk="1" hangingPunct="1">
                <a:spcBef>
                  <a:spcPct val="0"/>
                </a:spcBef>
              </a:pPr>
              <a:t>5</a:t>
            </a:fld>
            <a:endParaRPr lang="de-DE"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18532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8015029-87F9-4ADF-8A75-5428356128E0}" type="slidenum">
              <a:rPr lang="de-DE" altLang="de-DE" sz="1300"/>
              <a:pPr eaLnBrk="1" hangingPunct="1">
                <a:spcBef>
                  <a:spcPct val="0"/>
                </a:spcBef>
              </a:pPr>
              <a:t>6</a:t>
            </a:fld>
            <a:endParaRPr lang="de-DE"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18532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B07E1AA-5BF3-4929-A298-4DF5302B4242}" type="slidenum">
              <a:rPr lang="de-DE" altLang="de-DE" sz="1300"/>
              <a:pPr eaLnBrk="1" hangingPunct="1">
                <a:spcBef>
                  <a:spcPct val="0"/>
                </a:spcBef>
              </a:pPr>
              <a:t>7</a:t>
            </a:fld>
            <a:endParaRPr lang="de-DE"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818285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F5425CD-462C-46D9-8197-D152AF9FDEDA}" type="slidenum">
              <a:rPr lang="de-DE" altLang="de-DE" sz="1300"/>
              <a:pPr eaLnBrk="1" hangingPunct="1">
                <a:spcBef>
                  <a:spcPct val="0"/>
                </a:spcBef>
              </a:pPr>
              <a:t>8</a:t>
            </a:fld>
            <a:endParaRPr lang="de-DE"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145223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F5425CD-462C-46D9-8197-D152AF9FDEDA}" type="slidenum">
              <a:rPr lang="de-DE" altLang="de-DE" sz="1300"/>
              <a:pPr eaLnBrk="1" hangingPunct="1">
                <a:spcBef>
                  <a:spcPct val="0"/>
                </a:spcBef>
              </a:pPr>
              <a:t>9</a:t>
            </a:fld>
            <a:endParaRPr lang="de-DE"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145223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F5425CD-462C-46D9-8197-D152AF9FDEDA}" type="slidenum">
              <a:rPr lang="de-DE" altLang="de-DE" sz="1300"/>
              <a:pPr eaLnBrk="1" hangingPunct="1">
                <a:spcBef>
                  <a:spcPct val="0"/>
                </a:spcBef>
              </a:pPr>
              <a:t>10</a:t>
            </a:fld>
            <a:endParaRPr lang="de-DE"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145223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7838B34-7360-4A53-9A48-F138656A3333}" type="slidenum">
              <a:rPr lang="de-DE" altLang="de-DE" sz="1300"/>
              <a:pPr eaLnBrk="1" hangingPunct="1">
                <a:spcBef>
                  <a:spcPct val="0"/>
                </a:spcBef>
              </a:pPr>
              <a:t>11</a:t>
            </a:fld>
            <a:endParaRPr lang="de-DE"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732674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12</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CB4D0F7-0B25-4257-B9B7-7F4EADDA442B}" type="slidenum">
              <a:rPr lang="de-DE" altLang="de-DE" sz="1300"/>
              <a:pPr eaLnBrk="1" hangingPunct="1">
                <a:spcBef>
                  <a:spcPct val="0"/>
                </a:spcBef>
              </a:pPr>
              <a:t>13</a:t>
            </a:fld>
            <a:endParaRPr lang="de-DE"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76424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CB4D0F7-0B25-4257-B9B7-7F4EADDA442B}" type="slidenum">
              <a:rPr lang="de-DE" altLang="de-DE" sz="1300"/>
              <a:pPr eaLnBrk="1" hangingPunct="1">
                <a:spcBef>
                  <a:spcPct val="0"/>
                </a:spcBef>
              </a:pPr>
              <a:t>14</a:t>
            </a:fld>
            <a:endParaRPr lang="de-DE"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76424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CB4D0F7-0B25-4257-B9B7-7F4EADDA442B}" type="slidenum">
              <a:rPr lang="de-DE" altLang="de-DE" sz="1300"/>
              <a:pPr eaLnBrk="1" hangingPunct="1">
                <a:spcBef>
                  <a:spcPct val="0"/>
                </a:spcBef>
              </a:pPr>
              <a:t>15</a:t>
            </a:fld>
            <a:endParaRPr lang="de-DE"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76424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CB4D0F7-0B25-4257-B9B7-7F4EADDA442B}" type="slidenum">
              <a:rPr lang="de-DE" altLang="de-DE" sz="1300"/>
              <a:pPr eaLnBrk="1" hangingPunct="1">
                <a:spcBef>
                  <a:spcPct val="0"/>
                </a:spcBef>
              </a:pPr>
              <a:t>16</a:t>
            </a:fld>
            <a:endParaRPr lang="de-DE"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76424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1A24357-E5C7-49BE-8588-8054C434C443}" type="slidenum">
              <a:rPr lang="de-DE" altLang="de-DE" sz="1300"/>
              <a:pPr eaLnBrk="1" hangingPunct="1">
                <a:spcBef>
                  <a:spcPct val="0"/>
                </a:spcBef>
              </a:pPr>
              <a:t>17</a:t>
            </a:fld>
            <a:endParaRPr lang="de-DE"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27244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C9DC547-A401-489D-ABC0-B5058BBD12E4}" type="slidenum">
              <a:rPr lang="de-DE" altLang="de-DE" sz="1300"/>
              <a:pPr eaLnBrk="1" hangingPunct="1">
                <a:spcBef>
                  <a:spcPct val="0"/>
                </a:spcBef>
              </a:pPr>
              <a:t>18</a:t>
            </a:fld>
            <a:endParaRPr lang="de-DE"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089941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C9DC547-A401-489D-ABC0-B5058BBD12E4}" type="slidenum">
              <a:rPr lang="de-DE" altLang="de-DE" sz="1300"/>
              <a:pPr eaLnBrk="1" hangingPunct="1">
                <a:spcBef>
                  <a:spcPct val="0"/>
                </a:spcBef>
              </a:pPr>
              <a:t>19</a:t>
            </a:fld>
            <a:endParaRPr lang="de-DE"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089941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C9DC547-A401-489D-ABC0-B5058BBD12E4}" type="slidenum">
              <a:rPr lang="de-DE" altLang="de-DE" sz="1300"/>
              <a:pPr eaLnBrk="1" hangingPunct="1">
                <a:spcBef>
                  <a:spcPct val="0"/>
                </a:spcBef>
              </a:pPr>
              <a:t>20</a:t>
            </a:fld>
            <a:endParaRPr lang="de-DE"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089941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C9DC547-A401-489D-ABC0-B5058BBD12E4}" type="slidenum">
              <a:rPr lang="de-DE" altLang="de-DE" sz="1300"/>
              <a:pPr eaLnBrk="1" hangingPunct="1">
                <a:spcBef>
                  <a:spcPct val="0"/>
                </a:spcBef>
              </a:pPr>
              <a:t>21</a:t>
            </a:fld>
            <a:endParaRPr lang="de-DE"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089941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7DEDFBE-B765-4722-BDF5-D9BB142441DF}" type="slidenum">
              <a:rPr lang="de-DE" altLang="de-DE" sz="1300"/>
              <a:pPr eaLnBrk="1" hangingPunct="1">
                <a:spcBef>
                  <a:spcPct val="0"/>
                </a:spcBef>
              </a:pPr>
              <a:t>22</a:t>
            </a:fld>
            <a:endParaRPr lang="de-DE"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553106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49C11F3-DC82-415C-BEE7-2F442C6791C5}" type="slidenum">
              <a:rPr lang="de-DE" altLang="de-DE" sz="1300"/>
              <a:pPr eaLnBrk="1" hangingPunct="1">
                <a:spcBef>
                  <a:spcPct val="0"/>
                </a:spcBef>
              </a:pPr>
              <a:t>23</a:t>
            </a:fld>
            <a:endParaRPr lang="de-DE"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23753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49C11F3-DC82-415C-BEE7-2F442C6791C5}" type="slidenum">
              <a:rPr lang="de-DE" altLang="de-DE" sz="1300"/>
              <a:pPr eaLnBrk="1" hangingPunct="1">
                <a:spcBef>
                  <a:spcPct val="0"/>
                </a:spcBef>
              </a:pPr>
              <a:t>24</a:t>
            </a:fld>
            <a:endParaRPr lang="de-DE"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23753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49C11F3-DC82-415C-BEE7-2F442C6791C5}" type="slidenum">
              <a:rPr lang="de-DE" altLang="de-DE" sz="1300"/>
              <a:pPr eaLnBrk="1" hangingPunct="1">
                <a:spcBef>
                  <a:spcPct val="0"/>
                </a:spcBef>
              </a:pPr>
              <a:t>25</a:t>
            </a:fld>
            <a:endParaRPr lang="de-DE"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23753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3BBF823-B276-4787-A9A5-4A83B71EBE2E}" type="slidenum">
              <a:rPr lang="de-DE" altLang="de-DE" sz="1300"/>
              <a:pPr eaLnBrk="1" hangingPunct="1">
                <a:spcBef>
                  <a:spcPct val="0"/>
                </a:spcBef>
              </a:pPr>
              <a:t>26</a:t>
            </a:fld>
            <a:endParaRPr lang="de-DE"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66537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3BBF823-B276-4787-A9A5-4A83B71EBE2E}" type="slidenum">
              <a:rPr lang="de-DE" altLang="de-DE" sz="1300"/>
              <a:pPr eaLnBrk="1" hangingPunct="1">
                <a:spcBef>
                  <a:spcPct val="0"/>
                </a:spcBef>
              </a:pPr>
              <a:t>27</a:t>
            </a:fld>
            <a:endParaRPr lang="de-DE"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66537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B4D2891-E5C8-41D8-9FC0-685DB8280E94}" type="slidenum">
              <a:rPr lang="de-DE" altLang="de-DE" sz="1300"/>
              <a:pPr eaLnBrk="1" hangingPunct="1">
                <a:spcBef>
                  <a:spcPct val="0"/>
                </a:spcBef>
              </a:pPr>
              <a:t>28</a:t>
            </a:fld>
            <a:endParaRPr lang="de-DE"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886724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0D538D0-529E-421D-8C63-BA2149F555D6}" type="slidenum">
              <a:rPr lang="de-DE" altLang="de-DE" sz="1300"/>
              <a:pPr eaLnBrk="1" hangingPunct="1">
                <a:spcBef>
                  <a:spcPct val="0"/>
                </a:spcBef>
              </a:pPr>
              <a:t>29</a:t>
            </a:fld>
            <a:endParaRPr lang="de-DE"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253642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9A4B553-85B1-4CEB-B112-E44630E05897}" type="slidenum">
              <a:rPr lang="de-DE" altLang="de-DE" sz="1300"/>
              <a:pPr eaLnBrk="1" hangingPunct="1">
                <a:spcBef>
                  <a:spcPct val="0"/>
                </a:spcBef>
              </a:pPr>
              <a:t>30</a:t>
            </a:fld>
            <a:endParaRPr lang="de-DE"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123314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42226A2-53EF-4920-B5CF-FB157B1BDC39}" type="slidenum">
              <a:rPr lang="de-DE" altLang="de-DE" sz="1300"/>
              <a:pPr eaLnBrk="1" hangingPunct="1">
                <a:spcBef>
                  <a:spcPct val="0"/>
                </a:spcBef>
              </a:pPr>
              <a:t>31</a:t>
            </a:fld>
            <a:endParaRPr lang="de-DE"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83619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58B04F9-D5A0-4FE0-9E02-0F0355E0AEAB}" type="slidenum">
              <a:rPr lang="de-DE" altLang="de-DE" sz="1300"/>
              <a:pPr eaLnBrk="1" hangingPunct="1">
                <a:spcBef>
                  <a:spcPct val="0"/>
                </a:spcBef>
              </a:pPr>
              <a:t>32</a:t>
            </a:fld>
            <a:endParaRPr lang="de-DE"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646003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B6280D8-3C8C-42CB-A011-23EE7DAD547F}" type="slidenum">
              <a:rPr lang="de-DE" altLang="de-DE" sz="1300"/>
              <a:pPr eaLnBrk="1" hangingPunct="1">
                <a:spcBef>
                  <a:spcPct val="0"/>
                </a:spcBef>
              </a:pPr>
              <a:t>33</a:t>
            </a:fld>
            <a:endParaRPr lang="de-DE"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49821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B6280D8-3C8C-42CB-A011-23EE7DAD547F}" type="slidenum">
              <a:rPr lang="de-DE" altLang="de-DE" sz="1300"/>
              <a:pPr eaLnBrk="1" hangingPunct="1">
                <a:spcBef>
                  <a:spcPct val="0"/>
                </a:spcBef>
              </a:pPr>
              <a:t>34</a:t>
            </a:fld>
            <a:endParaRPr lang="de-DE"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49821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35</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B237EEF-BEEA-4126-A0EB-F914EAA8C103}" type="slidenum">
              <a:rPr lang="de-DE" altLang="de-DE" sz="1300"/>
              <a:pPr eaLnBrk="1" hangingPunct="1">
                <a:spcBef>
                  <a:spcPct val="0"/>
                </a:spcBef>
              </a:pPr>
              <a:t>36</a:t>
            </a:fld>
            <a:endParaRPr lang="de-DE"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5425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31400EA-EEF2-4A93-8045-AD841C50360F}" type="slidenum">
              <a:rPr lang="de-DE" altLang="de-DE" sz="1300"/>
              <a:pPr eaLnBrk="1" hangingPunct="1">
                <a:spcBef>
                  <a:spcPct val="0"/>
                </a:spcBef>
              </a:pPr>
              <a:t>37</a:t>
            </a:fld>
            <a:endParaRPr lang="de-DE"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14161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31400EA-EEF2-4A93-8045-AD841C50360F}" type="slidenum">
              <a:rPr lang="de-DE" altLang="de-DE" sz="1300"/>
              <a:pPr eaLnBrk="1" hangingPunct="1">
                <a:spcBef>
                  <a:spcPct val="0"/>
                </a:spcBef>
              </a:pPr>
              <a:t>38</a:t>
            </a:fld>
            <a:endParaRPr lang="de-DE"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141616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31400EA-EEF2-4A93-8045-AD841C50360F}" type="slidenum">
              <a:rPr lang="de-DE" altLang="de-DE" sz="1300"/>
              <a:pPr eaLnBrk="1" hangingPunct="1">
                <a:spcBef>
                  <a:spcPct val="0"/>
                </a:spcBef>
              </a:pPr>
              <a:t>39</a:t>
            </a:fld>
            <a:endParaRPr lang="de-DE"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14161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ED3A9F4-8249-4526-A1C3-0D1B8CEF3775}" type="slidenum">
              <a:rPr lang="de-DE" altLang="de-DE" sz="1300"/>
              <a:pPr eaLnBrk="1" hangingPunct="1">
                <a:spcBef>
                  <a:spcPct val="0"/>
                </a:spcBef>
              </a:pPr>
              <a:t>40</a:t>
            </a:fld>
            <a:endParaRPr lang="de-DE"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89006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D619FB4-1566-43A8-BB85-A931577CD4A2}" type="slidenum">
              <a:rPr lang="de-DE" altLang="de-DE" sz="1300"/>
              <a:pPr eaLnBrk="1" hangingPunct="1">
                <a:spcBef>
                  <a:spcPct val="0"/>
                </a:spcBef>
              </a:pPr>
              <a:t>41</a:t>
            </a:fld>
            <a:endParaRPr lang="de-DE"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48240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D619FB4-1566-43A8-BB85-A931577CD4A2}" type="slidenum">
              <a:rPr lang="de-DE" altLang="de-DE" sz="1300"/>
              <a:pPr eaLnBrk="1" hangingPunct="1">
                <a:spcBef>
                  <a:spcPct val="0"/>
                </a:spcBef>
              </a:pPr>
              <a:t>42</a:t>
            </a:fld>
            <a:endParaRPr lang="de-DE"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48240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D619FB4-1566-43A8-BB85-A931577CD4A2}" type="slidenum">
              <a:rPr lang="de-DE" altLang="de-DE" sz="1300"/>
              <a:pPr eaLnBrk="1" hangingPunct="1">
                <a:spcBef>
                  <a:spcPct val="0"/>
                </a:spcBef>
              </a:pPr>
              <a:t>43</a:t>
            </a:fld>
            <a:endParaRPr lang="de-DE"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482407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90675E-37BD-4904-BC36-E41D9800CCC2}" type="slidenum">
              <a:rPr lang="de-DE" altLang="de-DE" sz="1300"/>
              <a:pPr eaLnBrk="1" hangingPunct="1">
                <a:spcBef>
                  <a:spcPct val="0"/>
                </a:spcBef>
              </a:pPr>
              <a:t>44</a:t>
            </a:fld>
            <a:endParaRPr lang="de-DE"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136582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90675E-37BD-4904-BC36-E41D9800CCC2}" type="slidenum">
              <a:rPr lang="de-DE" altLang="de-DE" sz="1300"/>
              <a:pPr eaLnBrk="1" hangingPunct="1">
                <a:spcBef>
                  <a:spcPct val="0"/>
                </a:spcBef>
              </a:pPr>
              <a:t>45</a:t>
            </a:fld>
            <a:endParaRPr lang="de-DE"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136582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90675E-37BD-4904-BC36-E41D9800CCC2}" type="slidenum">
              <a:rPr lang="de-DE" altLang="de-DE" sz="1300"/>
              <a:pPr eaLnBrk="1" hangingPunct="1">
                <a:spcBef>
                  <a:spcPct val="0"/>
                </a:spcBef>
              </a:pPr>
              <a:t>46</a:t>
            </a:fld>
            <a:endParaRPr lang="de-DE"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136582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90675E-37BD-4904-BC36-E41D9800CCC2}" type="slidenum">
              <a:rPr lang="de-DE" altLang="de-DE" sz="1300"/>
              <a:pPr eaLnBrk="1" hangingPunct="1">
                <a:spcBef>
                  <a:spcPct val="0"/>
                </a:spcBef>
              </a:pPr>
              <a:t>47</a:t>
            </a:fld>
            <a:endParaRPr lang="de-DE"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136582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E4EF7B6-8549-4184-9546-48EBB87CA51E}" type="slidenum">
              <a:rPr lang="de-DE" altLang="de-DE" sz="1300"/>
              <a:pPr eaLnBrk="1" hangingPunct="1">
                <a:spcBef>
                  <a:spcPct val="0"/>
                </a:spcBef>
              </a:pPr>
              <a:t>48</a:t>
            </a:fld>
            <a:endParaRPr lang="de-DE"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799052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E4EF7B6-8549-4184-9546-48EBB87CA51E}" type="slidenum">
              <a:rPr lang="de-DE" altLang="de-DE" sz="1300"/>
              <a:pPr eaLnBrk="1" hangingPunct="1">
                <a:spcBef>
                  <a:spcPct val="0"/>
                </a:spcBef>
              </a:pPr>
              <a:t>49</a:t>
            </a:fld>
            <a:endParaRPr lang="de-DE"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799052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E4EF7B6-8549-4184-9546-48EBB87CA51E}" type="slidenum">
              <a:rPr lang="de-DE" altLang="de-DE" sz="1300"/>
              <a:pPr eaLnBrk="1" hangingPunct="1">
                <a:spcBef>
                  <a:spcPct val="0"/>
                </a:spcBef>
              </a:pPr>
              <a:t>50</a:t>
            </a:fld>
            <a:endParaRPr lang="de-DE"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799052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E4EF7B6-8549-4184-9546-48EBB87CA51E}" type="slidenum">
              <a:rPr lang="de-DE" altLang="de-DE" sz="1300"/>
              <a:pPr eaLnBrk="1" hangingPunct="1">
                <a:spcBef>
                  <a:spcPct val="0"/>
                </a:spcBef>
              </a:pPr>
              <a:t>51</a:t>
            </a:fld>
            <a:endParaRPr lang="de-DE"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799052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330C9C2-1E62-453B-BD11-F07967FF858D}" type="slidenum">
              <a:rPr lang="de-DE" altLang="de-DE" sz="1300"/>
              <a:pPr eaLnBrk="1" hangingPunct="1">
                <a:spcBef>
                  <a:spcPct val="0"/>
                </a:spcBef>
              </a:pPr>
              <a:t>52</a:t>
            </a:fld>
            <a:endParaRPr lang="de-DE"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1558903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330C9C2-1E62-453B-BD11-F07967FF858D}" type="slidenum">
              <a:rPr lang="de-DE" altLang="de-DE" sz="1300"/>
              <a:pPr eaLnBrk="1" hangingPunct="1">
                <a:spcBef>
                  <a:spcPct val="0"/>
                </a:spcBef>
              </a:pPr>
              <a:t>53</a:t>
            </a:fld>
            <a:endParaRPr lang="de-DE"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1558903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330C9C2-1E62-453B-BD11-F07967FF858D}" type="slidenum">
              <a:rPr lang="de-DE" altLang="de-DE" sz="1300"/>
              <a:pPr eaLnBrk="1" hangingPunct="1">
                <a:spcBef>
                  <a:spcPct val="0"/>
                </a:spcBef>
              </a:pPr>
              <a:t>54</a:t>
            </a:fld>
            <a:endParaRPr lang="de-DE"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1558903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56D3561-15B3-41FF-8754-7A7902517BD8}" type="slidenum">
              <a:rPr lang="de-DE" altLang="de-DE" sz="1300"/>
              <a:pPr eaLnBrk="1" hangingPunct="1">
                <a:spcBef>
                  <a:spcPct val="0"/>
                </a:spcBef>
              </a:pPr>
              <a:t>56</a:t>
            </a:fld>
            <a:endParaRPr lang="de-DE"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7457994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1FB18A-7897-4815-AEDF-83032ECF5761}" type="slidenum">
              <a:rPr lang="de-DE" altLang="de-DE" sz="1300"/>
              <a:pPr eaLnBrk="1" hangingPunct="1">
                <a:spcBef>
                  <a:spcPct val="0"/>
                </a:spcBef>
              </a:pPr>
              <a:t>57</a:t>
            </a:fld>
            <a:endParaRPr lang="de-DE" altLang="de-DE" sz="1300"/>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85387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Trening</a:t>
            </a:r>
            <a:r>
              <a:rPr lang="en-US" altLang="ko-KR" dirty="0">
                <a:solidFill>
                  <a:srgbClr val="004992"/>
                </a:solidFill>
              </a:rPr>
              <a:t> </a:t>
            </a:r>
            <a:r>
              <a:rPr lang="en-US" altLang="ko-KR" dirty="0" err="1">
                <a:solidFill>
                  <a:srgbClr val="004992"/>
                </a:solidFill>
              </a:rPr>
              <a:t>metacognitiv</a:t>
            </a:r>
            <a:r>
              <a:rPr lang="en-US" altLang="ko-KR" dirty="0">
                <a:solidFill>
                  <a:srgbClr val="004992"/>
                </a:solidFill>
              </a:rPr>
              <a:t> (TMC)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vi-VN" altLang="ko-KR" sz="1000" b="0" dirty="0">
                <a:latin typeface="+mj-lt"/>
              </a:rPr>
              <a:t>Folosirea ilustraţiilor a fost aprobată de artiştii sau de proprietarii drepturilor pentru ilustraţiile respective. Detalii privitoare la artişti sau titluri se găsesc la sfârşitul prezentării.</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vi-VN"/>
              <a:t>Trening metacognitiv 8 – Stima de sine &amp; starea sufletească</a:t>
            </a:r>
            <a:endParaRPr lang="de-DE"/>
          </a:p>
        </p:txBody>
      </p:sp>
      <p:sp>
        <p:nvSpPr>
          <p:cNvPr id="4" name="Slide Number Placeholder 3"/>
          <p:cNvSpPr>
            <a:spLocks noGrp="1"/>
          </p:cNvSpPr>
          <p:nvPr>
            <p:ph type="sldNum" sz="quarter" idx="12"/>
          </p:nvPr>
        </p:nvSpPr>
        <p:spPr bwMode="gray"/>
        <p:txBody>
          <a:bodyPr/>
          <a:lstStyle>
            <a:lvl1pPr>
              <a:defRPr b="0"/>
            </a:lvl1pPr>
          </a:lstStyle>
          <a:p>
            <a:fld id="{446512F5-B4CC-4E3F-B301-1AD358FC007B}"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vi-VN"/>
              <a:t>Trening metacognitiv 8 – Stima de sine &amp; starea sufletească</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72E9AFDE-1116-41B2-867D-627F87BDBA80}"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vi-VN"/>
              <a:t>Trening metacognitiv 8 – Stima de sine &amp; starea sufletească</a:t>
            </a:r>
            <a:endParaRPr lang="de-DE"/>
          </a:p>
        </p:txBody>
      </p:sp>
      <p:sp>
        <p:nvSpPr>
          <p:cNvPr id="7" name="Slide Number Placeholder 6"/>
          <p:cNvSpPr>
            <a:spLocks noGrp="1"/>
          </p:cNvSpPr>
          <p:nvPr>
            <p:ph type="sldNum" sz="quarter" idx="12"/>
          </p:nvPr>
        </p:nvSpPr>
        <p:spPr bwMode="gray"/>
        <p:txBody>
          <a:bodyPr/>
          <a:lstStyle>
            <a:lvl1pPr>
              <a:defRPr b="0"/>
            </a:lvl1pPr>
          </a:lstStyle>
          <a:p>
            <a:fld id="{A87527A2-AAD8-40E1-B5F1-AF979F13FC83}"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vi-VN"/>
              <a:t>Trening metacognitiv 8 – Stima de sine &amp; starea sufletească</a:t>
            </a:r>
            <a:endParaRPr lang="de-DE"/>
          </a:p>
        </p:txBody>
      </p:sp>
      <p:sp>
        <p:nvSpPr>
          <p:cNvPr id="7" name="Slide Number Placeholder 6"/>
          <p:cNvSpPr>
            <a:spLocks noGrp="1"/>
          </p:cNvSpPr>
          <p:nvPr>
            <p:ph type="sldNum" sz="quarter" idx="12"/>
          </p:nvPr>
        </p:nvSpPr>
        <p:spPr bwMode="gray"/>
        <p:txBody>
          <a:bodyPr/>
          <a:lstStyle>
            <a:lvl1pPr>
              <a:defRPr b="0"/>
            </a:lvl1pPr>
          </a:lstStyle>
          <a:p>
            <a:fld id="{446512F5-B4CC-4E3F-B301-1AD358FC007B}"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vi-VN"/>
              <a:t>Trening metacognitiv 8 – Stima de sine &amp; starea sufletească</a:t>
            </a:r>
            <a:endParaRPr lang="de-DE"/>
          </a:p>
        </p:txBody>
      </p:sp>
      <p:sp>
        <p:nvSpPr>
          <p:cNvPr id="7" name="Slide Number Placeholder 6"/>
          <p:cNvSpPr>
            <a:spLocks noGrp="1"/>
          </p:cNvSpPr>
          <p:nvPr>
            <p:ph type="sldNum" sz="quarter" idx="12"/>
          </p:nvPr>
        </p:nvSpPr>
        <p:spPr bwMode="gray"/>
        <p:txBody>
          <a:bodyPr/>
          <a:lstStyle>
            <a:lvl1pPr>
              <a:defRPr b="0"/>
            </a:lvl1pPr>
          </a:lstStyle>
          <a:p>
            <a:fld id="{446512F5-B4CC-4E3F-B301-1AD358FC007B}"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vi-VN"/>
              <a:t>Trening metacognitiv 8 – Stima de sine &amp; starea sufletească</a:t>
            </a:r>
            <a:endParaRPr lang="de-DE"/>
          </a:p>
        </p:txBody>
      </p:sp>
      <p:sp>
        <p:nvSpPr>
          <p:cNvPr id="5" name="Slide Number Placeholder 4"/>
          <p:cNvSpPr>
            <a:spLocks noGrp="1"/>
          </p:cNvSpPr>
          <p:nvPr>
            <p:ph type="sldNum" sz="quarter" idx="12"/>
          </p:nvPr>
        </p:nvSpPr>
        <p:spPr bwMode="gray"/>
        <p:txBody>
          <a:bodyPr/>
          <a:lstStyle>
            <a:lvl1pPr>
              <a:defRPr b="0"/>
            </a:lvl1pPr>
          </a:lstStyle>
          <a:p>
            <a:fld id="{AF0413D5-5A38-4572-8964-819655002366}"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vi-VN"/>
              <a:t>Trening metacognitiv 8 – Stima de sine &amp; starea sufletească</a:t>
            </a:r>
            <a:endParaRPr lang="de-DE"/>
          </a:p>
        </p:txBody>
      </p:sp>
      <p:sp>
        <p:nvSpPr>
          <p:cNvPr id="4" name="Slide Number Placeholder 3"/>
          <p:cNvSpPr>
            <a:spLocks noGrp="1"/>
          </p:cNvSpPr>
          <p:nvPr>
            <p:ph type="sldNum" sz="quarter" idx="12"/>
          </p:nvPr>
        </p:nvSpPr>
        <p:spPr bwMode="gray"/>
        <p:txBody>
          <a:bodyPr/>
          <a:lstStyle>
            <a:lvl1pPr>
              <a:defRPr b="0"/>
            </a:lvl1pPr>
          </a:lstStyle>
          <a:p>
            <a:fld id="{4776674C-4B5A-4D4B-AACD-397AA8B272EC}"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vi-VN"/>
              <a:t>Trening metacognitiv 8 – Stima de sine &amp; starea sufletească</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446512F5-B4CC-4E3F-B301-1AD358FC007B}"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altLang="ja-JP">
                <a:latin typeface="+mn-lt"/>
                <a:ea typeface="+mn-ea"/>
                <a:cs typeface="+mn-cs"/>
              </a:rPr>
              <a:t>TMC 8 B – Stima de sine &amp; starea sufletească</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a:t>
            </a:r>
            <a:r>
              <a:rPr lang="pt-BR" sz="1600" dirty="0" err="1">
                <a:solidFill>
                  <a:srgbClr val="004992"/>
                </a:solidFill>
              </a:rPr>
              <a:t>Drechsel</a:t>
            </a:r>
            <a:r>
              <a:rPr lang="nl-NL" sz="1600" dirty="0">
                <a:solidFill>
                  <a:srgbClr val="004992"/>
                </a:solidFill>
              </a:rPr>
              <a:t> (2|23)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350658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mn-lt"/>
                <a:ea typeface="+mn-ea"/>
                <a:cs typeface="+mn-cs"/>
              </a:rPr>
              <a:t>Cum se manifestă o depresie?</a:t>
            </a:r>
            <a:endParaRPr lang="en-US" sz="3600" dirty="0">
              <a:solidFill>
                <a:srgbClr val="004992"/>
              </a:solidFill>
              <a:latin typeface="+mn-lt"/>
              <a:ea typeface="+mn-ea"/>
              <a:cs typeface="+mn-cs"/>
            </a:endParaRPr>
          </a:p>
        </p:txBody>
      </p:sp>
      <p:pic>
        <p:nvPicPr>
          <p:cNvPr id="7" name="Picture 8">
            <a:extLst>
              <a:ext uri="{FF2B5EF4-FFF2-40B4-BE49-F238E27FC236}">
                <a16:creationId xmlns:a16="http://schemas.microsoft.com/office/drawing/2014/main" id="{97E7A7EA-D2A8-4EB6-8BD8-2C06F947BB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8370" y="2520944"/>
            <a:ext cx="5241172"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9459">
            <a:extLst>
              <a:ext uri="{FF2B5EF4-FFF2-40B4-BE49-F238E27FC236}">
                <a16:creationId xmlns:a16="http://schemas.microsoft.com/office/drawing/2014/main" id="{836F050D-5D12-4B58-B822-F57ADE429C0D}"/>
              </a:ext>
            </a:extLst>
          </p:cNvPr>
          <p:cNvSpPr txBox="1">
            <a:spLocks noChangeArrowheads="1"/>
          </p:cNvSpPr>
          <p:nvPr/>
        </p:nvSpPr>
        <p:spPr bwMode="auto">
          <a:xfrm>
            <a:off x="3458369" y="2059279"/>
            <a:ext cx="52411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b="0" dirty="0">
                <a:latin typeface="Calibri Light"/>
              </a:rPr>
              <a:t>???</a:t>
            </a:r>
          </a:p>
        </p:txBody>
      </p:sp>
      <p:sp>
        <p:nvSpPr>
          <p:cNvPr id="10" name="Footer Placeholder 9"/>
          <p:cNvSpPr>
            <a:spLocks noGrp="1"/>
          </p:cNvSpPr>
          <p:nvPr>
            <p:ph type="ftr" sz="quarter" idx="11"/>
          </p:nvPr>
        </p:nvSpPr>
        <p:spPr/>
        <p:txBody>
          <a:bodyPr/>
          <a:lstStyle/>
          <a:p>
            <a:pPr>
              <a:defRPr/>
            </a:pPr>
            <a:r>
              <a:rPr lang="vi-VN"/>
              <a:t>Trening metacognitiv 8 – Stima de sine &amp; starea sufletească</a:t>
            </a:r>
            <a:endParaRPr lang="de-DE"/>
          </a:p>
        </p:txBody>
      </p:sp>
      <p:sp>
        <p:nvSpPr>
          <p:cNvPr id="11" name="Slide Number Placeholder 10"/>
          <p:cNvSpPr>
            <a:spLocks noGrp="1"/>
          </p:cNvSpPr>
          <p:nvPr>
            <p:ph type="sldNum" sz="quarter" idx="12"/>
          </p:nvPr>
        </p:nvSpPr>
        <p:spPr/>
        <p:txBody>
          <a:bodyPr/>
          <a:lstStyle/>
          <a:p>
            <a:fld id="{AF0413D5-5A38-4572-8964-819655002366}"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Cum se manifestă o depresie?</a:t>
            </a:r>
            <a:endParaRPr lang="en-US" sz="3600">
              <a:latin typeface="+mn-lt"/>
              <a:ea typeface="+mn-ea"/>
              <a:cs typeface="+mn-cs"/>
            </a:endParaRPr>
          </a:p>
        </p:txBody>
      </p:sp>
      <p:sp>
        <p:nvSpPr>
          <p:cNvPr id="5" name="Content Placeholder 4"/>
          <p:cNvSpPr>
            <a:spLocks noGrp="1"/>
          </p:cNvSpPr>
          <p:nvPr>
            <p:ph idx="1"/>
          </p:nvPr>
        </p:nvSpPr>
        <p:spPr/>
        <p:txBody>
          <a:bodyPr/>
          <a:lstStyle/>
          <a:p>
            <a:pPr marL="457200" lvl="0" indent="-457200" defTabSz="914400" fontAlgn="base">
              <a:buFont typeface="+mj-lt"/>
              <a:buAutoNum type="arabicPeriod"/>
            </a:pPr>
            <a:r>
              <a:rPr lang="de-DE" altLang="de-DE" sz="2400" dirty="0">
                <a:solidFill>
                  <a:srgbClr val="333333"/>
                </a:solidFill>
              </a:rPr>
              <a:t>Triste</a:t>
            </a:r>
            <a:r>
              <a:rPr lang="en-US" altLang="de-DE" sz="2400" dirty="0" err="1">
                <a:solidFill>
                  <a:srgbClr val="333333"/>
                </a:solidFill>
              </a:rPr>
              <a:t>ţe</a:t>
            </a:r>
            <a:r>
              <a:rPr lang="de-DE" altLang="de-DE" sz="2400" dirty="0">
                <a:solidFill>
                  <a:srgbClr val="333333"/>
                </a:solidFill>
              </a:rPr>
              <a:t>, dezolare</a:t>
            </a:r>
          </a:p>
          <a:p>
            <a:pPr marL="457200" lvl="0" indent="-457200" defTabSz="914400" fontAlgn="base">
              <a:buFont typeface="+mj-lt"/>
              <a:buAutoNum type="arabicPeriod"/>
            </a:pPr>
            <a:r>
              <a:rPr lang="de-DE" altLang="de-DE" sz="2400" dirty="0">
                <a:solidFill>
                  <a:srgbClr val="333333"/>
                </a:solidFill>
              </a:rPr>
              <a:t>Nivel energetic sc</a:t>
            </a:r>
            <a:r>
              <a:rPr lang="en-US" altLang="de-DE" sz="2400" dirty="0" err="1">
                <a:solidFill>
                  <a:srgbClr val="333333"/>
                </a:solidFill>
              </a:rPr>
              <a:t>ăzut</a:t>
            </a:r>
            <a:endParaRPr lang="de-DE" altLang="de-DE" sz="2400" dirty="0">
              <a:solidFill>
                <a:srgbClr val="333333"/>
              </a:solidFill>
            </a:endParaRPr>
          </a:p>
          <a:p>
            <a:pPr marL="457200" lvl="0" indent="-457200" defTabSz="914400" fontAlgn="base">
              <a:buFont typeface="+mj-lt"/>
              <a:buAutoNum type="arabicPeriod"/>
            </a:pPr>
            <a:r>
              <a:rPr lang="de-DE" altLang="de-DE" sz="2400" dirty="0">
                <a:solidFill>
                  <a:srgbClr val="333333"/>
                </a:solidFill>
              </a:rPr>
              <a:t>Stim</a:t>
            </a:r>
            <a:r>
              <a:rPr lang="en-US" altLang="de-DE" sz="2400" dirty="0">
                <a:solidFill>
                  <a:srgbClr val="333333"/>
                </a:solidFill>
              </a:rPr>
              <a:t>ă de sine </a:t>
            </a:r>
            <a:r>
              <a:rPr lang="en-US" altLang="de-DE" sz="2400" dirty="0" err="1">
                <a:solidFill>
                  <a:srgbClr val="333333"/>
                </a:solidFill>
              </a:rPr>
              <a:t>scăzută</a:t>
            </a:r>
            <a:r>
              <a:rPr lang="en-US" altLang="de-DE" sz="2400" dirty="0">
                <a:solidFill>
                  <a:srgbClr val="333333"/>
                </a:solidFill>
              </a:rPr>
              <a:t>, </a:t>
            </a:r>
            <a:r>
              <a:rPr lang="en-US" altLang="de-DE" sz="2400" dirty="0" err="1">
                <a:solidFill>
                  <a:srgbClr val="333333"/>
                </a:solidFill>
              </a:rPr>
              <a:t>teamă</a:t>
            </a:r>
            <a:r>
              <a:rPr lang="en-US" altLang="de-DE" sz="2400" dirty="0">
                <a:solidFill>
                  <a:srgbClr val="333333"/>
                </a:solidFill>
              </a:rPr>
              <a:t> de a fi </a:t>
            </a:r>
            <a:r>
              <a:rPr lang="en-US" altLang="de-DE" sz="2400" dirty="0" err="1">
                <a:solidFill>
                  <a:srgbClr val="333333"/>
                </a:solidFill>
              </a:rPr>
              <a:t>respins</a:t>
            </a:r>
            <a:endParaRPr lang="de-DE" altLang="de-DE" sz="2400" dirty="0">
              <a:solidFill>
                <a:srgbClr val="333333"/>
              </a:solidFill>
            </a:endParaRPr>
          </a:p>
          <a:p>
            <a:pPr marL="457200" lvl="0" indent="-457200" defTabSz="914400" fontAlgn="base">
              <a:buFont typeface="+mj-lt"/>
              <a:buAutoNum type="arabicPeriod"/>
            </a:pPr>
            <a:r>
              <a:rPr lang="de-DE" altLang="de-DE" sz="2400" dirty="0">
                <a:solidFill>
                  <a:srgbClr val="333333"/>
                </a:solidFill>
              </a:rPr>
              <a:t>Fric</a:t>
            </a:r>
            <a:r>
              <a:rPr lang="en-US" altLang="de-DE" sz="2400" dirty="0">
                <a:solidFill>
                  <a:srgbClr val="333333"/>
                </a:solidFill>
              </a:rPr>
              <a:t>ă/</a:t>
            </a:r>
            <a:r>
              <a:rPr lang="en-US" altLang="de-DE" sz="2400" dirty="0" err="1">
                <a:solidFill>
                  <a:srgbClr val="333333"/>
                </a:solidFill>
              </a:rPr>
              <a:t>teamă</a:t>
            </a:r>
            <a:r>
              <a:rPr lang="de-DE" altLang="de-DE" sz="2400" dirty="0">
                <a:solidFill>
                  <a:srgbClr val="333333"/>
                </a:solidFill>
              </a:rPr>
              <a:t> (printre altele fric</a:t>
            </a:r>
            <a:r>
              <a:rPr lang="en-US" altLang="de-DE" sz="2400" dirty="0">
                <a:solidFill>
                  <a:srgbClr val="333333"/>
                </a:solidFill>
              </a:rPr>
              <a:t>ă</a:t>
            </a:r>
            <a:r>
              <a:rPr lang="de-DE" altLang="de-DE" sz="2400" dirty="0">
                <a:solidFill>
                  <a:srgbClr val="333333"/>
                </a:solidFill>
              </a:rPr>
              <a:t> de viitor)</a:t>
            </a:r>
          </a:p>
          <a:p>
            <a:pPr marL="457200" lvl="0" indent="-457200" defTabSz="914400" fontAlgn="base">
              <a:buFont typeface="+mj-lt"/>
              <a:buAutoNum type="arabicPeriod"/>
            </a:pPr>
            <a:r>
              <a:rPr lang="de-DE" altLang="de-DE" sz="2400" dirty="0">
                <a:solidFill>
                  <a:srgbClr val="333333"/>
                </a:solidFill>
              </a:rPr>
              <a:t>Tulbur</a:t>
            </a:r>
            <a:r>
              <a:rPr lang="en-US" altLang="de-DE" sz="2400" dirty="0" err="1">
                <a:solidFill>
                  <a:srgbClr val="333333"/>
                </a:solidFill>
              </a:rPr>
              <a:t>ări</a:t>
            </a:r>
            <a:r>
              <a:rPr lang="en-US" altLang="de-DE" sz="2400" dirty="0">
                <a:solidFill>
                  <a:srgbClr val="333333"/>
                </a:solidFill>
              </a:rPr>
              <a:t> de </a:t>
            </a:r>
            <a:r>
              <a:rPr lang="en-US" altLang="de-DE" sz="2400" dirty="0" err="1">
                <a:solidFill>
                  <a:srgbClr val="333333"/>
                </a:solidFill>
              </a:rPr>
              <a:t>somn</a:t>
            </a:r>
            <a:r>
              <a:rPr lang="en-US" altLang="de-DE" sz="2400" dirty="0">
                <a:solidFill>
                  <a:srgbClr val="333333"/>
                </a:solidFill>
              </a:rPr>
              <a:t>, </a:t>
            </a:r>
            <a:r>
              <a:rPr lang="en-US" altLang="de-DE" sz="2400" dirty="0" err="1">
                <a:solidFill>
                  <a:srgbClr val="333333"/>
                </a:solidFill>
              </a:rPr>
              <a:t>dureri</a:t>
            </a:r>
            <a:endParaRPr lang="de-DE" altLang="de-DE" sz="2400" dirty="0">
              <a:solidFill>
                <a:srgbClr val="333333"/>
              </a:solidFill>
            </a:endParaRPr>
          </a:p>
          <a:p>
            <a:pPr marL="457200" lvl="0" indent="-457200" defTabSz="914400" fontAlgn="base">
              <a:buFont typeface="+mj-lt"/>
              <a:buAutoNum type="arabicPeriod"/>
            </a:pPr>
            <a:r>
              <a:rPr lang="de-DE" altLang="de-DE" sz="2400" dirty="0">
                <a:solidFill>
                  <a:srgbClr val="333333"/>
                </a:solidFill>
              </a:rPr>
              <a:t>Reducerea randamentului (tulbur</a:t>
            </a:r>
            <a:r>
              <a:rPr lang="en-US" altLang="de-DE" sz="2400" dirty="0" err="1">
                <a:solidFill>
                  <a:srgbClr val="333333"/>
                </a:solidFill>
              </a:rPr>
              <a:t>ări</a:t>
            </a:r>
            <a:r>
              <a:rPr lang="en-US" altLang="de-DE" sz="2400" dirty="0">
                <a:solidFill>
                  <a:srgbClr val="333333"/>
                </a:solidFill>
              </a:rPr>
              <a:t> de </a:t>
            </a:r>
            <a:r>
              <a:rPr lang="en-US" altLang="de-DE" sz="2400" dirty="0" err="1">
                <a:solidFill>
                  <a:srgbClr val="333333"/>
                </a:solidFill>
              </a:rPr>
              <a:t>concentrare</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memorie</a:t>
            </a:r>
            <a:r>
              <a:rPr lang="de-DE" altLang="de-DE" sz="2400" dirty="0">
                <a:solidFill>
                  <a:srgbClr val="333333"/>
                </a:solidFill>
              </a:rPr>
              <a:t>)</a:t>
            </a:r>
          </a:p>
          <a:p>
            <a:pPr lvl="0" defTabSz="914400" fontAlgn="base"/>
            <a:r>
              <a:rPr lang="de-DE" altLang="de-DE" sz="2400" dirty="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vi-VN"/>
              <a:t>Trening metacognitiv 8 – Stima de sine &amp; starea sufletească</a:t>
            </a:r>
            <a:endParaRPr lang="de-DE"/>
          </a:p>
        </p:txBody>
      </p:sp>
      <p:sp>
        <p:nvSpPr>
          <p:cNvPr id="9" name="Slide Number Placeholder 8"/>
          <p:cNvSpPr>
            <a:spLocks noGrp="1"/>
          </p:cNvSpPr>
          <p:nvPr>
            <p:ph type="sldNum" sz="quarter" idx="12"/>
          </p:nvPr>
        </p:nvSpPr>
        <p:spPr/>
        <p:txBody>
          <a:bodyPr/>
          <a:lstStyle/>
          <a:p>
            <a:fld id="{72E9AFDE-1116-41B2-867D-627F87BDBA80}"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Ce posibilităţi de tratament ale depresiei există?</a:t>
            </a:r>
            <a:endParaRPr lang="de-DE" altLang="de-DE" sz="3600">
              <a:latin typeface="+mn-lt"/>
              <a:ea typeface="+mn-ea"/>
              <a:cs typeface="+mn-cs"/>
            </a:endParaRPr>
          </a:p>
        </p:txBody>
      </p:sp>
      <p:sp>
        <p:nvSpPr>
          <p:cNvPr id="5123" name="Rectangle 3"/>
          <p:cNvSpPr>
            <a:spLocks noGrp="1" noChangeArrowheads="1"/>
          </p:cNvSpPr>
          <p:nvPr>
            <p:ph idx="1"/>
          </p:nvPr>
        </p:nvSpPr>
        <p:spPr>
          <a:noFill/>
        </p:spPr>
        <p:txBody>
          <a:bodyPr>
            <a:noAutofit/>
          </a:bodyPr>
          <a:lstStyle/>
          <a:p>
            <a:pPr eaLnBrk="1" hangingPunct="1">
              <a:lnSpc>
                <a:spcPct val="100000"/>
              </a:lnSpc>
              <a:spcBef>
                <a:spcPts val="0"/>
              </a:spcBef>
            </a:pPr>
            <a:r>
              <a:rPr lang="de-DE" altLang="de-DE" sz="2400" dirty="0">
                <a:solidFill>
                  <a:schemeClr val="tx1"/>
                </a:solidFill>
              </a:rPr>
              <a:t>???</a:t>
            </a:r>
          </a:p>
        </p:txBody>
      </p:sp>
      <p:sp>
        <p:nvSpPr>
          <p:cNvPr id="6" name="Footer Placeholder 5"/>
          <p:cNvSpPr>
            <a:spLocks noGrp="1"/>
          </p:cNvSpPr>
          <p:nvPr>
            <p:ph type="ftr" sz="quarter" idx="11"/>
          </p:nvPr>
        </p:nvSpPr>
        <p:spPr/>
        <p:txBody>
          <a:bodyPr/>
          <a:lstStyle/>
          <a:p>
            <a:pPr>
              <a:defRPr/>
            </a:pPr>
            <a:r>
              <a:rPr lang="vi-VN"/>
              <a:t>Trening metacognitiv 8 – Stima de sine &amp; starea sufletească</a:t>
            </a:r>
            <a:endParaRPr lang="de-DE"/>
          </a:p>
        </p:txBody>
      </p:sp>
      <p:sp>
        <p:nvSpPr>
          <p:cNvPr id="7" name="Slide Number Placeholder 6"/>
          <p:cNvSpPr>
            <a:spLocks noGrp="1"/>
          </p:cNvSpPr>
          <p:nvPr>
            <p:ph type="sldNum" sz="quarter" idx="12"/>
          </p:nvPr>
        </p:nvSpPr>
        <p:spPr/>
        <p:txBody>
          <a:bodyPr/>
          <a:lstStyle/>
          <a:p>
            <a:fld id="{72E9AFDE-1116-41B2-867D-627F87BDBA80}" type="slidenum">
              <a:rPr lang="de-DE" altLang="de-DE" smtClean="0"/>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Ce posibilităţi de tratament ale depresiei există?</a:t>
            </a:r>
            <a:endParaRPr lang="de-DE" altLang="de-DE" sz="3600">
              <a:latin typeface="+mn-lt"/>
              <a:ea typeface="+mn-ea"/>
              <a:cs typeface="+mn-cs"/>
            </a:endParaRPr>
          </a:p>
        </p:txBody>
      </p:sp>
      <p:sp>
        <p:nvSpPr>
          <p:cNvPr id="7171" name="Rectangle 4"/>
          <p:cNvSpPr>
            <a:spLocks noGrp="1" noChangeArrowheads="1"/>
          </p:cNvSpPr>
          <p:nvPr>
            <p:ph idx="1"/>
          </p:nvPr>
        </p:nvSpPr>
        <p:spPr>
          <a:xfrm>
            <a:off x="408955" y="2204864"/>
            <a:ext cx="7772400" cy="4248000"/>
          </a:xfrm>
          <a:noFill/>
        </p:spPr>
        <p:txBody>
          <a:bodyPr>
            <a:noAutofit/>
          </a:bodyPr>
          <a:lstStyle/>
          <a:p>
            <a:pPr marL="342900" indent="-342900" eaLnBrk="1" hangingPunct="1">
              <a:buClr>
                <a:srgbClr val="333333"/>
              </a:buClr>
              <a:buFont typeface="WingDings"/>
              <a:buChar char=""/>
            </a:pPr>
            <a:r>
              <a:rPr lang="de-DE" altLang="de-DE" sz="2400" dirty="0">
                <a:solidFill>
                  <a:srgbClr val="333333"/>
                </a:solidFill>
              </a:rPr>
              <a:t>Psihoterapie: de exemplu psihoterapia cognitiv-comportamentală, care se concentrează asupra problemelor şi schemelor disfuncţionale (cum ar </a:t>
            </a:r>
            <a:r>
              <a:rPr lang="de-DE" altLang="de-DE" sz="2400">
                <a:solidFill>
                  <a:srgbClr val="333333"/>
                </a:solidFill>
              </a:rPr>
              <a:t>fi “eu </a:t>
            </a:r>
            <a:r>
              <a:rPr lang="de-DE" altLang="de-DE" sz="2400" dirty="0">
                <a:solidFill>
                  <a:srgbClr val="333333"/>
                </a:solidFill>
              </a:rPr>
              <a:t>nu sunt bun </a:t>
            </a:r>
            <a:r>
              <a:rPr lang="de-DE" altLang="de-DE" sz="2400">
                <a:solidFill>
                  <a:srgbClr val="333333"/>
                </a:solidFill>
              </a:rPr>
              <a:t>de nimic”), </a:t>
            </a:r>
            <a:r>
              <a:rPr lang="de-DE" altLang="de-DE" sz="2400" dirty="0">
                <a:solidFill>
                  <a:srgbClr val="333333"/>
                </a:solidFill>
              </a:rPr>
              <a:t>care la rândul lor produc gânduri </a:t>
            </a:r>
            <a:r>
              <a:rPr lang="de-DE" altLang="de-DE" sz="2400">
                <a:solidFill>
                  <a:srgbClr val="333333"/>
                </a:solidFill>
              </a:rPr>
              <a:t>depresive (“nimeni </a:t>
            </a:r>
            <a:r>
              <a:rPr lang="de-DE" altLang="de-DE" sz="2400" dirty="0">
                <a:solidFill>
                  <a:srgbClr val="333333"/>
                </a:solidFill>
              </a:rPr>
              <a:t>nu </a:t>
            </a:r>
            <a:r>
              <a:rPr lang="de-DE" altLang="de-DE" sz="2400">
                <a:solidFill>
                  <a:srgbClr val="333333"/>
                </a:solidFill>
              </a:rPr>
              <a:t>mă place”) </a:t>
            </a:r>
            <a:r>
              <a:rPr lang="de-DE" altLang="de-DE" sz="2400" dirty="0">
                <a:solidFill>
                  <a:srgbClr val="333333"/>
                </a:solidFill>
              </a:rPr>
              <a:t>şi o cascadă de gânduri negative. Restructurarea acestor gânduri are o influenţă de </a:t>
            </a:r>
            <a:r>
              <a:rPr lang="de-DE" altLang="de-DE" sz="2400" b="1" dirty="0">
                <a:solidFill>
                  <a:srgbClr val="333333"/>
                </a:solidFill>
              </a:rPr>
              <a:t>durată </a:t>
            </a:r>
            <a:r>
              <a:rPr lang="de-DE" altLang="de-DE" sz="2400" b="1">
                <a:solidFill>
                  <a:srgbClr val="333333"/>
                </a:solidFill>
              </a:rPr>
              <a:t>lungă.</a:t>
            </a:r>
            <a:endParaRPr lang="de-DE" altLang="de-DE" sz="2400" dirty="0">
              <a:solidFill>
                <a:srgbClr val="333333"/>
              </a:solidFill>
            </a:endParaRPr>
          </a:p>
        </p:txBody>
      </p:sp>
      <p:pic>
        <p:nvPicPr>
          <p:cNvPr id="8"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vi-VN"/>
              <a:t>Trening metacognitiv 8 – Stima de sine &amp; starea sufletească</a:t>
            </a:r>
            <a:endParaRPr lang="de-DE"/>
          </a:p>
        </p:txBody>
      </p:sp>
      <p:sp>
        <p:nvSpPr>
          <p:cNvPr id="9" name="Slide Number Placeholder 8"/>
          <p:cNvSpPr>
            <a:spLocks noGrp="1"/>
          </p:cNvSpPr>
          <p:nvPr>
            <p:ph type="sldNum" sz="quarter" idx="12"/>
          </p:nvPr>
        </p:nvSpPr>
        <p:spPr/>
        <p:txBody>
          <a:bodyPr/>
          <a:lstStyle/>
          <a:p>
            <a:fld id="{72E9AFDE-1116-41B2-867D-627F87BDBA80}"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Ce posibilităţi de tratament ale depresiei există?</a:t>
            </a:r>
            <a:endParaRPr lang="de-DE" altLang="de-DE" sz="3600">
              <a:latin typeface="+mn-lt"/>
              <a:ea typeface="+mn-ea"/>
              <a:cs typeface="+mn-cs"/>
            </a:endParaRPr>
          </a:p>
        </p:txBody>
      </p:sp>
      <p:sp>
        <p:nvSpPr>
          <p:cNvPr id="7171" name="Rectangle 4"/>
          <p:cNvSpPr>
            <a:spLocks noGrp="1" noChangeArrowheads="1"/>
          </p:cNvSpPr>
          <p:nvPr>
            <p:ph idx="1"/>
          </p:nvPr>
        </p:nvSpPr>
        <p:spPr>
          <a:xfrm>
            <a:off x="408955" y="2204864"/>
            <a:ext cx="7772400" cy="4248000"/>
          </a:xfrm>
          <a:noFill/>
        </p:spPr>
        <p:txBody>
          <a:bodyPr>
            <a:noAutofit/>
          </a:bodyPr>
          <a:lstStyle/>
          <a:p>
            <a:pPr marL="342900" indent="-342900" eaLnBrk="1" hangingPunct="1">
              <a:buClr>
                <a:srgbClr val="333333"/>
              </a:buClr>
              <a:buFont typeface="WingDings"/>
              <a:buChar char=""/>
            </a:pPr>
            <a:r>
              <a:rPr lang="de-DE" altLang="de-DE" sz="2400" dirty="0">
                <a:solidFill>
                  <a:srgbClr val="333333"/>
                </a:solidFill>
              </a:rPr>
              <a:t>Psihoterapie: de exemplu psihoterapia cognitiv-comportamentală, care se concentrează asupra problemelor şi schemelor disfuncţionale (cum ar </a:t>
            </a:r>
            <a:r>
              <a:rPr lang="de-DE" altLang="de-DE" sz="2400">
                <a:solidFill>
                  <a:srgbClr val="333333"/>
                </a:solidFill>
              </a:rPr>
              <a:t>fi “eu </a:t>
            </a:r>
            <a:r>
              <a:rPr lang="de-DE" altLang="de-DE" sz="2400" dirty="0">
                <a:solidFill>
                  <a:srgbClr val="333333"/>
                </a:solidFill>
              </a:rPr>
              <a:t>nu sunt bun </a:t>
            </a:r>
            <a:r>
              <a:rPr lang="de-DE" altLang="de-DE" sz="2400">
                <a:solidFill>
                  <a:srgbClr val="333333"/>
                </a:solidFill>
              </a:rPr>
              <a:t>de nimic”), </a:t>
            </a:r>
            <a:r>
              <a:rPr lang="de-DE" altLang="de-DE" sz="2400" dirty="0">
                <a:solidFill>
                  <a:srgbClr val="333333"/>
                </a:solidFill>
              </a:rPr>
              <a:t>care la rândul lor produc gânduri </a:t>
            </a:r>
            <a:r>
              <a:rPr lang="de-DE" altLang="de-DE" sz="2400">
                <a:solidFill>
                  <a:srgbClr val="333333"/>
                </a:solidFill>
              </a:rPr>
              <a:t>depresive (“nimeni </a:t>
            </a:r>
            <a:r>
              <a:rPr lang="de-DE" altLang="de-DE" sz="2400" dirty="0">
                <a:solidFill>
                  <a:srgbClr val="333333"/>
                </a:solidFill>
              </a:rPr>
              <a:t>nu </a:t>
            </a:r>
            <a:r>
              <a:rPr lang="de-DE" altLang="de-DE" sz="2400">
                <a:solidFill>
                  <a:srgbClr val="333333"/>
                </a:solidFill>
              </a:rPr>
              <a:t>mă place”) </a:t>
            </a:r>
            <a:r>
              <a:rPr lang="de-DE" altLang="de-DE" sz="2400" dirty="0">
                <a:solidFill>
                  <a:srgbClr val="333333"/>
                </a:solidFill>
              </a:rPr>
              <a:t>şi o cascadă de gânduri negative. Restructurarea acestor gânduri are o influenţă de </a:t>
            </a:r>
            <a:r>
              <a:rPr lang="de-DE" altLang="de-DE" sz="2400" b="1" dirty="0">
                <a:solidFill>
                  <a:srgbClr val="333333"/>
                </a:solidFill>
              </a:rPr>
              <a:t>durată lungă.</a:t>
            </a:r>
            <a:endParaRPr lang="de-DE" altLang="de-DE" sz="2400" dirty="0">
              <a:solidFill>
                <a:srgbClr val="333333"/>
              </a:solidFill>
            </a:endParaRPr>
          </a:p>
          <a:p>
            <a:pPr marL="342900" indent="-342900" eaLnBrk="1" hangingPunct="1">
              <a:buClr>
                <a:srgbClr val="000000"/>
              </a:buClr>
              <a:buFont typeface="WingDings"/>
              <a:buChar char=""/>
            </a:pPr>
            <a:r>
              <a:rPr lang="de-DE" altLang="de-DE" sz="2400" dirty="0">
                <a:solidFill>
                  <a:srgbClr val="004992"/>
                </a:solidFill>
              </a:rPr>
              <a:t>Medicamente (antidepresive):</a:t>
            </a:r>
            <a:r>
              <a:rPr lang="de-DE" altLang="de-DE" sz="2400" dirty="0">
                <a:solidFill>
                  <a:srgbClr val="333333"/>
                </a:solidFill>
              </a:rPr>
              <a:t> sunt indicate în special în cazul depresiilor grele sau ca mijloc de suport al psihoterapiei. Însă aceastea ajută atâta timp cât se iau.</a:t>
            </a:r>
          </a:p>
        </p:txBody>
      </p:sp>
      <p:pic>
        <p:nvPicPr>
          <p:cNvPr id="8"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vi-VN"/>
              <a:t>Trening metacognitiv 8 – Stima de sine &amp; starea sufletească</a:t>
            </a:r>
            <a:endParaRPr lang="de-DE"/>
          </a:p>
        </p:txBody>
      </p:sp>
      <p:sp>
        <p:nvSpPr>
          <p:cNvPr id="7" name="Slide Number Placeholder 6"/>
          <p:cNvSpPr>
            <a:spLocks noGrp="1"/>
          </p:cNvSpPr>
          <p:nvPr>
            <p:ph type="sldNum" sz="quarter" idx="12"/>
          </p:nvPr>
        </p:nvSpPr>
        <p:spPr/>
        <p:txBody>
          <a:bodyPr/>
          <a:lstStyle/>
          <a:p>
            <a:fld id="{72E9AFDE-1116-41B2-867D-627F87BDBA80}" type="slidenum">
              <a:rPr lang="de-DE" altLang="de-DE" smtClean="0"/>
              <a:pPr/>
              <a:t>6</a:t>
            </a:fld>
            <a:endParaRPr lang="de-DE" altLang="de-DE"/>
          </a:p>
        </p:txBody>
      </p:sp>
    </p:spTree>
    <p:extLst>
      <p:ext uri="{BB962C8B-B14F-4D97-AF65-F5344CB8AC3E}">
        <p14:creationId xmlns:p14="http://schemas.microsoft.com/office/powerpoint/2010/main" val="29476509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9"/>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Cu ce scop?</a:t>
            </a:r>
          </a:p>
        </p:txBody>
      </p:sp>
      <p:sp>
        <p:nvSpPr>
          <p:cNvPr id="4" name="Content Placeholder 3"/>
          <p:cNvSpPr>
            <a:spLocks noGrp="1"/>
          </p:cNvSpPr>
          <p:nvPr>
            <p:ph idx="1"/>
          </p:nvPr>
        </p:nvSpPr>
        <p:spPr/>
        <p:txBody>
          <a:bodyPr/>
          <a:lstStyle/>
          <a:p>
            <a:pPr lvl="0" defTabSz="914400" fontAlgn="base"/>
            <a:r>
              <a:rPr lang="de-DE" altLang="de-DE" sz="2400">
                <a:solidFill>
                  <a:srgbClr val="333333"/>
                </a:solidFill>
              </a:rPr>
              <a:t>Multe persoane cu boli psihice au distorsiuni de g</a:t>
            </a:r>
            <a:r>
              <a:rPr lang="en-US" altLang="de-DE" sz="2400" dirty="0" err="1">
                <a:solidFill>
                  <a:srgbClr val="333333"/>
                </a:solidFill>
              </a:rPr>
              <a:t>ândire</a:t>
            </a:r>
            <a:r>
              <a:rPr lang="en-US" altLang="de-DE" sz="2400" dirty="0">
                <a:solidFill>
                  <a:srgbClr val="333333"/>
                </a:solidFill>
              </a:rPr>
              <a:t> care </a:t>
            </a:r>
            <a:r>
              <a:rPr lang="en-US" altLang="de-DE" sz="2400" dirty="0" err="1">
                <a:solidFill>
                  <a:srgbClr val="004992"/>
                </a:solidFill>
              </a:rPr>
              <a:t>favorizează</a:t>
            </a:r>
            <a:r>
              <a:rPr lang="en-US" altLang="de-DE" sz="2400" dirty="0">
                <a:solidFill>
                  <a:srgbClr val="004992"/>
                </a:solidFill>
              </a:rPr>
              <a:t> o </a:t>
            </a:r>
            <a:r>
              <a:rPr lang="en-US" altLang="de-DE" sz="2400" dirty="0" err="1">
                <a:solidFill>
                  <a:srgbClr val="004992"/>
                </a:solidFill>
              </a:rPr>
              <a:t>depresie</a:t>
            </a:r>
            <a:r>
              <a:rPr lang="en-US" altLang="de-DE" sz="2400" dirty="0">
                <a:solidFill>
                  <a:srgbClr val="333333"/>
                </a:solidFill>
              </a:rPr>
              <a:t>.</a:t>
            </a:r>
            <a:endParaRPr lang="de-DE" altLang="de-DE" sz="2400" dirty="0">
              <a:solidFill>
                <a:srgbClr val="333333"/>
              </a:solidFill>
            </a:endParaRPr>
          </a:p>
          <a:p>
            <a:pPr lvl="0" defTabSz="914400" fontAlgn="base"/>
            <a:r>
              <a:rPr lang="de-DE" altLang="de-DE" sz="2400" dirty="0">
                <a:solidFill>
                  <a:srgbClr val="333333"/>
                </a:solidFill>
              </a:rPr>
              <a:t>Aceste distorsiuni de g</a:t>
            </a:r>
            <a:r>
              <a:rPr lang="en-US" altLang="de-DE" sz="2400" dirty="0" err="1">
                <a:solidFill>
                  <a:srgbClr val="333333"/>
                </a:solidFill>
              </a:rPr>
              <a:t>ândire</a:t>
            </a:r>
            <a:r>
              <a:rPr lang="en-US" altLang="de-DE" sz="2400" b="1" dirty="0">
                <a:solidFill>
                  <a:srgbClr val="333333"/>
                </a:solidFill>
              </a:rPr>
              <a:t> </a:t>
            </a:r>
            <a:r>
              <a:rPr lang="en-US" altLang="de-DE" sz="2400" dirty="0">
                <a:solidFill>
                  <a:srgbClr val="333333"/>
                </a:solidFill>
              </a:rPr>
              <a:t>pot </a:t>
            </a:r>
            <a:r>
              <a:rPr lang="en-US" altLang="de-DE" sz="2400" dirty="0" err="1">
                <a:solidFill>
                  <a:srgbClr val="333333"/>
                </a:solidFill>
              </a:rPr>
              <a:t>să</a:t>
            </a:r>
            <a:r>
              <a:rPr lang="en-US" altLang="de-DE" sz="2400" dirty="0">
                <a:solidFill>
                  <a:srgbClr val="333333"/>
                </a:solidFill>
              </a:rPr>
              <a:t> fie </a:t>
            </a:r>
            <a:r>
              <a:rPr lang="en-US" altLang="de-DE" sz="2400" dirty="0" err="1">
                <a:solidFill>
                  <a:srgbClr val="333333"/>
                </a:solidFill>
              </a:rPr>
              <a:t>modificate</a:t>
            </a:r>
            <a:r>
              <a:rPr lang="en-US" altLang="de-DE" sz="2400" dirty="0">
                <a:solidFill>
                  <a:srgbClr val="333333"/>
                </a:solidFill>
              </a:rPr>
              <a:t> </a:t>
            </a:r>
            <a:r>
              <a:rPr lang="en-US" altLang="de-DE" sz="2400" dirty="0" err="1">
                <a:solidFill>
                  <a:srgbClr val="333333"/>
                </a:solidFill>
              </a:rPr>
              <a:t>prin</a:t>
            </a:r>
            <a:r>
              <a:rPr lang="en-US" altLang="de-DE" sz="2400" dirty="0">
                <a:solidFill>
                  <a:srgbClr val="333333"/>
                </a:solidFill>
              </a:rPr>
              <a:t> </a:t>
            </a:r>
            <a:r>
              <a:rPr lang="en-US" altLang="de-DE" sz="2400" dirty="0" err="1">
                <a:solidFill>
                  <a:srgbClr val="333333"/>
                </a:solidFill>
              </a:rPr>
              <a:t>antrenament</a:t>
            </a:r>
            <a:r>
              <a:rPr lang="en-US" altLang="de-DE" sz="2400" dirty="0">
                <a:solidFill>
                  <a:srgbClr val="333333"/>
                </a:solidFill>
              </a:rPr>
              <a:t> </a:t>
            </a:r>
            <a:r>
              <a:rPr lang="en-US" altLang="de-DE" sz="2400" dirty="0" err="1">
                <a:solidFill>
                  <a:srgbClr val="333333"/>
                </a:solidFill>
              </a:rPr>
              <a:t>consecvent</a:t>
            </a:r>
            <a:r>
              <a:rPr lang="en-US" altLang="de-DE" sz="2400" dirty="0">
                <a:solidFill>
                  <a:srgbClr val="333333"/>
                </a:solidFill>
              </a:rPr>
              <a:t>.</a:t>
            </a:r>
            <a:endParaRPr lang="en-US" sz="2400" dirty="0"/>
          </a:p>
        </p:txBody>
      </p:sp>
      <p:sp>
        <p:nvSpPr>
          <p:cNvPr id="7" name="Footer Placeholder 6"/>
          <p:cNvSpPr>
            <a:spLocks noGrp="1"/>
          </p:cNvSpPr>
          <p:nvPr>
            <p:ph type="ftr" sz="quarter" idx="11"/>
          </p:nvPr>
        </p:nvSpPr>
        <p:spPr/>
        <p:txBody>
          <a:bodyPr/>
          <a:lstStyle/>
          <a:p>
            <a:pPr>
              <a:defRPr/>
            </a:pPr>
            <a:r>
              <a:rPr lang="vi-VN"/>
              <a:t>Trening metacognitiv 8 – Stima de sine &amp; starea sufletească</a:t>
            </a:r>
            <a:endParaRPr lang="de-DE"/>
          </a:p>
        </p:txBody>
      </p:sp>
      <p:sp>
        <p:nvSpPr>
          <p:cNvPr id="8" name="Slide Number Placeholder 7"/>
          <p:cNvSpPr>
            <a:spLocks noGrp="1"/>
          </p:cNvSpPr>
          <p:nvPr>
            <p:ph type="sldNum" sz="quarter" idx="12"/>
          </p:nvPr>
        </p:nvSpPr>
        <p:spPr/>
        <p:txBody>
          <a:bodyPr/>
          <a:lstStyle/>
          <a:p>
            <a:fld id="{72E9AFDE-1116-41B2-867D-627F87BDBA80}"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vi-VN" sz="3600">
                <a:solidFill>
                  <a:srgbClr val="004992"/>
                </a:solidFill>
                <a:latin typeface="+mn-lt"/>
                <a:ea typeface="+mn-ea"/>
                <a:cs typeface="+mn-cs"/>
              </a:rPr>
              <a:t>Psihoză &amp; depresie</a:t>
            </a:r>
            <a:br>
              <a:rPr lang="vi-VN" sz="3600">
                <a:solidFill>
                  <a:srgbClr val="004992"/>
                </a:solidFill>
                <a:latin typeface="+mn-lt"/>
                <a:ea typeface="+mn-ea"/>
                <a:cs typeface="+mn-cs"/>
              </a:rPr>
            </a:br>
            <a:r>
              <a:rPr lang="vi-VN">
                <a:solidFill>
                  <a:srgbClr val="004992"/>
                </a:solidFill>
                <a:latin typeface="+mn-lt"/>
                <a:ea typeface="+mn-ea"/>
                <a:cs typeface="+mn-cs"/>
              </a:rPr>
              <a:t>Efectele psihozei asupra încrederii în sine şi stării sufleteşti</a:t>
            </a:r>
            <a:endParaRPr lang="en-US">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9327164"/>
              </p:ext>
            </p:extLst>
          </p:nvPr>
        </p:nvGraphicFramePr>
        <p:xfrm>
          <a:off x="408955" y="2203704"/>
          <a:ext cx="8686800" cy="402333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Efecte negative ale delirului şi iluziilor asupra stării sufleteşti</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Efecte pozitive de scurtă durată ale delirului şi iluziilor asupra stării sufleteşti</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276872"/>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276872"/>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vi-VN"/>
              <a:t>Trening metacognitiv 8 – Stima de sine &amp; starea sufletească</a:t>
            </a:r>
            <a:endParaRPr lang="de-DE"/>
          </a:p>
        </p:txBody>
      </p:sp>
      <p:sp>
        <p:nvSpPr>
          <p:cNvPr id="8" name="Slide Number Placeholder 7"/>
          <p:cNvSpPr>
            <a:spLocks noGrp="1"/>
          </p:cNvSpPr>
          <p:nvPr>
            <p:ph type="sldNum" sz="quarter" idx="12"/>
          </p:nvPr>
        </p:nvSpPr>
        <p:spPr/>
        <p:txBody>
          <a:bodyPr/>
          <a:lstStyle/>
          <a:p>
            <a:fld id="{AF0413D5-5A38-4572-8964-819655002366}" type="slidenum">
              <a:rPr lang="de-DE" altLang="de-DE" smtClean="0"/>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vi-VN" sz="3600">
                <a:solidFill>
                  <a:srgbClr val="004992"/>
                </a:solidFill>
                <a:latin typeface="+mn-lt"/>
                <a:ea typeface="+mn-ea"/>
                <a:cs typeface="+mn-cs"/>
              </a:rPr>
              <a:t>Psihoză &amp; depresie</a:t>
            </a:r>
            <a:br>
              <a:rPr lang="vi-VN" sz="3600">
                <a:solidFill>
                  <a:srgbClr val="004992"/>
                </a:solidFill>
                <a:latin typeface="+mn-lt"/>
                <a:ea typeface="+mn-ea"/>
                <a:cs typeface="+mn-cs"/>
              </a:rPr>
            </a:br>
            <a:r>
              <a:rPr lang="vi-VN">
                <a:solidFill>
                  <a:srgbClr val="004992"/>
                </a:solidFill>
                <a:latin typeface="+mn-lt"/>
                <a:ea typeface="+mn-ea"/>
                <a:cs typeface="+mn-cs"/>
              </a:rPr>
              <a:t>Efectele psihozei asupra încrederii în sine şi stării sufleteşti</a:t>
            </a:r>
            <a:endParaRPr lang="en-US">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798288593"/>
              </p:ext>
            </p:extLst>
          </p:nvPr>
        </p:nvGraphicFramePr>
        <p:xfrm>
          <a:off x="408955" y="2203704"/>
          <a:ext cx="8686800" cy="402333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Efecte negative ale delirului şi iluziilor asupra stării sufleteşti</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Efecte pozitive de scurtă durată ale delirului şi iluziilor asupra stării sufleteşti</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În episod psihotic: sentimentul de a fi ameninţat permanent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În episod psihotic: auzul de voci batjocoritoare</a:t>
                      </a:r>
                      <a:endParaRPr kumimoji="0" lang="de-DE" sz="2000" b="0" i="0" u="none" strike="noStrike" cap="none" normalizeH="0" baseline="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După un episod psihotic: ruşine, sentimentul de a fi făcut greşeli grave</a:t>
                      </a:r>
                      <a:endParaRPr kumimoji="0" lang="de-DE" sz="2000" b="0" i="0" u="none" strike="noStrike" cap="none" normalizeH="0" baseline="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276872"/>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276872"/>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vi-VN"/>
              <a:t>Trening metacognitiv 8 – Stima de sine &amp; starea sufletească</a:t>
            </a:r>
            <a:endParaRPr lang="de-DE"/>
          </a:p>
        </p:txBody>
      </p:sp>
      <p:sp>
        <p:nvSpPr>
          <p:cNvPr id="8" name="Slide Number Placeholder 7"/>
          <p:cNvSpPr>
            <a:spLocks noGrp="1"/>
          </p:cNvSpPr>
          <p:nvPr>
            <p:ph type="sldNum" sz="quarter" idx="12"/>
          </p:nvPr>
        </p:nvSpPr>
        <p:spPr/>
        <p:txBody>
          <a:bodyPr/>
          <a:lstStyle/>
          <a:p>
            <a:fld id="{AF0413D5-5A38-4572-8964-819655002366}" type="slidenum">
              <a:rPr lang="de-DE" altLang="de-DE" smtClean="0"/>
              <a:pPr/>
              <a:t>9</a:t>
            </a:fld>
            <a:endParaRPr lang="de-DE" altLang="de-DE"/>
          </a:p>
        </p:txBody>
      </p:sp>
    </p:spTree>
    <p:extLst>
      <p:ext uri="{BB962C8B-B14F-4D97-AF65-F5344CB8AC3E}">
        <p14:creationId xmlns:p14="http://schemas.microsoft.com/office/powerpoint/2010/main" val="11263086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vi-VN" sz="3600">
                <a:solidFill>
                  <a:srgbClr val="004992"/>
                </a:solidFill>
                <a:latin typeface="+mn-lt"/>
                <a:ea typeface="+mn-ea"/>
                <a:cs typeface="+mn-cs"/>
              </a:rPr>
              <a:t>Psihoză &amp; depresie</a:t>
            </a:r>
            <a:br>
              <a:rPr lang="vi-VN" sz="3600">
                <a:solidFill>
                  <a:srgbClr val="004992"/>
                </a:solidFill>
                <a:latin typeface="+mn-lt"/>
                <a:ea typeface="+mn-ea"/>
                <a:cs typeface="+mn-cs"/>
              </a:rPr>
            </a:br>
            <a:r>
              <a:rPr lang="vi-VN">
                <a:solidFill>
                  <a:srgbClr val="004992"/>
                </a:solidFill>
                <a:latin typeface="+mn-lt"/>
                <a:ea typeface="+mn-ea"/>
                <a:cs typeface="+mn-cs"/>
              </a:rPr>
              <a:t>Efectele psihozei asupra încrederii în sine şi stării sufleteşti</a:t>
            </a:r>
            <a:endParaRPr lang="en-US">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2163904610"/>
              </p:ext>
            </p:extLst>
          </p:nvPr>
        </p:nvGraphicFramePr>
        <p:xfrm>
          <a:off x="408955" y="2203704"/>
          <a:ext cx="8686800" cy="402333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Efecte negative ale delirului şi iluziilor asupra stării sufleteşti</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Efecte pozitive de scurtă durată ale delirului şi iluziilor asupra stării sufleteşti</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În episod psihotic: sentimentul de a fi ameninţat permanent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În episod psihotic: excitaţie, </a:t>
                      </a:r>
                      <a:r>
                        <a:rPr kumimoji="0" lang="vi-VN" sz="2000" b="0" i="0" u="none" strike="noStrike" cap="none" normalizeH="0" baseline="0">
                          <a:ln>
                            <a:noFill/>
                          </a:ln>
                          <a:solidFill>
                            <a:srgbClr val="333333"/>
                          </a:solidFill>
                          <a:effectLst/>
                          <a:latin typeface="Calibri Light"/>
                        </a:rPr>
                        <a:t>sentimentul “că </a:t>
                      </a:r>
                      <a:r>
                        <a:rPr kumimoji="0" lang="vi-VN" sz="2000" b="0" i="0" u="none" strike="noStrike" cap="none" normalizeH="0" baseline="0" dirty="0">
                          <a:ln>
                            <a:noFill/>
                          </a:ln>
                          <a:solidFill>
                            <a:srgbClr val="333333"/>
                          </a:solidFill>
                          <a:effectLst/>
                          <a:latin typeface="Calibri Light"/>
                        </a:rPr>
                        <a:t>în sfârşit se </a:t>
                      </a:r>
                      <a:r>
                        <a:rPr kumimoji="0" lang="vi-VN" sz="2000" b="0" i="0" u="none" strike="noStrike" cap="none" normalizeH="0" baseline="0">
                          <a:ln>
                            <a:noFill/>
                          </a:ln>
                          <a:solidFill>
                            <a:srgbClr val="333333"/>
                          </a:solidFill>
                          <a:effectLst/>
                          <a:latin typeface="Calibri Light"/>
                        </a:rPr>
                        <a:t>întâmplă ceva”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În episod psihotic: auzul de voci batjocoritoare</a:t>
                      </a:r>
                      <a:endParaRPr kumimoji="0" lang="de-DE" sz="2000" b="0" i="0" u="none" strike="noStrike" cap="none" normalizeH="0" baseline="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În episod psihotic: auzul de voci care vă laudă</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După un episod psihotic: ruşine, sentimentul de a fi făcut greşeli grave</a:t>
                      </a:r>
                      <a:endParaRPr kumimoji="0" lang="de-DE" sz="2000" b="0" i="0" u="none" strike="noStrike" cap="none" normalizeH="0" baseline="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Delir (de grandoare): sentiment de putere, de talent deosebit, de importanţă (duşmani puternici), de a fi predestinat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276872"/>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276872"/>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vi-VN"/>
              <a:t>Trening metacognitiv 8 – Stima de sine &amp; starea sufletească</a:t>
            </a:r>
            <a:endParaRPr lang="de-DE"/>
          </a:p>
        </p:txBody>
      </p:sp>
      <p:sp>
        <p:nvSpPr>
          <p:cNvPr id="8" name="Slide Number Placeholder 7"/>
          <p:cNvSpPr>
            <a:spLocks noGrp="1"/>
          </p:cNvSpPr>
          <p:nvPr>
            <p:ph type="sldNum" sz="quarter" idx="12"/>
          </p:nvPr>
        </p:nvSpPr>
        <p:spPr/>
        <p:txBody>
          <a:bodyPr/>
          <a:lstStyle/>
          <a:p>
            <a:fld id="{AF0413D5-5A38-4572-8964-819655002366}" type="slidenum">
              <a:rPr lang="de-DE" altLang="de-DE" smtClean="0"/>
              <a:pPr/>
              <a:t>10</a:t>
            </a:fld>
            <a:endParaRPr lang="de-DE" altLang="de-DE"/>
          </a:p>
        </p:txBody>
      </p:sp>
    </p:spTree>
    <p:extLst>
      <p:ext uri="{BB962C8B-B14F-4D97-AF65-F5344CB8AC3E}">
        <p14:creationId xmlns:p14="http://schemas.microsoft.com/office/powerpoint/2010/main" val="25483566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vi-VN" sz="3600">
                <a:solidFill>
                  <a:srgbClr val="004992"/>
                </a:solidFill>
                <a:latin typeface="+mn-lt"/>
                <a:ea typeface="+mn-ea"/>
                <a:cs typeface="+mn-cs"/>
              </a:rPr>
              <a:t>Psihoză &amp; depresie</a:t>
            </a:r>
            <a:br>
              <a:rPr lang="vi-VN" sz="3600">
                <a:solidFill>
                  <a:srgbClr val="004992"/>
                </a:solidFill>
                <a:latin typeface="+mn-lt"/>
                <a:ea typeface="+mn-ea"/>
                <a:cs typeface="+mn-cs"/>
              </a:rPr>
            </a:br>
            <a:r>
              <a:rPr lang="vi-VN">
                <a:solidFill>
                  <a:srgbClr val="004992"/>
                </a:solidFill>
                <a:latin typeface="+mn-lt"/>
                <a:ea typeface="+mn-ea"/>
                <a:cs typeface="+mn-cs"/>
              </a:rPr>
              <a:t>Efectele psihozei asupra încrederii în sine şi stării sufleteşti</a:t>
            </a:r>
            <a:endParaRPr lang="en-US">
              <a:solidFill>
                <a:srgbClr val="004992"/>
              </a:solidFill>
              <a:latin typeface="+mn-lt"/>
              <a:ea typeface="+mn-ea"/>
              <a:cs typeface="+mn-cs"/>
            </a:endParaRPr>
          </a:p>
        </p:txBody>
      </p:sp>
      <p:sp>
        <p:nvSpPr>
          <p:cNvPr id="5" name="Content Placeholder 4"/>
          <p:cNvSpPr>
            <a:spLocks noGrp="1"/>
          </p:cNvSpPr>
          <p:nvPr>
            <p:ph idx="1"/>
          </p:nvPr>
        </p:nvSpPr>
        <p:spPr>
          <a:xfrm>
            <a:off x="408955" y="2204864"/>
            <a:ext cx="8229600" cy="4248000"/>
          </a:xfrm>
        </p:spPr>
        <p:txBody>
          <a:bodyPr/>
          <a:lstStyle/>
          <a:p>
            <a:pPr lvl="0" defTabSz="914400" fontAlgn="base">
              <a:buClr>
                <a:srgbClr val="006699"/>
              </a:buClr>
              <a:defRPr/>
            </a:pPr>
            <a:r>
              <a:rPr lang="de-DE" sz="2000" b="1" dirty="0">
                <a:solidFill>
                  <a:srgbClr val="333333"/>
                </a:solidFill>
              </a:rPr>
              <a:t>Efectele pozitive</a:t>
            </a:r>
            <a:r>
              <a:rPr lang="de-DE" sz="2000" dirty="0">
                <a:solidFill>
                  <a:srgbClr val="333333"/>
                </a:solidFill>
              </a:rPr>
              <a:t> </a:t>
            </a:r>
            <a:r>
              <a:rPr lang="de-DE" sz="2000" i="1" dirty="0">
                <a:solidFill>
                  <a:srgbClr val="333333"/>
                </a:solidFill>
              </a:rPr>
              <a:t>de scurt</a:t>
            </a:r>
            <a:r>
              <a:rPr lang="en-US" sz="2000" i="1" dirty="0">
                <a:solidFill>
                  <a:srgbClr val="333333"/>
                </a:solidFill>
              </a:rPr>
              <a:t>ă </a:t>
            </a:r>
            <a:r>
              <a:rPr lang="en-US" sz="2000" i="1" dirty="0" err="1">
                <a:solidFill>
                  <a:srgbClr val="333333"/>
                </a:solidFill>
              </a:rPr>
              <a:t>durată</a:t>
            </a:r>
            <a:r>
              <a:rPr lang="en-US" sz="2000" dirty="0">
                <a:solidFill>
                  <a:srgbClr val="333333"/>
                </a:solidFill>
              </a:rPr>
              <a:t> ale </a:t>
            </a:r>
            <a:r>
              <a:rPr lang="en-US" sz="2000" dirty="0" err="1">
                <a:solidFill>
                  <a:srgbClr val="333333"/>
                </a:solidFill>
              </a:rPr>
              <a:t>psihozei</a:t>
            </a:r>
            <a:r>
              <a:rPr lang="en-US" sz="2000" dirty="0">
                <a:solidFill>
                  <a:srgbClr val="333333"/>
                </a:solidFill>
              </a:rPr>
              <a:t> </a:t>
            </a:r>
            <a:r>
              <a:rPr lang="en-US" sz="2000" dirty="0" err="1">
                <a:solidFill>
                  <a:srgbClr val="333333"/>
                </a:solidFill>
              </a:rPr>
              <a:t>asupra</a:t>
            </a:r>
            <a:r>
              <a:rPr lang="en-US" sz="2000" dirty="0">
                <a:solidFill>
                  <a:srgbClr val="333333"/>
                </a:solidFill>
              </a:rPr>
              <a:t> </a:t>
            </a:r>
            <a:r>
              <a:rPr lang="en-US" sz="2000" dirty="0" err="1">
                <a:solidFill>
                  <a:srgbClr val="333333"/>
                </a:solidFill>
              </a:rPr>
              <a:t>încrederii</a:t>
            </a:r>
            <a:r>
              <a:rPr lang="en-US" sz="2000" dirty="0">
                <a:solidFill>
                  <a:srgbClr val="333333"/>
                </a:solidFill>
              </a:rPr>
              <a:t> </a:t>
            </a:r>
            <a:r>
              <a:rPr lang="en-US" sz="2000" dirty="0" err="1">
                <a:solidFill>
                  <a:srgbClr val="333333"/>
                </a:solidFill>
              </a:rPr>
              <a:t>în</a:t>
            </a:r>
            <a:r>
              <a:rPr lang="en-US" sz="2000" dirty="0">
                <a:solidFill>
                  <a:srgbClr val="333333"/>
                </a:solidFill>
              </a:rPr>
              <a:t> sine se </a:t>
            </a:r>
            <a:r>
              <a:rPr lang="en-US" sz="2000" dirty="0" err="1">
                <a:solidFill>
                  <a:srgbClr val="333333"/>
                </a:solidFill>
              </a:rPr>
              <a:t>reduc</a:t>
            </a:r>
            <a:r>
              <a:rPr lang="en-US" sz="2000" dirty="0">
                <a:solidFill>
                  <a:srgbClr val="333333"/>
                </a:solidFill>
              </a:rPr>
              <a:t> </a:t>
            </a:r>
            <a:r>
              <a:rPr lang="en-US" sz="2000" dirty="0" err="1">
                <a:solidFill>
                  <a:srgbClr val="333333"/>
                </a:solidFill>
              </a:rPr>
              <a:t>substanţial</a:t>
            </a:r>
            <a:r>
              <a:rPr lang="en-US" sz="2000" dirty="0">
                <a:solidFill>
                  <a:srgbClr val="333333"/>
                </a:solidFill>
              </a:rPr>
              <a:t> </a:t>
            </a:r>
            <a:r>
              <a:rPr lang="en-US" sz="2000" dirty="0" err="1">
                <a:solidFill>
                  <a:srgbClr val="333333"/>
                </a:solidFill>
              </a:rPr>
              <a:t>prin</a:t>
            </a:r>
            <a:r>
              <a:rPr lang="en-US" sz="2000" dirty="0">
                <a:solidFill>
                  <a:srgbClr val="333333"/>
                </a:solidFill>
              </a:rPr>
              <a:t> </a:t>
            </a:r>
            <a:r>
              <a:rPr lang="en-US" sz="2000" b="1" dirty="0" err="1">
                <a:solidFill>
                  <a:srgbClr val="333333"/>
                </a:solidFill>
              </a:rPr>
              <a:t>consecinţele</a:t>
            </a:r>
            <a:r>
              <a:rPr lang="en-US" sz="2000" b="1" dirty="0">
                <a:solidFill>
                  <a:srgbClr val="333333"/>
                </a:solidFill>
              </a:rPr>
              <a:t> negative de </a:t>
            </a:r>
            <a:r>
              <a:rPr lang="en-US" sz="2000" b="1" dirty="0" err="1">
                <a:solidFill>
                  <a:srgbClr val="333333"/>
                </a:solidFill>
              </a:rPr>
              <a:t>durată</a:t>
            </a:r>
            <a:r>
              <a:rPr lang="en-US" sz="2000" b="1" dirty="0">
                <a:solidFill>
                  <a:srgbClr val="333333"/>
                </a:solidFill>
              </a:rPr>
              <a:t> </a:t>
            </a:r>
            <a:r>
              <a:rPr lang="en-US" sz="2000" b="1" dirty="0" err="1">
                <a:solidFill>
                  <a:srgbClr val="333333"/>
                </a:solidFill>
              </a:rPr>
              <a:t>lungă</a:t>
            </a:r>
            <a:r>
              <a:rPr lang="en-US" sz="2000" dirty="0">
                <a:solidFill>
                  <a:srgbClr val="333333"/>
                </a:solidFill>
              </a:rPr>
              <a:t>. </a:t>
            </a:r>
            <a:r>
              <a:rPr lang="en-US" sz="2000" dirty="0" err="1">
                <a:solidFill>
                  <a:srgbClr val="333333"/>
                </a:solidFill>
              </a:rPr>
              <a:t>Exemple</a:t>
            </a:r>
            <a:r>
              <a:rPr lang="en-US" sz="2000" dirty="0">
                <a:solidFill>
                  <a:srgbClr val="333333"/>
                </a:solidFill>
              </a:rPr>
              <a:t>:</a:t>
            </a:r>
            <a:endParaRPr lang="de-DE" sz="2000" dirty="0">
              <a:solidFill>
                <a:srgbClr val="333333"/>
              </a:solidFill>
            </a:endParaRPr>
          </a:p>
          <a:p>
            <a:pPr marL="342900" lvl="0" indent="-342900" defTabSz="914400" fontAlgn="base">
              <a:buClr>
                <a:srgbClr val="333333"/>
              </a:buClr>
              <a:buFont typeface="WingDings"/>
              <a:buChar char=""/>
              <a:defRPr/>
            </a:pPr>
            <a:r>
              <a:rPr lang="de-DE" sz="2000" dirty="0">
                <a:solidFill>
                  <a:srgbClr val="333333"/>
                </a:solidFill>
              </a:rPr>
              <a:t>Datorii: c</a:t>
            </a:r>
            <a:r>
              <a:rPr lang="en-US" sz="2000" dirty="0" err="1">
                <a:solidFill>
                  <a:srgbClr val="333333"/>
                </a:solidFill>
              </a:rPr>
              <a:t>ând</a:t>
            </a:r>
            <a:r>
              <a:rPr lang="en-US" sz="2000" dirty="0">
                <a:solidFill>
                  <a:srgbClr val="333333"/>
                </a:solidFill>
              </a:rPr>
              <a:t> </a:t>
            </a:r>
            <a:r>
              <a:rPr lang="en-US" sz="2000" dirty="0" err="1">
                <a:solidFill>
                  <a:srgbClr val="333333"/>
                </a:solidFill>
              </a:rPr>
              <a:t>pacienţii</a:t>
            </a:r>
            <a:r>
              <a:rPr lang="en-US" sz="2000" dirty="0">
                <a:solidFill>
                  <a:srgbClr val="333333"/>
                </a:solidFill>
              </a:rPr>
              <a:t> cred </a:t>
            </a:r>
            <a:r>
              <a:rPr lang="en-US" sz="2000" dirty="0" err="1">
                <a:solidFill>
                  <a:srgbClr val="333333"/>
                </a:solidFill>
              </a:rPr>
              <a:t>că</a:t>
            </a:r>
            <a:r>
              <a:rPr lang="en-US" sz="2000" dirty="0">
                <a:solidFill>
                  <a:srgbClr val="333333"/>
                </a:solidFill>
              </a:rPr>
              <a:t> </a:t>
            </a:r>
            <a:r>
              <a:rPr lang="en-US" sz="2000" dirty="0" err="1">
                <a:solidFill>
                  <a:srgbClr val="333333"/>
                </a:solidFill>
              </a:rPr>
              <a:t>sunt</a:t>
            </a:r>
            <a:r>
              <a:rPr lang="en-US" sz="2000" dirty="0">
                <a:solidFill>
                  <a:srgbClr val="333333"/>
                </a:solidFill>
              </a:rPr>
              <a:t> </a:t>
            </a:r>
            <a:r>
              <a:rPr lang="en-US" sz="2000" dirty="0" err="1">
                <a:solidFill>
                  <a:srgbClr val="333333"/>
                </a:solidFill>
              </a:rPr>
              <a:t>bogaţi</a:t>
            </a:r>
            <a:r>
              <a:rPr lang="en-US" sz="2000" dirty="0">
                <a:solidFill>
                  <a:srgbClr val="333333"/>
                </a:solidFill>
              </a:rPr>
              <a:t> </a:t>
            </a:r>
            <a:r>
              <a:rPr lang="en-US" sz="2000" dirty="0" err="1">
                <a:solidFill>
                  <a:srgbClr val="333333"/>
                </a:solidFill>
              </a:rPr>
              <a:t>sau</a:t>
            </a:r>
            <a:r>
              <a:rPr lang="en-US" sz="2000" dirty="0">
                <a:solidFill>
                  <a:srgbClr val="333333"/>
                </a:solidFill>
              </a:rPr>
              <a:t> </a:t>
            </a:r>
            <a:r>
              <a:rPr lang="en-US" sz="2000" dirty="0" err="1">
                <a:solidFill>
                  <a:srgbClr val="333333"/>
                </a:solidFill>
              </a:rPr>
              <a:t>renumiţi</a:t>
            </a:r>
            <a:endParaRPr lang="de-DE" sz="2000" dirty="0">
              <a:solidFill>
                <a:srgbClr val="333333"/>
              </a:solidFill>
            </a:endParaRPr>
          </a:p>
          <a:p>
            <a:pPr marL="342900" lvl="0" indent="-342900" defTabSz="914400" fontAlgn="base">
              <a:buClr>
                <a:srgbClr val="333333"/>
              </a:buClr>
              <a:buFont typeface="WingDings"/>
              <a:buChar char=""/>
              <a:defRPr/>
            </a:pPr>
            <a:r>
              <a:rPr lang="de-DE" sz="2000" dirty="0">
                <a:solidFill>
                  <a:srgbClr val="333333"/>
                </a:solidFill>
              </a:rPr>
              <a:t>Singur</a:t>
            </a:r>
            <a:r>
              <a:rPr lang="en-US" sz="2000" dirty="0" err="1">
                <a:solidFill>
                  <a:srgbClr val="333333"/>
                </a:solidFill>
              </a:rPr>
              <a:t>ătate</a:t>
            </a:r>
            <a:r>
              <a:rPr lang="de-DE" sz="2000" dirty="0">
                <a:solidFill>
                  <a:srgbClr val="333333"/>
                </a:solidFill>
              </a:rPr>
              <a:t>: </a:t>
            </a:r>
            <a:r>
              <a:rPr lang="en-US" sz="2000" dirty="0" err="1">
                <a:solidFill>
                  <a:srgbClr val="333333"/>
                </a:solidFill>
              </a:rPr>
              <a:t>în</a:t>
            </a:r>
            <a:r>
              <a:rPr lang="en-US" sz="2000" dirty="0">
                <a:solidFill>
                  <a:srgbClr val="333333"/>
                </a:solidFill>
              </a:rPr>
              <a:t> </a:t>
            </a:r>
            <a:r>
              <a:rPr lang="en-US" sz="2000" dirty="0" err="1">
                <a:solidFill>
                  <a:srgbClr val="333333"/>
                </a:solidFill>
              </a:rPr>
              <a:t>caz</a:t>
            </a:r>
            <a:r>
              <a:rPr lang="en-US" sz="2000" dirty="0">
                <a:solidFill>
                  <a:srgbClr val="333333"/>
                </a:solidFill>
              </a:rPr>
              <a:t> </a:t>
            </a:r>
            <a:r>
              <a:rPr lang="en-US" sz="2000" dirty="0" err="1">
                <a:solidFill>
                  <a:srgbClr val="333333"/>
                </a:solidFill>
              </a:rPr>
              <a:t>că</a:t>
            </a:r>
            <a:r>
              <a:rPr lang="en-US" sz="2000" dirty="0">
                <a:solidFill>
                  <a:srgbClr val="333333"/>
                </a:solidFill>
              </a:rPr>
              <a:t> </a:t>
            </a:r>
            <a:r>
              <a:rPr lang="en-US" sz="2000" dirty="0" err="1">
                <a:solidFill>
                  <a:srgbClr val="333333"/>
                </a:solidFill>
              </a:rPr>
              <a:t>prietenii</a:t>
            </a:r>
            <a:r>
              <a:rPr lang="en-US" sz="2000" dirty="0">
                <a:solidFill>
                  <a:srgbClr val="333333"/>
                </a:solidFill>
              </a:rPr>
              <a:t> s-au </a:t>
            </a:r>
            <a:r>
              <a:rPr lang="en-US" sz="2000" dirty="0" err="1">
                <a:solidFill>
                  <a:srgbClr val="333333"/>
                </a:solidFill>
              </a:rPr>
              <a:t>retras</a:t>
            </a:r>
            <a:endParaRPr lang="de-DE" sz="2000" dirty="0">
              <a:solidFill>
                <a:srgbClr val="333333"/>
              </a:solidFill>
            </a:endParaRPr>
          </a:p>
          <a:p>
            <a:pPr marL="342900" lvl="0" indent="-342900" defTabSz="914400" fontAlgn="base">
              <a:buClr>
                <a:srgbClr val="333333"/>
              </a:buClr>
              <a:buFont typeface="WingDings"/>
              <a:buChar char=""/>
              <a:defRPr/>
            </a:pPr>
            <a:r>
              <a:rPr lang="de-DE" sz="2000" dirty="0">
                <a:solidFill>
                  <a:srgbClr val="333333"/>
                </a:solidFill>
              </a:rPr>
              <a:t>Locul de munc</a:t>
            </a:r>
            <a:r>
              <a:rPr lang="en-US" sz="2000" dirty="0">
                <a:solidFill>
                  <a:srgbClr val="333333"/>
                </a:solidFill>
              </a:rPr>
              <a:t>ă</a:t>
            </a:r>
            <a:r>
              <a:rPr lang="de-DE" sz="2000" dirty="0">
                <a:solidFill>
                  <a:srgbClr val="333333"/>
                </a:solidFill>
              </a:rPr>
              <a:t>: pierderea muncii din cauza unui comportament inadecvat</a:t>
            </a:r>
          </a:p>
          <a:p>
            <a:pPr lvl="0" defTabSz="914400" fontAlgn="base">
              <a:buClr>
                <a:srgbClr val="006699"/>
              </a:buClr>
              <a:defRPr/>
            </a:pPr>
            <a:r>
              <a:rPr lang="de-DE" sz="2000" dirty="0">
                <a:solidFill>
                  <a:srgbClr val="333333"/>
                </a:solidFill>
              </a:rPr>
              <a:t>Este foarte periculos s</a:t>
            </a:r>
            <a:r>
              <a:rPr lang="en-US" sz="2000" dirty="0">
                <a:solidFill>
                  <a:srgbClr val="333333"/>
                </a:solidFill>
              </a:rPr>
              <a:t>ă se </a:t>
            </a:r>
            <a:r>
              <a:rPr lang="en-US" sz="2000" dirty="0" err="1">
                <a:solidFill>
                  <a:srgbClr val="333333"/>
                </a:solidFill>
              </a:rPr>
              <a:t>întrerupă</a:t>
            </a:r>
            <a:r>
              <a:rPr lang="en-US" sz="2000" dirty="0">
                <a:solidFill>
                  <a:srgbClr val="333333"/>
                </a:solidFill>
              </a:rPr>
              <a:t> </a:t>
            </a:r>
            <a:r>
              <a:rPr lang="en-US" sz="2000" dirty="0" err="1">
                <a:solidFill>
                  <a:srgbClr val="333333"/>
                </a:solidFill>
              </a:rPr>
              <a:t>luarea</a:t>
            </a:r>
            <a:r>
              <a:rPr lang="en-US" sz="2000" dirty="0">
                <a:solidFill>
                  <a:srgbClr val="333333"/>
                </a:solidFill>
              </a:rPr>
              <a:t> </a:t>
            </a:r>
            <a:r>
              <a:rPr lang="en-US" sz="2000" dirty="0" err="1">
                <a:solidFill>
                  <a:srgbClr val="333333"/>
                </a:solidFill>
              </a:rPr>
              <a:t>medicamentelor</a:t>
            </a:r>
            <a:r>
              <a:rPr lang="en-US" sz="2000" dirty="0">
                <a:solidFill>
                  <a:srgbClr val="333333"/>
                </a:solidFill>
              </a:rPr>
              <a:t> </a:t>
            </a:r>
            <a:r>
              <a:rPr lang="en-US" sz="2000" dirty="0" err="1">
                <a:solidFill>
                  <a:srgbClr val="333333"/>
                </a:solidFill>
              </a:rPr>
              <a:t>pentru</a:t>
            </a:r>
            <a:r>
              <a:rPr lang="en-US" sz="2000" dirty="0">
                <a:solidFill>
                  <a:srgbClr val="333333"/>
                </a:solidFill>
              </a:rPr>
              <a:t> a </a:t>
            </a:r>
            <a:r>
              <a:rPr lang="en-US" sz="2000" dirty="0" err="1">
                <a:solidFill>
                  <a:srgbClr val="333333"/>
                </a:solidFill>
              </a:rPr>
              <a:t>avea</a:t>
            </a:r>
            <a:r>
              <a:rPr lang="en-US" sz="2000" dirty="0">
                <a:solidFill>
                  <a:srgbClr val="333333"/>
                </a:solidFill>
              </a:rPr>
              <a:t> </a:t>
            </a:r>
            <a:r>
              <a:rPr lang="en-US" sz="2000" dirty="0" err="1">
                <a:solidFill>
                  <a:srgbClr val="333333"/>
                </a:solidFill>
              </a:rPr>
              <a:t>senzaţia</a:t>
            </a:r>
            <a:r>
              <a:rPr lang="en-US" sz="2000" dirty="0">
                <a:solidFill>
                  <a:srgbClr val="333333"/>
                </a:solidFill>
              </a:rPr>
              <a:t> de </a:t>
            </a:r>
            <a:r>
              <a:rPr lang="en-US" sz="2000" dirty="0" err="1">
                <a:solidFill>
                  <a:srgbClr val="333333"/>
                </a:solidFill>
              </a:rPr>
              <a:t>excitare</a:t>
            </a:r>
            <a:r>
              <a:rPr lang="en-US" sz="2000" dirty="0">
                <a:solidFill>
                  <a:srgbClr val="333333"/>
                </a:solidFill>
              </a:rPr>
              <a:t>, </a:t>
            </a:r>
            <a:r>
              <a:rPr lang="en-US" sz="2000" dirty="0" err="1">
                <a:solidFill>
                  <a:srgbClr val="333333"/>
                </a:solidFill>
              </a:rPr>
              <a:t>mai</a:t>
            </a:r>
            <a:r>
              <a:rPr lang="en-US" sz="2000" dirty="0">
                <a:solidFill>
                  <a:srgbClr val="333333"/>
                </a:solidFill>
              </a:rPr>
              <a:t> ales </a:t>
            </a:r>
            <a:r>
              <a:rPr lang="en-US" sz="2000" dirty="0" err="1">
                <a:solidFill>
                  <a:srgbClr val="333333"/>
                </a:solidFill>
              </a:rPr>
              <a:t>că</a:t>
            </a:r>
            <a:r>
              <a:rPr lang="en-US" sz="2000" dirty="0">
                <a:solidFill>
                  <a:srgbClr val="333333"/>
                </a:solidFill>
              </a:rPr>
              <a:t> </a:t>
            </a:r>
            <a:r>
              <a:rPr lang="en-US" sz="2000" dirty="0" err="1">
                <a:solidFill>
                  <a:srgbClr val="333333"/>
                </a:solidFill>
              </a:rPr>
              <a:t>într</a:t>
            </a:r>
            <a:r>
              <a:rPr lang="en-US" sz="2000" dirty="0">
                <a:solidFill>
                  <a:srgbClr val="333333"/>
                </a:solidFill>
              </a:rPr>
              <a:t>-un </a:t>
            </a:r>
            <a:r>
              <a:rPr lang="en-US" sz="2000" dirty="0" err="1">
                <a:solidFill>
                  <a:srgbClr val="333333"/>
                </a:solidFill>
              </a:rPr>
              <a:t>episod</a:t>
            </a:r>
            <a:r>
              <a:rPr lang="en-US" sz="2000" dirty="0">
                <a:solidFill>
                  <a:srgbClr val="333333"/>
                </a:solidFill>
              </a:rPr>
              <a:t> </a:t>
            </a:r>
            <a:r>
              <a:rPr lang="en-US" sz="2000" dirty="0" err="1">
                <a:solidFill>
                  <a:srgbClr val="333333"/>
                </a:solidFill>
              </a:rPr>
              <a:t>psihotic</a:t>
            </a:r>
            <a:r>
              <a:rPr lang="en-US" sz="2000" dirty="0">
                <a:solidFill>
                  <a:srgbClr val="333333"/>
                </a:solidFill>
              </a:rPr>
              <a:t> de </a:t>
            </a:r>
            <a:r>
              <a:rPr lang="en-US" sz="2000" dirty="0" err="1">
                <a:solidFill>
                  <a:srgbClr val="333333"/>
                </a:solidFill>
              </a:rPr>
              <a:t>obicei</a:t>
            </a:r>
            <a:r>
              <a:rPr lang="en-US" sz="2000" dirty="0">
                <a:solidFill>
                  <a:srgbClr val="333333"/>
                </a:solidFill>
              </a:rPr>
              <a:t> </a:t>
            </a:r>
            <a:r>
              <a:rPr lang="en-US" sz="2000" dirty="0" err="1">
                <a:solidFill>
                  <a:srgbClr val="333333"/>
                </a:solidFill>
              </a:rPr>
              <a:t>predomină</a:t>
            </a:r>
            <a:r>
              <a:rPr lang="en-US" sz="2000" dirty="0">
                <a:solidFill>
                  <a:srgbClr val="333333"/>
                </a:solidFill>
              </a:rPr>
              <a:t> </a:t>
            </a:r>
            <a:r>
              <a:rPr lang="en-US" sz="2000" dirty="0" err="1">
                <a:solidFill>
                  <a:srgbClr val="333333"/>
                </a:solidFill>
              </a:rPr>
              <a:t>frica</a:t>
            </a:r>
            <a:r>
              <a:rPr lang="de-DE" sz="2000" dirty="0">
                <a:solidFill>
                  <a:srgbClr val="333333"/>
                </a:solidFill>
              </a:rPr>
              <a:t>!</a:t>
            </a:r>
            <a:endParaRPr lang="en-US" sz="2000" dirty="0"/>
          </a:p>
        </p:txBody>
      </p:sp>
      <p:pic>
        <p:nvPicPr>
          <p:cNvPr id="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vi-VN"/>
              <a:t>Trening metacognitiv 8 – Stima de sine &amp; starea sufletească</a:t>
            </a:r>
            <a:endParaRPr lang="de-DE"/>
          </a:p>
        </p:txBody>
      </p:sp>
      <p:sp>
        <p:nvSpPr>
          <p:cNvPr id="11" name="Slide Number Placeholder 10"/>
          <p:cNvSpPr>
            <a:spLocks noGrp="1"/>
          </p:cNvSpPr>
          <p:nvPr>
            <p:ph type="sldNum" sz="quarter" idx="12"/>
          </p:nvPr>
        </p:nvSpPr>
        <p:spPr/>
        <p:txBody>
          <a:bodyPr/>
          <a:lstStyle/>
          <a:p>
            <a:fld id="{72E9AFDE-1116-41B2-867D-627F87BDBA80}" type="slidenum">
              <a:rPr lang="de-DE" altLang="de-DE" smtClean="0"/>
              <a:pPr/>
              <a:t>11</a:t>
            </a:fld>
            <a:endParaRPr lang="de-DE" alt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292662"/>
          </a:xfrm>
          <a:prstGeom prst="rect">
            <a:avLst/>
          </a:prstGeom>
          <a:noFill/>
        </p:spPr>
        <p:txBody>
          <a:bodyPr wrap="square" rtlCol="0">
            <a:spAutoFit/>
          </a:bodyPr>
          <a:lstStyle/>
          <a:p>
            <a:pPr marL="182558"/>
            <a:r>
              <a:rPr lang="de-DE" dirty="0">
                <a:solidFill>
                  <a:schemeClr val="bg1"/>
                </a:solidFill>
              </a:rPr>
              <a:t>... viele wichtige Erinnerungen gehen ebenfalls verloren </a:t>
            </a:r>
            <a:br>
              <a:rPr lang="de-DE" dirty="0">
                <a:solidFill>
                  <a:schemeClr val="bg1"/>
                </a:solidFill>
              </a:rPr>
            </a:br>
            <a:r>
              <a:rPr lang="de-DE" dirty="0">
                <a:solidFill>
                  <a:schemeClr val="bg1"/>
                </a:solidFill>
              </a:rPr>
              <a:t>(Termine, Urlaubserinnerungen, Schulwissen ...).</a:t>
            </a:r>
            <a:endParaRPr lang="de-DE" b="1" dirty="0">
              <a:solidFill>
                <a:schemeClr val="bg1"/>
              </a:solidFill>
            </a:endParaRPr>
          </a:p>
          <a:p>
            <a:pPr algn="ctr"/>
            <a:endParaRPr lang="de-DE" sz="2400"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2" name="Textfeld 1"/>
          <p:cNvSpPr txBox="1"/>
          <p:nvPr/>
        </p:nvSpPr>
        <p:spPr bwMode="gray">
          <a:xfrm>
            <a:off x="128835" y="906432"/>
            <a:ext cx="6400800" cy="5951568"/>
          </a:xfrm>
          <a:prstGeom prst="rect">
            <a:avLst/>
          </a:prstGeom>
          <a:noFill/>
        </p:spPr>
        <p:txBody>
          <a:bodyPr wrap="square" lIns="0" tIns="0" rIns="0" bIns="0" rtlCol="0" anchor="ctr">
            <a:noAutofit/>
          </a:bodyPr>
          <a:lstStyle/>
          <a:p>
            <a:pPr marL="190500" lvl="0" algn="ctr" defTabSz="914377">
              <a:lnSpc>
                <a:spcPct val="90000"/>
              </a:lnSpc>
              <a:defRPr/>
            </a:pPr>
            <a:r>
              <a:rPr lang="vi-VN" sz="3600" dirty="0">
                <a:solidFill>
                  <a:srgbClr val="333333"/>
                </a:solidFill>
              </a:rPr>
              <a:t>Ce fel de mod de gândire este caracteristic pentru persoanele cu o </a:t>
            </a:r>
            <a:r>
              <a:rPr lang="vi-VN" sz="3600" dirty="0">
                <a:solidFill>
                  <a:srgbClr val="004992"/>
                </a:solidFill>
              </a:rPr>
              <a:t>depresie</a:t>
            </a:r>
            <a:r>
              <a:rPr lang="vi-VN" sz="3600" dirty="0">
                <a:solidFill>
                  <a:srgbClr val="333333"/>
                </a:solidFill>
              </a:rPr>
              <a:t> şi </a:t>
            </a:r>
            <a:r>
              <a:rPr lang="vi-VN" sz="3600" dirty="0">
                <a:solidFill>
                  <a:srgbClr val="004992"/>
                </a:solidFill>
              </a:rPr>
              <a:t>încredere în sine scăzută</a:t>
            </a:r>
            <a:r>
              <a:rPr lang="vi-VN" sz="3600" dirty="0">
                <a:solidFill>
                  <a:srgbClr val="333333"/>
                </a:solidFill>
              </a:rPr>
              <a:t>?</a:t>
            </a:r>
            <a:endParaRPr lang="de-DE" dirty="0" err="1">
              <a:solidFill>
                <a:srgbClr val="333333"/>
              </a:solidFill>
              <a:latin typeface="+mj-lt"/>
            </a:endParaRPr>
          </a:p>
        </p:txBody>
      </p:sp>
      <p:pic>
        <p:nvPicPr>
          <p:cNvPr id="11" name="Picture 5" descr="despair ">
            <a:extLst>
              <a:ext uri="{FF2B5EF4-FFF2-40B4-BE49-F238E27FC236}">
                <a16:creationId xmlns:a16="http://schemas.microsoft.com/office/drawing/2014/main" id="{BCED4017-665A-48BD-940C-00F6F69DD8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6617" y="850392"/>
            <a:ext cx="5178558" cy="6007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vi-VN"/>
              <a:t>Trening metacognitiv 8 – Stima de sine &amp; starea sufletească</a:t>
            </a:r>
            <a:endParaRPr lang="de-DE"/>
          </a:p>
        </p:txBody>
      </p:sp>
      <p:sp>
        <p:nvSpPr>
          <p:cNvPr id="8" name="Slide Number Placeholder 7"/>
          <p:cNvSpPr>
            <a:spLocks noGrp="1"/>
          </p:cNvSpPr>
          <p:nvPr>
            <p:ph type="sldNum" sz="quarter" idx="12"/>
          </p:nvPr>
        </p:nvSpPr>
        <p:spPr/>
        <p:txBody>
          <a:bodyPr/>
          <a:lstStyle/>
          <a:p>
            <a:fld id="{72E9AFDE-1116-41B2-867D-627F87BDBA80}" type="slidenum">
              <a:rPr lang="de-DE" altLang="de-DE" smtClean="0"/>
              <a:pPr/>
              <a:t>12</a:t>
            </a:fld>
            <a:endParaRPr lang="de-DE" altLang="de-DE"/>
          </a:p>
        </p:txBody>
      </p:sp>
    </p:spTree>
    <p:extLst>
      <p:ext uri="{BB962C8B-B14F-4D97-AF65-F5344CB8AC3E}">
        <p14:creationId xmlns:p14="http://schemas.microsoft.com/office/powerpoint/2010/main" val="13317286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z="3600">
                <a:solidFill>
                  <a:srgbClr val="004992"/>
                </a:solidFill>
                <a:latin typeface="+mn-lt"/>
                <a:ea typeface="+mn-ea"/>
                <a:cs typeface="+mn-cs"/>
              </a:rPr>
              <a:t>Generalizare exagerată</a:t>
            </a:r>
            <a:br>
              <a:rPr lang="vi-VN" sz="3600">
                <a:solidFill>
                  <a:srgbClr val="004992"/>
                </a:solidFill>
                <a:latin typeface="+mn-lt"/>
                <a:ea typeface="+mn-ea"/>
                <a:cs typeface="+mn-cs"/>
              </a:rPr>
            </a:br>
            <a:r>
              <a:rPr lang="vi-VN">
                <a:solidFill>
                  <a:srgbClr val="004992"/>
                </a:solidFill>
                <a:latin typeface="+mn-lt"/>
                <a:ea typeface="+mn-ea"/>
                <a:cs typeface="+mn-cs"/>
              </a:rPr>
              <a:t>Ce evaluare ar fi mai adecvată/de ajutor?</a:t>
            </a:r>
            <a:endParaRPr lang="en-US" dirty="0">
              <a:solidFill>
                <a:srgbClr val="004992"/>
              </a:solidFill>
              <a:latin typeface="+mn-lt"/>
              <a:ea typeface="+mn-ea"/>
              <a:cs typeface="+mn-cs"/>
            </a:endParaRPr>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2805752702"/>
              </p:ext>
            </p:extLst>
          </p:nvPr>
        </p:nvGraphicFramePr>
        <p:xfrm>
          <a:off x="408955" y="2203704"/>
          <a:ext cx="11338560" cy="315468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Eveniment/percepţie</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1" i="1" u="none" strike="noStrike" cap="none" normalizeH="0" baseline="0" dirty="0">
                          <a:ln>
                            <a:noFill/>
                          </a:ln>
                          <a:solidFill>
                            <a:srgbClr val="333333"/>
                          </a:solidFill>
                          <a:effectLst/>
                          <a:latin typeface="Calibri Light"/>
                          <a:ea typeface="ＭＳ Ｐゴシック" pitchFamily="34" charset="-128"/>
                        </a:rPr>
                        <a:t>Generalizare falsă</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ea typeface="ＭＳ Ｐゴシック" pitchFamily="34" charset="-128"/>
                        </a:rPr>
                        <a:t>Evaluare pozitivă/constructivă</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“Am câteva kilograme în plus”, “Am un nas cam încovoiat”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1" i="1" u="none" strike="noStrike" cap="none" normalizeH="0" baseline="0">
                          <a:ln>
                            <a:noFill/>
                          </a:ln>
                          <a:solidFill>
                            <a:srgbClr val="333333"/>
                          </a:solidFill>
                          <a:effectLst/>
                          <a:latin typeface="Calibri Light"/>
                          <a:ea typeface="ＭＳ Ｐゴシック" pitchFamily="34" charset="-128"/>
                        </a:rPr>
                        <a:t>“Sunt urât/urâtă”</a:t>
                      </a:r>
                      <a:endParaRPr kumimoji="0" lang="vi-VN"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ea typeface="ＭＳ Ｐゴシック" pitchFamily="34" charset="-128"/>
                        </a:rPr>
                        <a:t>Un interviu pentru un loc de muncă nu a avut loc aşa cum v-aţi aşteptat.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1" i="1" u="none" strike="noStrike" cap="none" normalizeH="0" baseline="0">
                          <a:ln>
                            <a:noFill/>
                          </a:ln>
                          <a:solidFill>
                            <a:srgbClr val="333333"/>
                          </a:solidFill>
                          <a:effectLst/>
                          <a:latin typeface="Calibri Light"/>
                          <a:ea typeface="ＭＳ Ｐゴシック" pitchFamily="34" charset="-128"/>
                        </a:rPr>
                        <a:t>“Nu </a:t>
                      </a:r>
                      <a:r>
                        <a:rPr kumimoji="0" lang="vi-VN" sz="2000" b="1" i="1" u="none" strike="noStrike" cap="none" normalizeH="0" baseline="0" dirty="0">
                          <a:ln>
                            <a:noFill/>
                          </a:ln>
                          <a:solidFill>
                            <a:srgbClr val="333333"/>
                          </a:solidFill>
                          <a:effectLst/>
                          <a:latin typeface="Calibri Light"/>
                          <a:ea typeface="ＭＳ Ｐゴシック" pitchFamily="34" charset="-128"/>
                        </a:rPr>
                        <a:t>voi mai găsi un loc de muncă </a:t>
                      </a:r>
                      <a:r>
                        <a:rPr kumimoji="0" lang="vi-VN" sz="2000" b="1" i="1" u="none" strike="noStrike" cap="none" normalizeH="0" baseline="0">
                          <a:ln>
                            <a:noFill/>
                          </a:ln>
                          <a:solidFill>
                            <a:srgbClr val="333333"/>
                          </a:solidFill>
                          <a:effectLst/>
                          <a:latin typeface="Calibri Light"/>
                          <a:ea typeface="ＭＳ Ｐゴシック" pitchFamily="34" charset="-128"/>
                        </a:rPr>
                        <a:t>niciodată.” </a:t>
                      </a:r>
                      <a:endParaRPr kumimoji="0" lang="vi-VN"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8" name="Footer Placeholder 7"/>
          <p:cNvSpPr>
            <a:spLocks noGrp="1"/>
          </p:cNvSpPr>
          <p:nvPr>
            <p:ph type="ftr" sz="quarter" idx="11"/>
          </p:nvPr>
        </p:nvSpPr>
        <p:spPr/>
        <p:txBody>
          <a:bodyPr/>
          <a:lstStyle/>
          <a:p>
            <a:pPr>
              <a:defRPr/>
            </a:pPr>
            <a:r>
              <a:rPr lang="vi-VN"/>
              <a:t>Trening metacognitiv 8 – Stima de sine &amp; starea sufletească</a:t>
            </a:r>
            <a:endParaRPr lang="de-DE"/>
          </a:p>
        </p:txBody>
      </p:sp>
      <p:sp>
        <p:nvSpPr>
          <p:cNvPr id="9" name="Slide Number Placeholder 8"/>
          <p:cNvSpPr>
            <a:spLocks noGrp="1"/>
          </p:cNvSpPr>
          <p:nvPr>
            <p:ph type="sldNum" sz="quarter" idx="12"/>
          </p:nvPr>
        </p:nvSpPr>
        <p:spPr/>
        <p:txBody>
          <a:bodyPr/>
          <a:lstStyle/>
          <a:p>
            <a:fld id="{AF0413D5-5A38-4572-8964-819655002366}"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z="3600">
                <a:solidFill>
                  <a:srgbClr val="004992"/>
                </a:solidFill>
                <a:latin typeface="+mn-lt"/>
                <a:ea typeface="+mn-ea"/>
                <a:cs typeface="+mn-cs"/>
              </a:rPr>
              <a:t>Generalizare exagerată</a:t>
            </a:r>
            <a:br>
              <a:rPr lang="vi-VN" sz="3600">
                <a:solidFill>
                  <a:srgbClr val="004992"/>
                </a:solidFill>
                <a:latin typeface="+mn-lt"/>
                <a:ea typeface="+mn-ea"/>
                <a:cs typeface="+mn-cs"/>
              </a:rPr>
            </a:br>
            <a:r>
              <a:rPr lang="vi-VN">
                <a:solidFill>
                  <a:srgbClr val="004992"/>
                </a:solidFill>
                <a:latin typeface="+mn-lt"/>
                <a:ea typeface="+mn-ea"/>
                <a:cs typeface="+mn-cs"/>
              </a:rPr>
              <a:t>Ce evaluare ar fi mai adecvată/de ajutor?</a:t>
            </a:r>
            <a:endParaRPr lang="en-US" dirty="0">
              <a:solidFill>
                <a:srgbClr val="004992"/>
              </a:solidFill>
              <a:latin typeface="+mn-lt"/>
              <a:ea typeface="+mn-ea"/>
              <a:cs typeface="+mn-cs"/>
            </a:endParaRPr>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3355286540"/>
              </p:ext>
            </p:extLst>
          </p:nvPr>
        </p:nvGraphicFramePr>
        <p:xfrm>
          <a:off x="408955" y="2203704"/>
          <a:ext cx="11338560" cy="315468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Eveniment/percepţie</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1" i="1" u="none" strike="noStrike" cap="none" normalizeH="0" baseline="0" dirty="0">
                          <a:ln>
                            <a:noFill/>
                          </a:ln>
                          <a:solidFill>
                            <a:srgbClr val="333333"/>
                          </a:solidFill>
                          <a:effectLst/>
                          <a:latin typeface="Calibri Light"/>
                          <a:ea typeface="ＭＳ Ｐゴシック" pitchFamily="34" charset="-128"/>
                        </a:rPr>
                        <a:t>Generalizare falsă</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ea typeface="ＭＳ Ｐゴシック" pitchFamily="34" charset="-128"/>
                        </a:rPr>
                        <a:t>Evaluare pozitivă/constructivă</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“Am câteva kilograme în plus”, “Am un nas cam încovoiat”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1" i="1" u="none" strike="noStrike" cap="none" normalizeH="0" baseline="0">
                          <a:ln>
                            <a:noFill/>
                          </a:ln>
                          <a:solidFill>
                            <a:srgbClr val="333333"/>
                          </a:solidFill>
                          <a:effectLst/>
                          <a:latin typeface="Calibri Light"/>
                          <a:ea typeface="ＭＳ Ｐゴシック" pitchFamily="34" charset="-128"/>
                        </a:rPr>
                        <a:t>“Sunt urât/urâtă”</a:t>
                      </a:r>
                      <a:endParaRPr kumimoji="0" lang="vi-VN"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ea typeface="ＭＳ Ｐゴシック" pitchFamily="34" charset="-128"/>
                        </a:rPr>
                        <a:t>“Chiar </a:t>
                      </a:r>
                      <a:r>
                        <a:rPr kumimoji="0" lang="vi-VN" sz="2000" b="0" i="0" u="none" strike="noStrike" cap="none" normalizeH="0" baseline="0" dirty="0">
                          <a:ln>
                            <a:noFill/>
                          </a:ln>
                          <a:solidFill>
                            <a:srgbClr val="333333"/>
                          </a:solidFill>
                          <a:effectLst/>
                          <a:latin typeface="Calibri Light"/>
                          <a:ea typeface="ＭＳ Ｐゴシック" pitchFamily="34" charset="-128"/>
                        </a:rPr>
                        <a:t>dacă nasul meu e cam încovoiat, eu nu sunt urât/urâtă; mie îmi plac de exemplu ochii </a:t>
                      </a:r>
                      <a:r>
                        <a:rPr kumimoji="0" lang="vi-VN" sz="2000" b="0" i="0" u="none" strike="noStrike" cap="none" normalizeH="0" baseline="0">
                          <a:ln>
                            <a:noFill/>
                          </a:ln>
                          <a:solidFill>
                            <a:srgbClr val="333333"/>
                          </a:solidFill>
                          <a:effectLst/>
                          <a:latin typeface="Calibri Light"/>
                          <a:ea typeface="ＭＳ Ｐゴシック" pitchFamily="34" charset="-128"/>
                        </a:rPr>
                        <a:t>mei.”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ea typeface="ＭＳ Ｐゴシック" pitchFamily="34" charset="-128"/>
                        </a:rPr>
                        <a:t>Un interviu pentru un loc de muncă nu a avut loc aşa cum v-aţi aşteptat.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1" i="1" u="none" strike="noStrike" cap="none" normalizeH="0" baseline="0">
                          <a:ln>
                            <a:noFill/>
                          </a:ln>
                          <a:solidFill>
                            <a:srgbClr val="333333"/>
                          </a:solidFill>
                          <a:effectLst/>
                          <a:latin typeface="+mn-lt"/>
                          <a:ea typeface="ＭＳ Ｐゴシック" pitchFamily="34" charset="-128"/>
                        </a:rPr>
                        <a:t>“Nu </a:t>
                      </a:r>
                      <a:r>
                        <a:rPr kumimoji="0" lang="vi-VN" sz="2000" b="1" i="1" u="none" strike="noStrike" cap="none" normalizeH="0" baseline="0" dirty="0">
                          <a:ln>
                            <a:noFill/>
                          </a:ln>
                          <a:solidFill>
                            <a:srgbClr val="333333"/>
                          </a:solidFill>
                          <a:effectLst/>
                          <a:latin typeface="+mn-lt"/>
                          <a:ea typeface="ＭＳ Ｐゴシック" pitchFamily="34" charset="-128"/>
                        </a:rPr>
                        <a:t>voi mai găsi un loc de muncă </a:t>
                      </a:r>
                      <a:r>
                        <a:rPr kumimoji="0" lang="vi-VN" sz="2000" b="1" i="1" u="none" strike="noStrike" cap="none" normalizeH="0" baseline="0">
                          <a:ln>
                            <a:noFill/>
                          </a:ln>
                          <a:solidFill>
                            <a:srgbClr val="333333"/>
                          </a:solidFill>
                          <a:effectLst/>
                          <a:latin typeface="+mn-lt"/>
                          <a:ea typeface="ＭＳ Ｐゴシック" pitchFamily="34" charset="-128"/>
                        </a:rPr>
                        <a:t>niciodată.” </a:t>
                      </a:r>
                      <a:endParaRPr kumimoji="0" lang="vi-VN" sz="2000" b="1" i="1" u="none" strike="noStrike" cap="none" normalizeH="0" baseline="0" dirty="0">
                        <a:ln>
                          <a:noFill/>
                        </a:ln>
                        <a:solidFill>
                          <a:srgbClr val="333333"/>
                        </a:solidFill>
                        <a:effectLst/>
                        <a:latin typeface="+mn-l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004992"/>
                          </a:solidFill>
                          <a:effectLst/>
                          <a:latin typeface="+mn-lt"/>
                          <a:ea typeface="ＭＳ Ｐゴシック" pitchFamily="34" charset="-128"/>
                        </a:rPr>
                        <a:t>???</a:t>
                      </a:r>
                      <a:endParaRPr kumimoji="0" lang="de-DE" sz="2000" b="0" i="0" u="none" strike="noStrike" cap="none" normalizeH="0" baseline="0" dirty="0">
                        <a:ln>
                          <a:noFill/>
                        </a:ln>
                        <a:solidFill>
                          <a:srgbClr val="004992"/>
                        </a:solidFill>
                        <a:effectLst/>
                        <a:latin typeface="+mn-l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vi-VN"/>
              <a:t>Trening metacognitiv 8 – Stima de sine &amp; starea sufletească</a:t>
            </a:r>
            <a:endParaRPr lang="de-DE"/>
          </a:p>
        </p:txBody>
      </p:sp>
      <p:sp>
        <p:nvSpPr>
          <p:cNvPr id="4" name="Slide Number Placeholder 3"/>
          <p:cNvSpPr>
            <a:spLocks noGrp="1"/>
          </p:cNvSpPr>
          <p:nvPr>
            <p:ph type="sldNum" sz="quarter" idx="12"/>
          </p:nvPr>
        </p:nvSpPr>
        <p:spPr/>
        <p:txBody>
          <a:bodyPr/>
          <a:lstStyle/>
          <a:p>
            <a:fld id="{AF0413D5-5A38-4572-8964-819655002366}" type="slidenum">
              <a:rPr lang="de-DE" altLang="de-DE" smtClean="0"/>
              <a:pPr/>
              <a:t>14</a:t>
            </a:fld>
            <a:endParaRPr lang="de-DE" altLang="de-DE"/>
          </a:p>
        </p:txBody>
      </p:sp>
    </p:spTree>
    <p:extLst>
      <p:ext uri="{BB962C8B-B14F-4D97-AF65-F5344CB8AC3E}">
        <p14:creationId xmlns:p14="http://schemas.microsoft.com/office/powerpoint/2010/main" val="14632430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z="3600">
                <a:solidFill>
                  <a:srgbClr val="004992"/>
                </a:solidFill>
                <a:latin typeface="+mn-lt"/>
                <a:ea typeface="+mn-ea"/>
                <a:cs typeface="+mn-cs"/>
              </a:rPr>
              <a:t>Generalizare exagerată</a:t>
            </a:r>
            <a:br>
              <a:rPr lang="vi-VN" sz="3600">
                <a:solidFill>
                  <a:srgbClr val="004992"/>
                </a:solidFill>
                <a:latin typeface="+mn-lt"/>
                <a:ea typeface="+mn-ea"/>
                <a:cs typeface="+mn-cs"/>
              </a:rPr>
            </a:br>
            <a:r>
              <a:rPr lang="vi-VN">
                <a:solidFill>
                  <a:srgbClr val="004992"/>
                </a:solidFill>
                <a:latin typeface="+mn-lt"/>
                <a:ea typeface="+mn-ea"/>
                <a:cs typeface="+mn-cs"/>
              </a:rPr>
              <a:t>Ce evaluare ar fi mai adecvată/de ajutor?</a:t>
            </a:r>
            <a:endParaRPr lang="en-US" dirty="0">
              <a:solidFill>
                <a:srgbClr val="004992"/>
              </a:solidFill>
              <a:latin typeface="+mn-lt"/>
              <a:ea typeface="+mn-ea"/>
              <a:cs typeface="+mn-cs"/>
            </a:endParaRPr>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3557578214"/>
              </p:ext>
            </p:extLst>
          </p:nvPr>
        </p:nvGraphicFramePr>
        <p:xfrm>
          <a:off x="408955" y="2203704"/>
          <a:ext cx="11338560" cy="315468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Eveniment/percepţie</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1" i="1" u="none" strike="noStrike" cap="none" normalizeH="0" baseline="0" dirty="0">
                          <a:ln>
                            <a:noFill/>
                          </a:ln>
                          <a:solidFill>
                            <a:srgbClr val="333333"/>
                          </a:solidFill>
                          <a:effectLst/>
                          <a:latin typeface="Calibri Light"/>
                          <a:ea typeface="ＭＳ Ｐゴシック" pitchFamily="34" charset="-128"/>
                        </a:rPr>
                        <a:t>Generalizare falsă</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ea typeface="ＭＳ Ｐゴシック" pitchFamily="34" charset="-128"/>
                        </a:rPr>
                        <a:t>Evaluare pozitivă/constructivă</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“Am câteva kilograme în plus”, “Am un nas cam încovoiat”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1" i="1" u="none" strike="noStrike" cap="none" normalizeH="0" baseline="0">
                          <a:ln>
                            <a:noFill/>
                          </a:ln>
                          <a:solidFill>
                            <a:srgbClr val="333333"/>
                          </a:solidFill>
                          <a:effectLst/>
                          <a:latin typeface="Calibri Light"/>
                          <a:ea typeface="ＭＳ Ｐゴシック" pitchFamily="34" charset="-128"/>
                        </a:rPr>
                        <a:t>“Sunt urât/urâtă”</a:t>
                      </a:r>
                      <a:endParaRPr kumimoji="0" lang="vi-VN"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ea typeface="ＭＳ Ｐゴシック" pitchFamily="34" charset="-128"/>
                        </a:rPr>
                        <a:t>“Chiar </a:t>
                      </a:r>
                      <a:r>
                        <a:rPr kumimoji="0" lang="vi-VN" sz="2000" b="0" i="0" u="none" strike="noStrike" cap="none" normalizeH="0" baseline="0" dirty="0">
                          <a:ln>
                            <a:noFill/>
                          </a:ln>
                          <a:solidFill>
                            <a:srgbClr val="333333"/>
                          </a:solidFill>
                          <a:effectLst/>
                          <a:latin typeface="Calibri Light"/>
                          <a:ea typeface="ＭＳ Ｐゴシック" pitchFamily="34" charset="-128"/>
                        </a:rPr>
                        <a:t>dacă nasul meu e cam încovoiat, eu nu sunt urât/urâtă; mie îmi plac de exemplu ochii </a:t>
                      </a:r>
                      <a:r>
                        <a:rPr kumimoji="0" lang="vi-VN" sz="2000" b="0" i="0" u="none" strike="noStrike" cap="none" normalizeH="0" baseline="0">
                          <a:ln>
                            <a:noFill/>
                          </a:ln>
                          <a:solidFill>
                            <a:srgbClr val="333333"/>
                          </a:solidFill>
                          <a:effectLst/>
                          <a:latin typeface="Calibri Light"/>
                          <a:ea typeface="ＭＳ Ｐゴシック" pitchFamily="34" charset="-128"/>
                        </a:rPr>
                        <a:t>mei.”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ea typeface="ＭＳ Ｐゴシック" pitchFamily="34" charset="-128"/>
                        </a:rPr>
                        <a:t>Un interviu pentru un loc de muncă nu a avut loc aşa cum v-aţi aşteptat.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1" i="1" u="none" strike="noStrike" cap="none" normalizeH="0" baseline="0">
                          <a:ln>
                            <a:noFill/>
                          </a:ln>
                          <a:solidFill>
                            <a:srgbClr val="333333"/>
                          </a:solidFill>
                          <a:effectLst/>
                          <a:latin typeface="Calibri Light"/>
                          <a:ea typeface="ＭＳ Ｐゴシック" pitchFamily="34" charset="-128"/>
                        </a:rPr>
                        <a:t>“Nu </a:t>
                      </a:r>
                      <a:r>
                        <a:rPr kumimoji="0" lang="vi-VN" sz="2000" b="1" i="1" u="none" strike="noStrike" cap="none" normalizeH="0" baseline="0" dirty="0">
                          <a:ln>
                            <a:noFill/>
                          </a:ln>
                          <a:solidFill>
                            <a:srgbClr val="333333"/>
                          </a:solidFill>
                          <a:effectLst/>
                          <a:latin typeface="Calibri Light"/>
                          <a:ea typeface="ＭＳ Ｐゴシック" pitchFamily="34" charset="-128"/>
                        </a:rPr>
                        <a:t>voi mai găsi un loc de muncă </a:t>
                      </a:r>
                      <a:r>
                        <a:rPr kumimoji="0" lang="vi-VN" sz="2000" b="1" i="1" u="none" strike="noStrike" cap="none" normalizeH="0" baseline="0">
                          <a:ln>
                            <a:noFill/>
                          </a:ln>
                          <a:solidFill>
                            <a:srgbClr val="333333"/>
                          </a:solidFill>
                          <a:effectLst/>
                          <a:latin typeface="Calibri Light"/>
                          <a:ea typeface="ＭＳ Ｐゴシック" pitchFamily="34" charset="-128"/>
                        </a:rPr>
                        <a:t>niciodată.” </a:t>
                      </a:r>
                      <a:endParaRPr kumimoji="0" lang="vi-VN"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ea typeface="ＭＳ Ｐゴシック" pitchFamily="34" charset="-128"/>
                        </a:rPr>
                        <a:t>“A </a:t>
                      </a:r>
                      <a:r>
                        <a:rPr kumimoji="0" lang="vi-VN" sz="2000" b="0" i="0" u="none" strike="noStrike" cap="none" normalizeH="0" baseline="0" dirty="0">
                          <a:ln>
                            <a:noFill/>
                          </a:ln>
                          <a:solidFill>
                            <a:srgbClr val="333333"/>
                          </a:solidFill>
                          <a:effectLst/>
                          <a:latin typeface="Calibri Light"/>
                          <a:ea typeface="ＭＳ Ｐゴシック" pitchFamily="34" charset="-128"/>
                        </a:rPr>
                        <a:t>fost doar de data asta </a:t>
                      </a:r>
                      <a:r>
                        <a:rPr kumimoji="0" lang="vi-VN" sz="2000" b="0" i="0" u="none" strike="noStrike" cap="none" normalizeH="0" baseline="0">
                          <a:ln>
                            <a:noFill/>
                          </a:ln>
                          <a:solidFill>
                            <a:srgbClr val="333333"/>
                          </a:solidFill>
                          <a:effectLst/>
                          <a:latin typeface="Calibri Light"/>
                          <a:ea typeface="ＭＳ Ｐゴシック" pitchFamily="34" charset="-128"/>
                        </a:rPr>
                        <a:t>aşa.”; “Ce </a:t>
                      </a:r>
                      <a:r>
                        <a:rPr kumimoji="0" lang="vi-VN" sz="2000" b="0" i="0" u="none" strike="noStrike" cap="none" normalizeH="0" baseline="0" dirty="0">
                          <a:ln>
                            <a:noFill/>
                          </a:ln>
                          <a:solidFill>
                            <a:srgbClr val="333333"/>
                          </a:solidFill>
                          <a:effectLst/>
                          <a:latin typeface="Calibri Light"/>
                          <a:ea typeface="ＭＳ Ｐゴシック" pitchFamily="34" charset="-128"/>
                        </a:rPr>
                        <a:t>pot să fac data viitoare mai </a:t>
                      </a:r>
                      <a:r>
                        <a:rPr kumimoji="0" lang="vi-VN" sz="2000" b="0" i="0" u="none" strike="noStrike" cap="none" normalizeH="0" baseline="0">
                          <a:ln>
                            <a:noFill/>
                          </a:ln>
                          <a:solidFill>
                            <a:srgbClr val="333333"/>
                          </a:solidFill>
                          <a:effectLst/>
                          <a:latin typeface="Calibri Light"/>
                          <a:ea typeface="ＭＳ Ｐゴシック" pitchFamily="34" charset="-128"/>
                        </a:rPr>
                        <a:t>bine?”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vi-VN"/>
              <a:t>Trening metacognitiv 8 – Stima de sine &amp; starea sufletească</a:t>
            </a:r>
            <a:endParaRPr lang="de-DE"/>
          </a:p>
        </p:txBody>
      </p:sp>
      <p:sp>
        <p:nvSpPr>
          <p:cNvPr id="4" name="Slide Number Placeholder 3"/>
          <p:cNvSpPr>
            <a:spLocks noGrp="1"/>
          </p:cNvSpPr>
          <p:nvPr>
            <p:ph type="sldNum" sz="quarter" idx="12"/>
          </p:nvPr>
        </p:nvSpPr>
        <p:spPr/>
        <p:txBody>
          <a:bodyPr/>
          <a:lstStyle/>
          <a:p>
            <a:fld id="{AF0413D5-5A38-4572-8964-819655002366}" type="slidenum">
              <a:rPr lang="de-DE" altLang="de-DE" smtClean="0"/>
              <a:pPr/>
              <a:t>15</a:t>
            </a:fld>
            <a:endParaRPr lang="de-DE" altLang="de-DE"/>
          </a:p>
        </p:txBody>
      </p:sp>
    </p:spTree>
    <p:extLst>
      <p:ext uri="{BB962C8B-B14F-4D97-AF65-F5344CB8AC3E}">
        <p14:creationId xmlns:p14="http://schemas.microsoft.com/office/powerpoint/2010/main" val="2688869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z="3600">
                <a:solidFill>
                  <a:srgbClr val="004992"/>
                </a:solidFill>
                <a:latin typeface="+mn-lt"/>
                <a:ea typeface="+mn-ea"/>
                <a:cs typeface="+mn-cs"/>
              </a:rPr>
              <a:t>Generalizare exagerată</a:t>
            </a:r>
            <a:br>
              <a:rPr lang="vi-VN" sz="3600">
                <a:solidFill>
                  <a:srgbClr val="004992"/>
                </a:solidFill>
                <a:latin typeface="+mn-lt"/>
                <a:ea typeface="+mn-ea"/>
                <a:cs typeface="+mn-cs"/>
              </a:rPr>
            </a:br>
            <a:r>
              <a:rPr lang="vi-VN">
                <a:solidFill>
                  <a:srgbClr val="004992"/>
                </a:solidFill>
                <a:latin typeface="+mn-lt"/>
                <a:ea typeface="+mn-ea"/>
                <a:cs typeface="+mn-cs"/>
              </a:rPr>
              <a:t>Ce evaluare ar fi mai adecvată/de ajutor?</a:t>
            </a:r>
            <a:endParaRPr lang="en-US" dirty="0">
              <a:solidFill>
                <a:srgbClr val="004992"/>
              </a:solidFill>
              <a:latin typeface="+mn-lt"/>
              <a:ea typeface="+mn-ea"/>
              <a:cs typeface="+mn-cs"/>
            </a:endParaRPr>
          </a:p>
        </p:txBody>
      </p:sp>
      <p:sp>
        <p:nvSpPr>
          <p:cNvPr id="17425" name="Rectangle 23"/>
          <p:cNvSpPr>
            <a:spLocks noChangeArrowheads="1"/>
          </p:cNvSpPr>
          <p:nvPr/>
        </p:nvSpPr>
        <p:spPr bwMode="auto">
          <a:xfrm>
            <a:off x="408954" y="5589240"/>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0"/>
              </a:spcBef>
              <a:buClrTx/>
              <a:buFontTx/>
              <a:buNone/>
            </a:pPr>
            <a:r>
              <a:rPr lang="de-DE" altLang="de-DE" sz="2000" b="0" dirty="0" err="1">
                <a:solidFill>
                  <a:srgbClr val="004992"/>
                </a:solidFill>
                <a:latin typeface="+mn-lt"/>
              </a:rPr>
              <a:t>Permite</a:t>
            </a:r>
            <a:r>
              <a:rPr lang="en-US" altLang="de-DE" sz="2000" b="0" dirty="0" err="1">
                <a:solidFill>
                  <a:srgbClr val="004992"/>
                </a:solidFill>
                <a:latin typeface="+mn-lt"/>
              </a:rPr>
              <a:t>ţi</a:t>
            </a:r>
            <a:r>
              <a:rPr lang="en-US" altLang="de-DE" sz="2000" b="0" dirty="0">
                <a:solidFill>
                  <a:srgbClr val="004992"/>
                </a:solidFill>
                <a:latin typeface="+mn-lt"/>
              </a:rPr>
              <a:t> </a:t>
            </a:r>
            <a:r>
              <a:rPr lang="en-US" altLang="de-DE" sz="2000" b="0" dirty="0" err="1">
                <a:solidFill>
                  <a:srgbClr val="004992"/>
                </a:solidFill>
                <a:latin typeface="+mn-lt"/>
              </a:rPr>
              <a:t>greşeli</a:t>
            </a:r>
            <a:r>
              <a:rPr lang="de-DE" altLang="de-DE" sz="2000" b="0" dirty="0">
                <a:solidFill>
                  <a:srgbClr val="004992"/>
                </a:solidFill>
                <a:latin typeface="+mn-lt"/>
              </a:rPr>
              <a:t>: </a:t>
            </a:r>
            <a:r>
              <a:rPr lang="de-DE" altLang="de-DE" sz="2000" b="0" dirty="0" err="1">
                <a:solidFill>
                  <a:srgbClr val="333333"/>
                </a:solidFill>
                <a:latin typeface="+mn-lt"/>
              </a:rPr>
              <a:t>Nimeni</a:t>
            </a:r>
            <a:r>
              <a:rPr lang="de-DE" altLang="de-DE" sz="2000" b="0" dirty="0">
                <a:solidFill>
                  <a:srgbClr val="333333"/>
                </a:solidFill>
                <a:latin typeface="+mn-lt"/>
              </a:rPr>
              <a:t> nu e </a:t>
            </a:r>
            <a:r>
              <a:rPr lang="de-DE" altLang="de-DE" sz="2000" b="0" dirty="0" err="1">
                <a:solidFill>
                  <a:srgbClr val="333333"/>
                </a:solidFill>
                <a:latin typeface="+mn-lt"/>
              </a:rPr>
              <a:t>perfect</a:t>
            </a:r>
            <a:r>
              <a:rPr lang="de-DE" altLang="de-DE" sz="2000" b="0" dirty="0">
                <a:solidFill>
                  <a:srgbClr val="333333"/>
                </a:solidFill>
                <a:latin typeface="+mn-lt"/>
              </a:rPr>
              <a:t>. </a:t>
            </a:r>
            <a:r>
              <a:rPr lang="de-DE" altLang="de-DE" sz="2000" b="0" dirty="0" err="1">
                <a:solidFill>
                  <a:srgbClr val="333333"/>
                </a:solidFill>
                <a:latin typeface="+mn-lt"/>
              </a:rPr>
              <a:t>Dac</a:t>
            </a:r>
            <a:r>
              <a:rPr lang="en-US" altLang="de-DE" sz="2000" b="0" dirty="0">
                <a:solidFill>
                  <a:srgbClr val="333333"/>
                </a:solidFill>
                <a:latin typeface="+mn-lt"/>
              </a:rPr>
              <a:t>ă </a:t>
            </a:r>
            <a:r>
              <a:rPr lang="en-US" altLang="de-DE" sz="2000" b="0" dirty="0" err="1">
                <a:solidFill>
                  <a:srgbClr val="333333"/>
                </a:solidFill>
                <a:latin typeface="+mn-lt"/>
              </a:rPr>
              <a:t>vă</a:t>
            </a:r>
            <a:r>
              <a:rPr lang="en-US" altLang="de-DE" sz="2000" b="0" dirty="0">
                <a:solidFill>
                  <a:srgbClr val="333333"/>
                </a:solidFill>
                <a:latin typeface="+mn-lt"/>
              </a:rPr>
              <a:t> </a:t>
            </a:r>
            <a:r>
              <a:rPr lang="en-US" altLang="de-DE" sz="2000" b="0" dirty="0" err="1">
                <a:solidFill>
                  <a:srgbClr val="333333"/>
                </a:solidFill>
                <a:latin typeface="+mn-lt"/>
              </a:rPr>
              <a:t>bâlbâiţi</a:t>
            </a:r>
            <a:r>
              <a:rPr lang="en-US" altLang="de-DE" sz="2000" b="0" dirty="0">
                <a:solidFill>
                  <a:srgbClr val="333333"/>
                </a:solidFill>
                <a:latin typeface="+mn-lt"/>
              </a:rPr>
              <a:t> </a:t>
            </a:r>
            <a:r>
              <a:rPr lang="en-US" altLang="de-DE" sz="2000" b="0" dirty="0" err="1">
                <a:solidFill>
                  <a:srgbClr val="333333"/>
                </a:solidFill>
                <a:latin typeface="+mn-lt"/>
              </a:rPr>
              <a:t>rar</a:t>
            </a:r>
            <a:r>
              <a:rPr lang="en-US" altLang="de-DE" sz="2000" b="0" dirty="0">
                <a:solidFill>
                  <a:srgbClr val="333333"/>
                </a:solidFill>
                <a:latin typeface="+mn-lt"/>
              </a:rPr>
              <a:t> nu </a:t>
            </a:r>
            <a:r>
              <a:rPr lang="en-US" altLang="de-DE" sz="2000" b="0" dirty="0" err="1">
                <a:solidFill>
                  <a:srgbClr val="333333"/>
                </a:solidFill>
                <a:latin typeface="+mn-lt"/>
              </a:rPr>
              <a:t>înseamnă</a:t>
            </a:r>
            <a:r>
              <a:rPr lang="en-US" altLang="de-DE" sz="2000" b="0" dirty="0">
                <a:solidFill>
                  <a:srgbClr val="333333"/>
                </a:solidFill>
                <a:latin typeface="+mn-lt"/>
              </a:rPr>
              <a:t> </a:t>
            </a:r>
            <a:r>
              <a:rPr lang="en-US" altLang="de-DE" sz="2000" b="0" dirty="0" err="1">
                <a:solidFill>
                  <a:srgbClr val="333333"/>
                </a:solidFill>
                <a:latin typeface="+mn-lt"/>
              </a:rPr>
              <a:t>că</a:t>
            </a:r>
            <a:r>
              <a:rPr lang="en-US" altLang="de-DE" sz="2000" b="0" dirty="0">
                <a:solidFill>
                  <a:srgbClr val="333333"/>
                </a:solidFill>
                <a:latin typeface="+mn-lt"/>
              </a:rPr>
              <a:t> nu </a:t>
            </a:r>
            <a:r>
              <a:rPr lang="en-US" altLang="de-DE" sz="2000" b="0" dirty="0" err="1">
                <a:solidFill>
                  <a:srgbClr val="333333"/>
                </a:solidFill>
                <a:latin typeface="+mn-lt"/>
              </a:rPr>
              <a:t>vă</a:t>
            </a:r>
            <a:r>
              <a:rPr lang="en-US" altLang="de-DE" sz="2000" b="0" dirty="0">
                <a:solidFill>
                  <a:srgbClr val="333333"/>
                </a:solidFill>
                <a:latin typeface="+mn-lt"/>
              </a:rPr>
              <a:t> </a:t>
            </a:r>
            <a:r>
              <a:rPr lang="en-US" altLang="de-DE" sz="2000" b="0" dirty="0" err="1">
                <a:solidFill>
                  <a:srgbClr val="333333"/>
                </a:solidFill>
                <a:latin typeface="+mn-lt"/>
              </a:rPr>
              <a:t>puteţi</a:t>
            </a:r>
            <a:r>
              <a:rPr lang="en-US" altLang="de-DE" sz="2000" b="0" dirty="0">
                <a:solidFill>
                  <a:srgbClr val="333333"/>
                </a:solidFill>
                <a:latin typeface="+mn-lt"/>
              </a:rPr>
              <a:t> </a:t>
            </a:r>
            <a:r>
              <a:rPr lang="en-US" altLang="de-DE" sz="2000" b="0" dirty="0" err="1">
                <a:solidFill>
                  <a:srgbClr val="333333"/>
                </a:solidFill>
                <a:latin typeface="+mn-lt"/>
              </a:rPr>
              <a:t>exprima</a:t>
            </a:r>
            <a:r>
              <a:rPr lang="en-US" altLang="de-DE" sz="2000" b="0" dirty="0">
                <a:solidFill>
                  <a:srgbClr val="333333"/>
                </a:solidFill>
                <a:latin typeface="+mn-lt"/>
              </a:rPr>
              <a:t>. </a:t>
            </a:r>
            <a:r>
              <a:rPr lang="de-DE" altLang="de-DE" sz="2000" b="0" dirty="0" err="1">
                <a:solidFill>
                  <a:srgbClr val="333333"/>
                </a:solidFill>
                <a:latin typeface="+mn-lt"/>
              </a:rPr>
              <a:t>Dac</a:t>
            </a:r>
            <a:r>
              <a:rPr lang="en-US" altLang="de-DE" sz="2000" b="0" dirty="0">
                <a:solidFill>
                  <a:srgbClr val="333333"/>
                </a:solidFill>
                <a:latin typeface="+mn-lt"/>
              </a:rPr>
              <a:t>ă</a:t>
            </a:r>
            <a:r>
              <a:rPr lang="en-US" altLang="de-DE" sz="2000" dirty="0">
                <a:solidFill>
                  <a:srgbClr val="333333"/>
                </a:solidFill>
                <a:latin typeface="+mn-lt"/>
              </a:rPr>
              <a:t> </a:t>
            </a:r>
            <a:r>
              <a:rPr lang="en-US" altLang="de-DE" sz="2000" b="0" dirty="0" err="1">
                <a:solidFill>
                  <a:srgbClr val="333333"/>
                </a:solidFill>
                <a:latin typeface="+mn-lt"/>
              </a:rPr>
              <a:t>faceţi</a:t>
            </a:r>
            <a:r>
              <a:rPr lang="en-US" altLang="de-DE" sz="2000" b="0" dirty="0">
                <a:solidFill>
                  <a:srgbClr val="333333"/>
                </a:solidFill>
                <a:latin typeface="+mn-lt"/>
              </a:rPr>
              <a:t> o </a:t>
            </a:r>
            <a:r>
              <a:rPr lang="en-US" altLang="de-DE" sz="2000" b="0" dirty="0" err="1">
                <a:solidFill>
                  <a:srgbClr val="333333"/>
                </a:solidFill>
                <a:latin typeface="+mn-lt"/>
              </a:rPr>
              <a:t>greşeală</a:t>
            </a:r>
            <a:r>
              <a:rPr lang="en-US" altLang="de-DE" sz="2000" b="0" dirty="0">
                <a:solidFill>
                  <a:srgbClr val="333333"/>
                </a:solidFill>
                <a:latin typeface="+mn-lt"/>
              </a:rPr>
              <a:t> nu </a:t>
            </a:r>
            <a:r>
              <a:rPr lang="en-US" altLang="de-DE" sz="2000" b="0" dirty="0" err="1">
                <a:solidFill>
                  <a:srgbClr val="333333"/>
                </a:solidFill>
                <a:latin typeface="+mn-lt"/>
              </a:rPr>
              <a:t>înseamnă</a:t>
            </a:r>
            <a:r>
              <a:rPr lang="en-US" altLang="de-DE" sz="2000" b="0" dirty="0">
                <a:solidFill>
                  <a:srgbClr val="333333"/>
                </a:solidFill>
                <a:latin typeface="+mn-lt"/>
              </a:rPr>
              <a:t> </a:t>
            </a:r>
            <a:r>
              <a:rPr lang="en-US" altLang="de-DE" sz="2000" b="0" dirty="0" err="1">
                <a:solidFill>
                  <a:srgbClr val="333333"/>
                </a:solidFill>
                <a:latin typeface="+mn-lt"/>
              </a:rPr>
              <a:t>că</a:t>
            </a:r>
            <a:r>
              <a:rPr lang="en-US" altLang="de-DE" sz="2000" b="0" dirty="0">
                <a:solidFill>
                  <a:srgbClr val="333333"/>
                </a:solidFill>
                <a:latin typeface="+mn-lt"/>
              </a:rPr>
              <a:t> </a:t>
            </a:r>
            <a:r>
              <a:rPr lang="en-US" altLang="de-DE" sz="2000" b="0" dirty="0" err="1">
                <a:solidFill>
                  <a:srgbClr val="333333"/>
                </a:solidFill>
                <a:latin typeface="+mn-lt"/>
              </a:rPr>
              <a:t>sunteţi</a:t>
            </a:r>
            <a:r>
              <a:rPr lang="en-US" altLang="de-DE" sz="2000" b="0" dirty="0">
                <a:solidFill>
                  <a:srgbClr val="333333"/>
                </a:solidFill>
                <a:latin typeface="+mn-lt"/>
              </a:rPr>
              <a:t> </a:t>
            </a:r>
            <a:r>
              <a:rPr lang="en-US" altLang="de-DE" sz="2000" b="0" dirty="0" err="1">
                <a:solidFill>
                  <a:srgbClr val="333333"/>
                </a:solidFill>
                <a:latin typeface="+mn-lt"/>
              </a:rPr>
              <a:t>neglijent</a:t>
            </a:r>
            <a:r>
              <a:rPr lang="en-US" altLang="de-DE" sz="2000" b="0" dirty="0">
                <a:solidFill>
                  <a:srgbClr val="333333"/>
                </a:solidFill>
                <a:latin typeface="+mn-lt"/>
              </a:rPr>
              <a:t>.</a:t>
            </a:r>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417129345"/>
              </p:ext>
            </p:extLst>
          </p:nvPr>
        </p:nvGraphicFramePr>
        <p:xfrm>
          <a:off x="408955" y="2203704"/>
          <a:ext cx="11338560" cy="315468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Eveniment/percepţie</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1" i="1" u="none" strike="noStrike" cap="none" normalizeH="0" baseline="0" dirty="0">
                          <a:ln>
                            <a:noFill/>
                          </a:ln>
                          <a:solidFill>
                            <a:srgbClr val="333333"/>
                          </a:solidFill>
                          <a:effectLst/>
                          <a:latin typeface="Calibri Light"/>
                          <a:ea typeface="ＭＳ Ｐゴシック" pitchFamily="34" charset="-128"/>
                        </a:rPr>
                        <a:t>Generalizare falsă</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ea typeface="ＭＳ Ｐゴシック" pitchFamily="34" charset="-128"/>
                        </a:rPr>
                        <a:t>Evaluare pozitivă/constructivă</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“Am câteva kilograme în plus”, “Am un nas cam încovoiat”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1" i="1" u="none" strike="noStrike" cap="none" normalizeH="0" baseline="0">
                          <a:ln>
                            <a:noFill/>
                          </a:ln>
                          <a:solidFill>
                            <a:srgbClr val="333333"/>
                          </a:solidFill>
                          <a:effectLst/>
                          <a:latin typeface="Calibri Light"/>
                          <a:ea typeface="ＭＳ Ｐゴシック" pitchFamily="34" charset="-128"/>
                        </a:rPr>
                        <a:t>“Sunt urât/urâtă”</a:t>
                      </a:r>
                      <a:endParaRPr kumimoji="0" lang="vi-VN"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ea typeface="ＭＳ Ｐゴシック" pitchFamily="34" charset="-128"/>
                        </a:rPr>
                        <a:t>“Chiar </a:t>
                      </a:r>
                      <a:r>
                        <a:rPr kumimoji="0" lang="vi-VN" sz="2000" b="0" i="0" u="none" strike="noStrike" cap="none" normalizeH="0" baseline="0" dirty="0">
                          <a:ln>
                            <a:noFill/>
                          </a:ln>
                          <a:solidFill>
                            <a:srgbClr val="333333"/>
                          </a:solidFill>
                          <a:effectLst/>
                          <a:latin typeface="Calibri Light"/>
                          <a:ea typeface="ＭＳ Ｐゴシック" pitchFamily="34" charset="-128"/>
                        </a:rPr>
                        <a:t>dacă nasul meu e cam încovoiat, eu nu sunt urât/urâtă; mie îmi plac de exemplu ochii </a:t>
                      </a:r>
                      <a:r>
                        <a:rPr kumimoji="0" lang="vi-VN" sz="2000" b="0" i="0" u="none" strike="noStrike" cap="none" normalizeH="0" baseline="0">
                          <a:ln>
                            <a:noFill/>
                          </a:ln>
                          <a:solidFill>
                            <a:srgbClr val="333333"/>
                          </a:solidFill>
                          <a:effectLst/>
                          <a:latin typeface="Calibri Light"/>
                          <a:ea typeface="ＭＳ Ｐゴシック" pitchFamily="34" charset="-128"/>
                        </a:rPr>
                        <a:t>mei.”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ea typeface="ＭＳ Ｐゴシック" pitchFamily="34" charset="-128"/>
                        </a:rPr>
                        <a:t>Un interviu pentru un loc de muncă nu a avut loc aşa cum v-aţi aşteptat.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1" i="1" u="none" strike="noStrike" cap="none" normalizeH="0" baseline="0">
                          <a:ln>
                            <a:noFill/>
                          </a:ln>
                          <a:solidFill>
                            <a:srgbClr val="333333"/>
                          </a:solidFill>
                          <a:effectLst/>
                          <a:latin typeface="Calibri Light"/>
                          <a:ea typeface="ＭＳ Ｐゴシック" pitchFamily="34" charset="-128"/>
                        </a:rPr>
                        <a:t>“Nu </a:t>
                      </a:r>
                      <a:r>
                        <a:rPr kumimoji="0" lang="vi-VN" sz="2000" b="1" i="1" u="none" strike="noStrike" cap="none" normalizeH="0" baseline="0" dirty="0">
                          <a:ln>
                            <a:noFill/>
                          </a:ln>
                          <a:solidFill>
                            <a:srgbClr val="333333"/>
                          </a:solidFill>
                          <a:effectLst/>
                          <a:latin typeface="Calibri Light"/>
                          <a:ea typeface="ＭＳ Ｐゴシック" pitchFamily="34" charset="-128"/>
                        </a:rPr>
                        <a:t>voi mai găsi un loc de muncă </a:t>
                      </a:r>
                      <a:r>
                        <a:rPr kumimoji="0" lang="vi-VN" sz="2000" b="1" i="1" u="none" strike="noStrike" cap="none" normalizeH="0" baseline="0">
                          <a:ln>
                            <a:noFill/>
                          </a:ln>
                          <a:solidFill>
                            <a:srgbClr val="333333"/>
                          </a:solidFill>
                          <a:effectLst/>
                          <a:latin typeface="Calibri Light"/>
                          <a:ea typeface="ＭＳ Ｐゴシック" pitchFamily="34" charset="-128"/>
                        </a:rPr>
                        <a:t>niciodată.” </a:t>
                      </a:r>
                      <a:endParaRPr kumimoji="0" lang="vi-VN"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ea typeface="ＭＳ Ｐゴシック" pitchFamily="34" charset="-128"/>
                        </a:rPr>
                        <a:t>“A </a:t>
                      </a:r>
                      <a:r>
                        <a:rPr kumimoji="0" lang="vi-VN" sz="2000" b="0" i="0" u="none" strike="noStrike" cap="none" normalizeH="0" baseline="0" dirty="0">
                          <a:ln>
                            <a:noFill/>
                          </a:ln>
                          <a:solidFill>
                            <a:srgbClr val="333333"/>
                          </a:solidFill>
                          <a:effectLst/>
                          <a:latin typeface="Calibri Light"/>
                          <a:ea typeface="ＭＳ Ｐゴシック" pitchFamily="34" charset="-128"/>
                        </a:rPr>
                        <a:t>fost doar de data asta </a:t>
                      </a:r>
                      <a:r>
                        <a:rPr kumimoji="0" lang="vi-VN" sz="2000" b="0" i="0" u="none" strike="noStrike" cap="none" normalizeH="0" baseline="0">
                          <a:ln>
                            <a:noFill/>
                          </a:ln>
                          <a:solidFill>
                            <a:srgbClr val="333333"/>
                          </a:solidFill>
                          <a:effectLst/>
                          <a:latin typeface="Calibri Light"/>
                          <a:ea typeface="ＭＳ Ｐゴシック" pitchFamily="34" charset="-128"/>
                        </a:rPr>
                        <a:t>aşa.”; “Ce </a:t>
                      </a:r>
                      <a:r>
                        <a:rPr kumimoji="0" lang="vi-VN" sz="2000" b="0" i="0" u="none" strike="noStrike" cap="none" normalizeH="0" baseline="0" dirty="0">
                          <a:ln>
                            <a:noFill/>
                          </a:ln>
                          <a:solidFill>
                            <a:srgbClr val="333333"/>
                          </a:solidFill>
                          <a:effectLst/>
                          <a:latin typeface="Calibri Light"/>
                          <a:ea typeface="ＭＳ Ｐゴシック" pitchFamily="34" charset="-128"/>
                        </a:rPr>
                        <a:t>pot să fac data viitoare mai </a:t>
                      </a:r>
                      <a:r>
                        <a:rPr kumimoji="0" lang="vi-VN" sz="2000" b="0" i="0" u="none" strike="noStrike" cap="none" normalizeH="0" baseline="0">
                          <a:ln>
                            <a:noFill/>
                          </a:ln>
                          <a:solidFill>
                            <a:srgbClr val="333333"/>
                          </a:solidFill>
                          <a:effectLst/>
                          <a:latin typeface="Calibri Light"/>
                          <a:ea typeface="ＭＳ Ｐゴシック" pitchFamily="34" charset="-128"/>
                        </a:rPr>
                        <a:t>bine?”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vi-VN"/>
              <a:t>Trening metacognitiv 8 – Stima de sine &amp; starea sufletească</a:t>
            </a:r>
            <a:endParaRPr lang="de-DE"/>
          </a:p>
        </p:txBody>
      </p:sp>
      <p:sp>
        <p:nvSpPr>
          <p:cNvPr id="4" name="Slide Number Placeholder 3"/>
          <p:cNvSpPr>
            <a:spLocks noGrp="1"/>
          </p:cNvSpPr>
          <p:nvPr>
            <p:ph type="sldNum" sz="quarter" idx="12"/>
          </p:nvPr>
        </p:nvSpPr>
        <p:spPr/>
        <p:txBody>
          <a:bodyPr/>
          <a:lstStyle/>
          <a:p>
            <a:fld id="{AF0413D5-5A38-4572-8964-819655002366}" type="slidenum">
              <a:rPr lang="de-DE" altLang="de-DE" smtClean="0"/>
              <a:pPr/>
              <a:t>16</a:t>
            </a:fld>
            <a:endParaRPr lang="de-DE" altLang="de-DE"/>
          </a:p>
        </p:txBody>
      </p:sp>
    </p:spTree>
    <p:extLst>
      <p:ext uri="{BB962C8B-B14F-4D97-AF65-F5344CB8AC3E}">
        <p14:creationId xmlns:p14="http://schemas.microsoft.com/office/powerpoint/2010/main" val="32889722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latin typeface="+mn-lt"/>
                <a:ea typeface="+mn-ea"/>
                <a:cs typeface="+mn-cs"/>
              </a:rPr>
              <a:t>În</a:t>
            </a:r>
            <a:r>
              <a:rPr lang="es-ES" sz="3600" dirty="0">
                <a:latin typeface="+mn-lt"/>
                <a:ea typeface="+mn-ea"/>
                <a:cs typeface="+mn-cs"/>
              </a:rPr>
              <a:t> </a:t>
            </a:r>
            <a:r>
              <a:rPr lang="es-ES" sz="3600" dirty="0" err="1">
                <a:latin typeface="+mn-lt"/>
                <a:ea typeface="+mn-ea"/>
                <a:cs typeface="+mn-cs"/>
              </a:rPr>
              <a:t>schimb</a:t>
            </a:r>
            <a:r>
              <a:rPr lang="es-ES" sz="3600" dirty="0">
                <a:latin typeface="+mn-lt"/>
                <a:ea typeface="+mn-ea"/>
                <a:cs typeface="+mn-cs"/>
              </a:rPr>
              <a:t>: </a:t>
            </a:r>
            <a:r>
              <a:rPr lang="es-ES" sz="3600" dirty="0" err="1">
                <a:latin typeface="+mn-lt"/>
                <a:ea typeface="+mn-ea"/>
                <a:cs typeface="+mn-cs"/>
              </a:rPr>
              <a:t>Nu</a:t>
            </a:r>
            <a:r>
              <a:rPr lang="es-ES" sz="3600" dirty="0">
                <a:latin typeface="+mn-lt"/>
                <a:ea typeface="+mn-ea"/>
                <a:cs typeface="+mn-cs"/>
              </a:rPr>
              <a:t> </a:t>
            </a:r>
            <a:r>
              <a:rPr lang="es-ES" sz="3600" dirty="0" err="1">
                <a:latin typeface="+mn-lt"/>
                <a:ea typeface="+mn-ea"/>
                <a:cs typeface="+mn-cs"/>
              </a:rPr>
              <a:t>generalizaţi</a:t>
            </a:r>
            <a:r>
              <a:rPr lang="es-ES" sz="3600" dirty="0">
                <a:latin typeface="+mn-lt"/>
                <a:ea typeface="+mn-ea"/>
                <a:cs typeface="+mn-cs"/>
              </a:rPr>
              <a:t> de la un </a:t>
            </a:r>
            <a:r>
              <a:rPr lang="es-ES" sz="3600" dirty="0" err="1">
                <a:latin typeface="+mn-lt"/>
                <a:ea typeface="+mn-ea"/>
                <a:cs typeface="+mn-cs"/>
              </a:rPr>
              <a:t>defect</a:t>
            </a:r>
            <a:r>
              <a:rPr lang="es-ES" sz="3600" dirty="0">
                <a:latin typeface="+mn-lt"/>
                <a:ea typeface="+mn-ea"/>
                <a:cs typeface="+mn-cs"/>
              </a:rPr>
              <a:t> </a:t>
            </a:r>
            <a:r>
              <a:rPr lang="es-ES" sz="3600" dirty="0" err="1">
                <a:latin typeface="+mn-lt"/>
                <a:ea typeface="+mn-ea"/>
                <a:cs typeface="+mn-cs"/>
              </a:rPr>
              <a:t>asupra</a:t>
            </a:r>
            <a:r>
              <a:rPr lang="es-ES" sz="3600" dirty="0">
                <a:latin typeface="+mn-lt"/>
                <a:ea typeface="+mn-ea"/>
                <a:cs typeface="+mn-cs"/>
              </a:rPr>
              <a:t> </a:t>
            </a:r>
            <a:r>
              <a:rPr lang="es-ES" sz="3600" dirty="0" err="1">
                <a:latin typeface="+mn-lt"/>
                <a:ea typeface="+mn-ea"/>
                <a:cs typeface="+mn-cs"/>
              </a:rPr>
              <a:t>totului</a:t>
            </a:r>
            <a:r>
              <a:rPr lang="es-ES"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a:solidFill>
                  <a:srgbClr val="333333"/>
                </a:solidFill>
              </a:rPr>
              <a:t>Fiecare om este complex – ca un mozaic din multe bucăţi mici. </a:t>
            </a:r>
            <a:r>
              <a:rPr lang="de-DE" altLang="de-DE" sz="2400" dirty="0">
                <a:solidFill>
                  <a:srgbClr val="333333"/>
                </a:solidFill>
              </a:rPr>
              <a:t>Toţi avem părţi bune şi părţi rele!</a:t>
            </a:r>
          </a:p>
          <a:p>
            <a:pPr lvl="0" defTabSz="914400" fontAlgn="base">
              <a:lnSpc>
                <a:spcPct val="100000"/>
              </a:lnSpc>
              <a:spcBef>
                <a:spcPts val="1200"/>
              </a:spcBef>
            </a:pPr>
            <a:r>
              <a:rPr lang="de-DE" altLang="de-DE" sz="2400" dirty="0">
                <a:solidFill>
                  <a:srgbClr val="333333"/>
                </a:solidFill>
              </a:rPr>
              <a:t>Pe deasupra există posibilităţi diferite de a defini caracteristici umane:</a:t>
            </a:r>
          </a:p>
          <a:p>
            <a:pPr lvl="0" defTabSz="914400" fontAlgn="base">
              <a:lnSpc>
                <a:spcPct val="100000"/>
              </a:lnSpc>
              <a:spcBef>
                <a:spcPts val="1200"/>
              </a:spcBef>
            </a:pPr>
            <a:r>
              <a:rPr lang="de-DE" altLang="de-DE" sz="2400" dirty="0">
                <a:solidFill>
                  <a:srgbClr val="004992"/>
                </a:solidFill>
              </a:rPr>
              <a:t>Ce este fericirea?</a:t>
            </a:r>
            <a:r>
              <a:rPr lang="de-DE" altLang="de-DE" sz="2400" dirty="0">
                <a:solidFill>
                  <a:srgbClr val="333333"/>
                </a:solidFill>
              </a:rPr>
              <a:t> Bogăţii, prieteni, sănătate, succes, sentimentul de a fi mulţumit???</a:t>
            </a:r>
          </a:p>
          <a:p>
            <a:pPr lvl="0" defTabSz="914400" fontAlgn="base">
              <a:lnSpc>
                <a:spcPct val="100000"/>
              </a:lnSpc>
              <a:spcBef>
                <a:spcPts val="1200"/>
              </a:spcBef>
            </a:pPr>
            <a:r>
              <a:rPr lang="de-DE" altLang="de-DE" sz="2400" dirty="0">
                <a:solidFill>
                  <a:srgbClr val="004992"/>
                </a:solidFill>
              </a:rPr>
              <a:t>Ce este inteligenţa?</a:t>
            </a:r>
            <a:r>
              <a:rPr lang="de-DE" altLang="de-DE" sz="2400" dirty="0">
                <a:solidFill>
                  <a:srgbClr val="333333"/>
                </a:solidFill>
              </a:rPr>
              <a:t> Cele mai bune note în şcoală, studii universitare, empatie ???</a:t>
            </a:r>
            <a:endParaRPr lang="en-US" sz="2400" dirty="0"/>
          </a:p>
        </p:txBody>
      </p:sp>
      <p:pic>
        <p:nvPicPr>
          <p:cNvPr id="8" name="Picture 7"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vi-VN"/>
              <a:t>Trening metacognitiv 8 – Stima de sine &amp; starea sufletească</a:t>
            </a:r>
            <a:endParaRPr lang="de-DE"/>
          </a:p>
        </p:txBody>
      </p:sp>
      <p:sp>
        <p:nvSpPr>
          <p:cNvPr id="11" name="Slide Number Placeholder 10"/>
          <p:cNvSpPr>
            <a:spLocks noGrp="1"/>
          </p:cNvSpPr>
          <p:nvPr>
            <p:ph type="sldNum" sz="quarter" idx="12"/>
          </p:nvPr>
        </p:nvSpPr>
        <p:spPr/>
        <p:txBody>
          <a:bodyPr/>
          <a:lstStyle/>
          <a:p>
            <a:fld id="{72E9AFDE-1116-41B2-867D-627F87BDBA80}"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vi-VN" altLang="de-DE" sz="3600">
                <a:solidFill>
                  <a:srgbClr val="004992"/>
                </a:solidFill>
                <a:latin typeface="+mn-lt"/>
                <a:ea typeface="+mn-ea"/>
                <a:cs typeface="+mn-cs"/>
              </a:rPr>
              <a:t>2. Percepţie îngustă</a:t>
            </a:r>
            <a:br>
              <a:rPr lang="vi-VN" altLang="de-DE" sz="3600">
                <a:solidFill>
                  <a:srgbClr val="004992"/>
                </a:solidFill>
                <a:latin typeface="+mn-lt"/>
                <a:ea typeface="+mn-ea"/>
                <a:cs typeface="+mn-cs"/>
              </a:rPr>
            </a:br>
            <a:r>
              <a:rPr lang="vi-VN" altLang="de-DE">
                <a:solidFill>
                  <a:srgbClr val="004992"/>
                </a:solidFill>
                <a:latin typeface="+mn-lt"/>
                <a:ea typeface="+mn-ea"/>
                <a:cs typeface="+mn-cs"/>
              </a:rPr>
              <a:t>Ce evaluare ar fi mai adecvată/de ajutor?</a:t>
            </a:r>
            <a:endParaRPr lang="de-DE" altLang="de-DE">
              <a:solidFill>
                <a:srgbClr val="004992"/>
              </a:solidFill>
              <a:latin typeface="+mn-lt"/>
              <a:ea typeface="+mn-ea"/>
              <a:cs typeface="+mn-cs"/>
            </a:endParaRPr>
          </a:p>
        </p:txBody>
      </p:sp>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2668751144"/>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Eveniment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Evaluare îngunstă</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Evaluare complexă</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ea typeface="ＭＳ Ｐゴシック" pitchFamily="34" charset="-128"/>
                        </a:rPr>
                        <a:t>Într-o discuţie vă bâlbâiţi.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Furios pe persoana proprie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ea typeface="ＭＳ Ｐゴシック" pitchFamily="34" charset="-128"/>
                        </a:rPr>
                        <a:t>Aţi pregătit un desert, care nu este bun la gust.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ea typeface="ＭＳ Ｐゴシック" pitchFamily="34" charset="-128"/>
                        </a:rPr>
                        <a:t>“Sigur, asta a trebuit iarăşi să mi se întâmple mie!”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vi-VN"/>
              <a:t>Trening metacognitiv 8 – Stima de sine &amp; starea sufletească</a:t>
            </a:r>
            <a:endParaRPr lang="de-DE"/>
          </a:p>
        </p:txBody>
      </p:sp>
      <p:sp>
        <p:nvSpPr>
          <p:cNvPr id="7" name="Slide Number Placeholder 6"/>
          <p:cNvSpPr>
            <a:spLocks noGrp="1"/>
          </p:cNvSpPr>
          <p:nvPr>
            <p:ph type="sldNum" sz="quarter" idx="12"/>
          </p:nvPr>
        </p:nvSpPr>
        <p:spPr/>
        <p:txBody>
          <a:bodyPr/>
          <a:lstStyle/>
          <a:p>
            <a:fld id="{AF0413D5-5A38-4572-8964-819655002366}"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vi-VN" altLang="de-DE" sz="3600">
                <a:solidFill>
                  <a:srgbClr val="004992"/>
                </a:solidFill>
                <a:latin typeface="+mn-lt"/>
                <a:ea typeface="+mn-ea"/>
                <a:cs typeface="+mn-cs"/>
              </a:rPr>
              <a:t>2. Percepţie îngustă</a:t>
            </a:r>
            <a:br>
              <a:rPr lang="vi-VN" altLang="de-DE" sz="3600">
                <a:solidFill>
                  <a:srgbClr val="004992"/>
                </a:solidFill>
                <a:latin typeface="+mn-lt"/>
                <a:ea typeface="+mn-ea"/>
                <a:cs typeface="+mn-cs"/>
              </a:rPr>
            </a:br>
            <a:r>
              <a:rPr lang="vi-VN" altLang="de-DE">
                <a:solidFill>
                  <a:srgbClr val="004992"/>
                </a:solidFill>
                <a:latin typeface="+mn-lt"/>
                <a:ea typeface="+mn-ea"/>
                <a:cs typeface="+mn-cs"/>
              </a:rPr>
              <a:t>Ce evaluare ar fi mai adecvată/de ajutor?</a:t>
            </a:r>
            <a:endParaRPr lang="de-DE" altLang="de-DE">
              <a:solidFill>
                <a:srgbClr val="004992"/>
              </a:solidFill>
              <a:latin typeface="+mn-lt"/>
              <a:ea typeface="+mn-ea"/>
              <a:cs typeface="+mn-cs"/>
            </a:endParaRPr>
          </a:p>
        </p:txBody>
      </p:sp>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3386597958"/>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Eveniment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Evaluare îngunstă</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Evaluare complexă</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ea typeface="ＭＳ Ｐゴシック" pitchFamily="34" charset="-128"/>
                        </a:rPr>
                        <a:t>Într-o discuţie vă bâlbâiţi.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Furios pe persoana proprie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ea typeface="ＭＳ Ｐゴシック" pitchFamily="34" charset="-128"/>
                        </a:rPr>
                        <a:t>“Şi altora li se întâmplă să se bâlbâiască; în afară de asta contribuţia mea a fost apreciată.”</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ea typeface="ＭＳ Ｐゴシック" pitchFamily="34" charset="-128"/>
                        </a:rPr>
                        <a:t>Aţi pregătit un desert, care nu este bun la gust.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ea typeface="ＭＳ Ｐゴシック" pitchFamily="34" charset="-128"/>
                        </a:rPr>
                        <a:t>“Sigur, asta a trebuit iarăşi să mi se întâmple mie!”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vi-VN"/>
              <a:t>Trening metacognitiv 8 – Stima de sine &amp; starea sufletească</a:t>
            </a:r>
            <a:endParaRPr lang="de-DE"/>
          </a:p>
        </p:txBody>
      </p:sp>
      <p:sp>
        <p:nvSpPr>
          <p:cNvPr id="3" name="Slide Number Placeholder 2"/>
          <p:cNvSpPr>
            <a:spLocks noGrp="1"/>
          </p:cNvSpPr>
          <p:nvPr>
            <p:ph type="sldNum" sz="quarter" idx="12"/>
          </p:nvPr>
        </p:nvSpPr>
        <p:spPr/>
        <p:txBody>
          <a:bodyPr/>
          <a:lstStyle/>
          <a:p>
            <a:fld id="{AF0413D5-5A38-4572-8964-819655002366}" type="slidenum">
              <a:rPr lang="de-DE" altLang="de-DE" smtClean="0"/>
              <a:pPr/>
              <a:t>19</a:t>
            </a:fld>
            <a:endParaRPr lang="de-DE" altLang="de-DE"/>
          </a:p>
        </p:txBody>
      </p:sp>
    </p:spTree>
    <p:extLst>
      <p:ext uri="{BB962C8B-B14F-4D97-AF65-F5344CB8AC3E}">
        <p14:creationId xmlns:p14="http://schemas.microsoft.com/office/powerpoint/2010/main" val="40411535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vi-VN" altLang="de-DE" sz="3600">
                <a:solidFill>
                  <a:srgbClr val="004992"/>
                </a:solidFill>
                <a:latin typeface="+mn-lt"/>
                <a:ea typeface="+mn-ea"/>
                <a:cs typeface="+mn-cs"/>
              </a:rPr>
              <a:t>2. Percepţie îngustă</a:t>
            </a:r>
            <a:br>
              <a:rPr lang="vi-VN" altLang="de-DE" sz="3600">
                <a:solidFill>
                  <a:srgbClr val="004992"/>
                </a:solidFill>
                <a:latin typeface="+mn-lt"/>
                <a:ea typeface="+mn-ea"/>
                <a:cs typeface="+mn-cs"/>
              </a:rPr>
            </a:br>
            <a:r>
              <a:rPr lang="vi-VN" altLang="de-DE">
                <a:solidFill>
                  <a:srgbClr val="004992"/>
                </a:solidFill>
                <a:latin typeface="+mn-lt"/>
                <a:ea typeface="+mn-ea"/>
                <a:cs typeface="+mn-cs"/>
              </a:rPr>
              <a:t>Ce evaluare ar fi mai adecvată/de ajutor?</a:t>
            </a:r>
            <a:endParaRPr lang="de-DE" altLang="de-DE">
              <a:solidFill>
                <a:srgbClr val="004992"/>
              </a:solidFill>
              <a:latin typeface="+mn-lt"/>
              <a:ea typeface="+mn-ea"/>
              <a:cs typeface="+mn-cs"/>
            </a:endParaRPr>
          </a:p>
        </p:txBody>
      </p:sp>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3902492328"/>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Eveniment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Evaluare îngunstă</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Evaluare complexă</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ea typeface="ＭＳ Ｐゴシック" pitchFamily="34" charset="-128"/>
                        </a:rPr>
                        <a:t>Într-o discuţie vă bâlbâiţi.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Furios pe persoana proprie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ea typeface="ＭＳ Ｐゴシック" pitchFamily="34" charset="-128"/>
                        </a:rPr>
                        <a:t>“Şi altora li se întâmplă să se bâlbâiască; în afară de asta contribuţia mea a fost apreciată.”</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ea typeface="ＭＳ Ｐゴシック" pitchFamily="34" charset="-128"/>
                        </a:rPr>
                        <a:t>Aţi pregătit un desert, care nu este bun la gust.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ea typeface="ＭＳ Ｐゴシック" pitchFamily="34" charset="-128"/>
                        </a:rPr>
                        <a:t>“Sigur, asta a trebuit iarăşi să mi se întâmple mie!”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ea typeface="ＭＳ Ｐゴシック" pitchFamily="34" charset="-128"/>
                        </a:rPr>
                        <a:t>Poate că celelalte feluri de mâncare au fost gustoase; am avut la masă discuţii interesante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vi-VN"/>
              <a:t>Trening metacognitiv 8 – Stima de sine &amp; starea sufletească</a:t>
            </a:r>
            <a:endParaRPr lang="de-DE"/>
          </a:p>
        </p:txBody>
      </p:sp>
      <p:sp>
        <p:nvSpPr>
          <p:cNvPr id="3" name="Slide Number Placeholder 2"/>
          <p:cNvSpPr>
            <a:spLocks noGrp="1"/>
          </p:cNvSpPr>
          <p:nvPr>
            <p:ph type="sldNum" sz="quarter" idx="12"/>
          </p:nvPr>
        </p:nvSpPr>
        <p:spPr/>
        <p:txBody>
          <a:bodyPr/>
          <a:lstStyle/>
          <a:p>
            <a:fld id="{AF0413D5-5A38-4572-8964-819655002366}" type="slidenum">
              <a:rPr lang="de-DE" altLang="de-DE" smtClean="0"/>
              <a:pPr/>
              <a:t>20</a:t>
            </a:fld>
            <a:endParaRPr lang="de-DE" altLang="de-DE"/>
          </a:p>
        </p:txBody>
      </p:sp>
    </p:spTree>
    <p:extLst>
      <p:ext uri="{BB962C8B-B14F-4D97-AF65-F5344CB8AC3E}">
        <p14:creationId xmlns:p14="http://schemas.microsoft.com/office/powerpoint/2010/main" val="38049624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vi-VN" altLang="de-DE" sz="3600">
                <a:solidFill>
                  <a:srgbClr val="004992"/>
                </a:solidFill>
                <a:latin typeface="+mn-lt"/>
                <a:ea typeface="+mn-ea"/>
                <a:cs typeface="+mn-cs"/>
              </a:rPr>
              <a:t>2. Percepţie îngustă</a:t>
            </a:r>
            <a:br>
              <a:rPr lang="vi-VN" altLang="de-DE" sz="3600">
                <a:solidFill>
                  <a:srgbClr val="004992"/>
                </a:solidFill>
                <a:latin typeface="+mn-lt"/>
                <a:ea typeface="+mn-ea"/>
                <a:cs typeface="+mn-cs"/>
              </a:rPr>
            </a:br>
            <a:r>
              <a:rPr lang="vi-VN" altLang="de-DE">
                <a:solidFill>
                  <a:srgbClr val="004992"/>
                </a:solidFill>
                <a:latin typeface="+mn-lt"/>
                <a:ea typeface="+mn-ea"/>
                <a:cs typeface="+mn-cs"/>
              </a:rPr>
              <a:t>Ce evaluare ar fi mai adecvată/de ajutor?</a:t>
            </a:r>
            <a:endParaRPr lang="de-DE" altLang="de-DE">
              <a:solidFill>
                <a:srgbClr val="004992"/>
              </a:solidFill>
              <a:latin typeface="+mn-lt"/>
              <a:ea typeface="+mn-ea"/>
              <a:cs typeface="+mn-cs"/>
            </a:endParaRPr>
          </a:p>
        </p:txBody>
      </p:sp>
      <p:sp>
        <p:nvSpPr>
          <p:cNvPr id="22550" name="Rectangle 23"/>
          <p:cNvSpPr>
            <a:spLocks noChangeArrowheads="1"/>
          </p:cNvSpPr>
          <p:nvPr/>
        </p:nvSpPr>
        <p:spPr bwMode="auto">
          <a:xfrm>
            <a:off x="408954" y="5517231"/>
            <a:ext cx="11376000"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105000"/>
              </a:lnSpc>
              <a:spcBef>
                <a:spcPts val="1999"/>
              </a:spcBef>
              <a:buFont typeface="Wingdings" panose="05000000000000000000" pitchFamily="2" charset="2"/>
              <a:buNone/>
            </a:pPr>
            <a:r>
              <a:rPr lang="de-DE" altLang="de-DE" sz="2000" b="0">
                <a:solidFill>
                  <a:srgbClr val="004992"/>
                </a:solidFill>
                <a:latin typeface="+mn-lt"/>
              </a:rPr>
              <a:t>“Telepatie”: </a:t>
            </a:r>
            <a:r>
              <a:rPr lang="de-DE" altLang="de-DE" sz="2000" b="0" dirty="0">
                <a:solidFill>
                  <a:srgbClr val="333333"/>
                </a:solidFill>
                <a:latin typeface="+mn-lt"/>
              </a:rPr>
              <a:t>Nu interpreta</a:t>
            </a:r>
            <a:r>
              <a:rPr lang="en-US" altLang="de-DE" sz="2000" b="0" dirty="0" err="1">
                <a:solidFill>
                  <a:srgbClr val="333333"/>
                </a:solidFill>
                <a:latin typeface="+mn-lt"/>
              </a:rPr>
              <a:t>ţi</a:t>
            </a:r>
            <a:r>
              <a:rPr lang="en-US" altLang="de-DE" sz="2000" b="0" dirty="0">
                <a:solidFill>
                  <a:srgbClr val="333333"/>
                </a:solidFill>
                <a:latin typeface="+mn-lt"/>
              </a:rPr>
              <a:t> </a:t>
            </a:r>
            <a:r>
              <a:rPr lang="en-US" altLang="de-DE" sz="2000" b="0" dirty="0" err="1">
                <a:solidFill>
                  <a:srgbClr val="333333"/>
                </a:solidFill>
                <a:latin typeface="+mn-lt"/>
              </a:rPr>
              <a:t>comportamentul</a:t>
            </a:r>
            <a:r>
              <a:rPr lang="en-US" altLang="de-DE" sz="2000" b="0" dirty="0">
                <a:solidFill>
                  <a:srgbClr val="333333"/>
                </a:solidFill>
                <a:latin typeface="+mn-lt"/>
              </a:rPr>
              <a:t> </a:t>
            </a:r>
            <a:r>
              <a:rPr lang="en-US" altLang="de-DE" sz="2000" b="0" dirty="0" err="1">
                <a:solidFill>
                  <a:srgbClr val="333333"/>
                </a:solidFill>
                <a:latin typeface="+mn-lt"/>
              </a:rPr>
              <a:t>altor</a:t>
            </a:r>
            <a:r>
              <a:rPr lang="en-US" altLang="de-DE" sz="2000" b="0" dirty="0">
                <a:solidFill>
                  <a:srgbClr val="333333"/>
                </a:solidFill>
                <a:latin typeface="+mn-lt"/>
              </a:rPr>
              <a:t> </a:t>
            </a:r>
            <a:r>
              <a:rPr lang="en-US" altLang="de-DE" sz="2000" b="0" dirty="0" err="1">
                <a:solidFill>
                  <a:srgbClr val="333333"/>
                </a:solidFill>
                <a:latin typeface="+mn-lt"/>
              </a:rPr>
              <a:t>persoane</a:t>
            </a:r>
            <a:r>
              <a:rPr lang="en-US" altLang="de-DE" sz="2000" b="0" dirty="0">
                <a:solidFill>
                  <a:srgbClr val="333333"/>
                </a:solidFill>
                <a:latin typeface="+mn-lt"/>
              </a:rPr>
              <a:t> </a:t>
            </a:r>
            <a:r>
              <a:rPr lang="en-US" altLang="de-DE" sz="2000" b="0" dirty="0" err="1">
                <a:solidFill>
                  <a:srgbClr val="333333"/>
                </a:solidFill>
                <a:latin typeface="+mn-lt"/>
              </a:rPr>
              <a:t>într</a:t>
            </a:r>
            <a:r>
              <a:rPr lang="en-US" altLang="de-DE" sz="2000" b="0" dirty="0">
                <a:solidFill>
                  <a:srgbClr val="333333"/>
                </a:solidFill>
                <a:latin typeface="+mn-lt"/>
              </a:rPr>
              <a:t>-un mod </a:t>
            </a:r>
            <a:r>
              <a:rPr lang="en-US" altLang="de-DE" sz="2000" b="0" dirty="0" err="1">
                <a:solidFill>
                  <a:srgbClr val="333333"/>
                </a:solidFill>
                <a:latin typeface="+mn-lt"/>
              </a:rPr>
              <a:t>exagerat</a:t>
            </a:r>
            <a:r>
              <a:rPr lang="en-US" altLang="de-DE" sz="2000" b="0" dirty="0">
                <a:solidFill>
                  <a:srgbClr val="333333"/>
                </a:solidFill>
                <a:latin typeface="+mn-lt"/>
              </a:rPr>
              <a:t>! O </a:t>
            </a:r>
            <a:r>
              <a:rPr lang="en-US" altLang="de-DE" sz="2000" b="0" dirty="0" err="1">
                <a:solidFill>
                  <a:srgbClr val="333333"/>
                </a:solidFill>
                <a:latin typeface="+mn-lt"/>
              </a:rPr>
              <a:t>situaţie</a:t>
            </a:r>
            <a:r>
              <a:rPr lang="en-US" altLang="de-DE" sz="2000" b="0" dirty="0">
                <a:solidFill>
                  <a:srgbClr val="333333"/>
                </a:solidFill>
                <a:latin typeface="+mn-lt"/>
              </a:rPr>
              <a:t> </a:t>
            </a:r>
            <a:r>
              <a:rPr lang="en-US" altLang="de-DE" sz="2000" b="0" dirty="0" err="1">
                <a:solidFill>
                  <a:srgbClr val="333333"/>
                </a:solidFill>
                <a:latin typeface="+mn-lt"/>
              </a:rPr>
              <a:t>poate</a:t>
            </a:r>
            <a:r>
              <a:rPr lang="en-US" altLang="de-DE" sz="2000" b="0" dirty="0">
                <a:solidFill>
                  <a:srgbClr val="333333"/>
                </a:solidFill>
                <a:latin typeface="+mn-lt"/>
              </a:rPr>
              <a:t> </a:t>
            </a:r>
            <a:r>
              <a:rPr lang="en-US" altLang="de-DE" sz="2000" b="0" dirty="0" err="1">
                <a:solidFill>
                  <a:srgbClr val="333333"/>
                </a:solidFill>
                <a:latin typeface="+mn-lt"/>
              </a:rPr>
              <a:t>să</a:t>
            </a:r>
            <a:r>
              <a:rPr lang="en-US" altLang="de-DE" sz="2000" b="0" dirty="0">
                <a:solidFill>
                  <a:srgbClr val="333333"/>
                </a:solidFill>
                <a:latin typeface="+mn-lt"/>
              </a:rPr>
              <a:t> </a:t>
            </a:r>
            <a:r>
              <a:rPr lang="en-US" altLang="de-DE" sz="2000" b="0" dirty="0" err="1">
                <a:solidFill>
                  <a:srgbClr val="333333"/>
                </a:solidFill>
                <a:latin typeface="+mn-lt"/>
              </a:rPr>
              <a:t>aibe</a:t>
            </a:r>
            <a:r>
              <a:rPr lang="en-US" altLang="de-DE" sz="2000" b="0" dirty="0">
                <a:solidFill>
                  <a:srgbClr val="333333"/>
                </a:solidFill>
                <a:latin typeface="+mn-lt"/>
              </a:rPr>
              <a:t> </a:t>
            </a:r>
            <a:r>
              <a:rPr lang="en-US" altLang="de-DE" sz="2000" b="0" dirty="0" err="1">
                <a:solidFill>
                  <a:srgbClr val="333333"/>
                </a:solidFill>
                <a:latin typeface="+mn-lt"/>
              </a:rPr>
              <a:t>mai</a:t>
            </a:r>
            <a:r>
              <a:rPr lang="en-US" altLang="de-DE" sz="2000" b="0" dirty="0">
                <a:solidFill>
                  <a:srgbClr val="333333"/>
                </a:solidFill>
                <a:latin typeface="+mn-lt"/>
              </a:rPr>
              <a:t> </a:t>
            </a:r>
            <a:r>
              <a:rPr lang="en-US" altLang="de-DE" sz="2000" b="0" dirty="0" err="1">
                <a:solidFill>
                  <a:srgbClr val="333333"/>
                </a:solidFill>
                <a:latin typeface="+mn-lt"/>
              </a:rPr>
              <a:t>multe</a:t>
            </a:r>
            <a:r>
              <a:rPr lang="en-US" altLang="de-DE" sz="2000" b="0" dirty="0">
                <a:solidFill>
                  <a:srgbClr val="333333"/>
                </a:solidFill>
                <a:latin typeface="+mn-lt"/>
              </a:rPr>
              <a:t> </a:t>
            </a:r>
            <a:r>
              <a:rPr lang="en-US" altLang="de-DE" sz="2000" b="0" dirty="0" err="1">
                <a:solidFill>
                  <a:srgbClr val="333333"/>
                </a:solidFill>
                <a:latin typeface="+mn-lt"/>
              </a:rPr>
              <a:t>posibilităţi</a:t>
            </a:r>
            <a:r>
              <a:rPr lang="en-US" altLang="de-DE" sz="2000" b="0" dirty="0">
                <a:solidFill>
                  <a:srgbClr val="333333"/>
                </a:solidFill>
                <a:latin typeface="+mn-lt"/>
              </a:rPr>
              <a:t> de </a:t>
            </a:r>
            <a:r>
              <a:rPr lang="en-US" altLang="de-DE" sz="2000" b="0" dirty="0" err="1">
                <a:solidFill>
                  <a:srgbClr val="333333"/>
                </a:solidFill>
                <a:latin typeface="+mn-lt"/>
              </a:rPr>
              <a:t>explicare</a:t>
            </a:r>
            <a:r>
              <a:rPr lang="de-DE" altLang="de-DE" sz="2000" b="0" dirty="0">
                <a:solidFill>
                  <a:srgbClr val="333333"/>
                </a:solidFill>
                <a:latin typeface="+mn-lt"/>
              </a:rPr>
              <a:t>!</a:t>
            </a:r>
          </a:p>
        </p:txBody>
      </p:sp>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970225186"/>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Eveniment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Evaluare îngunstă</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Evaluare complexă</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ea typeface="ＭＳ Ｐゴシック" pitchFamily="34" charset="-128"/>
                        </a:rPr>
                        <a:t>Într-o discuţie vă bâlbâiţi.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Furios pe persoana proprie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ea typeface="ＭＳ Ｐゴシック" pitchFamily="34" charset="-128"/>
                        </a:rPr>
                        <a:t>“Şi altora li se întâmplă să se bâlbâiască; în afară de asta contribuţia mea a fost apreciată.”</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ea typeface="ＭＳ Ｐゴシック" pitchFamily="34" charset="-128"/>
                        </a:rPr>
                        <a:t>Aţi pregătit un desert, care nu este bun la gust.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ea typeface="ＭＳ Ｐゴシック" pitchFamily="34" charset="-128"/>
                        </a:rPr>
                        <a:t>“Sigur, asta a trebuit iarăşi să mi se întâmple mie!”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ea typeface="ＭＳ Ｐゴシック" pitchFamily="34" charset="-128"/>
                        </a:rPr>
                        <a:t>Poate că celelalte feluri de mâncare au fost gustoase; am avut la masă discuţii interesante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vi-VN"/>
              <a:t>Trening metacognitiv 8 – Stima de sine &amp; starea sufletească</a:t>
            </a:r>
            <a:endParaRPr lang="de-DE"/>
          </a:p>
        </p:txBody>
      </p:sp>
      <p:sp>
        <p:nvSpPr>
          <p:cNvPr id="3" name="Slide Number Placeholder 2"/>
          <p:cNvSpPr>
            <a:spLocks noGrp="1"/>
          </p:cNvSpPr>
          <p:nvPr>
            <p:ph type="sldNum" sz="quarter" idx="12"/>
          </p:nvPr>
        </p:nvSpPr>
        <p:spPr/>
        <p:txBody>
          <a:bodyPr/>
          <a:lstStyle/>
          <a:p>
            <a:fld id="{AF0413D5-5A38-4572-8964-819655002366}" type="slidenum">
              <a:rPr lang="de-DE" altLang="de-DE" smtClean="0"/>
              <a:pPr/>
              <a:t>21</a:t>
            </a:fld>
            <a:endParaRPr lang="de-DE" altLang="de-DE"/>
          </a:p>
        </p:txBody>
      </p:sp>
    </p:spTree>
    <p:extLst>
      <p:ext uri="{BB962C8B-B14F-4D97-AF65-F5344CB8AC3E}">
        <p14:creationId xmlns:p14="http://schemas.microsoft.com/office/powerpoint/2010/main" val="14704713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3. Deducerile proprii sunt atribuite şi altora</a:t>
            </a:r>
            <a:endParaRPr lang="de-DE" altLang="de-DE" sz="3600">
              <a:latin typeface="+mn-lt"/>
              <a:ea typeface="+mn-ea"/>
              <a:cs typeface="+mn-cs"/>
            </a:endParaRPr>
          </a:p>
        </p:txBody>
      </p:sp>
      <p:sp>
        <p:nvSpPr>
          <p:cNvPr id="23555" name="Rectangle 3"/>
          <p:cNvSpPr>
            <a:spLocks noGrp="1" noChangeArrowheads="1"/>
          </p:cNvSpPr>
          <p:nvPr>
            <p:ph idx="1"/>
          </p:nvPr>
        </p:nvSpPr>
        <p:spPr/>
        <p:txBody>
          <a:bodyPr>
            <a:noAutofit/>
          </a:bodyPr>
          <a:lstStyle/>
          <a:p>
            <a:pPr eaLnBrk="1" hangingPunct="1"/>
            <a:r>
              <a:rPr lang="de-DE" altLang="de-DE" sz="2400" dirty="0">
                <a:solidFill>
                  <a:srgbClr val="004992"/>
                </a:solidFill>
              </a:rPr>
              <a:t>Există o diferenţă între faptul cum mă văd eu şi cum mă văd alţii!</a:t>
            </a:r>
          </a:p>
          <a:p>
            <a:pPr marL="342900" indent="-342900" eaLnBrk="1" hangingPunct="1">
              <a:buClr>
                <a:srgbClr val="333333"/>
              </a:buClr>
              <a:buFont typeface="WingDings"/>
              <a:buChar char=""/>
            </a:pPr>
            <a:r>
              <a:rPr lang="de-DE" altLang="de-DE" sz="2400" dirty="0">
                <a:solidFill>
                  <a:srgbClr val="333333"/>
                </a:solidFill>
              </a:rPr>
              <a:t>Dacă eu cred că nu sunt bun de nimic, neînsemnat, urât etc. nu înseamnă că şi alţii mă văd în acelaşi mod.</a:t>
            </a:r>
          </a:p>
          <a:p>
            <a:pPr marL="342900" indent="-342900" eaLnBrk="1" hangingPunct="1">
              <a:buClr>
                <a:srgbClr val="333333"/>
              </a:buClr>
              <a:buFont typeface="WingDings"/>
              <a:buChar char=""/>
            </a:pPr>
            <a:r>
              <a:rPr lang="de-DE" altLang="de-DE" sz="2400" dirty="0">
                <a:solidFill>
                  <a:srgbClr val="333333"/>
                </a:solidFill>
              </a:rPr>
              <a:t>Fiecare are părerea, opinia, gustul lui! Ce înseamnă să fi atractiv, deştept pentru mine, nu corespunde neapărat cu părerea altora.</a:t>
            </a:r>
          </a:p>
        </p:txBody>
      </p:sp>
      <p:sp>
        <p:nvSpPr>
          <p:cNvPr id="6" name="Footer Placeholder 5"/>
          <p:cNvSpPr>
            <a:spLocks noGrp="1"/>
          </p:cNvSpPr>
          <p:nvPr>
            <p:ph type="ftr" sz="quarter" idx="11"/>
          </p:nvPr>
        </p:nvSpPr>
        <p:spPr/>
        <p:txBody>
          <a:bodyPr/>
          <a:lstStyle/>
          <a:p>
            <a:pPr>
              <a:defRPr/>
            </a:pPr>
            <a:r>
              <a:rPr lang="vi-VN"/>
              <a:t>Trening metacognitiv 8 – Stima de sine &amp; starea sufletească</a:t>
            </a:r>
            <a:endParaRPr lang="de-DE"/>
          </a:p>
        </p:txBody>
      </p:sp>
      <p:sp>
        <p:nvSpPr>
          <p:cNvPr id="7" name="Slide Number Placeholder 6"/>
          <p:cNvSpPr>
            <a:spLocks noGrp="1"/>
          </p:cNvSpPr>
          <p:nvPr>
            <p:ph type="sldNum" sz="quarter" idx="12"/>
          </p:nvPr>
        </p:nvSpPr>
        <p:spPr/>
        <p:txBody>
          <a:bodyPr/>
          <a:lstStyle/>
          <a:p>
            <a:fld id="{72E9AFDE-1116-41B2-867D-627F87BDBA80}"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t-IT" sz="3600">
                <a:solidFill>
                  <a:srgbClr val="004992"/>
                </a:solidFill>
                <a:latin typeface="+mn-lt"/>
                <a:ea typeface="+mn-ea"/>
                <a:cs typeface="+mn-cs"/>
              </a:rPr>
              <a:t>4. Respingerea laudei &amp; acceptarea criticii!</a:t>
            </a:r>
            <a:br>
              <a:rPr lang="it-IT" sz="3600">
                <a:solidFill>
                  <a:srgbClr val="004992"/>
                </a:solidFill>
                <a:latin typeface="+mn-lt"/>
                <a:ea typeface="+mn-ea"/>
                <a:cs typeface="+mn-cs"/>
              </a:rPr>
            </a:br>
            <a:r>
              <a:rPr lang="it-IT">
                <a:solidFill>
                  <a:srgbClr val="004992"/>
                </a:solidFill>
                <a:latin typeface="+mn-lt"/>
                <a:ea typeface="+mn-ea"/>
                <a:cs typeface="+mn-cs"/>
              </a:rPr>
              <a:t>Ce evaluare ar fi mai adecvată/de ajutor?</a:t>
            </a:r>
            <a:endParaRPr lang="en-US">
              <a:solidFill>
                <a:srgbClr val="004992"/>
              </a:solidFill>
              <a:latin typeface="+mn-lt"/>
              <a:ea typeface="+mn-ea"/>
              <a:cs typeface="+mn-cs"/>
            </a:endParaRPr>
          </a:p>
        </p:txBody>
      </p:sp>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567443353"/>
              </p:ext>
            </p:extLst>
          </p:nvPr>
        </p:nvGraphicFramePr>
        <p:xfrm>
          <a:off x="411480" y="2203704"/>
          <a:ext cx="11375136" cy="400505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333333"/>
                          </a:solidFill>
                          <a:effectLst/>
                          <a:latin typeface="Calibri Light"/>
                        </a:rPr>
                        <a:t>Eveniment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1" i="1" u="none" strike="noStrike" cap="none" normalizeH="0" baseline="0" dirty="0">
                          <a:ln>
                            <a:noFill/>
                          </a:ln>
                          <a:solidFill>
                            <a:srgbClr val="333333"/>
                          </a:solidFill>
                          <a:effectLst/>
                          <a:latin typeface="Calibri Light"/>
                        </a:rPr>
                        <a:t>Evaluare depresivă</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dirty="0">
                          <a:ln>
                            <a:noFill/>
                          </a:ln>
                          <a:solidFill>
                            <a:srgbClr val="333333"/>
                          </a:solidFill>
                          <a:effectLst/>
                          <a:latin typeface="Calibri Light"/>
                        </a:rPr>
                        <a:t>Evaluare pozitivă/constructivă </a:t>
                      </a:r>
                      <a:endParaRPr kumimoji="0" lang="de-DE" sz="24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a:ln>
                            <a:noFill/>
                          </a:ln>
                          <a:solidFill>
                            <a:srgbClr val="333333"/>
                          </a:solidFill>
                          <a:effectLst/>
                          <a:latin typeface="Calibri Light"/>
                        </a:rPr>
                        <a:t>Sunteţi lăudat!</a:t>
                      </a:r>
                      <a:endParaRPr kumimoji="0" lang="de-DE" sz="24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1" i="1" u="none" strike="noStrike" cap="none" normalizeH="0" baseline="0">
                          <a:ln>
                            <a:noFill/>
                          </a:ln>
                          <a:solidFill>
                            <a:srgbClr val="333333"/>
                          </a:solidFill>
                          <a:effectLst/>
                          <a:latin typeface="Calibri Light"/>
                        </a:rPr>
                        <a:t>“Încearcă </a:t>
                      </a:r>
                      <a:r>
                        <a:rPr kumimoji="0" lang="vi-VN" sz="2400" b="1" i="1" u="none" strike="noStrike" cap="none" normalizeH="0" baseline="0" dirty="0">
                          <a:ln>
                            <a:noFill/>
                          </a:ln>
                          <a:solidFill>
                            <a:srgbClr val="333333"/>
                          </a:solidFill>
                          <a:effectLst/>
                          <a:latin typeface="Calibri Light"/>
                        </a:rPr>
                        <a:t>doar să se linguşească, nu </a:t>
                      </a:r>
                      <a:r>
                        <a:rPr kumimoji="0" lang="vi-VN" sz="2400" b="1" i="1" u="none" strike="noStrike" cap="none" normalizeH="0" baseline="0">
                          <a:ln>
                            <a:noFill/>
                          </a:ln>
                          <a:solidFill>
                            <a:srgbClr val="333333"/>
                          </a:solidFill>
                          <a:effectLst/>
                          <a:latin typeface="Calibri Light"/>
                        </a:rPr>
                        <a:t>este cinstit”; “Doar </a:t>
                      </a:r>
                      <a:r>
                        <a:rPr kumimoji="0" lang="vi-VN" sz="2400" b="1" i="1" u="none" strike="noStrike" cap="none" normalizeH="0" baseline="0" dirty="0">
                          <a:ln>
                            <a:noFill/>
                          </a:ln>
                          <a:solidFill>
                            <a:srgbClr val="333333"/>
                          </a:solidFill>
                          <a:effectLst/>
                          <a:latin typeface="Calibri Light"/>
                        </a:rPr>
                        <a:t>el crede </a:t>
                      </a:r>
                      <a:r>
                        <a:rPr kumimoji="0" lang="vi-VN" sz="2400" b="1" i="1" u="none" strike="noStrike" cap="none" normalizeH="0" baseline="0">
                          <a:ln>
                            <a:noFill/>
                          </a:ln>
                          <a:solidFill>
                            <a:srgbClr val="333333"/>
                          </a:solidFill>
                          <a:effectLst/>
                          <a:latin typeface="Calibri Light"/>
                        </a:rPr>
                        <a:t>că ...” </a:t>
                      </a:r>
                      <a:endParaRPr kumimoji="0" lang="vi-VN" sz="24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a:ln>
                            <a:noFill/>
                          </a:ln>
                          <a:solidFill>
                            <a:srgbClr val="333333"/>
                          </a:solidFill>
                          <a:effectLst/>
                          <a:latin typeface="Calibri Light"/>
                        </a:rPr>
                        <a:t>Cineva vă critică!</a:t>
                      </a:r>
                      <a:endParaRPr kumimoji="0" lang="de-DE" sz="24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1" i="1" u="none" strike="noStrike" cap="none" normalizeH="0" baseline="0">
                          <a:ln>
                            <a:noFill/>
                          </a:ln>
                          <a:solidFill>
                            <a:srgbClr val="333333"/>
                          </a:solidFill>
                          <a:effectLst/>
                          <a:latin typeface="Calibri Light"/>
                        </a:rPr>
                        <a:t>“Ştie </a:t>
                      </a:r>
                      <a:r>
                        <a:rPr kumimoji="0" lang="vi-VN" sz="2400" b="1" i="1" u="none" strike="noStrike" cap="none" normalizeH="0" baseline="0" dirty="0">
                          <a:ln>
                            <a:noFill/>
                          </a:ln>
                          <a:solidFill>
                            <a:srgbClr val="333333"/>
                          </a:solidFill>
                          <a:effectLst/>
                          <a:latin typeface="Calibri Light"/>
                        </a:rPr>
                        <a:t>acum că nu sunt bun de </a:t>
                      </a:r>
                      <a:r>
                        <a:rPr kumimoji="0" lang="vi-VN" sz="2400" b="1" i="1" u="none" strike="noStrike" cap="none" normalizeH="0" baseline="0">
                          <a:ln>
                            <a:noFill/>
                          </a:ln>
                          <a:solidFill>
                            <a:srgbClr val="333333"/>
                          </a:solidFill>
                          <a:effectLst/>
                          <a:latin typeface="Calibri Light"/>
                        </a:rPr>
                        <a:t>nimic...” </a:t>
                      </a:r>
                      <a:endParaRPr kumimoji="0" lang="vi-VN" sz="24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262" y="4721696"/>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0756" y="3140968"/>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vi-VN"/>
              <a:t>Trening metacognitiv 8 – Stima de sine &amp; starea sufletească</a:t>
            </a:r>
            <a:endParaRPr lang="de-DE"/>
          </a:p>
        </p:txBody>
      </p:sp>
      <p:sp>
        <p:nvSpPr>
          <p:cNvPr id="13" name="Slide Number Placeholder 12"/>
          <p:cNvSpPr>
            <a:spLocks noGrp="1"/>
          </p:cNvSpPr>
          <p:nvPr>
            <p:ph type="sldNum" sz="quarter" idx="12"/>
          </p:nvPr>
        </p:nvSpPr>
        <p:spPr/>
        <p:txBody>
          <a:bodyPr/>
          <a:lstStyle/>
          <a:p>
            <a:fld id="{AF0413D5-5A38-4572-8964-819655002366}"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t-IT" sz="3600">
                <a:solidFill>
                  <a:srgbClr val="004992"/>
                </a:solidFill>
                <a:latin typeface="+mn-lt"/>
                <a:ea typeface="+mn-ea"/>
                <a:cs typeface="+mn-cs"/>
              </a:rPr>
              <a:t>4. Respingerea laudei &amp; acceptarea criticii!</a:t>
            </a:r>
            <a:br>
              <a:rPr lang="it-IT" sz="3600">
                <a:solidFill>
                  <a:srgbClr val="004992"/>
                </a:solidFill>
                <a:latin typeface="+mn-lt"/>
                <a:ea typeface="+mn-ea"/>
                <a:cs typeface="+mn-cs"/>
              </a:rPr>
            </a:br>
            <a:r>
              <a:rPr lang="it-IT">
                <a:solidFill>
                  <a:srgbClr val="004992"/>
                </a:solidFill>
                <a:latin typeface="+mn-lt"/>
                <a:ea typeface="+mn-ea"/>
                <a:cs typeface="+mn-cs"/>
              </a:rPr>
              <a:t>Ce evaluare ar fi mai adecvată/de ajutor?</a:t>
            </a:r>
            <a:endParaRPr lang="en-US">
              <a:solidFill>
                <a:srgbClr val="004992"/>
              </a:solidFill>
              <a:latin typeface="+mn-lt"/>
              <a:ea typeface="+mn-ea"/>
              <a:cs typeface="+mn-cs"/>
            </a:endParaRPr>
          </a:p>
        </p:txBody>
      </p:sp>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975967781"/>
              </p:ext>
            </p:extLst>
          </p:nvPr>
        </p:nvGraphicFramePr>
        <p:xfrm>
          <a:off x="411480" y="2203704"/>
          <a:ext cx="11375136" cy="400505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333333"/>
                          </a:solidFill>
                          <a:effectLst/>
                          <a:latin typeface="Calibri Light"/>
                        </a:rPr>
                        <a:t>Eveniment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1" i="1" u="none" strike="noStrike" cap="none" normalizeH="0" baseline="0" dirty="0">
                          <a:ln>
                            <a:noFill/>
                          </a:ln>
                          <a:solidFill>
                            <a:srgbClr val="333333"/>
                          </a:solidFill>
                          <a:effectLst/>
                          <a:latin typeface="Calibri Light"/>
                        </a:rPr>
                        <a:t>Evaluare depresivă</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dirty="0">
                          <a:ln>
                            <a:noFill/>
                          </a:ln>
                          <a:solidFill>
                            <a:srgbClr val="333333"/>
                          </a:solidFill>
                          <a:effectLst/>
                          <a:latin typeface="Calibri Light"/>
                        </a:rPr>
                        <a:t>Evaluare pozitivă/constructivă </a:t>
                      </a:r>
                      <a:endParaRPr kumimoji="0" lang="de-DE" sz="24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a:ln>
                            <a:noFill/>
                          </a:ln>
                          <a:solidFill>
                            <a:srgbClr val="333333"/>
                          </a:solidFill>
                          <a:effectLst/>
                          <a:latin typeface="Calibri Light"/>
                        </a:rPr>
                        <a:t>Sunteţi lăudat!</a:t>
                      </a:r>
                      <a:endParaRPr kumimoji="0" lang="de-DE" sz="24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1" i="1" u="none" strike="noStrike" cap="none" normalizeH="0" baseline="0">
                          <a:ln>
                            <a:noFill/>
                          </a:ln>
                          <a:solidFill>
                            <a:srgbClr val="333333"/>
                          </a:solidFill>
                          <a:effectLst/>
                          <a:latin typeface="Calibri Light"/>
                        </a:rPr>
                        <a:t>“Încearcă </a:t>
                      </a:r>
                      <a:r>
                        <a:rPr kumimoji="0" lang="vi-VN" sz="2400" b="1" i="1" u="none" strike="noStrike" cap="none" normalizeH="0" baseline="0" dirty="0">
                          <a:ln>
                            <a:noFill/>
                          </a:ln>
                          <a:solidFill>
                            <a:srgbClr val="333333"/>
                          </a:solidFill>
                          <a:effectLst/>
                          <a:latin typeface="Calibri Light"/>
                        </a:rPr>
                        <a:t>doar să se linguşească, nu </a:t>
                      </a:r>
                      <a:r>
                        <a:rPr kumimoji="0" lang="vi-VN" sz="2400" b="1" i="1" u="none" strike="noStrike" cap="none" normalizeH="0" baseline="0">
                          <a:ln>
                            <a:noFill/>
                          </a:ln>
                          <a:solidFill>
                            <a:srgbClr val="333333"/>
                          </a:solidFill>
                          <a:effectLst/>
                          <a:latin typeface="Calibri Light"/>
                        </a:rPr>
                        <a:t>este cinstit”; “Doar </a:t>
                      </a:r>
                      <a:r>
                        <a:rPr kumimoji="0" lang="vi-VN" sz="2400" b="1" i="1" u="none" strike="noStrike" cap="none" normalizeH="0" baseline="0" dirty="0">
                          <a:ln>
                            <a:noFill/>
                          </a:ln>
                          <a:solidFill>
                            <a:srgbClr val="333333"/>
                          </a:solidFill>
                          <a:effectLst/>
                          <a:latin typeface="Calibri Light"/>
                        </a:rPr>
                        <a:t>el crede </a:t>
                      </a:r>
                      <a:r>
                        <a:rPr kumimoji="0" lang="vi-VN" sz="2400" b="1" i="1" u="none" strike="noStrike" cap="none" normalizeH="0" baseline="0">
                          <a:ln>
                            <a:noFill/>
                          </a:ln>
                          <a:solidFill>
                            <a:srgbClr val="333333"/>
                          </a:solidFill>
                          <a:effectLst/>
                          <a:latin typeface="Calibri Light"/>
                        </a:rPr>
                        <a:t>că ...” </a:t>
                      </a:r>
                      <a:endParaRPr kumimoji="0" lang="vi-VN" sz="24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a:ln>
                            <a:noFill/>
                          </a:ln>
                          <a:solidFill>
                            <a:srgbClr val="333333"/>
                          </a:solidFill>
                          <a:effectLst/>
                          <a:latin typeface="Calibri Light"/>
                        </a:rPr>
                        <a:t>“Bine </a:t>
                      </a:r>
                      <a:r>
                        <a:rPr kumimoji="0" lang="vi-VN" sz="2400" b="0" i="0" u="none" strike="noStrike" cap="none" normalizeH="0" baseline="0" dirty="0">
                          <a:ln>
                            <a:noFill/>
                          </a:ln>
                          <a:solidFill>
                            <a:srgbClr val="333333"/>
                          </a:solidFill>
                          <a:effectLst/>
                          <a:latin typeface="Calibri Light"/>
                        </a:rPr>
                        <a:t>că cineva recunoaşte munca </a:t>
                      </a:r>
                      <a:r>
                        <a:rPr kumimoji="0" lang="vi-VN" sz="2400" b="0" i="0" u="none" strike="noStrike" cap="none" normalizeH="0" baseline="0">
                          <a:ln>
                            <a:noFill/>
                          </a:ln>
                          <a:solidFill>
                            <a:srgbClr val="333333"/>
                          </a:solidFill>
                          <a:effectLst/>
                          <a:latin typeface="Calibri Light"/>
                        </a:rPr>
                        <a:t>mea!”</a:t>
                      </a:r>
                      <a:endParaRPr kumimoji="0" lang="de-DE" sz="24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a:ln>
                            <a:noFill/>
                          </a:ln>
                          <a:solidFill>
                            <a:srgbClr val="333333"/>
                          </a:solidFill>
                          <a:effectLst/>
                          <a:latin typeface="Calibri Light"/>
                        </a:rPr>
                        <a:t>Cineva vă critică!</a:t>
                      </a:r>
                      <a:endParaRPr kumimoji="0" lang="de-DE" sz="24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1" i="1" u="none" strike="noStrike" cap="none" normalizeH="0" baseline="0">
                          <a:ln>
                            <a:noFill/>
                          </a:ln>
                          <a:solidFill>
                            <a:srgbClr val="333333"/>
                          </a:solidFill>
                          <a:effectLst/>
                          <a:latin typeface="+mn-lt"/>
                        </a:rPr>
                        <a:t>“Ştie </a:t>
                      </a:r>
                      <a:r>
                        <a:rPr kumimoji="0" lang="vi-VN" sz="2400" b="1" i="1" u="none" strike="noStrike" cap="none" normalizeH="0" baseline="0" dirty="0">
                          <a:ln>
                            <a:noFill/>
                          </a:ln>
                          <a:solidFill>
                            <a:srgbClr val="333333"/>
                          </a:solidFill>
                          <a:effectLst/>
                          <a:latin typeface="+mn-lt"/>
                        </a:rPr>
                        <a:t>acum că nu sunt bun de </a:t>
                      </a:r>
                      <a:r>
                        <a:rPr kumimoji="0" lang="vi-VN" sz="2400" b="1" i="1" u="none" strike="noStrike" cap="none" normalizeH="0" baseline="0">
                          <a:ln>
                            <a:noFill/>
                          </a:ln>
                          <a:solidFill>
                            <a:srgbClr val="333333"/>
                          </a:solidFill>
                          <a:effectLst/>
                          <a:latin typeface="+mn-lt"/>
                        </a:rPr>
                        <a:t>nimic...” </a:t>
                      </a:r>
                      <a:endParaRPr kumimoji="0" lang="vi-VN" sz="2400" b="1" i="1" u="none" strike="noStrike" cap="none" normalizeH="0" baseline="0" dirty="0">
                        <a:ln>
                          <a:noFill/>
                        </a:ln>
                        <a:solidFill>
                          <a:srgbClr val="333333"/>
                        </a:solidFill>
                        <a:effectLst/>
                        <a:latin typeface="+mn-l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dirty="0">
                          <a:ln>
                            <a:noFill/>
                          </a:ln>
                          <a:solidFill>
                            <a:srgbClr val="004992"/>
                          </a:solidFill>
                          <a:effectLst/>
                          <a:latin typeface="+mn-lt"/>
                        </a:rPr>
                        <a:t>???</a:t>
                      </a:r>
                      <a:endParaRPr kumimoji="0" lang="de-DE" sz="2400" b="0" i="0" u="none" strike="noStrike" cap="none" normalizeH="0" baseline="0" dirty="0">
                        <a:ln>
                          <a:noFill/>
                        </a:ln>
                        <a:solidFill>
                          <a:srgbClr val="004992"/>
                        </a:solidFill>
                        <a:effectLst/>
                        <a:latin typeface="+mn-l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262" y="4721696"/>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0756" y="3140968"/>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vi-VN"/>
              <a:t>Trening metacognitiv 8 – Stima de sine &amp; starea sufletească</a:t>
            </a:r>
            <a:endParaRPr lang="de-DE"/>
          </a:p>
        </p:txBody>
      </p:sp>
      <p:sp>
        <p:nvSpPr>
          <p:cNvPr id="3" name="Slide Number Placeholder 2"/>
          <p:cNvSpPr>
            <a:spLocks noGrp="1"/>
          </p:cNvSpPr>
          <p:nvPr>
            <p:ph type="sldNum" sz="quarter" idx="12"/>
          </p:nvPr>
        </p:nvSpPr>
        <p:spPr/>
        <p:txBody>
          <a:bodyPr/>
          <a:lstStyle/>
          <a:p>
            <a:fld id="{AF0413D5-5A38-4572-8964-819655002366}" type="slidenum">
              <a:rPr lang="de-DE" altLang="de-DE" smtClean="0"/>
              <a:pPr/>
              <a:t>24</a:t>
            </a:fld>
            <a:endParaRPr lang="de-DE" altLang="de-DE"/>
          </a:p>
        </p:txBody>
      </p:sp>
    </p:spTree>
    <p:extLst>
      <p:ext uri="{BB962C8B-B14F-4D97-AF65-F5344CB8AC3E}">
        <p14:creationId xmlns:p14="http://schemas.microsoft.com/office/powerpoint/2010/main" val="8563344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t-IT" sz="3600">
                <a:solidFill>
                  <a:srgbClr val="004992"/>
                </a:solidFill>
                <a:latin typeface="+mn-lt"/>
                <a:ea typeface="+mn-ea"/>
                <a:cs typeface="+mn-cs"/>
              </a:rPr>
              <a:t>4. Respingerea laudei &amp; acceptarea criticii!</a:t>
            </a:r>
            <a:br>
              <a:rPr lang="it-IT" sz="3600">
                <a:solidFill>
                  <a:srgbClr val="004992"/>
                </a:solidFill>
                <a:latin typeface="+mn-lt"/>
                <a:ea typeface="+mn-ea"/>
                <a:cs typeface="+mn-cs"/>
              </a:rPr>
            </a:br>
            <a:r>
              <a:rPr lang="it-IT">
                <a:solidFill>
                  <a:srgbClr val="004992"/>
                </a:solidFill>
                <a:latin typeface="+mn-lt"/>
                <a:ea typeface="+mn-ea"/>
                <a:cs typeface="+mn-cs"/>
              </a:rPr>
              <a:t>Ce evaluare ar fi mai adecvată/de ajutor?</a:t>
            </a:r>
            <a:endParaRPr lang="en-US">
              <a:solidFill>
                <a:srgbClr val="004992"/>
              </a:solidFill>
              <a:latin typeface="+mn-lt"/>
              <a:ea typeface="+mn-ea"/>
              <a:cs typeface="+mn-cs"/>
            </a:endParaRPr>
          </a:p>
        </p:txBody>
      </p:sp>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505908729"/>
              </p:ext>
            </p:extLst>
          </p:nvPr>
        </p:nvGraphicFramePr>
        <p:xfrm>
          <a:off x="411480" y="2203704"/>
          <a:ext cx="11375136" cy="400505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333333"/>
                          </a:solidFill>
                          <a:effectLst/>
                          <a:latin typeface="Calibri Light"/>
                        </a:rPr>
                        <a:t>Eveniment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1" i="1" u="none" strike="noStrike" cap="none" normalizeH="0" baseline="0" dirty="0">
                          <a:ln>
                            <a:noFill/>
                          </a:ln>
                          <a:solidFill>
                            <a:srgbClr val="333333"/>
                          </a:solidFill>
                          <a:effectLst/>
                          <a:latin typeface="Calibri Light"/>
                        </a:rPr>
                        <a:t>Evaluare depresivă</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dirty="0">
                          <a:ln>
                            <a:noFill/>
                          </a:ln>
                          <a:solidFill>
                            <a:srgbClr val="333333"/>
                          </a:solidFill>
                          <a:effectLst/>
                          <a:latin typeface="Calibri Light"/>
                        </a:rPr>
                        <a:t>Evaluare pozitivă/constructivă </a:t>
                      </a:r>
                      <a:endParaRPr kumimoji="0" lang="de-DE" sz="24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a:ln>
                            <a:noFill/>
                          </a:ln>
                          <a:solidFill>
                            <a:srgbClr val="333333"/>
                          </a:solidFill>
                          <a:effectLst/>
                          <a:latin typeface="Calibri Light"/>
                        </a:rPr>
                        <a:t>Sunteţi lăudat!</a:t>
                      </a:r>
                      <a:endParaRPr kumimoji="0" lang="de-DE" sz="24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1" i="1" u="none" strike="noStrike" cap="none" normalizeH="0" baseline="0">
                          <a:ln>
                            <a:noFill/>
                          </a:ln>
                          <a:solidFill>
                            <a:srgbClr val="333333"/>
                          </a:solidFill>
                          <a:effectLst/>
                          <a:latin typeface="Calibri Light"/>
                        </a:rPr>
                        <a:t>“Încearcă </a:t>
                      </a:r>
                      <a:r>
                        <a:rPr kumimoji="0" lang="vi-VN" sz="2400" b="1" i="1" u="none" strike="noStrike" cap="none" normalizeH="0" baseline="0" dirty="0">
                          <a:ln>
                            <a:noFill/>
                          </a:ln>
                          <a:solidFill>
                            <a:srgbClr val="333333"/>
                          </a:solidFill>
                          <a:effectLst/>
                          <a:latin typeface="Calibri Light"/>
                        </a:rPr>
                        <a:t>doar să se linguşească, nu </a:t>
                      </a:r>
                      <a:r>
                        <a:rPr kumimoji="0" lang="vi-VN" sz="2400" b="1" i="1" u="none" strike="noStrike" cap="none" normalizeH="0" baseline="0">
                          <a:ln>
                            <a:noFill/>
                          </a:ln>
                          <a:solidFill>
                            <a:srgbClr val="333333"/>
                          </a:solidFill>
                          <a:effectLst/>
                          <a:latin typeface="Calibri Light"/>
                        </a:rPr>
                        <a:t>este cinstit”; “Doar </a:t>
                      </a:r>
                      <a:r>
                        <a:rPr kumimoji="0" lang="vi-VN" sz="2400" b="1" i="1" u="none" strike="noStrike" cap="none" normalizeH="0" baseline="0" dirty="0">
                          <a:ln>
                            <a:noFill/>
                          </a:ln>
                          <a:solidFill>
                            <a:srgbClr val="333333"/>
                          </a:solidFill>
                          <a:effectLst/>
                          <a:latin typeface="Calibri Light"/>
                        </a:rPr>
                        <a:t>el crede </a:t>
                      </a:r>
                      <a:r>
                        <a:rPr kumimoji="0" lang="vi-VN" sz="2400" b="1" i="1" u="none" strike="noStrike" cap="none" normalizeH="0" baseline="0">
                          <a:ln>
                            <a:noFill/>
                          </a:ln>
                          <a:solidFill>
                            <a:srgbClr val="333333"/>
                          </a:solidFill>
                          <a:effectLst/>
                          <a:latin typeface="Calibri Light"/>
                        </a:rPr>
                        <a:t>că ...” </a:t>
                      </a:r>
                      <a:endParaRPr kumimoji="0" lang="vi-VN" sz="24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a:ln>
                            <a:noFill/>
                          </a:ln>
                          <a:solidFill>
                            <a:srgbClr val="333333"/>
                          </a:solidFill>
                          <a:effectLst/>
                          <a:latin typeface="Calibri Light"/>
                        </a:rPr>
                        <a:t>“Bine </a:t>
                      </a:r>
                      <a:r>
                        <a:rPr kumimoji="0" lang="vi-VN" sz="2400" b="0" i="0" u="none" strike="noStrike" cap="none" normalizeH="0" baseline="0" dirty="0">
                          <a:ln>
                            <a:noFill/>
                          </a:ln>
                          <a:solidFill>
                            <a:srgbClr val="333333"/>
                          </a:solidFill>
                          <a:effectLst/>
                          <a:latin typeface="Calibri Light"/>
                        </a:rPr>
                        <a:t>că cineva recunoaşte munca </a:t>
                      </a:r>
                      <a:r>
                        <a:rPr kumimoji="0" lang="vi-VN" sz="2400" b="0" i="0" u="none" strike="noStrike" cap="none" normalizeH="0" baseline="0">
                          <a:ln>
                            <a:noFill/>
                          </a:ln>
                          <a:solidFill>
                            <a:srgbClr val="333333"/>
                          </a:solidFill>
                          <a:effectLst/>
                          <a:latin typeface="Calibri Light"/>
                        </a:rPr>
                        <a:t>mea!”</a:t>
                      </a:r>
                      <a:endParaRPr kumimoji="0" lang="de-DE" sz="24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a:ln>
                            <a:noFill/>
                          </a:ln>
                          <a:solidFill>
                            <a:srgbClr val="333333"/>
                          </a:solidFill>
                          <a:effectLst/>
                          <a:latin typeface="Calibri Light"/>
                        </a:rPr>
                        <a:t>Cineva vă critică!</a:t>
                      </a:r>
                      <a:endParaRPr kumimoji="0" lang="de-DE" sz="24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1" i="1" u="none" strike="noStrike" cap="none" normalizeH="0" baseline="0">
                          <a:ln>
                            <a:noFill/>
                          </a:ln>
                          <a:solidFill>
                            <a:srgbClr val="333333"/>
                          </a:solidFill>
                          <a:effectLst/>
                          <a:latin typeface="Calibri Light"/>
                        </a:rPr>
                        <a:t>“Ştie </a:t>
                      </a:r>
                      <a:r>
                        <a:rPr kumimoji="0" lang="vi-VN" sz="2400" b="1" i="1" u="none" strike="noStrike" cap="none" normalizeH="0" baseline="0" dirty="0">
                          <a:ln>
                            <a:noFill/>
                          </a:ln>
                          <a:solidFill>
                            <a:srgbClr val="333333"/>
                          </a:solidFill>
                          <a:effectLst/>
                          <a:latin typeface="Calibri Light"/>
                        </a:rPr>
                        <a:t>acum că nu sunt bun de </a:t>
                      </a:r>
                      <a:r>
                        <a:rPr kumimoji="0" lang="vi-VN" sz="2400" b="1" i="1" u="none" strike="noStrike" cap="none" normalizeH="0" baseline="0">
                          <a:ln>
                            <a:noFill/>
                          </a:ln>
                          <a:solidFill>
                            <a:srgbClr val="333333"/>
                          </a:solidFill>
                          <a:effectLst/>
                          <a:latin typeface="Calibri Light"/>
                        </a:rPr>
                        <a:t>nimic...” </a:t>
                      </a:r>
                      <a:endParaRPr kumimoji="0" lang="vi-VN" sz="24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a:ln>
                            <a:noFill/>
                          </a:ln>
                          <a:solidFill>
                            <a:srgbClr val="333333"/>
                          </a:solidFill>
                          <a:effectLst/>
                          <a:latin typeface="Calibri Light"/>
                        </a:rPr>
                        <a:t>“Poate </a:t>
                      </a:r>
                      <a:r>
                        <a:rPr kumimoji="0" lang="vi-VN" sz="2400" b="0" i="0" u="none" strike="noStrike" cap="none" normalizeH="0" baseline="0" dirty="0">
                          <a:ln>
                            <a:noFill/>
                          </a:ln>
                          <a:solidFill>
                            <a:srgbClr val="333333"/>
                          </a:solidFill>
                          <a:effectLst/>
                          <a:latin typeface="Calibri Light"/>
                        </a:rPr>
                        <a:t>că are o zi </a:t>
                      </a:r>
                      <a:r>
                        <a:rPr kumimoji="0" lang="vi-VN" sz="2400" b="0" i="0" u="none" strike="noStrike" cap="none" normalizeH="0" baseline="0">
                          <a:ln>
                            <a:noFill/>
                          </a:ln>
                          <a:solidFill>
                            <a:srgbClr val="333333"/>
                          </a:solidFill>
                          <a:effectLst/>
                          <a:latin typeface="Calibri Light"/>
                        </a:rPr>
                        <a:t>proastă.”; </a:t>
                      </a:r>
                      <a:endParaRPr kumimoji="0" lang="vi-VN" sz="24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a:ln>
                            <a:noFill/>
                          </a:ln>
                          <a:solidFill>
                            <a:srgbClr val="333333"/>
                          </a:solidFill>
                          <a:effectLst/>
                          <a:latin typeface="Calibri Light"/>
                        </a:rPr>
                        <a:t>“Mi-e </a:t>
                      </a:r>
                      <a:r>
                        <a:rPr kumimoji="0" lang="vi-VN" sz="2400" b="0" i="0" u="none" strike="noStrike" cap="none" normalizeH="0" baseline="0" dirty="0">
                          <a:ln>
                            <a:noFill/>
                          </a:ln>
                          <a:solidFill>
                            <a:srgbClr val="333333"/>
                          </a:solidFill>
                          <a:effectLst/>
                          <a:latin typeface="Calibri Light"/>
                        </a:rPr>
                        <a:t>de </a:t>
                      </a:r>
                      <a:r>
                        <a:rPr kumimoji="0" lang="vi-VN" sz="2400" b="0" i="0" u="none" strike="noStrike" cap="none" normalizeH="0" baseline="0">
                          <a:ln>
                            <a:noFill/>
                          </a:ln>
                          <a:solidFill>
                            <a:srgbClr val="333333"/>
                          </a:solidFill>
                          <a:effectLst/>
                          <a:latin typeface="Calibri Light"/>
                        </a:rPr>
                        <a:t>folos?”</a:t>
                      </a:r>
                      <a:endParaRPr kumimoji="0" lang="de-DE" sz="24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262" y="4721696"/>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0756" y="3140968"/>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vi-VN"/>
              <a:t>Trening metacognitiv 8 – Stima de sine &amp; starea sufletească</a:t>
            </a:r>
            <a:endParaRPr lang="de-DE"/>
          </a:p>
        </p:txBody>
      </p:sp>
      <p:sp>
        <p:nvSpPr>
          <p:cNvPr id="3" name="Slide Number Placeholder 2"/>
          <p:cNvSpPr>
            <a:spLocks noGrp="1"/>
          </p:cNvSpPr>
          <p:nvPr>
            <p:ph type="sldNum" sz="quarter" idx="12"/>
          </p:nvPr>
        </p:nvSpPr>
        <p:spPr/>
        <p:txBody>
          <a:bodyPr/>
          <a:lstStyle/>
          <a:p>
            <a:fld id="{AF0413D5-5A38-4572-8964-819655002366}" type="slidenum">
              <a:rPr lang="de-DE" altLang="de-DE" smtClean="0"/>
              <a:pPr/>
              <a:t>25</a:t>
            </a:fld>
            <a:endParaRPr lang="de-DE" altLang="de-DE"/>
          </a:p>
        </p:txBody>
      </p:sp>
    </p:spTree>
    <p:extLst>
      <p:ext uri="{BB962C8B-B14F-4D97-AF65-F5344CB8AC3E}">
        <p14:creationId xmlns:p14="http://schemas.microsoft.com/office/powerpoint/2010/main" val="10858494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vi-VN" altLang="de-DE" sz="3600">
                <a:solidFill>
                  <a:srgbClr val="004992"/>
                </a:solidFill>
                <a:latin typeface="+mn-lt"/>
                <a:ea typeface="+mn-ea"/>
                <a:cs typeface="+mn-cs"/>
              </a:rPr>
              <a:t>5. Tip de a gândi: totul sau nimic/gândire catastrofică/a gândi în alb sau negru</a:t>
            </a:r>
            <a:br>
              <a:rPr lang="vi-VN" altLang="de-DE" sz="3600">
                <a:solidFill>
                  <a:srgbClr val="004992"/>
                </a:solidFill>
                <a:latin typeface="+mn-lt"/>
                <a:ea typeface="+mn-ea"/>
                <a:cs typeface="+mn-cs"/>
              </a:rPr>
            </a:br>
            <a:r>
              <a:rPr lang="vi-VN" altLang="de-DE">
                <a:solidFill>
                  <a:srgbClr val="004992"/>
                </a:solidFill>
                <a:latin typeface="+mn-lt"/>
                <a:ea typeface="+mn-ea"/>
                <a:cs typeface="+mn-cs"/>
              </a:rPr>
              <a:t>Ce evaluare ar fi mai adecvată/de ajutor?</a:t>
            </a:r>
            <a:endParaRPr lang="de-DE" altLang="de-DE">
              <a:solidFill>
                <a:srgbClr val="004992"/>
              </a:solidFill>
              <a:latin typeface="+mn-lt"/>
              <a:ea typeface="+mn-ea"/>
              <a:cs typeface="+mn-cs"/>
            </a:endParaRPr>
          </a:p>
        </p:txBody>
      </p:sp>
      <p:graphicFrame>
        <p:nvGraphicFramePr>
          <p:cNvPr id="8"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2791263873"/>
              </p:ext>
            </p:extLst>
          </p:nvPr>
        </p:nvGraphicFramePr>
        <p:xfrm>
          <a:off x="408955" y="2582024"/>
          <a:ext cx="11376000" cy="17830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Eveniment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1" i="1" u="none" strike="noStrike" cap="none" normalizeH="0" baseline="0" dirty="0">
                          <a:ln>
                            <a:noFill/>
                          </a:ln>
                          <a:solidFill>
                            <a:srgbClr val="333333"/>
                          </a:solidFill>
                          <a:effectLst/>
                          <a:latin typeface="Calibri Light"/>
                        </a:rPr>
                        <a:t>Evaluare depresivă</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Evaluare pozitivă/constructivă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ea typeface="ＭＳ Ｐゴシック" pitchFamily="34" charset="-128"/>
                        </a:rPr>
                        <a:t>Nu vă salută şeful.</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1" i="1" u="none" strike="noStrike" cap="none" normalizeH="0" baseline="0">
                          <a:ln>
                            <a:noFill/>
                          </a:ln>
                          <a:solidFill>
                            <a:srgbClr val="333333"/>
                          </a:solidFill>
                          <a:effectLst/>
                          <a:latin typeface="Calibri Light"/>
                          <a:ea typeface="ＭＳ Ｐゴシック" pitchFamily="34" charset="-128"/>
                        </a:rPr>
                        <a:t>“O </a:t>
                      </a:r>
                      <a:r>
                        <a:rPr kumimoji="0" lang="vi-VN" sz="2000" b="1" i="1" u="none" strike="noStrike" cap="none" normalizeH="0" baseline="0" dirty="0">
                          <a:ln>
                            <a:noFill/>
                          </a:ln>
                          <a:solidFill>
                            <a:srgbClr val="333333"/>
                          </a:solidFill>
                          <a:effectLst/>
                          <a:latin typeface="Calibri Light"/>
                          <a:ea typeface="ＭＳ Ｐゴシック" pitchFamily="34" charset="-128"/>
                        </a:rPr>
                        <a:t>să-mi pierd locul de </a:t>
                      </a:r>
                      <a:r>
                        <a:rPr kumimoji="0" lang="vi-VN" sz="2000" b="1" i="1" u="none" strike="noStrike" cap="none" normalizeH="0" baseline="0">
                          <a:ln>
                            <a:noFill/>
                          </a:ln>
                          <a:solidFill>
                            <a:srgbClr val="333333"/>
                          </a:solidFill>
                          <a:effectLst/>
                          <a:latin typeface="Calibri Light"/>
                          <a:ea typeface="ＭＳ Ｐゴシック" pitchFamily="34" charset="-128"/>
                        </a:rPr>
                        <a:t>muncă!”</a:t>
                      </a:r>
                      <a:endParaRPr kumimoji="0" lang="vi-VN"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004992"/>
                          </a:solidFill>
                          <a:effectLst/>
                          <a:latin typeface="Calibri Light"/>
                          <a:ea typeface="ＭＳ Ｐゴシック" pitchFamily="34" charset="-128"/>
                        </a:rPr>
                        <a:t>???</a:t>
                      </a:r>
                      <a:endParaRPr kumimoji="0" lang="en-US"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vi-VN"/>
              <a:t>Trening metacognitiv 8 – Stima de sine &amp; starea sufletească</a:t>
            </a:r>
            <a:endParaRPr lang="de-DE"/>
          </a:p>
        </p:txBody>
      </p:sp>
      <p:sp>
        <p:nvSpPr>
          <p:cNvPr id="10" name="Slide Number Placeholder 9"/>
          <p:cNvSpPr>
            <a:spLocks noGrp="1"/>
          </p:cNvSpPr>
          <p:nvPr>
            <p:ph type="sldNum" sz="quarter" idx="12"/>
          </p:nvPr>
        </p:nvSpPr>
        <p:spPr/>
        <p:txBody>
          <a:bodyPr/>
          <a:lstStyle/>
          <a:p>
            <a:fld id="{AF0413D5-5A38-4572-8964-819655002366}"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vi-VN" altLang="de-DE" sz="3600">
                <a:solidFill>
                  <a:srgbClr val="004992"/>
                </a:solidFill>
                <a:latin typeface="+mn-lt"/>
                <a:ea typeface="+mn-ea"/>
                <a:cs typeface="+mn-cs"/>
              </a:rPr>
              <a:t>5. Tip de a gândi: totul sau nimic/gândire catastrofică/a gândi în alb sau negru</a:t>
            </a:r>
            <a:br>
              <a:rPr lang="vi-VN" altLang="de-DE" sz="3600">
                <a:solidFill>
                  <a:srgbClr val="004992"/>
                </a:solidFill>
                <a:latin typeface="+mn-lt"/>
                <a:ea typeface="+mn-ea"/>
                <a:cs typeface="+mn-cs"/>
              </a:rPr>
            </a:br>
            <a:r>
              <a:rPr lang="vi-VN" altLang="de-DE">
                <a:solidFill>
                  <a:srgbClr val="004992"/>
                </a:solidFill>
                <a:latin typeface="+mn-lt"/>
                <a:ea typeface="+mn-ea"/>
                <a:cs typeface="+mn-cs"/>
              </a:rPr>
              <a:t>Ce evaluare ar fi mai adecvată/de ajutor?</a:t>
            </a:r>
            <a:endParaRPr lang="de-DE" altLang="de-DE">
              <a:solidFill>
                <a:srgbClr val="004992"/>
              </a:solidFill>
              <a:latin typeface="+mn-lt"/>
              <a:ea typeface="+mn-ea"/>
              <a:cs typeface="+mn-cs"/>
            </a:endParaRPr>
          </a:p>
        </p:txBody>
      </p:sp>
      <p:graphicFrame>
        <p:nvGraphicFramePr>
          <p:cNvPr id="8"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1095381370"/>
              </p:ext>
            </p:extLst>
          </p:nvPr>
        </p:nvGraphicFramePr>
        <p:xfrm>
          <a:off x="408955" y="2582024"/>
          <a:ext cx="11376000" cy="17830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Eveniment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1" i="1" u="none" strike="noStrike" cap="none" normalizeH="0" baseline="0" dirty="0">
                          <a:ln>
                            <a:noFill/>
                          </a:ln>
                          <a:solidFill>
                            <a:srgbClr val="333333"/>
                          </a:solidFill>
                          <a:effectLst/>
                          <a:latin typeface="Calibri Light"/>
                        </a:rPr>
                        <a:t>Evaluare depresivă</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Evaluare pozitivă/constructivă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ea typeface="ＭＳ Ｐゴシック" pitchFamily="34" charset="-128"/>
                        </a:rPr>
                        <a:t>Nu vă salută şeful.</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1" i="1" u="none" strike="noStrike" cap="none" normalizeH="0" baseline="0">
                          <a:ln>
                            <a:noFill/>
                          </a:ln>
                          <a:solidFill>
                            <a:srgbClr val="333333"/>
                          </a:solidFill>
                          <a:effectLst/>
                          <a:latin typeface="Calibri Light"/>
                          <a:ea typeface="ＭＳ Ｐゴシック" pitchFamily="34" charset="-128"/>
                        </a:rPr>
                        <a:t>“O </a:t>
                      </a:r>
                      <a:r>
                        <a:rPr kumimoji="0" lang="vi-VN" sz="2000" b="1" i="1" u="none" strike="noStrike" cap="none" normalizeH="0" baseline="0" dirty="0">
                          <a:ln>
                            <a:noFill/>
                          </a:ln>
                          <a:solidFill>
                            <a:srgbClr val="333333"/>
                          </a:solidFill>
                          <a:effectLst/>
                          <a:latin typeface="Calibri Light"/>
                          <a:ea typeface="ＭＳ Ｐゴシック" pitchFamily="34" charset="-128"/>
                        </a:rPr>
                        <a:t>să-mi pierd locul de </a:t>
                      </a:r>
                      <a:r>
                        <a:rPr kumimoji="0" lang="vi-VN" sz="2000" b="1" i="1" u="none" strike="noStrike" cap="none" normalizeH="0" baseline="0">
                          <a:ln>
                            <a:noFill/>
                          </a:ln>
                          <a:solidFill>
                            <a:srgbClr val="333333"/>
                          </a:solidFill>
                          <a:effectLst/>
                          <a:latin typeface="Calibri Light"/>
                          <a:ea typeface="ＭＳ Ｐゴシック" pitchFamily="34" charset="-128"/>
                        </a:rPr>
                        <a:t>muncă!”</a:t>
                      </a:r>
                      <a:endParaRPr kumimoji="0" lang="vi-VN"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ea typeface="ＭＳ Ｐゴシック" pitchFamily="34" charset="-128"/>
                        </a:rPr>
                        <a:t>“M-a </a:t>
                      </a:r>
                      <a:r>
                        <a:rPr kumimoji="0" lang="vi-VN" sz="2000" b="0" i="0" u="none" strike="noStrike" cap="none" normalizeH="0" baseline="0" dirty="0">
                          <a:ln>
                            <a:noFill/>
                          </a:ln>
                          <a:solidFill>
                            <a:srgbClr val="333333"/>
                          </a:solidFill>
                          <a:effectLst/>
                          <a:latin typeface="Calibri Light"/>
                          <a:ea typeface="ＭＳ Ｐゴシック" pitchFamily="34" charset="-128"/>
                        </a:rPr>
                        <a:t>văzut de fapt, poate are doar o zi </a:t>
                      </a:r>
                      <a:r>
                        <a:rPr kumimoji="0" lang="vi-VN" sz="2000" b="0" i="0" u="none" strike="noStrike" cap="none" normalizeH="0" baseline="0">
                          <a:ln>
                            <a:noFill/>
                          </a:ln>
                          <a:solidFill>
                            <a:srgbClr val="333333"/>
                          </a:solidFill>
                          <a:effectLst/>
                          <a:latin typeface="Calibri Light"/>
                          <a:ea typeface="ＭＳ Ｐゴシック" pitchFamily="34" charset="-128"/>
                        </a:rPr>
                        <a:t>proastă?”</a:t>
                      </a: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vi-VN"/>
              <a:t>Trening metacognitiv 8 – Stima de sine &amp; starea sufletească</a:t>
            </a:r>
            <a:endParaRPr lang="de-DE"/>
          </a:p>
        </p:txBody>
      </p:sp>
      <p:sp>
        <p:nvSpPr>
          <p:cNvPr id="3" name="Slide Number Placeholder 2"/>
          <p:cNvSpPr>
            <a:spLocks noGrp="1"/>
          </p:cNvSpPr>
          <p:nvPr>
            <p:ph type="sldNum" sz="quarter" idx="12"/>
          </p:nvPr>
        </p:nvSpPr>
        <p:spPr/>
        <p:txBody>
          <a:bodyPr/>
          <a:lstStyle/>
          <a:p>
            <a:fld id="{AF0413D5-5A38-4572-8964-819655002366}" type="slidenum">
              <a:rPr lang="de-DE" altLang="de-DE" smtClean="0"/>
              <a:pPr/>
              <a:t>27</a:t>
            </a:fld>
            <a:endParaRPr lang="de-DE" altLang="de-DE"/>
          </a:p>
        </p:txBody>
      </p:sp>
    </p:spTree>
    <p:extLst>
      <p:ext uri="{BB962C8B-B14F-4D97-AF65-F5344CB8AC3E}">
        <p14:creationId xmlns:p14="http://schemas.microsoft.com/office/powerpoint/2010/main" val="23883720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altLang="de-DE" sz="3600">
                <a:solidFill>
                  <a:srgbClr val="004992"/>
                </a:solidFill>
                <a:latin typeface="+mn-lt"/>
                <a:ea typeface="+mn-ea"/>
                <a:cs typeface="+mn-cs"/>
              </a:rPr>
              <a:t>6. Reprimarea gândurilor negative</a:t>
            </a:r>
            <a:br>
              <a:rPr lang="pt-BR" altLang="de-DE" sz="3600">
                <a:solidFill>
                  <a:srgbClr val="004992"/>
                </a:solidFill>
                <a:latin typeface="+mn-lt"/>
                <a:ea typeface="+mn-ea"/>
                <a:cs typeface="+mn-cs"/>
              </a:rPr>
            </a:br>
            <a:r>
              <a:rPr lang="pt-BR" altLang="de-DE">
                <a:solidFill>
                  <a:srgbClr val="004992"/>
                </a:solidFill>
                <a:latin typeface="+mn-lt"/>
                <a:ea typeface="+mn-ea"/>
                <a:cs typeface="+mn-cs"/>
              </a:rPr>
              <a:t>Ce evaluare ar fi mai adecvată/de ajutor?</a:t>
            </a:r>
            <a:endParaRPr lang="de-DE" altLang="de-DE">
              <a:solidFill>
                <a:srgbClr val="004992"/>
              </a:solidFill>
              <a:latin typeface="+mn-lt"/>
              <a:ea typeface="+mn-ea"/>
              <a:cs typeface="+mn-cs"/>
            </a:endParaRPr>
          </a:p>
        </p:txBody>
      </p:sp>
      <p:graphicFrame>
        <p:nvGraphicFramePr>
          <p:cNvPr id="8"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439063771"/>
              </p:ext>
            </p:extLst>
          </p:nvPr>
        </p:nvGraphicFramePr>
        <p:xfrm>
          <a:off x="408955" y="2204864"/>
          <a:ext cx="11376000" cy="242316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Eveniment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1" i="1" u="none" strike="noStrike" cap="none" normalizeH="0" baseline="0" dirty="0">
                          <a:ln>
                            <a:noFill/>
                          </a:ln>
                          <a:solidFill>
                            <a:srgbClr val="333333"/>
                          </a:solidFill>
                          <a:effectLst/>
                          <a:latin typeface="Calibri Light"/>
                        </a:rPr>
                        <a:t>Evaluare problematică</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Evaluare pozitivă/constructivă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Anumite gânduri negative vă trec repetat prin cap (de exemplu reproşuri “nu eşti bun de nimic”, “idiot”, “dobitoc”).</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2000" b="1" i="1" u="none" strike="noStrike" cap="none" normalizeH="0" baseline="0">
                          <a:ln>
                            <a:noFill/>
                          </a:ln>
                          <a:solidFill>
                            <a:srgbClr val="333333"/>
                          </a:solidFill>
                          <a:effectLst/>
                          <a:latin typeface="Calibri Light"/>
                        </a:rPr>
                        <a:t>“Nu </a:t>
                      </a:r>
                      <a:r>
                        <a:rPr kumimoji="0" lang="vi-VN" sz="2000" b="1" i="1" u="none" strike="noStrike" cap="none" normalizeH="0" baseline="0" dirty="0">
                          <a:ln>
                            <a:noFill/>
                          </a:ln>
                          <a:solidFill>
                            <a:srgbClr val="333333"/>
                          </a:solidFill>
                          <a:effectLst/>
                          <a:latin typeface="Calibri Light"/>
                        </a:rPr>
                        <a:t>am voie să gândesc </a:t>
                      </a:r>
                      <a:r>
                        <a:rPr kumimoji="0" lang="vi-VN" sz="2000" b="1" i="1" u="none" strike="noStrike" cap="none" normalizeH="0" baseline="0">
                          <a:ln>
                            <a:noFill/>
                          </a:ln>
                          <a:solidFill>
                            <a:srgbClr val="333333"/>
                          </a:solidFill>
                          <a:effectLst/>
                          <a:latin typeface="Calibri Light"/>
                        </a:rPr>
                        <a:t>aşa ” </a:t>
                      </a:r>
                      <a:r>
                        <a:rPr kumimoji="0" lang="vi-VN" sz="2000" b="1" i="1" u="none" strike="noStrike" cap="none" normalizeH="0" baseline="0" dirty="0">
                          <a:ln>
                            <a:noFill/>
                          </a:ln>
                          <a:solidFill>
                            <a:srgbClr val="333333"/>
                          </a:solidFill>
                          <a:effectLst/>
                          <a:latin typeface="Calibri Light"/>
                        </a:rPr>
                        <a:t>…nu ne </a:t>
                      </a:r>
                      <a:r>
                        <a:rPr kumimoji="0" lang="vi-VN" sz="2000" b="1" i="1" u="none" strike="noStrike" cap="none" normalizeH="0" baseline="0">
                          <a:ln>
                            <a:noFill/>
                          </a:ln>
                          <a:solidFill>
                            <a:srgbClr val="333333"/>
                          </a:solidFill>
                          <a:effectLst/>
                          <a:latin typeface="Calibri Light"/>
                        </a:rPr>
                        <a:t>reuşeşte (</a:t>
                      </a:r>
                      <a:r>
                        <a:rPr kumimoji="0" lang="en-US" sz="2000" b="1" i="1" u="none" strike="noStrike" cap="none" normalizeH="0" baseline="0">
                          <a:ln>
                            <a:noFill/>
                          </a:ln>
                          <a:solidFill>
                            <a:srgbClr val="333333"/>
                          </a:solidFill>
                          <a:effectLst/>
                          <a:latin typeface="Times New Roman"/>
                          <a:sym typeface="Wingdings" panose="05000000000000000000" pitchFamily="2" charset="2"/>
                        </a:rPr>
                        <a:t>→</a:t>
                      </a:r>
                      <a:r>
                        <a:rPr kumimoji="0" lang="vi-VN" sz="2000" b="1" i="1" u="none" strike="noStrike" cap="none" normalizeH="0" baseline="0">
                          <a:ln>
                            <a:noFill/>
                          </a:ln>
                          <a:solidFill>
                            <a:srgbClr val="333333"/>
                          </a:solidFill>
                          <a:effectLst/>
                          <a:latin typeface="Calibri Light"/>
                        </a:rPr>
                        <a:t> </a:t>
                      </a:r>
                      <a:r>
                        <a:rPr kumimoji="0" lang="vi-VN" sz="2000" b="1" i="1" u="none" strike="noStrike" cap="none" normalizeH="0" baseline="0" dirty="0">
                          <a:ln>
                            <a:noFill/>
                          </a:ln>
                          <a:solidFill>
                            <a:srgbClr val="333333"/>
                          </a:solidFill>
                          <a:effectLst/>
                          <a:latin typeface="Calibri Light"/>
                        </a:rPr>
                        <a:t>vezi exerciţiul următor). </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vi-VN"/>
              <a:t>Trening metacognitiv 8 – Stima de sine &amp; starea sufletească</a:t>
            </a:r>
            <a:endParaRPr lang="de-DE"/>
          </a:p>
        </p:txBody>
      </p:sp>
      <p:sp>
        <p:nvSpPr>
          <p:cNvPr id="10" name="Slide Number Placeholder 9"/>
          <p:cNvSpPr>
            <a:spLocks noGrp="1"/>
          </p:cNvSpPr>
          <p:nvPr>
            <p:ph type="sldNum" sz="quarter" idx="12"/>
          </p:nvPr>
        </p:nvSpPr>
        <p:spPr/>
        <p:txBody>
          <a:bodyPr/>
          <a:lstStyle/>
          <a:p>
            <a:fld id="{AF0413D5-5A38-4572-8964-819655002366}"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altLang="de-DE" sz="3600">
                <a:solidFill>
                  <a:srgbClr val="004992"/>
                </a:solidFill>
                <a:latin typeface="+mn-lt"/>
                <a:ea typeface="+mn-ea"/>
                <a:cs typeface="+mn-cs"/>
              </a:rPr>
              <a:t>6. Reprimarea gândurilor negative</a:t>
            </a:r>
            <a:br>
              <a:rPr lang="pt-BR" altLang="de-DE" sz="3600">
                <a:solidFill>
                  <a:srgbClr val="004992"/>
                </a:solidFill>
                <a:latin typeface="+mn-lt"/>
                <a:ea typeface="+mn-ea"/>
                <a:cs typeface="+mn-cs"/>
              </a:rPr>
            </a:br>
            <a:r>
              <a:rPr lang="pt-BR" altLang="de-DE">
                <a:solidFill>
                  <a:srgbClr val="004992"/>
                </a:solidFill>
                <a:latin typeface="+mn-lt"/>
                <a:ea typeface="+mn-ea"/>
                <a:cs typeface="+mn-cs"/>
              </a:rPr>
              <a:t>Ce evaluare ar fi mai adecvată/de ajutor?</a:t>
            </a:r>
            <a:endParaRPr lang="de-DE" altLang="de-DE">
              <a:solidFill>
                <a:srgbClr val="004992"/>
              </a:solidFill>
              <a:latin typeface="+mn-lt"/>
              <a:ea typeface="+mn-ea"/>
              <a:cs typeface="+mn-cs"/>
            </a:endParaRPr>
          </a:p>
        </p:txBody>
      </p:sp>
      <p:graphicFrame>
        <p:nvGraphicFramePr>
          <p:cNvPr id="6"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034287815"/>
              </p:ext>
            </p:extLst>
          </p:nvPr>
        </p:nvGraphicFramePr>
        <p:xfrm>
          <a:off x="408955" y="2204864"/>
          <a:ext cx="11376000" cy="278892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Eveniment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1" i="1" u="none" strike="noStrike" cap="none" normalizeH="0" baseline="0" dirty="0">
                          <a:ln>
                            <a:noFill/>
                          </a:ln>
                          <a:solidFill>
                            <a:srgbClr val="333333"/>
                          </a:solidFill>
                          <a:effectLst/>
                          <a:latin typeface="Calibri Light"/>
                        </a:rPr>
                        <a:t>Evaluare problematică</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Evaluare pozitivă/constructivă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Anumite gânduri negative vă trec repetat prin cap (de exemplu reproşuri “nu eşti bun de nimic”, “idiot”, “dobitoc”).</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2000" b="1" i="1" u="none" strike="noStrike" cap="none" normalizeH="0" baseline="0">
                          <a:ln>
                            <a:noFill/>
                          </a:ln>
                          <a:solidFill>
                            <a:srgbClr val="333333"/>
                          </a:solidFill>
                          <a:effectLst/>
                          <a:latin typeface="Calibri Light"/>
                        </a:rPr>
                        <a:t>“Nu </a:t>
                      </a:r>
                      <a:r>
                        <a:rPr kumimoji="0" lang="vi-VN" sz="2000" b="1" i="1" u="none" strike="noStrike" cap="none" normalizeH="0" baseline="0" dirty="0">
                          <a:ln>
                            <a:noFill/>
                          </a:ln>
                          <a:solidFill>
                            <a:srgbClr val="333333"/>
                          </a:solidFill>
                          <a:effectLst/>
                          <a:latin typeface="Calibri Light"/>
                        </a:rPr>
                        <a:t>am voie să gândesc </a:t>
                      </a:r>
                      <a:r>
                        <a:rPr kumimoji="0" lang="vi-VN" sz="2000" b="1" i="1" u="none" strike="noStrike" cap="none" normalizeH="0" baseline="0">
                          <a:ln>
                            <a:noFill/>
                          </a:ln>
                          <a:solidFill>
                            <a:srgbClr val="333333"/>
                          </a:solidFill>
                          <a:effectLst/>
                          <a:latin typeface="Calibri Light"/>
                        </a:rPr>
                        <a:t>aşa ” </a:t>
                      </a:r>
                      <a:r>
                        <a:rPr kumimoji="0" lang="vi-VN" sz="2000" b="1" i="1" u="none" strike="noStrike" cap="none" normalizeH="0" baseline="0" dirty="0">
                          <a:ln>
                            <a:noFill/>
                          </a:ln>
                          <a:solidFill>
                            <a:srgbClr val="333333"/>
                          </a:solidFill>
                          <a:effectLst/>
                          <a:latin typeface="Calibri Light"/>
                        </a:rPr>
                        <a:t>…nu ne </a:t>
                      </a:r>
                      <a:r>
                        <a:rPr kumimoji="0" lang="vi-VN" sz="2000" b="1" i="1" u="none" strike="noStrike" cap="none" normalizeH="0" baseline="0">
                          <a:ln>
                            <a:noFill/>
                          </a:ln>
                          <a:solidFill>
                            <a:srgbClr val="333333"/>
                          </a:solidFill>
                          <a:effectLst/>
                          <a:latin typeface="Calibri Light"/>
                        </a:rPr>
                        <a:t>reuşeşte (</a:t>
                      </a:r>
                      <a:r>
                        <a:rPr kumimoji="0" lang="en-US" sz="2000" b="1" i="1" u="none" strike="noStrike" cap="none" normalizeH="0" baseline="0">
                          <a:ln>
                            <a:noFill/>
                          </a:ln>
                          <a:solidFill>
                            <a:srgbClr val="333333"/>
                          </a:solidFill>
                          <a:effectLst/>
                          <a:latin typeface="Times New Roman"/>
                          <a:sym typeface="Wingdings" panose="05000000000000000000" pitchFamily="2" charset="2"/>
                        </a:rPr>
                        <a:t>→</a:t>
                      </a:r>
                      <a:r>
                        <a:rPr kumimoji="0" lang="vi-VN" sz="2000" b="1" i="1" u="none" strike="noStrike" cap="none" normalizeH="0" baseline="0">
                          <a:ln>
                            <a:noFill/>
                          </a:ln>
                          <a:solidFill>
                            <a:srgbClr val="333333"/>
                          </a:solidFill>
                          <a:effectLst/>
                          <a:latin typeface="Calibri Light"/>
                        </a:rPr>
                        <a:t> </a:t>
                      </a:r>
                      <a:r>
                        <a:rPr kumimoji="0" lang="vi-VN" sz="2000" b="1" i="1" u="none" strike="noStrike" cap="none" normalizeH="0" baseline="0" dirty="0">
                          <a:ln>
                            <a:noFill/>
                          </a:ln>
                          <a:solidFill>
                            <a:srgbClr val="333333"/>
                          </a:solidFill>
                          <a:effectLst/>
                          <a:latin typeface="Calibri Light"/>
                        </a:rPr>
                        <a:t>vezi exerciţiul următor). </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Întrebaţi-vă dacă aceste gânduri sunt justificate. Există contraargumente? </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Distrageţi-vă atenţia cu activităţi plăcute.</a:t>
                      </a:r>
                      <a:endParaRPr kumimoji="0" lang="fr-F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7" name="Footer Placeholder 6"/>
          <p:cNvSpPr>
            <a:spLocks noGrp="1"/>
          </p:cNvSpPr>
          <p:nvPr>
            <p:ph type="ftr" sz="quarter" idx="11"/>
          </p:nvPr>
        </p:nvSpPr>
        <p:spPr/>
        <p:txBody>
          <a:bodyPr/>
          <a:lstStyle/>
          <a:p>
            <a:pPr>
              <a:defRPr/>
            </a:pPr>
            <a:r>
              <a:rPr lang="vi-VN"/>
              <a:t>Trening metacognitiv 8 – Stima de sine &amp; starea sufletească</a:t>
            </a:r>
            <a:endParaRPr lang="de-DE"/>
          </a:p>
        </p:txBody>
      </p:sp>
      <p:sp>
        <p:nvSpPr>
          <p:cNvPr id="8" name="Slide Number Placeholder 7"/>
          <p:cNvSpPr>
            <a:spLocks noGrp="1"/>
          </p:cNvSpPr>
          <p:nvPr>
            <p:ph type="sldNum" sz="quarter" idx="12"/>
          </p:nvPr>
        </p:nvSpPr>
        <p:spPr/>
        <p:txBody>
          <a:bodyPr/>
          <a:lstStyle/>
          <a:p>
            <a:fld id="{AF0413D5-5A38-4572-8964-819655002366}"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altLang="de-DE" sz="3600" dirty="0">
                <a:solidFill>
                  <a:srgbClr val="004992"/>
                </a:solidFill>
                <a:latin typeface="+mn-lt"/>
                <a:ea typeface="+mn-ea"/>
                <a:cs typeface="+mn-cs"/>
              </a:rPr>
              <a:t>6. Reprimarea gândurilor negative</a:t>
            </a:r>
            <a:endParaRPr lang="de-DE" altLang="de-DE"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vi-VN" sz="2400" dirty="0">
                <a:solidFill>
                  <a:srgbClr val="333333"/>
                </a:solidFill>
              </a:rPr>
              <a:t>Nu este posibil să reprimăm cu intenţie gânduri neplăcute.</a:t>
            </a:r>
            <a:r>
              <a:rPr lang="en-US" sz="2400" dirty="0">
                <a:solidFill>
                  <a:srgbClr val="333333"/>
                </a:solidFill>
              </a:rPr>
              <a:t> </a:t>
            </a:r>
            <a:r>
              <a:rPr lang="vi-VN" sz="2400" dirty="0">
                <a:solidFill>
                  <a:srgbClr val="333333"/>
                </a:solidFill>
              </a:rPr>
              <a:t>Dorinţa de a nu gândi ceva cu intenţie, provoacă mai degrabă aceste gânduri.</a:t>
            </a:r>
            <a:endParaRPr lang="en-US" sz="2400" dirty="0">
              <a:solidFill>
                <a:srgbClr val="333333"/>
              </a:solidFill>
            </a:endParaRPr>
          </a:p>
          <a:p>
            <a:r>
              <a:rPr lang="vi-VN" sz="2400" dirty="0">
                <a:solidFill>
                  <a:srgbClr val="333333"/>
                </a:solidFill>
              </a:rPr>
              <a:t>Probaţi!</a:t>
            </a:r>
            <a:br>
              <a:rPr lang="vi-VN" sz="2400" dirty="0">
                <a:solidFill>
                  <a:srgbClr val="333333"/>
                </a:solidFill>
              </a:rPr>
            </a:br>
            <a:r>
              <a:rPr lang="vi-VN" sz="2400" dirty="0">
                <a:solidFill>
                  <a:srgbClr val="004992"/>
                </a:solidFill>
              </a:rPr>
              <a:t>Nu gândiţi-vă în minutul următor la un urs polar!</a:t>
            </a:r>
            <a:endParaRPr lang="en-US" sz="2400" dirty="0">
              <a:solidFill>
                <a:srgbClr val="004992"/>
              </a:solidFill>
            </a:endParaRPr>
          </a:p>
        </p:txBody>
      </p:sp>
      <p:sp>
        <p:nvSpPr>
          <p:cNvPr id="7" name="Footer Placeholder 6"/>
          <p:cNvSpPr>
            <a:spLocks noGrp="1"/>
          </p:cNvSpPr>
          <p:nvPr>
            <p:ph type="ftr" sz="quarter" idx="11"/>
          </p:nvPr>
        </p:nvSpPr>
        <p:spPr/>
        <p:txBody>
          <a:bodyPr/>
          <a:lstStyle/>
          <a:p>
            <a:pPr>
              <a:defRPr/>
            </a:pPr>
            <a:r>
              <a:rPr lang="vi-VN"/>
              <a:t>Trening metacognitiv 8 – Stima de sine &amp; starea sufletească</a:t>
            </a:r>
            <a:endParaRPr lang="de-DE"/>
          </a:p>
        </p:txBody>
      </p:sp>
      <p:sp>
        <p:nvSpPr>
          <p:cNvPr id="8" name="Slide Number Placeholder 7"/>
          <p:cNvSpPr>
            <a:spLocks noGrp="1"/>
          </p:cNvSpPr>
          <p:nvPr>
            <p:ph type="sldNum" sz="quarter" idx="12"/>
          </p:nvPr>
        </p:nvSpPr>
        <p:spPr/>
        <p:txBody>
          <a:bodyPr/>
          <a:lstStyle/>
          <a:p>
            <a:fld id="{72E9AFDE-1116-41B2-867D-627F87BDBA80}"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vi-VN" altLang="de-DE" sz="3600" dirty="0">
                <a:solidFill>
                  <a:srgbClr val="004992"/>
                </a:solidFill>
                <a:latin typeface="+mn-lt"/>
                <a:ea typeface="+mn-ea"/>
                <a:cs typeface="+mn-cs"/>
              </a:rPr>
              <a:t>6. Reprimarea gândurilor negative</a:t>
            </a:r>
            <a:br>
              <a:rPr lang="vi-VN" altLang="de-DE" sz="3600" dirty="0">
                <a:solidFill>
                  <a:srgbClr val="004992"/>
                </a:solidFill>
                <a:latin typeface="+mn-lt"/>
                <a:ea typeface="+mn-ea"/>
                <a:cs typeface="+mn-cs"/>
              </a:rPr>
            </a:br>
            <a:r>
              <a:rPr lang="vi-VN" altLang="de-DE" dirty="0">
                <a:solidFill>
                  <a:srgbClr val="004992"/>
                </a:solidFill>
                <a:latin typeface="+mn-lt"/>
                <a:ea typeface="+mn-ea"/>
                <a:cs typeface="+mn-cs"/>
              </a:rPr>
              <a:t>A funcţionat? Nu!</a:t>
            </a:r>
            <a:br>
              <a:rPr lang="vi-VN" altLang="de-DE" sz="3600" dirty="0">
                <a:solidFill>
                  <a:srgbClr val="004992"/>
                </a:solidFill>
                <a:latin typeface="+mn-lt"/>
                <a:ea typeface="+mn-ea"/>
                <a:cs typeface="+mn-cs"/>
              </a:rPr>
            </a:b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vi-VN" altLang="de-DE" sz="2400" dirty="0">
                <a:solidFill>
                  <a:srgbClr val="333333"/>
                </a:solidFill>
              </a:rPr>
              <a:t>Majoriatea dintre dumneavoastră s-au gândit ori la un urs polar ori la ceva care are legătură cu un urs polar (grădină zoologică, Artica, zăpadă etc.).</a:t>
            </a:r>
            <a:endParaRPr lang="en-US" altLang="de-DE" sz="2400" dirty="0">
              <a:solidFill>
                <a:srgbClr val="333333"/>
              </a:solidFill>
            </a:endParaRPr>
          </a:p>
          <a:p>
            <a:r>
              <a:rPr lang="vi-VN" altLang="de-DE" sz="2400" dirty="0">
                <a:solidFill>
                  <a:srgbClr val="333333"/>
                </a:solidFill>
              </a:rPr>
              <a:t>Efectul creşte când încercăm în mod intenţionat să reprimăm gânduri neplăcute, cum ar fi </a:t>
            </a:r>
            <a:r>
              <a:rPr lang="vi-VN" altLang="de-DE" sz="2400">
                <a:solidFill>
                  <a:srgbClr val="333333"/>
                </a:solidFill>
              </a:rPr>
              <a:t>reproşuri (“nu </a:t>
            </a:r>
            <a:r>
              <a:rPr lang="vi-VN" altLang="de-DE" sz="2400" dirty="0">
                <a:solidFill>
                  <a:srgbClr val="333333"/>
                </a:solidFill>
              </a:rPr>
              <a:t>sunt bun </a:t>
            </a:r>
            <a:r>
              <a:rPr lang="vi-VN" altLang="de-DE" sz="2400">
                <a:solidFill>
                  <a:srgbClr val="333333"/>
                </a:solidFill>
              </a:rPr>
              <a:t>de nimic” </a:t>
            </a:r>
            <a:r>
              <a:rPr lang="vi-VN" altLang="de-DE" sz="2400" dirty="0">
                <a:solidFill>
                  <a:srgbClr val="333333"/>
                </a:solidFill>
              </a:rPr>
              <a:t>etc.). Astfel de gânduri devin aşa de puternice încât apar străine!</a:t>
            </a:r>
            <a:endParaRPr lang="en-US" sz="2400" dirty="0">
              <a:solidFill>
                <a:srgbClr val="333333"/>
              </a:solidFill>
            </a:endParaRPr>
          </a:p>
        </p:txBody>
      </p:sp>
      <p:pic>
        <p:nvPicPr>
          <p:cNvPr id="7" name="Picture 5" descr="Polar Bear - Itshears - flickr - ccc_bearbeitbar">
            <a:extLst>
              <a:ext uri="{FF2B5EF4-FFF2-40B4-BE49-F238E27FC236}">
                <a16:creationId xmlns:a16="http://schemas.microsoft.com/office/drawing/2014/main" id="{FCCDD657-37AE-4BE5-A6DE-54E816AFDE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1015" y="4754880"/>
            <a:ext cx="2804160" cy="2103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vi-VN"/>
              <a:t>Trening metacognitiv 8 – Stima de sine &amp; starea sufletească</a:t>
            </a:r>
            <a:endParaRPr lang="de-DE"/>
          </a:p>
        </p:txBody>
      </p:sp>
      <p:sp>
        <p:nvSpPr>
          <p:cNvPr id="10" name="Slide Number Placeholder 9"/>
          <p:cNvSpPr>
            <a:spLocks noGrp="1"/>
          </p:cNvSpPr>
          <p:nvPr>
            <p:ph type="sldNum" sz="quarter" idx="12"/>
          </p:nvPr>
        </p:nvSpPr>
        <p:spPr/>
        <p:txBody>
          <a:bodyPr/>
          <a:lstStyle/>
          <a:p>
            <a:fld id="{72E9AFDE-1116-41B2-867D-627F87BDBA80}"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În schimb:</a:t>
            </a:r>
          </a:p>
        </p:txBody>
      </p:sp>
      <p:sp>
        <p:nvSpPr>
          <p:cNvPr id="33795" name="Rectangle 3"/>
          <p:cNvSpPr>
            <a:spLocks noGrp="1" noChangeArrowheads="1"/>
          </p:cNvSpPr>
          <p:nvPr>
            <p:ph idx="1"/>
          </p:nvPr>
        </p:nvSpPr>
        <p:spPr/>
        <p:txBody>
          <a:bodyPr>
            <a:noAutofit/>
          </a:bodyPr>
          <a:lstStyle/>
          <a:p>
            <a:pPr eaLnBrk="1" hangingPunct="1"/>
            <a:r>
              <a:rPr lang="de-DE" altLang="de-DE" sz="2400">
                <a:solidFill>
                  <a:srgbClr val="333333"/>
                </a:solidFill>
              </a:rPr>
              <a:t>Dacă vă sâcâie gânduri foarte neplăcute, nu încercaţi să le reprimaţi (gândurile devin mai puternice atunci), ci dimpotrivă observaţi ce vă trece prin cap fără să interveniţi. Ca o furtună pe care o observaţi dintr-un adăpost prin fereastră.</a:t>
            </a:r>
          </a:p>
          <a:p>
            <a:pPr eaLnBrk="1" hangingPunct="1"/>
            <a:r>
              <a:rPr lang="it-IT" altLang="de-DE" sz="2400">
                <a:solidFill>
                  <a:srgbClr val="004992"/>
                </a:solidFill>
              </a:rPr>
              <a:t>Gândurile se liniştesc de la sine, ca norii trecători.</a:t>
            </a:r>
          </a:p>
        </p:txBody>
      </p:sp>
      <p:pic>
        <p:nvPicPr>
          <p:cNvPr id="9" name="Picture 5" descr="sorm through a dirty window - Brenda Anderson - flickr - cc_bearbeitba_3r">
            <a:extLst>
              <a:ext uri="{FF2B5EF4-FFF2-40B4-BE49-F238E27FC236}">
                <a16:creationId xmlns:a16="http://schemas.microsoft.com/office/drawing/2014/main" id="{6219FAA4-DB72-4A25-9DF2-A8760F4DC5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84923" y="4114800"/>
            <a:ext cx="241025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vi-VN"/>
              <a:t>Trening metacognitiv 8 – Stima de sine &amp; starea sufletească</a:t>
            </a:r>
            <a:endParaRPr lang="de-DE"/>
          </a:p>
        </p:txBody>
      </p:sp>
      <p:sp>
        <p:nvSpPr>
          <p:cNvPr id="7" name="Slide Number Placeholder 6"/>
          <p:cNvSpPr>
            <a:spLocks noGrp="1"/>
          </p:cNvSpPr>
          <p:nvPr>
            <p:ph type="sldNum" sz="quarter" idx="12"/>
          </p:nvPr>
        </p:nvSpPr>
        <p:spPr/>
        <p:txBody>
          <a:bodyPr/>
          <a:lstStyle/>
          <a:p>
            <a:fld id="{72E9AFDE-1116-41B2-867D-627F87BDBA80}"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7. Alte aspecte ale gândirii</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a:spcBef>
                <a:spcPts val="600"/>
              </a:spcBef>
            </a:pPr>
            <a:r>
              <a:rPr lang="de-DE" altLang="de-DE" sz="2000" b="1" dirty="0">
                <a:solidFill>
                  <a:srgbClr val="004992"/>
                </a:solidFill>
              </a:rPr>
              <a:t>Comparaţie cu alte persoane:</a:t>
            </a:r>
          </a:p>
          <a:p>
            <a:pPr marL="342900" lvl="1" indent="-342900" defTabSz="914400">
              <a:spcBef>
                <a:spcPts val="600"/>
              </a:spcBef>
              <a:spcAft>
                <a:spcPts val="0"/>
              </a:spcAft>
              <a:buClr>
                <a:srgbClr val="333333"/>
              </a:buClr>
              <a:buFont typeface="WingDings"/>
              <a:buChar char=""/>
            </a:pPr>
            <a:r>
              <a:rPr lang="de-DE" altLang="de-DE" sz="2000" dirty="0">
                <a:solidFill>
                  <a:srgbClr val="333333"/>
                </a:solidFill>
              </a:rPr>
              <a:t>Nu vă comparaţi prea des cu alte persoane!</a:t>
            </a:r>
          </a:p>
          <a:p>
            <a:pPr marL="342900" lvl="1" indent="-342900" defTabSz="914400">
              <a:spcBef>
                <a:spcPts val="600"/>
              </a:spcBef>
              <a:spcAft>
                <a:spcPts val="0"/>
              </a:spcAft>
              <a:buClr>
                <a:srgbClr val="333333"/>
              </a:buClr>
              <a:buFont typeface="WingDings"/>
              <a:buChar char=""/>
            </a:pPr>
            <a:r>
              <a:rPr lang="de-DE" altLang="de-DE" sz="2000" dirty="0">
                <a:solidFill>
                  <a:srgbClr val="333333"/>
                </a:solidFill>
              </a:rPr>
              <a:t>Întotdeauna o să se fie cineva care arată mai bine, care are mai mult succes sau este mai cunscut. Însă şi astfel de oamnei norocoşi au slăbiciunile lor.</a:t>
            </a:r>
          </a:p>
        </p:txBody>
      </p:sp>
      <p:sp>
        <p:nvSpPr>
          <p:cNvPr id="11" name="Footer Placeholder 10"/>
          <p:cNvSpPr>
            <a:spLocks noGrp="1"/>
          </p:cNvSpPr>
          <p:nvPr>
            <p:ph type="ftr" sz="quarter" idx="11"/>
          </p:nvPr>
        </p:nvSpPr>
        <p:spPr/>
        <p:txBody>
          <a:bodyPr/>
          <a:lstStyle/>
          <a:p>
            <a:pPr>
              <a:defRPr/>
            </a:pPr>
            <a:r>
              <a:rPr lang="vi-VN"/>
              <a:t>Trening metacognitiv 8 – Stima de sine &amp; starea sufletească</a:t>
            </a:r>
            <a:endParaRPr lang="de-DE"/>
          </a:p>
        </p:txBody>
      </p:sp>
      <p:sp>
        <p:nvSpPr>
          <p:cNvPr id="12" name="Slide Number Placeholder 11"/>
          <p:cNvSpPr>
            <a:spLocks noGrp="1"/>
          </p:cNvSpPr>
          <p:nvPr>
            <p:ph type="sldNum" sz="quarter" idx="12"/>
          </p:nvPr>
        </p:nvSpPr>
        <p:spPr/>
        <p:txBody>
          <a:bodyPr/>
          <a:lstStyle/>
          <a:p>
            <a:fld id="{72E9AFDE-1116-41B2-867D-627F87BDBA80}"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7. Alte aspecte ale gândirii</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a:spcBef>
                <a:spcPts val="600"/>
              </a:spcBef>
            </a:pPr>
            <a:r>
              <a:rPr lang="de-DE" altLang="de-DE" sz="2000" b="1" dirty="0">
                <a:solidFill>
                  <a:srgbClr val="004992"/>
                </a:solidFill>
              </a:rPr>
              <a:t>Comparaţie cu alte persoane:</a:t>
            </a:r>
          </a:p>
          <a:p>
            <a:pPr marL="342900" lvl="1" indent="-342900" defTabSz="914400">
              <a:spcBef>
                <a:spcPts val="600"/>
              </a:spcBef>
              <a:spcAft>
                <a:spcPts val="0"/>
              </a:spcAft>
              <a:buClr>
                <a:srgbClr val="333333"/>
              </a:buClr>
              <a:buFont typeface="WingDings"/>
              <a:buChar char=""/>
            </a:pPr>
            <a:r>
              <a:rPr lang="de-DE" altLang="de-DE" sz="2000" dirty="0">
                <a:solidFill>
                  <a:srgbClr val="333333"/>
                </a:solidFill>
              </a:rPr>
              <a:t>Nu vă comparaţi prea des cu alte persoane!</a:t>
            </a:r>
          </a:p>
          <a:p>
            <a:pPr marL="342900" lvl="1" indent="-342900" defTabSz="914400">
              <a:spcBef>
                <a:spcPts val="600"/>
              </a:spcBef>
              <a:spcAft>
                <a:spcPts val="0"/>
              </a:spcAft>
              <a:buClr>
                <a:srgbClr val="333333"/>
              </a:buClr>
              <a:buFont typeface="WingDings"/>
              <a:buChar char=""/>
            </a:pPr>
            <a:r>
              <a:rPr lang="de-DE" altLang="de-DE" sz="2000" dirty="0">
                <a:solidFill>
                  <a:srgbClr val="333333"/>
                </a:solidFill>
              </a:rPr>
              <a:t>Întotdeauna o să se fie cineva care arată mai bine, care are mai mult succes sau este mai cunscut. Însă şi astfel de oamnei norocoşi au slăbiciunile lor.</a:t>
            </a:r>
          </a:p>
          <a:p>
            <a:pPr lvl="0" defTabSz="914400"/>
            <a:r>
              <a:rPr lang="de-DE" altLang="de-DE" sz="2000" b="1" dirty="0">
                <a:solidFill>
                  <a:srgbClr val="004992"/>
                </a:solidFill>
              </a:rPr>
              <a:t>Pretenţii absolute:</a:t>
            </a:r>
          </a:p>
          <a:p>
            <a:pPr marL="342900" lvl="1" indent="-342900" defTabSz="914400">
              <a:spcBef>
                <a:spcPts val="600"/>
              </a:spcBef>
              <a:spcAft>
                <a:spcPts val="0"/>
              </a:spcAft>
              <a:buClr>
                <a:srgbClr val="333333"/>
              </a:buClr>
              <a:buFont typeface="WingDings"/>
              <a:buChar char=""/>
            </a:pPr>
            <a:r>
              <a:rPr lang="de-DE" altLang="de-DE" sz="2000" dirty="0">
                <a:solidFill>
                  <a:srgbClr val="333333"/>
                </a:solidFill>
              </a:rPr>
              <a:t>Evitaţi pretenţii absolute la persoana proprie de felul</a:t>
            </a:r>
          </a:p>
          <a:p>
            <a:pPr lvl="2" defTabSz="914400">
              <a:spcBef>
                <a:spcPts val="600"/>
              </a:spcBef>
              <a:spcAft>
                <a:spcPts val="0"/>
              </a:spcAft>
              <a:buClr>
                <a:srgbClr val="FFFFFF"/>
              </a:buClr>
              <a:buFont typeface="WingDings"/>
              <a:buChar char=""/>
            </a:pPr>
            <a:r>
              <a:rPr lang="de-DE" altLang="de-DE" sz="2000">
                <a:solidFill>
                  <a:srgbClr val="333333"/>
                </a:solidFill>
              </a:rPr>
              <a:t>“Trebuie </a:t>
            </a:r>
            <a:r>
              <a:rPr lang="de-DE" altLang="de-DE" sz="2000" dirty="0">
                <a:solidFill>
                  <a:srgbClr val="333333"/>
                </a:solidFill>
              </a:rPr>
              <a:t>să arăt </a:t>
            </a:r>
            <a:r>
              <a:rPr lang="de-DE" altLang="de-DE" sz="2000">
                <a:solidFill>
                  <a:srgbClr val="333333"/>
                </a:solidFill>
              </a:rPr>
              <a:t>bine întotdeauna”</a:t>
            </a:r>
            <a:endParaRPr lang="de-DE" altLang="de-DE" sz="2000" dirty="0">
              <a:solidFill>
                <a:srgbClr val="333333"/>
              </a:solidFill>
            </a:endParaRPr>
          </a:p>
          <a:p>
            <a:pPr lvl="2" defTabSz="914400">
              <a:spcBef>
                <a:spcPts val="600"/>
              </a:spcBef>
              <a:spcAft>
                <a:spcPts val="0"/>
              </a:spcAft>
              <a:buClr>
                <a:srgbClr val="FFFFFF"/>
              </a:buClr>
              <a:buFont typeface="WingDings"/>
              <a:buChar char=""/>
            </a:pPr>
            <a:r>
              <a:rPr lang="de-DE" altLang="de-DE" sz="2000">
                <a:solidFill>
                  <a:srgbClr val="333333"/>
                </a:solidFill>
              </a:rPr>
              <a:t>“Trebuie </a:t>
            </a:r>
            <a:r>
              <a:rPr lang="de-DE" altLang="de-DE" sz="2000" dirty="0">
                <a:solidFill>
                  <a:srgbClr val="333333"/>
                </a:solidFill>
              </a:rPr>
              <a:t>să apar </a:t>
            </a:r>
            <a:r>
              <a:rPr lang="de-DE" altLang="de-DE" sz="2000">
                <a:solidFill>
                  <a:srgbClr val="333333"/>
                </a:solidFill>
              </a:rPr>
              <a:t>deştept întotdeauna”</a:t>
            </a:r>
            <a:endParaRPr lang="de-DE" altLang="de-DE" sz="2000" dirty="0">
              <a:solidFill>
                <a:srgbClr val="333333"/>
              </a:solidFill>
            </a:endParaRPr>
          </a:p>
          <a:p>
            <a:pPr lvl="2" defTabSz="914400">
              <a:spcBef>
                <a:spcPts val="600"/>
              </a:spcBef>
              <a:spcAft>
                <a:spcPts val="0"/>
              </a:spcAft>
              <a:buClr>
                <a:srgbClr val="FFFFFF"/>
              </a:buClr>
              <a:buFont typeface="WingDings"/>
              <a:buChar char=""/>
            </a:pPr>
            <a:r>
              <a:rPr lang="de-DE" altLang="de-DE" sz="2000">
                <a:solidFill>
                  <a:srgbClr val="333333"/>
                </a:solidFill>
              </a:rPr>
              <a:t>“Trebuie </a:t>
            </a:r>
            <a:r>
              <a:rPr lang="de-DE" altLang="de-DE" sz="2000" dirty="0">
                <a:solidFill>
                  <a:srgbClr val="333333"/>
                </a:solidFill>
              </a:rPr>
              <a:t>să spun ceva </a:t>
            </a:r>
            <a:r>
              <a:rPr lang="de-DE" altLang="de-DE" sz="2000">
                <a:solidFill>
                  <a:srgbClr val="333333"/>
                </a:solidFill>
              </a:rPr>
              <a:t>interessant întotdeauna”</a:t>
            </a:r>
            <a:endParaRPr lang="de-DE" altLang="de-DE" sz="2000" dirty="0">
              <a:solidFill>
                <a:srgbClr val="333333"/>
              </a:solidFill>
            </a:endParaRPr>
          </a:p>
          <a:p>
            <a:pPr lvl="2" defTabSz="914400">
              <a:spcBef>
                <a:spcPts val="600"/>
              </a:spcBef>
              <a:spcAft>
                <a:spcPts val="0"/>
              </a:spcAft>
              <a:buClr>
                <a:srgbClr val="FFFFFF"/>
              </a:buClr>
              <a:buFont typeface="WingDings"/>
              <a:buChar char=""/>
            </a:pPr>
            <a:r>
              <a:rPr lang="de-DE" altLang="de-DE" sz="2000">
                <a:solidFill>
                  <a:srgbClr val="333333"/>
                </a:solidFill>
              </a:rPr>
              <a:t>“La </a:t>
            </a:r>
            <a:r>
              <a:rPr lang="de-DE" altLang="de-DE" sz="2000" dirty="0">
                <a:solidFill>
                  <a:srgbClr val="333333"/>
                </a:solidFill>
              </a:rPr>
              <a:t>muncă trebuie să fac </a:t>
            </a:r>
            <a:r>
              <a:rPr lang="de-DE" altLang="de-DE" sz="2000">
                <a:solidFill>
                  <a:srgbClr val="333333"/>
                </a:solidFill>
              </a:rPr>
              <a:t>totul perfect”</a:t>
            </a:r>
            <a:endParaRPr lang="en-US" sz="2000" dirty="0"/>
          </a:p>
        </p:txBody>
      </p:sp>
      <p:pic>
        <p:nvPicPr>
          <p:cNvPr id="8" name="Picture 8" descr="goodbye dandelion">
            <a:extLst>
              <a:ext uri="{FF2B5EF4-FFF2-40B4-BE49-F238E27FC236}">
                <a16:creationId xmlns:a16="http://schemas.microsoft.com/office/drawing/2014/main" id="{9DBA6EB9-79B0-4957-BD74-E54C035BB6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834" y="4114798"/>
            <a:ext cx="1978341" cy="2743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vi-VN"/>
              <a:t>Trening metacognitiv 8 – Stima de sine &amp; starea sufletească</a:t>
            </a:r>
            <a:endParaRPr lang="de-DE"/>
          </a:p>
        </p:txBody>
      </p:sp>
      <p:sp>
        <p:nvSpPr>
          <p:cNvPr id="4" name="Slide Number Placeholder 3"/>
          <p:cNvSpPr>
            <a:spLocks noGrp="1"/>
          </p:cNvSpPr>
          <p:nvPr>
            <p:ph type="sldNum" sz="quarter" idx="12"/>
          </p:nvPr>
        </p:nvSpPr>
        <p:spPr/>
        <p:txBody>
          <a:bodyPr/>
          <a:lstStyle/>
          <a:p>
            <a:fld id="{72E9AFDE-1116-41B2-867D-627F87BDBA80}" type="slidenum">
              <a:rPr lang="de-DE" altLang="de-DE" smtClean="0"/>
              <a:pPr/>
              <a:t>34</a:t>
            </a:fld>
            <a:endParaRPr lang="de-DE" altLang="de-DE"/>
          </a:p>
        </p:txBody>
      </p:sp>
    </p:spTree>
    <p:extLst>
      <p:ext uri="{BB962C8B-B14F-4D97-AF65-F5344CB8AC3E}">
        <p14:creationId xmlns:p14="http://schemas.microsoft.com/office/powerpoint/2010/main" val="18747292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Opțional</a:t>
            </a:r>
            <a:r>
              <a:rPr lang="en-US" altLang="ko-KR" sz="3600" spc="-5" dirty="0">
                <a:latin typeface="+mn-lt"/>
                <a:ea typeface="+mn-ea"/>
                <a:cs typeface="+mn-cs"/>
              </a:rPr>
              <a:t>: </a:t>
            </a:r>
            <a:r>
              <a:rPr lang="en-US" altLang="ko-KR" sz="3600" spc="-5" dirty="0" err="1">
                <a:latin typeface="+mn-lt"/>
                <a:ea typeface="+mn-ea"/>
                <a:cs typeface="+mn-cs"/>
              </a:rPr>
              <a:t>videoclip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vi-VN" altLang="ko-KR" sz="2400" dirty="0">
                <a:solidFill>
                  <a:srgbClr val="004992"/>
                </a:solidFill>
              </a:rPr>
              <a:t>Opțional: pe pagina următoare se găsesc videoclipuri care se preocupă cu tema actuală</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vi-VN" altLang="ko-KR" sz="2400" dirty="0">
                <a:solidFill>
                  <a:srgbClr val="333333"/>
                </a:solidFill>
              </a:rPr>
              <a:t>După ce vedeți videoclipurile puteți să discutați ce legătură au cu tema actuală</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rPr>
              <a:t>[</a:t>
            </a:r>
            <a:r>
              <a:rPr lang="it-IT" altLang="ko-KR" b="0" i="1" spc="-5" dirty="0">
                <a:solidFill>
                  <a:srgbClr val="333333"/>
                </a:solidFill>
              </a:rPr>
              <a:t>pentru cei care conduc grupa</a:t>
            </a:r>
            <a:r>
              <a:rPr lang="en-US" altLang="ko-KR" b="0" i="1" spc="-5" dirty="0">
                <a:solidFill>
                  <a:srgbClr val="333333"/>
                </a:solidFill>
              </a:rPr>
              <a:t>:</a:t>
            </a:r>
          </a:p>
          <a:p>
            <a:pPr marL="635" defTabSz="914400" eaLnBrk="0" fontAlgn="base" hangingPunct="0">
              <a:spcBef>
                <a:spcPts val="894"/>
              </a:spcBef>
              <a:spcAft>
                <a:spcPct val="0"/>
              </a:spcAft>
            </a:pPr>
            <a:r>
              <a:rPr lang="en-US" altLang="ko-KR" b="0" dirty="0" err="1">
                <a:solidFill>
                  <a:srgbClr val="333333"/>
                </a:solidFill>
              </a:rPr>
              <a:t>unele</a:t>
            </a:r>
            <a:r>
              <a:rPr lang="en-US" altLang="ko-KR" b="0" dirty="0">
                <a:solidFill>
                  <a:srgbClr val="333333"/>
                </a:solidFill>
              </a:rPr>
              <a:t> </a:t>
            </a:r>
            <a:r>
              <a:rPr lang="en-US" altLang="ko-KR" b="0" dirty="0" err="1">
                <a:solidFill>
                  <a:srgbClr val="333333"/>
                </a:solidFill>
              </a:rPr>
              <a:t>videoclipuri</a:t>
            </a:r>
            <a:r>
              <a:rPr lang="en-US" altLang="ko-KR" b="0" dirty="0">
                <a:solidFill>
                  <a:srgbClr val="333333"/>
                </a:solidFill>
              </a:rPr>
              <a:t> au un </a:t>
            </a:r>
            <a:r>
              <a:rPr lang="en-US" altLang="ko-KR" b="0" dirty="0" err="1">
                <a:solidFill>
                  <a:srgbClr val="333333"/>
                </a:solidFill>
              </a:rPr>
              <a:t>limbaj</a:t>
            </a:r>
            <a:r>
              <a:rPr lang="en-US" altLang="ko-KR" b="0" dirty="0">
                <a:solidFill>
                  <a:srgbClr val="333333"/>
                </a:solidFill>
              </a:rPr>
              <a:t> care nu </a:t>
            </a:r>
            <a:r>
              <a:rPr lang="en-US" altLang="ko-KR" b="0" dirty="0" err="1">
                <a:solidFill>
                  <a:srgbClr val="333333"/>
                </a:solidFill>
              </a:rPr>
              <a:t>este</a:t>
            </a:r>
            <a:r>
              <a:rPr lang="en-US" altLang="ko-KR" b="0" dirty="0">
                <a:solidFill>
                  <a:srgbClr val="333333"/>
                </a:solidFill>
              </a:rPr>
              <a:t> </a:t>
            </a:r>
            <a:r>
              <a:rPr lang="en-US" altLang="ko-KR" b="0" dirty="0" err="1">
                <a:solidFill>
                  <a:srgbClr val="333333"/>
                </a:solidFill>
              </a:rPr>
              <a:t>adecvat</a:t>
            </a:r>
            <a:r>
              <a:rPr lang="en-US" altLang="ko-KR" b="0" dirty="0">
                <a:solidFill>
                  <a:srgbClr val="333333"/>
                </a:solidFill>
              </a:rPr>
              <a:t> </a:t>
            </a:r>
            <a:r>
              <a:rPr lang="en-US" altLang="ko-KR" b="0" dirty="0" err="1">
                <a:solidFill>
                  <a:srgbClr val="333333"/>
                </a:solidFill>
              </a:rPr>
              <a:t>pentru</a:t>
            </a:r>
            <a:r>
              <a:rPr lang="en-US" altLang="ko-KR" b="0" dirty="0">
                <a:solidFill>
                  <a:srgbClr val="333333"/>
                </a:solidFill>
              </a:rPr>
              <a:t> </a:t>
            </a:r>
            <a:r>
              <a:rPr lang="en-US" altLang="ko-KR" b="0" dirty="0" err="1">
                <a:solidFill>
                  <a:srgbClr val="333333"/>
                </a:solidFill>
              </a:rPr>
              <a:t>toate</a:t>
            </a:r>
            <a:r>
              <a:rPr lang="en-US" altLang="ko-KR" b="0" dirty="0">
                <a:solidFill>
                  <a:srgbClr val="333333"/>
                </a:solidFill>
              </a:rPr>
              <a:t> </a:t>
            </a:r>
            <a:r>
              <a:rPr lang="en-US" altLang="ko-KR" b="0" dirty="0" err="1">
                <a:solidFill>
                  <a:srgbClr val="333333"/>
                </a:solidFill>
              </a:rPr>
              <a:t>persoanele</a:t>
            </a:r>
            <a:r>
              <a:rPr lang="en-US" altLang="ko-KR" b="0" dirty="0">
                <a:solidFill>
                  <a:srgbClr val="333333"/>
                </a:solidFill>
              </a:rPr>
              <a:t> din </a:t>
            </a:r>
            <a:r>
              <a:rPr lang="en-US" altLang="ko-KR" b="0" dirty="0" err="1">
                <a:solidFill>
                  <a:srgbClr val="333333"/>
                </a:solidFill>
              </a:rPr>
              <a:t>culturi</a:t>
            </a:r>
            <a:r>
              <a:rPr lang="en-US" altLang="ko-KR" b="0" dirty="0">
                <a:solidFill>
                  <a:srgbClr val="333333"/>
                </a:solidFill>
              </a:rPr>
              <a:t> diverse. </a:t>
            </a:r>
            <a:r>
              <a:rPr lang="en-US" altLang="ko-KR" b="0" dirty="0" err="1">
                <a:solidFill>
                  <a:srgbClr val="333333"/>
                </a:solidFill>
              </a:rPr>
              <a:t>Selectați</a:t>
            </a:r>
            <a:r>
              <a:rPr lang="en-US" altLang="ko-KR" b="0" dirty="0">
                <a:solidFill>
                  <a:srgbClr val="333333"/>
                </a:solidFill>
              </a:rPr>
              <a:t> </a:t>
            </a:r>
            <a:r>
              <a:rPr lang="en-US" altLang="ko-KR" b="0" dirty="0" err="1">
                <a:solidFill>
                  <a:srgbClr val="333333"/>
                </a:solidFill>
              </a:rPr>
              <a:t>înainte</a:t>
            </a:r>
            <a:r>
              <a:rPr lang="en-US" altLang="ko-KR" b="0" dirty="0">
                <a:solidFill>
                  <a:srgbClr val="333333"/>
                </a:solidFill>
              </a:rPr>
              <a:t> </a:t>
            </a:r>
            <a:r>
              <a:rPr lang="en-US" altLang="ko-KR" b="0" dirty="0" err="1">
                <a:solidFill>
                  <a:srgbClr val="333333"/>
                </a:solidFill>
              </a:rPr>
              <a:t>videoclipurile</a:t>
            </a:r>
            <a:r>
              <a:rPr lang="en-US" altLang="ko-KR" b="0" dirty="0">
                <a:solidFill>
                  <a:srgbClr val="333333"/>
                </a:solidFill>
              </a:rPr>
              <a:t> care se </a:t>
            </a:r>
            <a:r>
              <a:rPr lang="en-US" altLang="ko-KR" b="0" dirty="0" err="1">
                <a:solidFill>
                  <a:srgbClr val="333333"/>
                </a:solidFill>
              </a:rPr>
              <a:t>potrivesc</a:t>
            </a:r>
            <a:r>
              <a:rPr lang="en-US" altLang="ko-KR" b="0" dirty="0">
                <a:solidFill>
                  <a:srgbClr val="333333"/>
                </a:solidFill>
              </a:rPr>
              <a:t>.</a:t>
            </a:r>
            <a:r>
              <a:rPr lang="de-DE" b="0" dirty="0">
                <a:solidFill>
                  <a:srgbClr val="333333"/>
                </a:solidFill>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vi-VN"/>
              <a:t>Trening metacognitiv 8 – Stima de sine &amp; starea sufletească</a:t>
            </a:r>
            <a:endParaRPr lang="de-DE"/>
          </a:p>
        </p:txBody>
      </p:sp>
      <p:sp>
        <p:nvSpPr>
          <p:cNvPr id="5" name="Slide Number Placeholder 4"/>
          <p:cNvSpPr>
            <a:spLocks noGrp="1"/>
          </p:cNvSpPr>
          <p:nvPr>
            <p:ph type="sldNum" sz="quarter" idx="12"/>
          </p:nvPr>
        </p:nvSpPr>
        <p:spPr/>
        <p:txBody>
          <a:bodyPr/>
          <a:lstStyle/>
          <a:p>
            <a:fld id="{72E9AFDE-1116-41B2-867D-627F87BDBA80}" type="slidenum">
              <a:rPr lang="de-DE" altLang="de-DE" smtClean="0"/>
              <a:pPr/>
              <a:t>35</a:t>
            </a:fld>
            <a:endParaRPr lang="de-DE" altLang="de-DE"/>
          </a:p>
        </p:txBody>
      </p:sp>
    </p:spTree>
    <p:extLst>
      <p:ext uri="{BB962C8B-B14F-4D97-AF65-F5344CB8AC3E}">
        <p14:creationId xmlns:p14="http://schemas.microsoft.com/office/powerpoint/2010/main" val="37221924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Fiţi conştienţi de tăriile voastre </a:t>
            </a:r>
            <a:endParaRPr lang="en-US" sz="3600">
              <a:latin typeface="+mn-lt"/>
              <a:ea typeface="+mn-ea"/>
              <a:cs typeface="+mn-cs"/>
            </a:endParaRPr>
          </a:p>
        </p:txBody>
      </p:sp>
      <p:sp>
        <p:nvSpPr>
          <p:cNvPr id="36867" name="Rectangle 10"/>
          <p:cNvSpPr>
            <a:spLocks noGrp="1" noChangeArrowheads="1"/>
          </p:cNvSpPr>
          <p:nvPr>
            <p:ph idx="1"/>
          </p:nvPr>
        </p:nvSpPr>
        <p:spPr>
          <a:xfrm>
            <a:off x="408955" y="2204864"/>
            <a:ext cx="7772400" cy="4248000"/>
          </a:xfrm>
        </p:spPr>
        <p:txBody>
          <a:bodyPr>
            <a:noAutofit/>
          </a:bodyPr>
          <a:lstStyle/>
          <a:p>
            <a:pPr marL="342900" indent="-342900" eaLnBrk="1" hangingPunct="1">
              <a:buClr>
                <a:srgbClr val="333333"/>
              </a:buClr>
              <a:buFont typeface="WingDings"/>
              <a:buChar char=""/>
              <a:defRPr/>
            </a:pPr>
            <a:r>
              <a:rPr lang="en-US" sz="2400" dirty="0" err="1">
                <a:solidFill>
                  <a:srgbClr val="333333"/>
                </a:solidFill>
              </a:rPr>
              <a:t>În</a:t>
            </a:r>
            <a:r>
              <a:rPr lang="en-US" sz="2400" dirty="0">
                <a:solidFill>
                  <a:srgbClr val="333333"/>
                </a:solidFill>
              </a:rPr>
              <a:t> loc </a:t>
            </a:r>
            <a:r>
              <a:rPr lang="en-US" sz="2400" dirty="0" err="1">
                <a:solidFill>
                  <a:srgbClr val="333333"/>
                </a:solidFill>
              </a:rPr>
              <a:t>să</a:t>
            </a:r>
            <a:r>
              <a:rPr lang="en-US" sz="2400" dirty="0">
                <a:solidFill>
                  <a:srgbClr val="333333"/>
                </a:solidFill>
              </a:rPr>
              <a:t> </a:t>
            </a:r>
            <a:r>
              <a:rPr lang="en-US" sz="2400" dirty="0" err="1">
                <a:solidFill>
                  <a:srgbClr val="333333"/>
                </a:solidFill>
              </a:rPr>
              <a:t>vă</a:t>
            </a:r>
            <a:r>
              <a:rPr lang="en-US" sz="2400" dirty="0">
                <a:solidFill>
                  <a:srgbClr val="333333"/>
                </a:solidFill>
              </a:rPr>
              <a:t> </a:t>
            </a:r>
            <a:r>
              <a:rPr lang="en-US" sz="2400" dirty="0" err="1">
                <a:solidFill>
                  <a:srgbClr val="333333"/>
                </a:solidFill>
              </a:rPr>
              <a:t>concentraţi</a:t>
            </a:r>
            <a:r>
              <a:rPr lang="en-US" sz="2400" dirty="0">
                <a:solidFill>
                  <a:srgbClr val="333333"/>
                </a:solidFill>
              </a:rPr>
              <a:t> </a:t>
            </a:r>
            <a:r>
              <a:rPr lang="en-US" sz="2400" dirty="0" err="1">
                <a:solidFill>
                  <a:srgbClr val="333333"/>
                </a:solidFill>
              </a:rPr>
              <a:t>pe</a:t>
            </a:r>
            <a:r>
              <a:rPr lang="en-US" sz="2400" dirty="0">
                <a:solidFill>
                  <a:srgbClr val="333333"/>
                </a:solidFill>
              </a:rPr>
              <a:t> </a:t>
            </a:r>
            <a:r>
              <a:rPr lang="en-US" sz="2400" dirty="0" err="1">
                <a:solidFill>
                  <a:srgbClr val="333333"/>
                </a:solidFill>
              </a:rPr>
              <a:t>slăbiciunile</a:t>
            </a:r>
            <a:r>
              <a:rPr lang="en-US" sz="2400" dirty="0">
                <a:solidFill>
                  <a:srgbClr val="333333"/>
                </a:solidFill>
              </a:rPr>
              <a:t> </a:t>
            </a:r>
            <a:r>
              <a:rPr lang="en-US" sz="2400" dirty="0" err="1">
                <a:solidFill>
                  <a:srgbClr val="333333"/>
                </a:solidFill>
              </a:rPr>
              <a:t>voastre</a:t>
            </a:r>
            <a:r>
              <a:rPr lang="en-US" sz="2400" dirty="0">
                <a:solidFill>
                  <a:srgbClr val="333333"/>
                </a:solidFill>
              </a:rPr>
              <a:t>, </a:t>
            </a:r>
            <a:r>
              <a:rPr lang="en-US" sz="2400" dirty="0" err="1">
                <a:solidFill>
                  <a:srgbClr val="333333"/>
                </a:solidFill>
              </a:rPr>
              <a:t>accentuaţi</a:t>
            </a:r>
            <a:r>
              <a:rPr lang="en-US" sz="2400" dirty="0">
                <a:solidFill>
                  <a:srgbClr val="333333"/>
                </a:solidFill>
              </a:rPr>
              <a:t> </a:t>
            </a:r>
            <a:r>
              <a:rPr lang="en-US" sz="2400" dirty="0" err="1">
                <a:solidFill>
                  <a:srgbClr val="333333"/>
                </a:solidFill>
              </a:rPr>
              <a:t>mai</a:t>
            </a:r>
            <a:r>
              <a:rPr lang="en-US" sz="2400" dirty="0">
                <a:solidFill>
                  <a:srgbClr val="333333"/>
                </a:solidFill>
              </a:rPr>
              <a:t> </a:t>
            </a:r>
            <a:r>
              <a:rPr lang="en-US" sz="2400" dirty="0" err="1">
                <a:solidFill>
                  <a:srgbClr val="333333"/>
                </a:solidFill>
              </a:rPr>
              <a:t>degrabă</a:t>
            </a:r>
            <a:r>
              <a:rPr lang="en-US" sz="2400" dirty="0">
                <a:solidFill>
                  <a:srgbClr val="333333"/>
                </a:solidFill>
              </a:rPr>
              <a:t> </a:t>
            </a:r>
            <a:r>
              <a:rPr lang="en-US" sz="2400" i="1" dirty="0" err="1">
                <a:solidFill>
                  <a:srgbClr val="333333"/>
                </a:solidFill>
              </a:rPr>
              <a:t>tăriile</a:t>
            </a:r>
            <a:r>
              <a:rPr lang="en-US" sz="2400" dirty="0">
                <a:solidFill>
                  <a:srgbClr val="333333"/>
                </a:solidFill>
              </a:rPr>
              <a:t>.</a:t>
            </a:r>
            <a:endParaRPr lang="de-DE" sz="2400" dirty="0">
              <a:solidFill>
                <a:srgbClr val="333333"/>
              </a:solidFill>
            </a:endParaRPr>
          </a:p>
          <a:p>
            <a:pPr marL="342900" indent="-342900" eaLnBrk="1" hangingPunct="1">
              <a:buClr>
                <a:srgbClr val="000000"/>
              </a:buClr>
              <a:buFont typeface="WingDings"/>
              <a:buChar char=""/>
              <a:defRPr/>
            </a:pPr>
            <a:r>
              <a:rPr lang="de-DE" sz="2400" dirty="0">
                <a:solidFill>
                  <a:srgbClr val="333333"/>
                </a:solidFill>
              </a:rPr>
              <a:t>Fiecare om are t</a:t>
            </a:r>
            <a:r>
              <a:rPr lang="en-US" sz="2400" dirty="0" err="1">
                <a:solidFill>
                  <a:srgbClr val="333333"/>
                </a:solidFill>
              </a:rPr>
              <a:t>ăriile</a:t>
            </a:r>
            <a:r>
              <a:rPr lang="en-US" sz="2400" dirty="0">
                <a:solidFill>
                  <a:srgbClr val="333333"/>
                </a:solidFill>
              </a:rPr>
              <a:t> </a:t>
            </a:r>
            <a:r>
              <a:rPr lang="en-US" sz="2400" dirty="0" err="1">
                <a:solidFill>
                  <a:srgbClr val="333333"/>
                </a:solidFill>
              </a:rPr>
              <a:t>lui</a:t>
            </a:r>
            <a:r>
              <a:rPr lang="en-US" sz="2400" dirty="0">
                <a:solidFill>
                  <a:srgbClr val="333333"/>
                </a:solidFill>
              </a:rPr>
              <a:t> </a:t>
            </a:r>
            <a:r>
              <a:rPr lang="en-US" sz="2400" dirty="0" err="1">
                <a:solidFill>
                  <a:srgbClr val="333333"/>
                </a:solidFill>
              </a:rPr>
              <a:t>pe</a:t>
            </a:r>
            <a:r>
              <a:rPr lang="en-US" sz="2400" dirty="0">
                <a:solidFill>
                  <a:srgbClr val="333333"/>
                </a:solidFill>
              </a:rPr>
              <a:t> care nu </a:t>
            </a:r>
            <a:r>
              <a:rPr lang="en-US" sz="2400" dirty="0" err="1">
                <a:solidFill>
                  <a:srgbClr val="333333"/>
                </a:solidFill>
              </a:rPr>
              <a:t>toţi</a:t>
            </a:r>
            <a:r>
              <a:rPr lang="en-US" sz="2400" dirty="0">
                <a:solidFill>
                  <a:srgbClr val="333333"/>
                </a:solidFill>
              </a:rPr>
              <a:t> le au </a:t>
            </a:r>
            <a:r>
              <a:rPr lang="en-US" sz="2400" dirty="0" err="1">
                <a:solidFill>
                  <a:srgbClr val="333333"/>
                </a:solidFill>
              </a:rPr>
              <a:t>sau</a:t>
            </a:r>
            <a:r>
              <a:rPr lang="en-US" sz="2400" dirty="0">
                <a:solidFill>
                  <a:srgbClr val="333333"/>
                </a:solidFill>
              </a:rPr>
              <a:t> de care </a:t>
            </a:r>
            <a:r>
              <a:rPr lang="en-US" sz="2400" dirty="0" err="1">
                <a:solidFill>
                  <a:srgbClr val="333333"/>
                </a:solidFill>
              </a:rPr>
              <a:t>poate</a:t>
            </a:r>
            <a:r>
              <a:rPr lang="en-US" sz="2400" dirty="0">
                <a:solidFill>
                  <a:srgbClr val="333333"/>
                </a:solidFill>
              </a:rPr>
              <a:t> </a:t>
            </a:r>
            <a:r>
              <a:rPr lang="en-US" sz="2400" dirty="0" err="1">
                <a:solidFill>
                  <a:srgbClr val="333333"/>
                </a:solidFill>
              </a:rPr>
              <a:t>să</a:t>
            </a:r>
            <a:r>
              <a:rPr lang="en-US" sz="2400" dirty="0">
                <a:solidFill>
                  <a:srgbClr val="333333"/>
                </a:solidFill>
              </a:rPr>
              <a:t> fie </a:t>
            </a:r>
            <a:r>
              <a:rPr lang="en-US" sz="2400" dirty="0" err="1">
                <a:solidFill>
                  <a:srgbClr val="333333"/>
                </a:solidFill>
              </a:rPr>
              <a:t>mândru</a:t>
            </a:r>
            <a:r>
              <a:rPr lang="en-US" sz="2400" dirty="0">
                <a:solidFill>
                  <a:srgbClr val="333333"/>
                </a:solidFill>
              </a:rPr>
              <a:t>…</a:t>
            </a:r>
            <a:br>
              <a:rPr lang="en-US" sz="2400" dirty="0">
                <a:solidFill>
                  <a:srgbClr val="333333"/>
                </a:solidFill>
              </a:rPr>
            </a:br>
            <a:r>
              <a:rPr lang="de-DE" sz="2400" i="1" dirty="0">
                <a:solidFill>
                  <a:srgbClr val="004992"/>
                </a:solidFill>
              </a:rPr>
              <a:t>Nu e nevoie s</a:t>
            </a:r>
            <a:r>
              <a:rPr lang="en-US" sz="2400" i="1" dirty="0">
                <a:solidFill>
                  <a:srgbClr val="004992"/>
                </a:solidFill>
              </a:rPr>
              <a:t>ă fie </a:t>
            </a:r>
            <a:r>
              <a:rPr lang="en-US" sz="2400" i="1" dirty="0" err="1">
                <a:solidFill>
                  <a:srgbClr val="004992"/>
                </a:solidFill>
              </a:rPr>
              <a:t>recorduri</a:t>
            </a:r>
            <a:r>
              <a:rPr lang="en-US" sz="2400" i="1" dirty="0">
                <a:solidFill>
                  <a:srgbClr val="004992"/>
                </a:solidFill>
              </a:rPr>
              <a:t> </a:t>
            </a:r>
            <a:r>
              <a:rPr lang="en-US" sz="2400" i="1" dirty="0" err="1">
                <a:solidFill>
                  <a:srgbClr val="004992"/>
                </a:solidFill>
              </a:rPr>
              <a:t>sau</a:t>
            </a:r>
            <a:r>
              <a:rPr lang="en-US" sz="2400" i="1" dirty="0">
                <a:solidFill>
                  <a:srgbClr val="004992"/>
                </a:solidFill>
              </a:rPr>
              <a:t> </a:t>
            </a:r>
            <a:r>
              <a:rPr lang="en-US" sz="2400" i="1" dirty="0" err="1">
                <a:solidFill>
                  <a:srgbClr val="004992"/>
                </a:solidFill>
              </a:rPr>
              <a:t>invenţii</a:t>
            </a:r>
            <a:r>
              <a:rPr lang="en-US" sz="2400" i="1" dirty="0">
                <a:solidFill>
                  <a:srgbClr val="004992"/>
                </a:solidFill>
              </a:rPr>
              <a:t> </a:t>
            </a:r>
            <a:r>
              <a:rPr lang="en-US" sz="2400" i="1" dirty="0" err="1">
                <a:solidFill>
                  <a:srgbClr val="004992"/>
                </a:solidFill>
              </a:rPr>
              <a:t>deosebite</a:t>
            </a:r>
            <a:r>
              <a:rPr lang="de-DE" sz="2400" i="1" dirty="0">
                <a:solidFill>
                  <a:srgbClr val="004992"/>
                </a:solidFill>
              </a:rPr>
              <a:t>!</a:t>
            </a:r>
            <a:endParaRPr lang="de-DE" sz="2400" dirty="0">
              <a:solidFill>
                <a:srgbClr val="004992"/>
              </a:solidFill>
            </a:endParaRP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vi-VN"/>
              <a:t>Trening metacognitiv 8 – Stima de sine &amp; starea sufletească</a:t>
            </a:r>
            <a:endParaRPr lang="de-DE"/>
          </a:p>
        </p:txBody>
      </p:sp>
      <p:sp>
        <p:nvSpPr>
          <p:cNvPr id="10" name="Slide Number Placeholder 9"/>
          <p:cNvSpPr>
            <a:spLocks noGrp="1"/>
          </p:cNvSpPr>
          <p:nvPr>
            <p:ph type="sldNum" sz="quarter" idx="12"/>
          </p:nvPr>
        </p:nvSpPr>
        <p:spPr/>
        <p:txBody>
          <a:bodyPr/>
          <a:lstStyle/>
          <a:p>
            <a:fld id="{72E9AFDE-1116-41B2-867D-627F87BDBA80}"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Fiţi conştienţi de tăriile voastre </a:t>
            </a:r>
            <a:endParaRPr lang="en-US" sz="3600">
              <a:latin typeface="+mn-lt"/>
              <a:ea typeface="+mn-ea"/>
              <a:cs typeface="+mn-cs"/>
            </a:endParaRPr>
          </a:p>
        </p:txBody>
      </p:sp>
      <p:sp>
        <p:nvSpPr>
          <p:cNvPr id="40962" name="Rectangle 3"/>
          <p:cNvSpPr>
            <a:spLocks noGrp="1" noChangeArrowheads="1"/>
          </p:cNvSpPr>
          <p:nvPr>
            <p:ph idx="1"/>
          </p:nvPr>
        </p:nvSpPr>
        <p:spPr>
          <a:xfrm>
            <a:off x="408955" y="2204864"/>
            <a:ext cx="8229600" cy="4248000"/>
          </a:xfrm>
          <a:noFill/>
        </p:spPr>
        <p:txBody>
          <a:bodyPr>
            <a:noAutofit/>
          </a:bodyPr>
          <a:lstStyle/>
          <a:p>
            <a:pPr marL="457200" indent="-457200" eaLnBrk="1" hangingPunct="1">
              <a:lnSpc>
                <a:spcPct val="100000"/>
              </a:lnSpc>
              <a:spcBef>
                <a:spcPts val="0"/>
              </a:spcBef>
              <a:buFont typeface="+mj-lt"/>
              <a:buAutoNum type="arabicPeriod"/>
            </a:pPr>
            <a:r>
              <a:rPr lang="en-US" altLang="de-DE" sz="2400" dirty="0" err="1">
                <a:solidFill>
                  <a:srgbClr val="004992"/>
                </a:solidFill>
              </a:rPr>
              <a:t>Gândiţi-vă</a:t>
            </a:r>
            <a:r>
              <a:rPr lang="en-US" altLang="de-DE" sz="2400" dirty="0">
                <a:solidFill>
                  <a:srgbClr val="004992"/>
                </a:solidFill>
              </a:rPr>
              <a:t> </a:t>
            </a:r>
            <a:r>
              <a:rPr lang="en-US" altLang="de-DE" sz="2400" dirty="0" err="1">
                <a:solidFill>
                  <a:srgbClr val="004992"/>
                </a:solidFill>
              </a:rPr>
              <a:t>despre</a:t>
            </a:r>
            <a:r>
              <a:rPr lang="en-US" altLang="de-DE" sz="2400" dirty="0">
                <a:solidFill>
                  <a:srgbClr val="004992"/>
                </a:solidFill>
              </a:rPr>
              <a:t> </a:t>
            </a:r>
            <a:r>
              <a:rPr lang="en-US" altLang="de-DE" sz="2400" dirty="0" err="1">
                <a:solidFill>
                  <a:srgbClr val="004992"/>
                </a:solidFill>
              </a:rPr>
              <a:t>tăriile</a:t>
            </a:r>
            <a:r>
              <a:rPr lang="en-US" altLang="de-DE" sz="2400" dirty="0">
                <a:solidFill>
                  <a:srgbClr val="004992"/>
                </a:solidFill>
              </a:rPr>
              <a:t> </a:t>
            </a:r>
            <a:r>
              <a:rPr lang="en-US" altLang="de-DE" sz="2400" dirty="0" err="1">
                <a:solidFill>
                  <a:srgbClr val="004992"/>
                </a:solidFill>
              </a:rPr>
              <a:t>proprii</a:t>
            </a:r>
            <a:r>
              <a:rPr lang="en-US" altLang="de-DE" sz="2400" dirty="0">
                <a:solidFill>
                  <a:srgbClr val="004992"/>
                </a:solidFill>
              </a:rPr>
              <a:t>:</a:t>
            </a:r>
            <a:br>
              <a:rPr lang="en-US" altLang="de-DE" sz="2400" dirty="0">
                <a:solidFill>
                  <a:srgbClr val="004992"/>
                </a:solidFill>
              </a:rPr>
            </a:br>
            <a:r>
              <a:rPr lang="en-US" altLang="de-DE" sz="2400" i="1" dirty="0">
                <a:solidFill>
                  <a:srgbClr val="333333"/>
                </a:solidFill>
              </a:rPr>
              <a:t>Ce </a:t>
            </a:r>
            <a:r>
              <a:rPr lang="en-US" altLang="de-DE" sz="2400" i="1" dirty="0" err="1">
                <a:solidFill>
                  <a:srgbClr val="333333"/>
                </a:solidFill>
              </a:rPr>
              <a:t>îmi</a:t>
            </a:r>
            <a:r>
              <a:rPr lang="en-US" altLang="de-DE" sz="2400" i="1" dirty="0">
                <a:solidFill>
                  <a:srgbClr val="333333"/>
                </a:solidFill>
              </a:rPr>
              <a:t> </a:t>
            </a:r>
            <a:r>
              <a:rPr lang="en-US" altLang="de-DE" sz="2400" i="1" dirty="0" err="1">
                <a:solidFill>
                  <a:srgbClr val="333333"/>
                </a:solidFill>
              </a:rPr>
              <a:t>reuşeşte</a:t>
            </a:r>
            <a:r>
              <a:rPr lang="en-US" altLang="de-DE" sz="2400" i="1" dirty="0">
                <a:solidFill>
                  <a:srgbClr val="333333"/>
                </a:solidFill>
              </a:rPr>
              <a:t>, la </a:t>
            </a:r>
            <a:r>
              <a:rPr lang="en-US" altLang="de-DE" sz="2400" i="1" dirty="0" err="1">
                <a:solidFill>
                  <a:srgbClr val="333333"/>
                </a:solidFill>
              </a:rPr>
              <a:t>ce</a:t>
            </a:r>
            <a:r>
              <a:rPr lang="en-US" altLang="de-DE" sz="2400" i="1" dirty="0">
                <a:solidFill>
                  <a:srgbClr val="333333"/>
                </a:solidFill>
              </a:rPr>
              <a:t> </a:t>
            </a:r>
            <a:r>
              <a:rPr lang="en-US" altLang="de-DE" sz="2400" i="1" dirty="0" err="1">
                <a:solidFill>
                  <a:srgbClr val="333333"/>
                </a:solidFill>
              </a:rPr>
              <a:t>sunt</a:t>
            </a:r>
            <a:r>
              <a:rPr lang="en-US" altLang="de-DE" sz="2400" i="1" dirty="0">
                <a:solidFill>
                  <a:srgbClr val="333333"/>
                </a:solidFill>
              </a:rPr>
              <a:t> bun? </a:t>
            </a:r>
            <a:r>
              <a:rPr lang="en-US" altLang="de-DE" sz="2400" i="1" dirty="0" err="1">
                <a:solidFill>
                  <a:srgbClr val="333333"/>
                </a:solidFill>
              </a:rPr>
              <a:t>Pentru</a:t>
            </a:r>
            <a:r>
              <a:rPr lang="en-US" altLang="de-DE" sz="2400" i="1" dirty="0">
                <a:solidFill>
                  <a:srgbClr val="333333"/>
                </a:solidFill>
              </a:rPr>
              <a:t> </a:t>
            </a:r>
            <a:r>
              <a:rPr lang="en-US" altLang="de-DE" sz="2400" i="1" dirty="0" err="1">
                <a:solidFill>
                  <a:srgbClr val="333333"/>
                </a:solidFill>
              </a:rPr>
              <a:t>ce</a:t>
            </a:r>
            <a:r>
              <a:rPr lang="en-US" altLang="de-DE" sz="2400" i="1" dirty="0">
                <a:solidFill>
                  <a:srgbClr val="333333"/>
                </a:solidFill>
              </a:rPr>
              <a:t> am </a:t>
            </a:r>
            <a:r>
              <a:rPr lang="en-US" altLang="de-DE" sz="2400" i="1" dirty="0" err="1">
                <a:solidFill>
                  <a:srgbClr val="333333"/>
                </a:solidFill>
              </a:rPr>
              <a:t>primit</a:t>
            </a:r>
            <a:r>
              <a:rPr lang="en-US" altLang="de-DE" sz="2400" i="1" dirty="0">
                <a:solidFill>
                  <a:srgbClr val="333333"/>
                </a:solidFill>
              </a:rPr>
              <a:t> des </a:t>
            </a:r>
            <a:r>
              <a:rPr lang="en-US" altLang="de-DE" sz="2400" i="1" dirty="0" err="1">
                <a:solidFill>
                  <a:srgbClr val="333333"/>
                </a:solidFill>
              </a:rPr>
              <a:t>complimente</a:t>
            </a:r>
            <a:r>
              <a:rPr lang="en-US" altLang="de-DE" sz="2400" i="1" dirty="0">
                <a:solidFill>
                  <a:srgbClr val="333333"/>
                </a:solidFill>
              </a:rPr>
              <a:t>?</a:t>
            </a:r>
            <a:br>
              <a:rPr lang="en-US" altLang="de-DE" sz="2400" i="1" dirty="0">
                <a:solidFill>
                  <a:srgbClr val="333333"/>
                </a:solidFill>
              </a:rPr>
            </a:br>
            <a:r>
              <a:rPr lang="en-US" altLang="de-DE" sz="1600" i="1" dirty="0" err="1">
                <a:solidFill>
                  <a:srgbClr val="333333"/>
                </a:solidFill>
              </a:rPr>
              <a:t>exemplu</a:t>
            </a:r>
            <a:r>
              <a:rPr lang="en-US" altLang="de-DE" sz="1600" i="1" dirty="0">
                <a:solidFill>
                  <a:srgbClr val="333333"/>
                </a:solidFill>
              </a:rPr>
              <a:t>: am </a:t>
            </a:r>
            <a:r>
              <a:rPr lang="en-US" altLang="de-DE" sz="1600" i="1" dirty="0" err="1">
                <a:solidFill>
                  <a:srgbClr val="333333"/>
                </a:solidFill>
              </a:rPr>
              <a:t>răbdare</a:t>
            </a:r>
            <a:r>
              <a:rPr lang="en-US" altLang="de-DE" sz="1600" i="1" dirty="0">
                <a:solidFill>
                  <a:srgbClr val="333333"/>
                </a:solidFill>
              </a:rPr>
              <a:t> </a:t>
            </a:r>
            <a:r>
              <a:rPr lang="en-US" altLang="de-DE" sz="1600" i="1" dirty="0" err="1">
                <a:solidFill>
                  <a:srgbClr val="333333"/>
                </a:solidFill>
              </a:rPr>
              <a:t>multă</a:t>
            </a:r>
            <a:r>
              <a:rPr lang="en-US" altLang="de-DE" sz="1600" i="1" dirty="0">
                <a:solidFill>
                  <a:srgbClr val="333333"/>
                </a:solidFill>
              </a:rPr>
              <a:t>...</a:t>
            </a: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vi-VN"/>
              <a:t>Trening metacognitiv 8 – Stima de sine &amp; starea sufletească</a:t>
            </a:r>
            <a:endParaRPr lang="de-DE"/>
          </a:p>
        </p:txBody>
      </p:sp>
      <p:sp>
        <p:nvSpPr>
          <p:cNvPr id="10" name="Slide Number Placeholder 9"/>
          <p:cNvSpPr>
            <a:spLocks noGrp="1"/>
          </p:cNvSpPr>
          <p:nvPr>
            <p:ph type="sldNum" sz="quarter" idx="12"/>
          </p:nvPr>
        </p:nvSpPr>
        <p:spPr/>
        <p:txBody>
          <a:bodyPr/>
          <a:lstStyle/>
          <a:p>
            <a:fld id="{72E9AFDE-1116-41B2-867D-627F87BDBA80}"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Fiţi conştienţi de tăriile voastre </a:t>
            </a:r>
            <a:endParaRPr lang="en-US" sz="3600">
              <a:latin typeface="+mn-lt"/>
              <a:ea typeface="+mn-ea"/>
              <a:cs typeface="+mn-cs"/>
            </a:endParaRPr>
          </a:p>
        </p:txBody>
      </p:sp>
      <p:sp>
        <p:nvSpPr>
          <p:cNvPr id="40962" name="Rectangle 3"/>
          <p:cNvSpPr>
            <a:spLocks noGrp="1" noChangeArrowheads="1"/>
          </p:cNvSpPr>
          <p:nvPr>
            <p:ph idx="1"/>
          </p:nvPr>
        </p:nvSpPr>
        <p:spPr>
          <a:xfrm>
            <a:off x="408955" y="2204864"/>
            <a:ext cx="8229600" cy="4248000"/>
          </a:xfrm>
          <a:noFill/>
        </p:spPr>
        <p:txBody>
          <a:bodyPr>
            <a:noAutofit/>
          </a:bodyPr>
          <a:lstStyle/>
          <a:p>
            <a:pPr marL="457200" indent="-457200" eaLnBrk="1" hangingPunct="1">
              <a:lnSpc>
                <a:spcPct val="100000"/>
              </a:lnSpc>
              <a:spcBef>
                <a:spcPts val="0"/>
              </a:spcBef>
              <a:buFont typeface="+mj-lt"/>
              <a:buAutoNum type="arabicPeriod"/>
            </a:pPr>
            <a:r>
              <a:rPr lang="en-US" altLang="de-DE" sz="2400" dirty="0" err="1">
                <a:solidFill>
                  <a:srgbClr val="004992"/>
                </a:solidFill>
              </a:rPr>
              <a:t>Gândiţi-vă</a:t>
            </a:r>
            <a:r>
              <a:rPr lang="en-US" altLang="de-DE" sz="2400" dirty="0">
                <a:solidFill>
                  <a:srgbClr val="004992"/>
                </a:solidFill>
              </a:rPr>
              <a:t> </a:t>
            </a:r>
            <a:r>
              <a:rPr lang="en-US" altLang="de-DE" sz="2400" dirty="0" err="1">
                <a:solidFill>
                  <a:srgbClr val="004992"/>
                </a:solidFill>
              </a:rPr>
              <a:t>despre</a:t>
            </a:r>
            <a:r>
              <a:rPr lang="en-US" altLang="de-DE" sz="2400" dirty="0">
                <a:solidFill>
                  <a:srgbClr val="004992"/>
                </a:solidFill>
              </a:rPr>
              <a:t> </a:t>
            </a:r>
            <a:r>
              <a:rPr lang="en-US" altLang="de-DE" sz="2400" dirty="0" err="1">
                <a:solidFill>
                  <a:srgbClr val="004992"/>
                </a:solidFill>
              </a:rPr>
              <a:t>tăriile</a:t>
            </a:r>
            <a:r>
              <a:rPr lang="en-US" altLang="de-DE" sz="2400" dirty="0">
                <a:solidFill>
                  <a:srgbClr val="004992"/>
                </a:solidFill>
              </a:rPr>
              <a:t> </a:t>
            </a:r>
            <a:r>
              <a:rPr lang="en-US" altLang="de-DE" sz="2400" dirty="0" err="1">
                <a:solidFill>
                  <a:srgbClr val="004992"/>
                </a:solidFill>
              </a:rPr>
              <a:t>proprii</a:t>
            </a:r>
            <a:r>
              <a:rPr lang="en-US" altLang="de-DE" sz="2400" dirty="0">
                <a:solidFill>
                  <a:srgbClr val="004992"/>
                </a:solidFill>
              </a:rPr>
              <a:t>:</a:t>
            </a:r>
            <a:br>
              <a:rPr lang="en-US" altLang="de-DE" sz="2400" dirty="0">
                <a:solidFill>
                  <a:srgbClr val="004992"/>
                </a:solidFill>
              </a:rPr>
            </a:br>
            <a:r>
              <a:rPr lang="en-US" altLang="de-DE" sz="2400" i="1" dirty="0">
                <a:solidFill>
                  <a:srgbClr val="333333"/>
                </a:solidFill>
              </a:rPr>
              <a:t>Ce </a:t>
            </a:r>
            <a:r>
              <a:rPr lang="en-US" altLang="de-DE" sz="2400" i="1" dirty="0" err="1">
                <a:solidFill>
                  <a:srgbClr val="333333"/>
                </a:solidFill>
              </a:rPr>
              <a:t>îmi</a:t>
            </a:r>
            <a:r>
              <a:rPr lang="en-US" altLang="de-DE" sz="2400" i="1" dirty="0">
                <a:solidFill>
                  <a:srgbClr val="333333"/>
                </a:solidFill>
              </a:rPr>
              <a:t> </a:t>
            </a:r>
            <a:r>
              <a:rPr lang="en-US" altLang="de-DE" sz="2400" i="1" dirty="0" err="1">
                <a:solidFill>
                  <a:srgbClr val="333333"/>
                </a:solidFill>
              </a:rPr>
              <a:t>reuşeşte</a:t>
            </a:r>
            <a:r>
              <a:rPr lang="en-US" altLang="de-DE" sz="2400" i="1" dirty="0">
                <a:solidFill>
                  <a:srgbClr val="333333"/>
                </a:solidFill>
              </a:rPr>
              <a:t>, la </a:t>
            </a:r>
            <a:r>
              <a:rPr lang="en-US" altLang="de-DE" sz="2400" i="1" dirty="0" err="1">
                <a:solidFill>
                  <a:srgbClr val="333333"/>
                </a:solidFill>
              </a:rPr>
              <a:t>ce</a:t>
            </a:r>
            <a:r>
              <a:rPr lang="en-US" altLang="de-DE" sz="2400" i="1" dirty="0">
                <a:solidFill>
                  <a:srgbClr val="333333"/>
                </a:solidFill>
              </a:rPr>
              <a:t> </a:t>
            </a:r>
            <a:r>
              <a:rPr lang="en-US" altLang="de-DE" sz="2400" i="1" dirty="0" err="1">
                <a:solidFill>
                  <a:srgbClr val="333333"/>
                </a:solidFill>
              </a:rPr>
              <a:t>sunt</a:t>
            </a:r>
            <a:r>
              <a:rPr lang="en-US" altLang="de-DE" sz="2400" i="1" dirty="0">
                <a:solidFill>
                  <a:srgbClr val="333333"/>
                </a:solidFill>
              </a:rPr>
              <a:t> bun? </a:t>
            </a:r>
            <a:r>
              <a:rPr lang="en-US" altLang="de-DE" sz="2400" i="1" dirty="0" err="1">
                <a:solidFill>
                  <a:srgbClr val="333333"/>
                </a:solidFill>
              </a:rPr>
              <a:t>Pentru</a:t>
            </a:r>
            <a:r>
              <a:rPr lang="en-US" altLang="de-DE" sz="2400" i="1" dirty="0">
                <a:solidFill>
                  <a:srgbClr val="333333"/>
                </a:solidFill>
              </a:rPr>
              <a:t> </a:t>
            </a:r>
            <a:r>
              <a:rPr lang="en-US" altLang="de-DE" sz="2400" i="1" dirty="0" err="1">
                <a:solidFill>
                  <a:srgbClr val="333333"/>
                </a:solidFill>
              </a:rPr>
              <a:t>ce</a:t>
            </a:r>
            <a:r>
              <a:rPr lang="en-US" altLang="de-DE" sz="2400" i="1" dirty="0">
                <a:solidFill>
                  <a:srgbClr val="333333"/>
                </a:solidFill>
              </a:rPr>
              <a:t> am </a:t>
            </a:r>
            <a:r>
              <a:rPr lang="en-US" altLang="de-DE" sz="2400" i="1" dirty="0" err="1">
                <a:solidFill>
                  <a:srgbClr val="333333"/>
                </a:solidFill>
              </a:rPr>
              <a:t>primit</a:t>
            </a:r>
            <a:r>
              <a:rPr lang="en-US" altLang="de-DE" sz="2400" i="1" dirty="0">
                <a:solidFill>
                  <a:srgbClr val="333333"/>
                </a:solidFill>
              </a:rPr>
              <a:t> des </a:t>
            </a:r>
            <a:r>
              <a:rPr lang="en-US" altLang="de-DE" sz="2400" i="1" dirty="0" err="1">
                <a:solidFill>
                  <a:srgbClr val="333333"/>
                </a:solidFill>
              </a:rPr>
              <a:t>complimente</a:t>
            </a:r>
            <a:r>
              <a:rPr lang="en-US" altLang="de-DE" sz="2400" i="1" dirty="0">
                <a:solidFill>
                  <a:srgbClr val="333333"/>
                </a:solidFill>
              </a:rPr>
              <a:t>?</a:t>
            </a:r>
            <a:br>
              <a:rPr lang="en-US" altLang="de-DE" sz="2400" i="1" dirty="0">
                <a:solidFill>
                  <a:srgbClr val="333333"/>
                </a:solidFill>
              </a:rPr>
            </a:br>
            <a:r>
              <a:rPr lang="en-US" altLang="de-DE" sz="1600" i="1" dirty="0" err="1">
                <a:solidFill>
                  <a:srgbClr val="333333"/>
                </a:solidFill>
              </a:rPr>
              <a:t>exemplu</a:t>
            </a:r>
            <a:r>
              <a:rPr lang="en-US" altLang="de-DE" sz="1600" i="1" dirty="0">
                <a:solidFill>
                  <a:srgbClr val="333333"/>
                </a:solidFill>
              </a:rPr>
              <a:t>: am </a:t>
            </a:r>
            <a:r>
              <a:rPr lang="en-US" altLang="de-DE" sz="1600" i="1" dirty="0" err="1">
                <a:solidFill>
                  <a:srgbClr val="333333"/>
                </a:solidFill>
              </a:rPr>
              <a:t>răbdare</a:t>
            </a:r>
            <a:r>
              <a:rPr lang="en-US" altLang="de-DE" sz="1600" i="1" dirty="0">
                <a:solidFill>
                  <a:srgbClr val="333333"/>
                </a:solidFill>
              </a:rPr>
              <a:t> </a:t>
            </a:r>
            <a:r>
              <a:rPr lang="en-US" altLang="de-DE" sz="1600" i="1" dirty="0" err="1">
                <a:solidFill>
                  <a:srgbClr val="333333"/>
                </a:solidFill>
              </a:rPr>
              <a:t>multă</a:t>
            </a:r>
            <a:r>
              <a:rPr lang="en-US" altLang="de-DE" sz="1600" i="1" dirty="0">
                <a:solidFill>
                  <a:srgbClr val="333333"/>
                </a:solidFill>
              </a:rPr>
              <a:t>...</a:t>
            </a:r>
          </a:p>
          <a:p>
            <a:pPr marL="457200" indent="-457200" eaLnBrk="1" hangingPunct="1">
              <a:buFont typeface="+mj-lt"/>
              <a:buAutoNum type="arabicPeriod"/>
            </a:pPr>
            <a:r>
              <a:rPr lang="en-US" altLang="de-DE" sz="2400" dirty="0" err="1">
                <a:solidFill>
                  <a:srgbClr val="004992"/>
                </a:solidFill>
              </a:rPr>
              <a:t>Imaginaţi-vă</a:t>
            </a:r>
            <a:r>
              <a:rPr lang="en-US" altLang="de-DE" sz="2400" dirty="0">
                <a:solidFill>
                  <a:srgbClr val="004992"/>
                </a:solidFill>
              </a:rPr>
              <a:t> </a:t>
            </a:r>
            <a:r>
              <a:rPr lang="en-US" altLang="de-DE" sz="2400" dirty="0" err="1">
                <a:solidFill>
                  <a:srgbClr val="004992"/>
                </a:solidFill>
              </a:rPr>
              <a:t>situaţii</a:t>
            </a:r>
            <a:r>
              <a:rPr lang="en-US" altLang="de-DE" sz="2400" dirty="0">
                <a:solidFill>
                  <a:srgbClr val="004992"/>
                </a:solidFill>
              </a:rPr>
              <a:t> concrete:</a:t>
            </a:r>
            <a:br>
              <a:rPr lang="en-US" altLang="de-DE" sz="2400" dirty="0">
                <a:solidFill>
                  <a:srgbClr val="004992"/>
                </a:solidFill>
              </a:rPr>
            </a:br>
            <a:r>
              <a:rPr lang="en-US" altLang="de-DE" sz="2400" i="1" dirty="0" err="1">
                <a:solidFill>
                  <a:srgbClr val="333333"/>
                </a:solidFill>
              </a:rPr>
              <a:t>Când</a:t>
            </a:r>
            <a:r>
              <a:rPr lang="en-US" altLang="de-DE" sz="2400" i="1" dirty="0">
                <a:solidFill>
                  <a:srgbClr val="333333"/>
                </a:solidFill>
              </a:rPr>
              <a:t> </a:t>
            </a:r>
            <a:r>
              <a:rPr lang="en-US" altLang="de-DE" sz="2400" i="1" dirty="0" err="1">
                <a:solidFill>
                  <a:srgbClr val="333333"/>
                </a:solidFill>
              </a:rPr>
              <a:t>şi</a:t>
            </a:r>
            <a:r>
              <a:rPr lang="en-US" altLang="de-DE" sz="2400" i="1" dirty="0">
                <a:solidFill>
                  <a:srgbClr val="333333"/>
                </a:solidFill>
              </a:rPr>
              <a:t> </a:t>
            </a:r>
            <a:r>
              <a:rPr lang="en-US" altLang="de-DE" sz="2400" i="1" dirty="0" err="1">
                <a:solidFill>
                  <a:srgbClr val="333333"/>
                </a:solidFill>
              </a:rPr>
              <a:t>unde</a:t>
            </a:r>
            <a:r>
              <a:rPr lang="en-US" altLang="de-DE" sz="2400" i="1" dirty="0">
                <a:solidFill>
                  <a:srgbClr val="333333"/>
                </a:solidFill>
              </a:rPr>
              <a:t>? Ce am </a:t>
            </a:r>
            <a:r>
              <a:rPr lang="en-US" altLang="de-DE" sz="2400" i="1" dirty="0" err="1">
                <a:solidFill>
                  <a:srgbClr val="333333"/>
                </a:solidFill>
              </a:rPr>
              <a:t>făcut</a:t>
            </a:r>
            <a:r>
              <a:rPr lang="en-US" altLang="de-DE" sz="2400" i="1" dirty="0">
                <a:solidFill>
                  <a:srgbClr val="333333"/>
                </a:solidFill>
              </a:rPr>
              <a:t> </a:t>
            </a:r>
            <a:r>
              <a:rPr lang="en-US" altLang="de-DE" sz="2400" i="1" dirty="0" err="1">
                <a:solidFill>
                  <a:srgbClr val="333333"/>
                </a:solidFill>
              </a:rPr>
              <a:t>concret</a:t>
            </a:r>
            <a:r>
              <a:rPr lang="en-US" altLang="de-DE" sz="2400" i="1" dirty="0">
                <a:solidFill>
                  <a:srgbClr val="333333"/>
                </a:solidFill>
              </a:rPr>
              <a:t> </a:t>
            </a:r>
            <a:r>
              <a:rPr lang="en-US" altLang="de-DE" sz="2400" i="1" dirty="0" err="1">
                <a:solidFill>
                  <a:srgbClr val="333333"/>
                </a:solidFill>
              </a:rPr>
              <a:t>sau</a:t>
            </a:r>
            <a:r>
              <a:rPr lang="en-US" altLang="de-DE" sz="2400" i="1" dirty="0">
                <a:solidFill>
                  <a:srgbClr val="333333"/>
                </a:solidFill>
              </a:rPr>
              <a:t> cine mi-a </a:t>
            </a:r>
            <a:r>
              <a:rPr lang="en-US" altLang="de-DE" sz="2400" i="1" dirty="0" err="1">
                <a:solidFill>
                  <a:srgbClr val="333333"/>
                </a:solidFill>
              </a:rPr>
              <a:t>spus</a:t>
            </a:r>
            <a:r>
              <a:rPr lang="en-US" altLang="de-DE" sz="2400" i="1" dirty="0">
                <a:solidFill>
                  <a:srgbClr val="333333"/>
                </a:solidFill>
              </a:rPr>
              <a:t>?</a:t>
            </a:r>
            <a:br>
              <a:rPr lang="en-US" altLang="de-DE" sz="2400" i="1" dirty="0">
                <a:solidFill>
                  <a:srgbClr val="333333"/>
                </a:solidFill>
              </a:rPr>
            </a:br>
            <a:r>
              <a:rPr lang="en-US" altLang="de-DE" sz="1600" i="1" dirty="0" err="1">
                <a:solidFill>
                  <a:srgbClr val="333333"/>
                </a:solidFill>
              </a:rPr>
              <a:t>exemplu</a:t>
            </a:r>
            <a:r>
              <a:rPr lang="en-US" altLang="de-DE" sz="1600" i="1" dirty="0">
                <a:solidFill>
                  <a:srgbClr val="333333"/>
                </a:solidFill>
              </a:rPr>
              <a:t>: recent am </a:t>
            </a:r>
            <a:r>
              <a:rPr lang="en-US" altLang="de-DE" sz="1600" i="1" dirty="0" err="1">
                <a:solidFill>
                  <a:srgbClr val="333333"/>
                </a:solidFill>
              </a:rPr>
              <a:t>ajutat</a:t>
            </a:r>
            <a:r>
              <a:rPr lang="en-US" altLang="de-DE" sz="1600" i="1" dirty="0">
                <a:solidFill>
                  <a:srgbClr val="333333"/>
                </a:solidFill>
              </a:rPr>
              <a:t>-o </a:t>
            </a:r>
            <a:r>
              <a:rPr lang="en-US" altLang="de-DE" sz="1600" i="1" dirty="0" err="1">
                <a:solidFill>
                  <a:srgbClr val="333333"/>
                </a:solidFill>
              </a:rPr>
              <a:t>pe</a:t>
            </a:r>
            <a:r>
              <a:rPr lang="en-US" altLang="de-DE" sz="1600" i="1" dirty="0">
                <a:solidFill>
                  <a:srgbClr val="333333"/>
                </a:solidFill>
              </a:rPr>
              <a:t> </a:t>
            </a:r>
            <a:r>
              <a:rPr lang="en-US" altLang="de-DE" sz="1600" i="1" dirty="0" err="1">
                <a:solidFill>
                  <a:srgbClr val="333333"/>
                </a:solidFill>
              </a:rPr>
              <a:t>nepoata</a:t>
            </a:r>
            <a:r>
              <a:rPr lang="en-US" altLang="de-DE" sz="1600" i="1" dirty="0">
                <a:solidFill>
                  <a:srgbClr val="333333"/>
                </a:solidFill>
              </a:rPr>
              <a:t> mea la </a:t>
            </a:r>
            <a:r>
              <a:rPr lang="en-US" altLang="de-DE" sz="1600" i="1" dirty="0" err="1">
                <a:solidFill>
                  <a:srgbClr val="333333"/>
                </a:solidFill>
              </a:rPr>
              <a:t>matematică</a:t>
            </a:r>
            <a:r>
              <a:rPr lang="en-US" altLang="de-DE" sz="1600" i="1" dirty="0">
                <a:solidFill>
                  <a:srgbClr val="333333"/>
                </a:solidFill>
              </a:rPr>
              <a:t> </a:t>
            </a:r>
            <a:r>
              <a:rPr lang="en-US" altLang="de-DE" sz="1600" i="1" dirty="0" err="1">
                <a:solidFill>
                  <a:srgbClr val="333333"/>
                </a:solidFill>
              </a:rPr>
              <a:t>şi</a:t>
            </a:r>
            <a:r>
              <a:rPr lang="en-US" altLang="de-DE" sz="1600" i="1" dirty="0">
                <a:solidFill>
                  <a:srgbClr val="333333"/>
                </a:solidFill>
              </a:rPr>
              <a:t> a </a:t>
            </a:r>
            <a:r>
              <a:rPr lang="en-US" altLang="de-DE" sz="1600" i="1" dirty="0" err="1">
                <a:solidFill>
                  <a:srgbClr val="333333"/>
                </a:solidFill>
              </a:rPr>
              <a:t>primit</a:t>
            </a:r>
            <a:r>
              <a:rPr lang="en-US" altLang="de-DE" sz="1600" i="1" dirty="0">
                <a:solidFill>
                  <a:srgbClr val="333333"/>
                </a:solidFill>
              </a:rPr>
              <a:t> o </a:t>
            </a:r>
            <a:r>
              <a:rPr lang="en-US" altLang="de-DE" sz="1600" i="1" dirty="0" err="1">
                <a:solidFill>
                  <a:srgbClr val="333333"/>
                </a:solidFill>
              </a:rPr>
              <a:t>notă</a:t>
            </a:r>
            <a:r>
              <a:rPr lang="en-US" altLang="de-DE" sz="1600" i="1" dirty="0">
                <a:solidFill>
                  <a:srgbClr val="333333"/>
                </a:solidFill>
              </a:rPr>
              <a:t> </a:t>
            </a:r>
            <a:r>
              <a:rPr lang="en-US" altLang="de-DE" sz="1600" i="1" err="1">
                <a:solidFill>
                  <a:srgbClr val="333333"/>
                </a:solidFill>
              </a:rPr>
              <a:t>bună</a:t>
            </a:r>
            <a:r>
              <a:rPr lang="en-US" altLang="de-DE" sz="1600" i="1">
                <a:solidFill>
                  <a:srgbClr val="333333"/>
                </a:solidFill>
              </a:rPr>
              <a:t>…</a:t>
            </a:r>
            <a:endParaRPr lang="en-US" altLang="de-DE" sz="16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vi-VN"/>
              <a:t>Trening metacognitiv 8 – Stima de sine &amp; starea sufletească</a:t>
            </a:r>
            <a:endParaRPr lang="de-DE"/>
          </a:p>
        </p:txBody>
      </p:sp>
      <p:sp>
        <p:nvSpPr>
          <p:cNvPr id="10" name="Slide Number Placeholder 9"/>
          <p:cNvSpPr>
            <a:spLocks noGrp="1"/>
          </p:cNvSpPr>
          <p:nvPr>
            <p:ph type="sldNum" sz="quarter" idx="12"/>
          </p:nvPr>
        </p:nvSpPr>
        <p:spPr/>
        <p:txBody>
          <a:bodyPr/>
          <a:lstStyle/>
          <a:p>
            <a:fld id="{72E9AFDE-1116-41B2-867D-627F87BDBA80}" type="slidenum">
              <a:rPr lang="de-DE" altLang="de-DE" smtClean="0"/>
              <a:pPr/>
              <a:t>38</a:t>
            </a:fld>
            <a:endParaRPr lang="de-DE" altLang="de-DE"/>
          </a:p>
        </p:txBody>
      </p:sp>
    </p:spTree>
    <p:extLst>
      <p:ext uri="{BB962C8B-B14F-4D97-AF65-F5344CB8AC3E}">
        <p14:creationId xmlns:p14="http://schemas.microsoft.com/office/powerpoint/2010/main" val="30765308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Fiţi conştienţi de tăriile voastre </a:t>
            </a:r>
            <a:endParaRPr lang="en-US" sz="3600">
              <a:latin typeface="+mn-lt"/>
              <a:ea typeface="+mn-ea"/>
              <a:cs typeface="+mn-cs"/>
            </a:endParaRPr>
          </a:p>
        </p:txBody>
      </p:sp>
      <p:sp>
        <p:nvSpPr>
          <p:cNvPr id="40962" name="Rectangle 3"/>
          <p:cNvSpPr>
            <a:spLocks noGrp="1" noChangeArrowheads="1"/>
          </p:cNvSpPr>
          <p:nvPr>
            <p:ph idx="1"/>
          </p:nvPr>
        </p:nvSpPr>
        <p:spPr>
          <a:xfrm>
            <a:off x="408955" y="2204864"/>
            <a:ext cx="8229600" cy="4248000"/>
          </a:xfrm>
          <a:noFill/>
        </p:spPr>
        <p:txBody>
          <a:bodyPr>
            <a:noAutofit/>
          </a:bodyPr>
          <a:lstStyle/>
          <a:p>
            <a:pPr marL="457200" indent="-457200" eaLnBrk="1" hangingPunct="1">
              <a:lnSpc>
                <a:spcPct val="100000"/>
              </a:lnSpc>
              <a:spcBef>
                <a:spcPts val="0"/>
              </a:spcBef>
              <a:buFont typeface="+mj-lt"/>
              <a:buAutoNum type="arabicPeriod"/>
            </a:pPr>
            <a:r>
              <a:rPr lang="en-US" altLang="de-DE" sz="2400" dirty="0" err="1">
                <a:solidFill>
                  <a:srgbClr val="004992"/>
                </a:solidFill>
              </a:rPr>
              <a:t>Gândiţi-vă</a:t>
            </a:r>
            <a:r>
              <a:rPr lang="en-US" altLang="de-DE" sz="2400" dirty="0">
                <a:solidFill>
                  <a:srgbClr val="004992"/>
                </a:solidFill>
              </a:rPr>
              <a:t> </a:t>
            </a:r>
            <a:r>
              <a:rPr lang="en-US" altLang="de-DE" sz="2400" dirty="0" err="1">
                <a:solidFill>
                  <a:srgbClr val="004992"/>
                </a:solidFill>
              </a:rPr>
              <a:t>despre</a:t>
            </a:r>
            <a:r>
              <a:rPr lang="en-US" altLang="de-DE" sz="2400" dirty="0">
                <a:solidFill>
                  <a:srgbClr val="004992"/>
                </a:solidFill>
              </a:rPr>
              <a:t> </a:t>
            </a:r>
            <a:r>
              <a:rPr lang="en-US" altLang="de-DE" sz="2400" dirty="0" err="1">
                <a:solidFill>
                  <a:srgbClr val="004992"/>
                </a:solidFill>
              </a:rPr>
              <a:t>tăriile</a:t>
            </a:r>
            <a:r>
              <a:rPr lang="en-US" altLang="de-DE" sz="2400" dirty="0">
                <a:solidFill>
                  <a:srgbClr val="004992"/>
                </a:solidFill>
              </a:rPr>
              <a:t> </a:t>
            </a:r>
            <a:r>
              <a:rPr lang="en-US" altLang="de-DE" sz="2400" dirty="0" err="1">
                <a:solidFill>
                  <a:srgbClr val="004992"/>
                </a:solidFill>
              </a:rPr>
              <a:t>proprii</a:t>
            </a:r>
            <a:r>
              <a:rPr lang="en-US" altLang="de-DE" sz="2400" dirty="0">
                <a:solidFill>
                  <a:srgbClr val="004992"/>
                </a:solidFill>
              </a:rPr>
              <a:t>:</a:t>
            </a:r>
            <a:br>
              <a:rPr lang="en-US" altLang="de-DE" sz="2400" dirty="0">
                <a:solidFill>
                  <a:srgbClr val="004992"/>
                </a:solidFill>
              </a:rPr>
            </a:br>
            <a:r>
              <a:rPr lang="en-US" altLang="de-DE" sz="2400" i="1" dirty="0">
                <a:solidFill>
                  <a:srgbClr val="333333"/>
                </a:solidFill>
              </a:rPr>
              <a:t>Ce </a:t>
            </a:r>
            <a:r>
              <a:rPr lang="en-US" altLang="de-DE" sz="2400" i="1" dirty="0" err="1">
                <a:solidFill>
                  <a:srgbClr val="333333"/>
                </a:solidFill>
              </a:rPr>
              <a:t>îmi</a:t>
            </a:r>
            <a:r>
              <a:rPr lang="en-US" altLang="de-DE" sz="2400" i="1" dirty="0">
                <a:solidFill>
                  <a:srgbClr val="333333"/>
                </a:solidFill>
              </a:rPr>
              <a:t> </a:t>
            </a:r>
            <a:r>
              <a:rPr lang="en-US" altLang="de-DE" sz="2400" i="1" dirty="0" err="1">
                <a:solidFill>
                  <a:srgbClr val="333333"/>
                </a:solidFill>
              </a:rPr>
              <a:t>reuşeşte</a:t>
            </a:r>
            <a:r>
              <a:rPr lang="en-US" altLang="de-DE" sz="2400" i="1" dirty="0">
                <a:solidFill>
                  <a:srgbClr val="333333"/>
                </a:solidFill>
              </a:rPr>
              <a:t>, la </a:t>
            </a:r>
            <a:r>
              <a:rPr lang="en-US" altLang="de-DE" sz="2400" i="1" dirty="0" err="1">
                <a:solidFill>
                  <a:srgbClr val="333333"/>
                </a:solidFill>
              </a:rPr>
              <a:t>ce</a:t>
            </a:r>
            <a:r>
              <a:rPr lang="en-US" altLang="de-DE" sz="2400" i="1" dirty="0">
                <a:solidFill>
                  <a:srgbClr val="333333"/>
                </a:solidFill>
              </a:rPr>
              <a:t> </a:t>
            </a:r>
            <a:r>
              <a:rPr lang="en-US" altLang="de-DE" sz="2400" i="1" dirty="0" err="1">
                <a:solidFill>
                  <a:srgbClr val="333333"/>
                </a:solidFill>
              </a:rPr>
              <a:t>sunt</a:t>
            </a:r>
            <a:r>
              <a:rPr lang="en-US" altLang="de-DE" sz="2400" i="1" dirty="0">
                <a:solidFill>
                  <a:srgbClr val="333333"/>
                </a:solidFill>
              </a:rPr>
              <a:t> bun? </a:t>
            </a:r>
            <a:r>
              <a:rPr lang="en-US" altLang="de-DE" sz="2400" i="1" dirty="0" err="1">
                <a:solidFill>
                  <a:srgbClr val="333333"/>
                </a:solidFill>
              </a:rPr>
              <a:t>Pentru</a:t>
            </a:r>
            <a:r>
              <a:rPr lang="en-US" altLang="de-DE" sz="2400" i="1" dirty="0">
                <a:solidFill>
                  <a:srgbClr val="333333"/>
                </a:solidFill>
              </a:rPr>
              <a:t> </a:t>
            </a:r>
            <a:r>
              <a:rPr lang="en-US" altLang="de-DE" sz="2400" i="1" dirty="0" err="1">
                <a:solidFill>
                  <a:srgbClr val="333333"/>
                </a:solidFill>
              </a:rPr>
              <a:t>ce</a:t>
            </a:r>
            <a:r>
              <a:rPr lang="en-US" altLang="de-DE" sz="2400" i="1" dirty="0">
                <a:solidFill>
                  <a:srgbClr val="333333"/>
                </a:solidFill>
              </a:rPr>
              <a:t> am </a:t>
            </a:r>
            <a:r>
              <a:rPr lang="en-US" altLang="de-DE" sz="2400" i="1" dirty="0" err="1">
                <a:solidFill>
                  <a:srgbClr val="333333"/>
                </a:solidFill>
              </a:rPr>
              <a:t>primit</a:t>
            </a:r>
            <a:r>
              <a:rPr lang="en-US" altLang="de-DE" sz="2400" i="1" dirty="0">
                <a:solidFill>
                  <a:srgbClr val="333333"/>
                </a:solidFill>
              </a:rPr>
              <a:t> des </a:t>
            </a:r>
            <a:r>
              <a:rPr lang="en-US" altLang="de-DE" sz="2400" i="1" dirty="0" err="1">
                <a:solidFill>
                  <a:srgbClr val="333333"/>
                </a:solidFill>
              </a:rPr>
              <a:t>complimente</a:t>
            </a:r>
            <a:r>
              <a:rPr lang="en-US" altLang="de-DE" sz="2400" i="1" dirty="0">
                <a:solidFill>
                  <a:srgbClr val="333333"/>
                </a:solidFill>
              </a:rPr>
              <a:t>?</a:t>
            </a:r>
            <a:br>
              <a:rPr lang="en-US" altLang="de-DE" sz="2400" i="1" dirty="0">
                <a:solidFill>
                  <a:srgbClr val="333333"/>
                </a:solidFill>
              </a:rPr>
            </a:br>
            <a:r>
              <a:rPr lang="en-US" altLang="de-DE" sz="1600" i="1" dirty="0" err="1">
                <a:solidFill>
                  <a:srgbClr val="333333"/>
                </a:solidFill>
              </a:rPr>
              <a:t>exemplu</a:t>
            </a:r>
            <a:r>
              <a:rPr lang="en-US" altLang="de-DE" sz="1600" i="1" dirty="0">
                <a:solidFill>
                  <a:srgbClr val="333333"/>
                </a:solidFill>
              </a:rPr>
              <a:t>: am </a:t>
            </a:r>
            <a:r>
              <a:rPr lang="en-US" altLang="de-DE" sz="1600" i="1" dirty="0" err="1">
                <a:solidFill>
                  <a:srgbClr val="333333"/>
                </a:solidFill>
              </a:rPr>
              <a:t>răbdare</a:t>
            </a:r>
            <a:r>
              <a:rPr lang="en-US" altLang="de-DE" sz="1600" i="1" dirty="0">
                <a:solidFill>
                  <a:srgbClr val="333333"/>
                </a:solidFill>
              </a:rPr>
              <a:t> </a:t>
            </a:r>
            <a:r>
              <a:rPr lang="en-US" altLang="de-DE" sz="1600" i="1" dirty="0" err="1">
                <a:solidFill>
                  <a:srgbClr val="333333"/>
                </a:solidFill>
              </a:rPr>
              <a:t>multă</a:t>
            </a:r>
            <a:r>
              <a:rPr lang="en-US" altLang="de-DE" sz="1600" i="1" dirty="0">
                <a:solidFill>
                  <a:srgbClr val="333333"/>
                </a:solidFill>
              </a:rPr>
              <a:t>...</a:t>
            </a:r>
          </a:p>
          <a:p>
            <a:pPr marL="457200" indent="-457200" eaLnBrk="1" hangingPunct="1">
              <a:buFont typeface="+mj-lt"/>
              <a:buAutoNum type="arabicPeriod"/>
            </a:pPr>
            <a:r>
              <a:rPr lang="en-US" altLang="de-DE" sz="2400" dirty="0" err="1">
                <a:solidFill>
                  <a:srgbClr val="004992"/>
                </a:solidFill>
              </a:rPr>
              <a:t>Imaginaţi-vă</a:t>
            </a:r>
            <a:r>
              <a:rPr lang="en-US" altLang="de-DE" sz="2400" dirty="0">
                <a:solidFill>
                  <a:srgbClr val="004992"/>
                </a:solidFill>
              </a:rPr>
              <a:t> </a:t>
            </a:r>
            <a:r>
              <a:rPr lang="en-US" altLang="de-DE" sz="2400" dirty="0" err="1">
                <a:solidFill>
                  <a:srgbClr val="004992"/>
                </a:solidFill>
              </a:rPr>
              <a:t>situaţii</a:t>
            </a:r>
            <a:r>
              <a:rPr lang="en-US" altLang="de-DE" sz="2400" dirty="0">
                <a:solidFill>
                  <a:srgbClr val="004992"/>
                </a:solidFill>
              </a:rPr>
              <a:t> concrete:</a:t>
            </a:r>
            <a:br>
              <a:rPr lang="en-US" altLang="de-DE" sz="2400" dirty="0">
                <a:solidFill>
                  <a:srgbClr val="004992"/>
                </a:solidFill>
              </a:rPr>
            </a:br>
            <a:r>
              <a:rPr lang="en-US" altLang="de-DE" sz="2400" i="1" dirty="0" err="1">
                <a:solidFill>
                  <a:srgbClr val="333333"/>
                </a:solidFill>
              </a:rPr>
              <a:t>Când</a:t>
            </a:r>
            <a:r>
              <a:rPr lang="en-US" altLang="de-DE" sz="2400" i="1" dirty="0">
                <a:solidFill>
                  <a:srgbClr val="333333"/>
                </a:solidFill>
              </a:rPr>
              <a:t> </a:t>
            </a:r>
            <a:r>
              <a:rPr lang="en-US" altLang="de-DE" sz="2400" i="1" dirty="0" err="1">
                <a:solidFill>
                  <a:srgbClr val="333333"/>
                </a:solidFill>
              </a:rPr>
              <a:t>şi</a:t>
            </a:r>
            <a:r>
              <a:rPr lang="en-US" altLang="de-DE" sz="2400" i="1" dirty="0">
                <a:solidFill>
                  <a:srgbClr val="333333"/>
                </a:solidFill>
              </a:rPr>
              <a:t> </a:t>
            </a:r>
            <a:r>
              <a:rPr lang="en-US" altLang="de-DE" sz="2400" i="1" dirty="0" err="1">
                <a:solidFill>
                  <a:srgbClr val="333333"/>
                </a:solidFill>
              </a:rPr>
              <a:t>unde</a:t>
            </a:r>
            <a:r>
              <a:rPr lang="en-US" altLang="de-DE" sz="2400" i="1" dirty="0">
                <a:solidFill>
                  <a:srgbClr val="333333"/>
                </a:solidFill>
              </a:rPr>
              <a:t>? Ce am </a:t>
            </a:r>
            <a:r>
              <a:rPr lang="en-US" altLang="de-DE" sz="2400" i="1" dirty="0" err="1">
                <a:solidFill>
                  <a:srgbClr val="333333"/>
                </a:solidFill>
              </a:rPr>
              <a:t>făcut</a:t>
            </a:r>
            <a:r>
              <a:rPr lang="en-US" altLang="de-DE" sz="2400" i="1" dirty="0">
                <a:solidFill>
                  <a:srgbClr val="333333"/>
                </a:solidFill>
              </a:rPr>
              <a:t> </a:t>
            </a:r>
            <a:r>
              <a:rPr lang="en-US" altLang="de-DE" sz="2400" i="1" dirty="0" err="1">
                <a:solidFill>
                  <a:srgbClr val="333333"/>
                </a:solidFill>
              </a:rPr>
              <a:t>concret</a:t>
            </a:r>
            <a:r>
              <a:rPr lang="en-US" altLang="de-DE" sz="2400" i="1" dirty="0">
                <a:solidFill>
                  <a:srgbClr val="333333"/>
                </a:solidFill>
              </a:rPr>
              <a:t> </a:t>
            </a:r>
            <a:r>
              <a:rPr lang="en-US" altLang="de-DE" sz="2400" i="1" dirty="0" err="1">
                <a:solidFill>
                  <a:srgbClr val="333333"/>
                </a:solidFill>
              </a:rPr>
              <a:t>sau</a:t>
            </a:r>
            <a:r>
              <a:rPr lang="en-US" altLang="de-DE" sz="2400" i="1" dirty="0">
                <a:solidFill>
                  <a:srgbClr val="333333"/>
                </a:solidFill>
              </a:rPr>
              <a:t> cine mi-a </a:t>
            </a:r>
            <a:r>
              <a:rPr lang="en-US" altLang="de-DE" sz="2400" i="1" dirty="0" err="1">
                <a:solidFill>
                  <a:srgbClr val="333333"/>
                </a:solidFill>
              </a:rPr>
              <a:t>spus</a:t>
            </a:r>
            <a:r>
              <a:rPr lang="en-US" altLang="de-DE" sz="2400" i="1" dirty="0">
                <a:solidFill>
                  <a:srgbClr val="333333"/>
                </a:solidFill>
              </a:rPr>
              <a:t>?</a:t>
            </a:r>
            <a:br>
              <a:rPr lang="en-US" altLang="de-DE" sz="2400" i="1" dirty="0">
                <a:solidFill>
                  <a:srgbClr val="333333"/>
                </a:solidFill>
              </a:rPr>
            </a:br>
            <a:r>
              <a:rPr lang="en-US" altLang="de-DE" sz="1600" i="1" dirty="0" err="1">
                <a:solidFill>
                  <a:srgbClr val="333333"/>
                </a:solidFill>
              </a:rPr>
              <a:t>exemplu</a:t>
            </a:r>
            <a:r>
              <a:rPr lang="en-US" altLang="de-DE" sz="1600" i="1" dirty="0">
                <a:solidFill>
                  <a:srgbClr val="333333"/>
                </a:solidFill>
              </a:rPr>
              <a:t>: recent am </a:t>
            </a:r>
            <a:r>
              <a:rPr lang="en-US" altLang="de-DE" sz="1600" i="1" dirty="0" err="1">
                <a:solidFill>
                  <a:srgbClr val="333333"/>
                </a:solidFill>
              </a:rPr>
              <a:t>ajutat</a:t>
            </a:r>
            <a:r>
              <a:rPr lang="en-US" altLang="de-DE" sz="1600" i="1" dirty="0">
                <a:solidFill>
                  <a:srgbClr val="333333"/>
                </a:solidFill>
              </a:rPr>
              <a:t>-o </a:t>
            </a:r>
            <a:r>
              <a:rPr lang="en-US" altLang="de-DE" sz="1600" i="1" dirty="0" err="1">
                <a:solidFill>
                  <a:srgbClr val="333333"/>
                </a:solidFill>
              </a:rPr>
              <a:t>pe</a:t>
            </a:r>
            <a:r>
              <a:rPr lang="en-US" altLang="de-DE" sz="1600" i="1" dirty="0">
                <a:solidFill>
                  <a:srgbClr val="333333"/>
                </a:solidFill>
              </a:rPr>
              <a:t> </a:t>
            </a:r>
            <a:r>
              <a:rPr lang="en-US" altLang="de-DE" sz="1600" i="1" dirty="0" err="1">
                <a:solidFill>
                  <a:srgbClr val="333333"/>
                </a:solidFill>
              </a:rPr>
              <a:t>nepoata</a:t>
            </a:r>
            <a:r>
              <a:rPr lang="en-US" altLang="de-DE" sz="1600" i="1" dirty="0">
                <a:solidFill>
                  <a:srgbClr val="333333"/>
                </a:solidFill>
              </a:rPr>
              <a:t> mea la </a:t>
            </a:r>
            <a:r>
              <a:rPr lang="en-US" altLang="de-DE" sz="1600" i="1" dirty="0" err="1">
                <a:solidFill>
                  <a:srgbClr val="333333"/>
                </a:solidFill>
              </a:rPr>
              <a:t>matematică</a:t>
            </a:r>
            <a:r>
              <a:rPr lang="en-US" altLang="de-DE" sz="1600" i="1" dirty="0">
                <a:solidFill>
                  <a:srgbClr val="333333"/>
                </a:solidFill>
              </a:rPr>
              <a:t> </a:t>
            </a:r>
            <a:r>
              <a:rPr lang="en-US" altLang="de-DE" sz="1600" i="1" dirty="0" err="1">
                <a:solidFill>
                  <a:srgbClr val="333333"/>
                </a:solidFill>
              </a:rPr>
              <a:t>şi</a:t>
            </a:r>
            <a:r>
              <a:rPr lang="en-US" altLang="de-DE" sz="1600" i="1" dirty="0">
                <a:solidFill>
                  <a:srgbClr val="333333"/>
                </a:solidFill>
              </a:rPr>
              <a:t> a </a:t>
            </a:r>
            <a:r>
              <a:rPr lang="en-US" altLang="de-DE" sz="1600" i="1" dirty="0" err="1">
                <a:solidFill>
                  <a:srgbClr val="333333"/>
                </a:solidFill>
              </a:rPr>
              <a:t>primit</a:t>
            </a:r>
            <a:r>
              <a:rPr lang="en-US" altLang="de-DE" sz="1600" i="1" dirty="0">
                <a:solidFill>
                  <a:srgbClr val="333333"/>
                </a:solidFill>
              </a:rPr>
              <a:t> o </a:t>
            </a:r>
            <a:r>
              <a:rPr lang="en-US" altLang="de-DE" sz="1600" i="1" dirty="0" err="1">
                <a:solidFill>
                  <a:srgbClr val="333333"/>
                </a:solidFill>
              </a:rPr>
              <a:t>notă</a:t>
            </a:r>
            <a:r>
              <a:rPr lang="en-US" altLang="de-DE" sz="1600" i="1" dirty="0">
                <a:solidFill>
                  <a:srgbClr val="333333"/>
                </a:solidFill>
              </a:rPr>
              <a:t> </a:t>
            </a:r>
            <a:r>
              <a:rPr lang="en-US" altLang="de-DE" sz="1600" i="1" dirty="0" err="1">
                <a:solidFill>
                  <a:srgbClr val="333333"/>
                </a:solidFill>
              </a:rPr>
              <a:t>bună</a:t>
            </a:r>
            <a:r>
              <a:rPr lang="en-US" altLang="de-DE" sz="1600" i="1" dirty="0">
                <a:solidFill>
                  <a:srgbClr val="333333"/>
                </a:solidFill>
              </a:rPr>
              <a:t>…</a:t>
            </a:r>
          </a:p>
          <a:p>
            <a:pPr marL="457200" indent="-457200" eaLnBrk="1" hangingPunct="1">
              <a:buFont typeface="+mj-lt"/>
              <a:buAutoNum type="arabicPeriod"/>
            </a:pPr>
            <a:r>
              <a:rPr lang="en-US" altLang="de-DE" sz="2400" dirty="0" err="1">
                <a:solidFill>
                  <a:srgbClr val="004992"/>
                </a:solidFill>
              </a:rPr>
              <a:t>Scrieţi</a:t>
            </a:r>
            <a:r>
              <a:rPr lang="en-US" altLang="de-DE" sz="2400" dirty="0">
                <a:solidFill>
                  <a:srgbClr val="004992"/>
                </a:solidFill>
              </a:rPr>
              <a:t>!</a:t>
            </a:r>
            <a:br>
              <a:rPr lang="en-US" altLang="de-DE" sz="2400" dirty="0">
                <a:solidFill>
                  <a:srgbClr val="004992"/>
                </a:solidFill>
              </a:rPr>
            </a:br>
            <a:r>
              <a:rPr lang="en-US" altLang="de-DE" sz="2400" i="1" dirty="0" err="1">
                <a:solidFill>
                  <a:srgbClr val="333333"/>
                </a:solidFill>
              </a:rPr>
              <a:t>Citiţi</a:t>
            </a:r>
            <a:r>
              <a:rPr lang="en-US" altLang="de-DE" sz="2400" i="1" dirty="0">
                <a:solidFill>
                  <a:srgbClr val="333333"/>
                </a:solidFill>
              </a:rPr>
              <a:t> </a:t>
            </a:r>
            <a:r>
              <a:rPr lang="en-US" altLang="de-DE" sz="2400" i="1" dirty="0" err="1">
                <a:solidFill>
                  <a:srgbClr val="333333"/>
                </a:solidFill>
              </a:rPr>
              <a:t>şi</a:t>
            </a:r>
            <a:r>
              <a:rPr lang="en-US" altLang="de-DE" sz="2400" i="1" dirty="0">
                <a:solidFill>
                  <a:srgbClr val="333333"/>
                </a:solidFill>
              </a:rPr>
              <a:t> </a:t>
            </a:r>
            <a:r>
              <a:rPr lang="en-US" altLang="de-DE" sz="2400" i="1" dirty="0" err="1">
                <a:solidFill>
                  <a:srgbClr val="333333"/>
                </a:solidFill>
              </a:rPr>
              <a:t>scrieţi</a:t>
            </a:r>
            <a:r>
              <a:rPr lang="en-US" altLang="de-DE" sz="2400" i="1" dirty="0">
                <a:solidFill>
                  <a:srgbClr val="333333"/>
                </a:solidFill>
              </a:rPr>
              <a:t> </a:t>
            </a:r>
            <a:r>
              <a:rPr lang="en-US" altLang="de-DE" sz="2400" i="1" dirty="0" err="1">
                <a:solidFill>
                  <a:srgbClr val="333333"/>
                </a:solidFill>
              </a:rPr>
              <a:t>în</a:t>
            </a:r>
            <a:r>
              <a:rPr lang="en-US" altLang="de-DE" sz="2400" i="1" dirty="0">
                <a:solidFill>
                  <a:srgbClr val="333333"/>
                </a:solidFill>
              </a:rPr>
              <a:t> mod </a:t>
            </a:r>
            <a:r>
              <a:rPr lang="en-US" altLang="de-DE" sz="2400" i="1" dirty="0" err="1">
                <a:solidFill>
                  <a:srgbClr val="333333"/>
                </a:solidFill>
              </a:rPr>
              <a:t>regulat</a:t>
            </a:r>
            <a:r>
              <a:rPr lang="en-US" altLang="de-DE" sz="2400" i="1" dirty="0">
                <a:solidFill>
                  <a:srgbClr val="333333"/>
                </a:solidFill>
              </a:rPr>
              <a:t>. </a:t>
            </a:r>
            <a:r>
              <a:rPr lang="en-US" altLang="de-DE" sz="2400" i="1" dirty="0" err="1">
                <a:solidFill>
                  <a:srgbClr val="333333"/>
                </a:solidFill>
              </a:rPr>
              <a:t>În</a:t>
            </a:r>
            <a:r>
              <a:rPr lang="en-US" altLang="de-DE" sz="2400" i="1" dirty="0">
                <a:solidFill>
                  <a:srgbClr val="333333"/>
                </a:solidFill>
              </a:rPr>
              <a:t> </a:t>
            </a:r>
            <a:r>
              <a:rPr lang="en-US" altLang="de-DE" sz="2400" i="1" dirty="0" err="1">
                <a:solidFill>
                  <a:srgbClr val="333333"/>
                </a:solidFill>
              </a:rPr>
              <a:t>caz</a:t>
            </a:r>
            <a:r>
              <a:rPr lang="en-US" altLang="de-DE" sz="2400" i="1" dirty="0">
                <a:solidFill>
                  <a:srgbClr val="333333"/>
                </a:solidFill>
              </a:rPr>
              <a:t> der </a:t>
            </a:r>
            <a:r>
              <a:rPr lang="en-US" altLang="de-DE" sz="2400" i="1" dirty="0" err="1">
                <a:solidFill>
                  <a:srgbClr val="333333"/>
                </a:solidFill>
              </a:rPr>
              <a:t>nevoie</a:t>
            </a:r>
            <a:r>
              <a:rPr lang="en-US" altLang="de-DE" sz="2400" i="1" dirty="0">
                <a:solidFill>
                  <a:srgbClr val="333333"/>
                </a:solidFill>
              </a:rPr>
              <a:t> </a:t>
            </a:r>
            <a:r>
              <a:rPr lang="en-US" altLang="de-DE" sz="2400" i="1" dirty="0" err="1">
                <a:solidFill>
                  <a:srgbClr val="333333"/>
                </a:solidFill>
              </a:rPr>
              <a:t>uitaţi-vă</a:t>
            </a:r>
            <a:r>
              <a:rPr lang="en-US" altLang="de-DE" sz="2400" i="1" dirty="0">
                <a:solidFill>
                  <a:srgbClr val="333333"/>
                </a:solidFill>
              </a:rPr>
              <a:t> </a:t>
            </a:r>
            <a:r>
              <a:rPr lang="en-US" altLang="de-DE" sz="2400" i="1" dirty="0" err="1">
                <a:solidFill>
                  <a:srgbClr val="333333"/>
                </a:solidFill>
              </a:rPr>
              <a:t>ce</a:t>
            </a:r>
            <a:r>
              <a:rPr lang="en-US" altLang="de-DE" sz="2400" i="1" dirty="0">
                <a:solidFill>
                  <a:srgbClr val="333333"/>
                </a:solidFill>
              </a:rPr>
              <a:t> </a:t>
            </a:r>
            <a:r>
              <a:rPr lang="en-US" altLang="de-DE" sz="2400" i="1" dirty="0" err="1">
                <a:solidFill>
                  <a:srgbClr val="333333"/>
                </a:solidFill>
              </a:rPr>
              <a:t>aţi</a:t>
            </a:r>
            <a:r>
              <a:rPr lang="en-US" altLang="de-DE" sz="2400" i="1" dirty="0">
                <a:solidFill>
                  <a:srgbClr val="333333"/>
                </a:solidFill>
              </a:rPr>
              <a:t> </a:t>
            </a:r>
            <a:r>
              <a:rPr lang="en-US" altLang="de-DE" sz="2400" i="1" dirty="0" err="1">
                <a:solidFill>
                  <a:srgbClr val="333333"/>
                </a:solidFill>
              </a:rPr>
              <a:t>scris</a:t>
            </a:r>
            <a:r>
              <a:rPr lang="en-US" altLang="de-DE" sz="2400" i="1" dirty="0">
                <a:solidFill>
                  <a:srgbClr val="333333"/>
                </a:solidFill>
              </a:rPr>
              <a:t> (de </a:t>
            </a:r>
            <a:r>
              <a:rPr lang="en-US" altLang="de-DE" sz="2400" i="1" dirty="0" err="1">
                <a:solidFill>
                  <a:srgbClr val="333333"/>
                </a:solidFill>
              </a:rPr>
              <a:t>exemplu</a:t>
            </a:r>
            <a:r>
              <a:rPr lang="en-US" altLang="de-DE" sz="2400" i="1" dirty="0">
                <a:solidFill>
                  <a:srgbClr val="333333"/>
                </a:solidFill>
              </a:rPr>
              <a:t> </a:t>
            </a:r>
            <a:r>
              <a:rPr lang="en-US" altLang="de-DE" sz="2400" i="1" dirty="0" err="1">
                <a:solidFill>
                  <a:srgbClr val="333333"/>
                </a:solidFill>
              </a:rPr>
              <a:t>când</a:t>
            </a:r>
            <a:r>
              <a:rPr lang="en-US" altLang="de-DE" sz="2400" i="1" dirty="0">
                <a:solidFill>
                  <a:srgbClr val="333333"/>
                </a:solidFill>
              </a:rPr>
              <a:t> </a:t>
            </a:r>
            <a:r>
              <a:rPr lang="en-US" altLang="de-DE" sz="2400" i="1" dirty="0" err="1">
                <a:solidFill>
                  <a:srgbClr val="333333"/>
                </a:solidFill>
              </a:rPr>
              <a:t>credeţi</a:t>
            </a:r>
            <a:r>
              <a:rPr lang="en-US" altLang="de-DE" sz="2400" i="1" dirty="0">
                <a:solidFill>
                  <a:srgbClr val="333333"/>
                </a:solidFill>
              </a:rPr>
              <a:t> </a:t>
            </a:r>
            <a:r>
              <a:rPr lang="en-US" altLang="de-DE" sz="2400" i="1" dirty="0" err="1">
                <a:solidFill>
                  <a:srgbClr val="333333"/>
                </a:solidFill>
              </a:rPr>
              <a:t>că</a:t>
            </a:r>
            <a:r>
              <a:rPr lang="en-US" altLang="de-DE" sz="2400" i="1" dirty="0">
                <a:solidFill>
                  <a:srgbClr val="333333"/>
                </a:solidFill>
              </a:rPr>
              <a:t> </a:t>
            </a:r>
            <a:r>
              <a:rPr lang="en-US" altLang="de-DE" sz="2400" i="1" dirty="0" err="1">
                <a:solidFill>
                  <a:srgbClr val="333333"/>
                </a:solidFill>
              </a:rPr>
              <a:t>sunteţi</a:t>
            </a:r>
            <a:r>
              <a:rPr lang="en-US" altLang="de-DE" sz="2400" i="1" dirty="0">
                <a:solidFill>
                  <a:srgbClr val="333333"/>
                </a:solidFill>
              </a:rPr>
              <a:t> </a:t>
            </a:r>
            <a:r>
              <a:rPr lang="en-US" altLang="de-DE" sz="2400" i="1" dirty="0" err="1">
                <a:solidFill>
                  <a:srgbClr val="333333"/>
                </a:solidFill>
              </a:rPr>
              <a:t>fără</a:t>
            </a:r>
            <a:r>
              <a:rPr lang="en-US" altLang="de-DE" sz="2400" i="1" dirty="0">
                <a:solidFill>
                  <a:srgbClr val="333333"/>
                </a:solidFill>
              </a:rPr>
              <a:t> </a:t>
            </a:r>
            <a:r>
              <a:rPr lang="en-US" altLang="de-DE" sz="2400" i="1" dirty="0" err="1">
                <a:solidFill>
                  <a:srgbClr val="333333"/>
                </a:solidFill>
              </a:rPr>
              <a:t>nici</a:t>
            </a:r>
            <a:r>
              <a:rPr lang="en-US" altLang="de-DE" sz="2400" i="1" dirty="0">
                <a:solidFill>
                  <a:srgbClr val="333333"/>
                </a:solidFill>
              </a:rPr>
              <a:t> o </a:t>
            </a:r>
            <a:r>
              <a:rPr lang="en-US" altLang="de-DE" sz="2400" i="1" dirty="0" err="1">
                <a:solidFill>
                  <a:srgbClr val="333333"/>
                </a:solidFill>
              </a:rPr>
              <a:t>valoare</a:t>
            </a:r>
            <a:r>
              <a:rPr lang="en-US" altLang="de-DE" sz="2400" i="1" dirty="0">
                <a:solidFill>
                  <a:srgbClr val="333333"/>
                </a:solidFill>
              </a:rPr>
              <a:t>).</a:t>
            </a:r>
            <a:br>
              <a:rPr lang="en-US" altLang="de-DE" sz="2400" i="1" dirty="0">
                <a:solidFill>
                  <a:srgbClr val="333333"/>
                </a:solidFill>
              </a:rPr>
            </a:br>
            <a:r>
              <a:rPr lang="en-US" altLang="de-DE" sz="1600" i="1" dirty="0">
                <a:solidFill>
                  <a:srgbClr val="333333"/>
                </a:solidFill>
              </a:rPr>
              <a:t>De </a:t>
            </a:r>
            <a:r>
              <a:rPr lang="en-US" altLang="de-DE" sz="1600" i="1" dirty="0" err="1">
                <a:solidFill>
                  <a:srgbClr val="333333"/>
                </a:solidFill>
              </a:rPr>
              <a:t>exemplu</a:t>
            </a:r>
            <a:r>
              <a:rPr lang="en-US" altLang="de-DE" sz="1600" i="1" dirty="0">
                <a:solidFill>
                  <a:srgbClr val="333333"/>
                </a:solidFill>
              </a:rPr>
              <a:t> </a:t>
            </a:r>
            <a:r>
              <a:rPr lang="en-US" altLang="de-DE" sz="1600" i="1" dirty="0" err="1">
                <a:solidFill>
                  <a:srgbClr val="333333"/>
                </a:solidFill>
              </a:rPr>
              <a:t>scrieţi</a:t>
            </a:r>
            <a:r>
              <a:rPr lang="en-US" altLang="de-DE" sz="1600" i="1" dirty="0">
                <a:solidFill>
                  <a:srgbClr val="333333"/>
                </a:solidFill>
              </a:rPr>
              <a:t> </a:t>
            </a:r>
            <a:r>
              <a:rPr lang="en-US" altLang="de-DE" sz="1600" i="1" dirty="0" err="1">
                <a:solidFill>
                  <a:srgbClr val="333333"/>
                </a:solidFill>
              </a:rPr>
              <a:t>când</a:t>
            </a:r>
            <a:r>
              <a:rPr lang="en-US" altLang="de-DE" sz="1600" i="1" dirty="0">
                <a:solidFill>
                  <a:srgbClr val="333333"/>
                </a:solidFill>
              </a:rPr>
              <a:t> </a:t>
            </a:r>
            <a:r>
              <a:rPr lang="en-US" altLang="de-DE" sz="1600" i="1" dirty="0" err="1">
                <a:solidFill>
                  <a:srgbClr val="333333"/>
                </a:solidFill>
              </a:rPr>
              <a:t>ceva</a:t>
            </a:r>
            <a:r>
              <a:rPr lang="en-US" altLang="de-DE" sz="1600" i="1" dirty="0">
                <a:solidFill>
                  <a:srgbClr val="333333"/>
                </a:solidFill>
              </a:rPr>
              <a:t> a </a:t>
            </a:r>
            <a:r>
              <a:rPr lang="en-US" altLang="de-DE" sz="1600" i="1" dirty="0" err="1">
                <a:solidFill>
                  <a:srgbClr val="333333"/>
                </a:solidFill>
              </a:rPr>
              <a:t>mers</a:t>
            </a:r>
            <a:r>
              <a:rPr lang="en-US" altLang="de-DE" sz="1600" i="1" dirty="0">
                <a:solidFill>
                  <a:srgbClr val="333333"/>
                </a:solidFill>
              </a:rPr>
              <a:t> </a:t>
            </a:r>
            <a:r>
              <a:rPr lang="en-US" altLang="de-DE" sz="1600" i="1" dirty="0" err="1">
                <a:solidFill>
                  <a:srgbClr val="333333"/>
                </a:solidFill>
              </a:rPr>
              <a:t>foarte</a:t>
            </a:r>
            <a:r>
              <a:rPr lang="en-US" altLang="de-DE" sz="1600" i="1" dirty="0">
                <a:solidFill>
                  <a:srgbClr val="333333"/>
                </a:solidFill>
              </a:rPr>
              <a:t> bine </a:t>
            </a:r>
            <a:r>
              <a:rPr lang="en-US" altLang="de-DE" sz="1600" i="1" dirty="0" err="1">
                <a:solidFill>
                  <a:srgbClr val="333333"/>
                </a:solidFill>
              </a:rPr>
              <a:t>pentru</a:t>
            </a:r>
            <a:r>
              <a:rPr lang="en-US" altLang="de-DE" sz="1600" i="1" dirty="0">
                <a:solidFill>
                  <a:srgbClr val="333333"/>
                </a:solidFill>
              </a:rPr>
              <a:t> </a:t>
            </a:r>
            <a:r>
              <a:rPr lang="en-US" altLang="de-DE" sz="1600" i="1" dirty="0" err="1">
                <a:solidFill>
                  <a:srgbClr val="333333"/>
                </a:solidFill>
              </a:rPr>
              <a:t>ce</a:t>
            </a:r>
            <a:r>
              <a:rPr lang="en-US" altLang="de-DE" sz="1600" i="1" dirty="0">
                <a:solidFill>
                  <a:srgbClr val="333333"/>
                </a:solidFill>
              </a:rPr>
              <a:t> </a:t>
            </a:r>
            <a:r>
              <a:rPr lang="en-US" altLang="de-DE" sz="1600" i="1" dirty="0" err="1">
                <a:solidFill>
                  <a:srgbClr val="333333"/>
                </a:solidFill>
              </a:rPr>
              <a:t>aţi</a:t>
            </a:r>
            <a:r>
              <a:rPr lang="en-US" altLang="de-DE" sz="1600" i="1" dirty="0">
                <a:solidFill>
                  <a:srgbClr val="333333"/>
                </a:solidFill>
              </a:rPr>
              <a:t> </a:t>
            </a:r>
            <a:r>
              <a:rPr lang="en-US" altLang="de-DE" sz="1600" i="1" dirty="0" err="1">
                <a:solidFill>
                  <a:srgbClr val="333333"/>
                </a:solidFill>
              </a:rPr>
              <a:t>primit</a:t>
            </a:r>
            <a:r>
              <a:rPr lang="en-US" altLang="de-DE" sz="1600" i="1" dirty="0">
                <a:solidFill>
                  <a:srgbClr val="333333"/>
                </a:solidFill>
              </a:rPr>
              <a:t> </a:t>
            </a:r>
            <a:r>
              <a:rPr lang="en-US" altLang="de-DE" sz="1600" i="1" dirty="0" err="1">
                <a:solidFill>
                  <a:srgbClr val="333333"/>
                </a:solidFill>
              </a:rPr>
              <a:t>complimente</a:t>
            </a:r>
            <a:r>
              <a:rPr lang="en-US" altLang="de-DE" sz="1600" i="1" dirty="0">
                <a:solidFill>
                  <a:srgbClr val="333333"/>
                </a:solidFill>
              </a:rPr>
              <a:t>…</a:t>
            </a: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vi-VN"/>
              <a:t>Trening metacognitiv 8 – Stima de sine &amp; starea sufletească</a:t>
            </a:r>
            <a:endParaRPr lang="de-DE"/>
          </a:p>
        </p:txBody>
      </p:sp>
      <p:sp>
        <p:nvSpPr>
          <p:cNvPr id="10" name="Slide Number Placeholder 9"/>
          <p:cNvSpPr>
            <a:spLocks noGrp="1"/>
          </p:cNvSpPr>
          <p:nvPr>
            <p:ph type="sldNum" sz="quarter" idx="12"/>
          </p:nvPr>
        </p:nvSpPr>
        <p:spPr/>
        <p:txBody>
          <a:bodyPr/>
          <a:lstStyle/>
          <a:p>
            <a:fld id="{72E9AFDE-1116-41B2-867D-627F87BDBA80}" type="slidenum">
              <a:rPr lang="de-DE" altLang="de-DE" smtClean="0"/>
              <a:pPr/>
              <a:t>39</a:t>
            </a:fld>
            <a:endParaRPr lang="de-DE" altLang="de-DE"/>
          </a:p>
        </p:txBody>
      </p:sp>
    </p:spTree>
    <p:extLst>
      <p:ext uri="{BB962C8B-B14F-4D97-AF65-F5344CB8AC3E}">
        <p14:creationId xmlns:p14="http://schemas.microsoft.com/office/powerpoint/2010/main" val="34691553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vi-VN" sz="3600" dirty="0">
                <a:solidFill>
                  <a:srgbClr val="004992"/>
                </a:solidFill>
                <a:latin typeface="+mn-lt"/>
                <a:ea typeface="+mn-ea"/>
                <a:cs typeface="+mn-cs"/>
              </a:rPr>
              <a:t>Sfaturi pentru a reduce depresia şi a creşte o</a:t>
            </a:r>
            <a:br>
              <a:rPr lang="en-US" sz="3600">
                <a:solidFill>
                  <a:srgbClr val="004992"/>
                </a:solidFill>
                <a:latin typeface="+mn-lt"/>
                <a:ea typeface="+mn-ea"/>
                <a:cs typeface="+mn-cs"/>
              </a:rPr>
            </a:br>
            <a:r>
              <a:rPr lang="vi-VN" sz="3600">
                <a:solidFill>
                  <a:srgbClr val="004992"/>
                </a:solidFill>
                <a:latin typeface="+mn-lt"/>
                <a:ea typeface="+mn-ea"/>
                <a:cs typeface="+mn-cs"/>
              </a:rPr>
              <a:t>stimă de sine scăzută - 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en-US" sz="2400" dirty="0">
                <a:solidFill>
                  <a:schemeClr val="tx1"/>
                </a:solidFill>
              </a:rPr>
              <a:t>???</a:t>
            </a:r>
          </a:p>
        </p:txBody>
      </p:sp>
      <p:sp>
        <p:nvSpPr>
          <p:cNvPr id="8" name="Footer Placeholder 7"/>
          <p:cNvSpPr>
            <a:spLocks noGrp="1"/>
          </p:cNvSpPr>
          <p:nvPr>
            <p:ph type="ftr" sz="quarter" idx="11"/>
          </p:nvPr>
        </p:nvSpPr>
        <p:spPr/>
        <p:txBody>
          <a:bodyPr/>
          <a:lstStyle/>
          <a:p>
            <a:pPr>
              <a:defRPr/>
            </a:pPr>
            <a:r>
              <a:rPr lang="vi-VN"/>
              <a:t>Trening metacognitiv 8 – Stima de sine &amp; starea sufletească</a:t>
            </a:r>
            <a:endParaRPr lang="de-DE"/>
          </a:p>
        </p:txBody>
      </p:sp>
      <p:sp>
        <p:nvSpPr>
          <p:cNvPr id="9" name="Slide Number Placeholder 8"/>
          <p:cNvSpPr>
            <a:spLocks noGrp="1"/>
          </p:cNvSpPr>
          <p:nvPr>
            <p:ph type="sldNum" sz="quarter" idx="12"/>
          </p:nvPr>
        </p:nvSpPr>
        <p:spPr/>
        <p:txBody>
          <a:bodyPr/>
          <a:lstStyle/>
          <a:p>
            <a:fld id="{72E9AFDE-1116-41B2-867D-627F87BDBA80}"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vi-VN" sz="3600" dirty="0">
                <a:latin typeface="+mn-lt"/>
                <a:ea typeface="+mn-ea"/>
                <a:cs typeface="+mn-cs"/>
              </a:rPr>
              <a:t>Sfaturi pentru a reduce depresia şi a creşte o</a:t>
            </a:r>
            <a:br>
              <a:rPr lang="en-US" sz="3600" dirty="0">
                <a:latin typeface="+mn-lt"/>
                <a:ea typeface="+mn-ea"/>
                <a:cs typeface="+mn-cs"/>
              </a:rPr>
            </a:br>
            <a:r>
              <a:rPr lang="vi-VN" sz="3600" dirty="0">
                <a:latin typeface="+mn-lt"/>
                <a:ea typeface="+mn-ea"/>
                <a:cs typeface="+mn-cs"/>
              </a:rPr>
              <a:t>stimă de sine scăzută - 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de-DE" altLang="de-DE" sz="2400">
                <a:solidFill>
                  <a:srgbClr val="333333"/>
                </a:solidFill>
              </a:rPr>
              <a:t>Scrie</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004992"/>
                </a:solidFill>
              </a:rPr>
              <a:t>fiecare</a:t>
            </a:r>
            <a:r>
              <a:rPr lang="en-US" altLang="de-DE" sz="2400" dirty="0">
                <a:solidFill>
                  <a:srgbClr val="004992"/>
                </a:solidFill>
              </a:rPr>
              <a:t> </a:t>
            </a:r>
            <a:r>
              <a:rPr lang="en-US" altLang="de-DE" sz="2400" dirty="0" err="1">
                <a:solidFill>
                  <a:srgbClr val="004992"/>
                </a:solidFill>
              </a:rPr>
              <a:t>seară</a:t>
            </a:r>
            <a:r>
              <a:rPr lang="en-US" altLang="de-DE" sz="2400" dirty="0">
                <a:solidFill>
                  <a:srgbClr val="333333"/>
                </a:solidFill>
              </a:rPr>
              <a:t> </a:t>
            </a:r>
            <a:r>
              <a:rPr lang="en-US" altLang="de-DE" sz="2400" dirty="0" err="1">
                <a:solidFill>
                  <a:srgbClr val="333333"/>
                </a:solidFill>
              </a:rPr>
              <a:t>câteva</a:t>
            </a:r>
            <a:r>
              <a:rPr lang="en-US" altLang="de-DE" sz="2400" dirty="0">
                <a:solidFill>
                  <a:srgbClr val="333333"/>
                </a:solidFill>
              </a:rPr>
              <a:t> </a:t>
            </a:r>
            <a:r>
              <a:rPr lang="en-US" altLang="de-DE" sz="2400" dirty="0" err="1">
                <a:solidFill>
                  <a:srgbClr val="333333"/>
                </a:solidFill>
              </a:rPr>
              <a:t>puncte</a:t>
            </a:r>
            <a:r>
              <a:rPr lang="en-US" altLang="de-DE" sz="2400" dirty="0">
                <a:solidFill>
                  <a:srgbClr val="333333"/>
                </a:solidFill>
              </a:rPr>
              <a:t> (circa 5) </a:t>
            </a:r>
            <a:r>
              <a:rPr lang="en-US" altLang="de-DE" sz="2400" dirty="0" err="1">
                <a:solidFill>
                  <a:srgbClr val="333333"/>
                </a:solidFill>
              </a:rPr>
              <a:t>ce</a:t>
            </a:r>
            <a:r>
              <a:rPr lang="en-US" altLang="de-DE" sz="2400" dirty="0">
                <a:solidFill>
                  <a:srgbClr val="333333"/>
                </a:solidFill>
              </a:rPr>
              <a:t> au </a:t>
            </a:r>
            <a:r>
              <a:rPr lang="en-US" altLang="de-DE" sz="2400" dirty="0" err="1">
                <a:solidFill>
                  <a:srgbClr val="333333"/>
                </a:solidFill>
              </a:rPr>
              <a:t>mers</a:t>
            </a:r>
            <a:r>
              <a:rPr lang="en-US" altLang="de-DE" sz="2400" dirty="0">
                <a:solidFill>
                  <a:srgbClr val="333333"/>
                </a:solidFill>
              </a:rPr>
              <a:t> bine. </a:t>
            </a:r>
            <a:r>
              <a:rPr lang="en-US" altLang="de-DE" sz="2400" dirty="0" err="1">
                <a:solidFill>
                  <a:srgbClr val="333333"/>
                </a:solidFill>
              </a:rPr>
              <a:t>Încercaţi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vi le </a:t>
            </a:r>
            <a:r>
              <a:rPr lang="en-US" altLang="de-DE" sz="2400" err="1">
                <a:solidFill>
                  <a:srgbClr val="333333"/>
                </a:solidFill>
              </a:rPr>
              <a:t>imaginaţi</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vi-VN"/>
              <a:t>Trening metacognitiv 8 – Stima de sine &amp; starea sufletească</a:t>
            </a:r>
            <a:endParaRPr lang="de-DE"/>
          </a:p>
        </p:txBody>
      </p:sp>
      <p:sp>
        <p:nvSpPr>
          <p:cNvPr id="11" name="Slide Number Placeholder 10"/>
          <p:cNvSpPr>
            <a:spLocks noGrp="1"/>
          </p:cNvSpPr>
          <p:nvPr>
            <p:ph type="sldNum" sz="quarter" idx="12"/>
          </p:nvPr>
        </p:nvSpPr>
        <p:spPr/>
        <p:txBody>
          <a:bodyPr/>
          <a:lstStyle/>
          <a:p>
            <a:fld id="{72E9AFDE-1116-41B2-867D-627F87BDBA80}"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vi-VN" sz="3600" dirty="0">
                <a:latin typeface="+mn-lt"/>
                <a:ea typeface="+mn-ea"/>
                <a:cs typeface="+mn-cs"/>
              </a:rPr>
              <a:t>Sfaturi pentru a reduce depresia şi a creşte o</a:t>
            </a:r>
            <a:br>
              <a:rPr lang="en-US" sz="3600" dirty="0">
                <a:latin typeface="+mn-lt"/>
                <a:ea typeface="+mn-ea"/>
                <a:cs typeface="+mn-cs"/>
              </a:rPr>
            </a:br>
            <a:r>
              <a:rPr lang="vi-VN" sz="3600" dirty="0">
                <a:latin typeface="+mn-lt"/>
                <a:ea typeface="+mn-ea"/>
                <a:cs typeface="+mn-cs"/>
              </a:rPr>
              <a:t>stimă de sine scăzută - 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de-DE" altLang="de-DE" sz="2400">
                <a:solidFill>
                  <a:srgbClr val="333333"/>
                </a:solidFill>
              </a:rPr>
              <a:t>Scrie</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004992"/>
                </a:solidFill>
              </a:rPr>
              <a:t>fiecare</a:t>
            </a:r>
            <a:r>
              <a:rPr lang="en-US" altLang="de-DE" sz="2400" dirty="0">
                <a:solidFill>
                  <a:srgbClr val="004992"/>
                </a:solidFill>
              </a:rPr>
              <a:t> </a:t>
            </a:r>
            <a:r>
              <a:rPr lang="en-US" altLang="de-DE" sz="2400" dirty="0" err="1">
                <a:solidFill>
                  <a:srgbClr val="004992"/>
                </a:solidFill>
              </a:rPr>
              <a:t>seară</a:t>
            </a:r>
            <a:r>
              <a:rPr lang="en-US" altLang="de-DE" sz="2400" dirty="0">
                <a:solidFill>
                  <a:srgbClr val="333333"/>
                </a:solidFill>
              </a:rPr>
              <a:t> </a:t>
            </a:r>
            <a:r>
              <a:rPr lang="en-US" altLang="de-DE" sz="2400" dirty="0" err="1">
                <a:solidFill>
                  <a:srgbClr val="333333"/>
                </a:solidFill>
              </a:rPr>
              <a:t>câteva</a:t>
            </a:r>
            <a:r>
              <a:rPr lang="en-US" altLang="de-DE" sz="2400" dirty="0">
                <a:solidFill>
                  <a:srgbClr val="333333"/>
                </a:solidFill>
              </a:rPr>
              <a:t> </a:t>
            </a:r>
            <a:r>
              <a:rPr lang="en-US" altLang="de-DE" sz="2400" dirty="0" err="1">
                <a:solidFill>
                  <a:srgbClr val="333333"/>
                </a:solidFill>
              </a:rPr>
              <a:t>puncte</a:t>
            </a:r>
            <a:r>
              <a:rPr lang="en-US" altLang="de-DE" sz="2400" dirty="0">
                <a:solidFill>
                  <a:srgbClr val="333333"/>
                </a:solidFill>
              </a:rPr>
              <a:t> (circa 5) </a:t>
            </a:r>
            <a:r>
              <a:rPr lang="en-US" altLang="de-DE" sz="2400" dirty="0" err="1">
                <a:solidFill>
                  <a:srgbClr val="333333"/>
                </a:solidFill>
              </a:rPr>
              <a:t>ce</a:t>
            </a:r>
            <a:r>
              <a:rPr lang="en-US" altLang="de-DE" sz="2400" dirty="0">
                <a:solidFill>
                  <a:srgbClr val="333333"/>
                </a:solidFill>
              </a:rPr>
              <a:t> au </a:t>
            </a:r>
            <a:r>
              <a:rPr lang="en-US" altLang="de-DE" sz="2400" dirty="0" err="1">
                <a:solidFill>
                  <a:srgbClr val="333333"/>
                </a:solidFill>
              </a:rPr>
              <a:t>mers</a:t>
            </a:r>
            <a:r>
              <a:rPr lang="en-US" altLang="de-DE" sz="2400" dirty="0">
                <a:solidFill>
                  <a:srgbClr val="333333"/>
                </a:solidFill>
              </a:rPr>
              <a:t> bine. </a:t>
            </a:r>
            <a:r>
              <a:rPr lang="en-US" altLang="de-DE" sz="2400" dirty="0" err="1">
                <a:solidFill>
                  <a:srgbClr val="333333"/>
                </a:solidFill>
              </a:rPr>
              <a:t>Încercaţi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vi le </a:t>
            </a:r>
            <a:r>
              <a:rPr lang="en-US" altLang="de-DE" sz="2400" dirty="0" err="1">
                <a:solidFill>
                  <a:srgbClr val="333333"/>
                </a:solidFill>
              </a:rPr>
              <a:t>imaginaţi</a:t>
            </a:r>
            <a:r>
              <a:rPr lang="en-US"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Spune</a:t>
            </a:r>
            <a:r>
              <a:rPr lang="en-US" altLang="de-DE" sz="2400" dirty="0" err="1">
                <a:solidFill>
                  <a:srgbClr val="333333"/>
                </a:solidFill>
              </a:rPr>
              <a:t>ţi-vă</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fiecare</a:t>
            </a:r>
            <a:r>
              <a:rPr lang="en-US" altLang="de-DE" sz="2400" b="1" dirty="0">
                <a:solidFill>
                  <a:srgbClr val="333333"/>
                </a:solidFill>
              </a:rPr>
              <a:t> </a:t>
            </a:r>
            <a:r>
              <a:rPr lang="en-US" altLang="de-DE" sz="2400" dirty="0" err="1">
                <a:solidFill>
                  <a:srgbClr val="333333"/>
                </a:solidFill>
              </a:rPr>
              <a:t>zi</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faţa</a:t>
            </a:r>
            <a:r>
              <a:rPr lang="en-US" altLang="de-DE" sz="2400" dirty="0">
                <a:solidFill>
                  <a:srgbClr val="333333"/>
                </a:solidFill>
              </a:rPr>
              <a:t> </a:t>
            </a:r>
            <a:r>
              <a:rPr lang="en-US" altLang="de-DE" sz="2400" dirty="0" err="1">
                <a:solidFill>
                  <a:srgbClr val="333333"/>
                </a:solidFill>
              </a:rPr>
              <a:t>oglindei</a:t>
            </a:r>
            <a:r>
              <a:rPr lang="en-US" altLang="de-DE" sz="2400">
                <a:solidFill>
                  <a:srgbClr val="333333"/>
                </a:solidFill>
              </a:rPr>
              <a:t>: “Îmi </a:t>
            </a:r>
            <a:r>
              <a:rPr lang="en-US" altLang="de-DE" sz="2400" dirty="0" err="1">
                <a:solidFill>
                  <a:srgbClr val="333333"/>
                </a:solidFill>
              </a:rPr>
              <a:t>plac</a:t>
            </a:r>
            <a:r>
              <a:rPr lang="en-US" altLang="de-DE" sz="2400" dirty="0">
                <a:solidFill>
                  <a:srgbClr val="333333"/>
                </a:solidFill>
              </a:rPr>
              <a:t>/ </a:t>
            </a:r>
            <a:r>
              <a:rPr lang="en-US" altLang="de-DE" sz="2400" dirty="0" err="1">
                <a:solidFill>
                  <a:srgbClr val="333333"/>
                </a:solidFill>
              </a:rPr>
              <a:t>îmi</a:t>
            </a:r>
            <a:r>
              <a:rPr lang="en-US" altLang="de-DE" sz="2400" dirty="0">
                <a:solidFill>
                  <a:srgbClr val="333333"/>
                </a:solidFill>
              </a:rPr>
              <a:t> place </a:t>
            </a:r>
            <a:r>
              <a:rPr lang="en-US" altLang="de-DE" sz="2400">
                <a:solidFill>
                  <a:srgbClr val="333333"/>
                </a:solidFill>
              </a:rPr>
              <a:t>de mine” </a:t>
            </a:r>
            <a:r>
              <a:rPr lang="en-US" altLang="de-DE" sz="2400" err="1">
                <a:solidFill>
                  <a:srgbClr val="333333"/>
                </a:solidFill>
              </a:rPr>
              <a:t>sau</a:t>
            </a:r>
            <a:r>
              <a:rPr lang="de-DE" altLang="de-DE" sz="2400">
                <a:solidFill>
                  <a:srgbClr val="333333"/>
                </a:solidFill>
              </a:rPr>
              <a:t> “tu </a:t>
            </a:r>
            <a:r>
              <a:rPr lang="en-US" altLang="de-DE" sz="2400" err="1">
                <a:solidFill>
                  <a:srgbClr val="333333"/>
                </a:solidFill>
              </a:rPr>
              <a:t>îmi</a:t>
            </a:r>
            <a:r>
              <a:rPr lang="en-US" altLang="de-DE" sz="2400">
                <a:solidFill>
                  <a:srgbClr val="333333"/>
                </a:solidFill>
              </a:rPr>
              <a:t> placi</a:t>
            </a:r>
            <a:r>
              <a:rPr lang="de-DE" altLang="de-DE" sz="2400">
                <a:solidFill>
                  <a:srgbClr val="333333"/>
                </a:solidFill>
              </a:rPr>
              <a:t>”! </a:t>
            </a:r>
            <a:r>
              <a:rPr lang="de-DE" altLang="de-DE" sz="2400" dirty="0">
                <a:solidFill>
                  <a:srgbClr val="333333"/>
                </a:solidFill>
              </a:rPr>
              <a:t>(remarc</a:t>
            </a:r>
            <a:r>
              <a:rPr lang="en-US" altLang="de-DE" sz="2400" dirty="0">
                <a:solidFill>
                  <a:srgbClr val="333333"/>
                </a:solidFill>
              </a:rPr>
              <a:t>ă</a:t>
            </a:r>
            <a:r>
              <a:rPr lang="de-DE" altLang="de-DE" sz="2400" dirty="0">
                <a:solidFill>
                  <a:srgbClr val="333333"/>
                </a:solidFill>
              </a:rPr>
              <a:t>: la </a:t>
            </a:r>
            <a:r>
              <a:rPr lang="en-US" altLang="de-DE" sz="2400" dirty="0" err="1">
                <a:solidFill>
                  <a:srgbClr val="333333"/>
                </a:solidFill>
              </a:rPr>
              <a:t>început</a:t>
            </a:r>
            <a:r>
              <a:rPr lang="en-US" altLang="de-DE" sz="2400" dirty="0">
                <a:solidFill>
                  <a:srgbClr val="333333"/>
                </a:solidFill>
              </a:rPr>
              <a:t> s-</a:t>
            </a:r>
            <a:r>
              <a:rPr lang="en-US" altLang="de-DE" sz="2400" dirty="0" err="1">
                <a:solidFill>
                  <a:srgbClr val="333333"/>
                </a:solidFill>
              </a:rPr>
              <a:t>ar</a:t>
            </a:r>
            <a:r>
              <a:rPr lang="en-US" altLang="de-DE" sz="2400" dirty="0">
                <a:solidFill>
                  <a:srgbClr val="333333"/>
                </a:solidFill>
              </a:rPr>
              <a:t> </a:t>
            </a:r>
            <a:r>
              <a:rPr lang="en-US" altLang="de-DE" sz="2400" dirty="0" err="1">
                <a:solidFill>
                  <a:srgbClr val="333333"/>
                </a:solidFill>
              </a:rPr>
              <a:t>putea</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vi se </a:t>
            </a:r>
            <a:r>
              <a:rPr lang="en-US" altLang="de-DE" sz="2400" dirty="0" err="1">
                <a:solidFill>
                  <a:srgbClr val="333333"/>
                </a:solidFill>
              </a:rPr>
              <a:t>pară</a:t>
            </a:r>
            <a:r>
              <a:rPr lang="en-US" altLang="de-DE" sz="2400" dirty="0">
                <a:solidFill>
                  <a:srgbClr val="333333"/>
                </a:solidFill>
              </a:rPr>
              <a:t> </a:t>
            </a:r>
            <a:r>
              <a:rPr lang="en-US" altLang="de-DE" sz="2400" dirty="0" err="1">
                <a:solidFill>
                  <a:srgbClr val="333333"/>
                </a:solidFill>
              </a:rPr>
              <a:t>ciudat</a:t>
            </a:r>
            <a:r>
              <a:rPr lang="en-US" altLang="de-DE" sz="2400">
                <a:solidFill>
                  <a:srgbClr val="333333"/>
                </a:solidFill>
              </a:rPr>
              <a:t>!</a:t>
            </a:r>
            <a:r>
              <a:rPr lang="de-DE"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vi-VN"/>
              <a:t>Trening metacognitiv 8 – Stima de sine &amp; starea sufletească</a:t>
            </a:r>
            <a:endParaRPr lang="de-DE"/>
          </a:p>
        </p:txBody>
      </p:sp>
      <p:sp>
        <p:nvSpPr>
          <p:cNvPr id="11" name="Slide Number Placeholder 10"/>
          <p:cNvSpPr>
            <a:spLocks noGrp="1"/>
          </p:cNvSpPr>
          <p:nvPr>
            <p:ph type="sldNum" sz="quarter" idx="12"/>
          </p:nvPr>
        </p:nvSpPr>
        <p:spPr/>
        <p:txBody>
          <a:bodyPr/>
          <a:lstStyle/>
          <a:p>
            <a:fld id="{72E9AFDE-1116-41B2-867D-627F87BDBA80}" type="slidenum">
              <a:rPr lang="de-DE" altLang="de-DE" smtClean="0"/>
              <a:pPr/>
              <a:t>42</a:t>
            </a:fld>
            <a:endParaRPr lang="de-DE" altLang="de-DE"/>
          </a:p>
        </p:txBody>
      </p:sp>
    </p:spTree>
    <p:extLst>
      <p:ext uri="{BB962C8B-B14F-4D97-AF65-F5344CB8AC3E}">
        <p14:creationId xmlns:p14="http://schemas.microsoft.com/office/powerpoint/2010/main" val="28095036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vi-VN" sz="3600" dirty="0">
                <a:latin typeface="+mn-lt"/>
                <a:ea typeface="+mn-ea"/>
                <a:cs typeface="+mn-cs"/>
              </a:rPr>
              <a:t>Sfaturi pentru a reduce depresia şi a creşte o</a:t>
            </a:r>
            <a:br>
              <a:rPr lang="en-US" sz="3600" dirty="0">
                <a:latin typeface="+mn-lt"/>
                <a:ea typeface="+mn-ea"/>
                <a:cs typeface="+mn-cs"/>
              </a:rPr>
            </a:br>
            <a:r>
              <a:rPr lang="vi-VN" sz="3600" dirty="0">
                <a:latin typeface="+mn-lt"/>
                <a:ea typeface="+mn-ea"/>
                <a:cs typeface="+mn-cs"/>
              </a:rPr>
              <a:t>stimă de sine scăzută - 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de-DE" altLang="de-DE" sz="2400">
                <a:solidFill>
                  <a:srgbClr val="333333"/>
                </a:solidFill>
              </a:rPr>
              <a:t>Scrie</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004992"/>
                </a:solidFill>
              </a:rPr>
              <a:t>fiecare</a:t>
            </a:r>
            <a:r>
              <a:rPr lang="en-US" altLang="de-DE" sz="2400" dirty="0">
                <a:solidFill>
                  <a:srgbClr val="004992"/>
                </a:solidFill>
              </a:rPr>
              <a:t> </a:t>
            </a:r>
            <a:r>
              <a:rPr lang="en-US" altLang="de-DE" sz="2400" dirty="0" err="1">
                <a:solidFill>
                  <a:srgbClr val="004992"/>
                </a:solidFill>
              </a:rPr>
              <a:t>seară</a:t>
            </a:r>
            <a:r>
              <a:rPr lang="en-US" altLang="de-DE" sz="2400" dirty="0">
                <a:solidFill>
                  <a:srgbClr val="333333"/>
                </a:solidFill>
              </a:rPr>
              <a:t> </a:t>
            </a:r>
            <a:r>
              <a:rPr lang="en-US" altLang="de-DE" sz="2400" dirty="0" err="1">
                <a:solidFill>
                  <a:srgbClr val="333333"/>
                </a:solidFill>
              </a:rPr>
              <a:t>câteva</a:t>
            </a:r>
            <a:r>
              <a:rPr lang="en-US" altLang="de-DE" sz="2400" dirty="0">
                <a:solidFill>
                  <a:srgbClr val="333333"/>
                </a:solidFill>
              </a:rPr>
              <a:t> </a:t>
            </a:r>
            <a:r>
              <a:rPr lang="en-US" altLang="de-DE" sz="2400" dirty="0" err="1">
                <a:solidFill>
                  <a:srgbClr val="333333"/>
                </a:solidFill>
              </a:rPr>
              <a:t>puncte</a:t>
            </a:r>
            <a:r>
              <a:rPr lang="en-US" altLang="de-DE" sz="2400" dirty="0">
                <a:solidFill>
                  <a:srgbClr val="333333"/>
                </a:solidFill>
              </a:rPr>
              <a:t> (circa 5) </a:t>
            </a:r>
            <a:r>
              <a:rPr lang="en-US" altLang="de-DE" sz="2400" dirty="0" err="1">
                <a:solidFill>
                  <a:srgbClr val="333333"/>
                </a:solidFill>
              </a:rPr>
              <a:t>ce</a:t>
            </a:r>
            <a:r>
              <a:rPr lang="en-US" altLang="de-DE" sz="2400" dirty="0">
                <a:solidFill>
                  <a:srgbClr val="333333"/>
                </a:solidFill>
              </a:rPr>
              <a:t> au </a:t>
            </a:r>
            <a:r>
              <a:rPr lang="en-US" altLang="de-DE" sz="2400" dirty="0" err="1">
                <a:solidFill>
                  <a:srgbClr val="333333"/>
                </a:solidFill>
              </a:rPr>
              <a:t>mers</a:t>
            </a:r>
            <a:r>
              <a:rPr lang="en-US" altLang="de-DE" sz="2400" dirty="0">
                <a:solidFill>
                  <a:srgbClr val="333333"/>
                </a:solidFill>
              </a:rPr>
              <a:t> bine. </a:t>
            </a:r>
            <a:r>
              <a:rPr lang="en-US" altLang="de-DE" sz="2400" dirty="0" err="1">
                <a:solidFill>
                  <a:srgbClr val="333333"/>
                </a:solidFill>
              </a:rPr>
              <a:t>Încercaţi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vi le </a:t>
            </a:r>
            <a:r>
              <a:rPr lang="en-US" altLang="de-DE" sz="2400" dirty="0" err="1">
                <a:solidFill>
                  <a:srgbClr val="333333"/>
                </a:solidFill>
              </a:rPr>
              <a:t>imaginaţi</a:t>
            </a:r>
            <a:r>
              <a:rPr lang="en-US"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Spune</a:t>
            </a:r>
            <a:r>
              <a:rPr lang="en-US" altLang="de-DE" sz="2400" dirty="0" err="1">
                <a:solidFill>
                  <a:srgbClr val="333333"/>
                </a:solidFill>
              </a:rPr>
              <a:t>ţi-vă</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fiecare</a:t>
            </a:r>
            <a:r>
              <a:rPr lang="en-US" altLang="de-DE" sz="2400" b="1" dirty="0">
                <a:solidFill>
                  <a:srgbClr val="333333"/>
                </a:solidFill>
              </a:rPr>
              <a:t> </a:t>
            </a:r>
            <a:r>
              <a:rPr lang="en-US" altLang="de-DE" sz="2400" dirty="0" err="1">
                <a:solidFill>
                  <a:srgbClr val="333333"/>
                </a:solidFill>
              </a:rPr>
              <a:t>zi</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faţa</a:t>
            </a:r>
            <a:r>
              <a:rPr lang="en-US" altLang="de-DE" sz="2400" dirty="0">
                <a:solidFill>
                  <a:srgbClr val="333333"/>
                </a:solidFill>
              </a:rPr>
              <a:t> </a:t>
            </a:r>
            <a:r>
              <a:rPr lang="en-US" altLang="de-DE" sz="2400" dirty="0" err="1">
                <a:solidFill>
                  <a:srgbClr val="333333"/>
                </a:solidFill>
              </a:rPr>
              <a:t>oglindei</a:t>
            </a:r>
            <a:r>
              <a:rPr lang="en-US" altLang="de-DE" sz="2400">
                <a:solidFill>
                  <a:srgbClr val="333333"/>
                </a:solidFill>
              </a:rPr>
              <a:t>: “Îmi </a:t>
            </a:r>
            <a:r>
              <a:rPr lang="en-US" altLang="de-DE" sz="2400" dirty="0" err="1">
                <a:solidFill>
                  <a:srgbClr val="333333"/>
                </a:solidFill>
              </a:rPr>
              <a:t>plac</a:t>
            </a:r>
            <a:r>
              <a:rPr lang="en-US" altLang="de-DE" sz="2400" dirty="0">
                <a:solidFill>
                  <a:srgbClr val="333333"/>
                </a:solidFill>
              </a:rPr>
              <a:t>/ </a:t>
            </a:r>
            <a:r>
              <a:rPr lang="en-US" altLang="de-DE" sz="2400" dirty="0" err="1">
                <a:solidFill>
                  <a:srgbClr val="333333"/>
                </a:solidFill>
              </a:rPr>
              <a:t>îmi</a:t>
            </a:r>
            <a:r>
              <a:rPr lang="en-US" altLang="de-DE" sz="2400" dirty="0">
                <a:solidFill>
                  <a:srgbClr val="333333"/>
                </a:solidFill>
              </a:rPr>
              <a:t> place </a:t>
            </a:r>
            <a:r>
              <a:rPr lang="en-US" altLang="de-DE" sz="2400">
                <a:solidFill>
                  <a:srgbClr val="333333"/>
                </a:solidFill>
              </a:rPr>
              <a:t>de mine” </a:t>
            </a:r>
            <a:r>
              <a:rPr lang="en-US" altLang="de-DE" sz="2400" err="1">
                <a:solidFill>
                  <a:srgbClr val="333333"/>
                </a:solidFill>
              </a:rPr>
              <a:t>sau</a:t>
            </a:r>
            <a:r>
              <a:rPr lang="de-DE" altLang="de-DE" sz="2400">
                <a:solidFill>
                  <a:srgbClr val="333333"/>
                </a:solidFill>
              </a:rPr>
              <a:t> “tu </a:t>
            </a:r>
            <a:r>
              <a:rPr lang="en-US" altLang="de-DE" sz="2400" err="1">
                <a:solidFill>
                  <a:srgbClr val="333333"/>
                </a:solidFill>
              </a:rPr>
              <a:t>îmi</a:t>
            </a:r>
            <a:r>
              <a:rPr lang="en-US" altLang="de-DE" sz="2400">
                <a:solidFill>
                  <a:srgbClr val="333333"/>
                </a:solidFill>
              </a:rPr>
              <a:t> placi</a:t>
            </a:r>
            <a:r>
              <a:rPr lang="de-DE" altLang="de-DE" sz="2400">
                <a:solidFill>
                  <a:srgbClr val="333333"/>
                </a:solidFill>
              </a:rPr>
              <a:t>”! </a:t>
            </a:r>
            <a:r>
              <a:rPr lang="de-DE" altLang="de-DE" sz="2400" dirty="0">
                <a:solidFill>
                  <a:srgbClr val="333333"/>
                </a:solidFill>
              </a:rPr>
              <a:t>(remarc</a:t>
            </a:r>
            <a:r>
              <a:rPr lang="en-US" altLang="de-DE" sz="2400" dirty="0">
                <a:solidFill>
                  <a:srgbClr val="333333"/>
                </a:solidFill>
              </a:rPr>
              <a:t>ă</a:t>
            </a:r>
            <a:r>
              <a:rPr lang="de-DE" altLang="de-DE" sz="2400" dirty="0">
                <a:solidFill>
                  <a:srgbClr val="333333"/>
                </a:solidFill>
              </a:rPr>
              <a:t>: la </a:t>
            </a:r>
            <a:r>
              <a:rPr lang="en-US" altLang="de-DE" sz="2400" dirty="0" err="1">
                <a:solidFill>
                  <a:srgbClr val="333333"/>
                </a:solidFill>
              </a:rPr>
              <a:t>început</a:t>
            </a:r>
            <a:r>
              <a:rPr lang="en-US" altLang="de-DE" sz="2400" dirty="0">
                <a:solidFill>
                  <a:srgbClr val="333333"/>
                </a:solidFill>
              </a:rPr>
              <a:t> s-</a:t>
            </a:r>
            <a:r>
              <a:rPr lang="en-US" altLang="de-DE" sz="2400" dirty="0" err="1">
                <a:solidFill>
                  <a:srgbClr val="333333"/>
                </a:solidFill>
              </a:rPr>
              <a:t>ar</a:t>
            </a:r>
            <a:r>
              <a:rPr lang="en-US" altLang="de-DE" sz="2400" dirty="0">
                <a:solidFill>
                  <a:srgbClr val="333333"/>
                </a:solidFill>
              </a:rPr>
              <a:t> </a:t>
            </a:r>
            <a:r>
              <a:rPr lang="en-US" altLang="de-DE" sz="2400" dirty="0" err="1">
                <a:solidFill>
                  <a:srgbClr val="333333"/>
                </a:solidFill>
              </a:rPr>
              <a:t>putea</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vi se </a:t>
            </a:r>
            <a:r>
              <a:rPr lang="en-US" altLang="de-DE" sz="2400" dirty="0" err="1">
                <a:solidFill>
                  <a:srgbClr val="333333"/>
                </a:solidFill>
              </a:rPr>
              <a:t>pară</a:t>
            </a:r>
            <a:r>
              <a:rPr lang="en-US" altLang="de-DE" sz="2400" dirty="0">
                <a:solidFill>
                  <a:srgbClr val="333333"/>
                </a:solidFill>
              </a:rPr>
              <a:t> </a:t>
            </a:r>
            <a:r>
              <a:rPr lang="en-US" altLang="de-DE" sz="2400" dirty="0" err="1">
                <a:solidFill>
                  <a:srgbClr val="333333"/>
                </a:solidFill>
              </a:rPr>
              <a:t>ciudat</a:t>
            </a:r>
            <a:r>
              <a:rPr lang="en-US" altLang="de-DE" sz="2400" dirty="0">
                <a:solidFill>
                  <a:srgbClr val="333333"/>
                </a:solidFill>
              </a:rPr>
              <a:t>!</a:t>
            </a:r>
            <a:r>
              <a:rPr lang="de-DE"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Accepta</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complimente</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scrieţi</a:t>
            </a:r>
            <a:r>
              <a:rPr lang="en-US" altLang="de-DE" sz="2400" dirty="0">
                <a:solidFill>
                  <a:srgbClr val="333333"/>
                </a:solidFill>
              </a:rPr>
              <a:t>-le </a:t>
            </a:r>
            <a:r>
              <a:rPr lang="en-US" altLang="de-DE" sz="2400" dirty="0" err="1">
                <a:solidFill>
                  <a:srgbClr val="333333"/>
                </a:solidFill>
              </a:rPr>
              <a:t>scurt</a:t>
            </a:r>
            <a:r>
              <a:rPr lang="en-US" altLang="de-DE" sz="2400" dirty="0">
                <a:solidFill>
                  <a:srgbClr val="333333"/>
                </a:solidFill>
              </a:rPr>
              <a:t> </a:t>
            </a:r>
            <a:r>
              <a:rPr lang="en-US" altLang="de-DE" sz="2400" dirty="0" err="1">
                <a:solidFill>
                  <a:srgbClr val="333333"/>
                </a:solidFill>
              </a:rPr>
              <a:t>pe</a:t>
            </a:r>
            <a:r>
              <a:rPr lang="en-US" altLang="de-DE" sz="2400" dirty="0">
                <a:solidFill>
                  <a:srgbClr val="333333"/>
                </a:solidFill>
              </a:rPr>
              <a:t> </a:t>
            </a:r>
            <a:r>
              <a:rPr lang="en-US" altLang="de-DE" sz="2400" dirty="0" err="1">
                <a:solidFill>
                  <a:srgbClr val="333333"/>
                </a:solidFill>
              </a:rPr>
              <a:t>hârtie</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 a </a:t>
            </a:r>
            <a:r>
              <a:rPr lang="en-US" altLang="de-DE" sz="2400" dirty="0" err="1">
                <a:solidFill>
                  <a:srgbClr val="333333"/>
                </a:solidFill>
              </a:rPr>
              <a:t>avea</a:t>
            </a:r>
            <a:r>
              <a:rPr lang="en-US" altLang="de-DE" sz="2400" dirty="0">
                <a:solidFill>
                  <a:srgbClr val="333333"/>
                </a:solidFill>
              </a:rPr>
              <a:t> o </a:t>
            </a:r>
            <a:r>
              <a:rPr lang="en-US" altLang="de-DE" sz="2400" dirty="0" err="1">
                <a:solidFill>
                  <a:srgbClr val="333333"/>
                </a:solidFill>
              </a:rPr>
              <a:t>rezervă</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zile</a:t>
            </a:r>
            <a:r>
              <a:rPr lang="en-US" altLang="de-DE" sz="2400" dirty="0">
                <a:solidFill>
                  <a:srgbClr val="333333"/>
                </a:solidFill>
              </a:rPr>
              <a:t> </a:t>
            </a:r>
            <a:r>
              <a:rPr lang="en-US" altLang="de-DE" sz="2400" dirty="0" err="1">
                <a:solidFill>
                  <a:srgbClr val="333333"/>
                </a:solidFill>
              </a:rPr>
              <a:t>proaste</a:t>
            </a:r>
            <a:r>
              <a:rPr lang="de-DE"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vi-VN"/>
              <a:t>Trening metacognitiv 8 – Stima de sine &amp; starea sufletească</a:t>
            </a:r>
            <a:endParaRPr lang="de-DE"/>
          </a:p>
        </p:txBody>
      </p:sp>
      <p:sp>
        <p:nvSpPr>
          <p:cNvPr id="11" name="Slide Number Placeholder 10"/>
          <p:cNvSpPr>
            <a:spLocks noGrp="1"/>
          </p:cNvSpPr>
          <p:nvPr>
            <p:ph type="sldNum" sz="quarter" idx="12"/>
          </p:nvPr>
        </p:nvSpPr>
        <p:spPr/>
        <p:txBody>
          <a:bodyPr/>
          <a:lstStyle/>
          <a:p>
            <a:fld id="{72E9AFDE-1116-41B2-867D-627F87BDBA80}" type="slidenum">
              <a:rPr lang="de-DE" altLang="de-DE" smtClean="0"/>
              <a:pPr/>
              <a:t>43</a:t>
            </a:fld>
            <a:endParaRPr lang="de-DE" altLang="de-DE"/>
          </a:p>
        </p:txBody>
      </p:sp>
    </p:spTree>
    <p:extLst>
      <p:ext uri="{BB962C8B-B14F-4D97-AF65-F5344CB8AC3E}">
        <p14:creationId xmlns:p14="http://schemas.microsoft.com/office/powerpoint/2010/main" val="42251058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vi-VN" sz="3600" dirty="0">
                <a:latin typeface="+mn-lt"/>
                <a:ea typeface="+mn-ea"/>
                <a:cs typeface="+mn-cs"/>
              </a:rPr>
              <a:t>Sfaturi pentru a reduce depresia şi a creşte o</a:t>
            </a:r>
            <a:br>
              <a:rPr lang="en-US" sz="3600" dirty="0">
                <a:latin typeface="+mn-lt"/>
                <a:ea typeface="+mn-ea"/>
                <a:cs typeface="+mn-cs"/>
              </a:rPr>
            </a:br>
            <a:r>
              <a:rPr lang="vi-VN" sz="3600" dirty="0">
                <a:latin typeface="+mn-lt"/>
                <a:ea typeface="+mn-ea"/>
                <a:cs typeface="+mn-cs"/>
              </a:rPr>
              <a:t>stimă de sine scăzută - II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Aduce</a:t>
            </a:r>
            <a:r>
              <a:rPr lang="en-US" altLang="de-DE" sz="2400" dirty="0" err="1">
                <a:solidFill>
                  <a:srgbClr val="333333"/>
                </a:solidFill>
              </a:rPr>
              <a:t>ţi-vă</a:t>
            </a:r>
            <a:r>
              <a:rPr lang="en-US" altLang="de-DE" sz="2400" dirty="0">
                <a:solidFill>
                  <a:srgbClr val="333333"/>
                </a:solidFill>
              </a:rPr>
              <a:t> </a:t>
            </a:r>
            <a:r>
              <a:rPr lang="en-US" altLang="de-DE" sz="2400" dirty="0" err="1">
                <a:solidFill>
                  <a:srgbClr val="333333"/>
                </a:solidFill>
              </a:rPr>
              <a:t>aminte</a:t>
            </a:r>
            <a:r>
              <a:rPr lang="en-US" altLang="de-DE" sz="2400" dirty="0">
                <a:solidFill>
                  <a:srgbClr val="333333"/>
                </a:solidFill>
              </a:rPr>
              <a:t> de </a:t>
            </a:r>
            <a:r>
              <a:rPr lang="en-US" altLang="de-DE" sz="2400" dirty="0" err="1">
                <a:solidFill>
                  <a:srgbClr val="333333"/>
                </a:solidFill>
              </a:rPr>
              <a:t>situaţii</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care v-a </a:t>
            </a:r>
            <a:r>
              <a:rPr lang="en-US" altLang="de-DE" sz="2400" dirty="0" err="1">
                <a:solidFill>
                  <a:srgbClr val="333333"/>
                </a:solidFill>
              </a:rPr>
              <a:t>mers</a:t>
            </a:r>
            <a:r>
              <a:rPr lang="en-US" altLang="de-DE" sz="2400" dirty="0">
                <a:solidFill>
                  <a:srgbClr val="333333"/>
                </a:solidFill>
              </a:rPr>
              <a:t> bine, </a:t>
            </a:r>
            <a:r>
              <a:rPr lang="en-US" altLang="de-DE" sz="2400" dirty="0" err="1">
                <a:solidFill>
                  <a:srgbClr val="333333"/>
                </a:solidFill>
              </a:rPr>
              <a:t>pe</a:t>
            </a:r>
            <a:r>
              <a:rPr lang="en-US" altLang="de-DE" sz="2400" dirty="0">
                <a:solidFill>
                  <a:srgbClr val="333333"/>
                </a:solidFill>
              </a:rPr>
              <a:t> </a:t>
            </a:r>
            <a:r>
              <a:rPr lang="en-US" altLang="de-DE" sz="2400" dirty="0" err="1">
                <a:solidFill>
                  <a:srgbClr val="333333"/>
                </a:solidFill>
              </a:rPr>
              <a:t>cât</a:t>
            </a:r>
            <a:r>
              <a:rPr lang="en-US" altLang="de-DE" sz="2400" dirty="0">
                <a:solidFill>
                  <a:srgbClr val="333333"/>
                </a:solidFill>
              </a:rPr>
              <a:t> </a:t>
            </a:r>
            <a:r>
              <a:rPr lang="en-US" altLang="de-DE" sz="2400" dirty="0" err="1">
                <a:solidFill>
                  <a:srgbClr val="333333"/>
                </a:solidFill>
              </a:rPr>
              <a:t>posibil</a:t>
            </a:r>
            <a:r>
              <a:rPr lang="en-US" altLang="de-DE" sz="2400" dirty="0">
                <a:solidFill>
                  <a:srgbClr val="333333"/>
                </a:solidFill>
              </a:rPr>
              <a:t> cu </a:t>
            </a:r>
            <a:r>
              <a:rPr lang="en-US" altLang="de-DE" sz="2400" dirty="0" err="1">
                <a:solidFill>
                  <a:srgbClr val="333333"/>
                </a:solidFill>
              </a:rPr>
              <a:t>toate</a:t>
            </a:r>
            <a:r>
              <a:rPr lang="en-US" altLang="de-DE" sz="2400" dirty="0">
                <a:solidFill>
                  <a:srgbClr val="333333"/>
                </a:solidFill>
              </a:rPr>
              <a:t> </a:t>
            </a:r>
            <a:r>
              <a:rPr lang="en-US" altLang="de-DE" sz="2400" dirty="0" err="1">
                <a:solidFill>
                  <a:srgbClr val="333333"/>
                </a:solidFill>
              </a:rPr>
              <a:t>simţurile</a:t>
            </a:r>
            <a:r>
              <a:rPr lang="en-US" altLang="de-DE" sz="2400" dirty="0">
                <a:solidFill>
                  <a:srgbClr val="333333"/>
                </a:solidFill>
              </a:rPr>
              <a:t> (</a:t>
            </a:r>
            <a:r>
              <a:rPr lang="en-US" altLang="de-DE" sz="2400" dirty="0" err="1">
                <a:solidFill>
                  <a:srgbClr val="333333"/>
                </a:solidFill>
              </a:rPr>
              <a:t>văzul</a:t>
            </a:r>
            <a:r>
              <a:rPr lang="en-US" altLang="de-DE" sz="2400" dirty="0">
                <a:solidFill>
                  <a:srgbClr val="333333"/>
                </a:solidFill>
              </a:rPr>
              <a:t>, </a:t>
            </a:r>
            <a:r>
              <a:rPr lang="en-US" altLang="de-DE" sz="2400" dirty="0" err="1">
                <a:solidFill>
                  <a:srgbClr val="333333"/>
                </a:solidFill>
              </a:rPr>
              <a:t>mirosul</a:t>
            </a:r>
            <a:r>
              <a:rPr lang="en-US" altLang="de-DE" sz="2400" dirty="0">
                <a:solidFill>
                  <a:srgbClr val="333333"/>
                </a:solidFill>
              </a:rPr>
              <a:t>, </a:t>
            </a:r>
            <a:r>
              <a:rPr lang="en-US" altLang="de-DE" sz="2400" dirty="0" err="1">
                <a:solidFill>
                  <a:srgbClr val="333333"/>
                </a:solidFill>
              </a:rPr>
              <a:t>pipăitul</a:t>
            </a:r>
            <a:r>
              <a:rPr lang="en-US" altLang="de-DE" sz="2400" dirty="0">
                <a:solidFill>
                  <a:srgbClr val="333333"/>
                </a:solidFill>
              </a:rPr>
              <a:t> …), eventual </a:t>
            </a:r>
            <a:r>
              <a:rPr lang="en-US" altLang="de-DE" sz="2400" dirty="0" err="1">
                <a:solidFill>
                  <a:srgbClr val="333333"/>
                </a:solidFill>
              </a:rPr>
              <a:t>albume</a:t>
            </a:r>
            <a:r>
              <a:rPr lang="en-US" altLang="de-DE" sz="2400" dirty="0">
                <a:solidFill>
                  <a:srgbClr val="333333"/>
                </a:solidFill>
              </a:rPr>
              <a:t> cu </a:t>
            </a:r>
            <a:r>
              <a:rPr lang="en-US" altLang="de-DE" sz="2400" err="1">
                <a:solidFill>
                  <a:srgbClr val="333333"/>
                </a:solidFill>
              </a:rPr>
              <a:t>fotografii</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vi-VN"/>
              <a:t>Trening metacognitiv 8 – Stima de sine &amp; starea sufletească</a:t>
            </a:r>
            <a:endParaRPr lang="de-DE"/>
          </a:p>
        </p:txBody>
      </p:sp>
      <p:sp>
        <p:nvSpPr>
          <p:cNvPr id="11" name="Slide Number Placeholder 10"/>
          <p:cNvSpPr>
            <a:spLocks noGrp="1"/>
          </p:cNvSpPr>
          <p:nvPr>
            <p:ph type="sldNum" sz="quarter" idx="12"/>
          </p:nvPr>
        </p:nvSpPr>
        <p:spPr/>
        <p:txBody>
          <a:bodyPr/>
          <a:lstStyle/>
          <a:p>
            <a:fld id="{72E9AFDE-1116-41B2-867D-627F87BDBA80}"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vi-VN" sz="3600" dirty="0">
                <a:latin typeface="+mn-lt"/>
                <a:ea typeface="+mn-ea"/>
                <a:cs typeface="+mn-cs"/>
              </a:rPr>
              <a:t>Sfaturi pentru a reduce depresia şi a creşte o</a:t>
            </a:r>
            <a:br>
              <a:rPr lang="en-US" sz="3600" dirty="0">
                <a:latin typeface="+mn-lt"/>
                <a:ea typeface="+mn-ea"/>
                <a:cs typeface="+mn-cs"/>
              </a:rPr>
            </a:br>
            <a:r>
              <a:rPr lang="vi-VN" sz="3600" dirty="0">
                <a:latin typeface="+mn-lt"/>
                <a:ea typeface="+mn-ea"/>
                <a:cs typeface="+mn-cs"/>
              </a:rPr>
              <a:t>stimă de sine scăzută - II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Aduce</a:t>
            </a:r>
            <a:r>
              <a:rPr lang="en-US" altLang="de-DE" sz="2400" dirty="0" err="1">
                <a:solidFill>
                  <a:srgbClr val="333333"/>
                </a:solidFill>
              </a:rPr>
              <a:t>ţi-vă</a:t>
            </a:r>
            <a:r>
              <a:rPr lang="en-US" altLang="de-DE" sz="2400" dirty="0">
                <a:solidFill>
                  <a:srgbClr val="333333"/>
                </a:solidFill>
              </a:rPr>
              <a:t> </a:t>
            </a:r>
            <a:r>
              <a:rPr lang="en-US" altLang="de-DE" sz="2400" dirty="0" err="1">
                <a:solidFill>
                  <a:srgbClr val="333333"/>
                </a:solidFill>
              </a:rPr>
              <a:t>aminte</a:t>
            </a:r>
            <a:r>
              <a:rPr lang="en-US" altLang="de-DE" sz="2400" dirty="0">
                <a:solidFill>
                  <a:srgbClr val="333333"/>
                </a:solidFill>
              </a:rPr>
              <a:t> de </a:t>
            </a:r>
            <a:r>
              <a:rPr lang="en-US" altLang="de-DE" sz="2400" dirty="0" err="1">
                <a:solidFill>
                  <a:srgbClr val="333333"/>
                </a:solidFill>
              </a:rPr>
              <a:t>situaţii</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care v-a </a:t>
            </a:r>
            <a:r>
              <a:rPr lang="en-US" altLang="de-DE" sz="2400" dirty="0" err="1">
                <a:solidFill>
                  <a:srgbClr val="333333"/>
                </a:solidFill>
              </a:rPr>
              <a:t>mers</a:t>
            </a:r>
            <a:r>
              <a:rPr lang="en-US" altLang="de-DE" sz="2400" dirty="0">
                <a:solidFill>
                  <a:srgbClr val="333333"/>
                </a:solidFill>
              </a:rPr>
              <a:t> bine, </a:t>
            </a:r>
            <a:r>
              <a:rPr lang="en-US" altLang="de-DE" sz="2400" dirty="0" err="1">
                <a:solidFill>
                  <a:srgbClr val="333333"/>
                </a:solidFill>
              </a:rPr>
              <a:t>pe</a:t>
            </a:r>
            <a:r>
              <a:rPr lang="en-US" altLang="de-DE" sz="2400" dirty="0">
                <a:solidFill>
                  <a:srgbClr val="333333"/>
                </a:solidFill>
              </a:rPr>
              <a:t> </a:t>
            </a:r>
            <a:r>
              <a:rPr lang="en-US" altLang="de-DE" sz="2400" dirty="0" err="1">
                <a:solidFill>
                  <a:srgbClr val="333333"/>
                </a:solidFill>
              </a:rPr>
              <a:t>cât</a:t>
            </a:r>
            <a:r>
              <a:rPr lang="en-US" altLang="de-DE" sz="2400" dirty="0">
                <a:solidFill>
                  <a:srgbClr val="333333"/>
                </a:solidFill>
              </a:rPr>
              <a:t> </a:t>
            </a:r>
            <a:r>
              <a:rPr lang="en-US" altLang="de-DE" sz="2400" dirty="0" err="1">
                <a:solidFill>
                  <a:srgbClr val="333333"/>
                </a:solidFill>
              </a:rPr>
              <a:t>posibil</a:t>
            </a:r>
            <a:r>
              <a:rPr lang="en-US" altLang="de-DE" sz="2400" dirty="0">
                <a:solidFill>
                  <a:srgbClr val="333333"/>
                </a:solidFill>
              </a:rPr>
              <a:t> cu </a:t>
            </a:r>
            <a:r>
              <a:rPr lang="en-US" altLang="de-DE" sz="2400" dirty="0" err="1">
                <a:solidFill>
                  <a:srgbClr val="333333"/>
                </a:solidFill>
              </a:rPr>
              <a:t>toate</a:t>
            </a:r>
            <a:r>
              <a:rPr lang="en-US" altLang="de-DE" sz="2400" dirty="0">
                <a:solidFill>
                  <a:srgbClr val="333333"/>
                </a:solidFill>
              </a:rPr>
              <a:t> </a:t>
            </a:r>
            <a:r>
              <a:rPr lang="en-US" altLang="de-DE" sz="2400" dirty="0" err="1">
                <a:solidFill>
                  <a:srgbClr val="333333"/>
                </a:solidFill>
              </a:rPr>
              <a:t>simţurile</a:t>
            </a:r>
            <a:r>
              <a:rPr lang="en-US" altLang="de-DE" sz="2400" dirty="0">
                <a:solidFill>
                  <a:srgbClr val="333333"/>
                </a:solidFill>
              </a:rPr>
              <a:t> (</a:t>
            </a:r>
            <a:r>
              <a:rPr lang="en-US" altLang="de-DE" sz="2400" dirty="0" err="1">
                <a:solidFill>
                  <a:srgbClr val="333333"/>
                </a:solidFill>
              </a:rPr>
              <a:t>văzul</a:t>
            </a:r>
            <a:r>
              <a:rPr lang="en-US" altLang="de-DE" sz="2400" dirty="0">
                <a:solidFill>
                  <a:srgbClr val="333333"/>
                </a:solidFill>
              </a:rPr>
              <a:t>, </a:t>
            </a:r>
            <a:r>
              <a:rPr lang="en-US" altLang="de-DE" sz="2400" dirty="0" err="1">
                <a:solidFill>
                  <a:srgbClr val="333333"/>
                </a:solidFill>
              </a:rPr>
              <a:t>mirosul</a:t>
            </a:r>
            <a:r>
              <a:rPr lang="en-US" altLang="de-DE" sz="2400" dirty="0">
                <a:solidFill>
                  <a:srgbClr val="333333"/>
                </a:solidFill>
              </a:rPr>
              <a:t>, </a:t>
            </a:r>
            <a:r>
              <a:rPr lang="en-US" altLang="de-DE" sz="2400" dirty="0" err="1">
                <a:solidFill>
                  <a:srgbClr val="333333"/>
                </a:solidFill>
              </a:rPr>
              <a:t>pipăitul</a:t>
            </a:r>
            <a:r>
              <a:rPr lang="en-US" altLang="de-DE" sz="2400" dirty="0">
                <a:solidFill>
                  <a:srgbClr val="333333"/>
                </a:solidFill>
              </a:rPr>
              <a:t> …), eventual </a:t>
            </a:r>
            <a:r>
              <a:rPr lang="en-US" altLang="de-DE" sz="2400" dirty="0" err="1">
                <a:solidFill>
                  <a:srgbClr val="333333"/>
                </a:solidFill>
              </a:rPr>
              <a:t>albume</a:t>
            </a:r>
            <a:r>
              <a:rPr lang="en-US" altLang="de-DE" sz="2400" dirty="0">
                <a:solidFill>
                  <a:srgbClr val="333333"/>
                </a:solidFill>
              </a:rPr>
              <a:t> cu </a:t>
            </a:r>
            <a:r>
              <a:rPr lang="en-US" altLang="de-DE" sz="2400" dirty="0" err="1">
                <a:solidFill>
                  <a:srgbClr val="333333"/>
                </a:solidFill>
              </a:rPr>
              <a:t>fotografii</a:t>
            </a:r>
            <a:r>
              <a:rPr lang="en-US"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Face</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ce</a:t>
            </a:r>
            <a:r>
              <a:rPr lang="en-US" altLang="de-DE" sz="2400" dirty="0">
                <a:solidFill>
                  <a:srgbClr val="333333"/>
                </a:solidFill>
              </a:rPr>
              <a:t> </a:t>
            </a:r>
            <a:r>
              <a:rPr lang="en-US" altLang="de-DE" sz="2400" dirty="0" err="1">
                <a:solidFill>
                  <a:srgbClr val="333333"/>
                </a:solidFill>
              </a:rPr>
              <a:t>vă</a:t>
            </a:r>
            <a:r>
              <a:rPr lang="en-US" altLang="de-DE" sz="2400" dirty="0">
                <a:solidFill>
                  <a:srgbClr val="333333"/>
                </a:solidFill>
              </a:rPr>
              <a:t> place, </a:t>
            </a:r>
            <a:r>
              <a:rPr lang="en-US" altLang="de-DE" sz="2400" dirty="0" err="1">
                <a:solidFill>
                  <a:srgbClr val="333333"/>
                </a:solidFill>
              </a:rPr>
              <a:t>ce</a:t>
            </a:r>
            <a:r>
              <a:rPr lang="en-US" altLang="de-DE" sz="2400" dirty="0">
                <a:solidFill>
                  <a:srgbClr val="333333"/>
                </a:solidFill>
              </a:rPr>
              <a:t> </a:t>
            </a:r>
            <a:r>
              <a:rPr lang="en-US" altLang="de-DE" sz="2400" dirty="0" err="1">
                <a:solidFill>
                  <a:srgbClr val="333333"/>
                </a:solidFill>
              </a:rPr>
              <a:t>vă</a:t>
            </a:r>
            <a:r>
              <a:rPr lang="en-US" altLang="de-DE" sz="2400" dirty="0">
                <a:solidFill>
                  <a:srgbClr val="333333"/>
                </a:solidFill>
              </a:rPr>
              <a:t> face bine </a:t>
            </a:r>
            <a:r>
              <a:rPr lang="de-DE" altLang="de-DE" sz="2400" dirty="0">
                <a:solidFill>
                  <a:srgbClr val="333333"/>
                </a:solidFill>
              </a:rPr>
              <a:t>– ideal </a:t>
            </a:r>
            <a:r>
              <a:rPr lang="en-US" altLang="de-DE" sz="2400" dirty="0" err="1">
                <a:solidFill>
                  <a:srgbClr val="333333"/>
                </a:solidFill>
              </a:rPr>
              <a:t>împreună</a:t>
            </a:r>
            <a:r>
              <a:rPr lang="en-US" altLang="de-DE" sz="2400" dirty="0">
                <a:solidFill>
                  <a:srgbClr val="333333"/>
                </a:solidFill>
              </a:rPr>
              <a:t> cu </a:t>
            </a:r>
            <a:r>
              <a:rPr lang="en-US" altLang="de-DE" sz="2400" dirty="0" err="1">
                <a:solidFill>
                  <a:srgbClr val="333333"/>
                </a:solidFill>
              </a:rPr>
              <a:t>alţii</a:t>
            </a:r>
            <a:r>
              <a:rPr lang="en-US" altLang="de-DE" sz="2400" dirty="0">
                <a:solidFill>
                  <a:srgbClr val="333333"/>
                </a:solidFill>
              </a:rPr>
              <a:t> </a:t>
            </a:r>
            <a:r>
              <a:rPr lang="de-DE" altLang="de-DE" sz="2400" dirty="0">
                <a:solidFill>
                  <a:srgbClr val="333333"/>
                </a:solidFill>
              </a:rPr>
              <a:t>(de exemplu cinema, plimbare,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cafenea</a:t>
            </a:r>
            <a:r>
              <a:rPr lang="en-US" altLang="de-DE" sz="2400">
                <a:solidFill>
                  <a:srgbClr val="333333"/>
                </a:solidFill>
              </a:rPr>
              <a:t>)</a:t>
            </a:r>
            <a:r>
              <a:rPr lang="de-DE"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vi-VN"/>
              <a:t>Trening metacognitiv 8 – Stima de sine &amp; starea sufletească</a:t>
            </a:r>
            <a:endParaRPr lang="de-DE"/>
          </a:p>
        </p:txBody>
      </p:sp>
      <p:sp>
        <p:nvSpPr>
          <p:cNvPr id="11" name="Slide Number Placeholder 10"/>
          <p:cNvSpPr>
            <a:spLocks noGrp="1"/>
          </p:cNvSpPr>
          <p:nvPr>
            <p:ph type="sldNum" sz="quarter" idx="12"/>
          </p:nvPr>
        </p:nvSpPr>
        <p:spPr/>
        <p:txBody>
          <a:bodyPr/>
          <a:lstStyle/>
          <a:p>
            <a:fld id="{72E9AFDE-1116-41B2-867D-627F87BDBA80}" type="slidenum">
              <a:rPr lang="de-DE" altLang="de-DE" smtClean="0"/>
              <a:pPr/>
              <a:t>45</a:t>
            </a:fld>
            <a:endParaRPr lang="de-DE" altLang="de-DE"/>
          </a:p>
        </p:txBody>
      </p:sp>
    </p:spTree>
    <p:extLst>
      <p:ext uri="{BB962C8B-B14F-4D97-AF65-F5344CB8AC3E}">
        <p14:creationId xmlns:p14="http://schemas.microsoft.com/office/powerpoint/2010/main" val="40825717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vi-VN" sz="3600" dirty="0">
                <a:latin typeface="+mn-lt"/>
                <a:ea typeface="+mn-ea"/>
                <a:cs typeface="+mn-cs"/>
              </a:rPr>
              <a:t>Sfaturi pentru a reduce depresia şi a creşte o</a:t>
            </a:r>
            <a:br>
              <a:rPr lang="en-US" sz="3600" dirty="0">
                <a:latin typeface="+mn-lt"/>
                <a:ea typeface="+mn-ea"/>
                <a:cs typeface="+mn-cs"/>
              </a:rPr>
            </a:br>
            <a:r>
              <a:rPr lang="vi-VN" sz="3600" dirty="0">
                <a:latin typeface="+mn-lt"/>
                <a:ea typeface="+mn-ea"/>
                <a:cs typeface="+mn-cs"/>
              </a:rPr>
              <a:t>stimă de sine scăzută - II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Aduce</a:t>
            </a:r>
            <a:r>
              <a:rPr lang="en-US" altLang="de-DE" sz="2400" dirty="0" err="1">
                <a:solidFill>
                  <a:srgbClr val="333333"/>
                </a:solidFill>
              </a:rPr>
              <a:t>ţi-vă</a:t>
            </a:r>
            <a:r>
              <a:rPr lang="en-US" altLang="de-DE" sz="2400" dirty="0">
                <a:solidFill>
                  <a:srgbClr val="333333"/>
                </a:solidFill>
              </a:rPr>
              <a:t> </a:t>
            </a:r>
            <a:r>
              <a:rPr lang="en-US" altLang="de-DE" sz="2400" dirty="0" err="1">
                <a:solidFill>
                  <a:srgbClr val="333333"/>
                </a:solidFill>
              </a:rPr>
              <a:t>aminte</a:t>
            </a:r>
            <a:r>
              <a:rPr lang="en-US" altLang="de-DE" sz="2400" dirty="0">
                <a:solidFill>
                  <a:srgbClr val="333333"/>
                </a:solidFill>
              </a:rPr>
              <a:t> de </a:t>
            </a:r>
            <a:r>
              <a:rPr lang="en-US" altLang="de-DE" sz="2400" dirty="0" err="1">
                <a:solidFill>
                  <a:srgbClr val="333333"/>
                </a:solidFill>
              </a:rPr>
              <a:t>situaţii</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care v-a </a:t>
            </a:r>
            <a:r>
              <a:rPr lang="en-US" altLang="de-DE" sz="2400" dirty="0" err="1">
                <a:solidFill>
                  <a:srgbClr val="333333"/>
                </a:solidFill>
              </a:rPr>
              <a:t>mers</a:t>
            </a:r>
            <a:r>
              <a:rPr lang="en-US" altLang="de-DE" sz="2400" dirty="0">
                <a:solidFill>
                  <a:srgbClr val="333333"/>
                </a:solidFill>
              </a:rPr>
              <a:t> bine, </a:t>
            </a:r>
            <a:r>
              <a:rPr lang="en-US" altLang="de-DE" sz="2400" dirty="0" err="1">
                <a:solidFill>
                  <a:srgbClr val="333333"/>
                </a:solidFill>
              </a:rPr>
              <a:t>pe</a:t>
            </a:r>
            <a:r>
              <a:rPr lang="en-US" altLang="de-DE" sz="2400" dirty="0">
                <a:solidFill>
                  <a:srgbClr val="333333"/>
                </a:solidFill>
              </a:rPr>
              <a:t> </a:t>
            </a:r>
            <a:r>
              <a:rPr lang="en-US" altLang="de-DE" sz="2400" dirty="0" err="1">
                <a:solidFill>
                  <a:srgbClr val="333333"/>
                </a:solidFill>
              </a:rPr>
              <a:t>cât</a:t>
            </a:r>
            <a:r>
              <a:rPr lang="en-US" altLang="de-DE" sz="2400" dirty="0">
                <a:solidFill>
                  <a:srgbClr val="333333"/>
                </a:solidFill>
              </a:rPr>
              <a:t> </a:t>
            </a:r>
            <a:r>
              <a:rPr lang="en-US" altLang="de-DE" sz="2400" dirty="0" err="1">
                <a:solidFill>
                  <a:srgbClr val="333333"/>
                </a:solidFill>
              </a:rPr>
              <a:t>posibil</a:t>
            </a:r>
            <a:r>
              <a:rPr lang="en-US" altLang="de-DE" sz="2400" dirty="0">
                <a:solidFill>
                  <a:srgbClr val="333333"/>
                </a:solidFill>
              </a:rPr>
              <a:t> cu </a:t>
            </a:r>
            <a:r>
              <a:rPr lang="en-US" altLang="de-DE" sz="2400" dirty="0" err="1">
                <a:solidFill>
                  <a:srgbClr val="333333"/>
                </a:solidFill>
              </a:rPr>
              <a:t>toate</a:t>
            </a:r>
            <a:r>
              <a:rPr lang="en-US" altLang="de-DE" sz="2400" dirty="0">
                <a:solidFill>
                  <a:srgbClr val="333333"/>
                </a:solidFill>
              </a:rPr>
              <a:t> </a:t>
            </a:r>
            <a:r>
              <a:rPr lang="en-US" altLang="de-DE" sz="2400" dirty="0" err="1">
                <a:solidFill>
                  <a:srgbClr val="333333"/>
                </a:solidFill>
              </a:rPr>
              <a:t>simţurile</a:t>
            </a:r>
            <a:r>
              <a:rPr lang="en-US" altLang="de-DE" sz="2400" dirty="0">
                <a:solidFill>
                  <a:srgbClr val="333333"/>
                </a:solidFill>
              </a:rPr>
              <a:t> (</a:t>
            </a:r>
            <a:r>
              <a:rPr lang="en-US" altLang="de-DE" sz="2400" dirty="0" err="1">
                <a:solidFill>
                  <a:srgbClr val="333333"/>
                </a:solidFill>
              </a:rPr>
              <a:t>văzul</a:t>
            </a:r>
            <a:r>
              <a:rPr lang="en-US" altLang="de-DE" sz="2400" dirty="0">
                <a:solidFill>
                  <a:srgbClr val="333333"/>
                </a:solidFill>
              </a:rPr>
              <a:t>, </a:t>
            </a:r>
            <a:r>
              <a:rPr lang="en-US" altLang="de-DE" sz="2400" dirty="0" err="1">
                <a:solidFill>
                  <a:srgbClr val="333333"/>
                </a:solidFill>
              </a:rPr>
              <a:t>mirosul</a:t>
            </a:r>
            <a:r>
              <a:rPr lang="en-US" altLang="de-DE" sz="2400" dirty="0">
                <a:solidFill>
                  <a:srgbClr val="333333"/>
                </a:solidFill>
              </a:rPr>
              <a:t>, </a:t>
            </a:r>
            <a:r>
              <a:rPr lang="en-US" altLang="de-DE" sz="2400" dirty="0" err="1">
                <a:solidFill>
                  <a:srgbClr val="333333"/>
                </a:solidFill>
              </a:rPr>
              <a:t>pipăitul</a:t>
            </a:r>
            <a:r>
              <a:rPr lang="en-US" altLang="de-DE" sz="2400" dirty="0">
                <a:solidFill>
                  <a:srgbClr val="333333"/>
                </a:solidFill>
              </a:rPr>
              <a:t> …), eventual </a:t>
            </a:r>
            <a:r>
              <a:rPr lang="en-US" altLang="de-DE" sz="2400" dirty="0" err="1">
                <a:solidFill>
                  <a:srgbClr val="333333"/>
                </a:solidFill>
              </a:rPr>
              <a:t>albume</a:t>
            </a:r>
            <a:r>
              <a:rPr lang="en-US" altLang="de-DE" sz="2400" dirty="0">
                <a:solidFill>
                  <a:srgbClr val="333333"/>
                </a:solidFill>
              </a:rPr>
              <a:t> cu </a:t>
            </a:r>
            <a:r>
              <a:rPr lang="en-US" altLang="de-DE" sz="2400" dirty="0" err="1">
                <a:solidFill>
                  <a:srgbClr val="333333"/>
                </a:solidFill>
              </a:rPr>
              <a:t>fotografii</a:t>
            </a:r>
            <a:r>
              <a:rPr lang="en-US"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Face</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ce</a:t>
            </a:r>
            <a:r>
              <a:rPr lang="en-US" altLang="de-DE" sz="2400" dirty="0">
                <a:solidFill>
                  <a:srgbClr val="333333"/>
                </a:solidFill>
              </a:rPr>
              <a:t> </a:t>
            </a:r>
            <a:r>
              <a:rPr lang="en-US" altLang="de-DE" sz="2400" dirty="0" err="1">
                <a:solidFill>
                  <a:srgbClr val="333333"/>
                </a:solidFill>
              </a:rPr>
              <a:t>vă</a:t>
            </a:r>
            <a:r>
              <a:rPr lang="en-US" altLang="de-DE" sz="2400" dirty="0">
                <a:solidFill>
                  <a:srgbClr val="333333"/>
                </a:solidFill>
              </a:rPr>
              <a:t> place, </a:t>
            </a:r>
            <a:r>
              <a:rPr lang="en-US" altLang="de-DE" sz="2400" dirty="0" err="1">
                <a:solidFill>
                  <a:srgbClr val="333333"/>
                </a:solidFill>
              </a:rPr>
              <a:t>ce</a:t>
            </a:r>
            <a:r>
              <a:rPr lang="en-US" altLang="de-DE" sz="2400" dirty="0">
                <a:solidFill>
                  <a:srgbClr val="333333"/>
                </a:solidFill>
              </a:rPr>
              <a:t> </a:t>
            </a:r>
            <a:r>
              <a:rPr lang="en-US" altLang="de-DE" sz="2400" dirty="0" err="1">
                <a:solidFill>
                  <a:srgbClr val="333333"/>
                </a:solidFill>
              </a:rPr>
              <a:t>vă</a:t>
            </a:r>
            <a:r>
              <a:rPr lang="en-US" altLang="de-DE" sz="2400" dirty="0">
                <a:solidFill>
                  <a:srgbClr val="333333"/>
                </a:solidFill>
              </a:rPr>
              <a:t> face bine </a:t>
            </a:r>
            <a:r>
              <a:rPr lang="de-DE" altLang="de-DE" sz="2400" dirty="0">
                <a:solidFill>
                  <a:srgbClr val="333333"/>
                </a:solidFill>
              </a:rPr>
              <a:t>– ideal </a:t>
            </a:r>
            <a:r>
              <a:rPr lang="en-US" altLang="de-DE" sz="2400" dirty="0" err="1">
                <a:solidFill>
                  <a:srgbClr val="333333"/>
                </a:solidFill>
              </a:rPr>
              <a:t>împreună</a:t>
            </a:r>
            <a:r>
              <a:rPr lang="en-US" altLang="de-DE" sz="2400" dirty="0">
                <a:solidFill>
                  <a:srgbClr val="333333"/>
                </a:solidFill>
              </a:rPr>
              <a:t> cu </a:t>
            </a:r>
            <a:r>
              <a:rPr lang="en-US" altLang="de-DE" sz="2400" dirty="0" err="1">
                <a:solidFill>
                  <a:srgbClr val="333333"/>
                </a:solidFill>
              </a:rPr>
              <a:t>alţii</a:t>
            </a:r>
            <a:r>
              <a:rPr lang="en-US" altLang="de-DE" sz="2400" dirty="0">
                <a:solidFill>
                  <a:srgbClr val="333333"/>
                </a:solidFill>
              </a:rPr>
              <a:t> </a:t>
            </a:r>
            <a:r>
              <a:rPr lang="de-DE" altLang="de-DE" sz="2400" dirty="0">
                <a:solidFill>
                  <a:srgbClr val="333333"/>
                </a:solidFill>
              </a:rPr>
              <a:t>(de exemplu cinema, plimbare,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cafenea</a:t>
            </a:r>
            <a:r>
              <a:rPr lang="en-US" altLang="de-DE" sz="2400" dirty="0">
                <a:solidFill>
                  <a:srgbClr val="333333"/>
                </a:solidFill>
              </a:rPr>
              <a:t>)</a:t>
            </a:r>
            <a:r>
              <a:rPr lang="de-DE"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Mi</a:t>
            </a:r>
            <a:r>
              <a:rPr lang="en-US" altLang="de-DE" sz="2400" dirty="0" err="1">
                <a:solidFill>
                  <a:srgbClr val="333333"/>
                </a:solidFill>
              </a:rPr>
              <a:t>şcare</a:t>
            </a:r>
            <a:r>
              <a:rPr lang="en-US" altLang="de-DE" sz="2400" dirty="0">
                <a:solidFill>
                  <a:srgbClr val="333333"/>
                </a:solidFill>
              </a:rPr>
              <a:t> </a:t>
            </a:r>
            <a:r>
              <a:rPr lang="de-DE" altLang="de-DE" sz="2400" dirty="0">
                <a:solidFill>
                  <a:srgbClr val="333333"/>
                </a:solidFill>
              </a:rPr>
              <a:t>(cel pu</a:t>
            </a:r>
            <a:r>
              <a:rPr lang="en-US" altLang="de-DE" sz="2400" dirty="0" err="1">
                <a:solidFill>
                  <a:srgbClr val="333333"/>
                </a:solidFill>
              </a:rPr>
              <a:t>ţin</a:t>
            </a:r>
            <a:r>
              <a:rPr lang="en-US" altLang="de-DE" sz="2400" dirty="0">
                <a:solidFill>
                  <a:srgbClr val="333333"/>
                </a:solidFill>
              </a:rPr>
              <a:t> </a:t>
            </a:r>
            <a:r>
              <a:rPr lang="de-DE" altLang="de-DE" sz="2400" dirty="0">
                <a:solidFill>
                  <a:srgbClr val="333333"/>
                </a:solidFill>
              </a:rPr>
              <a:t>20 minute) – nu v</a:t>
            </a:r>
            <a:r>
              <a:rPr lang="en-US" altLang="de-DE" sz="2400" dirty="0">
                <a:solidFill>
                  <a:srgbClr val="333333"/>
                </a:solidFill>
              </a:rPr>
              <a:t>ă </a:t>
            </a:r>
            <a:r>
              <a:rPr lang="en-US" altLang="de-DE" sz="2400" dirty="0" err="1">
                <a:solidFill>
                  <a:srgbClr val="333333"/>
                </a:solidFill>
              </a:rPr>
              <a:t>chinuiţi</a:t>
            </a:r>
            <a:r>
              <a:rPr lang="en-US" altLang="de-DE" sz="2400" dirty="0">
                <a:solidFill>
                  <a:srgbClr val="333333"/>
                </a:solidFill>
              </a:rPr>
              <a:t> – </a:t>
            </a:r>
            <a:r>
              <a:rPr lang="en-US" altLang="de-DE" sz="2400" dirty="0" err="1">
                <a:solidFill>
                  <a:srgbClr val="333333"/>
                </a:solidFill>
              </a:rPr>
              <a:t>mai</a:t>
            </a:r>
            <a:r>
              <a:rPr lang="en-US" altLang="de-DE" sz="2400" dirty="0">
                <a:solidFill>
                  <a:srgbClr val="333333"/>
                </a:solidFill>
              </a:rPr>
              <a:t> ales </a:t>
            </a:r>
            <a:r>
              <a:rPr lang="en-US" altLang="de-DE" sz="2400" dirty="0" err="1">
                <a:solidFill>
                  <a:srgbClr val="333333"/>
                </a:solidFill>
              </a:rPr>
              <a:t>antrenament</a:t>
            </a:r>
            <a:r>
              <a:rPr lang="en-US" altLang="de-DE" sz="2400" dirty="0">
                <a:solidFill>
                  <a:srgbClr val="333333"/>
                </a:solidFill>
              </a:rPr>
              <a:t> de </a:t>
            </a:r>
            <a:r>
              <a:rPr lang="en-US" altLang="de-DE" sz="2400" dirty="0" err="1">
                <a:solidFill>
                  <a:srgbClr val="333333"/>
                </a:solidFill>
              </a:rPr>
              <a:t>durată</a:t>
            </a:r>
            <a:r>
              <a:rPr lang="en-US" altLang="de-DE" sz="2400" dirty="0">
                <a:solidFill>
                  <a:srgbClr val="333333"/>
                </a:solidFill>
              </a:rPr>
              <a:t>, de </a:t>
            </a:r>
            <a:r>
              <a:rPr lang="en-US" altLang="de-DE" sz="2400" dirty="0" err="1">
                <a:solidFill>
                  <a:srgbClr val="333333"/>
                </a:solidFill>
              </a:rPr>
              <a:t>exemplu</a:t>
            </a:r>
            <a:r>
              <a:rPr lang="en-US" altLang="de-DE" sz="2400" dirty="0">
                <a:solidFill>
                  <a:srgbClr val="333333"/>
                </a:solidFill>
              </a:rPr>
              <a:t> o </a:t>
            </a:r>
            <a:r>
              <a:rPr lang="en-US" altLang="de-DE" sz="2400" dirty="0" err="1">
                <a:solidFill>
                  <a:srgbClr val="333333"/>
                </a:solidFill>
              </a:rPr>
              <a:t>plimbare</a:t>
            </a:r>
            <a:r>
              <a:rPr lang="en-US" altLang="de-DE" sz="2400" dirty="0">
                <a:solidFill>
                  <a:srgbClr val="333333"/>
                </a:solidFill>
              </a:rPr>
              <a:t> la pas rapid, </a:t>
            </a:r>
            <a:r>
              <a:rPr lang="en-US" altLang="de-DE" sz="2400">
                <a:solidFill>
                  <a:srgbClr val="333333"/>
                </a:solidFill>
              </a:rPr>
              <a:t>jogging</a:t>
            </a:r>
            <a:r>
              <a:rPr lang="de-DE"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vi-VN"/>
              <a:t>Trening metacognitiv 8 – Stima de sine &amp; starea sufletească</a:t>
            </a:r>
            <a:endParaRPr lang="de-DE"/>
          </a:p>
        </p:txBody>
      </p:sp>
      <p:sp>
        <p:nvSpPr>
          <p:cNvPr id="11" name="Slide Number Placeholder 10"/>
          <p:cNvSpPr>
            <a:spLocks noGrp="1"/>
          </p:cNvSpPr>
          <p:nvPr>
            <p:ph type="sldNum" sz="quarter" idx="12"/>
          </p:nvPr>
        </p:nvSpPr>
        <p:spPr/>
        <p:txBody>
          <a:bodyPr/>
          <a:lstStyle/>
          <a:p>
            <a:fld id="{72E9AFDE-1116-41B2-867D-627F87BDBA80}" type="slidenum">
              <a:rPr lang="de-DE" altLang="de-DE" smtClean="0"/>
              <a:pPr/>
              <a:t>46</a:t>
            </a:fld>
            <a:endParaRPr lang="de-DE" altLang="de-DE"/>
          </a:p>
        </p:txBody>
      </p:sp>
    </p:spTree>
    <p:extLst>
      <p:ext uri="{BB962C8B-B14F-4D97-AF65-F5344CB8AC3E}">
        <p14:creationId xmlns:p14="http://schemas.microsoft.com/office/powerpoint/2010/main" val="38999241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vi-VN" sz="3600" dirty="0">
                <a:latin typeface="+mn-lt"/>
                <a:ea typeface="+mn-ea"/>
                <a:cs typeface="+mn-cs"/>
              </a:rPr>
              <a:t>Sfaturi pentru a reduce depresia şi a creşte o</a:t>
            </a:r>
            <a:br>
              <a:rPr lang="en-US" sz="3600" dirty="0">
                <a:latin typeface="+mn-lt"/>
                <a:ea typeface="+mn-ea"/>
                <a:cs typeface="+mn-cs"/>
              </a:rPr>
            </a:br>
            <a:r>
              <a:rPr lang="vi-VN" sz="3600" dirty="0">
                <a:latin typeface="+mn-lt"/>
                <a:ea typeface="+mn-ea"/>
                <a:cs typeface="+mn-cs"/>
              </a:rPr>
              <a:t>stimă de sine scăzută - II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Aduce</a:t>
            </a:r>
            <a:r>
              <a:rPr lang="en-US" altLang="de-DE" sz="2400" dirty="0" err="1">
                <a:solidFill>
                  <a:srgbClr val="333333"/>
                </a:solidFill>
              </a:rPr>
              <a:t>ţi-vă</a:t>
            </a:r>
            <a:r>
              <a:rPr lang="en-US" altLang="de-DE" sz="2400" dirty="0">
                <a:solidFill>
                  <a:srgbClr val="333333"/>
                </a:solidFill>
              </a:rPr>
              <a:t> </a:t>
            </a:r>
            <a:r>
              <a:rPr lang="en-US" altLang="de-DE" sz="2400" dirty="0" err="1">
                <a:solidFill>
                  <a:srgbClr val="333333"/>
                </a:solidFill>
              </a:rPr>
              <a:t>aminte</a:t>
            </a:r>
            <a:r>
              <a:rPr lang="en-US" altLang="de-DE" sz="2400" dirty="0">
                <a:solidFill>
                  <a:srgbClr val="333333"/>
                </a:solidFill>
              </a:rPr>
              <a:t> de </a:t>
            </a:r>
            <a:r>
              <a:rPr lang="en-US" altLang="de-DE" sz="2400" dirty="0" err="1">
                <a:solidFill>
                  <a:srgbClr val="333333"/>
                </a:solidFill>
              </a:rPr>
              <a:t>situaţii</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care v-a </a:t>
            </a:r>
            <a:r>
              <a:rPr lang="en-US" altLang="de-DE" sz="2400" dirty="0" err="1">
                <a:solidFill>
                  <a:srgbClr val="333333"/>
                </a:solidFill>
              </a:rPr>
              <a:t>mers</a:t>
            </a:r>
            <a:r>
              <a:rPr lang="en-US" altLang="de-DE" sz="2400" dirty="0">
                <a:solidFill>
                  <a:srgbClr val="333333"/>
                </a:solidFill>
              </a:rPr>
              <a:t> bine, </a:t>
            </a:r>
            <a:r>
              <a:rPr lang="en-US" altLang="de-DE" sz="2400" dirty="0" err="1">
                <a:solidFill>
                  <a:srgbClr val="333333"/>
                </a:solidFill>
              </a:rPr>
              <a:t>pe</a:t>
            </a:r>
            <a:r>
              <a:rPr lang="en-US" altLang="de-DE" sz="2400" dirty="0">
                <a:solidFill>
                  <a:srgbClr val="333333"/>
                </a:solidFill>
              </a:rPr>
              <a:t> </a:t>
            </a:r>
            <a:r>
              <a:rPr lang="en-US" altLang="de-DE" sz="2400" dirty="0" err="1">
                <a:solidFill>
                  <a:srgbClr val="333333"/>
                </a:solidFill>
              </a:rPr>
              <a:t>cât</a:t>
            </a:r>
            <a:r>
              <a:rPr lang="en-US" altLang="de-DE" sz="2400" dirty="0">
                <a:solidFill>
                  <a:srgbClr val="333333"/>
                </a:solidFill>
              </a:rPr>
              <a:t> </a:t>
            </a:r>
            <a:r>
              <a:rPr lang="en-US" altLang="de-DE" sz="2400" dirty="0" err="1">
                <a:solidFill>
                  <a:srgbClr val="333333"/>
                </a:solidFill>
              </a:rPr>
              <a:t>posibil</a:t>
            </a:r>
            <a:r>
              <a:rPr lang="en-US" altLang="de-DE" sz="2400" dirty="0">
                <a:solidFill>
                  <a:srgbClr val="333333"/>
                </a:solidFill>
              </a:rPr>
              <a:t> cu </a:t>
            </a:r>
            <a:r>
              <a:rPr lang="en-US" altLang="de-DE" sz="2400" dirty="0" err="1">
                <a:solidFill>
                  <a:srgbClr val="333333"/>
                </a:solidFill>
              </a:rPr>
              <a:t>toate</a:t>
            </a:r>
            <a:r>
              <a:rPr lang="en-US" altLang="de-DE" sz="2400" dirty="0">
                <a:solidFill>
                  <a:srgbClr val="333333"/>
                </a:solidFill>
              </a:rPr>
              <a:t> </a:t>
            </a:r>
            <a:r>
              <a:rPr lang="en-US" altLang="de-DE" sz="2400" dirty="0" err="1">
                <a:solidFill>
                  <a:srgbClr val="333333"/>
                </a:solidFill>
              </a:rPr>
              <a:t>simţurile</a:t>
            </a:r>
            <a:r>
              <a:rPr lang="en-US" altLang="de-DE" sz="2400" dirty="0">
                <a:solidFill>
                  <a:srgbClr val="333333"/>
                </a:solidFill>
              </a:rPr>
              <a:t> (</a:t>
            </a:r>
            <a:r>
              <a:rPr lang="en-US" altLang="de-DE" sz="2400" dirty="0" err="1">
                <a:solidFill>
                  <a:srgbClr val="333333"/>
                </a:solidFill>
              </a:rPr>
              <a:t>văzul</a:t>
            </a:r>
            <a:r>
              <a:rPr lang="en-US" altLang="de-DE" sz="2400" dirty="0">
                <a:solidFill>
                  <a:srgbClr val="333333"/>
                </a:solidFill>
              </a:rPr>
              <a:t>, </a:t>
            </a:r>
            <a:r>
              <a:rPr lang="en-US" altLang="de-DE" sz="2400" dirty="0" err="1">
                <a:solidFill>
                  <a:srgbClr val="333333"/>
                </a:solidFill>
              </a:rPr>
              <a:t>mirosul</a:t>
            </a:r>
            <a:r>
              <a:rPr lang="en-US" altLang="de-DE" sz="2400" dirty="0">
                <a:solidFill>
                  <a:srgbClr val="333333"/>
                </a:solidFill>
              </a:rPr>
              <a:t>, </a:t>
            </a:r>
            <a:r>
              <a:rPr lang="en-US" altLang="de-DE" sz="2400" dirty="0" err="1">
                <a:solidFill>
                  <a:srgbClr val="333333"/>
                </a:solidFill>
              </a:rPr>
              <a:t>pipăitul</a:t>
            </a:r>
            <a:r>
              <a:rPr lang="en-US" altLang="de-DE" sz="2400" dirty="0">
                <a:solidFill>
                  <a:srgbClr val="333333"/>
                </a:solidFill>
              </a:rPr>
              <a:t> …), eventual </a:t>
            </a:r>
            <a:r>
              <a:rPr lang="en-US" altLang="de-DE" sz="2400" dirty="0" err="1">
                <a:solidFill>
                  <a:srgbClr val="333333"/>
                </a:solidFill>
              </a:rPr>
              <a:t>albume</a:t>
            </a:r>
            <a:r>
              <a:rPr lang="en-US" altLang="de-DE" sz="2400" dirty="0">
                <a:solidFill>
                  <a:srgbClr val="333333"/>
                </a:solidFill>
              </a:rPr>
              <a:t> cu </a:t>
            </a:r>
            <a:r>
              <a:rPr lang="en-US" altLang="de-DE" sz="2400" dirty="0" err="1">
                <a:solidFill>
                  <a:srgbClr val="333333"/>
                </a:solidFill>
              </a:rPr>
              <a:t>fotografii</a:t>
            </a:r>
            <a:r>
              <a:rPr lang="en-US"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Face</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ce</a:t>
            </a:r>
            <a:r>
              <a:rPr lang="en-US" altLang="de-DE" sz="2400" dirty="0">
                <a:solidFill>
                  <a:srgbClr val="333333"/>
                </a:solidFill>
              </a:rPr>
              <a:t> </a:t>
            </a:r>
            <a:r>
              <a:rPr lang="en-US" altLang="de-DE" sz="2400" dirty="0" err="1">
                <a:solidFill>
                  <a:srgbClr val="333333"/>
                </a:solidFill>
              </a:rPr>
              <a:t>vă</a:t>
            </a:r>
            <a:r>
              <a:rPr lang="en-US" altLang="de-DE" sz="2400" dirty="0">
                <a:solidFill>
                  <a:srgbClr val="333333"/>
                </a:solidFill>
              </a:rPr>
              <a:t> place, </a:t>
            </a:r>
            <a:r>
              <a:rPr lang="en-US" altLang="de-DE" sz="2400" dirty="0" err="1">
                <a:solidFill>
                  <a:srgbClr val="333333"/>
                </a:solidFill>
              </a:rPr>
              <a:t>ce</a:t>
            </a:r>
            <a:r>
              <a:rPr lang="en-US" altLang="de-DE" sz="2400" dirty="0">
                <a:solidFill>
                  <a:srgbClr val="333333"/>
                </a:solidFill>
              </a:rPr>
              <a:t> </a:t>
            </a:r>
            <a:r>
              <a:rPr lang="en-US" altLang="de-DE" sz="2400" dirty="0" err="1">
                <a:solidFill>
                  <a:srgbClr val="333333"/>
                </a:solidFill>
              </a:rPr>
              <a:t>vă</a:t>
            </a:r>
            <a:r>
              <a:rPr lang="en-US" altLang="de-DE" sz="2400" dirty="0">
                <a:solidFill>
                  <a:srgbClr val="333333"/>
                </a:solidFill>
              </a:rPr>
              <a:t> face bine </a:t>
            </a:r>
            <a:r>
              <a:rPr lang="de-DE" altLang="de-DE" sz="2400" dirty="0">
                <a:solidFill>
                  <a:srgbClr val="333333"/>
                </a:solidFill>
              </a:rPr>
              <a:t>– ideal </a:t>
            </a:r>
            <a:r>
              <a:rPr lang="en-US" altLang="de-DE" sz="2400" dirty="0" err="1">
                <a:solidFill>
                  <a:srgbClr val="333333"/>
                </a:solidFill>
              </a:rPr>
              <a:t>împreună</a:t>
            </a:r>
            <a:r>
              <a:rPr lang="en-US" altLang="de-DE" sz="2400" dirty="0">
                <a:solidFill>
                  <a:srgbClr val="333333"/>
                </a:solidFill>
              </a:rPr>
              <a:t> cu </a:t>
            </a:r>
            <a:r>
              <a:rPr lang="en-US" altLang="de-DE" sz="2400" dirty="0" err="1">
                <a:solidFill>
                  <a:srgbClr val="333333"/>
                </a:solidFill>
              </a:rPr>
              <a:t>alţii</a:t>
            </a:r>
            <a:r>
              <a:rPr lang="en-US" altLang="de-DE" sz="2400" dirty="0">
                <a:solidFill>
                  <a:srgbClr val="333333"/>
                </a:solidFill>
              </a:rPr>
              <a:t> </a:t>
            </a:r>
            <a:r>
              <a:rPr lang="de-DE" altLang="de-DE" sz="2400" dirty="0">
                <a:solidFill>
                  <a:srgbClr val="333333"/>
                </a:solidFill>
              </a:rPr>
              <a:t>(de exemplu cinema, plimbare,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cafenea</a:t>
            </a:r>
            <a:r>
              <a:rPr lang="en-US" altLang="de-DE" sz="2400" dirty="0">
                <a:solidFill>
                  <a:srgbClr val="333333"/>
                </a:solidFill>
              </a:rPr>
              <a:t>)</a:t>
            </a:r>
            <a:r>
              <a:rPr lang="de-DE"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Mi</a:t>
            </a:r>
            <a:r>
              <a:rPr lang="en-US" altLang="de-DE" sz="2400" dirty="0" err="1">
                <a:solidFill>
                  <a:srgbClr val="333333"/>
                </a:solidFill>
              </a:rPr>
              <a:t>şcare</a:t>
            </a:r>
            <a:r>
              <a:rPr lang="en-US" altLang="de-DE" sz="2400" dirty="0">
                <a:solidFill>
                  <a:srgbClr val="333333"/>
                </a:solidFill>
              </a:rPr>
              <a:t> </a:t>
            </a:r>
            <a:r>
              <a:rPr lang="de-DE" altLang="de-DE" sz="2400" dirty="0">
                <a:solidFill>
                  <a:srgbClr val="333333"/>
                </a:solidFill>
              </a:rPr>
              <a:t>(cel pu</a:t>
            </a:r>
            <a:r>
              <a:rPr lang="en-US" altLang="de-DE" sz="2400" dirty="0" err="1">
                <a:solidFill>
                  <a:srgbClr val="333333"/>
                </a:solidFill>
              </a:rPr>
              <a:t>ţin</a:t>
            </a:r>
            <a:r>
              <a:rPr lang="en-US" altLang="de-DE" sz="2400" dirty="0">
                <a:solidFill>
                  <a:srgbClr val="333333"/>
                </a:solidFill>
              </a:rPr>
              <a:t> </a:t>
            </a:r>
            <a:r>
              <a:rPr lang="de-DE" altLang="de-DE" sz="2400" dirty="0">
                <a:solidFill>
                  <a:srgbClr val="333333"/>
                </a:solidFill>
              </a:rPr>
              <a:t>20 minute) – nu v</a:t>
            </a:r>
            <a:r>
              <a:rPr lang="en-US" altLang="de-DE" sz="2400" dirty="0">
                <a:solidFill>
                  <a:srgbClr val="333333"/>
                </a:solidFill>
              </a:rPr>
              <a:t>ă </a:t>
            </a:r>
            <a:r>
              <a:rPr lang="en-US" altLang="de-DE" sz="2400" dirty="0" err="1">
                <a:solidFill>
                  <a:srgbClr val="333333"/>
                </a:solidFill>
              </a:rPr>
              <a:t>chinuiţi</a:t>
            </a:r>
            <a:r>
              <a:rPr lang="en-US" altLang="de-DE" sz="2400" dirty="0">
                <a:solidFill>
                  <a:srgbClr val="333333"/>
                </a:solidFill>
              </a:rPr>
              <a:t> – </a:t>
            </a:r>
            <a:r>
              <a:rPr lang="en-US" altLang="de-DE" sz="2400" dirty="0" err="1">
                <a:solidFill>
                  <a:srgbClr val="333333"/>
                </a:solidFill>
              </a:rPr>
              <a:t>mai</a:t>
            </a:r>
            <a:r>
              <a:rPr lang="en-US" altLang="de-DE" sz="2400" dirty="0">
                <a:solidFill>
                  <a:srgbClr val="333333"/>
                </a:solidFill>
              </a:rPr>
              <a:t> ales </a:t>
            </a:r>
            <a:r>
              <a:rPr lang="en-US" altLang="de-DE" sz="2400" dirty="0" err="1">
                <a:solidFill>
                  <a:srgbClr val="333333"/>
                </a:solidFill>
              </a:rPr>
              <a:t>antrenament</a:t>
            </a:r>
            <a:r>
              <a:rPr lang="en-US" altLang="de-DE" sz="2400" dirty="0">
                <a:solidFill>
                  <a:srgbClr val="333333"/>
                </a:solidFill>
              </a:rPr>
              <a:t> de </a:t>
            </a:r>
            <a:r>
              <a:rPr lang="en-US" altLang="de-DE" sz="2400" dirty="0" err="1">
                <a:solidFill>
                  <a:srgbClr val="333333"/>
                </a:solidFill>
              </a:rPr>
              <a:t>durată</a:t>
            </a:r>
            <a:r>
              <a:rPr lang="en-US" altLang="de-DE" sz="2400" dirty="0">
                <a:solidFill>
                  <a:srgbClr val="333333"/>
                </a:solidFill>
              </a:rPr>
              <a:t>, de </a:t>
            </a:r>
            <a:r>
              <a:rPr lang="en-US" altLang="de-DE" sz="2400" dirty="0" err="1">
                <a:solidFill>
                  <a:srgbClr val="333333"/>
                </a:solidFill>
              </a:rPr>
              <a:t>exemplu</a:t>
            </a:r>
            <a:r>
              <a:rPr lang="en-US" altLang="de-DE" sz="2400" dirty="0">
                <a:solidFill>
                  <a:srgbClr val="333333"/>
                </a:solidFill>
              </a:rPr>
              <a:t> o </a:t>
            </a:r>
            <a:r>
              <a:rPr lang="en-US" altLang="de-DE" sz="2400" dirty="0" err="1">
                <a:solidFill>
                  <a:srgbClr val="333333"/>
                </a:solidFill>
              </a:rPr>
              <a:t>plimbare</a:t>
            </a:r>
            <a:r>
              <a:rPr lang="en-US" altLang="de-DE" sz="2400" dirty="0">
                <a:solidFill>
                  <a:srgbClr val="333333"/>
                </a:solidFill>
              </a:rPr>
              <a:t> la pas rapid, jogging</a:t>
            </a:r>
            <a:r>
              <a:rPr lang="de-DE"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Asculta</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muzica</a:t>
            </a:r>
            <a:r>
              <a:rPr lang="en-US" altLang="de-DE" sz="2400" dirty="0">
                <a:solidFill>
                  <a:srgbClr val="333333"/>
                </a:solidFill>
              </a:rPr>
              <a:t> </a:t>
            </a:r>
            <a:r>
              <a:rPr lang="en-US" altLang="de-DE" sz="2400" dirty="0" err="1">
                <a:solidFill>
                  <a:srgbClr val="333333"/>
                </a:solidFill>
              </a:rPr>
              <a:t>preferată</a:t>
            </a:r>
            <a:r>
              <a:rPr lang="de-DE"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vi-VN"/>
              <a:t>Trening metacognitiv 8 – Stima de sine &amp; starea sufletească</a:t>
            </a:r>
            <a:endParaRPr lang="de-DE"/>
          </a:p>
        </p:txBody>
      </p:sp>
      <p:sp>
        <p:nvSpPr>
          <p:cNvPr id="11" name="Slide Number Placeholder 10"/>
          <p:cNvSpPr>
            <a:spLocks noGrp="1"/>
          </p:cNvSpPr>
          <p:nvPr>
            <p:ph type="sldNum" sz="quarter" idx="12"/>
          </p:nvPr>
        </p:nvSpPr>
        <p:spPr/>
        <p:txBody>
          <a:bodyPr/>
          <a:lstStyle/>
          <a:p>
            <a:fld id="{72E9AFDE-1116-41B2-867D-627F87BDBA80}" type="slidenum">
              <a:rPr lang="de-DE" altLang="de-DE" smtClean="0"/>
              <a:pPr/>
              <a:t>47</a:t>
            </a:fld>
            <a:endParaRPr lang="de-DE" altLang="de-DE"/>
          </a:p>
        </p:txBody>
      </p:sp>
    </p:spTree>
    <p:extLst>
      <p:ext uri="{BB962C8B-B14F-4D97-AF65-F5344CB8AC3E}">
        <p14:creationId xmlns:p14="http://schemas.microsoft.com/office/powerpoint/2010/main" val="10073714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dirty="0">
                <a:solidFill>
                  <a:srgbClr val="004992"/>
                </a:solidFill>
                <a:latin typeface="+mn-lt"/>
                <a:ea typeface="+mn-ea"/>
                <a:cs typeface="+mn-cs"/>
              </a:rPr>
              <a:t>Transferul în viaţa de zi cu 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Obiective:</a:t>
            </a:r>
          </a:p>
          <a:p>
            <a:pPr marL="342900" lvl="0" indent="-342900" defTabSz="914400" fontAlgn="base">
              <a:buClr>
                <a:srgbClr val="333333"/>
              </a:buClr>
              <a:buFont typeface="WingDings"/>
              <a:buChar char=""/>
            </a:pPr>
            <a:r>
              <a:rPr lang="de-DE" altLang="de-DE" sz="2400" dirty="0">
                <a:solidFill>
                  <a:srgbClr val="333333"/>
                </a:solidFill>
              </a:rPr>
              <a:t>Depresia nu este o soart</a:t>
            </a:r>
            <a:r>
              <a:rPr lang="en-US" altLang="de-DE" sz="2400" dirty="0">
                <a:solidFill>
                  <a:srgbClr val="333333"/>
                </a:solidFill>
              </a:rPr>
              <a:t>ă de </a:t>
            </a:r>
            <a:r>
              <a:rPr lang="en-US" altLang="de-DE" sz="2400" dirty="0" err="1">
                <a:solidFill>
                  <a:srgbClr val="333333"/>
                </a:solidFill>
              </a:rPr>
              <a:t>neschimbat</a:t>
            </a:r>
            <a:r>
              <a:rPr lang="de-DE" altLang="de-DE" sz="2400" dirty="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vi-VN"/>
              <a:t>Trening metacognitiv 8 – Stima de sine &amp; starea sufletească</a:t>
            </a:r>
            <a:endParaRPr lang="de-DE"/>
          </a:p>
        </p:txBody>
      </p:sp>
      <p:sp>
        <p:nvSpPr>
          <p:cNvPr id="9" name="Slide Number Placeholder 8"/>
          <p:cNvSpPr>
            <a:spLocks noGrp="1"/>
          </p:cNvSpPr>
          <p:nvPr>
            <p:ph type="sldNum" sz="quarter" idx="12"/>
          </p:nvPr>
        </p:nvSpPr>
        <p:spPr/>
        <p:txBody>
          <a:bodyPr/>
          <a:lstStyle/>
          <a:p>
            <a:fld id="{72E9AFDE-1116-41B2-867D-627F87BDBA80}"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dirty="0">
                <a:solidFill>
                  <a:srgbClr val="004992"/>
                </a:solidFill>
                <a:latin typeface="+mn-lt"/>
                <a:ea typeface="+mn-ea"/>
                <a:cs typeface="+mn-cs"/>
              </a:rPr>
              <a:t>Transferul în viaţa de zi cu 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Obiective:</a:t>
            </a:r>
          </a:p>
          <a:p>
            <a:pPr marL="342900" lvl="0" indent="-342900" defTabSz="914400" fontAlgn="base">
              <a:buClr>
                <a:srgbClr val="333333"/>
              </a:buClr>
              <a:buFont typeface="WingDings"/>
              <a:buChar char=""/>
            </a:pPr>
            <a:r>
              <a:rPr lang="de-DE" altLang="de-DE" sz="2400" dirty="0">
                <a:solidFill>
                  <a:srgbClr val="333333"/>
                </a:solidFill>
              </a:rPr>
              <a:t>Depresia nu este o soart</a:t>
            </a:r>
            <a:r>
              <a:rPr lang="en-US" altLang="de-DE" sz="2400" dirty="0">
                <a:solidFill>
                  <a:srgbClr val="333333"/>
                </a:solidFill>
              </a:rPr>
              <a:t>ă de </a:t>
            </a:r>
            <a:r>
              <a:rPr lang="en-US" altLang="de-DE" sz="2400" dirty="0" err="1">
                <a:solidFill>
                  <a:srgbClr val="333333"/>
                </a:solidFill>
              </a:rPr>
              <a:t>neschimbat</a:t>
            </a:r>
            <a:r>
              <a:rPr lang="de-DE"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Fi</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atenţi</a:t>
            </a:r>
            <a:r>
              <a:rPr lang="en-US" altLang="de-DE" sz="2400" dirty="0">
                <a:solidFill>
                  <a:srgbClr val="333333"/>
                </a:solidFill>
              </a:rPr>
              <a:t> la </a:t>
            </a:r>
            <a:r>
              <a:rPr lang="en-US" altLang="de-DE" sz="2400" dirty="0" err="1">
                <a:solidFill>
                  <a:srgbClr val="333333"/>
                </a:solidFill>
              </a:rPr>
              <a:t>distorsiunile</a:t>
            </a:r>
            <a:r>
              <a:rPr lang="en-US" altLang="de-DE" sz="2400" dirty="0">
                <a:solidFill>
                  <a:srgbClr val="333333"/>
                </a:solidFill>
              </a:rPr>
              <a:t> de </a:t>
            </a:r>
            <a:r>
              <a:rPr lang="en-US" altLang="de-DE" sz="2400" dirty="0" err="1">
                <a:solidFill>
                  <a:srgbClr val="333333"/>
                </a:solidFill>
              </a:rPr>
              <a:t>gândire</a:t>
            </a:r>
            <a:r>
              <a:rPr lang="en-US" altLang="de-DE" sz="2400" dirty="0">
                <a:solidFill>
                  <a:srgbClr val="333333"/>
                </a:solidFill>
              </a:rPr>
              <a:t> </a:t>
            </a:r>
            <a:r>
              <a:rPr lang="en-US" altLang="de-DE" sz="2400" dirty="0" err="1">
                <a:solidFill>
                  <a:srgbClr val="333333"/>
                </a:solidFill>
              </a:rPr>
              <a:t>discutate</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încercaţi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le </a:t>
            </a:r>
            <a:r>
              <a:rPr lang="en-US" altLang="de-DE" sz="2400" err="1">
                <a:solidFill>
                  <a:srgbClr val="333333"/>
                </a:solidFill>
              </a:rPr>
              <a:t>schimbaţi</a:t>
            </a:r>
            <a:r>
              <a:rPr lang="de-DE" altLang="de-DE" sz="240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vi-VN"/>
              <a:t>Trening metacognitiv 8 – Stima de sine &amp; starea sufletească</a:t>
            </a:r>
            <a:endParaRPr lang="de-DE"/>
          </a:p>
        </p:txBody>
      </p:sp>
      <p:sp>
        <p:nvSpPr>
          <p:cNvPr id="9" name="Slide Number Placeholder 8"/>
          <p:cNvSpPr>
            <a:spLocks noGrp="1"/>
          </p:cNvSpPr>
          <p:nvPr>
            <p:ph type="sldNum" sz="quarter" idx="12"/>
          </p:nvPr>
        </p:nvSpPr>
        <p:spPr/>
        <p:txBody>
          <a:bodyPr/>
          <a:lstStyle/>
          <a:p>
            <a:fld id="{72E9AFDE-1116-41B2-867D-627F87BDBA80}" type="slidenum">
              <a:rPr lang="de-DE" altLang="de-DE" smtClean="0"/>
              <a:pPr/>
              <a:t>49</a:t>
            </a:fld>
            <a:endParaRPr lang="de-DE" altLang="de-DE"/>
          </a:p>
        </p:txBody>
      </p:sp>
    </p:spTree>
    <p:extLst>
      <p:ext uri="{BB962C8B-B14F-4D97-AF65-F5344CB8AC3E}">
        <p14:creationId xmlns:p14="http://schemas.microsoft.com/office/powerpoint/2010/main" val="6361333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dirty="0">
                <a:solidFill>
                  <a:srgbClr val="004992"/>
                </a:solidFill>
                <a:latin typeface="+mn-lt"/>
                <a:ea typeface="+mn-ea"/>
                <a:cs typeface="+mn-cs"/>
              </a:rPr>
              <a:t>Transferul în viaţa de zi cu 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Obiective:</a:t>
            </a:r>
          </a:p>
          <a:p>
            <a:pPr marL="342900" lvl="0" indent="-342900" defTabSz="914400" fontAlgn="base">
              <a:buClr>
                <a:srgbClr val="333333"/>
              </a:buClr>
              <a:buFont typeface="WingDings"/>
              <a:buChar char=""/>
            </a:pPr>
            <a:r>
              <a:rPr lang="de-DE" altLang="de-DE" sz="2400" dirty="0">
                <a:solidFill>
                  <a:srgbClr val="333333"/>
                </a:solidFill>
              </a:rPr>
              <a:t>Depresia nu este o soart</a:t>
            </a:r>
            <a:r>
              <a:rPr lang="en-US" altLang="de-DE" sz="2400" dirty="0">
                <a:solidFill>
                  <a:srgbClr val="333333"/>
                </a:solidFill>
              </a:rPr>
              <a:t>ă de </a:t>
            </a:r>
            <a:r>
              <a:rPr lang="en-US" altLang="de-DE" sz="2400" dirty="0" err="1">
                <a:solidFill>
                  <a:srgbClr val="333333"/>
                </a:solidFill>
              </a:rPr>
              <a:t>neschimbat</a:t>
            </a:r>
            <a:r>
              <a:rPr lang="de-DE"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Fi</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atenţi</a:t>
            </a:r>
            <a:r>
              <a:rPr lang="en-US" altLang="de-DE" sz="2400" dirty="0">
                <a:solidFill>
                  <a:srgbClr val="333333"/>
                </a:solidFill>
              </a:rPr>
              <a:t> la </a:t>
            </a:r>
            <a:r>
              <a:rPr lang="en-US" altLang="de-DE" sz="2400" dirty="0" err="1">
                <a:solidFill>
                  <a:srgbClr val="333333"/>
                </a:solidFill>
              </a:rPr>
              <a:t>distorsiunile</a:t>
            </a:r>
            <a:r>
              <a:rPr lang="en-US" altLang="de-DE" sz="2400" dirty="0">
                <a:solidFill>
                  <a:srgbClr val="333333"/>
                </a:solidFill>
              </a:rPr>
              <a:t> de </a:t>
            </a:r>
            <a:r>
              <a:rPr lang="en-US" altLang="de-DE" sz="2400" dirty="0" err="1">
                <a:solidFill>
                  <a:srgbClr val="333333"/>
                </a:solidFill>
              </a:rPr>
              <a:t>gândire</a:t>
            </a:r>
            <a:r>
              <a:rPr lang="en-US" altLang="de-DE" sz="2400" dirty="0">
                <a:solidFill>
                  <a:srgbClr val="333333"/>
                </a:solidFill>
              </a:rPr>
              <a:t> </a:t>
            </a:r>
            <a:r>
              <a:rPr lang="en-US" altLang="de-DE" sz="2400" dirty="0" err="1">
                <a:solidFill>
                  <a:srgbClr val="333333"/>
                </a:solidFill>
              </a:rPr>
              <a:t>discutate</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încercaţi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le </a:t>
            </a:r>
            <a:r>
              <a:rPr lang="en-US" altLang="de-DE" sz="2400" dirty="0" err="1">
                <a:solidFill>
                  <a:srgbClr val="333333"/>
                </a:solidFill>
              </a:rPr>
              <a:t>schimbaţi</a:t>
            </a:r>
            <a:r>
              <a:rPr lang="de-DE"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Folosi</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măcar</a:t>
            </a:r>
            <a:r>
              <a:rPr lang="en-US" altLang="de-DE" sz="2400" dirty="0">
                <a:solidFill>
                  <a:srgbClr val="333333"/>
                </a:solidFill>
              </a:rPr>
              <a:t> </a:t>
            </a:r>
            <a:r>
              <a:rPr lang="en-US" altLang="de-DE" sz="2400" dirty="0" err="1">
                <a:solidFill>
                  <a:srgbClr val="333333"/>
                </a:solidFill>
              </a:rPr>
              <a:t>câteva</a:t>
            </a:r>
            <a:r>
              <a:rPr lang="en-US" altLang="de-DE" sz="2400" dirty="0">
                <a:solidFill>
                  <a:srgbClr val="333333"/>
                </a:solidFill>
              </a:rPr>
              <a:t> </a:t>
            </a:r>
            <a:r>
              <a:rPr lang="en-US" altLang="de-DE" sz="2400" dirty="0" err="1">
                <a:solidFill>
                  <a:srgbClr val="333333"/>
                </a:solidFill>
              </a:rPr>
              <a:t>sfaturi</a:t>
            </a:r>
            <a:r>
              <a:rPr lang="en-US" altLang="de-DE" sz="2400" dirty="0">
                <a:solidFill>
                  <a:srgbClr val="333333"/>
                </a:solidFill>
              </a:rPr>
              <a:t> </a:t>
            </a:r>
            <a:r>
              <a:rPr lang="en-US" altLang="de-DE" sz="2400" dirty="0" err="1">
                <a:solidFill>
                  <a:srgbClr val="333333"/>
                </a:solidFill>
              </a:rPr>
              <a:t>menţionate</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 a </a:t>
            </a:r>
            <a:r>
              <a:rPr lang="en-US" altLang="de-DE" sz="2400" dirty="0" err="1">
                <a:solidFill>
                  <a:srgbClr val="333333"/>
                </a:solidFill>
              </a:rPr>
              <a:t>vă</a:t>
            </a:r>
            <a:r>
              <a:rPr lang="en-US" altLang="de-DE" sz="2400" dirty="0">
                <a:solidFill>
                  <a:srgbClr val="333333"/>
                </a:solidFill>
              </a:rPr>
              <a:t> </a:t>
            </a:r>
            <a:r>
              <a:rPr lang="en-US" altLang="de-DE" sz="2400" dirty="0" err="1">
                <a:solidFill>
                  <a:srgbClr val="333333"/>
                </a:solidFill>
              </a:rPr>
              <a:t>stabiliza</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a:t>
            </a:r>
            <a:r>
              <a:rPr lang="en-US" altLang="de-DE" sz="2400" dirty="0" err="1">
                <a:solidFill>
                  <a:srgbClr val="333333"/>
                </a:solidFill>
              </a:rPr>
              <a:t>ridica</a:t>
            </a:r>
            <a:r>
              <a:rPr lang="en-US" altLang="de-DE" sz="2400" dirty="0">
                <a:solidFill>
                  <a:srgbClr val="333333"/>
                </a:solidFill>
              </a:rPr>
              <a:t> </a:t>
            </a:r>
            <a:r>
              <a:rPr lang="en-US" altLang="de-DE" sz="2400" dirty="0" err="1">
                <a:solidFill>
                  <a:srgbClr val="333333"/>
                </a:solidFill>
              </a:rPr>
              <a:t>stima</a:t>
            </a:r>
            <a:r>
              <a:rPr lang="en-US" altLang="de-DE" sz="2400" dirty="0">
                <a:solidFill>
                  <a:srgbClr val="333333"/>
                </a:solidFill>
              </a:rPr>
              <a:t> de </a:t>
            </a:r>
            <a:r>
              <a:rPr lang="en-US" altLang="de-DE" sz="2400">
                <a:solidFill>
                  <a:srgbClr val="333333"/>
                </a:solidFill>
              </a:rPr>
              <a:t>sine.</a:t>
            </a:r>
            <a:endParaRPr lang="en-US" sz="2400" dirty="0"/>
          </a:p>
        </p:txBody>
      </p:sp>
      <p:sp>
        <p:nvSpPr>
          <p:cNvPr id="8" name="Footer Placeholder 7"/>
          <p:cNvSpPr>
            <a:spLocks noGrp="1"/>
          </p:cNvSpPr>
          <p:nvPr>
            <p:ph type="ftr" sz="quarter" idx="11"/>
          </p:nvPr>
        </p:nvSpPr>
        <p:spPr/>
        <p:txBody>
          <a:bodyPr/>
          <a:lstStyle/>
          <a:p>
            <a:pPr>
              <a:defRPr/>
            </a:pPr>
            <a:r>
              <a:rPr lang="vi-VN"/>
              <a:t>Trening metacognitiv 8 – Stima de sine &amp; starea sufletească</a:t>
            </a:r>
            <a:endParaRPr lang="de-DE"/>
          </a:p>
        </p:txBody>
      </p:sp>
      <p:sp>
        <p:nvSpPr>
          <p:cNvPr id="9" name="Slide Number Placeholder 8"/>
          <p:cNvSpPr>
            <a:spLocks noGrp="1"/>
          </p:cNvSpPr>
          <p:nvPr>
            <p:ph type="sldNum" sz="quarter" idx="12"/>
          </p:nvPr>
        </p:nvSpPr>
        <p:spPr/>
        <p:txBody>
          <a:bodyPr/>
          <a:lstStyle/>
          <a:p>
            <a:fld id="{72E9AFDE-1116-41B2-867D-627F87BDBA80}" type="slidenum">
              <a:rPr lang="de-DE" altLang="de-DE" smtClean="0"/>
              <a:pPr/>
              <a:t>50</a:t>
            </a:fld>
            <a:endParaRPr lang="de-DE" altLang="de-DE"/>
          </a:p>
        </p:txBody>
      </p:sp>
    </p:spTree>
    <p:extLst>
      <p:ext uri="{BB962C8B-B14F-4D97-AF65-F5344CB8AC3E}">
        <p14:creationId xmlns:p14="http://schemas.microsoft.com/office/powerpoint/2010/main" val="13239689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dirty="0">
                <a:solidFill>
                  <a:srgbClr val="004992"/>
                </a:solidFill>
                <a:latin typeface="+mn-lt"/>
                <a:ea typeface="+mn-ea"/>
                <a:cs typeface="+mn-cs"/>
              </a:rPr>
              <a:t>Transferul în viaţa de zi cu 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Obiective:</a:t>
            </a:r>
          </a:p>
          <a:p>
            <a:pPr marL="342900" lvl="0" indent="-342900" defTabSz="914400" fontAlgn="base">
              <a:buClr>
                <a:srgbClr val="333333"/>
              </a:buClr>
              <a:buFont typeface="WingDings"/>
              <a:buChar char=""/>
            </a:pPr>
            <a:r>
              <a:rPr lang="de-DE" altLang="de-DE" sz="2400" dirty="0">
                <a:solidFill>
                  <a:srgbClr val="333333"/>
                </a:solidFill>
              </a:rPr>
              <a:t>Depresia nu este o soart</a:t>
            </a:r>
            <a:r>
              <a:rPr lang="en-US" altLang="de-DE" sz="2400" dirty="0">
                <a:solidFill>
                  <a:srgbClr val="333333"/>
                </a:solidFill>
              </a:rPr>
              <a:t>ă de </a:t>
            </a:r>
            <a:r>
              <a:rPr lang="en-US" altLang="de-DE" sz="2400" dirty="0" err="1">
                <a:solidFill>
                  <a:srgbClr val="333333"/>
                </a:solidFill>
              </a:rPr>
              <a:t>neschimbat</a:t>
            </a:r>
            <a:r>
              <a:rPr lang="de-DE"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Fi</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atenţi</a:t>
            </a:r>
            <a:r>
              <a:rPr lang="en-US" altLang="de-DE" sz="2400" dirty="0">
                <a:solidFill>
                  <a:srgbClr val="333333"/>
                </a:solidFill>
              </a:rPr>
              <a:t> la </a:t>
            </a:r>
            <a:r>
              <a:rPr lang="en-US" altLang="de-DE" sz="2400" dirty="0" err="1">
                <a:solidFill>
                  <a:srgbClr val="333333"/>
                </a:solidFill>
              </a:rPr>
              <a:t>distorsiunile</a:t>
            </a:r>
            <a:r>
              <a:rPr lang="en-US" altLang="de-DE" sz="2400" dirty="0">
                <a:solidFill>
                  <a:srgbClr val="333333"/>
                </a:solidFill>
              </a:rPr>
              <a:t> de </a:t>
            </a:r>
            <a:r>
              <a:rPr lang="en-US" altLang="de-DE" sz="2400" dirty="0" err="1">
                <a:solidFill>
                  <a:srgbClr val="333333"/>
                </a:solidFill>
              </a:rPr>
              <a:t>gândire</a:t>
            </a:r>
            <a:r>
              <a:rPr lang="en-US" altLang="de-DE" sz="2400" dirty="0">
                <a:solidFill>
                  <a:srgbClr val="333333"/>
                </a:solidFill>
              </a:rPr>
              <a:t> </a:t>
            </a:r>
            <a:r>
              <a:rPr lang="en-US" altLang="de-DE" sz="2400" dirty="0" err="1">
                <a:solidFill>
                  <a:srgbClr val="333333"/>
                </a:solidFill>
              </a:rPr>
              <a:t>discutate</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încercaţi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le </a:t>
            </a:r>
            <a:r>
              <a:rPr lang="en-US" altLang="de-DE" sz="2400" dirty="0" err="1">
                <a:solidFill>
                  <a:srgbClr val="333333"/>
                </a:solidFill>
              </a:rPr>
              <a:t>schimbaţi</a:t>
            </a:r>
            <a:r>
              <a:rPr lang="de-DE"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Folosi</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măcar</a:t>
            </a:r>
            <a:r>
              <a:rPr lang="en-US" altLang="de-DE" sz="2400" dirty="0">
                <a:solidFill>
                  <a:srgbClr val="333333"/>
                </a:solidFill>
              </a:rPr>
              <a:t> </a:t>
            </a:r>
            <a:r>
              <a:rPr lang="en-US" altLang="de-DE" sz="2400" dirty="0" err="1">
                <a:solidFill>
                  <a:srgbClr val="333333"/>
                </a:solidFill>
              </a:rPr>
              <a:t>câteva</a:t>
            </a:r>
            <a:r>
              <a:rPr lang="en-US" altLang="de-DE" sz="2400" dirty="0">
                <a:solidFill>
                  <a:srgbClr val="333333"/>
                </a:solidFill>
              </a:rPr>
              <a:t> </a:t>
            </a:r>
            <a:r>
              <a:rPr lang="en-US" altLang="de-DE" sz="2400" dirty="0" err="1">
                <a:solidFill>
                  <a:srgbClr val="333333"/>
                </a:solidFill>
              </a:rPr>
              <a:t>sfaturi</a:t>
            </a:r>
            <a:r>
              <a:rPr lang="en-US" altLang="de-DE" sz="2400" dirty="0">
                <a:solidFill>
                  <a:srgbClr val="333333"/>
                </a:solidFill>
              </a:rPr>
              <a:t> </a:t>
            </a:r>
            <a:r>
              <a:rPr lang="en-US" altLang="de-DE" sz="2400" dirty="0" err="1">
                <a:solidFill>
                  <a:srgbClr val="333333"/>
                </a:solidFill>
              </a:rPr>
              <a:t>menţionate</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 a </a:t>
            </a:r>
            <a:r>
              <a:rPr lang="en-US" altLang="de-DE" sz="2400" dirty="0" err="1">
                <a:solidFill>
                  <a:srgbClr val="333333"/>
                </a:solidFill>
              </a:rPr>
              <a:t>vă</a:t>
            </a:r>
            <a:r>
              <a:rPr lang="en-US" altLang="de-DE" sz="2400" dirty="0">
                <a:solidFill>
                  <a:srgbClr val="333333"/>
                </a:solidFill>
              </a:rPr>
              <a:t> </a:t>
            </a:r>
            <a:r>
              <a:rPr lang="en-US" altLang="de-DE" sz="2400" dirty="0" err="1">
                <a:solidFill>
                  <a:srgbClr val="333333"/>
                </a:solidFill>
              </a:rPr>
              <a:t>stabiliza</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a:t>
            </a:r>
            <a:r>
              <a:rPr lang="en-US" altLang="de-DE" sz="2400" dirty="0" err="1">
                <a:solidFill>
                  <a:srgbClr val="333333"/>
                </a:solidFill>
              </a:rPr>
              <a:t>ridica</a:t>
            </a:r>
            <a:r>
              <a:rPr lang="en-US" altLang="de-DE" sz="2400" dirty="0">
                <a:solidFill>
                  <a:srgbClr val="333333"/>
                </a:solidFill>
              </a:rPr>
              <a:t> </a:t>
            </a:r>
            <a:r>
              <a:rPr lang="en-US" altLang="de-DE" sz="2400" dirty="0" err="1">
                <a:solidFill>
                  <a:srgbClr val="333333"/>
                </a:solidFill>
              </a:rPr>
              <a:t>stima</a:t>
            </a:r>
            <a:r>
              <a:rPr lang="en-US" altLang="de-DE" sz="2400" dirty="0">
                <a:solidFill>
                  <a:srgbClr val="333333"/>
                </a:solidFill>
              </a:rPr>
              <a:t> de sine.</a:t>
            </a:r>
          </a:p>
          <a:p>
            <a:pPr marL="342900" lvl="0" indent="-342900" defTabSz="914400" fontAlgn="base">
              <a:buClr>
                <a:srgbClr val="333333"/>
              </a:buClr>
              <a:buFont typeface="WingDings"/>
              <a:buChar char=""/>
            </a:pPr>
            <a:r>
              <a:rPr lang="en-US" altLang="de-DE" sz="2400" dirty="0" err="1">
                <a:solidFill>
                  <a:srgbClr val="333333"/>
                </a:solidFill>
              </a:rPr>
              <a:t>Dacă</a:t>
            </a:r>
            <a:r>
              <a:rPr lang="en-US" altLang="de-DE" sz="2400" dirty="0">
                <a:solidFill>
                  <a:srgbClr val="333333"/>
                </a:solidFill>
              </a:rPr>
              <a:t> </a:t>
            </a:r>
            <a:r>
              <a:rPr lang="en-US" altLang="de-DE" sz="2400" dirty="0" err="1">
                <a:solidFill>
                  <a:srgbClr val="333333"/>
                </a:solidFill>
              </a:rPr>
              <a:t>aveţi</a:t>
            </a:r>
            <a:r>
              <a:rPr lang="en-US" altLang="de-DE" sz="2400" dirty="0">
                <a:solidFill>
                  <a:srgbClr val="333333"/>
                </a:solidFill>
              </a:rPr>
              <a:t> </a:t>
            </a:r>
            <a:r>
              <a:rPr lang="en-US" altLang="de-DE" sz="2400" dirty="0" err="1">
                <a:solidFill>
                  <a:srgbClr val="333333"/>
                </a:solidFill>
              </a:rPr>
              <a:t>simptome</a:t>
            </a:r>
            <a:r>
              <a:rPr lang="en-US" altLang="de-DE" sz="2400" dirty="0">
                <a:solidFill>
                  <a:srgbClr val="333333"/>
                </a:solidFill>
              </a:rPr>
              <a:t> </a:t>
            </a:r>
            <a:r>
              <a:rPr lang="en-US" altLang="de-DE" sz="2400" dirty="0" err="1">
                <a:solidFill>
                  <a:srgbClr val="333333"/>
                </a:solidFill>
              </a:rPr>
              <a:t>depresive</a:t>
            </a:r>
            <a:r>
              <a:rPr lang="en-US" altLang="de-DE" sz="2400" dirty="0">
                <a:solidFill>
                  <a:srgbClr val="333333"/>
                </a:solidFill>
              </a:rPr>
              <a:t> </a:t>
            </a:r>
            <a:r>
              <a:rPr lang="en-US" altLang="de-DE" sz="2400" dirty="0" err="1">
                <a:solidFill>
                  <a:srgbClr val="333333"/>
                </a:solidFill>
              </a:rPr>
              <a:t>puternice</a:t>
            </a:r>
            <a:r>
              <a:rPr lang="en-US" altLang="de-DE" sz="2400" dirty="0">
                <a:solidFill>
                  <a:srgbClr val="333333"/>
                </a:solidFill>
              </a:rPr>
              <a:t> </a:t>
            </a:r>
            <a:r>
              <a:rPr lang="en-US" altLang="de-DE" sz="2400" dirty="0" err="1">
                <a:solidFill>
                  <a:srgbClr val="333333"/>
                </a:solidFill>
              </a:rPr>
              <a:t>mergeţi</a:t>
            </a:r>
            <a:r>
              <a:rPr lang="en-US" altLang="de-DE" sz="2400" dirty="0">
                <a:solidFill>
                  <a:srgbClr val="333333"/>
                </a:solidFill>
              </a:rPr>
              <a:t> la un medic </a:t>
            </a:r>
            <a:r>
              <a:rPr lang="en-US" altLang="de-DE" sz="2400" dirty="0" err="1">
                <a:solidFill>
                  <a:srgbClr val="333333"/>
                </a:solidFill>
              </a:rPr>
              <a:t>sau</a:t>
            </a:r>
            <a:r>
              <a:rPr lang="en-US" altLang="de-DE" sz="2400" dirty="0">
                <a:solidFill>
                  <a:srgbClr val="333333"/>
                </a:solidFill>
              </a:rPr>
              <a:t> un </a:t>
            </a:r>
            <a:r>
              <a:rPr lang="en-US" altLang="de-DE" sz="2400" dirty="0" err="1">
                <a:solidFill>
                  <a:srgbClr val="333333"/>
                </a:solidFill>
              </a:rPr>
              <a:t>psiholog</a:t>
            </a:r>
            <a:r>
              <a:rPr lang="en-US" altLang="de-DE" sz="2400" dirty="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vi-VN"/>
              <a:t>Trening metacognitiv 8 – Stima de sine &amp; starea sufletească</a:t>
            </a:r>
            <a:endParaRPr lang="de-DE"/>
          </a:p>
        </p:txBody>
      </p:sp>
      <p:sp>
        <p:nvSpPr>
          <p:cNvPr id="9" name="Slide Number Placeholder 8"/>
          <p:cNvSpPr>
            <a:spLocks noGrp="1"/>
          </p:cNvSpPr>
          <p:nvPr>
            <p:ph type="sldNum" sz="quarter" idx="12"/>
          </p:nvPr>
        </p:nvSpPr>
        <p:spPr/>
        <p:txBody>
          <a:bodyPr/>
          <a:lstStyle/>
          <a:p>
            <a:fld id="{72E9AFDE-1116-41B2-867D-627F87BDBA80}" type="slidenum">
              <a:rPr lang="de-DE" altLang="de-DE" smtClean="0"/>
              <a:pPr/>
              <a:t>51</a:t>
            </a:fld>
            <a:endParaRPr lang="de-DE" altLang="de-DE"/>
          </a:p>
        </p:txBody>
      </p:sp>
    </p:spTree>
    <p:extLst>
      <p:ext uri="{BB962C8B-B14F-4D97-AF65-F5344CB8AC3E}">
        <p14:creationId xmlns:p14="http://schemas.microsoft.com/office/powerpoint/2010/main" val="664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dirty="0">
                <a:solidFill>
                  <a:srgbClr val="004992"/>
                </a:solidFill>
                <a:latin typeface="+mn-lt"/>
                <a:ea typeface="+mn-ea"/>
                <a:cs typeface="+mn-cs"/>
              </a:rPr>
              <a:t>Ce legătură au aceastea cu psihoza?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006699"/>
              </a:buClr>
              <a:defRPr/>
            </a:pPr>
            <a:r>
              <a:rPr lang="de-DE" dirty="0">
                <a:solidFill>
                  <a:srgbClr val="333333"/>
                </a:solidFill>
              </a:rPr>
              <a:t>Multe (însă nu toate) persoane cu psihoză au o încredere în sine redusă, mai ales după un episod psihotic (sentiment de ruşine, teama de a-şi pierde prietenii).</a:t>
            </a:r>
          </a:p>
        </p:txBody>
      </p:sp>
      <p:sp>
        <p:nvSpPr>
          <p:cNvPr id="8" name="Footer Placeholder 7"/>
          <p:cNvSpPr>
            <a:spLocks noGrp="1"/>
          </p:cNvSpPr>
          <p:nvPr>
            <p:ph type="ftr" sz="quarter" idx="11"/>
          </p:nvPr>
        </p:nvSpPr>
        <p:spPr/>
        <p:txBody>
          <a:bodyPr/>
          <a:lstStyle/>
          <a:p>
            <a:pPr>
              <a:defRPr/>
            </a:pPr>
            <a:r>
              <a:rPr lang="vi-VN"/>
              <a:t>Trening metacognitiv 8 – Stima de sine &amp; starea sufletească</a:t>
            </a:r>
            <a:endParaRPr lang="de-DE"/>
          </a:p>
        </p:txBody>
      </p:sp>
      <p:sp>
        <p:nvSpPr>
          <p:cNvPr id="9" name="Slide Number Placeholder 8"/>
          <p:cNvSpPr>
            <a:spLocks noGrp="1"/>
          </p:cNvSpPr>
          <p:nvPr>
            <p:ph type="sldNum" sz="quarter" idx="12"/>
          </p:nvPr>
        </p:nvSpPr>
        <p:spPr/>
        <p:txBody>
          <a:bodyPr/>
          <a:lstStyle/>
          <a:p>
            <a:fld id="{72E9AFDE-1116-41B2-867D-627F87BDBA80}"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dirty="0">
                <a:solidFill>
                  <a:srgbClr val="004992"/>
                </a:solidFill>
                <a:latin typeface="+mn-lt"/>
                <a:ea typeface="+mn-ea"/>
                <a:cs typeface="+mn-cs"/>
              </a:rPr>
              <a:t>Ce legătură au aceastea cu psihoza?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006699"/>
              </a:buClr>
              <a:defRPr/>
            </a:pPr>
            <a:r>
              <a:rPr lang="de-DE" dirty="0">
                <a:solidFill>
                  <a:srgbClr val="333333"/>
                </a:solidFill>
              </a:rPr>
              <a:t>Multe (însă nu toate) persoane cu psihoză au o încredere în sine redusă, mai ales după un episod psihotic (sentiment de ruşine, teama de a-şi pierde prietenii).</a:t>
            </a:r>
          </a:p>
          <a:p>
            <a:pPr lvl="0" defTabSz="914400" fontAlgn="base">
              <a:buClr>
                <a:srgbClr val="006699"/>
              </a:buClr>
              <a:defRPr/>
            </a:pPr>
            <a:r>
              <a:rPr lang="de-DE" dirty="0">
                <a:solidFill>
                  <a:srgbClr val="333333"/>
                </a:solidFill>
              </a:rPr>
              <a:t>Un episod psihotic acut este adesea însoţit de teamă şi de alte emoţii:</a:t>
            </a:r>
          </a:p>
          <a:p>
            <a:pPr marL="285750" lvl="0" indent="-285750" defTabSz="914400" fontAlgn="base">
              <a:lnSpc>
                <a:spcPct val="100000"/>
              </a:lnSpc>
              <a:spcBef>
                <a:spcPts val="1200"/>
              </a:spcBef>
              <a:buClr>
                <a:srgbClr val="333333"/>
              </a:buClr>
              <a:buFont typeface="WingDings"/>
              <a:buChar char=""/>
              <a:defRPr/>
            </a:pPr>
            <a:r>
              <a:rPr lang="de-DE" dirty="0" err="1">
                <a:solidFill>
                  <a:srgbClr val="004992"/>
                </a:solidFill>
              </a:rPr>
              <a:t>Excitaţie</a:t>
            </a:r>
            <a:r>
              <a:rPr lang="de-DE" dirty="0">
                <a:solidFill>
                  <a:srgbClr val="004992"/>
                </a:solidFill>
              </a:rPr>
              <a:t> </a:t>
            </a:r>
            <a:r>
              <a:rPr lang="de-DE" i="1" dirty="0">
                <a:solidFill>
                  <a:srgbClr val="004992"/>
                </a:solidFill>
              </a:rPr>
              <a:t>(“</a:t>
            </a:r>
            <a:r>
              <a:rPr lang="de-DE" i="1" dirty="0" err="1">
                <a:solidFill>
                  <a:srgbClr val="004992"/>
                </a:solidFill>
              </a:rPr>
              <a:t>în</a:t>
            </a:r>
            <a:r>
              <a:rPr lang="de-DE" i="1" dirty="0">
                <a:solidFill>
                  <a:srgbClr val="004992"/>
                </a:solidFill>
              </a:rPr>
              <a:t> sfârşit se </a:t>
            </a:r>
            <a:r>
              <a:rPr lang="de-DE" i="1" dirty="0" err="1">
                <a:solidFill>
                  <a:srgbClr val="004992"/>
                </a:solidFill>
              </a:rPr>
              <a:t>întâmplă</a:t>
            </a:r>
            <a:r>
              <a:rPr lang="de-DE" i="1" dirty="0">
                <a:solidFill>
                  <a:srgbClr val="004992"/>
                </a:solidFill>
              </a:rPr>
              <a:t> </a:t>
            </a:r>
            <a:r>
              <a:rPr lang="de-DE" i="1" dirty="0" err="1">
                <a:solidFill>
                  <a:srgbClr val="004992"/>
                </a:solidFill>
              </a:rPr>
              <a:t>ceva</a:t>
            </a:r>
            <a:r>
              <a:rPr lang="de-DE" i="1" dirty="0">
                <a:solidFill>
                  <a:srgbClr val="004992"/>
                </a:solidFill>
              </a:rPr>
              <a:t>!”)</a:t>
            </a:r>
          </a:p>
          <a:p>
            <a:pPr marL="285750" lvl="0" indent="-285750" defTabSz="914400" fontAlgn="base">
              <a:lnSpc>
                <a:spcPct val="100000"/>
              </a:lnSpc>
              <a:spcBef>
                <a:spcPts val="1200"/>
              </a:spcBef>
              <a:buClr>
                <a:srgbClr val="333333"/>
              </a:buClr>
              <a:buFont typeface="WingDings"/>
              <a:buChar char=""/>
              <a:defRPr/>
            </a:pPr>
            <a:r>
              <a:rPr lang="de-DE" dirty="0">
                <a:solidFill>
                  <a:srgbClr val="004992"/>
                </a:solidFill>
              </a:rPr>
              <a:t>Sentimentul de a fi predestinat pentru ceva (a îndeplini o misiune, a fi cineva important)</a:t>
            </a:r>
          </a:p>
        </p:txBody>
      </p:sp>
      <p:sp>
        <p:nvSpPr>
          <p:cNvPr id="8" name="Footer Placeholder 7"/>
          <p:cNvSpPr>
            <a:spLocks noGrp="1"/>
          </p:cNvSpPr>
          <p:nvPr>
            <p:ph type="ftr" sz="quarter" idx="11"/>
          </p:nvPr>
        </p:nvSpPr>
        <p:spPr/>
        <p:txBody>
          <a:bodyPr/>
          <a:lstStyle/>
          <a:p>
            <a:pPr>
              <a:defRPr/>
            </a:pPr>
            <a:r>
              <a:rPr lang="vi-VN"/>
              <a:t>Trening metacognitiv 8 – Stima de sine &amp; starea sufletească</a:t>
            </a:r>
            <a:endParaRPr lang="de-DE"/>
          </a:p>
        </p:txBody>
      </p:sp>
      <p:sp>
        <p:nvSpPr>
          <p:cNvPr id="9" name="Slide Number Placeholder 8"/>
          <p:cNvSpPr>
            <a:spLocks noGrp="1"/>
          </p:cNvSpPr>
          <p:nvPr>
            <p:ph type="sldNum" sz="quarter" idx="12"/>
          </p:nvPr>
        </p:nvSpPr>
        <p:spPr/>
        <p:txBody>
          <a:bodyPr/>
          <a:lstStyle/>
          <a:p>
            <a:fld id="{72E9AFDE-1116-41B2-867D-627F87BDBA80}" type="slidenum">
              <a:rPr lang="de-DE" altLang="de-DE" smtClean="0"/>
              <a:pPr/>
              <a:t>53</a:t>
            </a:fld>
            <a:endParaRPr lang="de-DE" altLang="de-DE"/>
          </a:p>
        </p:txBody>
      </p:sp>
    </p:spTree>
    <p:extLst>
      <p:ext uri="{BB962C8B-B14F-4D97-AF65-F5344CB8AC3E}">
        <p14:creationId xmlns:p14="http://schemas.microsoft.com/office/powerpoint/2010/main" val="24181992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dirty="0">
                <a:solidFill>
                  <a:srgbClr val="004992"/>
                </a:solidFill>
                <a:latin typeface="+mn-lt"/>
                <a:ea typeface="+mn-ea"/>
                <a:cs typeface="+mn-cs"/>
              </a:rPr>
              <a:t>Ce legătură au aceastea cu psihoza?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006699"/>
              </a:buClr>
              <a:defRPr/>
            </a:pPr>
            <a:r>
              <a:rPr lang="de-DE" dirty="0">
                <a:solidFill>
                  <a:srgbClr val="333333"/>
                </a:solidFill>
              </a:rPr>
              <a:t>Multe (însă nu toate) persoane cu psihoză au o încredere în sine redusă, mai ales după un episod psihotic (sentiment de ruşine, teama de a-şi pierde prietenii).</a:t>
            </a:r>
          </a:p>
          <a:p>
            <a:pPr lvl="0" defTabSz="914400" fontAlgn="base">
              <a:buClr>
                <a:srgbClr val="006699"/>
              </a:buClr>
              <a:defRPr/>
            </a:pPr>
            <a:r>
              <a:rPr lang="de-DE" dirty="0">
                <a:solidFill>
                  <a:srgbClr val="333333"/>
                </a:solidFill>
              </a:rPr>
              <a:t>Un episod psihotic acut este adesea însoţit de teamă şi de alte emoţii:</a:t>
            </a:r>
          </a:p>
          <a:p>
            <a:pPr marL="285750" lvl="0" indent="-285750" defTabSz="914400" fontAlgn="base">
              <a:lnSpc>
                <a:spcPct val="100000"/>
              </a:lnSpc>
              <a:spcBef>
                <a:spcPts val="1200"/>
              </a:spcBef>
              <a:buClr>
                <a:srgbClr val="333333"/>
              </a:buClr>
              <a:buFont typeface="WingDings"/>
              <a:buChar char=""/>
              <a:defRPr/>
            </a:pPr>
            <a:r>
              <a:rPr lang="de-DE">
                <a:solidFill>
                  <a:srgbClr val="004992"/>
                </a:solidFill>
              </a:rPr>
              <a:t>Excitaţie </a:t>
            </a:r>
            <a:r>
              <a:rPr lang="de-DE" i="1">
                <a:solidFill>
                  <a:srgbClr val="004992"/>
                </a:solidFill>
              </a:rPr>
              <a:t>(“în </a:t>
            </a:r>
            <a:r>
              <a:rPr lang="de-DE" i="1" dirty="0">
                <a:solidFill>
                  <a:srgbClr val="004992"/>
                </a:solidFill>
              </a:rPr>
              <a:t>sfârşit se </a:t>
            </a:r>
            <a:r>
              <a:rPr lang="de-DE" i="1">
                <a:solidFill>
                  <a:srgbClr val="004992"/>
                </a:solidFill>
              </a:rPr>
              <a:t>întâmplă ceva”!)</a:t>
            </a:r>
            <a:endParaRPr lang="de-DE" i="1" dirty="0">
              <a:solidFill>
                <a:srgbClr val="004992"/>
              </a:solidFill>
            </a:endParaRPr>
          </a:p>
          <a:p>
            <a:pPr marL="285750" lvl="0" indent="-285750" defTabSz="914400" fontAlgn="base">
              <a:lnSpc>
                <a:spcPct val="100000"/>
              </a:lnSpc>
              <a:spcBef>
                <a:spcPts val="1200"/>
              </a:spcBef>
              <a:buClr>
                <a:srgbClr val="333333"/>
              </a:buClr>
              <a:buFont typeface="WingDings"/>
              <a:buChar char=""/>
              <a:defRPr/>
            </a:pPr>
            <a:r>
              <a:rPr lang="de-DE" dirty="0">
                <a:solidFill>
                  <a:srgbClr val="004992"/>
                </a:solidFill>
              </a:rPr>
              <a:t>Sentimentul de a fi predestinat pentru ceva (a îndeplini o misiune, a fi cineva important)</a:t>
            </a:r>
          </a:p>
          <a:p>
            <a:pPr lvl="0" defTabSz="914400" fontAlgn="base">
              <a:buClr>
                <a:srgbClr val="006699"/>
              </a:buClr>
              <a:defRPr/>
            </a:pPr>
            <a:r>
              <a:rPr lang="de-DE" dirty="0">
                <a:solidFill>
                  <a:srgbClr val="004992"/>
                </a:solidFill>
              </a:rPr>
              <a:t>Exemplu (în </a:t>
            </a:r>
            <a:r>
              <a:rPr lang="de-DE">
                <a:solidFill>
                  <a:srgbClr val="004992"/>
                </a:solidFill>
              </a:rPr>
              <a:t>filmul “23 </a:t>
            </a:r>
            <a:r>
              <a:rPr lang="de-DE" dirty="0">
                <a:solidFill>
                  <a:srgbClr val="004992"/>
                </a:solidFill>
              </a:rPr>
              <a:t>– Nichts ist so wie </a:t>
            </a:r>
            <a:r>
              <a:rPr lang="de-DE">
                <a:solidFill>
                  <a:srgbClr val="004992"/>
                </a:solidFill>
              </a:rPr>
              <a:t>es scheint”):</a:t>
            </a:r>
            <a:r>
              <a:rPr lang="de-DE">
                <a:solidFill>
                  <a:srgbClr val="333333"/>
                </a:solidFill>
              </a:rPr>
              <a:t> </a:t>
            </a:r>
            <a:r>
              <a:rPr lang="de-DE" dirty="0">
                <a:solidFill>
                  <a:srgbClr val="333333"/>
                </a:solidFill>
              </a:rPr>
              <a:t>Karl Koch, un hacker, crede că este urmărit de societatea secretă a iluminaţilor. O dovadă este numărul 23, pentru el numărul iluminaţilor, un număr care îi apare foarte des.</a:t>
            </a:r>
          </a:p>
          <a:p>
            <a:pPr lvl="0" defTabSz="914400" fontAlgn="base">
              <a:lnSpc>
                <a:spcPct val="100000"/>
              </a:lnSpc>
              <a:spcBef>
                <a:spcPts val="1200"/>
              </a:spcBef>
              <a:buClr>
                <a:srgbClr val="006699"/>
              </a:buClr>
              <a:defRPr/>
            </a:pPr>
            <a:r>
              <a:rPr lang="de-DE" dirty="0">
                <a:solidFill>
                  <a:srgbClr val="004992"/>
                </a:solidFill>
              </a:rPr>
              <a:t>Evaluare:</a:t>
            </a:r>
            <a:r>
              <a:rPr lang="de-DE" dirty="0">
                <a:solidFill>
                  <a:srgbClr val="333333"/>
                </a:solidFill>
              </a:rPr>
              <a:t> Frică şi ameninţare, precum şi sentimentul de a fi predestinat să lupte împotriva conspiraţiilor ale iluminaţilor.</a:t>
            </a:r>
          </a:p>
          <a:p>
            <a:pPr lvl="0" defTabSz="914400" fontAlgn="base">
              <a:lnSpc>
                <a:spcPct val="100000"/>
              </a:lnSpc>
              <a:spcBef>
                <a:spcPts val="1200"/>
              </a:spcBef>
              <a:buClr>
                <a:srgbClr val="006699"/>
              </a:buClr>
              <a:defRPr/>
            </a:pPr>
            <a:r>
              <a:rPr lang="de-DE" dirty="0">
                <a:solidFill>
                  <a:srgbClr val="004992"/>
                </a:solidFill>
              </a:rPr>
              <a:t>Însă:</a:t>
            </a:r>
            <a:r>
              <a:rPr lang="de-DE" dirty="0">
                <a:solidFill>
                  <a:srgbClr val="333333"/>
                </a:solidFill>
              </a:rPr>
              <a:t> Karl se pierde din ce în ce mai mult in idei conspirative. Datorită unei percepţii înguste a realităţii, nu realizează că numărul 23 nu apare mai des decât alte numere şi că nu are un sens deosebit.</a:t>
            </a:r>
          </a:p>
        </p:txBody>
      </p:sp>
      <p:sp>
        <p:nvSpPr>
          <p:cNvPr id="8" name="Footer Placeholder 7"/>
          <p:cNvSpPr>
            <a:spLocks noGrp="1"/>
          </p:cNvSpPr>
          <p:nvPr>
            <p:ph type="ftr" sz="quarter" idx="11"/>
          </p:nvPr>
        </p:nvSpPr>
        <p:spPr/>
        <p:txBody>
          <a:bodyPr/>
          <a:lstStyle/>
          <a:p>
            <a:pPr>
              <a:defRPr/>
            </a:pPr>
            <a:r>
              <a:rPr lang="vi-VN"/>
              <a:t>Trening metacognitiv 8 – Stima de sine &amp; starea sufletească</a:t>
            </a:r>
            <a:endParaRPr lang="de-DE"/>
          </a:p>
        </p:txBody>
      </p:sp>
      <p:sp>
        <p:nvSpPr>
          <p:cNvPr id="9" name="Slide Number Placeholder 8"/>
          <p:cNvSpPr>
            <a:spLocks noGrp="1"/>
          </p:cNvSpPr>
          <p:nvPr>
            <p:ph type="sldNum" sz="quarter" idx="12"/>
          </p:nvPr>
        </p:nvSpPr>
        <p:spPr/>
        <p:txBody>
          <a:bodyPr/>
          <a:lstStyle/>
          <a:p>
            <a:fld id="{72E9AFDE-1116-41B2-867D-627F87BDBA80}" type="slidenum">
              <a:rPr lang="de-DE" altLang="de-DE" smtClean="0"/>
              <a:pPr/>
              <a:t>54</a:t>
            </a:fld>
            <a:endParaRPr lang="de-DE" altLang="de-DE"/>
          </a:p>
        </p:txBody>
      </p:sp>
    </p:spTree>
    <p:extLst>
      <p:ext uri="{BB962C8B-B14F-4D97-AF65-F5344CB8AC3E}">
        <p14:creationId xmlns:p14="http://schemas.microsoft.com/office/powerpoint/2010/main" val="149316624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vi-VN" altLang="ko-KR" sz="3600" dirty="0">
                <a:latin typeface="+mn-lt"/>
                <a:ea typeface="+mn-ea"/>
                <a:cs typeface="+mn-cs"/>
              </a:rPr>
              <a:t>Vă mulţumim pentru atenţia dumneavoastră!</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it-IT" altLang="ko-KR" i="1" dirty="0">
                <a:solidFill>
                  <a:srgbClr val="004992"/>
                </a:solidFill>
              </a:rPr>
              <a:t>pentru cei care conduc grupa</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vi-VN" altLang="ko-KR" dirty="0">
                <a:solidFill>
                  <a:srgbClr val="004992"/>
                </a:solidFill>
              </a:rPr>
              <a:t>Vă rugăm să distribuiți fișele de lucru. Prezentați aplicația noastră COGITO (se descarcă gratuit)</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rPr>
              <a:t>www.uke.de/mct_app</a:t>
            </a:r>
            <a:endParaRPr lang="de-DE" b="0"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15" name="Footer Placeholder 14"/>
          <p:cNvSpPr>
            <a:spLocks noGrp="1"/>
          </p:cNvSpPr>
          <p:nvPr>
            <p:ph type="ftr" sz="quarter" idx="11"/>
          </p:nvPr>
        </p:nvSpPr>
        <p:spPr/>
        <p:txBody>
          <a:bodyPr/>
          <a:lstStyle/>
          <a:p>
            <a:pPr>
              <a:defRPr/>
            </a:pPr>
            <a:r>
              <a:rPr lang="vi-VN"/>
              <a:t>Trening metacognitiv 8 – Stima de sine &amp; starea sufletească</a:t>
            </a:r>
            <a:endParaRPr lang="de-DE"/>
          </a:p>
        </p:txBody>
      </p:sp>
      <p:sp>
        <p:nvSpPr>
          <p:cNvPr id="16" name="Slide Number Placeholder 15"/>
          <p:cNvSpPr>
            <a:spLocks noGrp="1"/>
          </p:cNvSpPr>
          <p:nvPr>
            <p:ph type="sldNum" sz="quarter" idx="12"/>
          </p:nvPr>
        </p:nvSpPr>
        <p:spPr/>
        <p:txBody>
          <a:bodyPr/>
          <a:lstStyle/>
          <a:p>
            <a:fld id="{72E9AFDE-1116-41B2-867D-627F87BDBA80}" type="slidenum">
              <a:rPr lang="de-DE" altLang="de-DE" smtClean="0"/>
              <a:pPr/>
              <a:t>55</a:t>
            </a:fld>
            <a:endParaRPr lang="de-DE" altLang="de-DE"/>
          </a:p>
        </p:txBody>
      </p:sp>
    </p:spTree>
    <p:extLst>
      <p:ext uri="{BB962C8B-B14F-4D97-AF65-F5344CB8AC3E}">
        <p14:creationId xmlns:p14="http://schemas.microsoft.com/office/powerpoint/2010/main" val="355353687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411393561"/>
              </p:ext>
            </p:extLst>
          </p:nvPr>
        </p:nvGraphicFramePr>
        <p:xfrm>
          <a:off x="408954" y="2011680"/>
          <a:ext cx="11375999" cy="4297666"/>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lonesome:cycler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Tell me when, I'll meet you there, by the trees</a:t>
                      </a: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Dark clouds/dunkle Wolken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Saschapohflepp</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Freud’s couch, genuine article</a:t>
                      </a: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Freud´s couch/Freud`s Sofa</a:t>
                      </a:r>
                      <a:endParaRPr kumimoji="0" lang="en-US"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http://viciarg.deviantart.com</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bare</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PP (only for use in MCT/ausschließlich für die Verwendung im MKT)</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Psychosis &amp; Depression/Psychose &amp; Depression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a:ln>
                            <a:noFill/>
                          </a:ln>
                          <a:solidFill>
                            <a:srgbClr val="333333"/>
                          </a:solidFill>
                          <a:effectLst/>
                          <a:latin typeface="Calibri Light"/>
                          <a:ea typeface="ＭＳ Ｐゴシック" pitchFamily="34" charset="-128"/>
                        </a:rPr>
                        <a:t>a c h a 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a:ln>
                            <a:noFill/>
                          </a:ln>
                          <a:solidFill>
                            <a:srgbClr val="333333"/>
                          </a:solidFill>
                          <a:effectLst/>
                          <a:latin typeface="Calibri Light"/>
                          <a:ea typeface="ＭＳ Ｐゴシック" pitchFamily="34" charset="-128"/>
                        </a:rPr>
                        <a:t>despair….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Desperate man/verzweifelter Mann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Lady-bug</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Kaleidoscope Mosaic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Mosaik</a:t>
                      </a: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Matteo_dudek</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Tunnel of nothing</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Tunnel/Tunnel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studio 520</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Austin says thumbs up!</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Thumbs up/Daumen hoch</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studio 520</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Austin says thumbs down!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Thumbs down/Daumen runter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 Keigan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Sadness</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Catastrophic thinking/Katastrophendenken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8" name="Footer Placeholder 7"/>
          <p:cNvSpPr>
            <a:spLocks noGrp="1"/>
          </p:cNvSpPr>
          <p:nvPr>
            <p:ph type="ftr" sz="quarter" idx="11"/>
          </p:nvPr>
        </p:nvSpPr>
        <p:spPr/>
        <p:txBody>
          <a:bodyPr/>
          <a:lstStyle/>
          <a:p>
            <a:pPr>
              <a:defRPr/>
            </a:pPr>
            <a:r>
              <a:rPr lang="vi-VN"/>
              <a:t>Trening metacognitiv 8 – Stima de sine &amp; starea sufletească</a:t>
            </a:r>
            <a:endParaRPr lang="de-DE"/>
          </a:p>
        </p:txBody>
      </p:sp>
      <p:sp>
        <p:nvSpPr>
          <p:cNvPr id="9" name="Slide Number Placeholder 8"/>
          <p:cNvSpPr>
            <a:spLocks noGrp="1"/>
          </p:cNvSpPr>
          <p:nvPr>
            <p:ph type="sldNum" sz="quarter" idx="12"/>
          </p:nvPr>
        </p:nvSpPr>
        <p:spPr/>
        <p:txBody>
          <a:bodyPr/>
          <a:lstStyle/>
          <a:p>
            <a:fld id="{4776674C-4B5A-4D4B-AACD-397AA8B272EC}" type="slidenum">
              <a:rPr lang="de-DE" altLang="de-DE" smtClean="0"/>
              <a:pPr/>
              <a:t>56</a:t>
            </a:fld>
            <a:endParaRPr lang="de-DE" altLang="de-DE"/>
          </a:p>
        </p:txBody>
      </p:sp>
      <p:sp>
        <p:nvSpPr>
          <p:cNvPr id="11"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0770022"/>
              </p:ext>
            </p:extLst>
          </p:nvPr>
        </p:nvGraphicFramePr>
        <p:xfrm>
          <a:off x="408954" y="2011680"/>
          <a:ext cx="11375999" cy="3261334"/>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Tarnishedrose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 Coulrophobia VII ::</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Fear of clowns/Angst vor Clown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Itshears</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rPr>
                        <a:t>Polar Bear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Polar bear/Eisbär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Brenda Anderson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storm through a dirty window</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Window with thunderclouds/Fenster mit Gewitterwolken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*Saffy*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Goodbye Dandelion. Sorry for delays i'm a bit overwhelmed.</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 doll/ Barbiepuppe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c.a.muller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Jumping/Springen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GreyArea</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Smiley Face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Smiley</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8" name="Footer Placeholder 7"/>
          <p:cNvSpPr>
            <a:spLocks noGrp="1"/>
          </p:cNvSpPr>
          <p:nvPr>
            <p:ph type="ftr" sz="quarter" idx="11"/>
          </p:nvPr>
        </p:nvSpPr>
        <p:spPr/>
        <p:txBody>
          <a:bodyPr/>
          <a:lstStyle/>
          <a:p>
            <a:pPr>
              <a:defRPr/>
            </a:pPr>
            <a:r>
              <a:rPr lang="vi-VN"/>
              <a:t>Trening metacognitiv 8 – Stima de sine &amp; starea sufletească</a:t>
            </a:r>
            <a:endParaRPr lang="de-DE"/>
          </a:p>
        </p:txBody>
      </p:sp>
      <p:sp>
        <p:nvSpPr>
          <p:cNvPr id="9" name="Slide Number Placeholder 8"/>
          <p:cNvSpPr>
            <a:spLocks noGrp="1"/>
          </p:cNvSpPr>
          <p:nvPr>
            <p:ph type="sldNum" sz="quarter" idx="12"/>
          </p:nvPr>
        </p:nvSpPr>
        <p:spPr/>
        <p:txBody>
          <a:bodyPr/>
          <a:lstStyle/>
          <a:p>
            <a:fld id="{4776674C-4B5A-4D4B-AACD-397AA8B272EC}" type="slidenum">
              <a:rPr lang="de-DE" altLang="de-DE" smtClean="0"/>
              <a:pPr/>
              <a:t>57</a:t>
            </a:fld>
            <a:endParaRPr lang="de-DE" altLang="de-DE"/>
          </a:p>
        </p:txBody>
      </p:sp>
      <p:sp>
        <p:nvSpPr>
          <p:cNvPr id="11"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5049</Words>
  <Application>Microsoft Office PowerPoint</Application>
  <PresentationFormat>Benutzerdefiniert</PresentationFormat>
  <Paragraphs>576</Paragraphs>
  <Slides>57</Slides>
  <Notes>57</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57</vt:i4>
      </vt:variant>
    </vt:vector>
  </HeadingPairs>
  <TitlesOfParts>
    <vt:vector size="65" baseType="lpstr">
      <vt:lpstr>Calibri Light</vt:lpstr>
      <vt:lpstr>Symbol</vt:lpstr>
      <vt:lpstr>Times New Roman</vt:lpstr>
      <vt:lpstr>Calibri</vt:lpstr>
      <vt:lpstr>Arial</vt:lpstr>
      <vt:lpstr>Wingdings</vt:lpstr>
      <vt:lpstr>Wingdings</vt:lpstr>
      <vt:lpstr>UKE_PPT-Vorlage_16zu9</vt:lpstr>
      <vt:lpstr>TMC 8 B – Stima de sine &amp; starea sufletească</vt:lpstr>
      <vt:lpstr>Cum se manifestă o depresie?</vt:lpstr>
      <vt:lpstr>Cum se manifestă o depresie?</vt:lpstr>
      <vt:lpstr>Ce posibilităţi de tratament ale depresiei există?</vt:lpstr>
      <vt:lpstr>Ce posibilităţi de tratament ale depresiei există?</vt:lpstr>
      <vt:lpstr>Ce posibilităţi de tratament ale depresiei există?</vt:lpstr>
      <vt:lpstr>Cu ce scop?</vt:lpstr>
      <vt:lpstr>Psihoză &amp; depresie Efectele psihozei asupra încrederii în sine şi stării sufleteşti</vt:lpstr>
      <vt:lpstr>Psihoză &amp; depresie Efectele psihozei asupra încrederii în sine şi stării sufleteşti</vt:lpstr>
      <vt:lpstr>Psihoză &amp; depresie Efectele psihozei asupra încrederii în sine şi stării sufleteşti</vt:lpstr>
      <vt:lpstr>Psihoză &amp; depresie Efectele psihozei asupra încrederii în sine şi stării sufleteşti</vt:lpstr>
      <vt:lpstr>PowerPoint-Präsentation</vt:lpstr>
      <vt:lpstr>Generalizare exagerată Ce evaluare ar fi mai adecvată/de ajutor?</vt:lpstr>
      <vt:lpstr>Generalizare exagerată Ce evaluare ar fi mai adecvată/de ajutor?</vt:lpstr>
      <vt:lpstr>Generalizare exagerată Ce evaluare ar fi mai adecvată/de ajutor?</vt:lpstr>
      <vt:lpstr>Generalizare exagerată Ce evaluare ar fi mai adecvată/de ajutor?</vt:lpstr>
      <vt:lpstr>În schimb: Nu generalizaţi de la un defect asupra totului!</vt:lpstr>
      <vt:lpstr>2. Percepţie îngustă Ce evaluare ar fi mai adecvată/de ajutor?</vt:lpstr>
      <vt:lpstr>2. Percepţie îngustă Ce evaluare ar fi mai adecvată/de ajutor?</vt:lpstr>
      <vt:lpstr>2. Percepţie îngustă Ce evaluare ar fi mai adecvată/de ajutor?</vt:lpstr>
      <vt:lpstr>2. Percepţie îngustă Ce evaluare ar fi mai adecvată/de ajutor?</vt:lpstr>
      <vt:lpstr>3. Deducerile proprii sunt atribuite şi altora</vt:lpstr>
      <vt:lpstr>4. Respingerea laudei &amp; acceptarea criticii! Ce evaluare ar fi mai adecvată/de ajutor?</vt:lpstr>
      <vt:lpstr>4. Respingerea laudei &amp; acceptarea criticii! Ce evaluare ar fi mai adecvată/de ajutor?</vt:lpstr>
      <vt:lpstr>4. Respingerea laudei &amp; acceptarea criticii! Ce evaluare ar fi mai adecvată/de ajutor?</vt:lpstr>
      <vt:lpstr>5. Tip de a gândi: totul sau nimic/gândire catastrofică/a gândi în alb sau negru Ce evaluare ar fi mai adecvată/de ajutor?</vt:lpstr>
      <vt:lpstr>5. Tip de a gândi: totul sau nimic/gândire catastrofică/a gândi în alb sau negru Ce evaluare ar fi mai adecvată/de ajutor?</vt:lpstr>
      <vt:lpstr>6. Reprimarea gândurilor negative Ce evaluare ar fi mai adecvată/de ajutor?</vt:lpstr>
      <vt:lpstr>6. Reprimarea gândurilor negative Ce evaluare ar fi mai adecvată/de ajutor?</vt:lpstr>
      <vt:lpstr>6. Reprimarea gândurilor negative</vt:lpstr>
      <vt:lpstr>6. Reprimarea gândurilor negative A funcţionat? Nu! </vt:lpstr>
      <vt:lpstr>În schimb:</vt:lpstr>
      <vt:lpstr>7. Alte aspecte ale gândirii</vt:lpstr>
      <vt:lpstr>7. Alte aspecte ale gândirii</vt:lpstr>
      <vt:lpstr>Opțional: videoclip</vt:lpstr>
      <vt:lpstr>Fiţi conştienţi de tăriile voastre </vt:lpstr>
      <vt:lpstr>Fiţi conştienţi de tăriile voastre </vt:lpstr>
      <vt:lpstr>Fiţi conştienţi de tăriile voastre </vt:lpstr>
      <vt:lpstr>Fiţi conştienţi de tăriile voastre </vt:lpstr>
      <vt:lpstr>Sfaturi pentru a reduce depresia şi a creşte o stimă de sine scăzută - I</vt:lpstr>
      <vt:lpstr>Sfaturi pentru a reduce depresia şi a creşte o stimă de sine scăzută - I</vt:lpstr>
      <vt:lpstr>Sfaturi pentru a reduce depresia şi a creşte o stimă de sine scăzută - I</vt:lpstr>
      <vt:lpstr>Sfaturi pentru a reduce depresia şi a creşte o stimă de sine scăzută - I</vt:lpstr>
      <vt:lpstr>Sfaturi pentru a reduce depresia şi a creşte o stimă de sine scăzută - II</vt:lpstr>
      <vt:lpstr>Sfaturi pentru a reduce depresia şi a creşte o stimă de sine scăzută - II</vt:lpstr>
      <vt:lpstr>Sfaturi pentru a reduce depresia şi a creşte o stimă de sine scăzută - II</vt:lpstr>
      <vt:lpstr>Sfaturi pentru a reduce depresia şi a creşte o stimă de sine scăzută - II</vt:lpstr>
      <vt:lpstr>Transferul în viaţa de zi cu zi</vt:lpstr>
      <vt:lpstr>Transferul în viaţa de zi cu zi</vt:lpstr>
      <vt:lpstr>Transferul în viaţa de zi cu zi</vt:lpstr>
      <vt:lpstr>Transferul în viaţa de zi cu zi</vt:lpstr>
      <vt:lpstr>Ce legătură au aceastea cu psihoza?</vt:lpstr>
      <vt:lpstr>Ce legătură au aceastea cu psihoza?</vt:lpstr>
      <vt:lpstr>Ce legătură au aceastea cu psihoza?</vt:lpstr>
      <vt:lpstr>Vă mulţumim pentru atenţia dumneavoastră!</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267</cp:revision>
  <dcterms:created xsi:type="dcterms:W3CDTF">2004-06-30T16:15:23Z</dcterms:created>
  <dcterms:modified xsi:type="dcterms:W3CDTF">2023-02-16T10:20:36Z</dcterms:modified>
</cp:coreProperties>
</file>