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p:sldMasterIdLst>
    <p:sldMasterId id="2147484068" r:id="rId1"/>
  </p:sldMasterIdLst>
  <p:notesMasterIdLst>
    <p:notesMasterId r:id="rId41"/>
  </p:notesMasterIdLst>
  <p:sldIdLst>
    <p:sldId id="345" r:id="rId2"/>
    <p:sldId id="257" r:id="rId3"/>
    <p:sldId id="258" r:id="rId4"/>
    <p:sldId id="259" r:id="rId5"/>
    <p:sldId id="260" r:id="rId6"/>
    <p:sldId id="261" r:id="rId7"/>
    <p:sldId id="265" r:id="rId8"/>
    <p:sldId id="331" r:id="rId9"/>
    <p:sldId id="330" r:id="rId10"/>
    <p:sldId id="329" r:id="rId11"/>
    <p:sldId id="268" r:id="rId12"/>
    <p:sldId id="333" r:id="rId13"/>
    <p:sldId id="332" r:id="rId14"/>
    <p:sldId id="271" r:id="rId15"/>
    <p:sldId id="335" r:id="rId16"/>
    <p:sldId id="334" r:id="rId17"/>
    <p:sldId id="272" r:id="rId18"/>
    <p:sldId id="300" r:id="rId19"/>
    <p:sldId id="346" r:id="rId20"/>
    <p:sldId id="275" r:id="rId21"/>
    <p:sldId id="278" r:id="rId22"/>
    <p:sldId id="337" r:id="rId23"/>
    <p:sldId id="336" r:id="rId24"/>
    <p:sldId id="309" r:id="rId25"/>
    <p:sldId id="280" r:id="rId26"/>
    <p:sldId id="281" r:id="rId27"/>
    <p:sldId id="282" r:id="rId28"/>
    <p:sldId id="338" r:id="rId29"/>
    <p:sldId id="339" r:id="rId30"/>
    <p:sldId id="340" r:id="rId31"/>
    <p:sldId id="341" r:id="rId32"/>
    <p:sldId id="342" r:id="rId33"/>
    <p:sldId id="343" r:id="rId34"/>
    <p:sldId id="347" r:id="rId35"/>
    <p:sldId id="290" r:id="rId36"/>
    <p:sldId id="344" r:id="rId37"/>
    <p:sldId id="291" r:id="rId38"/>
    <p:sldId id="326" r:id="rId39"/>
    <p:sldId id="305" r:id="rId40"/>
  </p:sldIdLst>
  <p:sldSz cx="12195175" cy="6858000"/>
  <p:notesSz cx="7099300" cy="10234613"/>
  <p:embeddedFontLst>
    <p:embeddedFont>
      <p:font typeface="Calibri" panose="020F0502020204030204" pitchFamily="34" charset="0"/>
      <p:regular r:id="rId42"/>
      <p:bold r:id="rId43"/>
      <p:italic r:id="rId44"/>
      <p:boldItalic r:id="rId45"/>
    </p:embeddedFont>
    <p:embeddedFont>
      <p:font typeface="Calibri Light" panose="020F0302020204030204" pitchFamily="34" charset="0"/>
      <p:regular r:id="rId46"/>
      <p:italic r:id="rId47"/>
    </p:embeddedFont>
  </p:embeddedFontLst>
  <p:defaultTextStyle>
    <a:defPPr>
      <a:defRPr lang="en-GB"/>
    </a:defPPr>
    <a:lvl1pPr algn="l" defTabSz="449263" rtl="0" eaLnBrk="0" fontAlgn="base" hangingPunct="0">
      <a:spcBef>
        <a:spcPct val="0"/>
      </a:spcBef>
      <a:spcAft>
        <a:spcPct val="0"/>
      </a:spcAft>
      <a:defRPr lang="en-US" kern="1200">
        <a:solidFill>
          <a:schemeClr val="bg1"/>
        </a:solidFill>
        <a:latin typeface="+mn-lt"/>
        <a:cs typeface="Lucida Sans Unicode" panose="020B0602030504020204" pitchFamily="34" charset="0"/>
      </a:defRPr>
    </a:lvl1pPr>
    <a:lvl2pPr marL="742950" indent="-285750" algn="l" defTabSz="449263" rtl="0" eaLnBrk="0" fontAlgn="base" hangingPunct="0">
      <a:spcBef>
        <a:spcPct val="0"/>
      </a:spcBef>
      <a:spcAft>
        <a:spcPct val="0"/>
      </a:spcAft>
      <a:defRPr lang="en-US" kern="1200">
        <a:solidFill>
          <a:schemeClr val="bg1"/>
        </a:solidFill>
        <a:latin typeface="+mn-lt"/>
        <a:cs typeface="Lucida Sans Unicode" panose="020B0602030504020204" pitchFamily="34" charset="0"/>
      </a:defRPr>
    </a:lvl2pPr>
    <a:lvl3pPr marL="1143000" indent="-228600" algn="l" defTabSz="449263" rtl="0" eaLnBrk="0" fontAlgn="base" hangingPunct="0">
      <a:spcBef>
        <a:spcPct val="0"/>
      </a:spcBef>
      <a:spcAft>
        <a:spcPct val="0"/>
      </a:spcAft>
      <a:defRPr lang="en-US" kern="1200">
        <a:solidFill>
          <a:schemeClr val="bg1"/>
        </a:solidFill>
        <a:latin typeface="+mn-lt"/>
        <a:cs typeface="Lucida Sans Unicode" panose="020B0602030504020204" pitchFamily="34" charset="0"/>
      </a:defRPr>
    </a:lvl3pPr>
    <a:lvl4pPr marL="1600200" indent="-228600" algn="l" defTabSz="449263" rtl="0" eaLnBrk="0" fontAlgn="base" hangingPunct="0">
      <a:spcBef>
        <a:spcPct val="0"/>
      </a:spcBef>
      <a:spcAft>
        <a:spcPct val="0"/>
      </a:spcAft>
      <a:defRPr lang="en-US" kern="1200">
        <a:solidFill>
          <a:schemeClr val="bg1"/>
        </a:solidFill>
        <a:latin typeface="+mn-lt"/>
        <a:cs typeface="Lucida Sans Unicode" panose="020B0602030504020204" pitchFamily="34" charset="0"/>
      </a:defRPr>
    </a:lvl4pPr>
    <a:lvl5pPr marL="2057400" indent="-228600" algn="l" defTabSz="449263" rtl="0" eaLnBrk="0" fontAlgn="base" hangingPunct="0">
      <a:spcBef>
        <a:spcPct val="0"/>
      </a:spcBef>
      <a:spcAft>
        <a:spcPct val="0"/>
      </a:spcAft>
      <a:defRPr lang="en-US" kern="1200">
        <a:solidFill>
          <a:schemeClr val="bg1"/>
        </a:solidFill>
        <a:latin typeface="+mn-lt"/>
        <a:cs typeface="Lucida Sans Unicode" panose="020B0602030504020204" pitchFamily="34" charset="0"/>
      </a:defRPr>
    </a:lvl5pPr>
    <a:lvl6pPr marL="2286000" algn="l" defTabSz="914400" rtl="0" eaLnBrk="1" latinLnBrk="0" hangingPunct="1">
      <a:defRPr kern="1200">
        <a:solidFill>
          <a:schemeClr val="bg1"/>
        </a:solidFill>
        <a:latin typeface="Arial" panose="020B0604020202020204" pitchFamily="34" charset="0"/>
        <a:ea typeface="Lucida Sans Unicode" panose="020B0602030504020204" pitchFamily="34" charset="0"/>
        <a:cs typeface="Lucida Sans Unicode" panose="020B0602030504020204" pitchFamily="34" charset="0"/>
      </a:defRPr>
    </a:lvl6pPr>
    <a:lvl7pPr marL="2743200" algn="l" defTabSz="914400" rtl="0" eaLnBrk="1" latinLnBrk="0" hangingPunct="1">
      <a:defRPr kern="1200">
        <a:solidFill>
          <a:schemeClr val="bg1"/>
        </a:solidFill>
        <a:latin typeface="Arial" panose="020B0604020202020204" pitchFamily="34" charset="0"/>
        <a:ea typeface="Lucida Sans Unicode" panose="020B0602030504020204" pitchFamily="34" charset="0"/>
        <a:cs typeface="Lucida Sans Unicode" panose="020B0602030504020204" pitchFamily="34" charset="0"/>
      </a:defRPr>
    </a:lvl7pPr>
    <a:lvl8pPr marL="3200400" algn="l" defTabSz="914400" rtl="0" eaLnBrk="1" latinLnBrk="0" hangingPunct="1">
      <a:defRPr kern="1200">
        <a:solidFill>
          <a:schemeClr val="bg1"/>
        </a:solidFill>
        <a:latin typeface="Arial" panose="020B0604020202020204" pitchFamily="34" charset="0"/>
        <a:ea typeface="Lucida Sans Unicode" panose="020B0602030504020204" pitchFamily="34" charset="0"/>
        <a:cs typeface="Lucida Sans Unicode" panose="020B0602030504020204" pitchFamily="34" charset="0"/>
      </a:defRPr>
    </a:lvl8pPr>
    <a:lvl9pPr marL="3657600" algn="l" defTabSz="914400" rtl="0" eaLnBrk="1" latinLnBrk="0" hangingPunct="1">
      <a:defRPr kern="1200">
        <a:solidFill>
          <a:schemeClr val="bg1"/>
        </a:solidFill>
        <a:latin typeface="Arial" panose="020B0604020202020204" pitchFamily="34" charset="0"/>
        <a:ea typeface="Lucida Sans Unicode" panose="020B0602030504020204" pitchFamily="34" charset="0"/>
        <a:cs typeface="Lucida Sans Unicode" panose="020B0602030504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pos="384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E3EFF8"/>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178" autoAdjust="0"/>
    <p:restoredTop sz="94660"/>
  </p:normalViewPr>
  <p:slideViewPr>
    <p:cSldViewPr>
      <p:cViewPr varScale="1">
        <p:scale>
          <a:sx n="98" d="100"/>
          <a:sy n="98" d="100"/>
        </p:scale>
        <p:origin x="232" y="56"/>
      </p:cViewPr>
      <p:guideLst>
        <p:guide orient="horz" pos="2160"/>
        <p:guide pos="2880"/>
        <p:guide pos="3841"/>
      </p:guideLst>
    </p:cSldViewPr>
  </p:slideViewPr>
  <p:outlineViewPr>
    <p:cViewPr varScale="1">
      <p:scale>
        <a:sx n="170" d="200"/>
        <a:sy n="170" d="200"/>
      </p:scale>
      <p:origin x="-780" y="-84"/>
    </p:cViewPr>
  </p:outlineViewPr>
  <p:notesTextViewPr>
    <p:cViewPr>
      <p:scale>
        <a:sx n="100" d="100"/>
        <a:sy n="100" d="100"/>
      </p:scale>
      <p:origin x="0" y="0"/>
    </p:cViewPr>
  </p:notesTextViewPr>
  <p:sorterViewPr>
    <p:cViewPr>
      <p:scale>
        <a:sx n="66" d="100"/>
        <a:sy n="66" d="100"/>
      </p:scale>
      <p:origin x="0" y="634"/>
    </p:cViewPr>
  </p:sorter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font" Target="fonts/font6.fntdata"/><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5.fntdata"/><Relationship Id="rId20" Type="http://schemas.openxmlformats.org/officeDocument/2006/relationships/slide" Target="slides/slide19.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AutoShape 1"/>
          <p:cNvSpPr>
            <a:spLocks noChangeArrowheads="1"/>
          </p:cNvSpPr>
          <p:nvPr/>
        </p:nvSpPr>
        <p:spPr bwMode="auto">
          <a:xfrm>
            <a:off x="0" y="0"/>
            <a:ext cx="7099300" cy="10234613"/>
          </a:xfrm>
          <a:prstGeom prst="roundRect">
            <a:avLst>
              <a:gd name="adj" fmla="val 19"/>
            </a:avLst>
          </a:prstGeom>
          <a:solidFill>
            <a:srgbClr val="FFFFFF"/>
          </a:solidFill>
          <a:ln>
            <a:noFill/>
          </a:ln>
          <a:extLst>
            <a:ext uri="{91240B29-F687-4F45-9708-019B960494DF}">
              <a14:hiddenLine xmlns:a14="http://schemas.microsoft.com/office/drawing/2010/main" w="9360">
                <a:solidFill>
                  <a:srgbClr val="000000"/>
                </a:solidFill>
                <a:miter lim="800000"/>
                <a:headEnd/>
                <a:tailEnd/>
              </a14:hiddenLine>
            </a:ext>
          </a:extLst>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6387" name="AutoShape 2"/>
          <p:cNvSpPr>
            <a:spLocks noChangeArrowheads="1"/>
          </p:cNvSpPr>
          <p:nvPr/>
        </p:nvSpPr>
        <p:spPr bwMode="auto">
          <a:xfrm>
            <a:off x="0" y="0"/>
            <a:ext cx="7099300" cy="10234613"/>
          </a:xfrm>
          <a:prstGeom prst="roundRect">
            <a:avLst>
              <a:gd name="adj" fmla="val 19"/>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6388" name="AutoShape 3"/>
          <p:cNvSpPr>
            <a:spLocks noChangeArrowheads="1"/>
          </p:cNvSpPr>
          <p:nvPr/>
        </p:nvSpPr>
        <p:spPr bwMode="auto">
          <a:xfrm>
            <a:off x="0" y="0"/>
            <a:ext cx="7099300" cy="10234613"/>
          </a:xfrm>
          <a:prstGeom prst="roundRect">
            <a:avLst>
              <a:gd name="adj" fmla="val 19"/>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6389" name="AutoShape 4"/>
          <p:cNvSpPr>
            <a:spLocks noChangeArrowheads="1"/>
          </p:cNvSpPr>
          <p:nvPr/>
        </p:nvSpPr>
        <p:spPr bwMode="auto">
          <a:xfrm>
            <a:off x="0" y="0"/>
            <a:ext cx="7099300" cy="10234613"/>
          </a:xfrm>
          <a:prstGeom prst="roundRect">
            <a:avLst>
              <a:gd name="adj" fmla="val 19"/>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3077" name="Rectangle 5"/>
          <p:cNvSpPr>
            <a:spLocks noGrp="1" noChangeArrowheads="1"/>
          </p:cNvSpPr>
          <p:nvPr>
            <p:ph type="hdr"/>
          </p:nvPr>
        </p:nvSpPr>
        <p:spPr bwMode="auto">
          <a:xfrm>
            <a:off x="0" y="0"/>
            <a:ext cx="3070225" cy="504825"/>
          </a:xfrm>
          <a:prstGeom prst="rect">
            <a:avLst/>
          </a:prstGeom>
          <a:noFill/>
          <a:ln w="9525">
            <a:noFill/>
            <a:round/>
            <a:headEnd/>
            <a:tailEnd/>
          </a:ln>
          <a:effectLst/>
        </p:spPr>
        <p:txBody>
          <a:bodyPr vert="horz" wrap="square" lIns="99000" tIns="49680" rIns="99000" bIns="49680" numCol="1" anchor="t" anchorCtr="0" compatLnSpc="1">
            <a:prstTxWarp prst="textNoShape">
              <a:avLst/>
            </a:prstTxWarp>
          </a:bodyPr>
          <a:lstStyle>
            <a:lvl1pPr eaLnBrk="1" hangingPunct="1">
              <a:buClr>
                <a:srgbClr val="000000"/>
              </a:buClr>
              <a:buSzPct val="100000"/>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300" b="1">
                <a:solidFill>
                  <a:srgbClr val="000000"/>
                </a:solidFill>
                <a:latin typeface="Arial" charset="0"/>
              </a:defRPr>
            </a:lvl1pPr>
          </a:lstStyle>
          <a:p>
            <a:pPr>
              <a:defRPr/>
            </a:pPr>
            <a:endParaRPr lang="en-US"/>
          </a:p>
        </p:txBody>
      </p:sp>
      <p:sp>
        <p:nvSpPr>
          <p:cNvPr id="3078" name="Rectangle 6"/>
          <p:cNvSpPr>
            <a:spLocks noGrp="1" noChangeArrowheads="1"/>
          </p:cNvSpPr>
          <p:nvPr>
            <p:ph type="dt"/>
          </p:nvPr>
        </p:nvSpPr>
        <p:spPr bwMode="auto">
          <a:xfrm>
            <a:off x="4022725" y="0"/>
            <a:ext cx="3070225" cy="504825"/>
          </a:xfrm>
          <a:prstGeom prst="rect">
            <a:avLst/>
          </a:prstGeom>
          <a:noFill/>
          <a:ln w="9525">
            <a:noFill/>
            <a:round/>
            <a:headEnd/>
            <a:tailEnd/>
          </a:ln>
          <a:effectLst/>
        </p:spPr>
        <p:txBody>
          <a:bodyPr vert="horz" wrap="square" lIns="99000" tIns="49680" rIns="99000" bIns="49680" numCol="1" anchor="t" anchorCtr="0" compatLnSpc="1">
            <a:prstTxWarp prst="textNoShape">
              <a:avLst/>
            </a:prstTxWarp>
          </a:bodyPr>
          <a:lstStyle>
            <a:lvl1pPr algn="r" eaLnBrk="1" hangingPunct="1">
              <a:buClr>
                <a:srgbClr val="000000"/>
              </a:buClr>
              <a:buSzPct val="100000"/>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300" b="1">
                <a:solidFill>
                  <a:srgbClr val="000000"/>
                </a:solidFill>
                <a:latin typeface="Arial" charset="0"/>
              </a:defRPr>
            </a:lvl1pPr>
          </a:lstStyle>
          <a:p>
            <a:pPr>
              <a:defRPr/>
            </a:pPr>
            <a:endParaRPr lang="en-US"/>
          </a:p>
        </p:txBody>
      </p:sp>
      <p:sp>
        <p:nvSpPr>
          <p:cNvPr id="16392" name="Rectangle 7"/>
          <p:cNvSpPr>
            <a:spLocks noGrp="1" noRot="1" noChangeAspect="1" noChangeArrowheads="1"/>
          </p:cNvSpPr>
          <p:nvPr>
            <p:ph type="sldImg"/>
          </p:nvPr>
        </p:nvSpPr>
        <p:spPr bwMode="auto">
          <a:xfrm>
            <a:off x="141288" y="768350"/>
            <a:ext cx="6810375" cy="3830638"/>
          </a:xfrm>
          <a:prstGeom prst="rect">
            <a:avLst/>
          </a:prstGeom>
          <a:solidFill>
            <a:srgbClr val="FFFFFF"/>
          </a:solidFill>
          <a:ln w="9360">
            <a:solidFill>
              <a:srgbClr val="000000"/>
            </a:solidFill>
            <a:miter lim="800000"/>
            <a:headEnd/>
            <a:tailEnd/>
          </a:ln>
        </p:spPr>
      </p:sp>
      <p:sp>
        <p:nvSpPr>
          <p:cNvPr id="3080" name="Rectangle 8"/>
          <p:cNvSpPr>
            <a:spLocks noGrp="1" noChangeArrowheads="1"/>
          </p:cNvSpPr>
          <p:nvPr>
            <p:ph type="body"/>
          </p:nvPr>
        </p:nvSpPr>
        <p:spPr bwMode="auto">
          <a:xfrm>
            <a:off x="946150" y="4860925"/>
            <a:ext cx="5200650" cy="4598988"/>
          </a:xfrm>
          <a:prstGeom prst="rect">
            <a:avLst/>
          </a:prstGeom>
          <a:noFill/>
          <a:ln w="9525">
            <a:noFill/>
            <a:round/>
            <a:headEnd/>
            <a:tailEnd/>
          </a:ln>
          <a:effectLst/>
        </p:spPr>
        <p:txBody>
          <a:bodyPr vert="horz" wrap="square" lIns="99000" tIns="49680" rIns="99000" bIns="49680" numCol="1" anchor="t" anchorCtr="0" compatLnSpc="1">
            <a:prstTxWarp prst="textNoShape">
              <a:avLst/>
            </a:prstTxWarp>
          </a:bodyPr>
          <a:lstStyle/>
          <a:p>
            <a:pPr lvl="0"/>
            <a:endParaRPr lang="de-DE" noProof="0"/>
          </a:p>
        </p:txBody>
      </p:sp>
      <p:sp>
        <p:nvSpPr>
          <p:cNvPr id="3081" name="Rectangle 9"/>
          <p:cNvSpPr>
            <a:spLocks noGrp="1" noChangeArrowheads="1"/>
          </p:cNvSpPr>
          <p:nvPr>
            <p:ph type="ftr"/>
          </p:nvPr>
        </p:nvSpPr>
        <p:spPr bwMode="auto">
          <a:xfrm>
            <a:off x="0" y="9723438"/>
            <a:ext cx="3070225" cy="504825"/>
          </a:xfrm>
          <a:prstGeom prst="rect">
            <a:avLst/>
          </a:prstGeom>
          <a:noFill/>
          <a:ln w="9525">
            <a:noFill/>
            <a:round/>
            <a:headEnd/>
            <a:tailEnd/>
          </a:ln>
          <a:effectLst/>
        </p:spPr>
        <p:txBody>
          <a:bodyPr vert="horz" wrap="square" lIns="99000" tIns="49680" rIns="99000" bIns="49680" numCol="1" anchor="b" anchorCtr="0" compatLnSpc="1">
            <a:prstTxWarp prst="textNoShape">
              <a:avLst/>
            </a:prstTxWarp>
          </a:bodyPr>
          <a:lstStyle>
            <a:lvl1pPr eaLnBrk="1" hangingPunct="1">
              <a:buClr>
                <a:srgbClr val="000000"/>
              </a:buClr>
              <a:buSzPct val="100000"/>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300" b="1">
                <a:solidFill>
                  <a:srgbClr val="000000"/>
                </a:solidFill>
                <a:latin typeface="Arial" charset="0"/>
              </a:defRPr>
            </a:lvl1pPr>
          </a:lstStyle>
          <a:p>
            <a:pPr>
              <a:defRPr/>
            </a:pPr>
            <a:endParaRPr lang="en-US"/>
          </a:p>
        </p:txBody>
      </p:sp>
      <p:sp>
        <p:nvSpPr>
          <p:cNvPr id="3082" name="Rectangle 10"/>
          <p:cNvSpPr>
            <a:spLocks noGrp="1" noChangeArrowheads="1"/>
          </p:cNvSpPr>
          <p:nvPr>
            <p:ph type="sldNum"/>
          </p:nvPr>
        </p:nvSpPr>
        <p:spPr bwMode="auto">
          <a:xfrm>
            <a:off x="4022725" y="9723438"/>
            <a:ext cx="3070225" cy="504825"/>
          </a:xfrm>
          <a:prstGeom prst="rect">
            <a:avLst/>
          </a:prstGeom>
          <a:noFill/>
          <a:ln w="9525">
            <a:noFill/>
            <a:round/>
            <a:headEnd/>
            <a:tailEnd/>
          </a:ln>
          <a:effectLst/>
        </p:spPr>
        <p:txBody>
          <a:bodyPr vert="horz" wrap="square" lIns="99000" tIns="49680" rIns="99000" bIns="49680" numCol="1" anchor="b" anchorCtr="0" compatLnSpc="1">
            <a:prstTxWarp prst="textNoShape">
              <a:avLst/>
            </a:prstTxWarp>
          </a:bodyPr>
          <a:lstStyle>
            <a:lvl1pPr algn="r" eaLnBrk="1" hangingPunct="1">
              <a:buClr>
                <a:srgbClr val="000000"/>
              </a:buClr>
              <a:buSzPct val="100000"/>
              <a:buFont typeface="Times New Roman" panose="02020603050405020304"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300" b="1" smtClean="0">
                <a:solidFill>
                  <a:srgbClr val="000000"/>
                </a:solidFill>
              </a:defRPr>
            </a:lvl1pPr>
          </a:lstStyle>
          <a:p>
            <a:pPr>
              <a:defRPr/>
            </a:pPr>
            <a:fld id="{C85F8EE9-8D68-4CFB-A24A-EF60C967AECF}" type="slidenum">
              <a:rPr lang="en-US" altLang="de-DE"/>
              <a:pPr>
                <a:defRPr/>
              </a:pPr>
              <a:t>‹Nr.›</a:t>
            </a:fld>
            <a:endParaRPr lang="en-US" altLang="de-DE"/>
          </a:p>
        </p:txBody>
      </p:sp>
    </p:spTree>
    <p:extLst>
      <p:ext uri="{BB962C8B-B14F-4D97-AF65-F5344CB8AC3E}">
        <p14:creationId xmlns:p14="http://schemas.microsoft.com/office/powerpoint/2010/main" val="15871080"/>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8"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8"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8"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8"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82"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6F7F3320-56E9-4910-93DD-AAFD8A7FF8C3}" type="slidenum">
              <a:rPr lang="en-US" altLang="de-DE" sz="1300">
                <a:latin typeface="Arial" panose="020B0604020202020204" pitchFamily="34" charset="0"/>
              </a:rPr>
              <a:pPr>
                <a:spcBef>
                  <a:spcPct val="0"/>
                </a:spcBef>
              </a:pPr>
              <a:t>2</a:t>
            </a:fld>
            <a:endParaRPr lang="en-US" altLang="de-DE" sz="1300">
              <a:latin typeface="Arial" panose="020B0604020202020204" pitchFamily="34" charset="0"/>
            </a:endParaRPr>
          </a:p>
        </p:txBody>
      </p:sp>
      <p:sp>
        <p:nvSpPr>
          <p:cNvPr id="20483"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20484"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30523230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530"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1B99F068-7925-43CC-B969-52310FF9C350}" type="slidenum">
              <a:rPr lang="en-US" altLang="de-DE" sz="1300">
                <a:latin typeface="Arial" panose="020B0604020202020204" pitchFamily="34" charset="0"/>
              </a:rPr>
              <a:pPr>
                <a:spcBef>
                  <a:spcPct val="0"/>
                </a:spcBef>
              </a:pPr>
              <a:t>3</a:t>
            </a:fld>
            <a:endParaRPr lang="en-US" altLang="de-DE" sz="1300">
              <a:latin typeface="Arial" panose="020B0604020202020204" pitchFamily="34" charset="0"/>
            </a:endParaRPr>
          </a:p>
        </p:txBody>
      </p:sp>
      <p:sp>
        <p:nvSpPr>
          <p:cNvPr id="22531"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22532"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18559323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8"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31B99ECD-7811-4DFF-9B88-49688FEDC82E}" type="slidenum">
              <a:rPr lang="en-US" altLang="de-DE" sz="1300">
                <a:latin typeface="Arial" panose="020B0604020202020204" pitchFamily="34" charset="0"/>
              </a:rPr>
              <a:pPr>
                <a:spcBef>
                  <a:spcPct val="0"/>
                </a:spcBef>
              </a:pPr>
              <a:t>4</a:t>
            </a:fld>
            <a:endParaRPr lang="en-US" altLang="de-DE" sz="1300">
              <a:latin typeface="Arial" panose="020B0604020202020204" pitchFamily="34" charset="0"/>
            </a:endParaRPr>
          </a:p>
        </p:txBody>
      </p:sp>
      <p:sp>
        <p:nvSpPr>
          <p:cNvPr id="24579"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24580"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33048584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626"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F94E7F85-46BD-4D4E-8897-DB0034057AFC}" type="slidenum">
              <a:rPr lang="en-US" altLang="de-DE" sz="1300">
                <a:latin typeface="Arial" panose="020B0604020202020204" pitchFamily="34" charset="0"/>
              </a:rPr>
              <a:pPr>
                <a:spcBef>
                  <a:spcPct val="0"/>
                </a:spcBef>
              </a:pPr>
              <a:t>5</a:t>
            </a:fld>
            <a:endParaRPr lang="en-US" altLang="de-DE" sz="1300">
              <a:latin typeface="Arial" panose="020B0604020202020204" pitchFamily="34" charset="0"/>
            </a:endParaRPr>
          </a:p>
        </p:txBody>
      </p:sp>
      <p:sp>
        <p:nvSpPr>
          <p:cNvPr id="26627"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26628"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26852558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674"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9D7389C8-8B02-40BB-AFEF-6236B492A22F}" type="slidenum">
              <a:rPr lang="en-US" altLang="de-DE" sz="1300">
                <a:latin typeface="Arial" panose="020B0604020202020204" pitchFamily="34" charset="0"/>
              </a:rPr>
              <a:pPr>
                <a:spcBef>
                  <a:spcPct val="0"/>
                </a:spcBef>
              </a:pPr>
              <a:t>6</a:t>
            </a:fld>
            <a:endParaRPr lang="en-US" altLang="de-DE" sz="1300">
              <a:latin typeface="Arial" panose="020B0604020202020204" pitchFamily="34" charset="0"/>
            </a:endParaRPr>
          </a:p>
        </p:txBody>
      </p:sp>
      <p:sp>
        <p:nvSpPr>
          <p:cNvPr id="28675"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28676"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1936852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6"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B32DB69B-04D6-4137-8A96-6AA89438FB90}" type="slidenum">
              <a:rPr lang="en-US" altLang="de-DE" sz="1300">
                <a:latin typeface="Arial" panose="020B0604020202020204" pitchFamily="34" charset="0"/>
              </a:rPr>
              <a:pPr>
                <a:spcBef>
                  <a:spcPct val="0"/>
                </a:spcBef>
              </a:pPr>
              <a:t>7</a:t>
            </a:fld>
            <a:endParaRPr lang="en-US" altLang="de-DE" sz="1300">
              <a:latin typeface="Arial" panose="020B0604020202020204" pitchFamily="34" charset="0"/>
            </a:endParaRPr>
          </a:p>
        </p:txBody>
      </p:sp>
      <p:sp>
        <p:nvSpPr>
          <p:cNvPr id="36867"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36868"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27103383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6"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B32DB69B-04D6-4137-8A96-6AA89438FB90}" type="slidenum">
              <a:rPr lang="en-US" altLang="de-DE" sz="1300">
                <a:latin typeface="Arial" panose="020B0604020202020204" pitchFamily="34" charset="0"/>
              </a:rPr>
              <a:pPr>
                <a:spcBef>
                  <a:spcPct val="0"/>
                </a:spcBef>
              </a:pPr>
              <a:t>8</a:t>
            </a:fld>
            <a:endParaRPr lang="en-US" altLang="de-DE" sz="1300">
              <a:latin typeface="Arial" panose="020B0604020202020204" pitchFamily="34" charset="0"/>
            </a:endParaRPr>
          </a:p>
        </p:txBody>
      </p:sp>
      <p:sp>
        <p:nvSpPr>
          <p:cNvPr id="36867"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36868"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27103383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6"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B32DB69B-04D6-4137-8A96-6AA89438FB90}" type="slidenum">
              <a:rPr lang="en-US" altLang="de-DE" sz="1300">
                <a:latin typeface="Arial" panose="020B0604020202020204" pitchFamily="34" charset="0"/>
              </a:rPr>
              <a:pPr>
                <a:spcBef>
                  <a:spcPct val="0"/>
                </a:spcBef>
              </a:pPr>
              <a:t>9</a:t>
            </a:fld>
            <a:endParaRPr lang="en-US" altLang="de-DE" sz="1300">
              <a:latin typeface="Arial" panose="020B0604020202020204" pitchFamily="34" charset="0"/>
            </a:endParaRPr>
          </a:p>
        </p:txBody>
      </p:sp>
      <p:sp>
        <p:nvSpPr>
          <p:cNvPr id="36867"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36868"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27103383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6"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B32DB69B-04D6-4137-8A96-6AA89438FB90}" type="slidenum">
              <a:rPr lang="en-US" altLang="de-DE" sz="1300">
                <a:latin typeface="Arial" panose="020B0604020202020204" pitchFamily="34" charset="0"/>
              </a:rPr>
              <a:pPr>
                <a:spcBef>
                  <a:spcPct val="0"/>
                </a:spcBef>
              </a:pPr>
              <a:t>10</a:t>
            </a:fld>
            <a:endParaRPr lang="en-US" altLang="de-DE" sz="1300">
              <a:latin typeface="Arial" panose="020B0604020202020204" pitchFamily="34" charset="0"/>
            </a:endParaRPr>
          </a:p>
        </p:txBody>
      </p:sp>
      <p:sp>
        <p:nvSpPr>
          <p:cNvPr id="36867"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36868"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27103383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E8476723-0D29-4091-AC55-0133494F1D60}" type="slidenum">
              <a:rPr lang="en-US" altLang="de-DE" sz="1300">
                <a:latin typeface="Arial" panose="020B0604020202020204" pitchFamily="34" charset="0"/>
              </a:rPr>
              <a:pPr>
                <a:spcBef>
                  <a:spcPct val="0"/>
                </a:spcBef>
              </a:pPr>
              <a:t>11</a:t>
            </a:fld>
            <a:endParaRPr lang="en-US" altLang="de-DE" sz="1300">
              <a:latin typeface="Arial" panose="020B0604020202020204" pitchFamily="34" charset="0"/>
            </a:endParaRPr>
          </a:p>
        </p:txBody>
      </p:sp>
      <p:sp>
        <p:nvSpPr>
          <p:cNvPr id="43011"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43012"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27583631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E8476723-0D29-4091-AC55-0133494F1D60}" type="slidenum">
              <a:rPr lang="en-US" altLang="de-DE" sz="1300">
                <a:latin typeface="Arial" panose="020B0604020202020204" pitchFamily="34" charset="0"/>
              </a:rPr>
              <a:pPr>
                <a:spcBef>
                  <a:spcPct val="0"/>
                </a:spcBef>
              </a:pPr>
              <a:t>12</a:t>
            </a:fld>
            <a:endParaRPr lang="en-US" altLang="de-DE" sz="1300">
              <a:latin typeface="Arial" panose="020B0604020202020204" pitchFamily="34" charset="0"/>
            </a:endParaRPr>
          </a:p>
        </p:txBody>
      </p:sp>
      <p:sp>
        <p:nvSpPr>
          <p:cNvPr id="43011"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43012"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27583631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E8476723-0D29-4091-AC55-0133494F1D60}" type="slidenum">
              <a:rPr lang="en-US" altLang="de-DE" sz="1300">
                <a:latin typeface="Arial" panose="020B0604020202020204" pitchFamily="34" charset="0"/>
              </a:rPr>
              <a:pPr>
                <a:spcBef>
                  <a:spcPct val="0"/>
                </a:spcBef>
              </a:pPr>
              <a:t>13</a:t>
            </a:fld>
            <a:endParaRPr lang="en-US" altLang="de-DE" sz="1300">
              <a:latin typeface="Arial" panose="020B0604020202020204" pitchFamily="34" charset="0"/>
            </a:endParaRPr>
          </a:p>
        </p:txBody>
      </p:sp>
      <p:sp>
        <p:nvSpPr>
          <p:cNvPr id="43011"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43012"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27583631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9154"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97CA5F49-289B-474D-BF8B-20773B88B044}" type="slidenum">
              <a:rPr lang="en-US" altLang="de-DE" sz="1300">
                <a:latin typeface="Arial" panose="020B0604020202020204" pitchFamily="34" charset="0"/>
              </a:rPr>
              <a:pPr>
                <a:spcBef>
                  <a:spcPct val="0"/>
                </a:spcBef>
              </a:pPr>
              <a:t>14</a:t>
            </a:fld>
            <a:endParaRPr lang="en-US" altLang="de-DE" sz="1300">
              <a:latin typeface="Arial" panose="020B0604020202020204" pitchFamily="34" charset="0"/>
            </a:endParaRPr>
          </a:p>
        </p:txBody>
      </p:sp>
      <p:sp>
        <p:nvSpPr>
          <p:cNvPr id="49155"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49156"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25518195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9154"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97CA5F49-289B-474D-BF8B-20773B88B044}" type="slidenum">
              <a:rPr lang="en-US" altLang="de-DE" sz="1300">
                <a:latin typeface="Arial" panose="020B0604020202020204" pitchFamily="34" charset="0"/>
              </a:rPr>
              <a:pPr>
                <a:spcBef>
                  <a:spcPct val="0"/>
                </a:spcBef>
              </a:pPr>
              <a:t>15</a:t>
            </a:fld>
            <a:endParaRPr lang="en-US" altLang="de-DE" sz="1300">
              <a:latin typeface="Arial" panose="020B0604020202020204" pitchFamily="34" charset="0"/>
            </a:endParaRPr>
          </a:p>
        </p:txBody>
      </p:sp>
      <p:sp>
        <p:nvSpPr>
          <p:cNvPr id="49155"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49156"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25518195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9154"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97CA5F49-289B-474D-BF8B-20773B88B044}" type="slidenum">
              <a:rPr lang="en-US" altLang="de-DE" sz="1300">
                <a:latin typeface="Arial" panose="020B0604020202020204" pitchFamily="34" charset="0"/>
              </a:rPr>
              <a:pPr>
                <a:spcBef>
                  <a:spcPct val="0"/>
                </a:spcBef>
              </a:pPr>
              <a:t>16</a:t>
            </a:fld>
            <a:endParaRPr lang="en-US" altLang="de-DE" sz="1300">
              <a:latin typeface="Arial" panose="020B0604020202020204" pitchFamily="34" charset="0"/>
            </a:endParaRPr>
          </a:p>
        </p:txBody>
      </p:sp>
      <p:sp>
        <p:nvSpPr>
          <p:cNvPr id="49155"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49156"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25518195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02"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22E0DB72-62E4-4ECF-8F74-11DD56A8F598}" type="slidenum">
              <a:rPr lang="en-US" altLang="de-DE" sz="1300">
                <a:latin typeface="Arial" panose="020B0604020202020204" pitchFamily="34" charset="0"/>
              </a:rPr>
              <a:pPr>
                <a:spcBef>
                  <a:spcPct val="0"/>
                </a:spcBef>
              </a:pPr>
              <a:t>17</a:t>
            </a:fld>
            <a:endParaRPr lang="en-US" altLang="de-DE" sz="1300">
              <a:latin typeface="Arial" panose="020B0604020202020204" pitchFamily="34" charset="0"/>
            </a:endParaRPr>
          </a:p>
        </p:txBody>
      </p:sp>
      <p:sp>
        <p:nvSpPr>
          <p:cNvPr id="51203"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51204"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19296844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5298"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AE43EE59-5613-4163-900E-FAE7B0EBC517}" type="slidenum">
              <a:rPr lang="en-US" altLang="de-DE" sz="1300">
                <a:latin typeface="Arial" panose="020B0604020202020204" pitchFamily="34" charset="0"/>
              </a:rPr>
              <a:pPr>
                <a:spcBef>
                  <a:spcPct val="0"/>
                </a:spcBef>
              </a:pPr>
              <a:t>18</a:t>
            </a:fld>
            <a:endParaRPr lang="en-US" altLang="de-DE" sz="1300">
              <a:latin typeface="Arial" panose="020B0604020202020204" pitchFamily="34" charset="0"/>
            </a:endParaRPr>
          </a:p>
        </p:txBody>
      </p:sp>
      <p:sp>
        <p:nvSpPr>
          <p:cNvPr id="55299" name="Text Box 2"/>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55300" name="Rectangle 3"/>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27502568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5298"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AE43EE59-5613-4163-900E-FAE7B0EBC517}" type="slidenum">
              <a:rPr lang="en-US" altLang="de-DE" sz="1300">
                <a:latin typeface="Arial" panose="020B0604020202020204" pitchFamily="34" charset="0"/>
              </a:rPr>
              <a:pPr>
                <a:spcBef>
                  <a:spcPct val="0"/>
                </a:spcBef>
              </a:pPr>
              <a:t>19</a:t>
            </a:fld>
            <a:endParaRPr lang="en-US" altLang="de-DE" sz="1300">
              <a:latin typeface="Arial" panose="020B0604020202020204" pitchFamily="34" charset="0"/>
            </a:endParaRPr>
          </a:p>
        </p:txBody>
      </p:sp>
      <p:sp>
        <p:nvSpPr>
          <p:cNvPr id="55299" name="Text Box 2"/>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55300" name="Rectangle 3"/>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27502568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7346"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BFF2099C-EEE5-43DC-8463-79BA83F1D2EA}" type="slidenum">
              <a:rPr lang="en-US" altLang="de-DE" sz="1300">
                <a:latin typeface="Arial" panose="020B0604020202020204" pitchFamily="34" charset="0"/>
              </a:rPr>
              <a:pPr>
                <a:spcBef>
                  <a:spcPct val="0"/>
                </a:spcBef>
              </a:pPr>
              <a:t>20</a:t>
            </a:fld>
            <a:endParaRPr lang="en-US" altLang="de-DE" sz="1300">
              <a:latin typeface="Arial" panose="020B0604020202020204" pitchFamily="34" charset="0"/>
            </a:endParaRPr>
          </a:p>
        </p:txBody>
      </p:sp>
      <p:sp>
        <p:nvSpPr>
          <p:cNvPr id="57347" name="Text Box 1"/>
          <p:cNvSpPr txBox="1">
            <a:spLocks noChangeArrowheads="1"/>
          </p:cNvSpPr>
          <p:nvPr/>
        </p:nvSpPr>
        <p:spPr bwMode="auto">
          <a:xfrm>
            <a:off x="992188" y="768350"/>
            <a:ext cx="5116512" cy="3836988"/>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57348"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20392276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3490"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C5B58C57-06F6-425C-B7CC-B4021C9DF020}" type="slidenum">
              <a:rPr lang="en-US" altLang="de-DE" sz="1300">
                <a:latin typeface="Arial" panose="020B0604020202020204" pitchFamily="34" charset="0"/>
              </a:rPr>
              <a:pPr>
                <a:spcBef>
                  <a:spcPct val="0"/>
                </a:spcBef>
              </a:pPr>
              <a:t>21</a:t>
            </a:fld>
            <a:endParaRPr lang="en-US" altLang="de-DE" sz="1300">
              <a:latin typeface="Arial" panose="020B0604020202020204" pitchFamily="34" charset="0"/>
            </a:endParaRPr>
          </a:p>
        </p:txBody>
      </p:sp>
      <p:sp>
        <p:nvSpPr>
          <p:cNvPr id="63491"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63492"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27007182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3490"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C5B58C57-06F6-425C-B7CC-B4021C9DF020}" type="slidenum">
              <a:rPr lang="en-US" altLang="de-DE" sz="1300">
                <a:latin typeface="Arial" panose="020B0604020202020204" pitchFamily="34" charset="0"/>
              </a:rPr>
              <a:pPr>
                <a:spcBef>
                  <a:spcPct val="0"/>
                </a:spcBef>
              </a:pPr>
              <a:t>22</a:t>
            </a:fld>
            <a:endParaRPr lang="en-US" altLang="de-DE" sz="1300">
              <a:latin typeface="Arial" panose="020B0604020202020204" pitchFamily="34" charset="0"/>
            </a:endParaRPr>
          </a:p>
        </p:txBody>
      </p:sp>
      <p:sp>
        <p:nvSpPr>
          <p:cNvPr id="63491"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63492"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27007182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3490"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C5B58C57-06F6-425C-B7CC-B4021C9DF020}" type="slidenum">
              <a:rPr lang="en-US" altLang="de-DE" sz="1300">
                <a:latin typeface="Arial" panose="020B0604020202020204" pitchFamily="34" charset="0"/>
              </a:rPr>
              <a:pPr>
                <a:spcBef>
                  <a:spcPct val="0"/>
                </a:spcBef>
              </a:pPr>
              <a:t>23</a:t>
            </a:fld>
            <a:endParaRPr lang="en-US" altLang="de-DE" sz="1300">
              <a:latin typeface="Arial" panose="020B0604020202020204" pitchFamily="34" charset="0"/>
            </a:endParaRPr>
          </a:p>
        </p:txBody>
      </p:sp>
      <p:sp>
        <p:nvSpPr>
          <p:cNvPr id="63491"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63492"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27007182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B2AEA86A-069C-4F12-B512-DD6123BD6BCA}" type="slidenum">
              <a:rPr lang="en-US" altLang="de-DE" sz="1300">
                <a:latin typeface="Arial" panose="020B0604020202020204" pitchFamily="34" charset="0"/>
              </a:rPr>
              <a:pPr>
                <a:spcBef>
                  <a:spcPct val="0"/>
                </a:spcBef>
              </a:pPr>
              <a:t>24</a:t>
            </a:fld>
            <a:endParaRPr lang="en-US" altLang="de-DE" sz="1300">
              <a:latin typeface="Arial" panose="020B0604020202020204" pitchFamily="34" charset="0"/>
            </a:endParaRPr>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36705137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7586"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3BAF88A5-4F95-4A3F-AD24-9F0577B7D52D}" type="slidenum">
              <a:rPr lang="en-US" altLang="de-DE" sz="1300">
                <a:latin typeface="Arial" panose="020B0604020202020204" pitchFamily="34" charset="0"/>
              </a:rPr>
              <a:pPr>
                <a:spcBef>
                  <a:spcPct val="0"/>
                </a:spcBef>
              </a:pPr>
              <a:t>25</a:t>
            </a:fld>
            <a:endParaRPr lang="en-US" altLang="de-DE" sz="1300">
              <a:latin typeface="Arial" panose="020B0604020202020204" pitchFamily="34" charset="0"/>
            </a:endParaRPr>
          </a:p>
        </p:txBody>
      </p:sp>
      <p:sp>
        <p:nvSpPr>
          <p:cNvPr id="67587"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67588" name="Rectangle 2"/>
          <p:cNvSpPr>
            <a:spLocks noGrp="1" noChangeArrowheads="1"/>
          </p:cNvSpPr>
          <p:nvPr>
            <p:ph type="body"/>
          </p:nvPr>
        </p:nvSpPr>
        <p:spPr>
          <a:xfrm>
            <a:off x="946150" y="4860925"/>
            <a:ext cx="5202238" cy="46005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29964029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9634"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9D246CB2-6626-439F-ADFD-A4BB67127C7F}" type="slidenum">
              <a:rPr lang="en-US" altLang="de-DE" sz="1300">
                <a:latin typeface="Arial" panose="020B0604020202020204" pitchFamily="34" charset="0"/>
              </a:rPr>
              <a:pPr>
                <a:spcBef>
                  <a:spcPct val="0"/>
                </a:spcBef>
              </a:pPr>
              <a:t>26</a:t>
            </a:fld>
            <a:endParaRPr lang="en-US" altLang="de-DE" sz="1300">
              <a:latin typeface="Arial" panose="020B0604020202020204" pitchFamily="34" charset="0"/>
            </a:endParaRPr>
          </a:p>
        </p:txBody>
      </p:sp>
      <p:sp>
        <p:nvSpPr>
          <p:cNvPr id="69635"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69636"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14952465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682"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452B41B7-3A28-4EBD-BBB0-1A4758C41EF1}" type="slidenum">
              <a:rPr lang="en-US" altLang="de-DE" sz="1300">
                <a:latin typeface="Arial" panose="020B0604020202020204" pitchFamily="34" charset="0"/>
              </a:rPr>
              <a:pPr>
                <a:spcBef>
                  <a:spcPct val="0"/>
                </a:spcBef>
              </a:pPr>
              <a:t>27</a:t>
            </a:fld>
            <a:endParaRPr lang="en-US" altLang="de-DE" sz="1300">
              <a:latin typeface="Arial" panose="020B0604020202020204" pitchFamily="34" charset="0"/>
            </a:endParaRPr>
          </a:p>
        </p:txBody>
      </p:sp>
      <p:sp>
        <p:nvSpPr>
          <p:cNvPr id="71683"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71684"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36809846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91D3FF7C-FA15-418E-BCE9-E482BA7BA67E}" type="slidenum">
              <a:rPr lang="en-US" altLang="de-DE" sz="1300">
                <a:latin typeface="Arial" panose="020B0604020202020204" pitchFamily="34" charset="0"/>
              </a:rPr>
              <a:pPr>
                <a:spcBef>
                  <a:spcPct val="0"/>
                </a:spcBef>
              </a:pPr>
              <a:t>28</a:t>
            </a:fld>
            <a:endParaRPr lang="en-US" altLang="de-DE" sz="1300">
              <a:latin typeface="Arial" panose="020B0604020202020204" pitchFamily="34" charset="0"/>
            </a:endParaRPr>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13791381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F7DF126F-C570-42B7-8C55-65E43B348DBD}" type="slidenum">
              <a:rPr lang="en-US" altLang="de-DE" sz="1300">
                <a:latin typeface="Arial" panose="020B0604020202020204" pitchFamily="34" charset="0"/>
              </a:rPr>
              <a:pPr>
                <a:spcBef>
                  <a:spcPct val="0"/>
                </a:spcBef>
              </a:pPr>
              <a:t>29</a:t>
            </a:fld>
            <a:endParaRPr lang="en-US" altLang="de-DE" sz="1300">
              <a:latin typeface="Arial" panose="020B0604020202020204" pitchFamily="34" charset="0"/>
            </a:endParaRPr>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37426124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5E76E13C-B331-42CD-A688-8F60D5A47719}" type="slidenum">
              <a:rPr lang="en-US" altLang="de-DE" sz="1300">
                <a:latin typeface="Arial" panose="020B0604020202020204" pitchFamily="34" charset="0"/>
              </a:rPr>
              <a:pPr>
                <a:spcBef>
                  <a:spcPct val="0"/>
                </a:spcBef>
              </a:pPr>
              <a:t>30</a:t>
            </a:fld>
            <a:endParaRPr lang="en-US" altLang="de-DE" sz="1300">
              <a:latin typeface="Arial" panose="020B0604020202020204" pitchFamily="34" charset="0"/>
            </a:endParaRPr>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367649674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63751519-AED1-4E3E-8D2C-51D61A0A43E5}" type="slidenum">
              <a:rPr lang="en-US" altLang="de-DE" sz="1300">
                <a:latin typeface="Arial" panose="020B0604020202020204" pitchFamily="34" charset="0"/>
              </a:rPr>
              <a:pPr>
                <a:spcBef>
                  <a:spcPct val="0"/>
                </a:spcBef>
              </a:pPr>
              <a:t>31</a:t>
            </a:fld>
            <a:endParaRPr lang="en-US" altLang="de-DE" sz="1300">
              <a:latin typeface="Arial" panose="020B0604020202020204" pitchFamily="34" charset="0"/>
            </a:endParaRPr>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15775271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32</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BC5E80DB-7C21-48D2-981B-0B6B105F6AFC}" type="slidenum">
              <a:rPr lang="en-US" altLang="de-DE" sz="1300">
                <a:latin typeface="Arial" panose="020B0604020202020204" pitchFamily="34" charset="0"/>
              </a:rPr>
              <a:pPr>
                <a:spcBef>
                  <a:spcPct val="0"/>
                </a:spcBef>
              </a:pPr>
              <a:t>33</a:t>
            </a:fld>
            <a:endParaRPr lang="en-US" altLang="de-DE" sz="1300">
              <a:latin typeface="Arial" panose="020B0604020202020204" pitchFamily="34" charset="0"/>
            </a:endParaRPr>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19488397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F8639C6D-B189-43C6-9907-48A43833F16C}" type="slidenum">
              <a:rPr lang="en-US" altLang="de-DE" sz="1300">
                <a:latin typeface="Arial" panose="020B0604020202020204" pitchFamily="34" charset="0"/>
              </a:rPr>
              <a:pPr>
                <a:spcBef>
                  <a:spcPct val="0"/>
                </a:spcBef>
              </a:pPr>
              <a:t>34</a:t>
            </a:fld>
            <a:endParaRPr lang="en-US" altLang="de-DE" sz="1300">
              <a:latin typeface="Arial" panose="020B0604020202020204" pitchFamily="34" charset="0"/>
            </a:endParaRPr>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56151428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1378"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A37EA49F-C12F-4098-8A47-38F98C0AD3C3}" type="slidenum">
              <a:rPr lang="en-US" altLang="de-DE" sz="1300">
                <a:latin typeface="Arial" panose="020B0604020202020204" pitchFamily="34" charset="0"/>
              </a:rPr>
              <a:pPr>
                <a:spcBef>
                  <a:spcPct val="0"/>
                </a:spcBef>
              </a:pPr>
              <a:t>35</a:t>
            </a:fld>
            <a:endParaRPr lang="en-US" altLang="de-DE" sz="1300">
              <a:latin typeface="Arial" panose="020B0604020202020204" pitchFamily="34" charset="0"/>
            </a:endParaRPr>
          </a:p>
        </p:txBody>
      </p:sp>
      <p:sp>
        <p:nvSpPr>
          <p:cNvPr id="101379"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01380"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38807620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1378"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A37EA49F-C12F-4098-8A47-38F98C0AD3C3}" type="slidenum">
              <a:rPr lang="en-US" altLang="de-DE" sz="1300">
                <a:latin typeface="Arial" panose="020B0604020202020204" pitchFamily="34" charset="0"/>
              </a:rPr>
              <a:pPr>
                <a:spcBef>
                  <a:spcPct val="0"/>
                </a:spcBef>
              </a:pPr>
              <a:t>36</a:t>
            </a:fld>
            <a:endParaRPr lang="en-US" altLang="de-DE" sz="1300">
              <a:latin typeface="Arial" panose="020B0604020202020204" pitchFamily="34" charset="0"/>
            </a:endParaRPr>
          </a:p>
        </p:txBody>
      </p:sp>
      <p:sp>
        <p:nvSpPr>
          <p:cNvPr id="101379"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01380"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388076201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3426"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DDA6E330-ED86-4F3B-8B4C-2357D157CF01}" type="slidenum">
              <a:rPr lang="en-US" altLang="de-DE" sz="1300">
                <a:latin typeface="Arial" panose="020B0604020202020204" pitchFamily="34" charset="0"/>
              </a:rPr>
              <a:pPr>
                <a:spcBef>
                  <a:spcPct val="0"/>
                </a:spcBef>
              </a:pPr>
              <a:t>37</a:t>
            </a:fld>
            <a:endParaRPr lang="en-US" altLang="de-DE" sz="1300">
              <a:latin typeface="Arial" panose="020B0604020202020204" pitchFamily="34" charset="0"/>
            </a:endParaRPr>
          </a:p>
        </p:txBody>
      </p:sp>
      <p:sp>
        <p:nvSpPr>
          <p:cNvPr id="103427"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03428"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327248061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38</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pPr>
            <a:fld id="{18F60219-4A4A-4600-BDB3-3234B0C8BBA2}" type="slidenum">
              <a:rPr lang="en-US" altLang="de-DE" sz="1300">
                <a:latin typeface="Arial" panose="020B0604020202020204" pitchFamily="34" charset="0"/>
              </a:rPr>
              <a:pPr>
                <a:spcBef>
                  <a:spcPct val="0"/>
                </a:spcBef>
              </a:pPr>
              <a:t>39</a:t>
            </a:fld>
            <a:endParaRPr lang="en-US" altLang="de-DE" sz="1300">
              <a:latin typeface="Arial" panose="020B0604020202020204" pitchFamily="34" charset="0"/>
            </a:endParaRPr>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256670621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Trening</a:t>
            </a:r>
            <a:r>
              <a:rPr lang="en-US" altLang="ko-KR" dirty="0">
                <a:solidFill>
                  <a:srgbClr val="004992"/>
                </a:solidFill>
              </a:rPr>
              <a:t> </a:t>
            </a:r>
            <a:r>
              <a:rPr lang="en-US" altLang="ko-KR" dirty="0" err="1">
                <a:solidFill>
                  <a:srgbClr val="004992"/>
                </a:solidFill>
              </a:rPr>
              <a:t>metacognitiv</a:t>
            </a:r>
            <a:r>
              <a:rPr lang="en-US" altLang="ko-KR" dirty="0">
                <a:solidFill>
                  <a:srgbClr val="004992"/>
                </a:solidFill>
              </a:rPr>
              <a:t> (TMC)</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vi-VN" altLang="ko-KR" sz="1000" dirty="0">
                <a:latin typeface="+mj-lt"/>
              </a:rPr>
              <a:t>Folosirea ilustraţiilor a fost aprobată de artiştii sau de proprietarii drepturilor pentru ilustraţiile respective. Detalii privitoare la artişti sau titluri se găsesc la sfârşitul prezentării.</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Trening metacognitiv 6 – Empatie II</a:t>
            </a:r>
          </a:p>
        </p:txBody>
      </p:sp>
      <p:sp>
        <p:nvSpPr>
          <p:cNvPr id="4" name="Slide Number Placeholder 3"/>
          <p:cNvSpPr>
            <a:spLocks noGrp="1"/>
          </p:cNvSpPr>
          <p:nvPr>
            <p:ph type="sldNum" sz="quarter" idx="12"/>
          </p:nvPr>
        </p:nvSpPr>
        <p:spPr bwMode="gray"/>
        <p:txBody>
          <a:bodyPr/>
          <a:lstStyle>
            <a:lvl1pPr>
              <a:defRPr b="0"/>
            </a:lvl1pPr>
          </a:lstStyle>
          <a:p>
            <a:pPr>
              <a:defRPr/>
            </a:pPr>
            <a:fld id="{ED158DF6-A40E-4321-8D8E-F73AFD890B64}"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Trening metacognitiv 6 – Empatie II</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EC10793A-8895-49A9-BEA7-C6DAFEC7AFC6}"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Trening metacognitiv 6 – Empatie II</a:t>
            </a:r>
          </a:p>
        </p:txBody>
      </p:sp>
      <p:sp>
        <p:nvSpPr>
          <p:cNvPr id="7" name="Slide Number Placeholder 6"/>
          <p:cNvSpPr>
            <a:spLocks noGrp="1"/>
          </p:cNvSpPr>
          <p:nvPr>
            <p:ph type="sldNum" sz="quarter" idx="12"/>
          </p:nvPr>
        </p:nvSpPr>
        <p:spPr bwMode="gray"/>
        <p:txBody>
          <a:bodyPr/>
          <a:lstStyle>
            <a:lvl1pPr>
              <a:defRPr b="0"/>
            </a:lvl1pPr>
          </a:lstStyle>
          <a:p>
            <a:pPr>
              <a:defRPr/>
            </a:pPr>
            <a:fld id="{A7C8ACF7-536D-4900-8FCD-F417DEC892DC}"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Trening metacognitiv 6 – Empatie II</a:t>
            </a:r>
          </a:p>
        </p:txBody>
      </p:sp>
      <p:sp>
        <p:nvSpPr>
          <p:cNvPr id="7" name="Slide Number Placeholder 6"/>
          <p:cNvSpPr>
            <a:spLocks noGrp="1"/>
          </p:cNvSpPr>
          <p:nvPr>
            <p:ph type="sldNum" sz="quarter" idx="12"/>
          </p:nvPr>
        </p:nvSpPr>
        <p:spPr bwMode="gray"/>
        <p:txBody>
          <a:bodyPr/>
          <a:lstStyle>
            <a:lvl1pPr>
              <a:defRPr b="0"/>
            </a:lvl1pPr>
          </a:lstStyle>
          <a:p>
            <a:pPr>
              <a:defRPr/>
            </a:pPr>
            <a:fld id="{ED158DF6-A40E-4321-8D8E-F73AFD890B64}"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Trening metacognitiv 6 – Empatie II</a:t>
            </a:r>
          </a:p>
        </p:txBody>
      </p:sp>
      <p:sp>
        <p:nvSpPr>
          <p:cNvPr id="7" name="Slide Number Placeholder 6"/>
          <p:cNvSpPr>
            <a:spLocks noGrp="1"/>
          </p:cNvSpPr>
          <p:nvPr>
            <p:ph type="sldNum" sz="quarter" idx="12"/>
          </p:nvPr>
        </p:nvSpPr>
        <p:spPr bwMode="gray"/>
        <p:txBody>
          <a:bodyPr/>
          <a:lstStyle>
            <a:lvl1pPr>
              <a:defRPr b="0"/>
            </a:lvl1pPr>
          </a:lstStyle>
          <a:p>
            <a:pPr>
              <a:defRPr/>
            </a:pPr>
            <a:fld id="{ED158DF6-A40E-4321-8D8E-F73AFD890B64}"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Trening metacognitiv 6 – Empatie II</a:t>
            </a:r>
          </a:p>
        </p:txBody>
      </p:sp>
      <p:sp>
        <p:nvSpPr>
          <p:cNvPr id="5" name="Slide Number Placeholder 4"/>
          <p:cNvSpPr>
            <a:spLocks noGrp="1"/>
          </p:cNvSpPr>
          <p:nvPr>
            <p:ph type="sldNum" sz="quarter" idx="12"/>
          </p:nvPr>
        </p:nvSpPr>
        <p:spPr bwMode="gray"/>
        <p:txBody>
          <a:bodyPr/>
          <a:lstStyle>
            <a:lvl1pPr>
              <a:defRPr b="0"/>
            </a:lvl1pPr>
          </a:lstStyle>
          <a:p>
            <a:pPr>
              <a:defRPr/>
            </a:pPr>
            <a:fld id="{726366D1-66C1-42A8-8F65-D87B3483C973}"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Trening metacognitiv 6 – Empatie II</a:t>
            </a:r>
          </a:p>
        </p:txBody>
      </p:sp>
      <p:sp>
        <p:nvSpPr>
          <p:cNvPr id="4" name="Slide Number Placeholder 3"/>
          <p:cNvSpPr>
            <a:spLocks noGrp="1"/>
          </p:cNvSpPr>
          <p:nvPr>
            <p:ph type="sldNum" sz="quarter" idx="12"/>
          </p:nvPr>
        </p:nvSpPr>
        <p:spPr bwMode="gray"/>
        <p:txBody>
          <a:bodyPr/>
          <a:lstStyle>
            <a:lvl1pPr>
              <a:defRPr b="0"/>
            </a:lvl1pPr>
          </a:lstStyle>
          <a:p>
            <a:pPr>
              <a:defRPr/>
            </a:pPr>
            <a:fld id="{B0912B26-B2A5-454A-B4F5-8917A2A12212}"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Trening metacognitiv 6 – Empatie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ED158DF6-A40E-4321-8D8E-F73AFD890B64}"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069" r:id="rId1"/>
    <p:sldLayoutId id="2147484070" r:id="rId2"/>
    <p:sldLayoutId id="2147484071" r:id="rId3"/>
    <p:sldLayoutId id="2147484072" r:id="rId4"/>
    <p:sldLayoutId id="2147484073" r:id="rId5"/>
    <p:sldLayoutId id="2147484074" r:id="rId6"/>
    <p:sldLayoutId id="2147484075" r:id="rId7"/>
    <p:sldLayoutId id="2147484076" r:id="rId8"/>
    <p:sldLayoutId id="2147484077" r:id="rId9"/>
    <p:sldLayoutId id="2147484078" r:id="rId10"/>
    <p:sldLayoutId id="2147484079" r:id="rId11"/>
    <p:sldLayoutId id="2147484080"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8.xml"/><Relationship Id="rId1" Type="http://schemas.openxmlformats.org/officeDocument/2006/relationships/slideLayout" Target="../slideLayouts/slideLayout5.xml"/><Relationship Id="rId4" Type="http://schemas.openxmlformats.org/officeDocument/2006/relationships/image" Target="../media/image26.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TMC 6 B – </a:t>
            </a:r>
            <a:r>
              <a:rPr lang="en-US" altLang="ja-JP" dirty="0" err="1">
                <a:latin typeface="+mn-lt"/>
                <a:ea typeface="+mn-ea"/>
                <a:cs typeface="+mn-cs"/>
              </a:rPr>
              <a:t>Empatie</a:t>
            </a:r>
            <a:r>
              <a:rPr lang="en-US" altLang="ja-JP" dirty="0">
                <a:latin typeface="+mn-lt"/>
                <a:ea typeface="+mn-ea"/>
                <a:cs typeface="+mn-cs"/>
              </a:rPr>
              <a:t> II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a:t>
            </a:r>
            <a:r>
              <a:rPr lang="pt-BR" sz="1600" dirty="0" err="1">
                <a:solidFill>
                  <a:srgbClr val="004992"/>
                </a:solidFill>
              </a:rPr>
              <a:t>Drechsel</a:t>
            </a:r>
            <a:r>
              <a:rPr lang="nl-NL" sz="1600" dirty="0">
                <a:solidFill>
                  <a:srgbClr val="004992"/>
                </a:solidFill>
              </a:rPr>
              <a:t> (2|23)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1233114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vi-VN" sz="3600">
                <a:solidFill>
                  <a:srgbClr val="004992"/>
                </a:solidFill>
                <a:latin typeface="+mn-lt"/>
                <a:ea typeface="+mn-ea"/>
                <a:cs typeface="+mn-cs"/>
              </a:rPr>
              <a:t>Când faceţi cunoştinţă cu cineva, de ce ţineţi seama? Puteţi avea încredere în aceste semnale/indicii?</a:t>
            </a:r>
            <a:endParaRPr lang="en-US" sz="3600">
              <a:solidFill>
                <a:srgbClr val="004992"/>
              </a:solidFill>
              <a:latin typeface="+mn-lt"/>
              <a:ea typeface="+mn-ea"/>
              <a:cs typeface="+mn-cs"/>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Trening metacognitiv 6 – Empatie II</a:t>
            </a:r>
          </a:p>
        </p:txBody>
      </p:sp>
      <p:sp>
        <p:nvSpPr>
          <p:cNvPr id="8" name="Slide Number Placeholder 7"/>
          <p:cNvSpPr>
            <a:spLocks noGrp="1"/>
          </p:cNvSpPr>
          <p:nvPr>
            <p:ph type="sldNum" sz="quarter" idx="12"/>
          </p:nvPr>
        </p:nvSpPr>
        <p:spPr/>
        <p:txBody>
          <a:bodyPr/>
          <a:lstStyle/>
          <a:p>
            <a:pPr>
              <a:defRPr/>
            </a:pPr>
            <a:fld id="{726366D1-66C1-42A8-8F65-D87B3483C973}" type="slidenum">
              <a:rPr lang="de-DE" altLang="de-DE" smtClean="0"/>
              <a:pPr>
                <a:defRPr/>
              </a:pPr>
              <a:t>2</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vi-VN" sz="3600">
                <a:solidFill>
                  <a:srgbClr val="004992"/>
                </a:solidFill>
                <a:latin typeface="+mn-lt"/>
                <a:ea typeface="+mn-ea"/>
                <a:cs typeface="+mn-cs"/>
              </a:rPr>
              <a:t>Când faceţi cunoştinţă cu cineva, de ce ţineţi seama? Puteţi avea încredere în aceste semnale/indicii?</a:t>
            </a:r>
            <a:endParaRPr lang="en-US" sz="3600">
              <a:solidFill>
                <a:srgbClr val="004992"/>
              </a:solidFill>
              <a:latin typeface="+mn-lt"/>
              <a:ea typeface="+mn-ea"/>
              <a:cs typeface="+mn-cs"/>
            </a:endParaRPr>
          </a:p>
        </p:txBody>
      </p:sp>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24"/>
          <p:cNvSpPr txBox="1">
            <a:spLocks noChangeArrowheads="1"/>
          </p:cNvSpPr>
          <p:nvPr/>
        </p:nvSpPr>
        <p:spPr bwMode="auto">
          <a:xfrm>
            <a:off x="1964531" y="5085184"/>
            <a:ext cx="219456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Limbajul corporal/</a:t>
            </a:r>
            <a:br>
              <a:rPr lang="de-DE" altLang="de-DE" sz="2000">
                <a:latin typeface="Calibri Light"/>
              </a:rPr>
            </a:br>
            <a:r>
              <a:rPr lang="de-DE" altLang="de-DE" sz="2000">
                <a:latin typeface="Calibri Light"/>
              </a:rPr>
              <a:t>comportarea?</a:t>
            </a:r>
            <a:endParaRPr lang="de-DE" altLang="de-DE" sz="2000" dirty="0">
              <a:latin typeface="Calibri Light"/>
            </a:endParaRPr>
          </a:p>
        </p:txBody>
      </p:sp>
      <p:sp>
        <p:nvSpPr>
          <p:cNvPr id="20" name="Caption_25"/>
          <p:cNvSpPr txBox="1">
            <a:spLocks noChangeArrowheads="1"/>
          </p:cNvSpPr>
          <p:nvPr/>
        </p:nvSpPr>
        <p:spPr bwMode="auto">
          <a:xfrm>
            <a:off x="1964531" y="2420888"/>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Ochi?</a:t>
            </a:r>
            <a:endParaRPr lang="de-DE" altLang="de-DE" sz="2000" dirty="0">
              <a:latin typeface="Calibri Light"/>
            </a:endParaRPr>
          </a:p>
        </p:txBody>
      </p:sp>
      <p:sp>
        <p:nvSpPr>
          <p:cNvPr id="21" name="Caption_26"/>
          <p:cNvSpPr txBox="1">
            <a:spLocks noChangeArrowheads="1"/>
          </p:cNvSpPr>
          <p:nvPr/>
        </p:nvSpPr>
        <p:spPr bwMode="auto">
          <a:xfrm>
            <a:off x="8360275" y="2636912"/>
            <a:ext cx="16257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Limbajul?</a:t>
            </a:r>
            <a:endParaRPr lang="de-DE" altLang="de-DE" sz="2000" dirty="0">
              <a:solidFill>
                <a:srgbClr val="333333"/>
              </a:solidFill>
              <a:latin typeface="Calibri Light"/>
            </a:endParaRPr>
          </a:p>
        </p:txBody>
      </p:sp>
      <p:sp>
        <p:nvSpPr>
          <p:cNvPr id="22" name="Caption_27"/>
          <p:cNvSpPr txBox="1">
            <a:spLocks noChangeArrowheads="1"/>
          </p:cNvSpPr>
          <p:nvPr/>
        </p:nvSpPr>
        <p:spPr bwMode="auto">
          <a:xfrm>
            <a:off x="7969795" y="4437112"/>
            <a:ext cx="201622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vi-VN" altLang="de-DE" sz="2000">
                <a:solidFill>
                  <a:srgbClr val="333333"/>
                </a:solidFill>
                <a:latin typeface="Calibri Light"/>
              </a:rPr>
              <a:t>Îmbrăcămintea?</a:t>
            </a:r>
            <a:endParaRPr lang="de-DE" altLang="de-DE" sz="2000" dirty="0">
              <a:solidFill>
                <a:srgbClr val="333333"/>
              </a:solidFill>
              <a:latin typeface="Calibri Light"/>
            </a:endParaRPr>
          </a:p>
        </p:txBody>
      </p:sp>
      <p:sp>
        <p:nvSpPr>
          <p:cNvPr id="23" name="Caption_28"/>
          <p:cNvSpPr>
            <a:spLocks noChangeShapeType="1"/>
          </p:cNvSpPr>
          <p:nvPr/>
        </p:nvSpPr>
        <p:spPr bwMode="auto">
          <a:xfrm>
            <a:off x="1993131" y="2795215"/>
            <a:ext cx="337865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4" name="Caption_29"/>
          <p:cNvSpPr>
            <a:spLocks noChangeShapeType="1"/>
          </p:cNvSpPr>
          <p:nvPr/>
        </p:nvSpPr>
        <p:spPr bwMode="auto">
          <a:xfrm flipH="1">
            <a:off x="5881561" y="3068230"/>
            <a:ext cx="4032449"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5" name="Caption_30"/>
          <p:cNvSpPr>
            <a:spLocks noChangeShapeType="1"/>
          </p:cNvSpPr>
          <p:nvPr/>
        </p:nvSpPr>
        <p:spPr bwMode="auto">
          <a:xfrm flipH="1">
            <a:off x="6097585" y="4862487"/>
            <a:ext cx="3785987"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6" name="Caption_31"/>
          <p:cNvSpPr>
            <a:spLocks noChangeShapeType="1"/>
          </p:cNvSpPr>
          <p:nvPr/>
        </p:nvSpPr>
        <p:spPr bwMode="auto">
          <a:xfrm flipH="1">
            <a:off x="7463466" y="5491300"/>
            <a:ext cx="24505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7" name="Caption_32"/>
          <p:cNvSpPr txBox="1">
            <a:spLocks noChangeArrowheads="1"/>
          </p:cNvSpPr>
          <p:nvPr/>
        </p:nvSpPr>
        <p:spPr bwMode="auto">
          <a:xfrm>
            <a:off x="8360275" y="5085184"/>
            <a:ext cx="16257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Mâini?</a:t>
            </a:r>
            <a:endParaRPr lang="de-DE" altLang="de-DE" sz="2000" dirty="0">
              <a:solidFill>
                <a:srgbClr val="333333"/>
              </a:solidFill>
              <a:latin typeface="Calibri Light"/>
            </a:endParaRPr>
          </a:p>
        </p:txBody>
      </p:sp>
      <p:sp>
        <p:nvSpPr>
          <p:cNvPr id="28" name="Caption_33"/>
          <p:cNvSpPr>
            <a:spLocks noChangeShapeType="1"/>
          </p:cNvSpPr>
          <p:nvPr/>
        </p:nvSpPr>
        <p:spPr bwMode="auto">
          <a:xfrm flipV="1">
            <a:off x="1993131" y="5782092"/>
            <a:ext cx="356153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9" name="Caption_22"/>
          <p:cNvSpPr txBox="1">
            <a:spLocks noChangeArrowheads="1"/>
          </p:cNvSpPr>
          <p:nvPr/>
        </p:nvSpPr>
        <p:spPr bwMode="auto">
          <a:xfrm>
            <a:off x="4278846" y="6453188"/>
            <a:ext cx="360097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FontTx/>
              <a:buNone/>
            </a:pPr>
            <a:r>
              <a:rPr lang="de-DE" altLang="de-DE" sz="2000" i="1">
                <a:latin typeface="Calibri Light"/>
              </a:rPr>
              <a:t>alte?...</a:t>
            </a:r>
            <a:endParaRPr lang="de-DE" altLang="de-DE" sz="2000" i="1" dirty="0">
              <a:latin typeface="Calibri Light"/>
            </a:endParaRPr>
          </a:p>
        </p:txBody>
      </p:sp>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726366D1-66C1-42A8-8F65-D87B3483C973}" type="slidenum">
              <a:rPr lang="de-DE" altLang="de-DE" smtClean="0"/>
              <a:pPr>
                <a:defRPr/>
              </a:pPr>
              <a:t>3</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Există alte de surse de informaţii? Sunt de încredere?</a:t>
            </a:r>
            <a:endParaRPr lang="en-US" sz="3600">
              <a:latin typeface="+mn-lt"/>
              <a:ea typeface="+mn-ea"/>
              <a:cs typeface="+mn-cs"/>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Trening metacognitiv 6 – Empatie II</a:t>
            </a:r>
          </a:p>
        </p:txBody>
      </p:sp>
      <p:sp>
        <p:nvSpPr>
          <p:cNvPr id="8" name="Slide Number Placeholder 7"/>
          <p:cNvSpPr>
            <a:spLocks noGrp="1"/>
          </p:cNvSpPr>
          <p:nvPr>
            <p:ph type="sldNum" sz="quarter" idx="12"/>
          </p:nvPr>
        </p:nvSpPr>
        <p:spPr/>
        <p:txBody>
          <a:bodyPr/>
          <a:lstStyle/>
          <a:p>
            <a:pPr>
              <a:defRPr/>
            </a:pPr>
            <a:fld id="{726366D1-66C1-42A8-8F65-D87B3483C973}" type="slidenum">
              <a:rPr lang="de-DE" altLang="de-DE" smtClean="0"/>
              <a:pPr>
                <a:defRPr/>
              </a:pPr>
              <a:t>4</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Există alte de surse de informaţii? Sunt de încredere?</a:t>
            </a:r>
            <a:endParaRPr lang="en-US" sz="3600">
              <a:latin typeface="+mn-lt"/>
              <a:ea typeface="+mn-ea"/>
              <a:cs typeface="+mn-cs"/>
            </a:endParaRPr>
          </a:p>
        </p:txBody>
      </p:sp>
      <p:sp>
        <p:nvSpPr>
          <p:cNvPr id="5" name="Content Placeholder 4"/>
          <p:cNvSpPr>
            <a:spLocks noGrp="1"/>
          </p:cNvSpPr>
          <p:nvPr>
            <p:ph idx="1"/>
          </p:nvPr>
        </p:nvSpPr>
        <p:spPr>
          <a:xfrm>
            <a:off x="408955" y="2204864"/>
            <a:ext cx="5486400" cy="4248000"/>
          </a:xfrm>
        </p:spPr>
        <p:txBody>
          <a:bodyPr/>
          <a:lstStyle/>
          <a:p>
            <a:pPr marL="342900" lvl="0" indent="-342900" defTabSz="449263" fontAlgn="base">
              <a:buClr>
                <a:srgbClr val="333333"/>
              </a:buClr>
              <a:buFont typeface="WingDings"/>
              <a:buChar char=""/>
            </a:pPr>
            <a:r>
              <a:rPr lang="de-DE" altLang="de-DE" sz="2400">
                <a:solidFill>
                  <a:srgbClr val="333333"/>
                </a:solidFill>
              </a:rPr>
              <a:t>Cuno</a:t>
            </a:r>
            <a:r>
              <a:rPr lang="en-US" altLang="de-DE" sz="2400" dirty="0" err="1">
                <a:solidFill>
                  <a:srgbClr val="333333"/>
                </a:solidFill>
              </a:rPr>
              <a:t>ştinţe</a:t>
            </a:r>
            <a:r>
              <a:rPr lang="en-US" altLang="de-DE" sz="2400" dirty="0">
                <a:solidFill>
                  <a:srgbClr val="333333"/>
                </a:solidFill>
              </a:rPr>
              <a:t> </a:t>
            </a:r>
            <a:r>
              <a:rPr lang="en-US" altLang="de-DE" sz="2400" dirty="0" err="1">
                <a:solidFill>
                  <a:srgbClr val="333333"/>
                </a:solidFill>
              </a:rPr>
              <a:t>prealabile</a:t>
            </a:r>
            <a:r>
              <a:rPr lang="en-US" altLang="de-DE" sz="2400" dirty="0">
                <a:solidFill>
                  <a:srgbClr val="333333"/>
                </a:solidFill>
              </a:rPr>
              <a:t> </a:t>
            </a:r>
            <a:r>
              <a:rPr lang="en-US" altLang="de-DE" sz="2400" dirty="0" err="1">
                <a:solidFill>
                  <a:srgbClr val="333333"/>
                </a:solidFill>
              </a:rPr>
              <a:t>despre</a:t>
            </a:r>
            <a:r>
              <a:rPr lang="en-US" altLang="de-DE" sz="2400" dirty="0">
                <a:solidFill>
                  <a:srgbClr val="333333"/>
                </a:solidFill>
              </a:rPr>
              <a:t> </a:t>
            </a:r>
            <a:r>
              <a:rPr lang="en-US" altLang="de-DE" sz="2400" dirty="0" err="1">
                <a:solidFill>
                  <a:srgbClr val="333333"/>
                </a:solidFill>
              </a:rPr>
              <a:t>persoana</a:t>
            </a:r>
            <a:r>
              <a:rPr lang="en-US" altLang="de-DE" sz="2400" dirty="0">
                <a:solidFill>
                  <a:srgbClr val="333333"/>
                </a:solidFill>
              </a:rPr>
              <a:t> </a:t>
            </a:r>
            <a:r>
              <a:rPr lang="en-US" altLang="de-DE" sz="2400" dirty="0" err="1">
                <a:solidFill>
                  <a:srgbClr val="333333"/>
                </a:solidFill>
              </a:rPr>
              <a:t>respectivă</a:t>
            </a:r>
            <a:r>
              <a:rPr lang="en-US" altLang="de-DE" sz="2400" dirty="0">
                <a:solidFill>
                  <a:srgbClr val="333333"/>
                </a:solidFill>
              </a:rPr>
              <a:t> (</a:t>
            </a:r>
            <a:r>
              <a:rPr lang="en-US" altLang="de-DE" sz="2400" dirty="0" err="1">
                <a:solidFill>
                  <a:srgbClr val="333333"/>
                </a:solidFill>
              </a:rPr>
              <a:t>zvonuri</a:t>
            </a:r>
            <a:r>
              <a:rPr lang="en-US" altLang="de-DE" sz="2400" dirty="0">
                <a:solidFill>
                  <a:srgbClr val="333333"/>
                </a:solidFill>
              </a:rPr>
              <a:t>): de </a:t>
            </a:r>
            <a:r>
              <a:rPr lang="en-US" altLang="de-DE" sz="2400" dirty="0" err="1">
                <a:solidFill>
                  <a:srgbClr val="333333"/>
                </a:solidFill>
              </a:rPr>
              <a:t>exemplu</a:t>
            </a:r>
            <a:r>
              <a:rPr lang="en-US" altLang="de-DE" sz="2400" dirty="0">
                <a:solidFill>
                  <a:srgbClr val="333333"/>
                </a:solidFill>
              </a:rPr>
              <a:t> </a:t>
            </a:r>
            <a:r>
              <a:rPr lang="en-US" altLang="de-DE" sz="2400" dirty="0" err="1">
                <a:solidFill>
                  <a:srgbClr val="333333"/>
                </a:solidFill>
              </a:rPr>
              <a:t>ce</a:t>
            </a:r>
            <a:r>
              <a:rPr lang="en-US" altLang="de-DE" sz="2400" dirty="0">
                <a:solidFill>
                  <a:srgbClr val="333333"/>
                </a:solidFill>
              </a:rPr>
              <a:t> v-a </a:t>
            </a:r>
            <a:r>
              <a:rPr lang="en-US" altLang="de-DE" sz="2400" dirty="0" err="1">
                <a:solidFill>
                  <a:srgbClr val="333333"/>
                </a:solidFill>
              </a:rPr>
              <a:t>povestit</a:t>
            </a:r>
            <a:r>
              <a:rPr lang="en-US" altLang="de-DE" sz="2400" dirty="0">
                <a:solidFill>
                  <a:srgbClr val="333333"/>
                </a:solidFill>
              </a:rPr>
              <a:t> un </a:t>
            </a:r>
            <a:r>
              <a:rPr lang="en-US" altLang="de-DE" sz="2400" dirty="0" err="1">
                <a:solidFill>
                  <a:srgbClr val="333333"/>
                </a:solidFill>
              </a:rPr>
              <a:t>prieten</a:t>
            </a:r>
            <a:endParaRPr lang="en-US" altLang="de-DE" sz="2400" dirty="0">
              <a:solidFill>
                <a:srgbClr val="333333"/>
              </a:solidFill>
            </a:endParaRPr>
          </a:p>
          <a:p>
            <a:pPr marL="342900" lvl="0" indent="-342900" defTabSz="449263" fontAlgn="base">
              <a:buClr>
                <a:srgbClr val="333333"/>
              </a:buClr>
              <a:buFont typeface="WingDings"/>
              <a:buChar char=""/>
            </a:pPr>
            <a:r>
              <a:rPr lang="de-DE" altLang="de-DE" sz="2400" dirty="0">
                <a:solidFill>
                  <a:srgbClr val="333333"/>
                </a:solidFill>
              </a:rPr>
              <a:t>Cuno</a:t>
            </a:r>
            <a:r>
              <a:rPr lang="en-US" altLang="de-DE" sz="2400" dirty="0" err="1">
                <a:solidFill>
                  <a:srgbClr val="333333"/>
                </a:solidFill>
              </a:rPr>
              <a:t>ştinţe</a:t>
            </a:r>
            <a:r>
              <a:rPr lang="en-US" altLang="de-DE" sz="2400" dirty="0">
                <a:solidFill>
                  <a:srgbClr val="333333"/>
                </a:solidFill>
              </a:rPr>
              <a:t> </a:t>
            </a:r>
            <a:r>
              <a:rPr lang="en-US" altLang="de-DE" sz="2400" dirty="0" err="1">
                <a:solidFill>
                  <a:srgbClr val="333333"/>
                </a:solidFill>
              </a:rPr>
              <a:t>prealabile</a:t>
            </a:r>
            <a:r>
              <a:rPr lang="en-US" altLang="de-DE" sz="2400" dirty="0">
                <a:solidFill>
                  <a:srgbClr val="333333"/>
                </a:solidFill>
              </a:rPr>
              <a:t> </a:t>
            </a:r>
            <a:r>
              <a:rPr lang="en-US" altLang="de-DE" sz="2400" dirty="0" err="1">
                <a:solidFill>
                  <a:srgbClr val="333333"/>
                </a:solidFill>
              </a:rPr>
              <a:t>despre</a:t>
            </a:r>
            <a:r>
              <a:rPr lang="en-US" altLang="de-DE" sz="2400" dirty="0">
                <a:solidFill>
                  <a:srgbClr val="333333"/>
                </a:solidFill>
              </a:rPr>
              <a:t> </a:t>
            </a:r>
            <a:r>
              <a:rPr lang="en-US" altLang="de-DE" sz="2400" dirty="0" err="1">
                <a:solidFill>
                  <a:srgbClr val="333333"/>
                </a:solidFill>
              </a:rPr>
              <a:t>persoane</a:t>
            </a:r>
            <a:r>
              <a:rPr lang="en-US" altLang="de-DE" sz="2400" dirty="0">
                <a:solidFill>
                  <a:srgbClr val="333333"/>
                </a:solidFill>
              </a:rPr>
              <a:t> </a:t>
            </a:r>
            <a:r>
              <a:rPr lang="en-US" altLang="de-DE" sz="2400" dirty="0" err="1">
                <a:solidFill>
                  <a:srgbClr val="333333"/>
                </a:solidFill>
              </a:rPr>
              <a:t>asemănătoare</a:t>
            </a:r>
            <a:r>
              <a:rPr lang="en-US" altLang="de-DE" sz="2400" dirty="0">
                <a:solidFill>
                  <a:srgbClr val="333333"/>
                </a:solidFill>
              </a:rPr>
              <a:t> (de </a:t>
            </a:r>
            <a:r>
              <a:rPr lang="en-US" altLang="de-DE" sz="2400" err="1">
                <a:solidFill>
                  <a:srgbClr val="333333"/>
                </a:solidFill>
              </a:rPr>
              <a:t>exemplu</a:t>
            </a:r>
            <a:r>
              <a:rPr lang="en-US" altLang="de-DE" sz="2400">
                <a:solidFill>
                  <a:srgbClr val="333333"/>
                </a:solidFill>
              </a:rPr>
              <a:t> “rocker”)</a:t>
            </a:r>
            <a:endParaRPr lang="en-US" altLang="de-DE" sz="2400" dirty="0">
              <a:solidFill>
                <a:srgbClr val="333333"/>
              </a:solidFill>
            </a:endParaRPr>
          </a:p>
          <a:p>
            <a:pPr marL="342900" lvl="0" indent="-342900" defTabSz="449263" fontAlgn="base">
              <a:buClr>
                <a:srgbClr val="333333"/>
              </a:buClr>
              <a:buFont typeface="WingDings"/>
              <a:buChar char=""/>
            </a:pPr>
            <a:r>
              <a:rPr lang="en-US" altLang="de-DE" sz="2400" dirty="0" err="1">
                <a:solidFill>
                  <a:srgbClr val="333333"/>
                </a:solidFill>
              </a:rPr>
              <a:t>Intuiţie</a:t>
            </a:r>
            <a:endParaRPr lang="en-US" altLang="de-DE" sz="2400" dirty="0">
              <a:solidFill>
                <a:srgbClr val="333333"/>
              </a:solidFill>
            </a:endParaRPr>
          </a:p>
          <a:p>
            <a:pPr marL="342900" lvl="0" indent="-342900" defTabSz="449263" fontAlgn="base">
              <a:buClr>
                <a:srgbClr val="333333"/>
              </a:buClr>
              <a:buFont typeface="WingDings"/>
              <a:buChar char=""/>
            </a:pPr>
            <a:r>
              <a:rPr lang="fr-FR" altLang="de-DE" sz="2400" dirty="0" err="1">
                <a:solidFill>
                  <a:srgbClr val="333333"/>
                </a:solidFill>
              </a:rPr>
              <a:t>Ceva</a:t>
            </a:r>
            <a:r>
              <a:rPr lang="fr-FR" altLang="de-DE" sz="2400" dirty="0">
                <a:solidFill>
                  <a:srgbClr val="333333"/>
                </a:solidFill>
              </a:rPr>
              <a:t> </a:t>
            </a:r>
            <a:r>
              <a:rPr lang="fr-FR" altLang="de-DE" sz="2400" dirty="0" err="1">
                <a:solidFill>
                  <a:srgbClr val="333333"/>
                </a:solidFill>
              </a:rPr>
              <a:t>scris</a:t>
            </a:r>
            <a:r>
              <a:rPr lang="fr-FR" altLang="de-DE" sz="2400" dirty="0">
                <a:solidFill>
                  <a:srgbClr val="333333"/>
                </a:solidFill>
              </a:rPr>
              <a:t>: de </a:t>
            </a:r>
            <a:r>
              <a:rPr lang="fr-FR" altLang="de-DE" sz="2400" dirty="0" err="1">
                <a:solidFill>
                  <a:srgbClr val="333333"/>
                </a:solidFill>
              </a:rPr>
              <a:t>exemplu</a:t>
            </a:r>
            <a:r>
              <a:rPr lang="fr-FR" altLang="de-DE" sz="2400" dirty="0">
                <a:solidFill>
                  <a:srgbClr val="333333"/>
                </a:solidFill>
              </a:rPr>
              <a:t> email </a:t>
            </a:r>
            <a:r>
              <a:rPr lang="fr-FR" altLang="de-DE" sz="2400" dirty="0" err="1">
                <a:solidFill>
                  <a:srgbClr val="333333"/>
                </a:solidFill>
              </a:rPr>
              <a:t>sau</a:t>
            </a:r>
            <a:r>
              <a:rPr lang="fr-FR" altLang="de-DE" sz="2400" dirty="0">
                <a:solidFill>
                  <a:srgbClr val="333333"/>
                </a:solidFill>
              </a:rPr>
              <a:t> chat</a:t>
            </a:r>
            <a:endParaRPr lang="en-US" sz="2400" dirty="0"/>
          </a:p>
        </p:txBody>
      </p:sp>
      <p:pic>
        <p:nvPicPr>
          <p:cNvPr id="8" name="Picture 7" descr="312807225_61073e1b90_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3300" y="2203704"/>
            <a:ext cx="36042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Trening metacognitiv 6 – Empatie II</a:t>
            </a:r>
          </a:p>
        </p:txBody>
      </p:sp>
      <p:sp>
        <p:nvSpPr>
          <p:cNvPr id="9" name="Slide Number Placeholder 8"/>
          <p:cNvSpPr>
            <a:spLocks noGrp="1"/>
          </p:cNvSpPr>
          <p:nvPr>
            <p:ph type="sldNum" sz="quarter" idx="12"/>
          </p:nvPr>
        </p:nvSpPr>
        <p:spPr/>
        <p:txBody>
          <a:bodyPr/>
          <a:lstStyle/>
          <a:p>
            <a:pPr>
              <a:defRPr/>
            </a:pPr>
            <a:fld id="{EC10793A-8895-49A9-BEA7-C6DAFEC7AFC6}" type="slidenum">
              <a:rPr lang="de-DE" altLang="de-DE" smtClean="0"/>
              <a:pPr>
                <a:defRPr/>
              </a:pPr>
              <a:t>5</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s-ES" sz="3600">
                <a:solidFill>
                  <a:srgbClr val="004992"/>
                </a:solidFill>
                <a:latin typeface="+mn-lt"/>
                <a:ea typeface="+mn-ea"/>
                <a:cs typeface="+mn-cs"/>
              </a:rPr>
              <a:t>Avantaje şi dezavantaje ale indiciilor/semnalelor de evaluare</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377"/>
            <a:r>
              <a:rPr lang="vi-VN" altLang="de-DE" sz="2400">
                <a:solidFill>
                  <a:srgbClr val="333333"/>
                </a:solidFill>
              </a:rPr>
              <a:t>După ce am discutat câteva aspecte care contribuie la evaluarea unei persoane, ne vom concentra asupra avantajelor şi dezavantajelor acestor indicii.</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Trening metacognitiv 6 – Empatie II</a:t>
            </a:r>
          </a:p>
        </p:txBody>
      </p:sp>
      <p:sp>
        <p:nvSpPr>
          <p:cNvPr id="7" name="Slide Number Placeholder 6"/>
          <p:cNvSpPr>
            <a:spLocks noGrp="1"/>
          </p:cNvSpPr>
          <p:nvPr>
            <p:ph type="sldNum" sz="quarter" idx="12"/>
          </p:nvPr>
        </p:nvSpPr>
        <p:spPr/>
        <p:txBody>
          <a:bodyPr/>
          <a:lstStyle/>
          <a:p>
            <a:pPr>
              <a:defRPr/>
            </a:pPr>
            <a:fld id="{EC10793A-8895-49A9-BEA7-C6DAFEC7AFC6}" type="slidenum">
              <a:rPr lang="de-DE" altLang="de-DE" smtClean="0"/>
              <a:pPr>
                <a:defRPr/>
              </a:pPr>
              <a:t>6</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Discutaţi avantajele şi dezavantajele următorului indiciu cu privire la evaluarea unei persoane</a:t>
            </a:r>
            <a:endParaRPr lang="en-US" sz="3600">
              <a:latin typeface="+mn-lt"/>
              <a:ea typeface="+mn-ea"/>
              <a:cs typeface="+mn-cs"/>
            </a:endParaRPr>
          </a:p>
        </p:txBody>
      </p:sp>
      <p:graphicFrame>
        <p:nvGraphicFramePr>
          <p:cNvPr id="10" name="Group 2"/>
          <p:cNvGraphicFramePr>
            <a:graphicFrameLocks noGrp="1"/>
          </p:cNvGraphicFramePr>
          <p:nvPr>
            <p:extLst>
              <p:ext uri="{D42A27DB-BD31-4B8C-83A1-F6EECF244321}">
                <p14:modId xmlns:p14="http://schemas.microsoft.com/office/powerpoint/2010/main" val="2605754433"/>
              </p:ext>
            </p:extLst>
          </p:nvPr>
        </p:nvGraphicFramePr>
        <p:xfrm>
          <a:off x="408955" y="22402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28600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rPr>
                        <a:t>Gestica / limbajul corporal / ţinuta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vi-VN" sz="1800" b="0" i="0" u="none" strike="noStrike" cap="none" normalizeH="0" baseline="0" dirty="0">
                          <a:ln>
                            <a:noFill/>
                          </a:ln>
                          <a:solidFill>
                            <a:srgbClr val="004992"/>
                          </a:solidFill>
                          <a:effectLst/>
                          <a:latin typeface="Calibri Light"/>
                        </a:rPr>
                        <a:t>Aspect important:</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18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01168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1800" b="0" i="0" u="none" strike="noStrike" cap="none" normalizeH="0" baseline="0" dirty="0">
                          <a:ln>
                            <a:noFill/>
                          </a:ln>
                          <a:solidFill>
                            <a:srgbClr val="004992"/>
                          </a:solidFill>
                          <a:effectLst/>
                          <a:latin typeface="Calibri Light"/>
                        </a:rPr>
                        <a:t>Atenţie:</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1800" b="0" i="0" u="none" strike="noStrike" cap="none" normalizeH="0" baseline="0" dirty="0">
                          <a:ln>
                            <a:noFill/>
                          </a:ln>
                          <a:solidFill>
                            <a:srgbClr val="004992"/>
                          </a:solidFill>
                          <a:effectLst/>
                          <a:latin typeface="+mn-lt"/>
                        </a:rPr>
                        <a:t>???</a:t>
                      </a:r>
                      <a:endParaRPr kumimoji="0" lang="en-US" sz="18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2"/>
          <p:cNvSpPr txBox="1">
            <a:spLocks noChangeArrowheads="1"/>
          </p:cNvSpPr>
          <p:nvPr/>
        </p:nvSpPr>
        <p:spPr bwMode="auto">
          <a:xfrm>
            <a:off x="408955" y="3000544"/>
            <a:ext cx="183068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de-DE" sz="1800">
                <a:solidFill>
                  <a:srgbClr val="333333"/>
                </a:solidFill>
                <a:latin typeface="+mj-lt"/>
              </a:rPr>
              <a:t>Exemplu</a:t>
            </a:r>
            <a:endParaRPr lang="en-US" altLang="de-DE" sz="1800" dirty="0">
              <a:solidFill>
                <a:srgbClr val="333333"/>
              </a:solidFill>
              <a:latin typeface="+mj-lt"/>
            </a:endParaRPr>
          </a:p>
        </p:txBody>
      </p:sp>
      <p:sp>
        <p:nvSpPr>
          <p:cNvPr id="13" name="Caption_12"/>
          <p:cNvSpPr txBox="1">
            <a:spLocks noChangeArrowheads="1"/>
          </p:cNvSpPr>
          <p:nvPr/>
        </p:nvSpPr>
        <p:spPr bwMode="auto">
          <a:xfrm>
            <a:off x="1026547" y="5013176"/>
            <a:ext cx="1830680" cy="346075"/>
          </a:xfrm>
          <a:prstGeom prst="rect">
            <a:avLst/>
          </a:prstGeom>
          <a:noFill/>
          <a:ln w="9525">
            <a:noFill/>
            <a:miter lim="800000"/>
            <a:headEnd/>
            <a:tailEnd/>
          </a:ln>
          <a:effectLst/>
        </p:spPr>
        <p:txBody>
          <a:bodyPr>
            <a:noAutofit/>
          </a:bodyPr>
          <a:lstStyle/>
          <a:p>
            <a:pPr algn="ctr">
              <a:spcBef>
                <a:spcPct val="50000"/>
              </a:spcBef>
              <a:defRPr/>
            </a:pPr>
            <a:r>
              <a:rPr lang="vi-VN">
                <a:solidFill>
                  <a:srgbClr val="333333"/>
                </a:solidFill>
                <a:latin typeface="+mj-lt"/>
              </a:rPr>
              <a:t>Rugăciune… Îi este frig?</a:t>
            </a:r>
            <a:endParaRPr lang="en-US" dirty="0">
              <a:solidFill>
                <a:srgbClr val="333333"/>
              </a:solidFill>
              <a:latin typeface="+mj-lt"/>
            </a:endParaRPr>
          </a:p>
        </p:txBody>
      </p:sp>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726366D1-66C1-42A8-8F65-D87B3483C973}" type="slidenum">
              <a:rPr lang="de-DE" altLang="de-DE" smtClean="0"/>
              <a:pPr>
                <a:defRPr/>
              </a:pPr>
              <a:t>7</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Discutaţi avantajele şi dezavantajele următorului indiciu cu privire la evaluarea unei persoane</a:t>
            </a:r>
            <a:endParaRPr lang="en-US" sz="3600">
              <a:latin typeface="+mn-lt"/>
              <a:ea typeface="+mn-ea"/>
              <a:cs typeface="+mn-cs"/>
            </a:endParaRPr>
          </a:p>
        </p:txBody>
      </p:sp>
      <p:graphicFrame>
        <p:nvGraphicFramePr>
          <p:cNvPr id="10" name="Group 2"/>
          <p:cNvGraphicFramePr>
            <a:graphicFrameLocks noGrp="1"/>
          </p:cNvGraphicFramePr>
          <p:nvPr>
            <p:extLst>
              <p:ext uri="{D42A27DB-BD31-4B8C-83A1-F6EECF244321}">
                <p14:modId xmlns:p14="http://schemas.microsoft.com/office/powerpoint/2010/main" val="3072849089"/>
              </p:ext>
            </p:extLst>
          </p:nvPr>
        </p:nvGraphicFramePr>
        <p:xfrm>
          <a:off x="408955" y="22402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28600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rPr>
                        <a:t>Gestica / limbajul corporal / ţinuta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vi-VN" sz="1800" b="0" i="0" u="none" strike="noStrike" cap="none" normalizeH="0" baseline="0" dirty="0">
                          <a:ln>
                            <a:noFill/>
                          </a:ln>
                          <a:solidFill>
                            <a:srgbClr val="004992"/>
                          </a:solidFill>
                          <a:effectLst/>
                          <a:latin typeface="Calibri Light"/>
                        </a:rPr>
                        <a:t>Aspect important:</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vi-VN" sz="1800" b="0" i="0" u="none" strike="noStrike" cap="none" normalizeH="0" baseline="0" dirty="0">
                          <a:ln>
                            <a:noFill/>
                          </a:ln>
                          <a:solidFill>
                            <a:srgbClr val="333333"/>
                          </a:solidFill>
                          <a:effectLst/>
                          <a:latin typeface="Calibri Light"/>
                        </a:rPr>
                        <a:t>Gesturile şi comportamentul pot accentua anumite cuvinte, cum ar fi un pumn încordat când ameninţăm, capul aplecat când ne rugăm.</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01168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1800" b="0" i="0" u="none" strike="noStrike" cap="none" normalizeH="0" baseline="0" dirty="0">
                          <a:ln>
                            <a:noFill/>
                          </a:ln>
                          <a:solidFill>
                            <a:srgbClr val="004992"/>
                          </a:solidFill>
                          <a:effectLst/>
                          <a:latin typeface="+mn-lt"/>
                        </a:rPr>
                        <a:t>Atenţie:</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1800" b="0" i="0" u="none" strike="noStrike" cap="none" normalizeH="0" baseline="0" dirty="0">
                          <a:ln>
                            <a:noFill/>
                          </a:ln>
                          <a:solidFill>
                            <a:srgbClr val="004992"/>
                          </a:solidFill>
                          <a:effectLst/>
                          <a:latin typeface="+mn-l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2"/>
          <p:cNvSpPr txBox="1">
            <a:spLocks noChangeArrowheads="1"/>
          </p:cNvSpPr>
          <p:nvPr/>
        </p:nvSpPr>
        <p:spPr bwMode="auto">
          <a:xfrm>
            <a:off x="408955" y="3000544"/>
            <a:ext cx="183068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de-DE" sz="1800">
                <a:solidFill>
                  <a:srgbClr val="333333"/>
                </a:solidFill>
                <a:latin typeface="+mj-lt"/>
              </a:rPr>
              <a:t>Exemplu</a:t>
            </a:r>
            <a:endParaRPr lang="en-US" altLang="de-DE" sz="1800" dirty="0">
              <a:solidFill>
                <a:srgbClr val="333333"/>
              </a:solidFill>
              <a:latin typeface="+mj-lt"/>
            </a:endParaRPr>
          </a:p>
        </p:txBody>
      </p:sp>
      <p:sp>
        <p:nvSpPr>
          <p:cNvPr id="13" name="Caption_12"/>
          <p:cNvSpPr txBox="1">
            <a:spLocks noChangeArrowheads="1"/>
          </p:cNvSpPr>
          <p:nvPr/>
        </p:nvSpPr>
        <p:spPr bwMode="auto">
          <a:xfrm>
            <a:off x="1026547" y="5013176"/>
            <a:ext cx="1830680" cy="346075"/>
          </a:xfrm>
          <a:prstGeom prst="rect">
            <a:avLst/>
          </a:prstGeom>
          <a:noFill/>
          <a:ln w="9525">
            <a:noFill/>
            <a:miter lim="800000"/>
            <a:headEnd/>
            <a:tailEnd/>
          </a:ln>
          <a:effectLst/>
        </p:spPr>
        <p:txBody>
          <a:bodyPr>
            <a:noAutofit/>
          </a:bodyPr>
          <a:lstStyle/>
          <a:p>
            <a:pPr algn="ctr">
              <a:spcBef>
                <a:spcPct val="50000"/>
              </a:spcBef>
              <a:defRPr/>
            </a:pPr>
            <a:r>
              <a:rPr lang="vi-VN">
                <a:solidFill>
                  <a:srgbClr val="333333"/>
                </a:solidFill>
                <a:latin typeface="+mj-lt"/>
              </a:rPr>
              <a:t>Rugăciune… Îi este frig?</a:t>
            </a:r>
            <a:endParaRPr lang="en-US" dirty="0">
              <a:solidFill>
                <a:srgbClr val="333333"/>
              </a:solidFill>
              <a:latin typeface="+mj-lt"/>
            </a:endParaRPr>
          </a:p>
        </p:txBody>
      </p:sp>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726366D1-66C1-42A8-8F65-D87B3483C973}" type="slidenum">
              <a:rPr lang="de-DE" altLang="de-DE" smtClean="0"/>
              <a:pPr>
                <a:defRPr/>
              </a:pPr>
              <a:t>8</a:t>
            </a:fld>
            <a:endParaRPr lang="de-DE" altLang="de-DE"/>
          </a:p>
        </p:txBody>
      </p:sp>
    </p:spTree>
    <p:extLst>
      <p:ext uri="{BB962C8B-B14F-4D97-AF65-F5344CB8AC3E}">
        <p14:creationId xmlns:p14="http://schemas.microsoft.com/office/powerpoint/2010/main" val="419475407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Discutaţi avantajele şi dezavantajele următorului indiciu cu privire la evaluarea unei persoane</a:t>
            </a:r>
            <a:endParaRPr lang="en-US" sz="3600">
              <a:latin typeface="+mn-lt"/>
              <a:ea typeface="+mn-ea"/>
              <a:cs typeface="+mn-cs"/>
            </a:endParaRPr>
          </a:p>
        </p:txBody>
      </p:sp>
      <p:graphicFrame>
        <p:nvGraphicFramePr>
          <p:cNvPr id="10" name="Group 2"/>
          <p:cNvGraphicFramePr>
            <a:graphicFrameLocks noGrp="1"/>
          </p:cNvGraphicFramePr>
          <p:nvPr>
            <p:extLst>
              <p:ext uri="{D42A27DB-BD31-4B8C-83A1-F6EECF244321}">
                <p14:modId xmlns:p14="http://schemas.microsoft.com/office/powerpoint/2010/main" val="1262719869"/>
              </p:ext>
            </p:extLst>
          </p:nvPr>
        </p:nvGraphicFramePr>
        <p:xfrm>
          <a:off x="408955" y="22402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28600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rPr>
                        <a:t>Gestica / limbajul corporal / ţinuta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vi-VN" sz="1800" b="0" i="0" u="none" strike="noStrike" cap="none" normalizeH="0" baseline="0" dirty="0">
                          <a:ln>
                            <a:noFill/>
                          </a:ln>
                          <a:solidFill>
                            <a:srgbClr val="004992"/>
                          </a:solidFill>
                          <a:effectLst/>
                          <a:latin typeface="Calibri Light"/>
                        </a:rPr>
                        <a:t>Aspect important:</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vi-VN" sz="1800" b="0" i="0" u="none" strike="noStrike" cap="none" normalizeH="0" baseline="0" dirty="0">
                          <a:ln>
                            <a:noFill/>
                          </a:ln>
                          <a:solidFill>
                            <a:srgbClr val="333333"/>
                          </a:solidFill>
                          <a:effectLst/>
                          <a:latin typeface="Calibri Light"/>
                        </a:rPr>
                        <a:t>Gesturile şi comportamentul pot accentua anumite cuvinte, cum ar fi un pumn încordat când ameninţăm, capul aplecat când ne rugăm.</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vi-VN" sz="1800" b="0" i="0" u="none" strike="noStrike" cap="none" normalizeH="0" baseline="0" dirty="0">
                          <a:ln>
                            <a:noFill/>
                          </a:ln>
                          <a:solidFill>
                            <a:srgbClr val="333333"/>
                          </a:solidFill>
                          <a:effectLst/>
                          <a:latin typeface="Calibri Light"/>
                        </a:rPr>
                        <a:t>Semne indirecte pot să aibe un anumit sens: gesticularea exagerată poate să fie un semn de nervozitate (însă: există diferenţe între culturi!), umeri căzuţi în jos un semn de încredere în sine redusă.</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01168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1800" b="0" i="0" u="none" strike="noStrike" cap="none" normalizeH="0" baseline="0" dirty="0">
                          <a:ln>
                            <a:noFill/>
                          </a:ln>
                          <a:solidFill>
                            <a:srgbClr val="004992"/>
                          </a:solidFill>
                          <a:effectLst/>
                          <a:latin typeface="+mn-lt"/>
                        </a:rPr>
                        <a:t>Atenţie:</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1800" b="0" i="0" u="none" strike="noStrike" cap="none" normalizeH="0" baseline="0" dirty="0">
                          <a:ln>
                            <a:noFill/>
                          </a:ln>
                          <a:solidFill>
                            <a:srgbClr val="004992"/>
                          </a:solidFill>
                          <a:effectLst/>
                          <a:latin typeface="+mn-l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2"/>
          <p:cNvSpPr txBox="1">
            <a:spLocks noChangeArrowheads="1"/>
          </p:cNvSpPr>
          <p:nvPr/>
        </p:nvSpPr>
        <p:spPr bwMode="auto">
          <a:xfrm>
            <a:off x="408955" y="3000544"/>
            <a:ext cx="183068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de-DE" sz="1800">
                <a:solidFill>
                  <a:srgbClr val="333333"/>
                </a:solidFill>
                <a:latin typeface="+mj-lt"/>
              </a:rPr>
              <a:t>Exemplu</a:t>
            </a:r>
            <a:endParaRPr lang="en-US" altLang="de-DE" sz="1800" dirty="0">
              <a:solidFill>
                <a:srgbClr val="333333"/>
              </a:solidFill>
              <a:latin typeface="+mj-lt"/>
            </a:endParaRPr>
          </a:p>
        </p:txBody>
      </p:sp>
      <p:sp>
        <p:nvSpPr>
          <p:cNvPr id="13" name="Caption_12"/>
          <p:cNvSpPr txBox="1">
            <a:spLocks noChangeArrowheads="1"/>
          </p:cNvSpPr>
          <p:nvPr/>
        </p:nvSpPr>
        <p:spPr bwMode="auto">
          <a:xfrm>
            <a:off x="1026547" y="5013176"/>
            <a:ext cx="1830680" cy="346075"/>
          </a:xfrm>
          <a:prstGeom prst="rect">
            <a:avLst/>
          </a:prstGeom>
          <a:noFill/>
          <a:ln w="9525">
            <a:noFill/>
            <a:miter lim="800000"/>
            <a:headEnd/>
            <a:tailEnd/>
          </a:ln>
          <a:effectLst/>
        </p:spPr>
        <p:txBody>
          <a:bodyPr>
            <a:noAutofit/>
          </a:bodyPr>
          <a:lstStyle/>
          <a:p>
            <a:pPr algn="ctr">
              <a:spcBef>
                <a:spcPct val="50000"/>
              </a:spcBef>
              <a:defRPr/>
            </a:pPr>
            <a:r>
              <a:rPr lang="vi-VN">
                <a:solidFill>
                  <a:srgbClr val="333333"/>
                </a:solidFill>
                <a:latin typeface="+mj-lt"/>
              </a:rPr>
              <a:t>Rugăciune… Îi este frig?</a:t>
            </a:r>
            <a:endParaRPr lang="en-US" dirty="0">
              <a:solidFill>
                <a:srgbClr val="333333"/>
              </a:solidFill>
              <a:latin typeface="+mj-lt"/>
            </a:endParaRPr>
          </a:p>
        </p:txBody>
      </p:sp>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726366D1-66C1-42A8-8F65-D87B3483C973}" type="slidenum">
              <a:rPr lang="de-DE" altLang="de-DE" smtClean="0"/>
              <a:pPr>
                <a:defRPr/>
              </a:pPr>
              <a:t>9</a:t>
            </a:fld>
            <a:endParaRPr lang="de-DE" altLang="de-DE"/>
          </a:p>
        </p:txBody>
      </p:sp>
    </p:spTree>
    <p:extLst>
      <p:ext uri="{BB962C8B-B14F-4D97-AF65-F5344CB8AC3E}">
        <p14:creationId xmlns:p14="http://schemas.microsoft.com/office/powerpoint/2010/main" val="751915152"/>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Discutaţi avantajele şi dezavantajele următorului indiciu cu privire la evaluarea unei persoane</a:t>
            </a:r>
            <a:endParaRPr lang="en-US" sz="3600">
              <a:latin typeface="+mn-lt"/>
              <a:ea typeface="+mn-ea"/>
              <a:cs typeface="+mn-cs"/>
            </a:endParaRPr>
          </a:p>
        </p:txBody>
      </p:sp>
      <p:graphicFrame>
        <p:nvGraphicFramePr>
          <p:cNvPr id="10" name="Group 2"/>
          <p:cNvGraphicFramePr>
            <a:graphicFrameLocks noGrp="1"/>
          </p:cNvGraphicFramePr>
          <p:nvPr>
            <p:extLst>
              <p:ext uri="{D42A27DB-BD31-4B8C-83A1-F6EECF244321}">
                <p14:modId xmlns:p14="http://schemas.microsoft.com/office/powerpoint/2010/main" val="3529405298"/>
              </p:ext>
            </p:extLst>
          </p:nvPr>
        </p:nvGraphicFramePr>
        <p:xfrm>
          <a:off x="408955" y="22402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28600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rPr>
                        <a:t>Gestica / limbajul corporal / ţinuta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vi-VN" sz="1800" b="0" i="0" u="none" strike="noStrike" cap="none" normalizeH="0" baseline="0" dirty="0">
                          <a:ln>
                            <a:noFill/>
                          </a:ln>
                          <a:solidFill>
                            <a:srgbClr val="004992"/>
                          </a:solidFill>
                          <a:effectLst/>
                          <a:latin typeface="Calibri Light"/>
                        </a:rPr>
                        <a:t>Aspect important:</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vi-VN" sz="1800" b="0" i="0" u="none" strike="noStrike" cap="none" normalizeH="0" baseline="0" dirty="0">
                          <a:ln>
                            <a:noFill/>
                          </a:ln>
                          <a:solidFill>
                            <a:srgbClr val="333333"/>
                          </a:solidFill>
                          <a:effectLst/>
                          <a:latin typeface="Calibri Light"/>
                        </a:rPr>
                        <a:t>Gesturile şi comportamentul pot accentua anumite cuvinte, cum ar fi un pumn încordat când ameninţăm, capul aplecat când ne rugăm.</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vi-VN" sz="1800" b="0" i="0" u="none" strike="noStrike" cap="none" normalizeH="0" baseline="0" dirty="0">
                          <a:ln>
                            <a:noFill/>
                          </a:ln>
                          <a:solidFill>
                            <a:srgbClr val="333333"/>
                          </a:solidFill>
                          <a:effectLst/>
                          <a:latin typeface="Calibri Light"/>
                        </a:rPr>
                        <a:t>Semne indirecte pot să aibe un anumit sens: gesticularea exagerată poate să fie un semn de nervozitate (însă: există diferenţe între culturi!), umeri căzuţi în jos un semn de încredere în sine redusă.</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01168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1800" b="0" i="0" u="none" strike="noStrike" cap="none" normalizeH="0" baseline="0" dirty="0">
                          <a:ln>
                            <a:noFill/>
                          </a:ln>
                          <a:solidFill>
                            <a:srgbClr val="004992"/>
                          </a:solidFill>
                          <a:effectLst/>
                          <a:latin typeface="Calibri Light"/>
                        </a:rPr>
                        <a:t>Atenţie:</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vi-VN" sz="1800" b="0" i="0" u="none" strike="noStrike" cap="none" normalizeH="0" baseline="0" dirty="0">
                          <a:ln>
                            <a:noFill/>
                          </a:ln>
                          <a:solidFill>
                            <a:srgbClr val="333333"/>
                          </a:solidFill>
                          <a:effectLst/>
                          <a:latin typeface="Calibri Light"/>
                        </a:rPr>
                        <a:t>Gesturile, limbajul corporal pot să înşele. </a:t>
                      </a:r>
                      <a:br>
                        <a:rPr kumimoji="0" lang="vi-VN" sz="1800" b="0" i="0" u="none" strike="noStrike" cap="none" normalizeH="0" baseline="0" dirty="0">
                          <a:ln>
                            <a:noFill/>
                          </a:ln>
                          <a:solidFill>
                            <a:srgbClr val="333333"/>
                          </a:solidFill>
                          <a:effectLst/>
                          <a:latin typeface="Calibri Light"/>
                        </a:rPr>
                      </a:br>
                      <a:r>
                        <a:rPr kumimoji="0" lang="vi-VN" sz="1800" b="0" i="0" u="none" strike="noStrike" cap="none" normalizeH="0" baseline="0" dirty="0">
                          <a:ln>
                            <a:noFill/>
                          </a:ln>
                          <a:solidFill>
                            <a:srgbClr val="333333"/>
                          </a:solidFill>
                          <a:effectLst/>
                          <a:latin typeface="Calibri Light"/>
                        </a:rPr>
                        <a:t>Exemple: Este posibil să ne construim </a:t>
                      </a:r>
                      <a:r>
                        <a:rPr kumimoji="0" lang="vi-VN" sz="1800" b="0" i="0" u="none" strike="noStrike" cap="none" normalizeH="0" baseline="0">
                          <a:ln>
                            <a:noFill/>
                          </a:ln>
                          <a:solidFill>
                            <a:srgbClr val="333333"/>
                          </a:solidFill>
                          <a:effectLst/>
                          <a:latin typeface="Calibri Light"/>
                        </a:rPr>
                        <a:t>o “faţadă” </a:t>
                      </a:r>
                      <a:r>
                        <a:rPr kumimoji="0" lang="vi-VN" sz="1800" b="0" i="0" u="none" strike="noStrike" cap="none" normalizeH="0" baseline="0" dirty="0">
                          <a:ln>
                            <a:noFill/>
                          </a:ln>
                          <a:solidFill>
                            <a:srgbClr val="333333"/>
                          </a:solidFill>
                          <a:effectLst/>
                          <a:latin typeface="Calibri Light"/>
                        </a:rPr>
                        <a:t>pentru a arăta încrezători în noi.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vi-VN" sz="1800" b="0" i="0" u="none" strike="noStrike" cap="none" normalizeH="0" baseline="0" dirty="0">
                          <a:ln>
                            <a:noFill/>
                          </a:ln>
                          <a:solidFill>
                            <a:srgbClr val="333333"/>
                          </a:solidFill>
                          <a:effectLst/>
                          <a:latin typeface="Calibri Light"/>
                        </a:rPr>
                        <a:t>O persoană încrezătoare în sine ar putea să ne apare nesigură din cauza unei deformării ale coloanei vertebrale (e.g. scolioză, cifoză).</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2"/>
          <p:cNvSpPr txBox="1">
            <a:spLocks noChangeArrowheads="1"/>
          </p:cNvSpPr>
          <p:nvPr/>
        </p:nvSpPr>
        <p:spPr bwMode="auto">
          <a:xfrm>
            <a:off x="408955" y="3000544"/>
            <a:ext cx="183068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de-DE" sz="1800">
                <a:solidFill>
                  <a:srgbClr val="333333"/>
                </a:solidFill>
                <a:latin typeface="+mj-lt"/>
              </a:rPr>
              <a:t>Exemplu</a:t>
            </a:r>
            <a:endParaRPr lang="en-US" altLang="de-DE" sz="1800" dirty="0">
              <a:solidFill>
                <a:srgbClr val="333333"/>
              </a:solidFill>
              <a:latin typeface="+mj-lt"/>
            </a:endParaRPr>
          </a:p>
        </p:txBody>
      </p:sp>
      <p:sp>
        <p:nvSpPr>
          <p:cNvPr id="13" name="Caption_12"/>
          <p:cNvSpPr txBox="1">
            <a:spLocks noChangeArrowheads="1"/>
          </p:cNvSpPr>
          <p:nvPr/>
        </p:nvSpPr>
        <p:spPr bwMode="auto">
          <a:xfrm>
            <a:off x="1026547" y="5013176"/>
            <a:ext cx="1830680" cy="346075"/>
          </a:xfrm>
          <a:prstGeom prst="rect">
            <a:avLst/>
          </a:prstGeom>
          <a:noFill/>
          <a:ln w="9525">
            <a:noFill/>
            <a:miter lim="800000"/>
            <a:headEnd/>
            <a:tailEnd/>
          </a:ln>
          <a:effectLst/>
        </p:spPr>
        <p:txBody>
          <a:bodyPr>
            <a:noAutofit/>
          </a:bodyPr>
          <a:lstStyle/>
          <a:p>
            <a:pPr algn="ctr">
              <a:spcBef>
                <a:spcPct val="50000"/>
              </a:spcBef>
              <a:defRPr/>
            </a:pPr>
            <a:r>
              <a:rPr lang="vi-VN">
                <a:solidFill>
                  <a:srgbClr val="333333"/>
                </a:solidFill>
                <a:latin typeface="+mj-lt"/>
              </a:rPr>
              <a:t>Rugăciune… Îi este frig?</a:t>
            </a:r>
            <a:endParaRPr lang="en-US" dirty="0">
              <a:solidFill>
                <a:srgbClr val="333333"/>
              </a:solidFill>
              <a:latin typeface="+mj-lt"/>
            </a:endParaRPr>
          </a:p>
        </p:txBody>
      </p:sp>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726366D1-66C1-42A8-8F65-D87B3483C973}" type="slidenum">
              <a:rPr lang="de-DE" altLang="de-DE" smtClean="0"/>
              <a:pPr>
                <a:defRPr/>
              </a:pPr>
              <a:t>10</a:t>
            </a:fld>
            <a:endParaRPr lang="de-DE" altLang="de-DE"/>
          </a:p>
        </p:txBody>
      </p:sp>
    </p:spTree>
    <p:extLst>
      <p:ext uri="{BB962C8B-B14F-4D97-AF65-F5344CB8AC3E}">
        <p14:creationId xmlns:p14="http://schemas.microsoft.com/office/powerpoint/2010/main" val="2223760275"/>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Discutaţi avantajele şi dezavantajele următorului indiciu cu privire la evaluarea unei persoane</a:t>
            </a:r>
            <a:endParaRPr lang="en-US" sz="3600">
              <a:latin typeface="+mn-lt"/>
              <a:ea typeface="+mn-ea"/>
              <a:cs typeface="+mn-cs"/>
            </a:endParaRPr>
          </a:p>
        </p:txBody>
      </p:sp>
      <p:graphicFrame>
        <p:nvGraphicFramePr>
          <p:cNvPr id="10" name="Group 2"/>
          <p:cNvGraphicFramePr>
            <a:graphicFrameLocks noGrp="1"/>
          </p:cNvGraphicFramePr>
          <p:nvPr>
            <p:extLst>
              <p:ext uri="{D42A27DB-BD31-4B8C-83A1-F6EECF244321}">
                <p14:modId xmlns:p14="http://schemas.microsoft.com/office/powerpoint/2010/main" val="2315208178"/>
              </p:ext>
            </p:extLst>
          </p:nvPr>
        </p:nvGraphicFramePr>
        <p:xfrm>
          <a:off x="408955" y="22402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vi-VN" sz="2000" b="0" i="0" u="none" strike="noStrike" cap="none" normalizeH="0" baseline="0" dirty="0">
                          <a:ln>
                            <a:noFill/>
                          </a:ln>
                          <a:solidFill>
                            <a:srgbClr val="333333"/>
                          </a:solidFill>
                          <a:effectLst/>
                          <a:latin typeface="Calibri Light"/>
                        </a:rPr>
                        <a:t>Exprimări scrise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err="1">
                          <a:ln>
                            <a:noFill/>
                          </a:ln>
                          <a:solidFill>
                            <a:srgbClr val="004992"/>
                          </a:solidFill>
                          <a:effectLst/>
                          <a:latin typeface="Calibri Light"/>
                        </a:rPr>
                        <a:t>Aspect</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important</a:t>
                      </a:r>
                      <a:r>
                        <a:rPr kumimoji="0" lang="es-ES" sz="2000" b="0"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Calibri Light"/>
                        </a:rPr>
                        <a:t>???</a:t>
                      </a:r>
                      <a:endParaRPr kumimoji="0" lang="en-US"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20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2000" b="0" i="0" u="none" strike="noStrike" cap="none" normalizeH="0" baseline="0" dirty="0">
                          <a:ln>
                            <a:noFill/>
                          </a:ln>
                          <a:solidFill>
                            <a:srgbClr val="004992"/>
                          </a:solidFill>
                          <a:effectLst/>
                          <a:latin typeface="Calibri Light"/>
                        </a:rPr>
                        <a:t>Atenţie:</a:t>
                      </a:r>
                      <a:endParaRPr kumimoji="0" lang="en-US" sz="2000" b="0" i="0" u="none" strike="noStrike" cap="none" normalizeH="0" baseline="0" dirty="0">
                        <a:ln>
                          <a:noFill/>
                        </a:ln>
                        <a:solidFill>
                          <a:srgbClr val="004992"/>
                        </a:solidFill>
                        <a:effectLst/>
                        <a:latin typeface="Calibri Light"/>
                      </a:endParaRPr>
                    </a:p>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0" i="0" u="none" strike="noStrike" cap="none" normalizeH="0" baseline="0" dirty="0">
                          <a:ln>
                            <a:noFill/>
                          </a:ln>
                          <a:solidFill>
                            <a:srgbClr val="004992"/>
                          </a:solidFill>
                          <a:effectLst/>
                          <a:latin typeface="+mn-lt"/>
                        </a:rPr>
                        <a:t>???</a:t>
                      </a:r>
                      <a:endParaRPr kumimoji="0" lang="vi-VN"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1"/>
          <p:cNvSpPr txBox="1">
            <a:spLocks noChangeArrowheads="1"/>
          </p:cNvSpPr>
          <p:nvPr/>
        </p:nvSpPr>
        <p:spPr bwMode="auto">
          <a:xfrm>
            <a:off x="408955" y="5229200"/>
            <a:ext cx="3096344" cy="128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vi-VN" altLang="de-DE" sz="2000" dirty="0">
                <a:solidFill>
                  <a:srgbClr val="333333"/>
                </a:solidFill>
                <a:latin typeface="+mj-lt"/>
              </a:rPr>
              <a:t>Exemplu:</a:t>
            </a:r>
            <a:br>
              <a:rPr lang="en-US" altLang="de-DE" sz="2000">
                <a:solidFill>
                  <a:srgbClr val="333333"/>
                </a:solidFill>
                <a:latin typeface="+mj-lt"/>
              </a:rPr>
            </a:br>
            <a:r>
              <a:rPr lang="vi-VN" altLang="de-DE" sz="2000">
                <a:solidFill>
                  <a:srgbClr val="333333"/>
                </a:solidFill>
                <a:latin typeface="+mj-lt"/>
              </a:rPr>
              <a:t>“Nu </a:t>
            </a:r>
            <a:r>
              <a:rPr lang="vi-VN" altLang="de-DE" sz="2000" dirty="0">
                <a:solidFill>
                  <a:srgbClr val="333333"/>
                </a:solidFill>
                <a:latin typeface="+mj-lt"/>
              </a:rPr>
              <a:t>munci aşa de </a:t>
            </a:r>
            <a:r>
              <a:rPr lang="vi-VN" altLang="de-DE" sz="2000">
                <a:solidFill>
                  <a:srgbClr val="333333"/>
                </a:solidFill>
                <a:latin typeface="+mj-lt"/>
              </a:rPr>
              <a:t>mult!”</a:t>
            </a:r>
            <a:br>
              <a:rPr lang="en-US" altLang="de-DE" sz="2000">
                <a:solidFill>
                  <a:srgbClr val="333333"/>
                </a:solidFill>
                <a:latin typeface="+mj-lt"/>
              </a:rPr>
            </a:br>
            <a:r>
              <a:rPr lang="en-US" altLang="de-DE" sz="2000">
                <a:solidFill>
                  <a:srgbClr val="333333"/>
                </a:solidFill>
                <a:latin typeface="Times New Roman"/>
                <a:sym typeface="Wingdings" panose="05000000000000000000" pitchFamily="2" charset="2"/>
              </a:rPr>
              <a:t>→</a:t>
            </a:r>
            <a:r>
              <a:rPr lang="en-US" altLang="de-DE" sz="2000">
                <a:solidFill>
                  <a:srgbClr val="333333"/>
                </a:solidFill>
                <a:latin typeface="+mj-lt"/>
                <a:sym typeface="Wingdings" panose="05000000000000000000" pitchFamily="2" charset="2"/>
              </a:rPr>
              <a:t> </a:t>
            </a:r>
            <a:r>
              <a:rPr lang="vi-VN" altLang="de-DE" sz="2000" dirty="0">
                <a:solidFill>
                  <a:srgbClr val="333333"/>
                </a:solidFill>
                <a:latin typeface="+mj-lt"/>
              </a:rPr>
              <a:t>Ironie, compătimire,</a:t>
            </a:r>
            <a:r>
              <a:rPr lang="en-US" altLang="de-DE" sz="2000" dirty="0">
                <a:solidFill>
                  <a:srgbClr val="333333"/>
                </a:solidFill>
                <a:latin typeface="+mj-lt"/>
              </a:rPr>
              <a:t> </a:t>
            </a:r>
            <a:r>
              <a:rPr lang="vi-VN" altLang="de-DE" sz="2000" dirty="0">
                <a:solidFill>
                  <a:srgbClr val="333333"/>
                </a:solidFill>
                <a:latin typeface="+mj-lt"/>
              </a:rPr>
              <a:t>vorbe goale?</a:t>
            </a:r>
            <a:endParaRPr lang="en-US" altLang="de-DE" sz="2000" dirty="0">
              <a:solidFill>
                <a:srgbClr val="333333"/>
              </a:solidFill>
              <a:latin typeface="+mj-lt"/>
            </a:endParaRPr>
          </a:p>
        </p:txBody>
      </p:sp>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726366D1-66C1-42A8-8F65-D87B3483C973}" type="slidenum">
              <a:rPr lang="de-DE" altLang="de-DE" smtClean="0"/>
              <a:pPr>
                <a:defRPr/>
              </a:pPr>
              <a:t>11</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Discutaţi avantajele şi dezavantajele următorului indiciu cu privire la evaluarea unei persoane</a:t>
            </a:r>
            <a:endParaRPr lang="en-US" sz="3600">
              <a:latin typeface="+mn-lt"/>
              <a:ea typeface="+mn-ea"/>
              <a:cs typeface="+mn-cs"/>
            </a:endParaRPr>
          </a:p>
        </p:txBody>
      </p:sp>
      <p:graphicFrame>
        <p:nvGraphicFramePr>
          <p:cNvPr id="10" name="Group 2"/>
          <p:cNvGraphicFramePr>
            <a:graphicFrameLocks noGrp="1"/>
          </p:cNvGraphicFramePr>
          <p:nvPr>
            <p:extLst>
              <p:ext uri="{D42A27DB-BD31-4B8C-83A1-F6EECF244321}">
                <p14:modId xmlns:p14="http://schemas.microsoft.com/office/powerpoint/2010/main" val="274127350"/>
              </p:ext>
            </p:extLst>
          </p:nvPr>
        </p:nvGraphicFramePr>
        <p:xfrm>
          <a:off x="408955" y="22402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vi-VN" sz="2000" b="0" i="0" u="none" strike="noStrike" cap="none" normalizeH="0" baseline="0" dirty="0">
                          <a:ln>
                            <a:noFill/>
                          </a:ln>
                          <a:solidFill>
                            <a:srgbClr val="333333"/>
                          </a:solidFill>
                          <a:effectLst/>
                          <a:latin typeface="Calibri Light"/>
                        </a:rPr>
                        <a:t>Exprimări scrise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err="1">
                          <a:ln>
                            <a:noFill/>
                          </a:ln>
                          <a:solidFill>
                            <a:srgbClr val="004992"/>
                          </a:solidFill>
                          <a:effectLst/>
                          <a:latin typeface="Calibri Light"/>
                        </a:rPr>
                        <a:t>Aspect</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important</a:t>
                      </a:r>
                      <a:r>
                        <a:rPr kumimoji="0" lang="es-ES" sz="2000" b="0" i="0" u="none" strike="noStrike" cap="none" normalizeH="0" baseline="0" dirty="0">
                          <a:ln>
                            <a:noFill/>
                          </a:ln>
                          <a:solidFill>
                            <a:srgbClr val="004992"/>
                          </a:solidFill>
                          <a:effectLst/>
                          <a:latin typeface="Calibri Light"/>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err="1">
                          <a:ln>
                            <a:noFill/>
                          </a:ln>
                          <a:solidFill>
                            <a:srgbClr val="333333"/>
                          </a:solidFill>
                          <a:effectLst/>
                          <a:latin typeface="Calibri Light"/>
                        </a:rPr>
                        <a:t>Când</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scriem</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ne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gândim</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mai</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mult</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decât</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atunci</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când</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vorbim</a:t>
                      </a:r>
                      <a:r>
                        <a:rPr kumimoji="0" lang="es-ES" sz="2000" b="0" i="0" u="none" strike="noStrike" cap="none" normalizeH="0" baseline="0" dirty="0">
                          <a:ln>
                            <a:noFill/>
                          </a:ln>
                          <a:solidFill>
                            <a:srgbClr val="333333"/>
                          </a:solidFill>
                          <a:effectLst/>
                          <a:latin typeface="Calibri Light"/>
                        </a:rPr>
                        <a:t>!</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20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2000" b="0" i="0" u="none" strike="noStrike" cap="none" normalizeH="0" baseline="0" dirty="0">
                          <a:ln>
                            <a:noFill/>
                          </a:ln>
                          <a:solidFill>
                            <a:srgbClr val="004992"/>
                          </a:solidFill>
                          <a:effectLst/>
                          <a:latin typeface="+mn-lt"/>
                        </a:rPr>
                        <a:t>Atenţie:</a:t>
                      </a:r>
                      <a:endParaRPr kumimoji="0" lang="en-US" sz="2000" b="0" i="0" u="none" strike="noStrike" cap="none" normalizeH="0" baseline="0" dirty="0">
                        <a:ln>
                          <a:noFill/>
                        </a:ln>
                        <a:solidFill>
                          <a:srgbClr val="004992"/>
                        </a:solidFill>
                        <a:effectLst/>
                        <a:latin typeface="+mn-lt"/>
                      </a:endParaRPr>
                    </a:p>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0" i="0" u="none" strike="noStrike" cap="none" normalizeH="0" baseline="0" dirty="0">
                          <a:ln>
                            <a:noFill/>
                          </a:ln>
                          <a:solidFill>
                            <a:srgbClr val="004992"/>
                          </a:solidFill>
                          <a:effectLst/>
                          <a:latin typeface="+mn-lt"/>
                        </a:rPr>
                        <a:t>???</a:t>
                      </a:r>
                      <a:endParaRPr kumimoji="0" lang="vi-VN" sz="20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1"/>
          <p:cNvSpPr txBox="1">
            <a:spLocks noChangeArrowheads="1"/>
          </p:cNvSpPr>
          <p:nvPr/>
        </p:nvSpPr>
        <p:spPr bwMode="auto">
          <a:xfrm>
            <a:off x="408955" y="5229200"/>
            <a:ext cx="3096344" cy="128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vi-VN" altLang="de-DE" sz="2000" dirty="0">
                <a:solidFill>
                  <a:srgbClr val="333333"/>
                </a:solidFill>
                <a:latin typeface="+mj-lt"/>
              </a:rPr>
              <a:t>Exemplu:</a:t>
            </a:r>
            <a:br>
              <a:rPr lang="en-US" altLang="de-DE" sz="2000">
                <a:solidFill>
                  <a:srgbClr val="333333"/>
                </a:solidFill>
                <a:latin typeface="+mj-lt"/>
              </a:rPr>
            </a:br>
            <a:r>
              <a:rPr lang="vi-VN" altLang="de-DE" sz="2000">
                <a:solidFill>
                  <a:srgbClr val="333333"/>
                </a:solidFill>
                <a:latin typeface="+mj-lt"/>
              </a:rPr>
              <a:t>“Nu </a:t>
            </a:r>
            <a:r>
              <a:rPr lang="vi-VN" altLang="de-DE" sz="2000" dirty="0">
                <a:solidFill>
                  <a:srgbClr val="333333"/>
                </a:solidFill>
                <a:latin typeface="+mj-lt"/>
              </a:rPr>
              <a:t>munci aşa de </a:t>
            </a:r>
            <a:r>
              <a:rPr lang="vi-VN" altLang="de-DE" sz="2000">
                <a:solidFill>
                  <a:srgbClr val="333333"/>
                </a:solidFill>
                <a:latin typeface="+mj-lt"/>
              </a:rPr>
              <a:t>mult!”</a:t>
            </a:r>
            <a:br>
              <a:rPr lang="en-US" altLang="de-DE" sz="2000">
                <a:solidFill>
                  <a:srgbClr val="333333"/>
                </a:solidFill>
                <a:latin typeface="+mj-lt"/>
              </a:rPr>
            </a:br>
            <a:r>
              <a:rPr lang="en-US" altLang="de-DE" sz="2000">
                <a:solidFill>
                  <a:srgbClr val="333333"/>
                </a:solidFill>
                <a:latin typeface="Times New Roman"/>
                <a:sym typeface="Wingdings" panose="05000000000000000000" pitchFamily="2" charset="2"/>
              </a:rPr>
              <a:t>→</a:t>
            </a:r>
            <a:r>
              <a:rPr lang="en-US" altLang="de-DE" sz="2000">
                <a:solidFill>
                  <a:srgbClr val="333333"/>
                </a:solidFill>
                <a:latin typeface="+mj-lt"/>
                <a:sym typeface="Wingdings" panose="05000000000000000000" pitchFamily="2" charset="2"/>
              </a:rPr>
              <a:t> </a:t>
            </a:r>
            <a:r>
              <a:rPr lang="vi-VN" altLang="de-DE" sz="2000" dirty="0">
                <a:solidFill>
                  <a:srgbClr val="333333"/>
                </a:solidFill>
                <a:latin typeface="+mj-lt"/>
              </a:rPr>
              <a:t>Ironie, compătimire,</a:t>
            </a:r>
            <a:r>
              <a:rPr lang="en-US" altLang="de-DE" sz="2000" dirty="0">
                <a:solidFill>
                  <a:srgbClr val="333333"/>
                </a:solidFill>
                <a:latin typeface="+mj-lt"/>
              </a:rPr>
              <a:t> </a:t>
            </a:r>
            <a:r>
              <a:rPr lang="vi-VN" altLang="de-DE" sz="2000" dirty="0">
                <a:solidFill>
                  <a:srgbClr val="333333"/>
                </a:solidFill>
                <a:latin typeface="+mj-lt"/>
              </a:rPr>
              <a:t>vorbe goale?</a:t>
            </a:r>
            <a:endParaRPr lang="en-US" altLang="de-DE" sz="2000" dirty="0">
              <a:solidFill>
                <a:srgbClr val="333333"/>
              </a:solidFill>
              <a:latin typeface="+mj-lt"/>
            </a:endParaRPr>
          </a:p>
        </p:txBody>
      </p:sp>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726366D1-66C1-42A8-8F65-D87B3483C973}" type="slidenum">
              <a:rPr lang="de-DE" altLang="de-DE" smtClean="0"/>
              <a:pPr>
                <a:defRPr/>
              </a:pPr>
              <a:t>12</a:t>
            </a:fld>
            <a:endParaRPr lang="de-DE" altLang="de-DE"/>
          </a:p>
        </p:txBody>
      </p:sp>
    </p:spTree>
    <p:extLst>
      <p:ext uri="{BB962C8B-B14F-4D97-AF65-F5344CB8AC3E}">
        <p14:creationId xmlns:p14="http://schemas.microsoft.com/office/powerpoint/2010/main" val="3206535653"/>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Discutaţi avantajele şi dezavantajele următorului indiciu cu privire la evaluarea unei persoane</a:t>
            </a:r>
            <a:endParaRPr lang="en-US" sz="3600">
              <a:latin typeface="+mn-lt"/>
              <a:ea typeface="+mn-ea"/>
              <a:cs typeface="+mn-cs"/>
            </a:endParaRPr>
          </a:p>
        </p:txBody>
      </p:sp>
      <p:graphicFrame>
        <p:nvGraphicFramePr>
          <p:cNvPr id="10" name="Group 2"/>
          <p:cNvGraphicFramePr>
            <a:graphicFrameLocks noGrp="1"/>
          </p:cNvGraphicFramePr>
          <p:nvPr>
            <p:extLst>
              <p:ext uri="{D42A27DB-BD31-4B8C-83A1-F6EECF244321}">
                <p14:modId xmlns:p14="http://schemas.microsoft.com/office/powerpoint/2010/main" val="2713118189"/>
              </p:ext>
            </p:extLst>
          </p:nvPr>
        </p:nvGraphicFramePr>
        <p:xfrm>
          <a:off x="408955" y="22402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vi-VN" sz="2000" b="0" i="0" u="none" strike="noStrike" cap="none" normalizeH="0" baseline="0" dirty="0">
                          <a:ln>
                            <a:noFill/>
                          </a:ln>
                          <a:solidFill>
                            <a:srgbClr val="333333"/>
                          </a:solidFill>
                          <a:effectLst/>
                          <a:latin typeface="Calibri Light"/>
                        </a:rPr>
                        <a:t>Exprimări scrise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err="1">
                          <a:ln>
                            <a:noFill/>
                          </a:ln>
                          <a:solidFill>
                            <a:srgbClr val="004992"/>
                          </a:solidFill>
                          <a:effectLst/>
                          <a:latin typeface="Calibri Light"/>
                        </a:rPr>
                        <a:t>Aspect</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important</a:t>
                      </a:r>
                      <a:r>
                        <a:rPr kumimoji="0" lang="es-ES" sz="2000" b="0" i="0" u="none" strike="noStrike" cap="none" normalizeH="0" baseline="0" dirty="0">
                          <a:ln>
                            <a:noFill/>
                          </a:ln>
                          <a:solidFill>
                            <a:srgbClr val="004992"/>
                          </a:solidFill>
                          <a:effectLst/>
                          <a:latin typeface="Calibri Light"/>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err="1">
                          <a:ln>
                            <a:noFill/>
                          </a:ln>
                          <a:solidFill>
                            <a:srgbClr val="333333"/>
                          </a:solidFill>
                          <a:effectLst/>
                          <a:latin typeface="Calibri Light"/>
                        </a:rPr>
                        <a:t>Când</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scriem</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ne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gândim</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mai</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mult</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decât</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atunci</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când</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vorbim</a:t>
                      </a:r>
                      <a:r>
                        <a:rPr kumimoji="0" lang="es-ES" sz="2000" b="0" i="0" u="none" strike="noStrike" cap="none" normalizeH="0" baseline="0" dirty="0">
                          <a:ln>
                            <a:noFill/>
                          </a:ln>
                          <a:solidFill>
                            <a:srgbClr val="333333"/>
                          </a:solidFill>
                          <a:effectLst/>
                          <a:latin typeface="Calibri Light"/>
                        </a:rPr>
                        <a:t>!</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20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2000" b="0" i="0" u="none" strike="noStrike" cap="none" normalizeH="0" baseline="0" dirty="0">
                          <a:ln>
                            <a:noFill/>
                          </a:ln>
                          <a:solidFill>
                            <a:srgbClr val="004992"/>
                          </a:solidFill>
                          <a:effectLst/>
                          <a:latin typeface="Calibri Light"/>
                        </a:rPr>
                        <a:t>Atenţie:</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vi-VN" sz="2000" b="0" i="0" u="none" strike="noStrike" cap="none" normalizeH="0" baseline="0" dirty="0">
                          <a:ln>
                            <a:noFill/>
                          </a:ln>
                          <a:solidFill>
                            <a:srgbClr val="333333"/>
                          </a:solidFill>
                          <a:effectLst/>
                          <a:latin typeface="Calibri Light"/>
                        </a:rPr>
                        <a:t>Când citim, trebuie uneori să </a:t>
                      </a:r>
                      <a:r>
                        <a:rPr kumimoji="0" lang="vi-VN" sz="2000" b="0" i="0" u="none" strike="noStrike" cap="none" normalizeH="0" baseline="0">
                          <a:ln>
                            <a:noFill/>
                          </a:ln>
                          <a:solidFill>
                            <a:srgbClr val="333333"/>
                          </a:solidFill>
                          <a:effectLst/>
                          <a:latin typeface="Calibri Light"/>
                        </a:rPr>
                        <a:t>citim “printre rânduri”; </a:t>
                      </a:r>
                      <a:r>
                        <a:rPr kumimoji="0" lang="vi-VN" sz="2000" b="0" i="0" u="none" strike="noStrike" cap="none" normalizeH="0" baseline="0" dirty="0">
                          <a:ln>
                            <a:noFill/>
                          </a:ln>
                          <a:solidFill>
                            <a:srgbClr val="333333"/>
                          </a:solidFill>
                          <a:effectLst/>
                          <a:latin typeface="Calibri Light"/>
                        </a:rPr>
                        <a:t>însă ne putem înşela!</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vi-VN" sz="2000" b="0" i="0" u="none" strike="noStrike" cap="none" normalizeH="0" baseline="0" dirty="0">
                          <a:ln>
                            <a:noFill/>
                          </a:ln>
                          <a:solidFill>
                            <a:srgbClr val="333333"/>
                          </a:solidFill>
                          <a:effectLst/>
                          <a:latin typeface="Calibri Light"/>
                        </a:rPr>
                        <a:t>O studie recentă a arătat că cei care trimit şi cei care primesc email sunt siguri pe sine că înţeleg </a:t>
                      </a:r>
                      <a:r>
                        <a:rPr kumimoji="0" lang="vi-VN" sz="2000" b="0" i="0" u="none" strike="noStrike" cap="none" normalizeH="0" baseline="0">
                          <a:ln>
                            <a:noFill/>
                          </a:ln>
                          <a:solidFill>
                            <a:srgbClr val="333333"/>
                          </a:solidFill>
                          <a:effectLst/>
                          <a:latin typeface="Calibri Light"/>
                        </a:rPr>
                        <a:t>corect “tonul” </a:t>
                      </a:r>
                      <a:r>
                        <a:rPr kumimoji="0" lang="vi-VN" sz="2000" b="0" i="0" u="none" strike="noStrike" cap="none" normalizeH="0" baseline="0" dirty="0">
                          <a:ln>
                            <a:noFill/>
                          </a:ln>
                          <a:solidFill>
                            <a:srgbClr val="333333"/>
                          </a:solidFill>
                          <a:effectLst/>
                          <a:latin typeface="Calibri Light"/>
                        </a:rPr>
                        <a:t>unui email (e.g. ironic). În realitate s-a găsit o corespundere în proporţie de doar 56 %, cea ce e doar puţin mai mult decât prin coincidenţă!</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1"/>
          <p:cNvSpPr txBox="1">
            <a:spLocks noChangeArrowheads="1"/>
          </p:cNvSpPr>
          <p:nvPr/>
        </p:nvSpPr>
        <p:spPr bwMode="auto">
          <a:xfrm>
            <a:off x="408955" y="5229200"/>
            <a:ext cx="3096344" cy="128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vi-VN" altLang="de-DE" sz="2000" dirty="0">
                <a:solidFill>
                  <a:srgbClr val="333333"/>
                </a:solidFill>
                <a:latin typeface="+mj-lt"/>
              </a:rPr>
              <a:t>Exemplu:</a:t>
            </a:r>
            <a:br>
              <a:rPr lang="en-US" altLang="de-DE" sz="2000">
                <a:solidFill>
                  <a:srgbClr val="333333"/>
                </a:solidFill>
                <a:latin typeface="+mj-lt"/>
              </a:rPr>
            </a:br>
            <a:r>
              <a:rPr lang="vi-VN" altLang="de-DE" sz="2000">
                <a:solidFill>
                  <a:srgbClr val="333333"/>
                </a:solidFill>
                <a:latin typeface="+mj-lt"/>
              </a:rPr>
              <a:t>“Nu </a:t>
            </a:r>
            <a:r>
              <a:rPr lang="vi-VN" altLang="de-DE" sz="2000" dirty="0">
                <a:solidFill>
                  <a:srgbClr val="333333"/>
                </a:solidFill>
                <a:latin typeface="+mj-lt"/>
              </a:rPr>
              <a:t>munci aşa de </a:t>
            </a:r>
            <a:r>
              <a:rPr lang="vi-VN" altLang="de-DE" sz="2000">
                <a:solidFill>
                  <a:srgbClr val="333333"/>
                </a:solidFill>
                <a:latin typeface="+mj-lt"/>
              </a:rPr>
              <a:t>mult!”</a:t>
            </a:r>
            <a:br>
              <a:rPr lang="en-US" altLang="de-DE" sz="2000">
                <a:solidFill>
                  <a:srgbClr val="333333"/>
                </a:solidFill>
                <a:latin typeface="+mj-lt"/>
              </a:rPr>
            </a:br>
            <a:r>
              <a:rPr lang="en-US" altLang="de-DE" sz="2000">
                <a:solidFill>
                  <a:srgbClr val="333333"/>
                </a:solidFill>
                <a:latin typeface="Times New Roman"/>
                <a:sym typeface="Wingdings" panose="05000000000000000000" pitchFamily="2" charset="2"/>
              </a:rPr>
              <a:t>→</a:t>
            </a:r>
            <a:r>
              <a:rPr lang="en-US" altLang="de-DE" sz="2000">
                <a:solidFill>
                  <a:srgbClr val="333333"/>
                </a:solidFill>
                <a:latin typeface="+mj-lt"/>
                <a:sym typeface="Wingdings" panose="05000000000000000000" pitchFamily="2" charset="2"/>
              </a:rPr>
              <a:t> </a:t>
            </a:r>
            <a:r>
              <a:rPr lang="vi-VN" altLang="de-DE" sz="2000" dirty="0">
                <a:solidFill>
                  <a:srgbClr val="333333"/>
                </a:solidFill>
                <a:latin typeface="+mj-lt"/>
              </a:rPr>
              <a:t>Ironie, compătimire,</a:t>
            </a:r>
            <a:r>
              <a:rPr lang="en-US" altLang="de-DE" sz="2000" dirty="0">
                <a:solidFill>
                  <a:srgbClr val="333333"/>
                </a:solidFill>
                <a:latin typeface="+mj-lt"/>
              </a:rPr>
              <a:t> </a:t>
            </a:r>
            <a:r>
              <a:rPr lang="vi-VN" altLang="de-DE" sz="2000" dirty="0">
                <a:solidFill>
                  <a:srgbClr val="333333"/>
                </a:solidFill>
                <a:latin typeface="+mj-lt"/>
              </a:rPr>
              <a:t>vorbe goale?</a:t>
            </a:r>
            <a:endParaRPr lang="en-US" altLang="de-DE" sz="2000" dirty="0">
              <a:solidFill>
                <a:srgbClr val="333333"/>
              </a:solidFill>
              <a:latin typeface="+mj-lt"/>
            </a:endParaRPr>
          </a:p>
        </p:txBody>
      </p:sp>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726366D1-66C1-42A8-8F65-D87B3483C973}" type="slidenum">
              <a:rPr lang="de-DE" altLang="de-DE" smtClean="0"/>
              <a:pPr>
                <a:defRPr/>
              </a:pPr>
              <a:t>13</a:t>
            </a:fld>
            <a:endParaRPr lang="de-DE" altLang="de-DE"/>
          </a:p>
        </p:txBody>
      </p:sp>
    </p:spTree>
    <p:extLst>
      <p:ext uri="{BB962C8B-B14F-4D97-AF65-F5344CB8AC3E}">
        <p14:creationId xmlns:p14="http://schemas.microsoft.com/office/powerpoint/2010/main" val="2796008400"/>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Discutaţi avantajele şi dezavantajele următorului indiciu cu privire la evaluarea unei persoane</a:t>
            </a:r>
            <a:endParaRPr lang="en-US" sz="3600">
              <a:latin typeface="+mn-lt"/>
              <a:ea typeface="+mn-ea"/>
              <a:cs typeface="+mn-cs"/>
            </a:endParaRPr>
          </a:p>
        </p:txBody>
      </p:sp>
      <p:graphicFrame>
        <p:nvGraphicFramePr>
          <p:cNvPr id="15" name="Group 2"/>
          <p:cNvGraphicFramePr>
            <a:graphicFrameLocks noGrp="1"/>
          </p:cNvGraphicFramePr>
          <p:nvPr>
            <p:extLst>
              <p:ext uri="{D42A27DB-BD31-4B8C-83A1-F6EECF244321}">
                <p14:modId xmlns:p14="http://schemas.microsoft.com/office/powerpoint/2010/main" val="789135670"/>
              </p:ext>
            </p:extLst>
          </p:nvPr>
        </p:nvGraphicFramePr>
        <p:xfrm>
          <a:off x="408955" y="22402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vi-VN" sz="1800" b="0" i="0" u="none" strike="noStrike" cap="none" normalizeH="0" baseline="0" dirty="0">
                          <a:ln>
                            <a:noFill/>
                          </a:ln>
                          <a:solidFill>
                            <a:srgbClr val="333333"/>
                          </a:solidFill>
                          <a:effectLst/>
                          <a:latin typeface="Calibri Light"/>
                        </a:rPr>
                        <a:t>Cuno ştinţe prealabile despre persoane asemnănătoare /cultura respectivă (prejudecăţi)</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vi-VN" sz="2000" b="0" i="0" u="none" strike="noStrike" cap="none" normalizeH="0" baseline="0" dirty="0">
                          <a:ln>
                            <a:noFill/>
                          </a:ln>
                          <a:solidFill>
                            <a:srgbClr val="004992"/>
                          </a:solidFill>
                          <a:effectLst/>
                          <a:latin typeface="Calibri Light"/>
                        </a:rPr>
                        <a:t>Aspect important:</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2000" b="0" i="0" u="none" strike="noStrike" cap="none" normalizeH="0" baseline="0" dirty="0">
                          <a:ln>
                            <a:noFill/>
                          </a:ln>
                          <a:solidFill>
                            <a:srgbClr val="004992"/>
                          </a:solidFill>
                          <a:effectLst/>
                          <a:latin typeface="Calibri Light"/>
                        </a:rPr>
                        <a:t>Atenţie:</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mn-lt"/>
                        </a:rPr>
                        <a:t>???</a:t>
                      </a:r>
                      <a:endParaRPr kumimoji="0" lang="en-US"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6"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00161"/>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191472"/>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266878"/>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191472"/>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11"/>
          <p:cNvSpPr txBox="1">
            <a:spLocks noChangeArrowheads="1"/>
          </p:cNvSpPr>
          <p:nvPr/>
        </p:nvSpPr>
        <p:spPr bwMode="auto">
          <a:xfrm>
            <a:off x="408955" y="5883032"/>
            <a:ext cx="3096344"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800" dirty="0">
                <a:solidFill>
                  <a:srgbClr val="333333"/>
                </a:solidFill>
                <a:latin typeface="+mj-lt"/>
              </a:rPr>
              <a:t>caracteristic turcesc, caracteristic nemţesc?</a:t>
            </a:r>
          </a:p>
        </p:txBody>
      </p:sp>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726366D1-66C1-42A8-8F65-D87B3483C973}" type="slidenum">
              <a:rPr lang="de-DE" altLang="de-DE" smtClean="0"/>
              <a:pPr>
                <a:defRPr/>
              </a:pPr>
              <a:t>14</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Discutaţi avantajele şi dezavantajele următorului indiciu cu privire la evaluarea unei persoane</a:t>
            </a:r>
            <a:endParaRPr lang="en-US" sz="3600">
              <a:latin typeface="+mn-lt"/>
              <a:ea typeface="+mn-ea"/>
              <a:cs typeface="+mn-cs"/>
            </a:endParaRPr>
          </a:p>
        </p:txBody>
      </p:sp>
      <p:graphicFrame>
        <p:nvGraphicFramePr>
          <p:cNvPr id="15" name="Group 2"/>
          <p:cNvGraphicFramePr>
            <a:graphicFrameLocks noGrp="1"/>
          </p:cNvGraphicFramePr>
          <p:nvPr>
            <p:extLst>
              <p:ext uri="{D42A27DB-BD31-4B8C-83A1-F6EECF244321}">
                <p14:modId xmlns:p14="http://schemas.microsoft.com/office/powerpoint/2010/main" val="3189801716"/>
              </p:ext>
            </p:extLst>
          </p:nvPr>
        </p:nvGraphicFramePr>
        <p:xfrm>
          <a:off x="408955" y="22402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vi-VN" sz="1800" b="0" i="0" u="none" strike="noStrike" cap="none" normalizeH="0" baseline="0" dirty="0">
                          <a:ln>
                            <a:noFill/>
                          </a:ln>
                          <a:solidFill>
                            <a:srgbClr val="333333"/>
                          </a:solidFill>
                          <a:effectLst/>
                          <a:latin typeface="Calibri Light"/>
                        </a:rPr>
                        <a:t>Cuno ştinţe prealabile despre persoane asemnănătoare /cultura respectivă (prejudecăţi)</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vi-VN" sz="2000" b="0" i="0" u="none" strike="noStrike" cap="none" normalizeH="0" baseline="0" dirty="0">
                          <a:ln>
                            <a:noFill/>
                          </a:ln>
                          <a:solidFill>
                            <a:srgbClr val="004992"/>
                          </a:solidFill>
                          <a:effectLst/>
                          <a:latin typeface="Calibri Light"/>
                        </a:rPr>
                        <a:t>Aspect important: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vi-VN" sz="2000" b="0" i="0" u="none" strike="noStrike" cap="none" normalizeH="0" baseline="0" dirty="0">
                          <a:ln>
                            <a:noFill/>
                          </a:ln>
                          <a:solidFill>
                            <a:srgbClr val="333333"/>
                          </a:solidFill>
                          <a:effectLst/>
                          <a:latin typeface="Calibri Light"/>
                        </a:rPr>
                        <a:t>Cunoştinţe despre o cultură sau grupe etnice ne uşurează să înţelegem membrii acestora. Fiecare cultură posedă valorile şi regulile ei.</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2000" b="0" i="0" u="none" strike="noStrike" cap="none" normalizeH="0" baseline="0" dirty="0">
                          <a:ln>
                            <a:noFill/>
                          </a:ln>
                          <a:solidFill>
                            <a:srgbClr val="004992"/>
                          </a:solidFill>
                          <a:effectLst/>
                          <a:latin typeface="+mn-lt"/>
                        </a:rPr>
                        <a:t>Atenţie:</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mn-l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6"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00161"/>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191472"/>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266878"/>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191472"/>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11"/>
          <p:cNvSpPr txBox="1">
            <a:spLocks noChangeArrowheads="1"/>
          </p:cNvSpPr>
          <p:nvPr/>
        </p:nvSpPr>
        <p:spPr bwMode="auto">
          <a:xfrm>
            <a:off x="408955" y="5883032"/>
            <a:ext cx="3096344"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800" dirty="0">
                <a:solidFill>
                  <a:srgbClr val="333333"/>
                </a:solidFill>
                <a:latin typeface="+mj-lt"/>
              </a:rPr>
              <a:t>caracteristic turcesc, caracteristic nemţesc?</a:t>
            </a:r>
          </a:p>
        </p:txBody>
      </p:sp>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726366D1-66C1-42A8-8F65-D87B3483C973}" type="slidenum">
              <a:rPr lang="de-DE" altLang="de-DE" smtClean="0"/>
              <a:pPr>
                <a:defRPr/>
              </a:pPr>
              <a:t>15</a:t>
            </a:fld>
            <a:endParaRPr lang="de-DE" altLang="de-DE"/>
          </a:p>
        </p:txBody>
      </p:sp>
    </p:spTree>
    <p:extLst>
      <p:ext uri="{BB962C8B-B14F-4D97-AF65-F5344CB8AC3E}">
        <p14:creationId xmlns:p14="http://schemas.microsoft.com/office/powerpoint/2010/main" val="166589325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Discutaţi avantajele şi dezavantajele următorului indiciu cu privire la evaluarea unei persoane</a:t>
            </a:r>
            <a:endParaRPr lang="en-US" sz="3600">
              <a:latin typeface="+mn-lt"/>
              <a:ea typeface="+mn-ea"/>
              <a:cs typeface="+mn-cs"/>
            </a:endParaRPr>
          </a:p>
        </p:txBody>
      </p:sp>
      <p:graphicFrame>
        <p:nvGraphicFramePr>
          <p:cNvPr id="15" name="Group 2"/>
          <p:cNvGraphicFramePr>
            <a:graphicFrameLocks noGrp="1"/>
          </p:cNvGraphicFramePr>
          <p:nvPr>
            <p:extLst>
              <p:ext uri="{D42A27DB-BD31-4B8C-83A1-F6EECF244321}">
                <p14:modId xmlns:p14="http://schemas.microsoft.com/office/powerpoint/2010/main" val="3038759684"/>
              </p:ext>
            </p:extLst>
          </p:nvPr>
        </p:nvGraphicFramePr>
        <p:xfrm>
          <a:off x="408955" y="22402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vi-VN" sz="1800" b="0" i="0" u="none" strike="noStrike" cap="none" normalizeH="0" baseline="0" dirty="0">
                          <a:ln>
                            <a:noFill/>
                          </a:ln>
                          <a:solidFill>
                            <a:srgbClr val="333333"/>
                          </a:solidFill>
                          <a:effectLst/>
                          <a:latin typeface="Calibri Light"/>
                        </a:rPr>
                        <a:t>Cuno ştinţe prealabile despre persoane asemnănătoare /cultura respectivă (prejudecăţi)</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vi-VN" sz="2000" b="0" i="0" u="none" strike="noStrike" cap="none" normalizeH="0" baseline="0" dirty="0">
                          <a:ln>
                            <a:noFill/>
                          </a:ln>
                          <a:solidFill>
                            <a:srgbClr val="004992"/>
                          </a:solidFill>
                          <a:effectLst/>
                          <a:latin typeface="Calibri Light"/>
                        </a:rPr>
                        <a:t>Aspect important: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vi-VN" sz="2000" b="0" i="0" u="none" strike="noStrike" cap="none" normalizeH="0" baseline="0" dirty="0">
                          <a:ln>
                            <a:noFill/>
                          </a:ln>
                          <a:solidFill>
                            <a:srgbClr val="333333"/>
                          </a:solidFill>
                          <a:effectLst/>
                          <a:latin typeface="Calibri Light"/>
                        </a:rPr>
                        <a:t>Cunoştinţe despre o cultură sau grupe etnice ne uşurează să înţelegem membrii acestora. Fiecare cultură posedă valorile şi regulile ei.</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2000" b="0" i="0" u="none" strike="noStrike" cap="none" normalizeH="0" baseline="0" dirty="0">
                          <a:ln>
                            <a:noFill/>
                          </a:ln>
                          <a:solidFill>
                            <a:srgbClr val="004992"/>
                          </a:solidFill>
                          <a:effectLst/>
                          <a:latin typeface="Calibri Light"/>
                        </a:rPr>
                        <a:t>Atenţie:</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vi-VN" sz="2000" b="0" i="0" u="none" strike="noStrike" cap="none" normalizeH="0" baseline="0" dirty="0">
                          <a:ln>
                            <a:noFill/>
                          </a:ln>
                          <a:solidFill>
                            <a:srgbClr val="333333"/>
                          </a:solidFill>
                          <a:effectLst/>
                          <a:latin typeface="Calibri Light"/>
                        </a:rPr>
                        <a:t>Oamenii nu corespund adesea clişeelor sau stereotipurilor!</a:t>
                      </a:r>
                      <a:br>
                        <a:rPr kumimoji="0" lang="en-US" sz="2000" b="0" i="0" u="none" strike="noStrike" cap="none" normalizeH="0" baseline="0" dirty="0">
                          <a:ln>
                            <a:noFill/>
                          </a:ln>
                          <a:solidFill>
                            <a:srgbClr val="333333"/>
                          </a:solidFill>
                          <a:effectLst/>
                          <a:latin typeface="Calibri Light"/>
                        </a:rPr>
                      </a:br>
                      <a:r>
                        <a:rPr kumimoji="0" lang="vi-VN" sz="2000" b="0" i="0" u="none" strike="noStrike" cap="none" normalizeH="0" baseline="0" dirty="0">
                          <a:ln>
                            <a:noFill/>
                          </a:ln>
                          <a:solidFill>
                            <a:srgbClr val="333333"/>
                          </a:solidFill>
                          <a:effectLst/>
                          <a:latin typeface="Calibri Light"/>
                        </a:rPr>
                        <a:t>Străinii în Germania sau în alte ţări sunt confrontaţi uneori cu prej udecăţi (e.g.americanii sunt aroganţi, polonezii fură), la fel ca şi nemţii în străinătate (fără humor, disciplinaţi, reci etc.). </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6"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00161"/>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191472"/>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266878"/>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191472"/>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11"/>
          <p:cNvSpPr txBox="1">
            <a:spLocks noChangeArrowheads="1"/>
          </p:cNvSpPr>
          <p:nvPr/>
        </p:nvSpPr>
        <p:spPr bwMode="auto">
          <a:xfrm>
            <a:off x="408955" y="5883032"/>
            <a:ext cx="3096344"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800" dirty="0">
                <a:solidFill>
                  <a:srgbClr val="333333"/>
                </a:solidFill>
                <a:latin typeface="+mj-lt"/>
              </a:rPr>
              <a:t>caracteristic turcesc, caracteristic nemţesc?</a:t>
            </a:r>
          </a:p>
        </p:txBody>
      </p:sp>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726366D1-66C1-42A8-8F65-D87B3483C973}" type="slidenum">
              <a:rPr lang="de-DE" altLang="de-DE" smtClean="0"/>
              <a:pPr>
                <a:defRPr/>
              </a:pPr>
              <a:t>16</a:t>
            </a:fld>
            <a:endParaRPr lang="de-DE" altLang="de-DE"/>
          </a:p>
        </p:txBody>
      </p:sp>
    </p:spTree>
    <p:extLst>
      <p:ext uri="{BB962C8B-B14F-4D97-AF65-F5344CB8AC3E}">
        <p14:creationId xmlns:p14="http://schemas.microsoft.com/office/powerpoint/2010/main" val="4156035065"/>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Aparenţă şi realitate!</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449263" fontAlgn="base"/>
            <a:r>
              <a:rPr lang="en-US" altLang="de-DE" sz="2400" dirty="0">
                <a:solidFill>
                  <a:srgbClr val="004992"/>
                </a:solidFill>
              </a:rPr>
              <a:t>… </a:t>
            </a:r>
            <a:r>
              <a:rPr lang="en-US" altLang="de-DE" sz="2400" dirty="0" err="1">
                <a:solidFill>
                  <a:srgbClr val="004992"/>
                </a:solidFill>
              </a:rPr>
              <a:t>noi</a:t>
            </a:r>
            <a:r>
              <a:rPr lang="en-US" altLang="de-DE" sz="2400" dirty="0">
                <a:solidFill>
                  <a:srgbClr val="004992"/>
                </a:solidFill>
              </a:rPr>
              <a:t> nu ne </a:t>
            </a:r>
            <a:r>
              <a:rPr lang="en-US" altLang="de-DE" sz="2400" dirty="0" err="1">
                <a:solidFill>
                  <a:srgbClr val="004992"/>
                </a:solidFill>
              </a:rPr>
              <a:t>putem</a:t>
            </a:r>
            <a:r>
              <a:rPr lang="en-US" altLang="de-DE" sz="2400" dirty="0">
                <a:solidFill>
                  <a:srgbClr val="004992"/>
                </a:solidFill>
              </a:rPr>
              <a:t> </a:t>
            </a:r>
            <a:r>
              <a:rPr lang="en-US" altLang="de-DE" sz="2400" dirty="0" err="1">
                <a:solidFill>
                  <a:srgbClr val="004992"/>
                </a:solidFill>
              </a:rPr>
              <a:t>baza</a:t>
            </a:r>
            <a:r>
              <a:rPr lang="en-US" altLang="de-DE" sz="2400" dirty="0">
                <a:solidFill>
                  <a:srgbClr val="004992"/>
                </a:solidFill>
              </a:rPr>
              <a:t> </a:t>
            </a:r>
            <a:r>
              <a:rPr lang="en-US" altLang="de-DE" sz="2400" dirty="0" err="1">
                <a:solidFill>
                  <a:srgbClr val="004992"/>
                </a:solidFill>
              </a:rPr>
              <a:t>în</a:t>
            </a:r>
            <a:r>
              <a:rPr lang="en-US" altLang="de-DE" sz="2400" dirty="0">
                <a:solidFill>
                  <a:srgbClr val="004992"/>
                </a:solidFill>
              </a:rPr>
              <a:t> </a:t>
            </a:r>
            <a:r>
              <a:rPr lang="en-US" altLang="de-DE" sz="2400" dirty="0" err="1">
                <a:solidFill>
                  <a:srgbClr val="004992"/>
                </a:solidFill>
              </a:rPr>
              <a:t>nici</a:t>
            </a:r>
            <a:r>
              <a:rPr lang="en-US" altLang="de-DE" sz="2400" dirty="0">
                <a:solidFill>
                  <a:srgbClr val="004992"/>
                </a:solidFill>
              </a:rPr>
              <a:t> </a:t>
            </a:r>
            <a:r>
              <a:rPr lang="en-US" altLang="de-DE" sz="2400" dirty="0" err="1">
                <a:solidFill>
                  <a:srgbClr val="004992"/>
                </a:solidFill>
              </a:rPr>
              <a:t>unul</a:t>
            </a:r>
            <a:r>
              <a:rPr lang="en-US" altLang="de-DE" sz="2400" dirty="0">
                <a:solidFill>
                  <a:srgbClr val="004992"/>
                </a:solidFill>
              </a:rPr>
              <a:t> </a:t>
            </a:r>
            <a:r>
              <a:rPr lang="en-US" altLang="de-DE" sz="2400" dirty="0" err="1">
                <a:solidFill>
                  <a:srgbClr val="004992"/>
                </a:solidFill>
              </a:rPr>
              <a:t>singur</a:t>
            </a:r>
            <a:r>
              <a:rPr lang="en-US" altLang="de-DE" sz="2400" dirty="0">
                <a:solidFill>
                  <a:srgbClr val="004992"/>
                </a:solidFill>
              </a:rPr>
              <a:t> din </a:t>
            </a:r>
            <a:r>
              <a:rPr lang="en-US" altLang="de-DE" sz="2400" dirty="0" err="1">
                <a:solidFill>
                  <a:srgbClr val="004992"/>
                </a:solidFill>
              </a:rPr>
              <a:t>aspectele</a:t>
            </a:r>
            <a:r>
              <a:rPr lang="en-US" altLang="de-DE" sz="2400" dirty="0">
                <a:solidFill>
                  <a:srgbClr val="004992"/>
                </a:solidFill>
              </a:rPr>
              <a:t> </a:t>
            </a:r>
            <a:r>
              <a:rPr lang="en-US" altLang="de-DE" sz="2400" dirty="0" err="1">
                <a:solidFill>
                  <a:srgbClr val="004992"/>
                </a:solidFill>
              </a:rPr>
              <a:t>discutate</a:t>
            </a:r>
            <a:r>
              <a:rPr lang="en-US" altLang="de-DE" sz="2400" dirty="0">
                <a:solidFill>
                  <a:srgbClr val="004992"/>
                </a:solidFill>
              </a:rPr>
              <a:t> (</a:t>
            </a:r>
            <a:r>
              <a:rPr lang="en-US" altLang="de-DE" sz="2400" dirty="0" err="1">
                <a:solidFill>
                  <a:srgbClr val="004992"/>
                </a:solidFill>
              </a:rPr>
              <a:t>limba</a:t>
            </a:r>
            <a:r>
              <a:rPr lang="en-US" altLang="de-DE" sz="2400" dirty="0">
                <a:solidFill>
                  <a:srgbClr val="004992"/>
                </a:solidFill>
              </a:rPr>
              <a:t>, </a:t>
            </a:r>
            <a:r>
              <a:rPr lang="en-US" altLang="de-DE" sz="2400" dirty="0" err="1">
                <a:solidFill>
                  <a:srgbClr val="004992"/>
                </a:solidFill>
              </a:rPr>
              <a:t>limbajul</a:t>
            </a:r>
            <a:r>
              <a:rPr lang="en-US" altLang="de-DE" sz="2400" dirty="0">
                <a:solidFill>
                  <a:srgbClr val="004992"/>
                </a:solidFill>
              </a:rPr>
              <a:t> corporal, </a:t>
            </a:r>
            <a:r>
              <a:rPr lang="en-US" altLang="de-DE" sz="2400" dirty="0" err="1">
                <a:solidFill>
                  <a:srgbClr val="004992"/>
                </a:solidFill>
              </a:rPr>
              <a:t>intuiţia</a:t>
            </a:r>
            <a:r>
              <a:rPr lang="en-US" altLang="de-DE" sz="2400" dirty="0">
                <a:solidFill>
                  <a:srgbClr val="004992"/>
                </a:solidFill>
              </a:rPr>
              <a:t> etc.)!</a:t>
            </a:r>
          </a:p>
          <a:p>
            <a:pPr lvl="0" defTabSz="449263" fontAlgn="base"/>
            <a:r>
              <a:rPr lang="de-DE" altLang="de-DE" sz="2400" i="1" dirty="0">
                <a:solidFill>
                  <a:srgbClr val="333333"/>
                </a:solidFill>
              </a:rPr>
              <a:t>Este necesar să luăm toate aspectele în considerare!</a:t>
            </a:r>
            <a:br>
              <a:rPr lang="de-DE" altLang="de-DE" sz="2400" i="1" dirty="0">
                <a:solidFill>
                  <a:srgbClr val="333333"/>
                </a:solidFill>
              </a:rPr>
            </a:br>
            <a:r>
              <a:rPr lang="de-DE" altLang="de-DE" sz="2400" dirty="0">
                <a:solidFill>
                  <a:srgbClr val="333333"/>
                </a:solidFill>
              </a:rPr>
              <a:t>Asta ne ajută să luăm o decizie cât mai corectă ...</a:t>
            </a:r>
            <a:endParaRPr lang="en-US" sz="2400" dirty="0"/>
          </a:p>
        </p:txBody>
      </p:sp>
      <p:sp>
        <p:nvSpPr>
          <p:cNvPr id="6" name="Footer Placeholder 5"/>
          <p:cNvSpPr>
            <a:spLocks noGrp="1"/>
          </p:cNvSpPr>
          <p:nvPr>
            <p:ph type="ftr" sz="quarter" idx="11"/>
          </p:nvPr>
        </p:nvSpPr>
        <p:spPr/>
        <p:txBody>
          <a:bodyPr/>
          <a:lstStyle/>
          <a:p>
            <a:pPr>
              <a:defRPr/>
            </a:pPr>
            <a:r>
              <a:rPr lang="de-DE"/>
              <a:t>Trening metacognitiv 6 – Empatie II</a:t>
            </a:r>
          </a:p>
        </p:txBody>
      </p:sp>
      <p:sp>
        <p:nvSpPr>
          <p:cNvPr id="7" name="Slide Number Placeholder 6"/>
          <p:cNvSpPr>
            <a:spLocks noGrp="1"/>
          </p:cNvSpPr>
          <p:nvPr>
            <p:ph type="sldNum" sz="quarter" idx="12"/>
          </p:nvPr>
        </p:nvSpPr>
        <p:spPr/>
        <p:txBody>
          <a:bodyPr/>
          <a:lstStyle/>
          <a:p>
            <a:pPr>
              <a:defRPr/>
            </a:pPr>
            <a:fld id="{EC10793A-8895-49A9-BEA7-C6DAFEC7AFC6}" type="slidenum">
              <a:rPr lang="de-DE" altLang="de-DE" smtClean="0"/>
              <a:pPr>
                <a:defRPr/>
              </a:pPr>
              <a:t>17</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Cu ce scop?</a:t>
            </a:r>
          </a:p>
        </p:txBody>
      </p:sp>
      <p:sp>
        <p:nvSpPr>
          <p:cNvPr id="4" name="Content Placeholder 3"/>
          <p:cNvSpPr>
            <a:spLocks noGrp="1"/>
          </p:cNvSpPr>
          <p:nvPr>
            <p:ph idx="1"/>
          </p:nvPr>
        </p:nvSpPr>
        <p:spPr/>
        <p:txBody>
          <a:bodyPr/>
          <a:lstStyle/>
          <a:p>
            <a:pPr lvl="0" defTabSz="449263" fontAlgn="base"/>
            <a:r>
              <a:rPr lang="de-DE" altLang="de-DE" sz="2400" dirty="0">
                <a:solidFill>
                  <a:srgbClr val="333333"/>
                </a:solidFill>
              </a:rPr>
              <a:t>Studii arată că multe (însă nu toate!) persoane cu boli psihice (mai ales psihoză):</a:t>
            </a:r>
          </a:p>
          <a:p>
            <a:pPr marL="342900" lvl="0" indent="-342900" defTabSz="449263" fontAlgn="base">
              <a:buClr>
                <a:srgbClr val="333333"/>
              </a:buClr>
              <a:buFont typeface="WingDings"/>
              <a:buChar char=""/>
            </a:pPr>
            <a:r>
              <a:rPr lang="de-DE" altLang="de-DE" sz="2400" dirty="0">
                <a:solidFill>
                  <a:srgbClr val="004992"/>
                </a:solidFill>
              </a:rPr>
              <a:t>Au probleme privitoare la evaluarea expresiei sentimentelor altor persoane (de exemplu fericire, tristeţe).</a:t>
            </a:r>
            <a:endParaRPr lang="en-US" sz="2400" dirty="0"/>
          </a:p>
        </p:txBody>
      </p:sp>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EC10793A-8895-49A9-BEA7-C6DAFEC7AFC6}" type="slidenum">
              <a:rPr lang="de-DE" altLang="de-DE" smtClean="0"/>
              <a:pPr>
                <a:defRPr/>
              </a:pPr>
              <a:t>18</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Cu ce scop?</a:t>
            </a:r>
          </a:p>
        </p:txBody>
      </p:sp>
      <p:sp>
        <p:nvSpPr>
          <p:cNvPr id="4" name="Content Placeholder 3"/>
          <p:cNvSpPr>
            <a:spLocks noGrp="1"/>
          </p:cNvSpPr>
          <p:nvPr>
            <p:ph idx="1"/>
          </p:nvPr>
        </p:nvSpPr>
        <p:spPr/>
        <p:txBody>
          <a:bodyPr/>
          <a:lstStyle/>
          <a:p>
            <a:pPr lvl="0" defTabSz="449263" fontAlgn="base"/>
            <a:r>
              <a:rPr lang="de-DE" altLang="de-DE" sz="2400" dirty="0">
                <a:solidFill>
                  <a:srgbClr val="333333"/>
                </a:solidFill>
              </a:rPr>
              <a:t>Studii arată că multe (însă nu toate!) persoane cu boli psihice (mai ales psihoză):</a:t>
            </a:r>
          </a:p>
          <a:p>
            <a:pPr marL="342900" lvl="0" indent="-342900" defTabSz="449263" fontAlgn="base">
              <a:buClr>
                <a:srgbClr val="333333"/>
              </a:buClr>
              <a:buFont typeface="WingDings"/>
              <a:buChar char=""/>
            </a:pPr>
            <a:r>
              <a:rPr lang="de-DE" altLang="de-DE" sz="2400" dirty="0">
                <a:solidFill>
                  <a:srgbClr val="004992"/>
                </a:solidFill>
              </a:rPr>
              <a:t>Au probleme privitoare la evaluarea expresiei sentimentelor altor persoane (de exemplu fericire, tristeţe).</a:t>
            </a:r>
          </a:p>
          <a:p>
            <a:pPr marL="342900" lvl="0" indent="-342900" defTabSz="449263" fontAlgn="base" hangingPunct="0">
              <a:buClr>
                <a:srgbClr val="333333"/>
              </a:buClr>
              <a:buFont typeface="WingDings"/>
              <a:buChar char=""/>
            </a:pPr>
            <a:r>
              <a:rPr lang="de-DE" altLang="de-DE" sz="2400" dirty="0">
                <a:solidFill>
                  <a:srgbClr val="004992"/>
                </a:solidFill>
              </a:rPr>
              <a:t>Au probleme să recunoască de ce alte persoane se comportă într-un anumit mod.</a:t>
            </a:r>
            <a:endParaRPr lang="en-US" sz="2400" dirty="0"/>
          </a:p>
        </p:txBody>
      </p:sp>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EC10793A-8895-49A9-BEA7-C6DAFEC7AFC6}" type="slidenum">
              <a:rPr lang="de-DE" altLang="de-DE" smtClean="0"/>
              <a:pPr>
                <a:defRPr/>
              </a:pPr>
              <a:t>19</a:t>
            </a:fld>
            <a:endParaRPr lang="de-DE" altLang="de-DE"/>
          </a:p>
        </p:txBody>
      </p:sp>
    </p:spTree>
    <p:extLst>
      <p:ext uri="{BB962C8B-B14F-4D97-AF65-F5344CB8AC3E}">
        <p14:creationId xmlns:p14="http://schemas.microsoft.com/office/powerpoint/2010/main" val="1021341482"/>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46" name="Rechteck 1"/>
          <p:cNvSpPr>
            <a:spLocks noChangeArrowheads="1"/>
          </p:cNvSpPr>
          <p:nvPr/>
        </p:nvSpPr>
        <p:spPr bwMode="auto">
          <a:xfrm>
            <a:off x="408955" y="5877272"/>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ts val="800"/>
              </a:spcBef>
              <a:buClr>
                <a:srgbClr val="000000"/>
              </a:buClr>
              <a:buSzPct val="100000"/>
              <a:buFont typeface="Times New Roman" panose="02020603050405020304" pitchFamily="18" charset="0"/>
              <a:defRPr sz="3200">
                <a:solidFill>
                  <a:srgbClr val="000000"/>
                </a:solidFill>
                <a:latin typeface="Times New Roman" panose="02020603050405020304" pitchFamily="18" charset="0"/>
                <a:ea typeface="Lucida Sans Unicode" panose="020B0602030504020204" pitchFamily="34" charset="0"/>
                <a:cs typeface="Lucida Sans Unicode" panose="020B0602030504020204" pitchFamily="34" charset="0"/>
              </a:defRPr>
            </a:lvl1pPr>
            <a:lvl2pPr>
              <a:spcBef>
                <a:spcPts val="700"/>
              </a:spcBef>
              <a:buClr>
                <a:srgbClr val="000000"/>
              </a:buClr>
              <a:buSzPct val="100000"/>
              <a:buFont typeface="Times New Roman" panose="02020603050405020304" pitchFamily="18" charset="0"/>
              <a:defRPr sz="2800">
                <a:solidFill>
                  <a:srgbClr val="000000"/>
                </a:solidFill>
                <a:latin typeface="Times New Roman" panose="02020603050405020304" pitchFamily="18" charset="0"/>
                <a:ea typeface="Lucida Sans Unicode" panose="020B0602030504020204" pitchFamily="34" charset="0"/>
                <a:cs typeface="Lucida Sans Unicode" panose="020B0602030504020204" pitchFamily="34" charset="0"/>
              </a:defRPr>
            </a:lvl2pPr>
            <a:lvl3pPr>
              <a:spcBef>
                <a:spcPts val="600"/>
              </a:spcBef>
              <a:buClr>
                <a:srgbClr val="000000"/>
              </a:buClr>
              <a:buSzPct val="100000"/>
              <a:buFont typeface="Times New Roman" panose="02020603050405020304" pitchFamily="18" charset="0"/>
              <a:defRPr sz="2400">
                <a:solidFill>
                  <a:srgbClr val="000000"/>
                </a:solidFill>
                <a:latin typeface="Times New Roman" panose="02020603050405020304" pitchFamily="18" charset="0"/>
                <a:ea typeface="Lucida Sans Unicode" panose="020B0602030504020204" pitchFamily="34" charset="0"/>
                <a:cs typeface="Lucida Sans Unicode" panose="020B0602030504020204" pitchFamily="34" charset="0"/>
              </a:defRPr>
            </a:lvl3pPr>
            <a:lvl4pPr>
              <a:spcBef>
                <a:spcPts val="500"/>
              </a:spcBef>
              <a:buClr>
                <a:srgbClr val="000000"/>
              </a:buClr>
              <a:buSzPct val="100000"/>
              <a:buFont typeface="Times New Roman" panose="02020603050405020304" pitchFamily="18" charset="0"/>
              <a:defRPr sz="2000">
                <a:solidFill>
                  <a:srgbClr val="000000"/>
                </a:solidFill>
                <a:latin typeface="Times New Roman" panose="02020603050405020304" pitchFamily="18" charset="0"/>
                <a:ea typeface="Lucida Sans Unicode" panose="020B0602030504020204" pitchFamily="34" charset="0"/>
                <a:cs typeface="Lucida Sans Unicode" panose="020B0602030504020204" pitchFamily="34" charset="0"/>
              </a:defRPr>
            </a:lvl4pPr>
            <a:lvl5pPr>
              <a:spcBef>
                <a:spcPts val="500"/>
              </a:spcBef>
              <a:buClr>
                <a:srgbClr val="000000"/>
              </a:buClr>
              <a:buSzPct val="100000"/>
              <a:buFont typeface="Times New Roman" panose="02020603050405020304" pitchFamily="18" charset="0"/>
              <a:defRPr sz="2000">
                <a:solidFill>
                  <a:srgbClr val="000000"/>
                </a:solidFill>
                <a:latin typeface="Times New Roman" panose="02020603050405020304" pitchFamily="18" charset="0"/>
                <a:ea typeface="Lucida Sans Unicode" panose="020B0602030504020204" pitchFamily="34" charset="0"/>
                <a:cs typeface="Lucida Sans Unicode" panose="020B0602030504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Times New Roman" panose="02020603050405020304" pitchFamily="18" charset="0"/>
                <a:ea typeface="Lucida Sans Unicode" panose="020B0602030504020204" pitchFamily="34" charset="0"/>
                <a:cs typeface="Lucida Sans Unicode" panose="020B0602030504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Times New Roman" panose="02020603050405020304" pitchFamily="18" charset="0"/>
                <a:ea typeface="Lucida Sans Unicode" panose="020B0602030504020204" pitchFamily="34" charset="0"/>
                <a:cs typeface="Lucida Sans Unicode" panose="020B0602030504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Times New Roman" panose="02020603050405020304" pitchFamily="18" charset="0"/>
                <a:ea typeface="Lucida Sans Unicode" panose="020B0602030504020204" pitchFamily="34" charset="0"/>
                <a:cs typeface="Lucida Sans Unicode" panose="020B0602030504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Times New Roman" panose="02020603050405020304" pitchFamily="18" charset="0"/>
                <a:ea typeface="Lucida Sans Unicode" panose="020B0602030504020204" pitchFamily="34" charset="0"/>
                <a:cs typeface="Lucida Sans Unicode" panose="020B0602030504020204" pitchFamily="34" charset="0"/>
              </a:defRPr>
            </a:lvl9pPr>
          </a:lstStyle>
          <a:p>
            <a:pPr algn="ctr" eaLnBrk="1" hangingPunct="1">
              <a:spcBef>
                <a:spcPct val="0"/>
              </a:spcBef>
              <a:buClrTx/>
              <a:buFontTx/>
              <a:buNone/>
            </a:pPr>
            <a:r>
              <a:rPr lang="ro-RO" altLang="de-DE" sz="2000" dirty="0">
                <a:solidFill>
                  <a:srgbClr val="004992"/>
                </a:solidFill>
                <a:latin typeface="+mn-lt"/>
                <a:ea typeface="+mn-ea"/>
                <a:cs typeface="+mn-cs"/>
              </a:rPr>
              <a:t>Poate cineva să ne descrie pe scurt din experiența proprie?</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Exemple pentru modul în care dificultăţi de empatie favorizează în psihoză evaluări greşite</a:t>
            </a:r>
            <a:endParaRPr lang="en-US" sz="3600">
              <a:latin typeface="+mn-lt"/>
              <a:ea typeface="+mn-ea"/>
              <a:cs typeface="+mn-cs"/>
            </a:endParaRPr>
          </a:p>
        </p:txBody>
      </p:sp>
      <p:graphicFrame>
        <p:nvGraphicFramePr>
          <p:cNvPr id="7" name="Table 6"/>
          <p:cNvGraphicFramePr>
            <a:graphicFrameLocks noGrp="1"/>
          </p:cNvGraphicFramePr>
          <p:nvPr>
            <p:extLst>
              <p:ext uri="{D42A27DB-BD31-4B8C-83A1-F6EECF244321}">
                <p14:modId xmlns:p14="http://schemas.microsoft.com/office/powerpoint/2010/main" val="254250293"/>
              </p:ext>
            </p:extLst>
          </p:nvPr>
        </p:nvGraphicFramePr>
        <p:xfrm>
          <a:off x="408954" y="2203704"/>
          <a:ext cx="11376000" cy="3383280"/>
        </p:xfrm>
        <a:graphic>
          <a:graphicData uri="http://schemas.openxmlformats.org/drawingml/2006/table">
            <a:tbl>
              <a:tblPr firstRow="1" bandRow="1">
                <a:tableStyleId>{21E4AEA4-8DFA-4A89-87EB-49C32662AFE0}</a:tableStyleId>
              </a:tblPr>
              <a:tblGrid>
                <a:gridCol w="4248473">
                  <a:extLst>
                    <a:ext uri="{9D8B030D-6E8A-4147-A177-3AD203B41FA5}">
                      <a16:colId xmlns:a16="http://schemas.microsoft.com/office/drawing/2014/main" val="20000"/>
                    </a:ext>
                  </a:extLst>
                </a:gridCol>
                <a:gridCol w="3335527">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Eveniment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Evaluare în episod psihotic</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Alte explicaţii</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vi-VN" sz="2000" b="0" i="0" u="none" strike="noStrike" cap="none" normalizeH="0" baseline="0" dirty="0">
                          <a:ln>
                            <a:noFill/>
                          </a:ln>
                          <a:solidFill>
                            <a:srgbClr val="333333"/>
                          </a:solidFill>
                          <a:effectLst/>
                          <a:latin typeface="Calibri Light"/>
                          <a:ea typeface="ＭＳ Ｐゴシック" pitchFamily="34" charset="-128"/>
                        </a:rPr>
                        <a:t>După ce aţi vorbit cu medicul, acesta râde împreună cu o soră medicală</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ea typeface="ＭＳ Ｐゴシック" pitchFamily="34" charset="-128"/>
                        </a:rPr>
                        <a:t>“Râd de mine”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vi-VN" sz="2000" b="0" i="0" u="none" strike="noStrike" cap="none" normalizeH="0" baseline="0">
                          <a:ln>
                            <a:noFill/>
                          </a:ln>
                          <a:solidFill>
                            <a:srgbClr val="333333"/>
                          </a:solidFill>
                          <a:effectLst/>
                          <a:latin typeface="Calibri Light"/>
                          <a:ea typeface="ＭＳ Ｐゴシック" pitchFamily="34" charset="-128"/>
                        </a:rPr>
                        <a:t>Coincidenţă, medicul şi sora au vorbit despre complet altceva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vi-VN" sz="2000" b="0" i="0" u="none" strike="noStrike" cap="none" normalizeH="0" baseline="0">
                          <a:ln>
                            <a:noFill/>
                          </a:ln>
                          <a:solidFill>
                            <a:srgbClr val="333333"/>
                          </a:solidFill>
                          <a:effectLst/>
                          <a:latin typeface="Calibri Light"/>
                          <a:ea typeface="ＭＳ Ｐゴシック" pitchFamily="34" charset="-128"/>
                        </a:rPr>
                        <a:t>Un trecător se uită la dumneavoastră de două ori şi se întoarce încă o dată pentru a vă arunca o privire</a:t>
                      </a:r>
                      <a:endParaRPr kumimoji="0" lang="de-DE" sz="2000" b="0" i="0" u="none" strike="noStrike" cap="none" normalizeH="0" baseline="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vi-VN" sz="2000" b="0" i="0" u="none" strike="noStrike" cap="none" normalizeH="0" baseline="0" dirty="0">
                          <a:ln>
                            <a:noFill/>
                          </a:ln>
                          <a:solidFill>
                            <a:srgbClr val="333333"/>
                          </a:solidFill>
                          <a:effectLst/>
                          <a:latin typeface="Calibri Light"/>
                          <a:ea typeface="ＭＳ Ｐゴシック" pitchFamily="34" charset="-128"/>
                        </a:rPr>
                        <a:t>Convingerea că sunteţi urmărit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vi-VN" sz="2000" b="0" i="0" u="none" strike="noStrike" cap="none" normalizeH="0" baseline="0">
                          <a:ln>
                            <a:noFill/>
                          </a:ln>
                          <a:solidFill>
                            <a:srgbClr val="333333"/>
                          </a:solidFill>
                          <a:effectLst/>
                          <a:latin typeface="Calibri Light"/>
                          <a:ea typeface="ＭＳ Ｐゴシック" pitchFamily="34" charset="-128"/>
                        </a:rPr>
                        <a:t>Trecătorul este iritat pentru că la prima privire aţi reacţionat cu frică şi vrea să înţeleagă de ce. </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914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dirty="0">
                          <a:ln>
                            <a:noFill/>
                          </a:ln>
                          <a:solidFill>
                            <a:srgbClr val="333333"/>
                          </a:solidFill>
                          <a:effectLst/>
                          <a:latin typeface="Calibri Light"/>
                          <a:ea typeface="ＭＳ Ｐゴシック" pitchFamily="34" charset="-128"/>
                        </a:rPr>
                        <a:t>Cineva străin clipeşte din ochi spre dumneavoastră</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ea typeface="ＭＳ Ｐゴシック" pitchFamily="34" charset="-128"/>
                        </a:rPr>
                        <a:t>Semnale Morse ca avertizare </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dirty="0">
                          <a:ln>
                            <a:noFill/>
                          </a:ln>
                          <a:solidFill>
                            <a:srgbClr val="333333"/>
                          </a:solidFill>
                          <a:effectLst/>
                          <a:latin typeface="Calibri Light"/>
                          <a:ea typeface="ＭＳ Ｐゴシック" pitchFamily="34" charset="-128"/>
                        </a:rPr>
                        <a:t>Persoanei respective i-a intrat ceva în ochi, e interesată, întâmplare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no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726366D1-66C1-42A8-8F65-D87B3483C973}" type="slidenum">
              <a:rPr lang="de-DE" altLang="de-DE" smtClean="0"/>
              <a:pPr>
                <a:defRPr/>
              </a:pPr>
              <a:t>20</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Exerciţiu</a:t>
            </a:r>
          </a:p>
        </p:txBody>
      </p:sp>
      <p:sp>
        <p:nvSpPr>
          <p:cNvPr id="5" name="Content Placeholder 4"/>
          <p:cNvSpPr>
            <a:spLocks noGrp="1"/>
          </p:cNvSpPr>
          <p:nvPr>
            <p:ph idx="1"/>
          </p:nvPr>
        </p:nvSpPr>
        <p:spPr/>
        <p:txBody>
          <a:bodyPr/>
          <a:lstStyle/>
          <a:p>
            <a:pPr marL="342900" lvl="0" indent="-342900" defTabSz="449263" fontAlgn="base">
              <a:buClr>
                <a:srgbClr val="333333"/>
              </a:buClr>
              <a:buFont typeface="WingDings"/>
              <a:buChar char=""/>
            </a:pPr>
            <a:r>
              <a:rPr lang="de-DE" altLang="de-DE" sz="2400" dirty="0">
                <a:solidFill>
                  <a:srgbClr val="333333"/>
                </a:solidFill>
              </a:rPr>
              <a:t>Veţi vedea o poveste ilustrată.</a:t>
            </a:r>
          </a:p>
          <a:p>
            <a:pPr marL="342900" lvl="0" indent="-342900" defTabSz="449263" fontAlgn="base">
              <a:buClr>
                <a:srgbClr val="333333"/>
              </a:buClr>
              <a:buFont typeface="WingDings"/>
              <a:buChar char=""/>
            </a:pPr>
            <a:r>
              <a:rPr lang="de-DE" altLang="de-DE" sz="2400" dirty="0">
                <a:solidFill>
                  <a:srgbClr val="333333"/>
                </a:solidFill>
              </a:rPr>
              <a:t>Discutaţi despre ce gândesc persoanele din poveste cu privire la alte persoane.</a:t>
            </a:r>
          </a:p>
        </p:txBody>
      </p:sp>
      <p:sp>
        <p:nvSpPr>
          <p:cNvPr id="6" name="Footer Placeholder 5"/>
          <p:cNvSpPr>
            <a:spLocks noGrp="1"/>
          </p:cNvSpPr>
          <p:nvPr>
            <p:ph type="ftr" sz="quarter" idx="11"/>
          </p:nvPr>
        </p:nvSpPr>
        <p:spPr/>
        <p:txBody>
          <a:bodyPr/>
          <a:lstStyle/>
          <a:p>
            <a:pPr>
              <a:defRPr/>
            </a:pPr>
            <a:r>
              <a:rPr lang="de-DE"/>
              <a:t>Trening metacognitiv 6 – Empatie II</a:t>
            </a:r>
          </a:p>
        </p:txBody>
      </p:sp>
      <p:sp>
        <p:nvSpPr>
          <p:cNvPr id="7" name="Slide Number Placeholder 6"/>
          <p:cNvSpPr>
            <a:spLocks noGrp="1"/>
          </p:cNvSpPr>
          <p:nvPr>
            <p:ph type="sldNum" sz="quarter" idx="12"/>
          </p:nvPr>
        </p:nvSpPr>
        <p:spPr/>
        <p:txBody>
          <a:bodyPr/>
          <a:lstStyle/>
          <a:p>
            <a:pPr>
              <a:defRPr/>
            </a:pPr>
            <a:fld id="{EC10793A-8895-49A9-BEA7-C6DAFEC7AFC6}" type="slidenum">
              <a:rPr lang="de-DE" altLang="de-DE" smtClean="0"/>
              <a:pPr>
                <a:defRPr/>
              </a:pPr>
              <a:t>21</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Exerciţiu</a:t>
            </a:r>
          </a:p>
        </p:txBody>
      </p:sp>
      <p:sp>
        <p:nvSpPr>
          <p:cNvPr id="5" name="Content Placeholder 4"/>
          <p:cNvSpPr>
            <a:spLocks noGrp="1"/>
          </p:cNvSpPr>
          <p:nvPr>
            <p:ph idx="1"/>
          </p:nvPr>
        </p:nvSpPr>
        <p:spPr/>
        <p:txBody>
          <a:bodyPr/>
          <a:lstStyle/>
          <a:p>
            <a:pPr marL="342900" lvl="0" indent="-342900" defTabSz="449263" fontAlgn="base">
              <a:buClr>
                <a:srgbClr val="333333"/>
              </a:buClr>
              <a:buFont typeface="WingDings"/>
              <a:buChar char=""/>
            </a:pPr>
            <a:r>
              <a:rPr lang="de-DE" altLang="de-DE" sz="2400" dirty="0">
                <a:solidFill>
                  <a:srgbClr val="333333"/>
                </a:solidFill>
              </a:rPr>
              <a:t>Veţi vedea o poveste ilustrată.</a:t>
            </a:r>
          </a:p>
          <a:p>
            <a:pPr marL="342900" lvl="0" indent="-342900" defTabSz="449263" fontAlgn="base">
              <a:buClr>
                <a:srgbClr val="333333"/>
              </a:buClr>
              <a:buFont typeface="WingDings"/>
              <a:buChar char=""/>
            </a:pPr>
            <a:r>
              <a:rPr lang="de-DE" altLang="de-DE" sz="2400" dirty="0">
                <a:solidFill>
                  <a:srgbClr val="333333"/>
                </a:solidFill>
              </a:rPr>
              <a:t>Discutaţi despre ce gândesc persoanele din poveste cu privire la alte persoane.</a:t>
            </a:r>
          </a:p>
          <a:p>
            <a:pPr lvl="0" defTabSz="449263" fontAlgn="base"/>
            <a:endParaRPr lang="de-DE" altLang="de-DE" sz="2400" b="1" dirty="0">
              <a:solidFill>
                <a:srgbClr val="004992"/>
              </a:solidFill>
            </a:endParaRPr>
          </a:p>
          <a:p>
            <a:pPr lvl="0" defTabSz="449263" fontAlgn="base"/>
            <a:r>
              <a:rPr lang="de-DE" altLang="de-DE" sz="2400" b="1" dirty="0">
                <a:solidFill>
                  <a:srgbClr val="004992"/>
                </a:solidFill>
              </a:rPr>
              <a:t>Important</a:t>
            </a:r>
            <a:r>
              <a:rPr lang="de-DE" altLang="de-DE" sz="2400" dirty="0">
                <a:solidFill>
                  <a:srgbClr val="333333"/>
                </a:solidFill>
              </a:rPr>
              <a:t>:</a:t>
            </a:r>
          </a:p>
          <a:p>
            <a:pPr marL="342900" lvl="0" indent="-342900" defTabSz="449263" fontAlgn="base">
              <a:buClr>
                <a:srgbClr val="333333"/>
              </a:buClr>
              <a:buFont typeface="WingDings"/>
              <a:buChar char=""/>
            </a:pPr>
            <a:r>
              <a:rPr lang="en-US" altLang="de-DE" sz="2400" dirty="0">
                <a:solidFill>
                  <a:srgbClr val="333333"/>
                </a:solidFill>
              </a:rPr>
              <a:t>Ţ</a:t>
            </a:r>
            <a:r>
              <a:rPr lang="de-DE" altLang="de-DE" sz="2400" dirty="0">
                <a:solidFill>
                  <a:srgbClr val="333333"/>
                </a:solidFill>
              </a:rPr>
              <a:t>ineţi cont de faptul că persoanele din ilustraţii nu posedă aceleaşi cunoştinţe ca şi dumneavoastră.</a:t>
            </a:r>
          </a:p>
        </p:txBody>
      </p:sp>
      <p:sp>
        <p:nvSpPr>
          <p:cNvPr id="6" name="Footer Placeholder 5"/>
          <p:cNvSpPr>
            <a:spLocks noGrp="1"/>
          </p:cNvSpPr>
          <p:nvPr>
            <p:ph type="ftr" sz="quarter" idx="11"/>
          </p:nvPr>
        </p:nvSpPr>
        <p:spPr/>
        <p:txBody>
          <a:bodyPr/>
          <a:lstStyle/>
          <a:p>
            <a:pPr>
              <a:defRPr/>
            </a:pPr>
            <a:r>
              <a:rPr lang="de-DE"/>
              <a:t>Trening metacognitiv 6 – Empatie II</a:t>
            </a:r>
          </a:p>
        </p:txBody>
      </p:sp>
      <p:sp>
        <p:nvSpPr>
          <p:cNvPr id="7" name="Slide Number Placeholder 6"/>
          <p:cNvSpPr>
            <a:spLocks noGrp="1"/>
          </p:cNvSpPr>
          <p:nvPr>
            <p:ph type="sldNum" sz="quarter" idx="12"/>
          </p:nvPr>
        </p:nvSpPr>
        <p:spPr/>
        <p:txBody>
          <a:bodyPr/>
          <a:lstStyle/>
          <a:p>
            <a:pPr>
              <a:defRPr/>
            </a:pPr>
            <a:fld id="{EC10793A-8895-49A9-BEA7-C6DAFEC7AFC6}" type="slidenum">
              <a:rPr lang="de-DE" altLang="de-DE" smtClean="0"/>
              <a:pPr>
                <a:defRPr/>
              </a:pPr>
              <a:t>22</a:t>
            </a:fld>
            <a:endParaRPr lang="de-DE" altLang="de-DE"/>
          </a:p>
        </p:txBody>
      </p:sp>
    </p:spTree>
    <p:extLst>
      <p:ext uri="{BB962C8B-B14F-4D97-AF65-F5344CB8AC3E}">
        <p14:creationId xmlns:p14="http://schemas.microsoft.com/office/powerpoint/2010/main" val="54444485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Exerciţiu</a:t>
            </a:r>
          </a:p>
        </p:txBody>
      </p:sp>
      <p:sp>
        <p:nvSpPr>
          <p:cNvPr id="5" name="Content Placeholder 4"/>
          <p:cNvSpPr>
            <a:spLocks noGrp="1"/>
          </p:cNvSpPr>
          <p:nvPr>
            <p:ph idx="1"/>
          </p:nvPr>
        </p:nvSpPr>
        <p:spPr/>
        <p:txBody>
          <a:bodyPr/>
          <a:lstStyle/>
          <a:p>
            <a:pPr marL="342900" lvl="0" indent="-342900" defTabSz="449263" fontAlgn="base">
              <a:buClr>
                <a:srgbClr val="333333"/>
              </a:buClr>
              <a:buFont typeface="WingDings"/>
              <a:buChar char=""/>
            </a:pPr>
            <a:r>
              <a:rPr lang="de-DE" altLang="de-DE" sz="2400" dirty="0">
                <a:solidFill>
                  <a:srgbClr val="333333"/>
                </a:solidFill>
              </a:rPr>
              <a:t>Veţi vedea o poveste ilustrată.</a:t>
            </a:r>
          </a:p>
          <a:p>
            <a:pPr marL="342900" lvl="0" indent="-342900" defTabSz="449263" fontAlgn="base">
              <a:buClr>
                <a:srgbClr val="333333"/>
              </a:buClr>
              <a:buFont typeface="WingDings"/>
              <a:buChar char=""/>
            </a:pPr>
            <a:r>
              <a:rPr lang="de-DE" altLang="de-DE" sz="2400" dirty="0">
                <a:solidFill>
                  <a:srgbClr val="333333"/>
                </a:solidFill>
              </a:rPr>
              <a:t>Discutaţi despre ce gândesc persoanele din poveste cu privire la alte persoane.</a:t>
            </a:r>
          </a:p>
          <a:p>
            <a:pPr lvl="0" defTabSz="449263" fontAlgn="base"/>
            <a:endParaRPr lang="de-DE" altLang="de-DE" sz="2400" b="1" dirty="0">
              <a:solidFill>
                <a:srgbClr val="004992"/>
              </a:solidFill>
            </a:endParaRPr>
          </a:p>
          <a:p>
            <a:pPr lvl="0" defTabSz="449263" fontAlgn="base"/>
            <a:r>
              <a:rPr lang="de-DE" altLang="de-DE" sz="2400" b="1" dirty="0">
                <a:solidFill>
                  <a:srgbClr val="004992"/>
                </a:solidFill>
              </a:rPr>
              <a:t>Important</a:t>
            </a:r>
            <a:r>
              <a:rPr lang="de-DE" altLang="de-DE" sz="2400" dirty="0">
                <a:solidFill>
                  <a:srgbClr val="333333"/>
                </a:solidFill>
              </a:rPr>
              <a:t>:</a:t>
            </a:r>
          </a:p>
          <a:p>
            <a:pPr marL="342900" lvl="0" indent="-342900" defTabSz="449263" fontAlgn="base">
              <a:buClr>
                <a:srgbClr val="333333"/>
              </a:buClr>
              <a:buFont typeface="WingDings"/>
              <a:buChar char=""/>
            </a:pPr>
            <a:r>
              <a:rPr lang="en-US" altLang="de-DE" sz="2400" dirty="0">
                <a:solidFill>
                  <a:srgbClr val="333333"/>
                </a:solidFill>
              </a:rPr>
              <a:t>Ţ</a:t>
            </a:r>
            <a:r>
              <a:rPr lang="de-DE" altLang="de-DE" sz="2400" dirty="0">
                <a:solidFill>
                  <a:srgbClr val="333333"/>
                </a:solidFill>
              </a:rPr>
              <a:t>ineţi cont de faptul că persoanele din ilustraţii nu posedă aceleaşi cunoştinţe ca şi dumneavoastră.</a:t>
            </a:r>
          </a:p>
          <a:p>
            <a:pPr marL="342900" lvl="0" indent="-342900" defTabSz="449263" fontAlgn="base">
              <a:buClr>
                <a:srgbClr val="333333"/>
              </a:buClr>
              <a:buFont typeface="WingDings"/>
              <a:buChar char=""/>
            </a:pPr>
            <a:r>
              <a:rPr lang="de-DE" altLang="de-DE" sz="2400" dirty="0">
                <a:solidFill>
                  <a:srgbClr val="333333"/>
                </a:solidFill>
              </a:rPr>
              <a:t>Ce fel de informaţii suplimentare sunt necesare pentru a da un răspuns definitiv?</a:t>
            </a:r>
            <a:endParaRPr lang="en-US" sz="2400" dirty="0"/>
          </a:p>
        </p:txBody>
      </p:sp>
      <p:sp>
        <p:nvSpPr>
          <p:cNvPr id="6" name="Footer Placeholder 5"/>
          <p:cNvSpPr>
            <a:spLocks noGrp="1"/>
          </p:cNvSpPr>
          <p:nvPr>
            <p:ph type="ftr" sz="quarter" idx="11"/>
          </p:nvPr>
        </p:nvSpPr>
        <p:spPr/>
        <p:txBody>
          <a:bodyPr/>
          <a:lstStyle/>
          <a:p>
            <a:pPr>
              <a:defRPr/>
            </a:pPr>
            <a:r>
              <a:rPr lang="de-DE"/>
              <a:t>Trening metacognitiv 6 – Empatie II</a:t>
            </a:r>
          </a:p>
        </p:txBody>
      </p:sp>
      <p:sp>
        <p:nvSpPr>
          <p:cNvPr id="7" name="Slide Number Placeholder 6"/>
          <p:cNvSpPr>
            <a:spLocks noGrp="1"/>
          </p:cNvSpPr>
          <p:nvPr>
            <p:ph type="sldNum" sz="quarter" idx="12"/>
          </p:nvPr>
        </p:nvSpPr>
        <p:spPr/>
        <p:txBody>
          <a:bodyPr/>
          <a:lstStyle/>
          <a:p>
            <a:pPr>
              <a:defRPr/>
            </a:pPr>
            <a:fld id="{EC10793A-8895-49A9-BEA7-C6DAFEC7AFC6}" type="slidenum">
              <a:rPr lang="de-DE" altLang="de-DE" smtClean="0"/>
              <a:pPr>
                <a:defRPr/>
              </a:pPr>
              <a:t>23</a:t>
            </a:fld>
            <a:endParaRPr lang="de-DE" altLang="de-DE"/>
          </a:p>
        </p:txBody>
      </p:sp>
    </p:spTree>
    <p:extLst>
      <p:ext uri="{BB962C8B-B14F-4D97-AF65-F5344CB8AC3E}">
        <p14:creationId xmlns:p14="http://schemas.microsoft.com/office/powerpoint/2010/main" val="367068483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7084" y="1214451"/>
            <a:ext cx="6807351" cy="4741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3"/>
          <p:cNvSpPr txBox="1">
            <a:spLocks noChangeArrowheads="1"/>
          </p:cNvSpPr>
          <p:nvPr/>
        </p:nvSpPr>
        <p:spPr bwMode="auto">
          <a:xfrm>
            <a:off x="2677085" y="5956123"/>
            <a:ext cx="68073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fr-FR" altLang="de-DE" sz="2400">
                <a:solidFill>
                  <a:srgbClr val="004992"/>
                </a:solidFill>
                <a:latin typeface="+mj-lt"/>
              </a:rPr>
              <a:t>Ce o să creadă majoritatea oamenilor... au dreptate?</a:t>
            </a:r>
            <a:endParaRPr lang="de-DE" altLang="de-DE" sz="2400" dirty="0">
              <a:solidFill>
                <a:srgbClr val="004992"/>
              </a:solidFill>
              <a:latin typeface="+mj-lt"/>
            </a:endParaRPr>
          </a:p>
        </p:txBody>
      </p:sp>
      <p:sp>
        <p:nvSpPr>
          <p:cNvPr id="15" name="Caption_22"/>
          <p:cNvSpPr txBox="1">
            <a:spLocks noChangeArrowheads="1"/>
          </p:cNvSpPr>
          <p:nvPr/>
        </p:nvSpPr>
        <p:spPr bwMode="auto">
          <a:xfrm>
            <a:off x="2641203" y="757251"/>
            <a:ext cx="6858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fr-FR" altLang="de-DE" sz="2400" u="sng">
                <a:latin typeface="Calibri Light"/>
              </a:rPr>
              <a:t>Exemplu: un bărbat gras cade de pe scaun</a:t>
            </a:r>
            <a:endParaRPr lang="de-DE" altLang="de-DE" sz="2400" dirty="0">
              <a:latin typeface="Calibri Light"/>
            </a:endParaRPr>
          </a:p>
        </p:txBody>
      </p:sp>
      <p:sp>
        <p:nvSpPr>
          <p:cNvPr id="16" name="Caption_54287"/>
          <p:cNvSpPr txBox="1">
            <a:spLocks noChangeArrowheads="1"/>
          </p:cNvSpPr>
          <p:nvPr/>
        </p:nvSpPr>
        <p:spPr bwMode="auto">
          <a:xfrm>
            <a:off x="6265286" y="2632627"/>
            <a:ext cx="73152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100" dirty="0">
                <a:solidFill>
                  <a:srgbClr val="333333"/>
                </a:solidFill>
                <a:latin typeface="Calibri Light"/>
              </a:rPr>
              <a:t>Ce gras!</a:t>
            </a:r>
          </a:p>
        </p:txBody>
      </p:sp>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B0912B26-B2A5-454A-B4F5-8917A2A12212}" type="slidenum">
              <a:rPr lang="de-DE" altLang="de-DE" smtClean="0"/>
              <a:pPr>
                <a:defRPr/>
              </a:pPr>
              <a:t>24</a:t>
            </a:fld>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Un bărbat gras cade de pe scaun</a:t>
            </a:r>
            <a:br>
              <a:rPr lang="vi-VN" sz="3600">
                <a:latin typeface="+mn-lt"/>
                <a:ea typeface="+mn-ea"/>
                <a:cs typeface="+mn-cs"/>
              </a:rPr>
            </a:br>
            <a:r>
              <a:rPr lang="vi-VN" sz="3600">
                <a:latin typeface="+mn-lt"/>
                <a:ea typeface="+mn-ea"/>
                <a:cs typeface="+mn-cs"/>
              </a:rPr>
              <a:t>Ce o să creadă majoritatea oamenilor?</a:t>
            </a:r>
            <a:endParaRPr lang="en-US" sz="3600">
              <a:latin typeface="+mn-lt"/>
              <a:ea typeface="+mn-ea"/>
              <a:cs typeface="+mn-cs"/>
            </a:endParaRPr>
          </a:p>
        </p:txBody>
      </p:sp>
      <p:pic>
        <p:nvPicPr>
          <p:cNvPr id="9" name="Picture 208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1546" y="2203705"/>
            <a:ext cx="393826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70662"/>
          <p:cNvSpPr txBox="1">
            <a:spLocks noChangeArrowheads="1"/>
          </p:cNvSpPr>
          <p:nvPr/>
        </p:nvSpPr>
        <p:spPr bwMode="auto">
          <a:xfrm>
            <a:off x="408955" y="4966136"/>
            <a:ext cx="11376000" cy="163121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ts val="1200"/>
              </a:spcBef>
              <a:buFontTx/>
              <a:buNone/>
            </a:pPr>
            <a:r>
              <a:rPr lang="vi-VN" altLang="de-DE" sz="2000" dirty="0">
                <a:solidFill>
                  <a:srgbClr val="004992"/>
                </a:solidFill>
                <a:latin typeface="Calibri Light"/>
              </a:rPr>
              <a:t>Probabil: </a:t>
            </a:r>
            <a:r>
              <a:rPr lang="vi-VN" altLang="de-DE" sz="2000" dirty="0">
                <a:solidFill>
                  <a:srgbClr val="333333"/>
                </a:solidFill>
                <a:latin typeface="Calibri Light"/>
              </a:rPr>
              <a:t>bărbatul a fost prea greu pentru scaun	</a:t>
            </a:r>
          </a:p>
          <a:p>
            <a:pPr eaLnBrk="1" hangingPunct="1">
              <a:spcBef>
                <a:spcPts val="1200"/>
              </a:spcBef>
              <a:buFontTx/>
              <a:buNone/>
            </a:pPr>
            <a:r>
              <a:rPr lang="vi-VN" altLang="de-DE" sz="2000" dirty="0">
                <a:solidFill>
                  <a:srgbClr val="004992"/>
                </a:solidFill>
                <a:latin typeface="Calibri Light"/>
              </a:rPr>
              <a:t>Mai puţin probabil: </a:t>
            </a:r>
            <a:r>
              <a:rPr lang="vi-VN" altLang="de-DE" sz="2000" dirty="0">
                <a:solidFill>
                  <a:srgbClr val="333333"/>
                </a:solidFill>
                <a:latin typeface="Calibri Light"/>
              </a:rPr>
              <a:t>bărbatul s-a legănat pe scaun; scaul nu a fost foarte solid</a:t>
            </a:r>
          </a:p>
          <a:p>
            <a:pPr eaLnBrk="1" hangingPunct="1">
              <a:spcBef>
                <a:spcPts val="1200"/>
              </a:spcBef>
              <a:buFontTx/>
              <a:buNone/>
            </a:pPr>
            <a:r>
              <a:rPr lang="vi-VN" altLang="de-DE" sz="2000" b="1" dirty="0">
                <a:solidFill>
                  <a:srgbClr val="004992"/>
                </a:solidFill>
                <a:latin typeface="Calibri Light"/>
              </a:rPr>
              <a:t>O presupunere improbabilă: </a:t>
            </a:r>
            <a:r>
              <a:rPr lang="vi-VN" altLang="de-DE" sz="2000" dirty="0">
                <a:solidFill>
                  <a:srgbClr val="004992"/>
                </a:solidFill>
                <a:latin typeface="Calibri Light"/>
              </a:rPr>
              <a:t>scaunul a fost tăiat cu ferăstrăul – însă </a:t>
            </a:r>
            <a:r>
              <a:rPr lang="vi-VN" altLang="de-DE" sz="2000" b="1" dirty="0">
                <a:solidFill>
                  <a:srgbClr val="004992"/>
                </a:solidFill>
                <a:latin typeface="Calibri Light"/>
              </a:rPr>
              <a:t>CORECT:</a:t>
            </a:r>
            <a:r>
              <a:rPr lang="vi-VN" altLang="de-DE" sz="2000" dirty="0">
                <a:solidFill>
                  <a:srgbClr val="333333"/>
                </a:solidFill>
                <a:latin typeface="Calibri Light"/>
              </a:rPr>
              <a:t> nimeni nu l-a văzut pe băiatul din primul desen cum a tăiat scaunul!</a:t>
            </a:r>
            <a:endParaRPr lang="de-DE" altLang="de-DE" sz="2000" dirty="0">
              <a:solidFill>
                <a:srgbClr val="333333"/>
              </a:solidFill>
              <a:latin typeface="Calibri Light"/>
            </a:endParaRPr>
          </a:p>
        </p:txBody>
      </p:sp>
      <p:sp>
        <p:nvSpPr>
          <p:cNvPr id="11" name="Caption_54287"/>
          <p:cNvSpPr txBox="1">
            <a:spLocks noChangeArrowheads="1"/>
          </p:cNvSpPr>
          <p:nvPr/>
        </p:nvSpPr>
        <p:spPr bwMode="auto">
          <a:xfrm>
            <a:off x="5881563" y="2996952"/>
            <a:ext cx="73152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900" dirty="0">
                <a:solidFill>
                  <a:srgbClr val="333333"/>
                </a:solidFill>
                <a:latin typeface="Calibri Light"/>
              </a:rPr>
              <a:t>Ce gras!</a:t>
            </a:r>
          </a:p>
        </p:txBody>
      </p:sp>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726366D1-66C1-42A8-8F65-D87B3483C973}" type="slidenum">
              <a:rPr lang="de-DE" altLang="de-DE" smtClean="0"/>
              <a:pPr>
                <a:defRPr/>
              </a:pPr>
              <a:t>25</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Acum începem!</a:t>
            </a:r>
            <a:endParaRPr lang="en-US" sz="36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726366D1-66C1-42A8-8F65-D87B3483C973}" type="slidenum">
              <a:rPr lang="de-DE" altLang="de-DE" smtClean="0"/>
              <a:pPr>
                <a:defRPr/>
              </a:pPr>
              <a:t>26</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31"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3910" y="1078992"/>
            <a:ext cx="637369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6"/>
          <p:cNvSpPr>
            <a:spLocks noChangeArrowheads="1"/>
          </p:cNvSpPr>
          <p:nvPr/>
        </p:nvSpPr>
        <p:spPr bwMode="auto">
          <a:xfrm>
            <a:off x="3494763" y="5884164"/>
            <a:ext cx="5171992" cy="46442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0"/>
              </a:spcBef>
              <a:buFontTx/>
              <a:buNone/>
            </a:pPr>
            <a:r>
              <a:rPr lang="pt-BR" altLang="de-DE" sz="2400">
                <a:solidFill>
                  <a:srgbClr val="004992"/>
                </a:solidFill>
                <a:latin typeface="Calibri Light"/>
              </a:rPr>
              <a:t>Cum se simte femeia în această situaţie?</a:t>
            </a:r>
            <a:endParaRPr lang="de-DE" altLang="de-DE" sz="2400" dirty="0">
              <a:solidFill>
                <a:srgbClr val="004992"/>
              </a:solidFill>
              <a:latin typeface="Calibri Light"/>
            </a:endParaRPr>
          </a:p>
        </p:txBody>
      </p:sp>
      <p:sp>
        <p:nvSpPr>
          <p:cNvPr id="10" name="Caption_18"/>
          <p:cNvSpPr txBox="1">
            <a:spLocks noChangeArrowheads="1"/>
          </p:cNvSpPr>
          <p:nvPr/>
        </p:nvSpPr>
        <p:spPr bwMode="auto">
          <a:xfrm>
            <a:off x="6859786" y="1444510"/>
            <a:ext cx="2194560" cy="3693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800" b="1">
                <a:latin typeface="Calibri Light"/>
              </a:rPr>
              <a:t>Semaforul e verde!</a:t>
            </a:r>
            <a:endParaRPr lang="de-DE" altLang="de-DE" sz="1800" b="1" dirty="0">
              <a:latin typeface="Calibri Light"/>
            </a:endParaRPr>
          </a:p>
        </p:txBody>
      </p:sp>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B0912B26-B2A5-454A-B4F5-8917A2A12212}" type="slidenum">
              <a:rPr lang="de-DE" altLang="de-DE" smtClean="0"/>
              <a:pPr>
                <a:defRPr/>
              </a:pPr>
              <a:t>27</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1" descr="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505" y="1600200"/>
            <a:ext cx="10988164"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78859"/>
          <p:cNvSpPr>
            <a:spLocks noChangeArrowheads="1"/>
          </p:cNvSpPr>
          <p:nvPr/>
        </p:nvSpPr>
        <p:spPr bwMode="auto">
          <a:xfrm>
            <a:off x="603505" y="5257800"/>
            <a:ext cx="1098816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vi-VN" altLang="de-DE" sz="2400">
                <a:solidFill>
                  <a:srgbClr val="004992"/>
                </a:solidFill>
                <a:latin typeface="Calibri Light"/>
              </a:rPr>
              <a:t>Ce crede bărbatul?</a:t>
            </a:r>
            <a:endParaRPr lang="de-DE" altLang="de-DE" sz="2400" dirty="0">
              <a:solidFill>
                <a:srgbClr val="004992"/>
              </a:solidFill>
              <a:latin typeface="Calibri Light"/>
            </a:endParaRPr>
          </a:p>
        </p:txBody>
      </p:sp>
      <p:sp>
        <p:nvSpPr>
          <p:cNvPr id="13" name="Caption_20"/>
          <p:cNvSpPr txBox="1">
            <a:spLocks noChangeArrowheads="1"/>
          </p:cNvSpPr>
          <p:nvPr/>
        </p:nvSpPr>
        <p:spPr bwMode="auto">
          <a:xfrm>
            <a:off x="913011" y="1844824"/>
            <a:ext cx="2232248" cy="1341656"/>
          </a:xfrm>
          <a:prstGeom prst="ellipse">
            <a:avLst/>
          </a:prstGeom>
          <a:solidFill>
            <a:schemeClr val="bg1"/>
          </a:solidFill>
          <a:ln>
            <a:no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vi-VN" altLang="de-DE" sz="1200" i="1">
                <a:latin typeface="Calibri Light"/>
              </a:rPr>
              <a:t>Ai completat chestionarul cu privire la satisfacerea la locul de muncă?</a:t>
            </a:r>
            <a:endParaRPr lang="de-DE" altLang="de-DE" sz="1200" dirty="0">
              <a:latin typeface="Calibri Light"/>
            </a:endParaRPr>
          </a:p>
        </p:txBody>
      </p:sp>
      <p:sp>
        <p:nvSpPr>
          <p:cNvPr id="14" name="Caption_21"/>
          <p:cNvSpPr txBox="1">
            <a:spLocks noChangeArrowheads="1"/>
          </p:cNvSpPr>
          <p:nvPr/>
        </p:nvSpPr>
        <p:spPr bwMode="auto">
          <a:xfrm>
            <a:off x="4484732" y="1855071"/>
            <a:ext cx="1920240" cy="1038701"/>
          </a:xfrm>
          <a:prstGeom prst="ellipse">
            <a:avLst/>
          </a:prstGeom>
          <a:solidFill>
            <a:schemeClr val="bg1"/>
          </a:solidFill>
          <a:ln>
            <a:noFill/>
          </a:ln>
        </p:spPr>
        <p:txBody>
          <a:bodyPr lIns="0" rIns="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vi-VN" altLang="de-DE" sz="1200" dirty="0">
                <a:latin typeface="Calibri Light"/>
              </a:rPr>
              <a:t>Vă rog, puteţi să-mi spuneţi până când pot să împrumut această carte?</a:t>
            </a:r>
            <a:endParaRPr lang="en-GB" altLang="de-DE" sz="1200" dirty="0">
              <a:latin typeface="Calibri Light"/>
            </a:endParaRPr>
          </a:p>
        </p:txBody>
      </p:sp>
      <p:sp>
        <p:nvSpPr>
          <p:cNvPr id="15" name="Caption_22"/>
          <p:cNvSpPr txBox="1">
            <a:spLocks noChangeArrowheads="1"/>
          </p:cNvSpPr>
          <p:nvPr/>
        </p:nvSpPr>
        <p:spPr bwMode="auto">
          <a:xfrm>
            <a:off x="8401843" y="1772816"/>
            <a:ext cx="2011680" cy="1038701"/>
          </a:xfrm>
          <a:prstGeom prst="ellipse">
            <a:avLst/>
          </a:prstGeom>
          <a:solidFill>
            <a:schemeClr val="bg1"/>
          </a:solidFill>
          <a:ln>
            <a:noFill/>
          </a:ln>
        </p:spPr>
        <p:txBody>
          <a:bodyPr wrap="square" lIns="0" rIns="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vi-VN" altLang="de-DE" sz="1200">
                <a:latin typeface="Calibri Light"/>
              </a:rPr>
              <a:t>Nu răspund la întrebări aşa de idioate!</a:t>
            </a:r>
            <a:endParaRPr lang="en-GB" altLang="de-DE" sz="1200" dirty="0">
              <a:latin typeface="Calibri Light"/>
            </a:endParaRPr>
          </a:p>
        </p:txBody>
      </p:sp>
      <p:sp>
        <p:nvSpPr>
          <p:cNvPr id="2" name="Footer Placeholder 1"/>
          <p:cNvSpPr>
            <a:spLocks noGrp="1"/>
          </p:cNvSpPr>
          <p:nvPr>
            <p:ph type="ftr" sz="quarter" idx="11"/>
          </p:nvPr>
        </p:nvSpPr>
        <p:spPr/>
        <p:txBody>
          <a:bodyPr/>
          <a:lstStyle/>
          <a:p>
            <a:pPr>
              <a:defRPr/>
            </a:pPr>
            <a:r>
              <a:rPr lang="de-DE"/>
              <a:t>Trening metacognitiv 6 – Empatie II</a:t>
            </a:r>
          </a:p>
        </p:txBody>
      </p:sp>
      <p:sp>
        <p:nvSpPr>
          <p:cNvPr id="5" name="Slide Number Placeholder 4"/>
          <p:cNvSpPr>
            <a:spLocks noGrp="1"/>
          </p:cNvSpPr>
          <p:nvPr>
            <p:ph type="sldNum" sz="quarter" idx="12"/>
          </p:nvPr>
        </p:nvSpPr>
        <p:spPr/>
        <p:txBody>
          <a:bodyPr/>
          <a:lstStyle/>
          <a:p>
            <a:pPr>
              <a:defRPr/>
            </a:pPr>
            <a:fld id="{B0912B26-B2A5-454A-B4F5-8917A2A12212}" type="slidenum">
              <a:rPr lang="de-DE" altLang="de-DE" smtClean="0"/>
              <a:pPr>
                <a:defRPr/>
              </a:pPr>
              <a:t>28</a:t>
            </a:fld>
            <a:endParaRPr lang="de-DE" altLang="de-DE"/>
          </a:p>
        </p:txBody>
      </p:sp>
    </p:spTree>
    <p:extLst>
      <p:ext uri="{BB962C8B-B14F-4D97-AF65-F5344CB8AC3E}">
        <p14:creationId xmlns:p14="http://schemas.microsoft.com/office/powerpoint/2010/main" val="28996437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35"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2462" y="1078992"/>
            <a:ext cx="689659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82955"/>
          <p:cNvSpPr txBox="1">
            <a:spLocks noChangeArrowheads="1"/>
          </p:cNvSpPr>
          <p:nvPr/>
        </p:nvSpPr>
        <p:spPr bwMode="auto">
          <a:xfrm>
            <a:off x="2632463" y="5884164"/>
            <a:ext cx="6896595"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fr-FR" altLang="de-DE" sz="2400">
                <a:solidFill>
                  <a:srgbClr val="004992"/>
                </a:solidFill>
                <a:latin typeface="Calibri Light"/>
              </a:rPr>
              <a:t>Ce crede paznicul de parc...are dreptate?</a:t>
            </a:r>
            <a:endParaRPr lang="de-DE" altLang="de-DE" sz="2400" dirty="0">
              <a:solidFill>
                <a:srgbClr val="004992"/>
              </a:solidFill>
              <a:latin typeface="Calibri Light"/>
            </a:endParaRPr>
          </a:p>
        </p:txBody>
      </p:sp>
      <p:sp>
        <p:nvSpPr>
          <p:cNvPr id="17" name="Caption_21"/>
          <p:cNvSpPr>
            <a:spLocks noChangeArrowheads="1" noChangeShapeType="1" noTextEdit="1"/>
          </p:cNvSpPr>
          <p:nvPr/>
        </p:nvSpPr>
        <p:spPr bwMode="auto">
          <a:xfrm>
            <a:off x="6251867" y="1340768"/>
            <a:ext cx="1645920" cy="365760"/>
          </a:xfrm>
          <a:prstGeom prst="rect">
            <a:avLst/>
          </a:prstGeom>
        </p:spPr>
        <p:txBody>
          <a:bodyPr spcFirstLastPara="1" wrap="none" fromWordArt="1">
            <a:prstTxWarp prst="textArchUp">
              <a:avLst>
                <a:gd name="adj" fmla="val 11039185"/>
              </a:avLst>
            </a:prstTxWarp>
          </a:bodyPr>
          <a:lstStyle/>
          <a:p>
            <a:r>
              <a:rPr lang="vi-VN" sz="2400" kern="10" dirty="0">
                <a:ln w="9525">
                  <a:solidFill>
                    <a:srgbClr val="000000"/>
                  </a:solidFill>
                  <a:round/>
                  <a:headEnd/>
                  <a:tailEnd/>
                </a:ln>
                <a:solidFill>
                  <a:srgbClr val="000000"/>
                </a:solidFill>
                <a:latin typeface="Calibri Light"/>
              </a:rPr>
              <a:t>Şcoală de limbi străine</a:t>
            </a:r>
            <a:endParaRPr lang="de-DE" sz="2400" kern="10" dirty="0">
              <a:ln w="9525">
                <a:solidFill>
                  <a:srgbClr val="000000"/>
                </a:solidFill>
                <a:round/>
                <a:headEnd/>
                <a:tailEnd/>
              </a:ln>
              <a:solidFill>
                <a:srgbClr val="000000"/>
              </a:solidFill>
              <a:latin typeface="Calibri Light"/>
            </a:endParaRPr>
          </a:p>
        </p:txBody>
      </p:sp>
      <p:sp>
        <p:nvSpPr>
          <p:cNvPr id="18" name="Caption_23"/>
          <p:cNvSpPr txBox="1">
            <a:spLocks noChangeArrowheads="1"/>
          </p:cNvSpPr>
          <p:nvPr/>
        </p:nvSpPr>
        <p:spPr bwMode="auto">
          <a:xfrm>
            <a:off x="4576203" y="1671166"/>
            <a:ext cx="640080" cy="31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40000"/>
              </a:lnSpc>
              <a:spcBef>
                <a:spcPct val="50000"/>
              </a:spcBef>
              <a:buFontTx/>
              <a:buNone/>
            </a:pPr>
            <a:r>
              <a:rPr lang="de-DE" altLang="de-DE" sz="1000" b="1">
                <a:latin typeface="Calibri Light"/>
              </a:rPr>
              <a:t>eu sunt</a:t>
            </a:r>
          </a:p>
          <a:p>
            <a:pPr eaLnBrk="1" hangingPunct="1">
              <a:lnSpc>
                <a:spcPct val="40000"/>
              </a:lnSpc>
              <a:spcBef>
                <a:spcPct val="50000"/>
              </a:spcBef>
              <a:buFontTx/>
              <a:buNone/>
            </a:pPr>
            <a:r>
              <a:rPr lang="de-DE" altLang="de-DE" sz="1000" b="1">
                <a:latin typeface="Calibri Light"/>
              </a:rPr>
              <a:t>tu eşti</a:t>
            </a:r>
            <a:endParaRPr lang="de-DE" altLang="de-DE" sz="1000" b="1" dirty="0">
              <a:latin typeface="Calibri Light"/>
            </a:endParaRPr>
          </a:p>
        </p:txBody>
      </p:sp>
      <p:sp>
        <p:nvSpPr>
          <p:cNvPr id="19" name="Caption_24"/>
          <p:cNvSpPr txBox="1">
            <a:spLocks noChangeArrowheads="1"/>
          </p:cNvSpPr>
          <p:nvPr/>
        </p:nvSpPr>
        <p:spPr bwMode="auto">
          <a:xfrm rot="21349882">
            <a:off x="8531352" y="4681728"/>
            <a:ext cx="576072" cy="291876"/>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vi-VN" altLang="de-DE" sz="700" b="1">
                <a:latin typeface="Calibri Light"/>
                <a:cs typeface="Arial" panose="020B0604020202020204" pitchFamily="34" charset="0"/>
              </a:rPr>
              <a:t>Nu călcaţi</a:t>
            </a:r>
          </a:p>
          <a:p>
            <a:pPr algn="ctr" eaLnBrk="1" hangingPunct="1">
              <a:spcBef>
                <a:spcPct val="50000"/>
              </a:spcBef>
              <a:buFontTx/>
              <a:buNone/>
            </a:pPr>
            <a:r>
              <a:rPr lang="vi-VN" altLang="de-DE" sz="700" b="1">
                <a:latin typeface="Calibri Light"/>
                <a:cs typeface="Arial" panose="020B0604020202020204" pitchFamily="34" charset="0"/>
              </a:rPr>
              <a:t>iarba!</a:t>
            </a:r>
            <a:endParaRPr lang="de-DE" altLang="de-DE" sz="700" b="1" dirty="0">
              <a:latin typeface="Calibri Light"/>
              <a:cs typeface="Arial" panose="020B0604020202020204" pitchFamily="34" charset="0"/>
            </a:endParaRPr>
          </a:p>
        </p:txBody>
      </p:sp>
      <p:sp>
        <p:nvSpPr>
          <p:cNvPr id="20" name="Caption_25"/>
          <p:cNvSpPr txBox="1">
            <a:spLocks noChangeArrowheads="1"/>
          </p:cNvSpPr>
          <p:nvPr/>
        </p:nvSpPr>
        <p:spPr bwMode="auto">
          <a:xfrm rot="21349882">
            <a:off x="3068735" y="4566050"/>
            <a:ext cx="685800" cy="365760"/>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buFontTx/>
              <a:buNone/>
            </a:pPr>
            <a:r>
              <a:rPr lang="vi-VN" altLang="de-DE" sz="800" b="1">
                <a:latin typeface="Calibri Light"/>
                <a:cs typeface="Arial" panose="020B0604020202020204" pitchFamily="34" charset="0"/>
              </a:rPr>
              <a:t>Nu călcaţi</a:t>
            </a:r>
          </a:p>
          <a:p>
            <a:pPr algn="ctr" eaLnBrk="1" hangingPunct="1">
              <a:spcBef>
                <a:spcPts val="0"/>
              </a:spcBef>
              <a:buFontTx/>
              <a:buNone/>
            </a:pPr>
            <a:r>
              <a:rPr lang="vi-VN" altLang="de-DE" sz="800" b="1">
                <a:latin typeface="Calibri Light"/>
                <a:cs typeface="Arial" panose="020B0604020202020204" pitchFamily="34" charset="0"/>
              </a:rPr>
              <a:t>iarba!</a:t>
            </a:r>
            <a:endParaRPr lang="de-DE" altLang="de-DE" sz="800" b="1" dirty="0">
              <a:latin typeface="Calibri Light"/>
              <a:cs typeface="Arial" panose="020B0604020202020204" pitchFamily="34" charset="0"/>
            </a:endParaRPr>
          </a:p>
        </p:txBody>
      </p:sp>
      <p:sp>
        <p:nvSpPr>
          <p:cNvPr id="21" name="Caption_26"/>
          <p:cNvSpPr txBox="1">
            <a:spLocks noChangeArrowheads="1"/>
          </p:cNvSpPr>
          <p:nvPr/>
        </p:nvSpPr>
        <p:spPr bwMode="auto">
          <a:xfrm>
            <a:off x="3793331" y="1412464"/>
            <a:ext cx="1508760" cy="153888"/>
          </a:xfrm>
          <a:prstGeom prst="rect">
            <a:avLst/>
          </a:prstGeom>
          <a:solidFill>
            <a:schemeClr val="bg1"/>
          </a:solidFill>
          <a:ln w="9525">
            <a:solidFill>
              <a:schemeClr val="tx1"/>
            </a:solidFill>
            <a:miter lim="800000"/>
            <a:headEnd/>
            <a:tailEnd/>
          </a:ln>
        </p:spPr>
        <p:txBody>
          <a:bodyPr lIns="0" tIns="0" rIns="0" bIns="0" anchor="ctr" anchorCtr="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vi-VN" altLang="de-DE" sz="1000" dirty="0">
                <a:latin typeface="Calibri Light"/>
              </a:rPr>
              <a:t>Curs de limba română 1A</a:t>
            </a:r>
            <a:endParaRPr lang="de-DE" altLang="de-DE" sz="1000" dirty="0">
              <a:latin typeface="Calibri Light"/>
            </a:endParaRPr>
          </a:p>
        </p:txBody>
      </p:sp>
      <p:sp>
        <p:nvSpPr>
          <p:cNvPr id="2" name="Footer Placeholder 1"/>
          <p:cNvSpPr>
            <a:spLocks noGrp="1"/>
          </p:cNvSpPr>
          <p:nvPr>
            <p:ph type="ftr" sz="quarter" idx="11"/>
          </p:nvPr>
        </p:nvSpPr>
        <p:spPr/>
        <p:txBody>
          <a:bodyPr/>
          <a:lstStyle/>
          <a:p>
            <a:pPr>
              <a:defRPr/>
            </a:pPr>
            <a:r>
              <a:rPr lang="de-DE"/>
              <a:t>Trening metacognitiv 6 – Empatie II</a:t>
            </a:r>
          </a:p>
        </p:txBody>
      </p:sp>
      <p:sp>
        <p:nvSpPr>
          <p:cNvPr id="5" name="Slide Number Placeholder 4"/>
          <p:cNvSpPr>
            <a:spLocks noGrp="1"/>
          </p:cNvSpPr>
          <p:nvPr>
            <p:ph type="sldNum" sz="quarter" idx="12"/>
          </p:nvPr>
        </p:nvSpPr>
        <p:spPr/>
        <p:txBody>
          <a:bodyPr/>
          <a:lstStyle/>
          <a:p>
            <a:pPr>
              <a:defRPr/>
            </a:pPr>
            <a:fld id="{B0912B26-B2A5-454A-B4F5-8917A2A12212}" type="slidenum">
              <a:rPr lang="de-DE" altLang="de-DE" smtClean="0"/>
              <a:pPr>
                <a:defRPr/>
              </a:pPr>
              <a:t>29</a:t>
            </a:fld>
            <a:endParaRPr lang="de-DE" altLang="de-DE"/>
          </a:p>
        </p:txBody>
      </p:sp>
    </p:spTree>
    <p:extLst>
      <p:ext uri="{BB962C8B-B14F-4D97-AF65-F5344CB8AC3E}">
        <p14:creationId xmlns:p14="http://schemas.microsoft.com/office/powerpoint/2010/main" val="8329551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074"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984" y="1828800"/>
            <a:ext cx="1142320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5"/>
          <p:cNvSpPr txBox="1">
            <a:spLocks noChangeArrowheads="1"/>
          </p:cNvSpPr>
          <p:nvPr/>
        </p:nvSpPr>
        <p:spPr bwMode="auto">
          <a:xfrm>
            <a:off x="385984" y="5029200"/>
            <a:ext cx="114232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vi-VN" altLang="de-DE" sz="2400">
                <a:solidFill>
                  <a:srgbClr val="004992"/>
                </a:solidFill>
                <a:latin typeface="Calibri Light"/>
              </a:rPr>
              <a:t>La ce se gândeşte bărbatul din faţa tabloului … are dreptate ?</a:t>
            </a:r>
            <a:endParaRPr lang="de-DE"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Trening metacognitiv 6 – Empatie II</a:t>
            </a:r>
          </a:p>
        </p:txBody>
      </p:sp>
      <p:sp>
        <p:nvSpPr>
          <p:cNvPr id="5" name="Slide Number Placeholder 4"/>
          <p:cNvSpPr>
            <a:spLocks noGrp="1"/>
          </p:cNvSpPr>
          <p:nvPr>
            <p:ph type="sldNum" sz="quarter" idx="12"/>
          </p:nvPr>
        </p:nvSpPr>
        <p:spPr/>
        <p:txBody>
          <a:bodyPr/>
          <a:lstStyle/>
          <a:p>
            <a:pPr>
              <a:defRPr/>
            </a:pPr>
            <a:fld id="{B0912B26-B2A5-454A-B4F5-8917A2A12212}" type="slidenum">
              <a:rPr lang="de-DE" altLang="de-DE" smtClean="0"/>
              <a:pPr>
                <a:defRPr/>
              </a:pPr>
              <a:t>30</a:t>
            </a:fld>
            <a:endParaRPr lang="de-DE" altLang="de-DE"/>
          </a:p>
        </p:txBody>
      </p:sp>
    </p:spTree>
    <p:extLst>
      <p:ext uri="{BB962C8B-B14F-4D97-AF65-F5344CB8AC3E}">
        <p14:creationId xmlns:p14="http://schemas.microsoft.com/office/powerpoint/2010/main" val="13539917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3"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5815" y="1078992"/>
            <a:ext cx="65098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30"/>
          <p:cNvSpPr/>
          <p:nvPr/>
        </p:nvSpPr>
        <p:spPr bwMode="gray">
          <a:xfrm flipV="1">
            <a:off x="7517017" y="2132856"/>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Caption_23"/>
          <p:cNvSpPr txBox="1">
            <a:spLocks noChangeArrowheads="1"/>
          </p:cNvSpPr>
          <p:nvPr/>
        </p:nvSpPr>
        <p:spPr bwMode="auto">
          <a:xfrm>
            <a:off x="2825816" y="5884164"/>
            <a:ext cx="6509889"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vi-VN" altLang="de-DE" sz="2400">
                <a:solidFill>
                  <a:srgbClr val="004992"/>
                </a:solidFill>
                <a:latin typeface="Calibri Light"/>
              </a:rPr>
              <a:t>Ce crede mama băiatului? Avem nevoie de informaţii suplimentare?</a:t>
            </a:r>
            <a:endParaRPr lang="de-DE" altLang="de-DE" sz="2400" dirty="0">
              <a:solidFill>
                <a:srgbClr val="004992"/>
              </a:solidFill>
              <a:latin typeface="Calibri Light"/>
            </a:endParaRPr>
          </a:p>
        </p:txBody>
      </p:sp>
      <p:sp>
        <p:nvSpPr>
          <p:cNvPr id="15" name="Caption_25"/>
          <p:cNvSpPr>
            <a:spLocks noChangeArrowheads="1"/>
          </p:cNvSpPr>
          <p:nvPr/>
        </p:nvSpPr>
        <p:spPr bwMode="auto">
          <a:xfrm>
            <a:off x="3649315" y="1628800"/>
            <a:ext cx="1130695" cy="731520"/>
          </a:xfrm>
          <a:prstGeom prst="wedgeEllipseCallout">
            <a:avLst>
              <a:gd name="adj1" fmla="val -26471"/>
              <a:gd name="adj2" fmla="val 102813"/>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vi-VN" altLang="de-DE" sz="1000">
                <a:latin typeface="Calibri Light"/>
              </a:rPr>
              <a:t>Însă nu mă</a:t>
            </a:r>
          </a:p>
          <a:p>
            <a:pPr algn="ctr" eaLnBrk="1" hangingPunct="1">
              <a:spcBef>
                <a:spcPts val="0"/>
              </a:spcBef>
              <a:spcAft>
                <a:spcPts val="0"/>
              </a:spcAft>
              <a:buNone/>
            </a:pPr>
            <a:r>
              <a:rPr lang="vi-VN" altLang="de-DE" sz="1000">
                <a:latin typeface="Calibri Light"/>
              </a:rPr>
              <a:t>simt bine!</a:t>
            </a:r>
            <a:endParaRPr lang="de-DE" altLang="de-DE" sz="1000" dirty="0">
              <a:latin typeface="Calibri Light"/>
            </a:endParaRPr>
          </a:p>
        </p:txBody>
      </p:sp>
      <p:sp>
        <p:nvSpPr>
          <p:cNvPr id="16" name="Caption_26"/>
          <p:cNvSpPr>
            <a:spLocks noChangeArrowheads="1"/>
          </p:cNvSpPr>
          <p:nvPr/>
        </p:nvSpPr>
        <p:spPr bwMode="auto">
          <a:xfrm>
            <a:off x="4729435" y="1412776"/>
            <a:ext cx="822960" cy="548640"/>
          </a:xfrm>
          <a:prstGeom prst="wedgeRoundRectCallout">
            <a:avLst>
              <a:gd name="adj1" fmla="val 63005"/>
              <a:gd name="adj2" fmla="val 11424"/>
              <a:gd name="adj3" fmla="val 16667"/>
            </a:avLst>
          </a:prstGeom>
          <a:solidFill>
            <a:schemeClr val="bg1"/>
          </a:solidFill>
          <a:ln w="9525">
            <a:solidFill>
              <a:schemeClr val="tx1"/>
            </a:solidFill>
            <a:miter lim="800000"/>
            <a:headEnd/>
            <a:tailEnd/>
          </a:ln>
        </p:spPr>
        <p:txBody>
          <a:bodyPr lIns="45720" rIns="4572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it-IT" altLang="de-DE" sz="900">
                <a:latin typeface="Calibri Light"/>
              </a:rPr>
              <a:t>Hai, scoală-te! Trebuie să te duci la şcoală</a:t>
            </a:r>
            <a:endParaRPr lang="de-DE" altLang="de-DE" sz="900" dirty="0">
              <a:latin typeface="Calibri Light"/>
            </a:endParaRPr>
          </a:p>
        </p:txBody>
      </p:sp>
      <p:sp>
        <p:nvSpPr>
          <p:cNvPr id="17" name="Caption_29"/>
          <p:cNvSpPr/>
          <p:nvPr/>
        </p:nvSpPr>
        <p:spPr bwMode="gray">
          <a:xfrm>
            <a:off x="7402664" y="1470991"/>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Caption_28"/>
          <p:cNvSpPr/>
          <p:nvPr/>
        </p:nvSpPr>
        <p:spPr bwMode="gray">
          <a:xfrm>
            <a:off x="6313611" y="1445920"/>
            <a:ext cx="1645920" cy="118872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Caption_31"/>
          <p:cNvSpPr txBox="1">
            <a:spLocks noChangeArrowheads="1"/>
          </p:cNvSpPr>
          <p:nvPr/>
        </p:nvSpPr>
        <p:spPr bwMode="auto">
          <a:xfrm>
            <a:off x="6313611" y="1445920"/>
            <a:ext cx="1512168" cy="1216152"/>
          </a:xfrm>
          <a:prstGeom prst="wedgeEllipseCallout">
            <a:avLst>
              <a:gd name="adj1" fmla="val 63785"/>
              <a:gd name="adj2" fmla="val 6482"/>
            </a:avLst>
          </a:prstGeom>
          <a:solidFill>
            <a:schemeClr val="bg1"/>
          </a:solidFill>
          <a:ln>
            <a:solidFill>
              <a:schemeClr val="tx1"/>
            </a:solid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vi-VN" altLang="de-DE" sz="1000">
                <a:latin typeface="Calibri Light"/>
              </a:rPr>
              <a:t>Bea un ceai şi pune- ţi termometrul. O să vin înapoi să văd ce temperatură ai!</a:t>
            </a:r>
            <a:endParaRPr lang="de-DE" altLang="de-DE" sz="1000" dirty="0">
              <a:latin typeface="Calibri Light"/>
            </a:endParaRPr>
          </a:p>
        </p:txBody>
      </p:sp>
      <p:sp>
        <p:nvSpPr>
          <p:cNvPr id="2" name="Footer Placeholder 1"/>
          <p:cNvSpPr>
            <a:spLocks noGrp="1"/>
          </p:cNvSpPr>
          <p:nvPr>
            <p:ph type="ftr" sz="quarter" idx="11"/>
          </p:nvPr>
        </p:nvSpPr>
        <p:spPr/>
        <p:txBody>
          <a:bodyPr/>
          <a:lstStyle/>
          <a:p>
            <a:pPr>
              <a:defRPr/>
            </a:pPr>
            <a:r>
              <a:rPr lang="de-DE"/>
              <a:t>Trening metacognitiv 6 – Empatie II</a:t>
            </a:r>
          </a:p>
        </p:txBody>
      </p:sp>
      <p:sp>
        <p:nvSpPr>
          <p:cNvPr id="5" name="Slide Number Placeholder 4"/>
          <p:cNvSpPr>
            <a:spLocks noGrp="1"/>
          </p:cNvSpPr>
          <p:nvPr>
            <p:ph type="sldNum" sz="quarter" idx="12"/>
          </p:nvPr>
        </p:nvSpPr>
        <p:spPr/>
        <p:txBody>
          <a:bodyPr/>
          <a:lstStyle/>
          <a:p>
            <a:pPr>
              <a:defRPr/>
            </a:pPr>
            <a:fld id="{B0912B26-B2A5-454A-B4F5-8917A2A12212}" type="slidenum">
              <a:rPr lang="de-DE" altLang="de-DE" smtClean="0"/>
              <a:pPr>
                <a:defRPr/>
              </a:pPr>
              <a:t>31</a:t>
            </a:fld>
            <a:endParaRPr lang="de-DE" altLang="de-DE"/>
          </a:p>
        </p:txBody>
      </p:sp>
    </p:spTree>
    <p:extLst>
      <p:ext uri="{BB962C8B-B14F-4D97-AF65-F5344CB8AC3E}">
        <p14:creationId xmlns:p14="http://schemas.microsoft.com/office/powerpoint/2010/main" val="30954028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Opțional</a:t>
            </a:r>
            <a:r>
              <a:rPr lang="en-US" altLang="ko-KR" sz="3600" spc="-5" dirty="0">
                <a:latin typeface="+mn-lt"/>
                <a:ea typeface="+mn-ea"/>
                <a:cs typeface="+mn-cs"/>
              </a:rPr>
              <a:t>: </a:t>
            </a:r>
            <a:r>
              <a:rPr lang="en-US" altLang="ko-KR" sz="3600" spc="-5" dirty="0" err="1">
                <a:latin typeface="+mn-lt"/>
                <a:ea typeface="+mn-ea"/>
                <a:cs typeface="+mn-cs"/>
              </a:rPr>
              <a:t>videoclip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vi-VN" altLang="ko-KR" sz="2400" dirty="0">
                <a:solidFill>
                  <a:srgbClr val="004992"/>
                </a:solidFill>
              </a:rPr>
              <a:t>Opțional: pe pagina următoare se găsesc videoclipuri care se preocupă cu tema actuală</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vi-VN" altLang="ko-KR" sz="2400" dirty="0">
                <a:solidFill>
                  <a:srgbClr val="333333"/>
                </a:solidFill>
              </a:rPr>
              <a:t>După ce vedeți videoclipurile puteți să discutați ce legătură au cu tema actuală</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rPr>
              <a:t>[</a:t>
            </a:r>
            <a:r>
              <a:rPr lang="it-IT" altLang="ko-KR" i="1" spc="-5" dirty="0">
                <a:solidFill>
                  <a:srgbClr val="333333"/>
                </a:solidFill>
              </a:rPr>
              <a:t>pentru cei care conduc grupa</a:t>
            </a:r>
            <a:r>
              <a:rPr lang="en-US" altLang="ko-KR" i="1" spc="-5" dirty="0">
                <a:solidFill>
                  <a:srgbClr val="333333"/>
                </a:solidFill>
              </a:rPr>
              <a:t>:</a:t>
            </a:r>
          </a:p>
          <a:p>
            <a:pPr marL="635" defTabSz="914400" eaLnBrk="0" fontAlgn="base" hangingPunct="0">
              <a:spcBef>
                <a:spcPts val="894"/>
              </a:spcBef>
              <a:spcAft>
                <a:spcPct val="0"/>
              </a:spcAft>
            </a:pPr>
            <a:r>
              <a:rPr lang="en-US" altLang="ko-KR" dirty="0" err="1">
                <a:solidFill>
                  <a:srgbClr val="333333"/>
                </a:solidFill>
              </a:rPr>
              <a:t>unele</a:t>
            </a:r>
            <a:r>
              <a:rPr lang="en-US" altLang="ko-KR" dirty="0">
                <a:solidFill>
                  <a:srgbClr val="333333"/>
                </a:solidFill>
              </a:rPr>
              <a:t> </a:t>
            </a:r>
            <a:r>
              <a:rPr lang="en-US" altLang="ko-KR" dirty="0" err="1">
                <a:solidFill>
                  <a:srgbClr val="333333"/>
                </a:solidFill>
              </a:rPr>
              <a:t>videoclipuri</a:t>
            </a:r>
            <a:r>
              <a:rPr lang="en-US" altLang="ko-KR" dirty="0">
                <a:solidFill>
                  <a:srgbClr val="333333"/>
                </a:solidFill>
              </a:rPr>
              <a:t> au un </a:t>
            </a:r>
            <a:r>
              <a:rPr lang="en-US" altLang="ko-KR" dirty="0" err="1">
                <a:solidFill>
                  <a:srgbClr val="333333"/>
                </a:solidFill>
              </a:rPr>
              <a:t>limbaj</a:t>
            </a:r>
            <a:r>
              <a:rPr lang="en-US" altLang="ko-KR" dirty="0">
                <a:solidFill>
                  <a:srgbClr val="333333"/>
                </a:solidFill>
              </a:rPr>
              <a:t> care nu </a:t>
            </a:r>
            <a:r>
              <a:rPr lang="en-US" altLang="ko-KR" dirty="0" err="1">
                <a:solidFill>
                  <a:srgbClr val="333333"/>
                </a:solidFill>
              </a:rPr>
              <a:t>este</a:t>
            </a:r>
            <a:r>
              <a:rPr lang="en-US" altLang="ko-KR" dirty="0">
                <a:solidFill>
                  <a:srgbClr val="333333"/>
                </a:solidFill>
              </a:rPr>
              <a:t> </a:t>
            </a:r>
            <a:r>
              <a:rPr lang="en-US" altLang="ko-KR" dirty="0" err="1">
                <a:solidFill>
                  <a:srgbClr val="333333"/>
                </a:solidFill>
              </a:rPr>
              <a:t>adecvat</a:t>
            </a:r>
            <a:r>
              <a:rPr lang="en-US" altLang="ko-KR" dirty="0">
                <a:solidFill>
                  <a:srgbClr val="333333"/>
                </a:solidFill>
              </a:rPr>
              <a:t> </a:t>
            </a:r>
            <a:r>
              <a:rPr lang="en-US" altLang="ko-KR" dirty="0" err="1">
                <a:solidFill>
                  <a:srgbClr val="333333"/>
                </a:solidFill>
              </a:rPr>
              <a:t>pentru</a:t>
            </a:r>
            <a:r>
              <a:rPr lang="en-US" altLang="ko-KR" dirty="0">
                <a:solidFill>
                  <a:srgbClr val="333333"/>
                </a:solidFill>
              </a:rPr>
              <a:t> </a:t>
            </a:r>
            <a:r>
              <a:rPr lang="en-US" altLang="ko-KR" dirty="0" err="1">
                <a:solidFill>
                  <a:srgbClr val="333333"/>
                </a:solidFill>
              </a:rPr>
              <a:t>toate</a:t>
            </a:r>
            <a:r>
              <a:rPr lang="en-US" altLang="ko-KR" dirty="0">
                <a:solidFill>
                  <a:srgbClr val="333333"/>
                </a:solidFill>
              </a:rPr>
              <a:t> </a:t>
            </a:r>
            <a:r>
              <a:rPr lang="en-US" altLang="ko-KR" dirty="0" err="1">
                <a:solidFill>
                  <a:srgbClr val="333333"/>
                </a:solidFill>
              </a:rPr>
              <a:t>persoanele</a:t>
            </a:r>
            <a:r>
              <a:rPr lang="en-US" altLang="ko-KR" dirty="0">
                <a:solidFill>
                  <a:srgbClr val="333333"/>
                </a:solidFill>
              </a:rPr>
              <a:t> din </a:t>
            </a:r>
            <a:r>
              <a:rPr lang="en-US" altLang="ko-KR" dirty="0" err="1">
                <a:solidFill>
                  <a:srgbClr val="333333"/>
                </a:solidFill>
              </a:rPr>
              <a:t>culturi</a:t>
            </a:r>
            <a:r>
              <a:rPr lang="en-US" altLang="ko-KR" dirty="0">
                <a:solidFill>
                  <a:srgbClr val="333333"/>
                </a:solidFill>
              </a:rPr>
              <a:t> diverse. </a:t>
            </a:r>
            <a:r>
              <a:rPr lang="en-US" altLang="ko-KR" dirty="0" err="1">
                <a:solidFill>
                  <a:srgbClr val="333333"/>
                </a:solidFill>
              </a:rPr>
              <a:t>Selectați</a:t>
            </a:r>
            <a:r>
              <a:rPr lang="en-US" altLang="ko-KR" dirty="0">
                <a:solidFill>
                  <a:srgbClr val="333333"/>
                </a:solidFill>
              </a:rPr>
              <a:t> </a:t>
            </a:r>
            <a:r>
              <a:rPr lang="en-US" altLang="ko-KR" dirty="0" err="1">
                <a:solidFill>
                  <a:srgbClr val="333333"/>
                </a:solidFill>
              </a:rPr>
              <a:t>înainte</a:t>
            </a:r>
            <a:r>
              <a:rPr lang="en-US" altLang="ko-KR" dirty="0">
                <a:solidFill>
                  <a:srgbClr val="333333"/>
                </a:solidFill>
              </a:rPr>
              <a:t> </a:t>
            </a:r>
            <a:r>
              <a:rPr lang="en-US" altLang="ko-KR" dirty="0" err="1">
                <a:solidFill>
                  <a:srgbClr val="333333"/>
                </a:solidFill>
              </a:rPr>
              <a:t>videoclipurile</a:t>
            </a:r>
            <a:r>
              <a:rPr lang="en-US" altLang="ko-KR" dirty="0">
                <a:solidFill>
                  <a:srgbClr val="333333"/>
                </a:solidFill>
              </a:rPr>
              <a:t> care se </a:t>
            </a:r>
            <a:r>
              <a:rPr lang="en-US" altLang="ko-KR" dirty="0" err="1">
                <a:solidFill>
                  <a:srgbClr val="333333"/>
                </a:solidFill>
              </a:rPr>
              <a:t>potrivesc</a:t>
            </a:r>
            <a:r>
              <a:rPr lang="en-US" altLang="ko-KR" dirty="0">
                <a:solidFill>
                  <a:srgbClr val="333333"/>
                </a:solidFill>
              </a:rPr>
              <a:t>.</a:t>
            </a:r>
            <a:r>
              <a:rPr lang="de-DE" dirty="0">
                <a:solidFill>
                  <a:srgbClr val="333333"/>
                </a:solidFill>
              </a:rPr>
              <a:t>]</a:t>
            </a:r>
          </a:p>
        </p:txBody>
      </p:sp>
      <p:grpSp>
        <p:nvGrpSpPr>
          <p:cNvPr id="3" name="Group 2"/>
          <p:cNvGrpSpPr/>
          <p:nvPr/>
        </p:nvGrpSpPr>
        <p:grpSpPr>
          <a:xfrm>
            <a:off x="9875318" y="4383231"/>
            <a:ext cx="1838137" cy="1828164"/>
            <a:chOff x="9875318" y="4383231"/>
            <a:chExt cx="1838137" cy="1828164"/>
          </a:xfrm>
        </p:grpSpPr>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
        <p:nvSpPr>
          <p:cNvPr id="4" name="Footer Placeholder 3"/>
          <p:cNvSpPr>
            <a:spLocks noGrp="1"/>
          </p:cNvSpPr>
          <p:nvPr>
            <p:ph type="ftr" sz="quarter" idx="11"/>
          </p:nvPr>
        </p:nvSpPr>
        <p:spPr/>
        <p:txBody>
          <a:bodyPr/>
          <a:lstStyle/>
          <a:p>
            <a:pPr>
              <a:defRPr/>
            </a:pPr>
            <a:r>
              <a:rPr lang="de-DE"/>
              <a:t>Trening metacognitiv 6 – Empatie II</a:t>
            </a:r>
          </a:p>
        </p:txBody>
      </p:sp>
      <p:sp>
        <p:nvSpPr>
          <p:cNvPr id="5" name="Slide Number Placeholder 4"/>
          <p:cNvSpPr>
            <a:spLocks noGrp="1"/>
          </p:cNvSpPr>
          <p:nvPr>
            <p:ph type="sldNum" sz="quarter" idx="12"/>
          </p:nvPr>
        </p:nvSpPr>
        <p:spPr/>
        <p:txBody>
          <a:bodyPr/>
          <a:lstStyle/>
          <a:p>
            <a:pPr>
              <a:defRPr/>
            </a:pPr>
            <a:fld id="{EC10793A-8895-49A9-BEA7-C6DAFEC7AFC6}" type="slidenum">
              <a:rPr lang="de-DE" altLang="de-DE" smtClean="0"/>
              <a:pPr>
                <a:defRPr/>
              </a:pPr>
              <a:t>32</a:t>
            </a:fld>
            <a:endParaRPr lang="de-DE" altLang="de-DE"/>
          </a:p>
        </p:txBody>
      </p:sp>
    </p:spTree>
    <p:extLst>
      <p:ext uri="{BB962C8B-B14F-4D97-AF65-F5344CB8AC3E}">
        <p14:creationId xmlns:p14="http://schemas.microsoft.com/office/powerpoint/2010/main" val="38184700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3"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033" y="1078992"/>
            <a:ext cx="691345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3"/>
          <p:cNvSpPr>
            <a:spLocks noChangeArrowheads="1"/>
          </p:cNvSpPr>
          <p:nvPr/>
        </p:nvSpPr>
        <p:spPr bwMode="auto">
          <a:xfrm>
            <a:off x="2624033" y="5884164"/>
            <a:ext cx="691345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pt-BR" altLang="de-DE" sz="2400">
                <a:solidFill>
                  <a:srgbClr val="004992"/>
                </a:solidFill>
                <a:latin typeface="Calibri Light"/>
              </a:rPr>
              <a:t>Ce crede bărbatul cu câinele?</a:t>
            </a:r>
            <a:endParaRPr lang="de-DE" altLang="de-DE" sz="24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B0912B26-B2A5-454A-B4F5-8917A2A12212}" type="slidenum">
              <a:rPr lang="de-DE" altLang="de-DE" smtClean="0"/>
              <a:pPr>
                <a:defRPr/>
              </a:pPr>
              <a:t>33</a:t>
            </a:fld>
            <a:endParaRPr lang="de-DE" altLang="de-DE"/>
          </a:p>
        </p:txBody>
      </p:sp>
    </p:spTree>
    <p:extLst>
      <p:ext uri="{BB962C8B-B14F-4D97-AF65-F5344CB8AC3E}">
        <p14:creationId xmlns:p14="http://schemas.microsoft.com/office/powerpoint/2010/main" val="24600716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4"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07" y="1379337"/>
            <a:ext cx="11338560" cy="4099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23"/>
          <p:cNvSpPr>
            <a:spLocks noChangeArrowheads="1"/>
          </p:cNvSpPr>
          <p:nvPr/>
        </p:nvSpPr>
        <p:spPr bwMode="auto">
          <a:xfrm>
            <a:off x="3328416" y="1610750"/>
            <a:ext cx="2414016" cy="1071294"/>
          </a:xfrm>
          <a:prstGeom prst="wedgeRoundRectCallout">
            <a:avLst>
              <a:gd name="adj1" fmla="val 1649"/>
              <a:gd name="adj2" fmla="val 64944"/>
              <a:gd name="adj3" fmla="val 16667"/>
            </a:avLst>
          </a:prstGeom>
          <a:solidFill>
            <a:schemeClr val="bg1"/>
          </a:solidFill>
          <a:ln w="12700">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de-DE" sz="1200" b="1">
                <a:latin typeface="Calibri Light"/>
              </a:rPr>
              <a:t>Doamna Mirea, ne întâlnim în oraş la o cafea?</a:t>
            </a:r>
            <a:endParaRPr lang="de-DE" altLang="de-DE" sz="1200" b="1" dirty="0">
              <a:latin typeface="Calibri Light"/>
            </a:endParaRPr>
          </a:p>
        </p:txBody>
      </p:sp>
      <p:sp>
        <p:nvSpPr>
          <p:cNvPr id="13" name="Caption_21"/>
          <p:cNvSpPr/>
          <p:nvPr/>
        </p:nvSpPr>
        <p:spPr bwMode="gray">
          <a:xfrm>
            <a:off x="5486400" y="2286000"/>
            <a:ext cx="1898073" cy="1371600"/>
          </a:xfrm>
          <a:custGeom>
            <a:avLst/>
            <a:gdLst>
              <a:gd name="connsiteX0" fmla="*/ 886691 w 1898073"/>
              <a:gd name="connsiteY0" fmla="*/ 55418 h 1371600"/>
              <a:gd name="connsiteX1" fmla="*/ 1898073 w 1898073"/>
              <a:gd name="connsiteY1" fmla="*/ 96982 h 1371600"/>
              <a:gd name="connsiteX2" fmla="*/ 1759527 w 1898073"/>
              <a:gd name="connsiteY2" fmla="*/ 1316182 h 1371600"/>
              <a:gd name="connsiteX3" fmla="*/ 1343891 w 1898073"/>
              <a:gd name="connsiteY3" fmla="*/ 1343891 h 1371600"/>
              <a:gd name="connsiteX4" fmla="*/ 1052945 w 1898073"/>
              <a:gd name="connsiteY4" fmla="*/ 1371600 h 1371600"/>
              <a:gd name="connsiteX5" fmla="*/ 1080655 w 1898073"/>
              <a:gd name="connsiteY5" fmla="*/ 1205345 h 1371600"/>
              <a:gd name="connsiteX6" fmla="*/ 914400 w 1898073"/>
              <a:gd name="connsiteY6" fmla="*/ 900545 h 1371600"/>
              <a:gd name="connsiteX7" fmla="*/ 568036 w 1898073"/>
              <a:gd name="connsiteY7" fmla="*/ 817418 h 1371600"/>
              <a:gd name="connsiteX8" fmla="*/ 27709 w 1898073"/>
              <a:gd name="connsiteY8" fmla="*/ 748145 h 1371600"/>
              <a:gd name="connsiteX9" fmla="*/ 0 w 1898073"/>
              <a:gd name="connsiteY9" fmla="*/ 401782 h 1371600"/>
              <a:gd name="connsiteX10" fmla="*/ 193964 w 1898073"/>
              <a:gd name="connsiteY10" fmla="*/ 193964 h 1371600"/>
              <a:gd name="connsiteX11" fmla="*/ 443345 w 1898073"/>
              <a:gd name="connsiteY11" fmla="*/ 207818 h 1371600"/>
              <a:gd name="connsiteX12" fmla="*/ 734291 w 1898073"/>
              <a:gd name="connsiteY12" fmla="*/ 0 h 1371600"/>
              <a:gd name="connsiteX13" fmla="*/ 886691 w 1898073"/>
              <a:gd name="connsiteY13" fmla="*/ 55418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98073" h="1371600">
                <a:moveTo>
                  <a:pt x="886691" y="55418"/>
                </a:moveTo>
                <a:lnTo>
                  <a:pt x="1898073" y="96982"/>
                </a:lnTo>
                <a:lnTo>
                  <a:pt x="1759527" y="1316182"/>
                </a:lnTo>
                <a:lnTo>
                  <a:pt x="1343891" y="1343891"/>
                </a:lnTo>
                <a:lnTo>
                  <a:pt x="1052945" y="1371600"/>
                </a:lnTo>
                <a:lnTo>
                  <a:pt x="1080655" y="1205345"/>
                </a:lnTo>
                <a:lnTo>
                  <a:pt x="914400" y="900545"/>
                </a:lnTo>
                <a:lnTo>
                  <a:pt x="568036" y="817418"/>
                </a:lnTo>
                <a:lnTo>
                  <a:pt x="27709" y="748145"/>
                </a:lnTo>
                <a:lnTo>
                  <a:pt x="0" y="401782"/>
                </a:lnTo>
                <a:lnTo>
                  <a:pt x="193964" y="193964"/>
                </a:lnTo>
                <a:lnTo>
                  <a:pt x="443345" y="207818"/>
                </a:lnTo>
                <a:lnTo>
                  <a:pt x="734291" y="0"/>
                </a:lnTo>
                <a:lnTo>
                  <a:pt x="886691" y="55418"/>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Caption_18"/>
          <p:cNvSpPr txBox="1">
            <a:spLocks noChangeArrowheads="1"/>
          </p:cNvSpPr>
          <p:nvPr/>
        </p:nvSpPr>
        <p:spPr bwMode="auto">
          <a:xfrm>
            <a:off x="428307" y="5478664"/>
            <a:ext cx="1133856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lnSpc>
                <a:spcPct val="90000"/>
              </a:lnSpc>
              <a:spcBef>
                <a:spcPts val="0"/>
              </a:spcBef>
              <a:buFontTx/>
              <a:buNone/>
            </a:pPr>
            <a:r>
              <a:rPr lang="vi-VN" altLang="de-DE" sz="2400">
                <a:solidFill>
                  <a:srgbClr val="004992"/>
                </a:solidFill>
                <a:latin typeface="Calibri Light"/>
              </a:rPr>
              <a:t>Ce ar putea crede bărbatul din ultimul desen...are dreptate?</a:t>
            </a:r>
            <a:endParaRPr lang="de-DE" altLang="de-DE" sz="24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Trening metacognitiv 6 – Empatie II</a:t>
            </a:r>
          </a:p>
        </p:txBody>
      </p:sp>
      <p:sp>
        <p:nvSpPr>
          <p:cNvPr id="6" name="Slide Number Placeholder 5"/>
          <p:cNvSpPr>
            <a:spLocks noGrp="1"/>
          </p:cNvSpPr>
          <p:nvPr>
            <p:ph type="sldNum" sz="quarter" idx="12"/>
          </p:nvPr>
        </p:nvSpPr>
        <p:spPr/>
        <p:txBody>
          <a:bodyPr/>
          <a:lstStyle/>
          <a:p>
            <a:pPr>
              <a:defRPr/>
            </a:pPr>
            <a:fld id="{B0912B26-B2A5-454A-B4F5-8917A2A12212}" type="slidenum">
              <a:rPr lang="de-DE" altLang="de-DE" smtClean="0"/>
              <a:pPr>
                <a:defRPr/>
              </a:pPr>
              <a:t>34</a:t>
            </a:fld>
            <a:endParaRPr lang="de-DE" altLang="de-DE"/>
          </a:p>
        </p:txBody>
      </p:sp>
      <p:sp>
        <p:nvSpPr>
          <p:cNvPr id="11" name="Caption_22"/>
          <p:cNvSpPr>
            <a:spLocks noChangeArrowheads="1"/>
          </p:cNvSpPr>
          <p:nvPr/>
        </p:nvSpPr>
        <p:spPr bwMode="auto">
          <a:xfrm>
            <a:off x="5486400" y="2286000"/>
            <a:ext cx="1979339" cy="792088"/>
          </a:xfrm>
          <a:prstGeom prst="wedgeRoundRectCallout">
            <a:avLst>
              <a:gd name="adj1" fmla="val 412"/>
              <a:gd name="adj2" fmla="val 115269"/>
              <a:gd name="adj3" fmla="val 16667"/>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it-IT" altLang="de-DE" sz="1200" b="1">
                <a:latin typeface="Calibri Light"/>
              </a:rPr>
              <a:t>Îmi pare rău, am planificat altceva</a:t>
            </a:r>
            <a:endParaRPr lang="de-DE" altLang="de-DE" sz="1200" b="1" dirty="0">
              <a:latin typeface="Calibri Light"/>
            </a:endParaRPr>
          </a:p>
        </p:txBody>
      </p:sp>
    </p:spTree>
    <p:extLst>
      <p:ext uri="{BB962C8B-B14F-4D97-AF65-F5344CB8AC3E}">
        <p14:creationId xmlns:p14="http://schemas.microsoft.com/office/powerpoint/2010/main" val="30719585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Transferul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în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viaţa</a:t>
            </a:r>
            <a:r>
              <a:rPr lang="en-US" sz="3600" dirty="0">
                <a:solidFill>
                  <a:srgbClr val="004992"/>
                </a:solidFill>
                <a:latin typeface="+mn-lt"/>
                <a:ea typeface="+mn-ea"/>
                <a:cs typeface="+mn-cs"/>
              </a:rPr>
              <a:t> de </a:t>
            </a:r>
            <a:r>
              <a:rPr lang="en-US" sz="3600" dirty="0" err="1">
                <a:solidFill>
                  <a:srgbClr val="004992"/>
                </a:solidFill>
                <a:latin typeface="+mn-lt"/>
                <a:ea typeface="+mn-ea"/>
                <a:cs typeface="+mn-cs"/>
              </a:rPr>
              <a:t>zi</a:t>
            </a:r>
            <a:r>
              <a:rPr lang="en-US" sz="3600" dirty="0">
                <a:solidFill>
                  <a:srgbClr val="004992"/>
                </a:solidFill>
                <a:latin typeface="+mn-lt"/>
                <a:ea typeface="+mn-ea"/>
                <a:cs typeface="+mn-cs"/>
              </a:rPr>
              <a:t> cu </a:t>
            </a:r>
            <a:r>
              <a:rPr lang="en-US" sz="3600" dirty="0" err="1">
                <a:solidFill>
                  <a:srgbClr val="004992"/>
                </a:solidFill>
                <a:latin typeface="+mn-lt"/>
                <a:ea typeface="+mn-ea"/>
                <a:cs typeface="+mn-cs"/>
              </a:rPr>
              <a:t>zi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449263" fontAlgn="base"/>
            <a:r>
              <a:rPr lang="de-DE" altLang="de-DE" sz="2400" b="1" dirty="0">
                <a:solidFill>
                  <a:srgbClr val="333333"/>
                </a:solidFill>
              </a:rPr>
              <a:t>Obiective:</a:t>
            </a:r>
          </a:p>
          <a:p>
            <a:pPr marL="342900" lvl="0" indent="-342900" defTabSz="449263" fontAlgn="base">
              <a:buClr>
                <a:srgbClr val="000000"/>
              </a:buClr>
              <a:buFont typeface="WingDings"/>
              <a:buChar char=""/>
            </a:pPr>
            <a:r>
              <a:rPr lang="de-DE" altLang="de-DE" sz="2400" dirty="0">
                <a:solidFill>
                  <a:srgbClr val="004992"/>
                </a:solidFill>
              </a:rPr>
              <a:t>Multe neînţelegeri sau chiar conflicte se nasc pentru că nu dispunem de aceleaşi cunoştinţe </a:t>
            </a:r>
            <a:r>
              <a:rPr lang="de-DE" altLang="de-DE" sz="2400" i="1" dirty="0">
                <a:solidFill>
                  <a:srgbClr val="333333"/>
                </a:solidFill>
              </a:rPr>
              <a:t>(de exemplu, dacă nu le spun prietenilor că nu-mi merge bine, nu pot să aştept să mă menajeze!).</a:t>
            </a:r>
            <a:endParaRPr lang="en-US" sz="2400" dirty="0"/>
          </a:p>
        </p:txBody>
      </p:sp>
      <p:sp>
        <p:nvSpPr>
          <p:cNvPr id="6" name="Footer Placeholder 5"/>
          <p:cNvSpPr>
            <a:spLocks noGrp="1"/>
          </p:cNvSpPr>
          <p:nvPr>
            <p:ph type="ftr" sz="quarter" idx="11"/>
          </p:nvPr>
        </p:nvSpPr>
        <p:spPr/>
        <p:txBody>
          <a:bodyPr/>
          <a:lstStyle/>
          <a:p>
            <a:pPr>
              <a:defRPr/>
            </a:pPr>
            <a:r>
              <a:rPr lang="de-DE"/>
              <a:t>Trening metacognitiv 6 – Empatie II</a:t>
            </a:r>
          </a:p>
        </p:txBody>
      </p:sp>
      <p:sp>
        <p:nvSpPr>
          <p:cNvPr id="7" name="Slide Number Placeholder 6"/>
          <p:cNvSpPr>
            <a:spLocks noGrp="1"/>
          </p:cNvSpPr>
          <p:nvPr>
            <p:ph type="sldNum" sz="quarter" idx="12"/>
          </p:nvPr>
        </p:nvSpPr>
        <p:spPr/>
        <p:txBody>
          <a:bodyPr/>
          <a:lstStyle/>
          <a:p>
            <a:pPr>
              <a:defRPr/>
            </a:pPr>
            <a:fld id="{EC10793A-8895-49A9-BEA7-C6DAFEC7AFC6}" type="slidenum">
              <a:rPr lang="de-DE" altLang="de-DE" smtClean="0"/>
              <a:pPr>
                <a:defRPr/>
              </a:pPr>
              <a:t>35</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Transferul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în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viaţa</a:t>
            </a:r>
            <a:r>
              <a:rPr lang="en-US" sz="3600" dirty="0">
                <a:solidFill>
                  <a:srgbClr val="004992"/>
                </a:solidFill>
                <a:latin typeface="+mn-lt"/>
                <a:ea typeface="+mn-ea"/>
                <a:cs typeface="+mn-cs"/>
              </a:rPr>
              <a:t> de </a:t>
            </a:r>
            <a:r>
              <a:rPr lang="en-US" sz="3600" dirty="0" err="1">
                <a:solidFill>
                  <a:srgbClr val="004992"/>
                </a:solidFill>
                <a:latin typeface="+mn-lt"/>
                <a:ea typeface="+mn-ea"/>
                <a:cs typeface="+mn-cs"/>
              </a:rPr>
              <a:t>zi</a:t>
            </a:r>
            <a:r>
              <a:rPr lang="en-US" sz="3600" dirty="0">
                <a:solidFill>
                  <a:srgbClr val="004992"/>
                </a:solidFill>
                <a:latin typeface="+mn-lt"/>
                <a:ea typeface="+mn-ea"/>
                <a:cs typeface="+mn-cs"/>
              </a:rPr>
              <a:t> cu </a:t>
            </a:r>
            <a:r>
              <a:rPr lang="en-US" sz="3600" dirty="0" err="1">
                <a:solidFill>
                  <a:srgbClr val="004992"/>
                </a:solidFill>
                <a:latin typeface="+mn-lt"/>
                <a:ea typeface="+mn-ea"/>
                <a:cs typeface="+mn-cs"/>
              </a:rPr>
              <a:t>zi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449263" fontAlgn="base"/>
            <a:r>
              <a:rPr lang="de-DE" altLang="de-DE" sz="2400" b="1" dirty="0">
                <a:solidFill>
                  <a:srgbClr val="333333"/>
                </a:solidFill>
              </a:rPr>
              <a:t>Obiective:</a:t>
            </a:r>
          </a:p>
          <a:p>
            <a:pPr marL="342900" lvl="0" indent="-342900" defTabSz="449263" fontAlgn="base">
              <a:buClr>
                <a:srgbClr val="000000"/>
              </a:buClr>
              <a:buFont typeface="WingDings"/>
              <a:buChar char=""/>
            </a:pPr>
            <a:r>
              <a:rPr lang="de-DE" altLang="de-DE" sz="2400" dirty="0">
                <a:solidFill>
                  <a:srgbClr val="004992"/>
                </a:solidFill>
              </a:rPr>
              <a:t>Multe neînţelegeri sau chiar conflicte se nasc pentru că nu dispunem de aceleaşi cunoştinţe </a:t>
            </a:r>
            <a:r>
              <a:rPr lang="de-DE" altLang="de-DE" sz="2400" i="1" dirty="0">
                <a:solidFill>
                  <a:srgbClr val="333333"/>
                </a:solidFill>
              </a:rPr>
              <a:t>(de exemplu, dacă nu le spun prietenilor că nu-mi merge bine, nu pot să aştept să mă menajeze!).</a:t>
            </a:r>
          </a:p>
          <a:p>
            <a:pPr marL="342900" lvl="0" indent="-342900" defTabSz="449263" fontAlgn="base">
              <a:buClr>
                <a:srgbClr val="333333"/>
              </a:buClr>
              <a:buFont typeface="WingDings"/>
              <a:buChar char=""/>
            </a:pPr>
            <a:r>
              <a:rPr lang="de-DE" altLang="de-DE" sz="2400" dirty="0">
                <a:solidFill>
                  <a:srgbClr val="333333"/>
                </a:solidFill>
              </a:rPr>
              <a:t>Pentru a evalua situaţii complexe este important să încercăm să le apreciem din perspective diferite şi să ţinem cont de cât mai multe informaţii.</a:t>
            </a:r>
            <a:endParaRPr lang="en-US" sz="2400" dirty="0"/>
          </a:p>
        </p:txBody>
      </p:sp>
      <p:sp>
        <p:nvSpPr>
          <p:cNvPr id="6" name="Footer Placeholder 5"/>
          <p:cNvSpPr>
            <a:spLocks noGrp="1"/>
          </p:cNvSpPr>
          <p:nvPr>
            <p:ph type="ftr" sz="quarter" idx="11"/>
          </p:nvPr>
        </p:nvSpPr>
        <p:spPr/>
        <p:txBody>
          <a:bodyPr/>
          <a:lstStyle/>
          <a:p>
            <a:pPr>
              <a:defRPr/>
            </a:pPr>
            <a:r>
              <a:rPr lang="de-DE"/>
              <a:t>Trening metacognitiv 6 – Empatie II</a:t>
            </a:r>
          </a:p>
        </p:txBody>
      </p:sp>
      <p:sp>
        <p:nvSpPr>
          <p:cNvPr id="7" name="Slide Number Placeholder 6"/>
          <p:cNvSpPr>
            <a:spLocks noGrp="1"/>
          </p:cNvSpPr>
          <p:nvPr>
            <p:ph type="sldNum" sz="quarter" idx="12"/>
          </p:nvPr>
        </p:nvSpPr>
        <p:spPr/>
        <p:txBody>
          <a:bodyPr/>
          <a:lstStyle/>
          <a:p>
            <a:pPr>
              <a:defRPr/>
            </a:pPr>
            <a:fld id="{EC10793A-8895-49A9-BEA7-C6DAFEC7AFC6}" type="slidenum">
              <a:rPr lang="de-DE" altLang="de-DE" smtClean="0"/>
              <a:pPr>
                <a:defRPr/>
              </a:pPr>
              <a:t>36</a:t>
            </a:fld>
            <a:endParaRPr lang="de-DE" altLang="de-DE"/>
          </a:p>
        </p:txBody>
      </p:sp>
    </p:spTree>
    <p:extLst>
      <p:ext uri="{BB962C8B-B14F-4D97-AF65-F5344CB8AC3E}">
        <p14:creationId xmlns:p14="http://schemas.microsoft.com/office/powerpoint/2010/main" val="110781123"/>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Ce legătură are aceasta cu psihoza?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449263" fontAlgn="base"/>
            <a:r>
              <a:rPr lang="de-DE" altLang="de-DE" sz="2400" dirty="0">
                <a:solidFill>
                  <a:srgbClr val="333333"/>
                </a:solidFill>
              </a:rPr>
              <a:t>Persoane cu psihoză (însă nu toate!) interpretează des greşit expresiile (faciale) şi faptele altor oameni.</a:t>
            </a:r>
          </a:p>
          <a:p>
            <a:pPr lvl="0" defTabSz="449263" fontAlgn="base"/>
            <a:r>
              <a:rPr lang="de-DE" altLang="de-DE" sz="2400" dirty="0">
                <a:solidFill>
                  <a:srgbClr val="004992"/>
                </a:solidFill>
              </a:rPr>
              <a:t>Exemplu: </a:t>
            </a:r>
            <a:r>
              <a:rPr lang="de-DE" altLang="de-DE" sz="2400" dirty="0">
                <a:solidFill>
                  <a:srgbClr val="333333"/>
                </a:solidFill>
              </a:rPr>
              <a:t>Nadia se simte fixată cu privirea şi are sentimentul că lumea are ceva î mpotriva ei.</a:t>
            </a:r>
          </a:p>
          <a:p>
            <a:pPr lvl="0" defTabSz="449263" fontAlgn="base"/>
            <a:r>
              <a:rPr lang="de-DE" altLang="de-DE" sz="2400" dirty="0">
                <a:solidFill>
                  <a:srgbClr val="004992"/>
                </a:solidFill>
              </a:rPr>
              <a:t>De ce: </a:t>
            </a:r>
            <a:r>
              <a:rPr lang="de-DE" altLang="de-DE" sz="2400" dirty="0">
                <a:solidFill>
                  <a:srgbClr val="333333"/>
                </a:solidFill>
              </a:rPr>
              <a:t>Nadia trăieşte de săptămâni în frică permanentă şi poartă ochelari de soare pentru a nu fi recunoscută. Datorită comportamentului ei ciudat Nadia atrage privirile altora asupra ei, priviri pe care ea la rândul ei le interpretează greşit.</a:t>
            </a:r>
          </a:p>
          <a:p>
            <a:pPr lvl="0" defTabSz="449263" fontAlgn="base"/>
            <a:r>
              <a:rPr lang="de-DE" altLang="de-DE" sz="2400">
                <a:solidFill>
                  <a:srgbClr val="333333"/>
                </a:solidFill>
              </a:rPr>
              <a:t>“A </a:t>
            </a:r>
            <a:r>
              <a:rPr lang="de-DE" altLang="de-DE" sz="2400" dirty="0">
                <a:solidFill>
                  <a:srgbClr val="333333"/>
                </a:solidFill>
              </a:rPr>
              <a:t>greşii </a:t>
            </a:r>
            <a:r>
              <a:rPr lang="de-DE" altLang="de-DE" sz="2400">
                <a:solidFill>
                  <a:srgbClr val="333333"/>
                </a:solidFill>
              </a:rPr>
              <a:t>este omeneşte” </a:t>
            </a:r>
            <a:r>
              <a:rPr lang="de-DE" altLang="de-DE" sz="2400" dirty="0">
                <a:solidFill>
                  <a:srgbClr val="333333"/>
                </a:solidFill>
              </a:rPr>
              <a:t>– încercaţi să ţineţi cont de alte păreri.</a:t>
            </a:r>
            <a:endParaRPr lang="en-US" sz="2400" dirty="0"/>
          </a:p>
        </p:txBody>
      </p:sp>
      <p:sp>
        <p:nvSpPr>
          <p:cNvPr id="6" name="Footer Placeholder 5"/>
          <p:cNvSpPr>
            <a:spLocks noGrp="1"/>
          </p:cNvSpPr>
          <p:nvPr>
            <p:ph type="ftr" sz="quarter" idx="11"/>
          </p:nvPr>
        </p:nvSpPr>
        <p:spPr/>
        <p:txBody>
          <a:bodyPr/>
          <a:lstStyle/>
          <a:p>
            <a:pPr>
              <a:defRPr/>
            </a:pPr>
            <a:r>
              <a:rPr lang="de-DE"/>
              <a:t>Trening metacognitiv 6 – Empatie II</a:t>
            </a:r>
          </a:p>
        </p:txBody>
      </p:sp>
      <p:sp>
        <p:nvSpPr>
          <p:cNvPr id="7" name="Slide Number Placeholder 6"/>
          <p:cNvSpPr>
            <a:spLocks noGrp="1"/>
          </p:cNvSpPr>
          <p:nvPr>
            <p:ph type="sldNum" sz="quarter" idx="12"/>
          </p:nvPr>
        </p:nvSpPr>
        <p:spPr/>
        <p:txBody>
          <a:bodyPr/>
          <a:lstStyle/>
          <a:p>
            <a:pPr>
              <a:defRPr/>
            </a:pPr>
            <a:fld id="{EC10793A-8895-49A9-BEA7-C6DAFEC7AFC6}" type="slidenum">
              <a:rPr lang="de-DE" altLang="de-DE" smtClean="0"/>
              <a:pPr>
                <a:defRPr/>
              </a:pPr>
              <a:t>37</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vi-VN" altLang="ko-KR" sz="3600" dirty="0">
                <a:latin typeface="+mn-lt"/>
                <a:ea typeface="+mn-ea"/>
                <a:cs typeface="+mn-cs"/>
              </a:rPr>
              <a:t>Vă mulţumim pentru atenţia dumneavoastră!</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it-IT" altLang="ko-KR" i="1" dirty="0">
                <a:solidFill>
                  <a:srgbClr val="004992"/>
                </a:solidFill>
              </a:rPr>
              <a:t>pentru cei care conduc grupa</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vi-VN" altLang="ko-KR" dirty="0">
                <a:solidFill>
                  <a:srgbClr val="004992"/>
                </a:solidFill>
              </a:rPr>
              <a:t>Vă rugăm să distribuiți fișele de lucru. Prezentați aplicația noastră COGITO (se descarcă gratuit)</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ea typeface="+mn-ea"/>
                <a:cs typeface="+mn-cs"/>
              </a:rPr>
              <a:t>www.uke.de/mct_app</a:t>
            </a:r>
            <a:endParaRPr lang="de-DE" dirty="0">
              <a:solidFill>
                <a:srgbClr val="333333"/>
              </a:solidFill>
              <a:latin typeface="+mn-lt"/>
              <a:ea typeface="+mn-ea"/>
              <a:cs typeface="+mn-cs"/>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pPr>
              <a:defRPr/>
            </a:pPr>
            <a:r>
              <a:rPr lang="de-DE"/>
              <a:t>Trening metacognitiv 6 – Empatie II</a:t>
            </a:r>
          </a:p>
        </p:txBody>
      </p:sp>
      <p:sp>
        <p:nvSpPr>
          <p:cNvPr id="8" name="Slide Number Placeholder 7"/>
          <p:cNvSpPr>
            <a:spLocks noGrp="1"/>
          </p:cNvSpPr>
          <p:nvPr>
            <p:ph type="sldNum" sz="quarter" idx="12"/>
          </p:nvPr>
        </p:nvSpPr>
        <p:spPr/>
        <p:txBody>
          <a:bodyPr/>
          <a:lstStyle/>
          <a:p>
            <a:pPr>
              <a:defRPr/>
            </a:pPr>
            <a:fld id="{EC10793A-8895-49A9-BEA7-C6DAFEC7AFC6}" type="slidenum">
              <a:rPr lang="de-DE" altLang="de-DE" smtClean="0"/>
              <a:pPr>
                <a:defRPr/>
              </a:pPr>
              <a:t>38</a:t>
            </a:fld>
            <a:endParaRPr lang="de-DE" altLang="de-DE"/>
          </a:p>
        </p:txBody>
      </p:sp>
    </p:spTree>
    <p:extLst>
      <p:ext uri="{BB962C8B-B14F-4D97-AF65-F5344CB8AC3E}">
        <p14:creationId xmlns:p14="http://schemas.microsoft.com/office/powerpoint/2010/main" val="31543280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519908780"/>
              </p:ext>
            </p:extLst>
          </p:nvPr>
        </p:nvGraphicFramePr>
        <p:xfrm>
          <a:off x="408954" y="2011680"/>
          <a:ext cx="11375999" cy="466320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Calibri Light"/>
                          <a:ea typeface="ＭＳ Ｐゴシック" pitchFamily="34" charset="-128"/>
                        </a:rPr>
                        <a:t>Lili Vieira de Carvalho</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Calibri Light"/>
                          <a:ea typeface="ＭＳ Ｐゴシック" pitchFamily="34" charset="-128"/>
                        </a:rPr>
                        <a:t>Tattoo poser </a:t>
                      </a:r>
                      <a:endParaRPr kumimoji="0" 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Rocker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Praying – being cold/Beten - Frieren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Muffet</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letters</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Written statements (old, handwritten letters)/Schriftliche Äußerung (alte, handgeschriebene Briefe)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don2g</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flickr</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turkish parade </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“typical turkish/muslim?” (turkish parade)/“Typisch türkisch?” (türkische Parade)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stephcarter</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flickr</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Froehliche Weihnachten!!! (Day 44)</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“typical german?” (woman in dirndl dress)/“Typisch deutsch?” (Frau in Dirnd)</a:t>
                      </a:r>
                      <a:endParaRPr kumimoji="0" lang="en-US"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Verena Jung</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 - -</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 - -</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Britta Block</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Comic strip: library/Bildergeschichte: Bücherei</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M.A./Christin Hoche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Comic strips: car, illness/Bildergeschichten Auto, Krankheit</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L. Müller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Comic strip: museum/Bildergeschichte: Museum</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Marina Ruiz-Villarreal </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Comic strip: overweight man, football, burglary, twins/Bildergeschichten: dicker Mann, Fußball, Einbruch, Zwillinge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2" name="Footer Placeholder 1"/>
          <p:cNvSpPr>
            <a:spLocks noGrp="1"/>
          </p:cNvSpPr>
          <p:nvPr>
            <p:ph type="ftr" sz="quarter" idx="11"/>
          </p:nvPr>
        </p:nvSpPr>
        <p:spPr/>
        <p:txBody>
          <a:bodyPr/>
          <a:lstStyle/>
          <a:p>
            <a:pPr>
              <a:defRPr/>
            </a:pPr>
            <a:r>
              <a:rPr lang="de-DE"/>
              <a:t>Trening metacognitiv 6 – Empatie II</a:t>
            </a:r>
          </a:p>
        </p:txBody>
      </p:sp>
      <p:sp>
        <p:nvSpPr>
          <p:cNvPr id="5" name="Slide Number Placeholder 4"/>
          <p:cNvSpPr>
            <a:spLocks noGrp="1"/>
          </p:cNvSpPr>
          <p:nvPr>
            <p:ph type="sldNum" sz="quarter" idx="12"/>
          </p:nvPr>
        </p:nvSpPr>
        <p:spPr/>
        <p:txBody>
          <a:bodyPr/>
          <a:lstStyle/>
          <a:p>
            <a:pPr>
              <a:defRPr/>
            </a:pPr>
            <a:fld id="{B0912B26-B2A5-454A-B4F5-8917A2A12212}" type="slidenum">
              <a:rPr lang="de-DE" altLang="de-DE" smtClean="0"/>
              <a:pPr>
                <a:defRPr/>
              </a:pPr>
              <a:t>39</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2659</Words>
  <Application>Microsoft Office PowerPoint</Application>
  <PresentationFormat>Benutzerdefiniert</PresentationFormat>
  <Paragraphs>366</Paragraphs>
  <Slides>39</Slides>
  <Notes>39</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39</vt:i4>
      </vt:variant>
    </vt:vector>
  </HeadingPairs>
  <TitlesOfParts>
    <vt:vector size="46" baseType="lpstr">
      <vt:lpstr>Calibri Light</vt:lpstr>
      <vt:lpstr>Symbol</vt:lpstr>
      <vt:lpstr>WingDings</vt:lpstr>
      <vt:lpstr>Times New Roman</vt:lpstr>
      <vt:lpstr>Calibri</vt:lpstr>
      <vt:lpstr>Arial</vt:lpstr>
      <vt:lpstr>UKE_PPT-Vorlage_16zu9</vt:lpstr>
      <vt:lpstr>TMC 6 B – Empatie II</vt:lpstr>
      <vt:lpstr>Când faceţi cunoştinţă cu cineva, de ce ţineţi seama? Puteţi avea încredere în aceste semnale/indicii?</vt:lpstr>
      <vt:lpstr>Când faceţi cunoştinţă cu cineva, de ce ţineţi seama? Puteţi avea încredere în aceste semnale/indicii?</vt:lpstr>
      <vt:lpstr>Există alte de surse de informaţii? Sunt de încredere?</vt:lpstr>
      <vt:lpstr>Există alte de surse de informaţii? Sunt de încredere?</vt:lpstr>
      <vt:lpstr>Avantaje şi dezavantaje ale indiciilor/semnalelor de evaluare</vt:lpstr>
      <vt:lpstr>Discutaţi avantajele şi dezavantajele următorului indiciu cu privire la evaluarea unei persoane</vt:lpstr>
      <vt:lpstr>Discutaţi avantajele şi dezavantajele următorului indiciu cu privire la evaluarea unei persoane</vt:lpstr>
      <vt:lpstr>Discutaţi avantajele şi dezavantajele următorului indiciu cu privire la evaluarea unei persoane</vt:lpstr>
      <vt:lpstr>Discutaţi avantajele şi dezavantajele următorului indiciu cu privire la evaluarea unei persoane</vt:lpstr>
      <vt:lpstr>Discutaţi avantajele şi dezavantajele următorului indiciu cu privire la evaluarea unei persoane</vt:lpstr>
      <vt:lpstr>Discutaţi avantajele şi dezavantajele următorului indiciu cu privire la evaluarea unei persoane</vt:lpstr>
      <vt:lpstr>Discutaţi avantajele şi dezavantajele următorului indiciu cu privire la evaluarea unei persoane</vt:lpstr>
      <vt:lpstr>Discutaţi avantajele şi dezavantajele următorului indiciu cu privire la evaluarea unei persoane</vt:lpstr>
      <vt:lpstr>Discutaţi avantajele şi dezavantajele următorului indiciu cu privire la evaluarea unei persoane</vt:lpstr>
      <vt:lpstr>Discutaţi avantajele şi dezavantajele următorului indiciu cu privire la evaluarea unei persoane</vt:lpstr>
      <vt:lpstr>Aparenţă şi realitate!</vt:lpstr>
      <vt:lpstr>Cu ce scop?</vt:lpstr>
      <vt:lpstr>Cu ce scop?</vt:lpstr>
      <vt:lpstr>Exemple pentru modul în care dificultăţi de empatie favorizează în psihoză evaluări greşite</vt:lpstr>
      <vt:lpstr>Exerciţiu</vt:lpstr>
      <vt:lpstr>Exerciţiu</vt:lpstr>
      <vt:lpstr>Exerciţiu</vt:lpstr>
      <vt:lpstr>PowerPoint-Präsentation</vt:lpstr>
      <vt:lpstr>Un bărbat gras cade de pe scaun Ce o să creadă majoritatea oamenilor?</vt:lpstr>
      <vt:lpstr>Acum începem!</vt:lpstr>
      <vt:lpstr>PowerPoint-Präsentation</vt:lpstr>
      <vt:lpstr>PowerPoint-Präsentation</vt:lpstr>
      <vt:lpstr>PowerPoint-Präsentation</vt:lpstr>
      <vt:lpstr>PowerPoint-Präsentation</vt:lpstr>
      <vt:lpstr>PowerPoint-Präsentation</vt:lpstr>
      <vt:lpstr>Opțional: videoclip</vt:lpstr>
      <vt:lpstr>PowerPoint-Präsentation</vt:lpstr>
      <vt:lpstr>PowerPoint-Präsentation</vt:lpstr>
      <vt:lpstr>Transferul în viaţa de zi cu zi</vt:lpstr>
      <vt:lpstr>Transferul în viaţa de zi cu zi</vt:lpstr>
      <vt:lpstr>Ce legătură are aceasta cu psihoza?</vt:lpstr>
      <vt:lpstr>Vă mulţumim pentru atenţia dumneavoastră!</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Britt-Marie Larsen</cp:lastModifiedBy>
  <cp:revision>252</cp:revision>
  <cp:lastPrinted>2009-06-12T10:37:59Z</cp:lastPrinted>
  <dcterms:created xsi:type="dcterms:W3CDTF">2004-06-30T16:15:23Z</dcterms:created>
  <dcterms:modified xsi:type="dcterms:W3CDTF">2023-02-16T10:11:35Z</dcterms:modified>
</cp:coreProperties>
</file>