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60"/>
  </p:notesMasterIdLst>
  <p:handoutMasterIdLst>
    <p:handoutMasterId r:id="rId61"/>
  </p:handoutMasterIdLst>
  <p:sldIdLst>
    <p:sldId id="445" r:id="rId2"/>
    <p:sldId id="428" r:id="rId3"/>
    <p:sldId id="431" r:id="rId4"/>
    <p:sldId id="430" r:id="rId5"/>
    <p:sldId id="261" r:id="rId6"/>
    <p:sldId id="401" r:id="rId7"/>
    <p:sldId id="362" r:id="rId8"/>
    <p:sldId id="393" r:id="rId9"/>
    <p:sldId id="344" r:id="rId10"/>
    <p:sldId id="387" r:id="rId11"/>
    <p:sldId id="432" r:id="rId12"/>
    <p:sldId id="347" r:id="rId13"/>
    <p:sldId id="434" r:id="rId14"/>
    <p:sldId id="433" r:id="rId15"/>
    <p:sldId id="447" r:id="rId16"/>
    <p:sldId id="435" r:id="rId17"/>
    <p:sldId id="446" r:id="rId18"/>
    <p:sldId id="331" r:id="rId19"/>
    <p:sldId id="407" r:id="rId20"/>
    <p:sldId id="409" r:id="rId21"/>
    <p:sldId id="438" r:id="rId22"/>
    <p:sldId id="437" r:id="rId23"/>
    <p:sldId id="410" r:id="rId24"/>
    <p:sldId id="439" r:id="rId25"/>
    <p:sldId id="300" r:id="rId26"/>
    <p:sldId id="304" r:id="rId27"/>
    <p:sldId id="425" r:id="rId28"/>
    <p:sldId id="284" r:id="rId29"/>
    <p:sldId id="265" r:id="rId30"/>
    <p:sldId id="351" r:id="rId31"/>
    <p:sldId id="383" r:id="rId32"/>
    <p:sldId id="275" r:id="rId33"/>
    <p:sldId id="423" r:id="rId34"/>
    <p:sldId id="370" r:id="rId35"/>
    <p:sldId id="371" r:id="rId36"/>
    <p:sldId id="372" r:id="rId37"/>
    <p:sldId id="413" r:id="rId38"/>
    <p:sldId id="442" r:id="rId39"/>
    <p:sldId id="441" r:id="rId40"/>
    <p:sldId id="440" r:id="rId41"/>
    <p:sldId id="377" r:id="rId42"/>
    <p:sldId id="358" r:id="rId43"/>
    <p:sldId id="366" r:id="rId44"/>
    <p:sldId id="382" r:id="rId45"/>
    <p:sldId id="365" r:id="rId46"/>
    <p:sldId id="352" r:id="rId47"/>
    <p:sldId id="357" r:id="rId48"/>
    <p:sldId id="354" r:id="rId49"/>
    <p:sldId id="353" r:id="rId50"/>
    <p:sldId id="281" r:id="rId51"/>
    <p:sldId id="415" r:id="rId52"/>
    <p:sldId id="444" r:id="rId53"/>
    <p:sldId id="443" r:id="rId54"/>
    <p:sldId id="363" r:id="rId55"/>
    <p:sldId id="364" r:id="rId56"/>
    <p:sldId id="427" r:id="rId57"/>
    <p:sldId id="420" r:id="rId58"/>
    <p:sldId id="421" r:id="rId59"/>
  </p:sldIdLst>
  <p:sldSz cx="12195175" cy="6858000"/>
  <p:notesSz cx="7099300" cy="10234613"/>
  <p:embeddedFontLst>
    <p:embeddedFont>
      <p:font typeface="Calibri Light" panose="020F0302020204030204" pitchFamily="34" charset="0"/>
      <p:regular r:id="rId62"/>
      <p:italic r:id="rId63"/>
    </p:embeddedFont>
    <p:embeddedFont>
      <p:font typeface="Old English Text MT" panose="03040902040508030806" pitchFamily="66" charset="0"/>
      <p:regular r:id="rId64"/>
    </p:embeddedFont>
    <p:embeddedFont>
      <p:font typeface="Verdana" panose="020B0604030504040204" pitchFamily="34" charset="0"/>
      <p:regular r:id="rId65"/>
      <p:bold r:id="rId66"/>
      <p:italic r:id="rId67"/>
      <p:boldItalic r:id="rId68"/>
    </p:embeddedFont>
  </p:embeddedFontLst>
  <p:defaultTextStyle>
    <a:defPPr>
      <a:defRPr lang="en-US"/>
    </a:defPPr>
    <a:lvl1pPr algn="l" rtl="0" eaLnBrk="0" fontAlgn="base" hangingPunct="0">
      <a:spcBef>
        <a:spcPct val="0"/>
      </a:spcBef>
      <a:spcAft>
        <a:spcPct val="0"/>
      </a:spcAft>
      <a:defRPr lang="en-US" sz="2400" kern="1200">
        <a:solidFill>
          <a:schemeClr val="tx1"/>
        </a:solidFill>
        <a:latin typeface="+mn-lt"/>
        <a:ea typeface="+mn-ea"/>
        <a:cs typeface="Times New Roman" panose="02020603050405020304" pitchFamily="18" charset="0"/>
      </a:defRPr>
    </a:lvl1pPr>
    <a:lvl2pPr marL="457200" algn="l" rtl="0" eaLnBrk="0" fontAlgn="base" hangingPunct="0">
      <a:spcBef>
        <a:spcPct val="0"/>
      </a:spcBef>
      <a:spcAft>
        <a:spcPct val="0"/>
      </a:spcAft>
      <a:defRPr lang="en-US" sz="2400" kern="1200">
        <a:solidFill>
          <a:schemeClr val="tx1"/>
        </a:solidFill>
        <a:latin typeface="+mn-lt"/>
        <a:ea typeface="+mn-ea"/>
        <a:cs typeface="Times New Roman" panose="02020603050405020304" pitchFamily="18" charset="0"/>
      </a:defRPr>
    </a:lvl2pPr>
    <a:lvl3pPr marL="914400" algn="l" rtl="0" eaLnBrk="0" fontAlgn="base" hangingPunct="0">
      <a:spcBef>
        <a:spcPct val="0"/>
      </a:spcBef>
      <a:spcAft>
        <a:spcPct val="0"/>
      </a:spcAft>
      <a:defRPr lang="en-US" sz="2400" kern="1200">
        <a:solidFill>
          <a:schemeClr val="tx1"/>
        </a:solidFill>
        <a:latin typeface="+mn-lt"/>
        <a:ea typeface="+mn-ea"/>
        <a:cs typeface="Times New Roman" panose="02020603050405020304" pitchFamily="18" charset="0"/>
      </a:defRPr>
    </a:lvl3pPr>
    <a:lvl4pPr marL="1371600" algn="l" rtl="0" eaLnBrk="0" fontAlgn="base" hangingPunct="0">
      <a:spcBef>
        <a:spcPct val="0"/>
      </a:spcBef>
      <a:spcAft>
        <a:spcPct val="0"/>
      </a:spcAft>
      <a:defRPr lang="en-US" sz="2400" kern="1200">
        <a:solidFill>
          <a:schemeClr val="tx1"/>
        </a:solidFill>
        <a:latin typeface="+mn-lt"/>
        <a:ea typeface="+mn-ea"/>
        <a:cs typeface="Times New Roman" panose="02020603050405020304" pitchFamily="18" charset="0"/>
      </a:defRPr>
    </a:lvl4pPr>
    <a:lvl5pPr marL="1828800" algn="l" rtl="0" eaLnBrk="0" fontAlgn="base" hangingPunct="0">
      <a:spcBef>
        <a:spcPct val="0"/>
      </a:spcBef>
      <a:spcAft>
        <a:spcPct val="0"/>
      </a:spcAft>
      <a:defRPr lang="en-US" sz="2400" kern="1200">
        <a:solidFill>
          <a:schemeClr val="tx1"/>
        </a:solidFill>
        <a:latin typeface="+mn-lt"/>
        <a:ea typeface="+mn-ea"/>
        <a:cs typeface="Times New Roman" panose="02020603050405020304" pitchFamily="18" charset="0"/>
      </a:defRPr>
    </a:lvl5pPr>
    <a:lvl6pPr marL="2286000" algn="l" defTabSz="914400" rtl="0" eaLnBrk="1" latinLnBrk="0" hangingPunct="1">
      <a:defRPr sz="2400" kern="1200">
        <a:solidFill>
          <a:schemeClr val="tx1"/>
        </a:solidFill>
        <a:latin typeface="Old English Text MT" panose="03040902040508030806" pitchFamily="66"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Old English Text MT" panose="03040902040508030806" pitchFamily="66"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Old English Text MT" panose="03040902040508030806" pitchFamily="66"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Old English Text MT" panose="03040902040508030806" pitchFamily="66"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702">
          <p15:clr>
            <a:srgbClr val="A4A3A4"/>
          </p15:clr>
        </p15:guide>
        <p15:guide id="2" pos="3742">
          <p15:clr>
            <a:srgbClr val="A4A3A4"/>
          </p15:clr>
        </p15:guide>
        <p15:guide id="3" pos="49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3F7"/>
    <a:srgbClr val="8DC6FF"/>
    <a:srgbClr val="FFFF00"/>
    <a:srgbClr val="99CCFF"/>
    <a:srgbClr val="CCECFF"/>
    <a:srgbClr val="FF5050"/>
    <a:srgbClr val="DDDDDD"/>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356" autoAdjust="0"/>
    <p:restoredTop sz="99634" autoAdjust="0"/>
  </p:normalViewPr>
  <p:slideViewPr>
    <p:cSldViewPr>
      <p:cViewPr varScale="1">
        <p:scale>
          <a:sx n="98" d="100"/>
          <a:sy n="98" d="100"/>
        </p:scale>
        <p:origin x="224" y="56"/>
      </p:cViewPr>
      <p:guideLst>
        <p:guide orient="horz" pos="3702"/>
        <p:guide pos="3742"/>
        <p:guide pos="49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24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2.fntdata"/><Relationship Id="rId68" Type="http://schemas.openxmlformats.org/officeDocument/2006/relationships/font" Target="fonts/font7.fntdata"/><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5.fntdata"/><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3.fntdata"/><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1.fntdata"/><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Verdana" pitchFamily="34" charset="0"/>
                <a:cs typeface="Times New Roman" pitchFamily="18"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Verdana" pitchFamily="34" charset="0"/>
                <a:cs typeface="Times New Roman" pitchFamily="18"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Verdana" pitchFamily="34" charset="0"/>
                <a:cs typeface="Times New Roman" pitchFamily="18"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atin typeface="Verdana" panose="020B0604030504040204" pitchFamily="34" charset="0"/>
              </a:defRPr>
            </a:lvl1pPr>
          </a:lstStyle>
          <a:p>
            <a:pPr>
              <a:defRPr/>
            </a:pPr>
            <a:fld id="{277E52F1-622D-45B8-AB43-DE64F4A8E246}" type="slidenum">
              <a:rPr lang="en-GB" altLang="de-DE"/>
              <a:pPr>
                <a:defRPr/>
              </a:pPr>
              <a:t>‹Nr.›</a:t>
            </a:fld>
            <a:endParaRPr lang="en-GB" altLang="de-DE"/>
          </a:p>
        </p:txBody>
      </p:sp>
    </p:spTree>
    <p:extLst>
      <p:ext uri="{BB962C8B-B14F-4D97-AF65-F5344CB8AC3E}">
        <p14:creationId xmlns:p14="http://schemas.microsoft.com/office/powerpoint/2010/main" val="31083668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Verdana" pitchFamily="34" charset="0"/>
                <a:cs typeface="Times New Roman" pitchFamily="18"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Verdana" pitchFamily="34" charset="0"/>
                <a:cs typeface="Times New Roman" pitchFamily="18"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Verdana" pitchFamily="34" charset="0"/>
                <a:cs typeface="Times New Roman" pitchFamily="18"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atin typeface="Verdana" panose="020B0604030504040204" pitchFamily="34" charset="0"/>
              </a:defRPr>
            </a:lvl1pPr>
          </a:lstStyle>
          <a:p>
            <a:pPr>
              <a:defRPr/>
            </a:pPr>
            <a:fld id="{AED435C8-CA53-4399-B6F6-014C8887666C}" type="slidenum">
              <a:rPr lang="en-US" altLang="de-DE"/>
              <a:pPr>
                <a:defRPr/>
              </a:pPr>
              <a:t>‹Nr.›</a:t>
            </a:fld>
            <a:endParaRPr lang="en-US" altLang="de-DE"/>
          </a:p>
        </p:txBody>
      </p:sp>
    </p:spTree>
    <p:extLst>
      <p:ext uri="{BB962C8B-B14F-4D97-AF65-F5344CB8AC3E}">
        <p14:creationId xmlns:p14="http://schemas.microsoft.com/office/powerpoint/2010/main" val="29502510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596B2BA-84DF-4EE1-A9CE-31C1602A35C4}" type="slidenum">
              <a:rPr lang="en-US" altLang="de-DE" sz="1300">
                <a:latin typeface="Verdana" panose="020B0604030504040204" pitchFamily="34" charset="0"/>
              </a:rPr>
              <a:pPr>
                <a:spcBef>
                  <a:spcPct val="0"/>
                </a:spcBef>
              </a:pPr>
              <a:t>2</a:t>
            </a:fld>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01879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596B2BA-84DF-4EE1-A9CE-31C1602A35C4}" type="slidenum">
              <a:rPr lang="en-US" altLang="de-DE" sz="1300">
                <a:latin typeface="Verdana" panose="020B0604030504040204" pitchFamily="34" charset="0"/>
              </a:rPr>
              <a:pPr>
                <a:spcBef>
                  <a:spcPct val="0"/>
                </a:spcBef>
              </a:pPr>
              <a:t>3</a:t>
            </a:fld>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01879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596B2BA-84DF-4EE1-A9CE-31C1602A35C4}" type="slidenum">
              <a:rPr lang="en-US" altLang="de-DE" sz="1300">
                <a:latin typeface="Verdana" panose="020B0604030504040204" pitchFamily="34" charset="0"/>
              </a:rPr>
              <a:pPr>
                <a:spcBef>
                  <a:spcPct val="0"/>
                </a:spcBef>
              </a:pPr>
              <a:t>4</a:t>
            </a:fld>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01879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A8C4448-A0C2-4390-A88D-D08607825AD1}" type="slidenum">
              <a:rPr lang="en-US" altLang="de-DE" sz="1300">
                <a:latin typeface="Verdana" panose="020B0604030504040204" pitchFamily="34" charset="0"/>
              </a:rPr>
              <a:pPr>
                <a:spcBef>
                  <a:spcPct val="0"/>
                </a:spcBef>
              </a:pPr>
              <a:t>5</a:t>
            </a:fld>
            <a:endParaRPr lang="en-US" altLang="de-DE" sz="1300">
              <a:latin typeface="Verdana" panose="020B0604030504040204" pitchFamily="34" charset="0"/>
            </a:endParaRPr>
          </a:p>
        </p:txBody>
      </p:sp>
      <p:sp>
        <p:nvSpPr>
          <p:cNvPr id="13315" name="Rectangle 2"/>
          <p:cNvSpPr>
            <a:spLocks noGrp="1" noRot="1" noChangeAspect="1" noChangeArrowheads="1" noTextEdit="1"/>
          </p:cNvSpPr>
          <p:nvPr>
            <p:ph type="sldImg"/>
          </p:nvPr>
        </p:nvSpPr>
        <p:spPr>
          <a:xfrm>
            <a:off x="138113" y="768350"/>
            <a:ext cx="6823075"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98307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8E01C87-CA93-4DF0-9CEB-EAAEB0108422}" type="slidenum">
              <a:rPr lang="en-US" altLang="de-DE" sz="1300">
                <a:latin typeface="Verdana" panose="020B0604030504040204" pitchFamily="34" charset="0"/>
              </a:rPr>
              <a:pPr>
                <a:spcBef>
                  <a:spcPct val="0"/>
                </a:spcBef>
              </a:pPr>
              <a:t>6</a:t>
            </a:fld>
            <a:endParaRPr lang="en-US" altLang="de-DE" sz="1300">
              <a:latin typeface="Verdana" panose="020B0604030504040204" pitchFamily="34" charset="0"/>
            </a:endParaRPr>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01737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1D927A2-B360-4FE8-8592-765F83D2205D}" type="slidenum">
              <a:rPr lang="en-US" altLang="de-DE" sz="1300">
                <a:latin typeface="Verdana" panose="020B0604030504040204" pitchFamily="34" charset="0"/>
              </a:rPr>
              <a:pPr>
                <a:spcBef>
                  <a:spcPct val="0"/>
                </a:spcBef>
              </a:pPr>
              <a:t>7</a:t>
            </a:fld>
            <a:endParaRPr lang="en-US" altLang="de-DE" sz="1300">
              <a:latin typeface="Verdana" panose="020B0604030504040204" pitchFamily="34" charset="0"/>
            </a:endParaRPr>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643760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C1B4DD3-CB67-4B01-AEB0-94A258D9E15A}" type="slidenum">
              <a:rPr lang="en-US" altLang="de-DE" sz="1300">
                <a:latin typeface="Verdana" panose="020B0604030504040204" pitchFamily="34" charset="0"/>
              </a:rPr>
              <a:pPr>
                <a:spcBef>
                  <a:spcPct val="0"/>
                </a:spcBef>
              </a:pPr>
              <a:t>8</a:t>
            </a:fld>
            <a:endParaRPr lang="en-US" altLang="de-DE" sz="1300">
              <a:latin typeface="Verdana" panose="020B0604030504040204" pitchFamily="34" charset="0"/>
            </a:endParaRPr>
          </a:p>
        </p:txBody>
      </p:sp>
      <p:sp>
        <p:nvSpPr>
          <p:cNvPr id="19459" name="Rectangle 2"/>
          <p:cNvSpPr>
            <a:spLocks noGrp="1" noRot="1" noChangeAspect="1" noChangeArrowheads="1" noTextEdit="1"/>
          </p:cNvSpPr>
          <p:nvPr>
            <p:ph type="sldImg"/>
          </p:nvPr>
        </p:nvSpPr>
        <p:spPr>
          <a:xfrm>
            <a:off x="138113" y="768350"/>
            <a:ext cx="6823075" cy="3836988"/>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683194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D776C01-03CE-4634-A942-B22D6D6C988C}" type="slidenum">
              <a:rPr lang="en-US" altLang="de-DE" sz="1300">
                <a:latin typeface="Verdana" panose="020B0604030504040204" pitchFamily="34" charset="0"/>
              </a:rPr>
              <a:pPr>
                <a:spcBef>
                  <a:spcPct val="0"/>
                </a:spcBef>
              </a:pPr>
              <a:t>9</a:t>
            </a:fld>
            <a:endParaRPr lang="en-US" altLang="de-DE" sz="1300">
              <a:latin typeface="Verdana" panose="020B0604030504040204" pitchFamily="34" charset="0"/>
            </a:endParaRPr>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845062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C2F2051-CDF9-4C78-92B1-131BE5B170DF}" type="slidenum">
              <a:rPr lang="en-US" altLang="de-DE" sz="1300">
                <a:latin typeface="Verdana" panose="020B0604030504040204" pitchFamily="34" charset="0"/>
              </a:rPr>
              <a:pPr>
                <a:spcBef>
                  <a:spcPct val="0"/>
                </a:spcBef>
              </a:pPr>
              <a:t>10</a:t>
            </a:fld>
            <a:endParaRPr lang="en-US" altLang="de-DE" sz="1300">
              <a:latin typeface="Verdana" panose="020B0604030504040204" pitchFamily="34" charset="0"/>
            </a:endParaRPr>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627650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C2F2051-CDF9-4C78-92B1-131BE5B170DF}" type="slidenum">
              <a:rPr lang="en-US" altLang="de-DE" sz="1300">
                <a:latin typeface="Verdana" panose="020B0604030504040204" pitchFamily="34" charset="0"/>
              </a:rPr>
              <a:pPr>
                <a:spcBef>
                  <a:spcPct val="0"/>
                </a:spcBef>
              </a:pPr>
              <a:t>11</a:t>
            </a:fld>
            <a:endParaRPr lang="en-US" altLang="de-DE" sz="1300">
              <a:latin typeface="Verdana" panose="020B0604030504040204" pitchFamily="34" charset="0"/>
            </a:endParaRPr>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627650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92730BD-3B22-4297-B497-9CB80CAADECA}" type="slidenum">
              <a:rPr lang="en-US" altLang="de-DE" sz="1300">
                <a:latin typeface="Verdana" panose="020B0604030504040204" pitchFamily="34" charset="0"/>
              </a:rPr>
              <a:pPr>
                <a:spcBef>
                  <a:spcPct val="0"/>
                </a:spcBef>
              </a:pPr>
              <a:t>12</a:t>
            </a:fld>
            <a:endParaRPr lang="en-US" altLang="de-DE" sz="1300">
              <a:latin typeface="Verdana" panose="020B0604030504040204" pitchFamily="34" charset="0"/>
            </a:endParaRPr>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894223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92730BD-3B22-4297-B497-9CB80CAADECA}" type="slidenum">
              <a:rPr lang="en-US" altLang="de-DE" sz="1300">
                <a:latin typeface="Verdana" panose="020B0604030504040204" pitchFamily="34" charset="0"/>
              </a:rPr>
              <a:pPr>
                <a:spcBef>
                  <a:spcPct val="0"/>
                </a:spcBef>
              </a:pPr>
              <a:t>13</a:t>
            </a:fld>
            <a:endParaRPr lang="en-US" altLang="de-DE" sz="1300">
              <a:latin typeface="Verdana" panose="020B0604030504040204" pitchFamily="34" charset="0"/>
            </a:endParaRPr>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894223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92730BD-3B22-4297-B497-9CB80CAADECA}" type="slidenum">
              <a:rPr lang="en-US" altLang="de-DE" sz="1300">
                <a:latin typeface="Verdana" panose="020B0604030504040204" pitchFamily="34" charset="0"/>
              </a:rPr>
              <a:pPr>
                <a:spcBef>
                  <a:spcPct val="0"/>
                </a:spcBef>
              </a:pPr>
              <a:t>14</a:t>
            </a:fld>
            <a:endParaRPr lang="en-US" altLang="de-DE" sz="1300">
              <a:latin typeface="Verdana" panose="020B0604030504040204" pitchFamily="34" charset="0"/>
            </a:endParaRPr>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894223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A93DCB3-EDB8-4B9F-85E8-3C84A165BB00}" type="slidenum">
              <a:rPr lang="en-US" altLang="de-DE" sz="1300">
                <a:latin typeface="Verdana" panose="020B0604030504040204" pitchFamily="34" charset="0"/>
              </a:rPr>
              <a:pPr>
                <a:spcBef>
                  <a:spcPct val="0"/>
                </a:spcBef>
              </a:pPr>
              <a:t>15</a:t>
            </a:fld>
            <a:endParaRPr lang="en-US" altLang="de-DE" sz="1300">
              <a:latin typeface="Verdana" panose="020B0604030504040204" pitchFamily="34" charset="0"/>
            </a:endParaRPr>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840465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A93DCB3-EDB8-4B9F-85E8-3C84A165BB00}" type="slidenum">
              <a:rPr lang="en-US" altLang="de-DE" sz="1300">
                <a:latin typeface="Verdana" panose="020B0604030504040204" pitchFamily="34" charset="0"/>
              </a:rPr>
              <a:pPr>
                <a:spcBef>
                  <a:spcPct val="0"/>
                </a:spcBef>
              </a:pPr>
              <a:t>16</a:t>
            </a:fld>
            <a:endParaRPr lang="en-US" altLang="de-DE" sz="1300">
              <a:latin typeface="Verdana" panose="020B0604030504040204" pitchFamily="34" charset="0"/>
            </a:endParaRPr>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58075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A93DCB3-EDB8-4B9F-85E8-3C84A165BB00}" type="slidenum">
              <a:rPr lang="en-US" altLang="de-DE" sz="1300">
                <a:latin typeface="Verdana" panose="020B0604030504040204" pitchFamily="34" charset="0"/>
              </a:rPr>
              <a:pPr>
                <a:spcBef>
                  <a:spcPct val="0"/>
                </a:spcBef>
              </a:pPr>
              <a:t>17</a:t>
            </a:fld>
            <a:endParaRPr lang="en-US" altLang="de-DE" sz="1300">
              <a:latin typeface="Verdana" panose="020B0604030504040204" pitchFamily="34" charset="0"/>
            </a:endParaRPr>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054365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96E1233-B585-4897-B5FA-9ABF8C8FDC7D}" type="slidenum">
              <a:rPr lang="en-US" altLang="de-DE" sz="1300">
                <a:latin typeface="Verdana" panose="020B0604030504040204" pitchFamily="34" charset="0"/>
              </a:rPr>
              <a:pPr>
                <a:spcBef>
                  <a:spcPct val="0"/>
                </a:spcBef>
              </a:pPr>
              <a:t>18</a:t>
            </a:fld>
            <a:endParaRPr lang="en-US" altLang="de-DE" sz="1300">
              <a:latin typeface="Verdana" panose="020B0604030504040204" pitchFamily="34" charset="0"/>
            </a:endParaRPr>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364874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3A53CE2-698F-41D4-9A73-F7ED3C392F52}" type="slidenum">
              <a:rPr lang="en-US" altLang="de-DE" sz="1300">
                <a:latin typeface="Verdana" panose="020B0604030504040204" pitchFamily="34" charset="0"/>
              </a:rPr>
              <a:pPr>
                <a:spcBef>
                  <a:spcPct val="0"/>
                </a:spcBef>
              </a:pPr>
              <a:t>19</a:t>
            </a:fld>
            <a:endParaRPr lang="en-US" altLang="de-DE" sz="1300">
              <a:latin typeface="Verdana" panose="020B0604030504040204" pitchFamily="34" charset="0"/>
            </a:endParaRPr>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625127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5DD61C3-CF4E-49A2-B1CD-4317C5227C75}" type="slidenum">
              <a:rPr lang="en-US" altLang="de-DE" sz="1300">
                <a:latin typeface="Verdana" panose="020B0604030504040204" pitchFamily="34" charset="0"/>
              </a:rPr>
              <a:pPr>
                <a:spcBef>
                  <a:spcPct val="0"/>
                </a:spcBef>
              </a:pPr>
              <a:t>20</a:t>
            </a:fld>
            <a:endParaRPr lang="en-US" altLang="de-DE" sz="1300">
              <a:latin typeface="Verdana" panose="020B0604030504040204" pitchFamily="34" charset="0"/>
            </a:endParaRPr>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207993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5DD61C3-CF4E-49A2-B1CD-4317C5227C75}" type="slidenum">
              <a:rPr lang="en-US" altLang="de-DE" sz="1300">
                <a:latin typeface="Verdana" panose="020B0604030504040204" pitchFamily="34" charset="0"/>
              </a:rPr>
              <a:pPr>
                <a:spcBef>
                  <a:spcPct val="0"/>
                </a:spcBef>
              </a:pPr>
              <a:t>21</a:t>
            </a:fld>
            <a:endParaRPr lang="en-US" altLang="de-DE" sz="1300">
              <a:latin typeface="Verdana" panose="020B0604030504040204" pitchFamily="34" charset="0"/>
            </a:endParaRPr>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207993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5DD61C3-CF4E-49A2-B1CD-4317C5227C75}" type="slidenum">
              <a:rPr lang="en-US" altLang="de-DE" sz="1300">
                <a:latin typeface="Verdana" panose="020B0604030504040204" pitchFamily="34" charset="0"/>
              </a:rPr>
              <a:pPr>
                <a:spcBef>
                  <a:spcPct val="0"/>
                </a:spcBef>
              </a:pPr>
              <a:t>22</a:t>
            </a:fld>
            <a:endParaRPr lang="en-US" altLang="de-DE" sz="1300">
              <a:latin typeface="Verdana" panose="020B0604030504040204" pitchFamily="34" charset="0"/>
            </a:endParaRPr>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207993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9A6E822-4C0C-4A68-893F-25C5A3C8D239}" type="slidenum">
              <a:rPr lang="en-US" altLang="de-DE" sz="1300">
                <a:latin typeface="Verdana" panose="020B0604030504040204" pitchFamily="34" charset="0"/>
              </a:rPr>
              <a:pPr>
                <a:spcBef>
                  <a:spcPct val="0"/>
                </a:spcBef>
              </a:pPr>
              <a:t>23</a:t>
            </a:fld>
            <a:endParaRPr lang="en-US" altLang="de-DE" sz="1300">
              <a:latin typeface="Verdana" panose="020B0604030504040204" pitchFamily="34" charset="0"/>
            </a:endParaRPr>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006353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9A6E822-4C0C-4A68-893F-25C5A3C8D239}" type="slidenum">
              <a:rPr lang="en-US" altLang="de-DE" sz="1300">
                <a:latin typeface="Verdana" panose="020B0604030504040204" pitchFamily="34" charset="0"/>
              </a:rPr>
              <a:pPr>
                <a:spcBef>
                  <a:spcPct val="0"/>
                </a:spcBef>
              </a:pPr>
              <a:t>24</a:t>
            </a:fld>
            <a:endParaRPr lang="en-US" altLang="de-DE" sz="1300">
              <a:latin typeface="Verdana" panose="020B0604030504040204" pitchFamily="34" charset="0"/>
            </a:endParaRPr>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006353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0EC8342-7935-421E-AD86-E707F578ADDF}" type="slidenum">
              <a:rPr lang="en-US" altLang="de-DE" sz="1300">
                <a:latin typeface="Verdana" panose="020B0604030504040204" pitchFamily="34" charset="0"/>
              </a:rPr>
              <a:pPr>
                <a:spcBef>
                  <a:spcPct val="0"/>
                </a:spcBef>
              </a:pPr>
              <a:t>25</a:t>
            </a:fld>
            <a:endParaRPr lang="en-US" altLang="de-DE" sz="1300">
              <a:latin typeface="Verdana" panose="020B0604030504040204" pitchFamily="34" charset="0"/>
            </a:endParaRPr>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918838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D9DC59C-CB72-4DD9-96AB-05AD63D8DD70}" type="slidenum">
              <a:rPr lang="en-US" altLang="de-DE" sz="1300">
                <a:latin typeface="Verdana" panose="020B0604030504040204" pitchFamily="34" charset="0"/>
              </a:rPr>
              <a:pPr>
                <a:spcBef>
                  <a:spcPct val="0"/>
                </a:spcBef>
              </a:pPr>
              <a:t>26</a:t>
            </a:fld>
            <a:endParaRPr lang="en-US" altLang="de-DE" sz="1300">
              <a:latin typeface="Verdana" panose="020B0604030504040204" pitchFamily="34" charset="0"/>
            </a:endParaRPr>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441437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FB4F90A-6127-4F82-8DE0-006D6D1174B1}" type="slidenum">
              <a:rPr lang="en-US" altLang="de-DE" sz="1300">
                <a:latin typeface="Verdana" panose="020B0604030504040204" pitchFamily="34" charset="0"/>
              </a:rPr>
              <a:pPr>
                <a:spcBef>
                  <a:spcPct val="0"/>
                </a:spcBef>
              </a:pPr>
              <a:t>27</a:t>
            </a:fld>
            <a:endParaRPr lang="en-US" altLang="de-DE" sz="1300">
              <a:latin typeface="Verdana" panose="020B0604030504040204" pitchFamily="34" charset="0"/>
            </a:endParaRPr>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166646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5D3EB0D-9A68-4224-A1CD-F518027A264B}" type="slidenum">
              <a:rPr lang="en-US" altLang="de-DE" sz="1300">
                <a:latin typeface="Verdana" panose="020B0604030504040204" pitchFamily="34" charset="0"/>
              </a:rPr>
              <a:pPr>
                <a:spcBef>
                  <a:spcPct val="0"/>
                </a:spcBef>
              </a:pPr>
              <a:t>28</a:t>
            </a:fld>
            <a:endParaRPr lang="en-US" altLang="de-DE" sz="1300">
              <a:latin typeface="Verdana" panose="020B0604030504040204" pitchFamily="34" charset="0"/>
            </a:endParaRPr>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988894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A5973F7-47AF-4EB7-95A3-24CCB9330518}" type="slidenum">
              <a:rPr lang="en-US" altLang="de-DE" sz="1300">
                <a:latin typeface="Verdana" panose="020B0604030504040204" pitchFamily="34" charset="0"/>
              </a:rPr>
              <a:pPr>
                <a:spcBef>
                  <a:spcPct val="0"/>
                </a:spcBef>
              </a:pPr>
              <a:t>29</a:t>
            </a:fld>
            <a:endParaRPr lang="en-US" altLang="de-DE" sz="1300">
              <a:latin typeface="Verdana" panose="020B0604030504040204" pitchFamily="34" charset="0"/>
            </a:endParaRPr>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411781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D814663-17AC-4C87-82B1-CBF20B756415}" type="slidenum">
              <a:rPr lang="en-US" altLang="de-DE" sz="1300">
                <a:latin typeface="Verdana" panose="020B0604030504040204" pitchFamily="34" charset="0"/>
              </a:rPr>
              <a:pPr>
                <a:spcBef>
                  <a:spcPct val="0"/>
                </a:spcBef>
              </a:pPr>
              <a:t>30</a:t>
            </a:fld>
            <a:endParaRPr lang="en-US" altLang="de-DE" sz="1300">
              <a:latin typeface="Verdana" panose="020B0604030504040204" pitchFamily="34" charset="0"/>
            </a:endParaRPr>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583228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B270B0D-D6CD-47A0-988E-8C63763F1D36}" type="slidenum">
              <a:rPr lang="en-US" altLang="de-DE" sz="1300">
                <a:latin typeface="Verdana" panose="020B0604030504040204" pitchFamily="34" charset="0"/>
              </a:rPr>
              <a:pPr>
                <a:spcBef>
                  <a:spcPct val="0"/>
                </a:spcBef>
              </a:pPr>
              <a:t>31</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252090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7C4D67A-CC23-48F9-AF29-EAE7D1095534}" type="slidenum">
              <a:rPr lang="en-US" altLang="de-DE" sz="1300">
                <a:latin typeface="Verdana" panose="020B0604030504040204" pitchFamily="34" charset="0"/>
              </a:rPr>
              <a:pPr>
                <a:spcBef>
                  <a:spcPct val="0"/>
                </a:spcBef>
              </a:pPr>
              <a:t>32</a:t>
            </a:fld>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288933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FA2EC9D-9671-4FBA-BC18-0D68C0A930F8}" type="slidenum">
              <a:rPr lang="en-US" altLang="de-DE" sz="1300">
                <a:latin typeface="Verdana" panose="020B0604030504040204" pitchFamily="34" charset="0"/>
              </a:rPr>
              <a:pPr>
                <a:spcBef>
                  <a:spcPct val="0"/>
                </a:spcBef>
              </a:pPr>
              <a:t>33</a:t>
            </a:fld>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70174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7EA4CE7-4A59-4984-93BE-817D756827E3}" type="slidenum">
              <a:rPr lang="en-US" altLang="de-DE" sz="1300">
                <a:latin typeface="Verdana" panose="020B0604030504040204" pitchFamily="34" charset="0"/>
              </a:rPr>
              <a:pPr>
                <a:spcBef>
                  <a:spcPct val="0"/>
                </a:spcBef>
              </a:pPr>
              <a:t>34</a:t>
            </a:fld>
            <a:endParaRPr lang="en-US" altLang="de-DE" sz="1300">
              <a:latin typeface="Verdana" panose="020B0604030504040204" pitchFamily="34" charset="0"/>
            </a:endParaRPr>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488802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9DEC93E-E102-4341-9DAB-80F98182E9AA}" type="slidenum">
              <a:rPr lang="en-US" altLang="de-DE" sz="1300">
                <a:latin typeface="Verdana" panose="020B0604030504040204" pitchFamily="34" charset="0"/>
              </a:rPr>
              <a:pPr>
                <a:spcBef>
                  <a:spcPct val="0"/>
                </a:spcBef>
              </a:pPr>
              <a:t>35</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332026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AE1C83D-655C-403F-AFCE-EAE3A8EC223C}" type="slidenum">
              <a:rPr lang="en-US" altLang="de-DE" sz="1300">
                <a:latin typeface="Verdana" panose="020B0604030504040204" pitchFamily="34" charset="0"/>
              </a:rPr>
              <a:pPr>
                <a:spcBef>
                  <a:spcPct val="0"/>
                </a:spcBef>
              </a:pPr>
              <a:t>36</a:t>
            </a:fld>
            <a:endParaRPr lang="en-US" altLang="de-DE" sz="1300">
              <a:latin typeface="Verdana" panose="020B0604030504040204" pitchFamily="34" charset="0"/>
            </a:endParaRPr>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858656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B33145B-2C46-4325-A645-0184D273E199}" type="slidenum">
              <a:rPr lang="en-US" altLang="de-DE" sz="1300">
                <a:latin typeface="Verdana" panose="020B0604030504040204" pitchFamily="34" charset="0"/>
              </a:rPr>
              <a:pPr>
                <a:spcBef>
                  <a:spcPct val="0"/>
                </a:spcBef>
              </a:pPr>
              <a:t>37</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951901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B33145B-2C46-4325-A645-0184D273E199}" type="slidenum">
              <a:rPr lang="en-US" altLang="de-DE" sz="1300">
                <a:latin typeface="Verdana" panose="020B0604030504040204" pitchFamily="34" charset="0"/>
              </a:rPr>
              <a:pPr>
                <a:spcBef>
                  <a:spcPct val="0"/>
                </a:spcBef>
              </a:pPr>
              <a:t>38</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951901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B33145B-2C46-4325-A645-0184D273E199}" type="slidenum">
              <a:rPr lang="en-US" altLang="de-DE" sz="1300">
                <a:latin typeface="Verdana" panose="020B0604030504040204" pitchFamily="34" charset="0"/>
              </a:rPr>
              <a:pPr>
                <a:spcBef>
                  <a:spcPct val="0"/>
                </a:spcBef>
              </a:pPr>
              <a:t>39</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951901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B33145B-2C46-4325-A645-0184D273E199}" type="slidenum">
              <a:rPr lang="en-US" altLang="de-DE" sz="1300">
                <a:latin typeface="Verdana" panose="020B0604030504040204" pitchFamily="34" charset="0"/>
              </a:rPr>
              <a:pPr>
                <a:spcBef>
                  <a:spcPct val="0"/>
                </a:spcBef>
              </a:pPr>
              <a:t>40</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951901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760EEF7-1AD4-4DCA-9C68-AC488F3072C4}" type="slidenum">
              <a:rPr lang="en-US" altLang="de-DE" sz="1300">
                <a:latin typeface="Verdana" panose="020B0604030504040204" pitchFamily="34" charset="0"/>
              </a:rPr>
              <a:pPr>
                <a:spcBef>
                  <a:spcPct val="0"/>
                </a:spcBef>
              </a:pPr>
              <a:t>41</a:t>
            </a:fld>
            <a:endParaRPr lang="en-US" altLang="de-DE"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615097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6D33EBA-D844-4CD4-9452-88FB41CAD88A}" type="slidenum">
              <a:rPr lang="en-US" altLang="de-DE" sz="1300">
                <a:latin typeface="Verdana" panose="020B0604030504040204" pitchFamily="34" charset="0"/>
              </a:rPr>
              <a:pPr>
                <a:spcBef>
                  <a:spcPct val="0"/>
                </a:spcBef>
              </a:pPr>
              <a:t>42</a:t>
            </a:fld>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569219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ACAD99D-96DD-4BCA-A3D7-8272B9FD2820}" type="slidenum">
              <a:rPr lang="en-US" altLang="de-DE" sz="1300">
                <a:latin typeface="Verdana" panose="020B0604030504040204" pitchFamily="34" charset="0"/>
              </a:rPr>
              <a:pPr>
                <a:spcBef>
                  <a:spcPct val="0"/>
                </a:spcBef>
              </a:pPr>
              <a:t>43</a:t>
            </a:fld>
            <a:endParaRPr lang="en-US" altLang="de-DE"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292985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9C9B326-A2DE-4285-B216-43BD51CF9904}" type="slidenum">
              <a:rPr lang="en-US" altLang="de-DE" sz="1300">
                <a:latin typeface="Verdana" panose="020B0604030504040204" pitchFamily="34" charset="0"/>
              </a:rPr>
              <a:pPr>
                <a:spcBef>
                  <a:spcPct val="0"/>
                </a:spcBef>
              </a:pPr>
              <a:t>44</a:t>
            </a:fld>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521854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2116F24-07E5-4102-A3A6-F82C5EB128B5}" type="slidenum">
              <a:rPr lang="en-US" altLang="de-DE" sz="1300">
                <a:latin typeface="Verdana" panose="020B0604030504040204" pitchFamily="34" charset="0"/>
              </a:rPr>
              <a:pPr>
                <a:spcBef>
                  <a:spcPct val="0"/>
                </a:spcBef>
              </a:pPr>
              <a:t>45</a:t>
            </a:fld>
            <a:endParaRPr lang="en-US" altLang="de-DE" sz="1300">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2123535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11EF685-1619-4DD2-9655-F6A14A23B34A}" type="slidenum">
              <a:rPr lang="en-US" altLang="de-DE" sz="1300">
                <a:latin typeface="Verdana" panose="020B0604030504040204" pitchFamily="34" charset="0"/>
              </a:rPr>
              <a:pPr>
                <a:spcBef>
                  <a:spcPct val="0"/>
                </a:spcBef>
              </a:pPr>
              <a:t>46</a:t>
            </a:fld>
            <a:endParaRPr lang="en-US" altLang="de-DE"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5047421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FDE63CD-67D2-40AF-994C-DA767A15D920}" type="slidenum">
              <a:rPr lang="en-US" altLang="de-DE" sz="1300">
                <a:latin typeface="Verdana" panose="020B0604030504040204" pitchFamily="34" charset="0"/>
              </a:rPr>
              <a:pPr>
                <a:spcBef>
                  <a:spcPct val="0"/>
                </a:spcBef>
              </a:pPr>
              <a:t>47</a:t>
            </a:fld>
            <a:endParaRPr lang="en-US" altLang="de-DE" sz="1300">
              <a:latin typeface="Verdana" panose="020B0604030504040204" pitchFamily="34" charset="0"/>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5611315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FB080D8-C5AE-418E-A413-364A29902140}" type="slidenum">
              <a:rPr lang="en-US" altLang="de-DE" sz="1300">
                <a:latin typeface="Verdana" panose="020B0604030504040204" pitchFamily="34" charset="0"/>
              </a:rPr>
              <a:pPr>
                <a:spcBef>
                  <a:spcPct val="0"/>
                </a:spcBef>
              </a:pPr>
              <a:t>48</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694747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A0C02E9-D984-44E9-9F55-BAD29E1F1052}" type="slidenum">
              <a:rPr lang="en-US" altLang="de-DE" sz="1300">
                <a:latin typeface="Verdana" panose="020B0604030504040204" pitchFamily="34" charset="0"/>
              </a:rPr>
              <a:pPr>
                <a:spcBef>
                  <a:spcPct val="0"/>
                </a:spcBef>
              </a:pPr>
              <a:t>49</a:t>
            </a:fld>
            <a:endParaRPr lang="en-US" altLang="de-DE"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477298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D8EA1FC-E94A-43BD-ABC1-994B140ADD2E}" type="slidenum">
              <a:rPr lang="en-US" altLang="de-DE" sz="1300">
                <a:latin typeface="Verdana" panose="020B0604030504040204" pitchFamily="34" charset="0"/>
              </a:rPr>
              <a:pPr>
                <a:spcBef>
                  <a:spcPct val="0"/>
                </a:spcBef>
              </a:pPr>
              <a:t>50</a:t>
            </a:fld>
            <a:endParaRPr lang="en-US" altLang="de-DE" sz="1300">
              <a:latin typeface="Verdana" panose="020B0604030504040204" pitchFamily="34" charset="0"/>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54648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3E2CC78-9683-4992-B55E-E739327C09C3}" type="slidenum">
              <a:rPr lang="en-US" altLang="de-DE" sz="1300">
                <a:latin typeface="Verdana" panose="020B0604030504040204" pitchFamily="34" charset="0"/>
              </a:rPr>
              <a:pPr>
                <a:spcBef>
                  <a:spcPct val="0"/>
                </a:spcBef>
              </a:pPr>
              <a:t>51</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de-DE" altLang="de-DE"/>
          </a:p>
        </p:txBody>
      </p:sp>
    </p:spTree>
    <p:extLst>
      <p:ext uri="{BB962C8B-B14F-4D97-AF65-F5344CB8AC3E}">
        <p14:creationId xmlns:p14="http://schemas.microsoft.com/office/powerpoint/2010/main" val="6931970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3E2CC78-9683-4992-B55E-E739327C09C3}" type="slidenum">
              <a:rPr lang="en-US" altLang="de-DE" sz="1300">
                <a:latin typeface="Verdana" panose="020B0604030504040204" pitchFamily="34" charset="0"/>
              </a:rPr>
              <a:pPr>
                <a:spcBef>
                  <a:spcPct val="0"/>
                </a:spcBef>
              </a:pPr>
              <a:t>52</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de-DE" altLang="de-DE"/>
          </a:p>
        </p:txBody>
      </p:sp>
    </p:spTree>
    <p:extLst>
      <p:ext uri="{BB962C8B-B14F-4D97-AF65-F5344CB8AC3E}">
        <p14:creationId xmlns:p14="http://schemas.microsoft.com/office/powerpoint/2010/main" val="69319703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3E2CC78-9683-4992-B55E-E739327C09C3}" type="slidenum">
              <a:rPr lang="en-US" altLang="de-DE" sz="1300">
                <a:latin typeface="Verdana" panose="020B0604030504040204" pitchFamily="34" charset="0"/>
              </a:rPr>
              <a:pPr>
                <a:spcBef>
                  <a:spcPct val="0"/>
                </a:spcBef>
              </a:pPr>
              <a:t>53</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de-DE" altLang="de-DE"/>
          </a:p>
        </p:txBody>
      </p:sp>
    </p:spTree>
    <p:extLst>
      <p:ext uri="{BB962C8B-B14F-4D97-AF65-F5344CB8AC3E}">
        <p14:creationId xmlns:p14="http://schemas.microsoft.com/office/powerpoint/2010/main" val="6931970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4BCE5F7-BFAA-446D-9200-1450683426D9}" type="slidenum">
              <a:rPr lang="en-US" altLang="de-DE" sz="1300">
                <a:latin typeface="Verdana" panose="020B0604030504040204" pitchFamily="34" charset="0"/>
              </a:rPr>
              <a:pPr>
                <a:spcBef>
                  <a:spcPct val="0"/>
                </a:spcBef>
              </a:pPr>
              <a:t>54</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151916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4372259-3552-4DFC-8D55-F265A0E9A7DE}" type="slidenum">
              <a:rPr lang="en-US" altLang="de-DE" sz="1300">
                <a:latin typeface="Verdana" panose="020B0604030504040204" pitchFamily="34" charset="0"/>
              </a:rPr>
              <a:pPr>
                <a:spcBef>
                  <a:spcPct val="0"/>
                </a:spcBef>
              </a:pPr>
              <a:t>55</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638944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D562FCE-5480-4D6F-913B-C78781CC2BE4}" type="slidenum">
              <a:rPr lang="en-US" altLang="de-DE" sz="1300">
                <a:latin typeface="Verdana" panose="020B0604030504040204" pitchFamily="34" charset="0"/>
              </a:rPr>
              <a:pPr>
                <a:spcBef>
                  <a:spcPct val="0"/>
                </a:spcBef>
              </a:pPr>
              <a:t>57</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8125082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1879A4B-B681-462B-AD63-4F30DE76C703}" type="slidenum">
              <a:rPr lang="en-US" altLang="de-DE" sz="1300">
                <a:latin typeface="Verdana" panose="020B0604030504040204" pitchFamily="34" charset="0"/>
              </a:rPr>
              <a:pPr>
                <a:spcBef>
                  <a:spcPct val="0"/>
                </a:spcBef>
              </a:pPr>
              <a:t>58</a:t>
            </a:fld>
            <a:endParaRPr lang="en-US" altLang="de-DE" sz="1300">
              <a:latin typeface="Verdana" panose="020B0604030504040204" pitchFamily="34" charset="0"/>
            </a:endParaRPr>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605834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a:t>
            </a:r>
            <a:r>
              <a:rPr lang="en-US" altLang="ko-KR" dirty="0" err="1">
                <a:solidFill>
                  <a:srgbClr val="004992"/>
                </a:solidFill>
              </a:rPr>
              <a:t>metacognitiv</a:t>
            </a:r>
            <a:r>
              <a:rPr lang="en-US" altLang="ko-KR" dirty="0">
                <a:solidFill>
                  <a:srgbClr val="004992"/>
                </a:solidFill>
              </a:rPr>
              <a:t> (TMC)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vi-VN" altLang="ko-KR" sz="1000" dirty="0">
                <a:latin typeface="+mj-lt"/>
              </a:rPr>
              <a:t>Folosirea ilustraţiilor a fost aprobată de artiştii sau de proprietarii drepturilor pentru ilustraţiile respective. Detalii privitoare la artişti sau titluri se găsesc la sfârşitul prezentării.</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Trening metacognitiv 1 – Modul de atribuire</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Trening metacognitiv 1 – Modul de atribuire</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Trening metacognitiv 1 – Modul de atribuire</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Trening metacognitiv 1 – Modul de atribuire</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Trening metacognitiv 1 – Modul de atribuire</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Trening metacognitiv 1 – Modul de atribuire</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Trening metacognitiv 1 – Modul de atribuire</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de-DE"/>
              <a:t>Trening metacognitiv 1 – Modul de atribuire</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ltLang="ja-JP">
                <a:latin typeface="+mn-lt"/>
                <a:ea typeface="+mn-ea"/>
                <a:cs typeface="+mn-cs"/>
              </a:rPr>
              <a:t>TMC 1 B – Modul de atribuire</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a:t>
            </a:r>
            <a:r>
              <a:rPr lang="pt-BR" sz="1600" dirty="0" err="1">
                <a:solidFill>
                  <a:srgbClr val="004992"/>
                </a:solidFill>
              </a:rPr>
              <a:t>Drechsel</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942920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Mod de atribuire</a:t>
            </a:r>
          </a:p>
        </p:txBody>
      </p:sp>
      <p:sp>
        <p:nvSpPr>
          <p:cNvPr id="10243" name="Rectangle 3"/>
          <p:cNvSpPr>
            <a:spLocks noGrp="1" noChangeArrowheads="1"/>
          </p:cNvSpPr>
          <p:nvPr>
            <p:ph idx="1"/>
          </p:nvPr>
        </p:nvSpPr>
        <p:spPr>
          <a:noFill/>
        </p:spPr>
        <p:txBody>
          <a:bodyPr>
            <a:noAutofit/>
          </a:bodyPr>
          <a:lstStyle/>
          <a:p>
            <a:pPr eaLnBrk="1" hangingPunct="1">
              <a:tabLst>
                <a:tab pos="0" algn="l"/>
              </a:tabLst>
            </a:pPr>
            <a:r>
              <a:rPr lang="de-DE" altLang="de-DE" sz="2400" dirty="0">
                <a:solidFill>
                  <a:srgbClr val="333333"/>
                </a:solidFill>
              </a:rPr>
              <a:t>Atribuire = Explica</a:t>
            </a:r>
            <a:r>
              <a:rPr lang="en-US" altLang="de-DE" sz="2400" dirty="0">
                <a:solidFill>
                  <a:srgbClr val="333333"/>
                </a:solidFill>
              </a:rPr>
              <a:t>ţ</a:t>
            </a:r>
            <a:r>
              <a:rPr lang="de-DE" altLang="de-DE" sz="2400" dirty="0">
                <a:solidFill>
                  <a:srgbClr val="333333"/>
                </a:solidFill>
              </a:rPr>
              <a:t>ii proprii cu privire la cauzele anumitor situa</a:t>
            </a:r>
            <a:r>
              <a:rPr lang="en-US" altLang="de-DE" sz="2400" dirty="0">
                <a:solidFill>
                  <a:srgbClr val="333333"/>
                </a:solidFill>
              </a:rPr>
              <a:t>ţ</a:t>
            </a:r>
            <a:r>
              <a:rPr lang="de-DE" altLang="de-DE" sz="2400" dirty="0">
                <a:solidFill>
                  <a:srgbClr val="333333"/>
                </a:solidFill>
              </a:rPr>
              <a:t>ii (de exemplu cine e vinovat).</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Tree>
    <p:extLst>
      <p:ext uri="{BB962C8B-B14F-4D97-AF65-F5344CB8AC3E}">
        <p14:creationId xmlns:p14="http://schemas.microsoft.com/office/powerpoint/2010/main" val="2122371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Mod de atribuire</a:t>
            </a:r>
          </a:p>
        </p:txBody>
      </p:sp>
      <p:sp>
        <p:nvSpPr>
          <p:cNvPr id="10243" name="Rectangle 3"/>
          <p:cNvSpPr>
            <a:spLocks noGrp="1" noChangeArrowheads="1"/>
          </p:cNvSpPr>
          <p:nvPr>
            <p:ph idx="1"/>
          </p:nvPr>
        </p:nvSpPr>
        <p:spPr>
          <a:noFill/>
        </p:spPr>
        <p:txBody>
          <a:bodyPr>
            <a:noAutofit/>
          </a:bodyPr>
          <a:lstStyle/>
          <a:p>
            <a:pPr eaLnBrk="1" hangingPunct="1">
              <a:tabLst>
                <a:tab pos="0" algn="l"/>
              </a:tabLst>
            </a:pPr>
            <a:r>
              <a:rPr lang="de-DE" altLang="de-DE" sz="2400" dirty="0">
                <a:solidFill>
                  <a:srgbClr val="333333"/>
                </a:solidFill>
              </a:rPr>
              <a:t>Atribuire = Explica</a:t>
            </a:r>
            <a:r>
              <a:rPr lang="en-US" altLang="de-DE" sz="2400" dirty="0">
                <a:solidFill>
                  <a:srgbClr val="333333"/>
                </a:solidFill>
              </a:rPr>
              <a:t>ţ</a:t>
            </a:r>
            <a:r>
              <a:rPr lang="de-DE" altLang="de-DE" sz="2400" dirty="0">
                <a:solidFill>
                  <a:srgbClr val="333333"/>
                </a:solidFill>
              </a:rPr>
              <a:t>ii proprii cu privire la cauzele anumitor situa</a:t>
            </a:r>
            <a:r>
              <a:rPr lang="en-US" altLang="de-DE" sz="2400" dirty="0">
                <a:solidFill>
                  <a:srgbClr val="333333"/>
                </a:solidFill>
              </a:rPr>
              <a:t>ţ</a:t>
            </a:r>
            <a:r>
              <a:rPr lang="de-DE" altLang="de-DE" sz="2400" dirty="0">
                <a:solidFill>
                  <a:srgbClr val="333333"/>
                </a:solidFill>
              </a:rPr>
              <a:t>ii (de exemplu cine e </a:t>
            </a:r>
            <a:r>
              <a:rPr lang="de-DE" altLang="de-DE" sz="2400">
                <a:solidFill>
                  <a:srgbClr val="333333"/>
                </a:solidFill>
              </a:rPr>
              <a:t>vinovat).</a:t>
            </a:r>
            <a:endParaRPr lang="de-DE" altLang="de-DE" sz="2400" dirty="0">
              <a:solidFill>
                <a:srgbClr val="333333"/>
              </a:solidFill>
            </a:endParaRPr>
          </a:p>
          <a:p>
            <a:pPr lvl="0" defTabSz="914400" fontAlgn="base"/>
            <a:r>
              <a:rPr lang="de-DE" altLang="de-DE" sz="2400" dirty="0">
                <a:solidFill>
                  <a:srgbClr val="333333"/>
                </a:solidFill>
              </a:rPr>
              <a:t>Se </a:t>
            </a:r>
            <a:r>
              <a:rPr lang="en-US" altLang="de-DE" sz="2400" dirty="0">
                <a:solidFill>
                  <a:srgbClr val="333333"/>
                </a:solidFill>
              </a:rPr>
              <a:t>î</a:t>
            </a:r>
            <a:r>
              <a:rPr lang="de-DE" altLang="de-DE" sz="2400" dirty="0">
                <a:solidFill>
                  <a:srgbClr val="333333"/>
                </a:solidFill>
              </a:rPr>
              <a:t>nt</a:t>
            </a:r>
            <a:r>
              <a:rPr lang="en-US" altLang="de-DE" sz="2400" dirty="0">
                <a:solidFill>
                  <a:srgbClr val="333333"/>
                </a:solidFill>
              </a:rPr>
              <a:t>â</a:t>
            </a:r>
            <a:r>
              <a:rPr lang="de-DE" altLang="de-DE" sz="2400" dirty="0">
                <a:solidFill>
                  <a:srgbClr val="333333"/>
                </a:solidFill>
              </a:rPr>
              <a:t>mpl</a:t>
            </a:r>
            <a:r>
              <a:rPr lang="en-US" altLang="de-DE" sz="2400" dirty="0">
                <a:solidFill>
                  <a:srgbClr val="333333"/>
                </a:solidFill>
              </a:rPr>
              <a:t>ă</a:t>
            </a:r>
            <a:r>
              <a:rPr lang="de-DE" altLang="de-DE" sz="2400" dirty="0">
                <a:solidFill>
                  <a:srgbClr val="333333"/>
                </a:solidFill>
              </a:rPr>
              <a:t> des s</a:t>
            </a:r>
            <a:r>
              <a:rPr lang="en-US" altLang="de-DE" sz="2400" dirty="0">
                <a:solidFill>
                  <a:srgbClr val="333333"/>
                </a:solidFill>
              </a:rPr>
              <a:t>ă</a:t>
            </a:r>
            <a:r>
              <a:rPr lang="de-DE" altLang="de-DE" sz="2400" dirty="0">
                <a:solidFill>
                  <a:srgbClr val="333333"/>
                </a:solidFill>
              </a:rPr>
              <a:t> nu observ</a:t>
            </a:r>
            <a:r>
              <a:rPr lang="en-US" altLang="de-DE" sz="2400" dirty="0">
                <a:solidFill>
                  <a:srgbClr val="333333"/>
                </a:solidFill>
              </a:rPr>
              <a:t>ă</a:t>
            </a:r>
            <a:r>
              <a:rPr lang="de-DE" altLang="de-DE" sz="2400" dirty="0">
                <a:solidFill>
                  <a:srgbClr val="333333"/>
                </a:solidFill>
              </a:rPr>
              <a:t>m c</a:t>
            </a:r>
            <a:r>
              <a:rPr lang="en-US" altLang="de-DE" sz="2400" dirty="0">
                <a:solidFill>
                  <a:srgbClr val="333333"/>
                </a:solidFill>
              </a:rPr>
              <a:t>ă</a:t>
            </a:r>
            <a:r>
              <a:rPr lang="de-DE" altLang="de-DE" sz="2400" dirty="0">
                <a:solidFill>
                  <a:srgbClr val="333333"/>
                </a:solidFill>
              </a:rPr>
              <a:t> acela</a:t>
            </a:r>
            <a:r>
              <a:rPr lang="en-US" altLang="de-DE" sz="2400" dirty="0">
                <a:solidFill>
                  <a:srgbClr val="333333"/>
                </a:solidFill>
              </a:rPr>
              <a:t>ş</a:t>
            </a:r>
            <a:r>
              <a:rPr lang="de-DE" altLang="de-DE" sz="2400" dirty="0">
                <a:solidFill>
                  <a:srgbClr val="333333"/>
                </a:solidFill>
              </a:rPr>
              <a:t>i eveniment poate s</a:t>
            </a:r>
            <a:r>
              <a:rPr lang="en-US" altLang="de-DE" sz="2400" dirty="0">
                <a:solidFill>
                  <a:srgbClr val="333333"/>
                </a:solidFill>
              </a:rPr>
              <a:t>ă</a:t>
            </a:r>
            <a:r>
              <a:rPr lang="de-DE" altLang="de-DE" sz="2400" dirty="0">
                <a:solidFill>
                  <a:srgbClr val="333333"/>
                </a:solidFill>
              </a:rPr>
              <a:t> aibe cauze foarte </a:t>
            </a:r>
            <a:r>
              <a:rPr lang="de-DE" altLang="de-DE" sz="2400">
                <a:solidFill>
                  <a:srgbClr val="333333"/>
                </a:solidFill>
              </a:rPr>
              <a:t>diferite.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spTree>
    <p:extLst>
      <p:ext uri="{BB962C8B-B14F-4D97-AF65-F5344CB8AC3E}">
        <p14:creationId xmlns:p14="http://schemas.microsoft.com/office/powerpoint/2010/main" val="1297465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Mod de atribuire</a:t>
            </a:r>
          </a:p>
        </p:txBody>
      </p:sp>
      <p:sp>
        <p:nvSpPr>
          <p:cNvPr id="10243" name="Rectangle 3"/>
          <p:cNvSpPr>
            <a:spLocks noGrp="1" noChangeArrowheads="1"/>
          </p:cNvSpPr>
          <p:nvPr>
            <p:ph idx="1"/>
          </p:nvPr>
        </p:nvSpPr>
        <p:spPr>
          <a:noFill/>
        </p:spPr>
        <p:txBody>
          <a:bodyPr>
            <a:noAutofit/>
          </a:bodyPr>
          <a:lstStyle/>
          <a:p>
            <a:pPr eaLnBrk="1" hangingPunct="1">
              <a:tabLst>
                <a:tab pos="0" algn="l"/>
              </a:tabLst>
            </a:pPr>
            <a:r>
              <a:rPr lang="de-DE" altLang="de-DE" sz="2400" dirty="0">
                <a:solidFill>
                  <a:srgbClr val="333333"/>
                </a:solidFill>
              </a:rPr>
              <a:t>Atribuire = Explica</a:t>
            </a:r>
            <a:r>
              <a:rPr lang="en-US" altLang="de-DE" sz="2400" dirty="0">
                <a:solidFill>
                  <a:srgbClr val="333333"/>
                </a:solidFill>
              </a:rPr>
              <a:t>ţ</a:t>
            </a:r>
            <a:r>
              <a:rPr lang="de-DE" altLang="de-DE" sz="2400" dirty="0">
                <a:solidFill>
                  <a:srgbClr val="333333"/>
                </a:solidFill>
              </a:rPr>
              <a:t>ii proprii cu privire la cauzele anumitor situa</a:t>
            </a:r>
            <a:r>
              <a:rPr lang="en-US" altLang="de-DE" sz="2400" dirty="0">
                <a:solidFill>
                  <a:srgbClr val="333333"/>
                </a:solidFill>
              </a:rPr>
              <a:t>ţ</a:t>
            </a:r>
            <a:r>
              <a:rPr lang="de-DE" altLang="de-DE" sz="2400" dirty="0">
                <a:solidFill>
                  <a:srgbClr val="333333"/>
                </a:solidFill>
              </a:rPr>
              <a:t>ii (de exemplu cine e vinovat).</a:t>
            </a:r>
          </a:p>
          <a:p>
            <a:pPr lvl="0" defTabSz="914400" fontAlgn="base"/>
            <a:r>
              <a:rPr lang="de-DE" altLang="de-DE" sz="2400" dirty="0">
                <a:solidFill>
                  <a:srgbClr val="333333"/>
                </a:solidFill>
              </a:rPr>
              <a:t>Se </a:t>
            </a:r>
            <a:r>
              <a:rPr lang="en-US" altLang="de-DE" sz="2400" dirty="0">
                <a:solidFill>
                  <a:srgbClr val="333333"/>
                </a:solidFill>
              </a:rPr>
              <a:t>î</a:t>
            </a:r>
            <a:r>
              <a:rPr lang="de-DE" altLang="de-DE" sz="2400" dirty="0">
                <a:solidFill>
                  <a:srgbClr val="333333"/>
                </a:solidFill>
              </a:rPr>
              <a:t>nt</a:t>
            </a:r>
            <a:r>
              <a:rPr lang="en-US" altLang="de-DE" sz="2400" dirty="0">
                <a:solidFill>
                  <a:srgbClr val="333333"/>
                </a:solidFill>
              </a:rPr>
              <a:t>â</a:t>
            </a:r>
            <a:r>
              <a:rPr lang="de-DE" altLang="de-DE" sz="2400" dirty="0">
                <a:solidFill>
                  <a:srgbClr val="333333"/>
                </a:solidFill>
              </a:rPr>
              <a:t>mpl</a:t>
            </a:r>
            <a:r>
              <a:rPr lang="en-US" altLang="de-DE" sz="2400" dirty="0">
                <a:solidFill>
                  <a:srgbClr val="333333"/>
                </a:solidFill>
              </a:rPr>
              <a:t>ă</a:t>
            </a:r>
            <a:r>
              <a:rPr lang="de-DE" altLang="de-DE" sz="2400" dirty="0">
                <a:solidFill>
                  <a:srgbClr val="333333"/>
                </a:solidFill>
              </a:rPr>
              <a:t> des s</a:t>
            </a:r>
            <a:r>
              <a:rPr lang="en-US" altLang="de-DE" sz="2400" dirty="0">
                <a:solidFill>
                  <a:srgbClr val="333333"/>
                </a:solidFill>
              </a:rPr>
              <a:t>ă</a:t>
            </a:r>
            <a:r>
              <a:rPr lang="de-DE" altLang="de-DE" sz="2400" dirty="0">
                <a:solidFill>
                  <a:srgbClr val="333333"/>
                </a:solidFill>
              </a:rPr>
              <a:t> nu observ</a:t>
            </a:r>
            <a:r>
              <a:rPr lang="en-US" altLang="de-DE" sz="2400" dirty="0">
                <a:solidFill>
                  <a:srgbClr val="333333"/>
                </a:solidFill>
              </a:rPr>
              <a:t>ă</a:t>
            </a:r>
            <a:r>
              <a:rPr lang="de-DE" altLang="de-DE" sz="2400" dirty="0">
                <a:solidFill>
                  <a:srgbClr val="333333"/>
                </a:solidFill>
              </a:rPr>
              <a:t>m c</a:t>
            </a:r>
            <a:r>
              <a:rPr lang="en-US" altLang="de-DE" sz="2400" dirty="0">
                <a:solidFill>
                  <a:srgbClr val="333333"/>
                </a:solidFill>
              </a:rPr>
              <a:t>ă</a:t>
            </a:r>
            <a:r>
              <a:rPr lang="de-DE" altLang="de-DE" sz="2400" dirty="0">
                <a:solidFill>
                  <a:srgbClr val="333333"/>
                </a:solidFill>
              </a:rPr>
              <a:t> acela</a:t>
            </a:r>
            <a:r>
              <a:rPr lang="en-US" altLang="de-DE" sz="2400" dirty="0">
                <a:solidFill>
                  <a:srgbClr val="333333"/>
                </a:solidFill>
              </a:rPr>
              <a:t>ş</a:t>
            </a:r>
            <a:r>
              <a:rPr lang="de-DE" altLang="de-DE" sz="2400" dirty="0">
                <a:solidFill>
                  <a:srgbClr val="333333"/>
                </a:solidFill>
              </a:rPr>
              <a:t>i eveniment poate s</a:t>
            </a:r>
            <a:r>
              <a:rPr lang="en-US" altLang="de-DE" sz="2400" dirty="0">
                <a:solidFill>
                  <a:srgbClr val="333333"/>
                </a:solidFill>
              </a:rPr>
              <a:t>ă</a:t>
            </a:r>
            <a:r>
              <a:rPr lang="de-DE" altLang="de-DE" sz="2400" dirty="0">
                <a:solidFill>
                  <a:srgbClr val="333333"/>
                </a:solidFill>
              </a:rPr>
              <a:t> aibe cauze foarte diferite.</a:t>
            </a:r>
          </a:p>
          <a:p>
            <a:pPr lvl="0" defTabSz="914400" fontAlgn="base"/>
            <a:endParaRPr lang="de-DE" altLang="de-DE" sz="2400" dirty="0">
              <a:solidFill>
                <a:srgbClr val="333333"/>
              </a:solidFill>
            </a:endParaRPr>
          </a:p>
          <a:p>
            <a:pPr lvl="0" defTabSz="914400" fontAlgn="base"/>
            <a:r>
              <a:rPr lang="de-DE" altLang="de-DE" sz="2400" b="1" dirty="0">
                <a:solidFill>
                  <a:srgbClr val="004992"/>
                </a:solidFill>
              </a:rPr>
              <a:t>Discuta</a:t>
            </a:r>
            <a:r>
              <a:rPr lang="en-US" altLang="de-DE" sz="2400" b="1" dirty="0" err="1">
                <a:solidFill>
                  <a:srgbClr val="004992"/>
                </a:solidFill>
              </a:rPr>
              <a:t>ţi</a:t>
            </a:r>
            <a:r>
              <a:rPr lang="de-DE" altLang="de-DE" sz="2400" b="1" dirty="0">
                <a:solidFill>
                  <a:srgbClr val="004992"/>
                </a:solidFill>
              </a:rPr>
              <a:t> ce cauze ar putea s</a:t>
            </a:r>
            <a:r>
              <a:rPr lang="en-US" altLang="de-DE" sz="2400" b="1" dirty="0">
                <a:solidFill>
                  <a:srgbClr val="004992"/>
                </a:solidFill>
              </a:rPr>
              <a:t>ă</a:t>
            </a:r>
            <a:r>
              <a:rPr lang="de-DE" altLang="de-DE" sz="2400" b="1" dirty="0">
                <a:solidFill>
                  <a:srgbClr val="004992"/>
                </a:solidFill>
              </a:rPr>
              <a:t> aibe situa</a:t>
            </a:r>
            <a:r>
              <a:rPr lang="en-US" altLang="de-DE" sz="2400" b="1" dirty="0">
                <a:solidFill>
                  <a:srgbClr val="004992"/>
                </a:solidFill>
              </a:rPr>
              <a:t>ţ</a:t>
            </a:r>
            <a:r>
              <a:rPr lang="de-DE" altLang="de-DE" sz="2400" b="1" dirty="0">
                <a:solidFill>
                  <a:srgbClr val="004992"/>
                </a:solidFill>
              </a:rPr>
              <a:t>ia urm</a:t>
            </a:r>
            <a:r>
              <a:rPr lang="en-US" altLang="de-DE" sz="2400" b="1" dirty="0">
                <a:solidFill>
                  <a:srgbClr val="004992"/>
                </a:solidFill>
              </a:rPr>
              <a:t>ă</a:t>
            </a:r>
            <a:r>
              <a:rPr lang="de-DE" altLang="de-DE" sz="2400" b="1" dirty="0">
                <a:solidFill>
                  <a:srgbClr val="004992"/>
                </a:solidFill>
              </a:rPr>
              <a:t>toare?</a:t>
            </a:r>
          </a:p>
          <a:p>
            <a:pPr lvl="0" defTabSz="914400" fontAlgn="base"/>
            <a:r>
              <a:rPr lang="de-DE" altLang="de-DE" sz="2400" dirty="0">
                <a:solidFill>
                  <a:srgbClr val="333333"/>
                </a:solidFill>
              </a:rPr>
              <a:t>O prieten</a:t>
            </a:r>
            <a:r>
              <a:rPr lang="en-US" altLang="de-DE" sz="2400" dirty="0">
                <a:solidFill>
                  <a:srgbClr val="333333"/>
                </a:solidFill>
              </a:rPr>
              <a:t>ă </a:t>
            </a:r>
            <a:r>
              <a:rPr lang="en-US" altLang="de-DE" sz="2400" dirty="0" err="1">
                <a:solidFill>
                  <a:srgbClr val="333333"/>
                </a:solidFill>
              </a:rPr>
              <a:t>bună</a:t>
            </a:r>
            <a:r>
              <a:rPr lang="en-US" altLang="de-DE" sz="2400" dirty="0">
                <a:solidFill>
                  <a:srgbClr val="333333"/>
                </a:solidFill>
              </a:rPr>
              <a:t> nu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sună</a:t>
            </a:r>
            <a:r>
              <a:rPr lang="en-US" altLang="de-DE" sz="2400" dirty="0">
                <a:solidFill>
                  <a:srgbClr val="333333"/>
                </a:solidFill>
              </a:rPr>
              <a:t> de </a:t>
            </a:r>
            <a:r>
              <a:rPr lang="en-US" altLang="de-DE" sz="2400" dirty="0" err="1">
                <a:solidFill>
                  <a:srgbClr val="333333"/>
                </a:solidFill>
              </a:rPr>
              <a:t>ziua</a:t>
            </a:r>
            <a:r>
              <a:rPr lang="en-US" altLang="de-DE" sz="2400" dirty="0">
                <a:solidFill>
                  <a:srgbClr val="333333"/>
                </a:solidFill>
              </a:rPr>
              <a:t> </a:t>
            </a:r>
            <a:r>
              <a:rPr lang="en-US" altLang="de-DE" sz="2400" dirty="0" err="1">
                <a:solidFill>
                  <a:srgbClr val="333333"/>
                </a:solidFill>
              </a:rPr>
              <a:t>voastră</a:t>
            </a:r>
            <a:r>
              <a:rPr lang="en-US" altLang="de-DE" sz="2400" dirty="0">
                <a:solidFill>
                  <a:srgbClr val="333333"/>
                </a:solidFill>
              </a:rPr>
              <a:t> de </a:t>
            </a:r>
            <a:r>
              <a:rPr lang="en-US" altLang="de-DE" sz="2400" dirty="0" err="1">
                <a:solidFill>
                  <a:srgbClr val="333333"/>
                </a:solidFill>
              </a:rPr>
              <a:t>naştere</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spTree>
    <p:extLst>
      <p:ext uri="{BB962C8B-B14F-4D97-AF65-F5344CB8AC3E}">
        <p14:creationId xmlns:p14="http://schemas.microsoft.com/office/powerpoint/2010/main" val="2202342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2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Explicaţii</a:t>
            </a:r>
          </a:p>
        </p:txBody>
      </p:sp>
      <p:sp>
        <p:nvSpPr>
          <p:cNvPr id="12290" name="Rectangle 18"/>
          <p:cNvSpPr>
            <a:spLocks noGrp="1" noChangeArrowheads="1"/>
          </p:cNvSpPr>
          <p:nvPr>
            <p:ph idx="1"/>
          </p:nvPr>
        </p:nvSpPr>
        <p:spPr>
          <a:noFill/>
        </p:spPr>
        <p:txBody>
          <a:bodyPr>
            <a:noAutofit/>
          </a:bodyPr>
          <a:lstStyle/>
          <a:p>
            <a:pPr eaLnBrk="1" hangingPunct="1"/>
            <a:r>
              <a:rPr lang="de-DE" altLang="de-DE" sz="2400" dirty="0">
                <a:solidFill>
                  <a:srgbClr val="333333"/>
                </a:solidFill>
              </a:rPr>
              <a:t>De nu v-a sunat prietena?</a:t>
            </a:r>
          </a:p>
          <a:p>
            <a:pPr lvl="0" defTabSz="914400" fontAlgn="base"/>
            <a:r>
              <a:rPr lang="de-DE" altLang="de-DE" sz="2400" dirty="0">
                <a:solidFill>
                  <a:srgbClr val="004992"/>
                </a:solidFill>
              </a:rPr>
              <a:t>Posibilit</a:t>
            </a:r>
            <a:r>
              <a:rPr lang="en-US" altLang="de-DE" sz="2400" dirty="0" err="1">
                <a:solidFill>
                  <a:srgbClr val="004992"/>
                </a:solidFill>
              </a:rPr>
              <a:t>ăţ</a:t>
            </a:r>
            <a:r>
              <a:rPr lang="de-DE" altLang="de-DE" sz="2400" dirty="0">
                <a:solidFill>
                  <a:srgbClr val="004992"/>
                </a:solidFill>
              </a:rPr>
              <a:t>i de atribuire...</a:t>
            </a:r>
          </a:p>
          <a:p>
            <a:pPr lvl="0" defTabSz="914400" fontAlgn="base"/>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Explicaţii</a:t>
            </a:r>
          </a:p>
        </p:txBody>
      </p:sp>
      <p:sp>
        <p:nvSpPr>
          <p:cNvPr id="14338" name="Rectangle 2"/>
          <p:cNvSpPr>
            <a:spLocks noGrp="1" noChangeArrowheads="1"/>
          </p:cNvSpPr>
          <p:nvPr>
            <p:ph idx="1"/>
          </p:nvPr>
        </p:nvSpPr>
        <p:spPr>
          <a:noFill/>
        </p:spPr>
        <p:txBody>
          <a:bodyPr>
            <a:noAutofit/>
          </a:bodyPr>
          <a:lstStyle/>
          <a:p>
            <a:pPr eaLnBrk="1" hangingPunct="1"/>
            <a:r>
              <a:rPr lang="de-DE" altLang="de-DE" sz="2400" dirty="0">
                <a:solidFill>
                  <a:srgbClr val="333333"/>
                </a:solidFill>
              </a:rPr>
              <a:t>De nu v-a sunat prietena?</a:t>
            </a:r>
          </a:p>
          <a:p>
            <a:pPr lvl="0" defTabSz="914400" fontAlgn="base"/>
            <a:r>
              <a:rPr lang="de-DE" altLang="de-DE" sz="2400" dirty="0">
                <a:solidFill>
                  <a:srgbClr val="004992"/>
                </a:solidFill>
              </a:rPr>
              <a:t>Posibilit</a:t>
            </a:r>
            <a:r>
              <a:rPr lang="en-US" altLang="de-DE" sz="2400" dirty="0" err="1">
                <a:solidFill>
                  <a:srgbClr val="004992"/>
                </a:solidFill>
              </a:rPr>
              <a:t>ăţ</a:t>
            </a:r>
            <a:r>
              <a:rPr lang="de-DE" altLang="de-DE" sz="2400" dirty="0">
                <a:solidFill>
                  <a:srgbClr val="004992"/>
                </a:solidFill>
              </a:rPr>
              <a:t>i de atribuire...</a:t>
            </a:r>
          </a:p>
          <a:p>
            <a:pPr marL="342900" lvl="0" indent="-342900" defTabSz="914400" fontAlgn="base">
              <a:buClr>
                <a:srgbClr val="333333"/>
              </a:buClr>
              <a:buFont typeface="WingDings"/>
              <a:buChar char=""/>
            </a:pPr>
            <a:r>
              <a:rPr lang="de-DE" altLang="de-DE" sz="2400" dirty="0">
                <a:solidFill>
                  <a:srgbClr val="333333"/>
                </a:solidFill>
              </a:rPr>
              <a:t>Eu nu s</a:t>
            </a:r>
            <a:r>
              <a:rPr lang="en-US" altLang="de-DE" sz="2400" dirty="0">
                <a:solidFill>
                  <a:srgbClr val="333333"/>
                </a:solidFill>
              </a:rPr>
              <a:t>u</a:t>
            </a:r>
            <a:r>
              <a:rPr lang="de-DE" altLang="de-DE" sz="2400" dirty="0">
                <a:solidFill>
                  <a:srgbClr val="333333"/>
                </a:solidFill>
              </a:rPr>
              <a:t>nt destul de important pentru ea. Cu al</a:t>
            </a:r>
            <a:r>
              <a:rPr lang="en-US" altLang="de-DE" sz="2400" dirty="0">
                <a:solidFill>
                  <a:srgbClr val="333333"/>
                </a:solidFill>
              </a:rPr>
              <a:t>ţ</a:t>
            </a:r>
            <a:r>
              <a:rPr lang="de-DE" altLang="de-DE" sz="2400" dirty="0">
                <a:solidFill>
                  <a:srgbClr val="333333"/>
                </a:solidFill>
              </a:rPr>
              <a:t>i prieteni nu </a:t>
            </a:r>
            <a:r>
              <a:rPr lang="en-US" altLang="de-DE" sz="2400" dirty="0">
                <a:solidFill>
                  <a:srgbClr val="333333"/>
                </a:solidFill>
              </a:rPr>
              <a:t>ş</a:t>
            </a:r>
            <a:r>
              <a:rPr lang="de-DE" altLang="de-DE" sz="2400" dirty="0">
                <a:solidFill>
                  <a:srgbClr val="333333"/>
                </a:solidFill>
              </a:rPr>
              <a:t>i-ar permite a</a:t>
            </a:r>
            <a:r>
              <a:rPr lang="en-US" altLang="de-DE" sz="2400" dirty="0">
                <a:solidFill>
                  <a:srgbClr val="333333"/>
                </a:solidFill>
              </a:rPr>
              <a:t>ş</a:t>
            </a:r>
            <a:r>
              <a:rPr lang="de-DE" altLang="de-DE" sz="2400" dirty="0">
                <a:solidFill>
                  <a:srgbClr val="333333"/>
                </a:solidFill>
              </a:rPr>
              <a:t>a ceva.</a:t>
            </a:r>
          </a:p>
          <a:p>
            <a:pPr marL="342900" lvl="0" indent="-342900" defTabSz="914400" fontAlgn="base">
              <a:buClr>
                <a:srgbClr val="333333"/>
              </a:buClr>
              <a:buFont typeface="WingDings"/>
              <a:buChar char=""/>
            </a:pPr>
            <a:r>
              <a:rPr lang="de-DE" altLang="de-DE" sz="2400" dirty="0">
                <a:solidFill>
                  <a:srgbClr val="333333"/>
                </a:solidFill>
              </a:rPr>
              <a:t>Ea este de felul ei foarte z</a:t>
            </a:r>
            <a:r>
              <a:rPr lang="en-US" altLang="de-DE" sz="2400" dirty="0" err="1">
                <a:solidFill>
                  <a:srgbClr val="333333"/>
                </a:solidFill>
              </a:rPr>
              <a:t>ăpăcită</a:t>
            </a:r>
            <a:r>
              <a:rPr lang="en-US" altLang="de-DE" sz="2400" dirty="0">
                <a:solidFill>
                  <a:srgbClr val="333333"/>
                </a:solidFill>
              </a:rPr>
              <a:t> – precis </a:t>
            </a:r>
            <a:r>
              <a:rPr lang="en-US" altLang="de-DE" sz="2400" dirty="0" err="1">
                <a:solidFill>
                  <a:srgbClr val="333333"/>
                </a:solidFill>
              </a:rPr>
              <a:t>ar</a:t>
            </a:r>
            <a:r>
              <a:rPr lang="en-US" altLang="de-DE" sz="2400" dirty="0">
                <a:solidFill>
                  <a:srgbClr val="333333"/>
                </a:solidFill>
              </a:rPr>
              <a:t> </a:t>
            </a:r>
            <a:r>
              <a:rPr lang="en-US" altLang="de-DE" sz="2400" dirty="0" err="1">
                <a:solidFill>
                  <a:srgbClr val="333333"/>
                </a:solidFill>
              </a:rPr>
              <a:t>uita</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ziua</a:t>
            </a:r>
            <a:r>
              <a:rPr lang="en-US" altLang="de-DE" sz="2400" dirty="0">
                <a:solidFill>
                  <a:srgbClr val="333333"/>
                </a:solidFill>
              </a:rPr>
              <a:t> </a:t>
            </a:r>
            <a:r>
              <a:rPr lang="en-US" altLang="de-DE" sz="2400" dirty="0" err="1">
                <a:solidFill>
                  <a:srgbClr val="333333"/>
                </a:solidFill>
              </a:rPr>
              <a:t>ei</a:t>
            </a:r>
            <a:r>
              <a:rPr lang="en-US" altLang="de-DE" sz="2400" dirty="0">
                <a:solidFill>
                  <a:srgbClr val="333333"/>
                </a:solidFill>
              </a:rPr>
              <a:t> de </a:t>
            </a:r>
            <a:r>
              <a:rPr lang="en-US" altLang="de-DE" sz="2400" dirty="0" err="1">
                <a:solidFill>
                  <a:srgbClr val="333333"/>
                </a:solidFill>
              </a:rPr>
              <a:t>naştere</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Se </a:t>
            </a:r>
            <a:r>
              <a:rPr lang="en-US" altLang="de-DE" sz="2400" dirty="0" err="1">
                <a:solidFill>
                  <a:srgbClr val="333333"/>
                </a:solidFill>
              </a:rPr>
              <a:t>pregăteşte</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un </a:t>
            </a:r>
            <a:r>
              <a:rPr lang="en-US" altLang="de-DE" sz="2400" dirty="0" err="1">
                <a:solidFill>
                  <a:srgbClr val="333333"/>
                </a:solidFill>
              </a:rPr>
              <a:t>examen</a:t>
            </a:r>
            <a:r>
              <a:rPr lang="en-US" altLang="de-DE" sz="2400" dirty="0">
                <a:solidFill>
                  <a:srgbClr val="333333"/>
                </a:solidFill>
              </a:rPr>
              <a:t> </a:t>
            </a:r>
            <a:r>
              <a:rPr lang="en-US" altLang="de-DE" sz="2400" dirty="0" err="1">
                <a:solidFill>
                  <a:srgbClr val="333333"/>
                </a:solidFill>
              </a:rPr>
              <a:t>apropiat</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de </a:t>
            </a:r>
            <a:r>
              <a:rPr lang="en-US" altLang="de-DE" sz="2400" dirty="0" err="1">
                <a:solidFill>
                  <a:srgbClr val="333333"/>
                </a:solidFill>
              </a:rPr>
              <a:t>aceea</a:t>
            </a:r>
            <a:r>
              <a:rPr lang="en-US" altLang="de-DE" sz="2400" dirty="0">
                <a:solidFill>
                  <a:srgbClr val="333333"/>
                </a:solidFill>
              </a:rPr>
              <a:t> nu are </a:t>
            </a:r>
            <a:r>
              <a:rPr lang="en-US" altLang="de-DE" sz="2400" dirty="0" err="1">
                <a:solidFill>
                  <a:srgbClr val="333333"/>
                </a:solidFill>
              </a:rPr>
              <a:t>timp.</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4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Explicaţii</a:t>
            </a:r>
          </a:p>
        </p:txBody>
      </p:sp>
      <p:sp>
        <p:nvSpPr>
          <p:cNvPr id="16388" name="Rectangle 52"/>
          <p:cNvSpPr>
            <a:spLocks noGrp="1" noChangeArrowheads="1"/>
          </p:cNvSpPr>
          <p:nvPr>
            <p:ph idx="1"/>
          </p:nvPr>
        </p:nvSpPr>
        <p:spPr>
          <a:noFill/>
        </p:spPr>
        <p:txBody>
          <a:bodyPr>
            <a:noAutofit/>
          </a:bodyPr>
          <a:lstStyle/>
          <a:p>
            <a:pPr eaLnBrk="1" hangingPunct="1"/>
            <a:r>
              <a:rPr lang="de-DE" altLang="de-DE" sz="2400" dirty="0">
                <a:solidFill>
                  <a:srgbClr val="333333"/>
                </a:solidFill>
              </a:rPr>
              <a:t>De nu v-a sunat </a:t>
            </a:r>
            <a:r>
              <a:rPr lang="de-DE" altLang="de-DE" sz="2400">
                <a:solidFill>
                  <a:srgbClr val="333333"/>
                </a:solidFill>
              </a:rPr>
              <a:t>prietena?</a:t>
            </a:r>
          </a:p>
          <a:p>
            <a:pPr lvl="0" defTabSz="914400" fontAlgn="base"/>
            <a:r>
              <a:rPr lang="de-DE" altLang="de-DE" sz="2400" dirty="0">
                <a:solidFill>
                  <a:srgbClr val="004992"/>
                </a:solidFill>
              </a:rPr>
              <a:t>Posibilit</a:t>
            </a:r>
            <a:r>
              <a:rPr lang="en-US" altLang="de-DE" sz="2400" dirty="0" err="1">
                <a:solidFill>
                  <a:srgbClr val="004992"/>
                </a:solidFill>
              </a:rPr>
              <a:t>ăţ</a:t>
            </a:r>
            <a:r>
              <a:rPr lang="de-DE" altLang="de-DE" sz="2400" dirty="0">
                <a:solidFill>
                  <a:srgbClr val="004992"/>
                </a:solidFill>
              </a:rPr>
              <a:t>i de atribuire...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graphicFrame>
        <p:nvGraphicFramePr>
          <p:cNvPr id="9" name="Group 68"/>
          <p:cNvGraphicFramePr>
            <a:graphicFrameLocks/>
          </p:cNvGraphicFramePr>
          <p:nvPr>
            <p:extLst>
              <p:ext uri="{D42A27DB-BD31-4B8C-83A1-F6EECF244321}">
                <p14:modId xmlns:p14="http://schemas.microsoft.com/office/powerpoint/2010/main" val="146494659"/>
              </p:ext>
            </p:extLst>
          </p:nvPr>
        </p:nvGraphicFramePr>
        <p:xfrm>
          <a:off x="408955" y="3429000"/>
          <a:ext cx="11376000" cy="2202868"/>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557012">
                <a:tc>
                  <a:txBody>
                    <a:bodyPr/>
                    <a:lstStyle/>
                    <a:p>
                      <a:pPr marL="228600" marR="0" lvl="0" indent="-27432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...eu/persoana proprie</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dirty="0">
                          <a:ln>
                            <a:noFill/>
                          </a:ln>
                          <a:solidFill>
                            <a:srgbClr val="333333"/>
                          </a:solidFill>
                          <a:effectLst/>
                          <a:latin typeface="+mj-lt"/>
                          <a:cs typeface="Times New Roman" pitchFamily="18" charset="0"/>
                        </a:rPr>
                        <a:t>Eu </a:t>
                      </a:r>
                      <a:r>
                        <a:rPr kumimoji="0" lang="es-ES" sz="2400" b="0" i="0" u="none" strike="noStrike" cap="none" normalizeH="0" baseline="0" dirty="0" err="1">
                          <a:ln>
                            <a:noFill/>
                          </a:ln>
                          <a:solidFill>
                            <a:srgbClr val="333333"/>
                          </a:solidFill>
                          <a:effectLst/>
                          <a:latin typeface="+mj-lt"/>
                          <a:cs typeface="Times New Roman" pitchFamily="18" charset="0"/>
                        </a:rPr>
                        <a:t>nu</a:t>
                      </a:r>
                      <a:r>
                        <a:rPr kumimoji="0" lang="es-ES" sz="2400" b="0" i="0" u="none" strike="noStrike" cap="none" normalizeH="0" baseline="0" dirty="0">
                          <a:ln>
                            <a:noFill/>
                          </a:ln>
                          <a:solidFill>
                            <a:srgbClr val="333333"/>
                          </a:solidFill>
                          <a:effectLst/>
                          <a:latin typeface="+mj-lt"/>
                          <a:cs typeface="Times New Roman" pitchFamily="18" charset="0"/>
                        </a:rPr>
                        <a:t> </a:t>
                      </a:r>
                      <a:r>
                        <a:rPr kumimoji="0" lang="es-ES" sz="2400" b="0" i="0" u="none" strike="noStrike" cap="none" normalizeH="0" baseline="0" dirty="0" err="1">
                          <a:ln>
                            <a:noFill/>
                          </a:ln>
                          <a:solidFill>
                            <a:srgbClr val="333333"/>
                          </a:solidFill>
                          <a:effectLst/>
                          <a:latin typeface="+mj-lt"/>
                          <a:cs typeface="Times New Roman" pitchFamily="18" charset="0"/>
                        </a:rPr>
                        <a:t>sunt</a:t>
                      </a:r>
                      <a:r>
                        <a:rPr kumimoji="0" lang="es-ES" sz="2400" b="0" i="0" u="none" strike="noStrike" cap="none" normalizeH="0" baseline="0" dirty="0">
                          <a:ln>
                            <a:noFill/>
                          </a:ln>
                          <a:solidFill>
                            <a:srgbClr val="333333"/>
                          </a:solidFill>
                          <a:effectLst/>
                          <a:latin typeface="+mj-lt"/>
                          <a:cs typeface="Times New Roman" pitchFamily="18" charset="0"/>
                        </a:rPr>
                        <a:t> </a:t>
                      </a:r>
                      <a:r>
                        <a:rPr kumimoji="0" lang="es-ES" sz="2400" b="0" i="0" u="none" strike="noStrike" cap="none" normalizeH="0" baseline="0" dirty="0" err="1">
                          <a:ln>
                            <a:noFill/>
                          </a:ln>
                          <a:solidFill>
                            <a:srgbClr val="333333"/>
                          </a:solidFill>
                          <a:effectLst/>
                          <a:latin typeface="+mj-lt"/>
                          <a:cs typeface="Times New Roman" pitchFamily="18" charset="0"/>
                        </a:rPr>
                        <a:t>destul</a:t>
                      </a:r>
                      <a:r>
                        <a:rPr kumimoji="0" lang="es-ES" sz="2400" b="0" i="0" u="none" strike="noStrike" cap="none" normalizeH="0" baseline="0" dirty="0">
                          <a:ln>
                            <a:noFill/>
                          </a:ln>
                          <a:solidFill>
                            <a:srgbClr val="333333"/>
                          </a:solidFill>
                          <a:effectLst/>
                          <a:latin typeface="+mj-lt"/>
                          <a:cs typeface="Times New Roman" pitchFamily="18" charset="0"/>
                        </a:rPr>
                        <a:t> de </a:t>
                      </a:r>
                      <a:r>
                        <a:rPr kumimoji="0" lang="es-ES" sz="2400" b="0" i="0" u="none" strike="noStrike" cap="none" normalizeH="0" baseline="0" dirty="0" err="1">
                          <a:ln>
                            <a:noFill/>
                          </a:ln>
                          <a:solidFill>
                            <a:srgbClr val="333333"/>
                          </a:solidFill>
                          <a:effectLst/>
                          <a:latin typeface="+mj-lt"/>
                          <a:cs typeface="Times New Roman" pitchFamily="18" charset="0"/>
                        </a:rPr>
                        <a:t>important</a:t>
                      </a:r>
                      <a:r>
                        <a:rPr kumimoji="0" lang="es-ES" sz="2400" b="0" i="0" u="none" strike="noStrike" cap="none" normalizeH="0" baseline="0" dirty="0">
                          <a:ln>
                            <a:noFill/>
                          </a:ln>
                          <a:solidFill>
                            <a:srgbClr val="333333"/>
                          </a:solidFill>
                          <a:effectLst/>
                          <a:latin typeface="+mj-lt"/>
                          <a:cs typeface="Times New Roman" pitchFamily="18" charset="0"/>
                        </a:rPr>
                        <a:t> </a:t>
                      </a:r>
                      <a:r>
                        <a:rPr kumimoji="0" lang="es-ES" sz="2400" b="0" i="0" u="none" strike="noStrike" cap="none" normalizeH="0" baseline="0" dirty="0" err="1">
                          <a:ln>
                            <a:noFill/>
                          </a:ln>
                          <a:solidFill>
                            <a:srgbClr val="333333"/>
                          </a:solidFill>
                          <a:effectLst/>
                          <a:latin typeface="+mj-lt"/>
                          <a:cs typeface="Times New Roman" pitchFamily="18" charset="0"/>
                        </a:rPr>
                        <a:t>pentru</a:t>
                      </a:r>
                      <a:r>
                        <a:rPr kumimoji="0" lang="es-ES" sz="2400" b="0" i="0" u="none" strike="noStrike" cap="none" normalizeH="0" baseline="0" dirty="0">
                          <a:ln>
                            <a:noFill/>
                          </a:ln>
                          <a:solidFill>
                            <a:srgbClr val="333333"/>
                          </a:solidFill>
                          <a:effectLst/>
                          <a:latin typeface="+mj-lt"/>
                          <a:cs typeface="Times New Roman" pitchFamily="18" charset="0"/>
                        </a:rPr>
                        <a:t> </a:t>
                      </a:r>
                      <a:r>
                        <a:rPr kumimoji="0" lang="es-ES" sz="2400" b="0" i="0" u="none" strike="noStrike" cap="none" normalizeH="0" baseline="0" dirty="0" err="1">
                          <a:ln>
                            <a:noFill/>
                          </a:ln>
                          <a:solidFill>
                            <a:srgbClr val="333333"/>
                          </a:solidFill>
                          <a:effectLst/>
                          <a:latin typeface="+mj-lt"/>
                          <a:cs typeface="Times New Roman" pitchFamily="18" charset="0"/>
                        </a:rPr>
                        <a:t>ea</a:t>
                      </a:r>
                      <a:r>
                        <a:rPr kumimoji="0" lang="es-ES" sz="2400" b="0" i="0" u="none" strike="noStrike" cap="none" normalizeH="0" baseline="0" dirty="0">
                          <a:ln>
                            <a:noFill/>
                          </a:ln>
                          <a:solidFill>
                            <a:srgbClr val="333333"/>
                          </a:solidFill>
                          <a:effectLst/>
                          <a:latin typeface="+mj-lt"/>
                          <a:cs typeface="Times New Roman" pitchFamily="18" charset="0"/>
                        </a:rPr>
                        <a:t>.</a:t>
                      </a:r>
                      <a:endParaRPr kumimoji="0" lang="en-US"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557012">
                <a:tc>
                  <a:txBody>
                    <a:bodyPr/>
                    <a:lstStyle/>
                    <a:p>
                      <a:pPr marL="228600" marR="0" lvl="0" indent="-27432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...alţii</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400" b="0" i="0" u="none" strike="noStrike" cap="none" normalizeH="0" baseline="0" dirty="0">
                          <a:ln>
                            <a:noFill/>
                          </a:ln>
                          <a:solidFill>
                            <a:srgbClr val="333333"/>
                          </a:solidFill>
                          <a:effectLst/>
                          <a:latin typeface="+mj-lt"/>
                          <a:cs typeface="Times New Roman" pitchFamily="18" charset="0"/>
                        </a:rPr>
                        <a:t>Ea este de felul ei zăpăcită.</a:t>
                      </a:r>
                      <a:endParaRPr kumimoji="0" lang="en-US"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06216">
                <a:tc>
                  <a:txBody>
                    <a:bodyPr/>
                    <a:lstStyle/>
                    <a:p>
                      <a:pPr marL="228600" marR="0" lvl="0" indent="-274320"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vi-VN" sz="2400" b="0" i="0" u="none" strike="noStrike" cap="none" normalizeH="0" baseline="0" dirty="0">
                          <a:ln>
                            <a:noFill/>
                          </a:ln>
                          <a:solidFill>
                            <a:srgbClr val="004992"/>
                          </a:solidFill>
                          <a:effectLst/>
                          <a:latin typeface="+mj-lt"/>
                          <a:cs typeface="Times New Roman" pitchFamily="18" charset="0"/>
                        </a:rPr>
                        <a:t>...o situaţie sau coincidenţă</a:t>
                      </a:r>
                      <a:endParaRPr kumimoji="0" lang="de-DE" sz="2400" b="0" i="0" u="none" strike="noStrike" cap="none" normalizeH="0" baseline="0" dirty="0">
                        <a:ln>
                          <a:noFill/>
                        </a:ln>
                        <a:solidFill>
                          <a:srgbClr val="004992"/>
                        </a:solidFill>
                        <a:effectLst/>
                        <a:latin typeface="+mj-lt"/>
                        <a:cs typeface="Times New Roman" pitchFamily="18" charset="0"/>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400" b="0" i="0" u="none" strike="noStrike" cap="none" normalizeH="0" baseline="0" dirty="0">
                          <a:ln>
                            <a:noFill/>
                          </a:ln>
                          <a:solidFill>
                            <a:srgbClr val="333333"/>
                          </a:solidFill>
                          <a:effectLst/>
                          <a:latin typeface="+mj-lt"/>
                          <a:cs typeface="Times New Roman" pitchFamily="18" charset="0"/>
                        </a:rPr>
                        <a:t>Se pregăteşte pentru un examen apropiat şi de aceea nu are timp.</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Atribuire</a:t>
            </a:r>
          </a:p>
        </p:txBody>
      </p:sp>
      <p:sp>
        <p:nvSpPr>
          <p:cNvPr id="4" name="Content Placeholder 3"/>
          <p:cNvSpPr>
            <a:spLocks noGrp="1"/>
          </p:cNvSpPr>
          <p:nvPr>
            <p:ph idx="1"/>
          </p:nvPr>
        </p:nvSpPr>
        <p:spPr/>
        <p:txBody>
          <a:bodyPr/>
          <a:lstStyle/>
          <a:p>
            <a:pPr lvl="0" defTabSz="914400" fontAlgn="base"/>
            <a:r>
              <a:rPr lang="de-DE" altLang="de-DE" sz="2400">
                <a:solidFill>
                  <a:srgbClr val="333333"/>
                </a:solidFill>
              </a:rPr>
              <a:t>Cum am discutat </a:t>
            </a:r>
            <a:r>
              <a:rPr lang="en-US" altLang="de-DE" sz="2400" dirty="0">
                <a:solidFill>
                  <a:srgbClr val="333333"/>
                </a:solidFill>
              </a:rPr>
              <a:t>î</a:t>
            </a:r>
            <a:r>
              <a:rPr lang="de-DE" altLang="de-DE" sz="2400" dirty="0">
                <a:solidFill>
                  <a:srgbClr val="333333"/>
                </a:solidFill>
              </a:rPr>
              <a:t>nainte, evenimente pot s</a:t>
            </a:r>
            <a:r>
              <a:rPr lang="en-US" altLang="de-DE" sz="2400" dirty="0">
                <a:solidFill>
                  <a:srgbClr val="333333"/>
                </a:solidFill>
              </a:rPr>
              <a:t>ă</a:t>
            </a:r>
            <a:r>
              <a:rPr lang="de-DE" altLang="de-DE" sz="2400" dirty="0">
                <a:solidFill>
                  <a:srgbClr val="333333"/>
                </a:solidFill>
              </a:rPr>
              <a:t> aibe cauze foarte diferite. De obicei s</a:t>
            </a:r>
            <a:r>
              <a:rPr lang="en-US" altLang="de-DE" sz="2400" dirty="0">
                <a:solidFill>
                  <a:srgbClr val="333333"/>
                </a:solidFill>
              </a:rPr>
              <a:t>u</a:t>
            </a:r>
            <a:r>
              <a:rPr lang="de-DE" altLang="de-DE" sz="2400" dirty="0">
                <a:solidFill>
                  <a:srgbClr val="333333"/>
                </a:solidFill>
              </a:rPr>
              <a:t>nt mai mul</a:t>
            </a:r>
            <a:r>
              <a:rPr lang="en-US" altLang="de-DE" sz="2400" dirty="0">
                <a:solidFill>
                  <a:srgbClr val="333333"/>
                </a:solidFill>
              </a:rPr>
              <a:t>ţ</a:t>
            </a:r>
            <a:r>
              <a:rPr lang="de-DE" altLang="de-DE" sz="2400" dirty="0">
                <a:solidFill>
                  <a:srgbClr val="333333"/>
                </a:solidFill>
              </a:rPr>
              <a:t>i factori implica</a:t>
            </a:r>
            <a:r>
              <a:rPr lang="en-US" altLang="de-DE" sz="2400" dirty="0">
                <a:solidFill>
                  <a:srgbClr val="333333"/>
                </a:solidFill>
              </a:rPr>
              <a:t>ţ</a:t>
            </a:r>
            <a:r>
              <a:rPr lang="de-DE" altLang="de-DE" sz="2400" dirty="0">
                <a:solidFill>
                  <a:srgbClr val="333333"/>
                </a:solidFill>
              </a:rPr>
              <a:t>i </a:t>
            </a:r>
            <a:r>
              <a:rPr lang="en-US" altLang="de-DE" sz="2400" dirty="0">
                <a:solidFill>
                  <a:srgbClr val="333333"/>
                </a:solidFill>
              </a:rPr>
              <a:t>î</a:t>
            </a:r>
            <a:r>
              <a:rPr lang="de-DE" altLang="de-DE" sz="2400" dirty="0">
                <a:solidFill>
                  <a:srgbClr val="333333"/>
                </a:solidFill>
              </a:rPr>
              <a:t>n acela</a:t>
            </a:r>
            <a:r>
              <a:rPr lang="en-US" altLang="de-DE" sz="2400" dirty="0">
                <a:solidFill>
                  <a:srgbClr val="333333"/>
                </a:solidFill>
              </a:rPr>
              <a:t>ş</a:t>
            </a:r>
            <a:r>
              <a:rPr lang="de-DE" altLang="de-DE" sz="2400" dirty="0">
                <a:solidFill>
                  <a:srgbClr val="333333"/>
                </a:solidFill>
              </a:rPr>
              <a:t>i timp. Mul</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oameni</a:t>
            </a:r>
            <a:r>
              <a:rPr lang="en-US" altLang="de-DE" sz="2400" dirty="0">
                <a:solidFill>
                  <a:srgbClr val="333333"/>
                </a:solidFill>
              </a:rPr>
              <a:t> </a:t>
            </a:r>
            <a:r>
              <a:rPr lang="en-US" altLang="de-DE" sz="2400" dirty="0" err="1">
                <a:solidFill>
                  <a:srgbClr val="333333"/>
                </a:solidFill>
              </a:rPr>
              <a:t>preferă</a:t>
            </a:r>
            <a:r>
              <a:rPr lang="en-US" altLang="de-DE" sz="2400" dirty="0">
                <a:solidFill>
                  <a:srgbClr val="333333"/>
                </a:solidFill>
              </a:rPr>
              <a:t> </a:t>
            </a:r>
            <a:r>
              <a:rPr lang="en-US" altLang="de-DE" sz="2400" dirty="0" err="1">
                <a:solidFill>
                  <a:srgbClr val="333333"/>
                </a:solidFill>
              </a:rPr>
              <a:t>totuşi</a:t>
            </a:r>
            <a:r>
              <a:rPr lang="en-US" altLang="de-DE" sz="2400" dirty="0">
                <a:solidFill>
                  <a:srgbClr val="333333"/>
                </a:solidFill>
              </a:rPr>
              <a:t> o </a:t>
            </a:r>
            <a:r>
              <a:rPr lang="en-US" altLang="de-DE" sz="2400" dirty="0" err="1">
                <a:solidFill>
                  <a:srgbClr val="333333"/>
                </a:solidFill>
              </a:rPr>
              <a:t>singură</a:t>
            </a:r>
            <a:r>
              <a:rPr lang="en-US" altLang="de-DE" sz="2400" dirty="0">
                <a:solidFill>
                  <a:srgbClr val="333333"/>
                </a:solidFill>
              </a:rPr>
              <a:t> </a:t>
            </a:r>
            <a:r>
              <a:rPr lang="en-US" altLang="de-DE" sz="2400" dirty="0" err="1">
                <a:solidFill>
                  <a:srgbClr val="333333"/>
                </a:solidFill>
              </a:rPr>
              <a:t>explicaţie</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a:t>
            </a:r>
            <a:r>
              <a:rPr lang="en-US" altLang="de-DE" sz="2400" dirty="0" err="1">
                <a:solidFill>
                  <a:srgbClr val="333333"/>
                </a:solidFill>
              </a:rPr>
              <a:t>doar</a:t>
            </a:r>
            <a:r>
              <a:rPr lang="en-US" altLang="de-DE" sz="2400" dirty="0">
                <a:solidFill>
                  <a:srgbClr val="333333"/>
                </a:solidFill>
              </a:rPr>
              <a:t> </a:t>
            </a:r>
            <a:r>
              <a:rPr lang="en-US" altLang="de-DE" sz="2400" dirty="0" err="1">
                <a:solidFill>
                  <a:srgbClr val="333333"/>
                </a:solidFill>
              </a:rPr>
              <a:t>ei</a:t>
            </a:r>
            <a:r>
              <a:rPr lang="en-US" altLang="de-DE" sz="2400" dirty="0">
                <a:solidFill>
                  <a:srgbClr val="333333"/>
                </a:solidFill>
              </a:rPr>
              <a:t> </a:t>
            </a:r>
            <a:r>
              <a:rPr lang="en-US" altLang="de-DE" sz="2400" dirty="0" err="1">
                <a:solidFill>
                  <a:srgbClr val="333333"/>
                </a:solidFill>
              </a:rPr>
              <a:t>sunt</a:t>
            </a:r>
            <a:r>
              <a:rPr lang="en-US" altLang="de-DE" sz="2400" dirty="0">
                <a:solidFill>
                  <a:srgbClr val="333333"/>
                </a:solidFill>
              </a:rPr>
              <a:t> de </a:t>
            </a:r>
            <a:r>
              <a:rPr lang="en-US" altLang="de-DE" sz="2400" dirty="0" err="1">
                <a:solidFill>
                  <a:srgbClr val="333333"/>
                </a:solidFill>
              </a:rPr>
              <a:t>vină</a:t>
            </a:r>
            <a:r>
              <a:rPr lang="en-US" altLang="de-DE" sz="2400" dirty="0">
                <a:solidFill>
                  <a:srgbClr val="333333"/>
                </a:solidFill>
              </a:rPr>
              <a:t> </a:t>
            </a:r>
            <a:r>
              <a:rPr lang="en-US" altLang="de-DE" sz="2400" dirty="0" err="1">
                <a:solidFill>
                  <a:srgbClr val="333333"/>
                </a:solidFill>
              </a:rPr>
              <a:t>ori</a:t>
            </a:r>
            <a:r>
              <a:rPr lang="en-US" altLang="de-DE" sz="2400" dirty="0">
                <a:solidFill>
                  <a:srgbClr val="333333"/>
                </a:solidFill>
              </a:rPr>
              <a:t> </a:t>
            </a:r>
            <a:r>
              <a:rPr lang="en-US" altLang="de-DE" sz="2400" dirty="0" err="1">
                <a:solidFill>
                  <a:srgbClr val="333333"/>
                </a:solidFill>
              </a:rPr>
              <a:t>doar</a:t>
            </a:r>
            <a:r>
              <a:rPr lang="en-US" altLang="de-DE" sz="2400" dirty="0">
                <a:solidFill>
                  <a:srgbClr val="333333"/>
                </a:solidFill>
              </a:rPr>
              <a:t> </a:t>
            </a:r>
            <a:r>
              <a:rPr lang="en-US" altLang="de-DE" sz="2400" dirty="0" err="1">
                <a:solidFill>
                  <a:srgbClr val="333333"/>
                </a:solidFill>
              </a:rPr>
              <a:t>alţii</a:t>
            </a:r>
            <a:r>
              <a:rPr lang="en-US" altLang="de-DE" sz="2400" dirty="0">
                <a:solidFill>
                  <a:srgbClr val="333333"/>
                </a:solidFill>
              </a:rPr>
              <a:t> </a:t>
            </a:r>
            <a:r>
              <a:rPr lang="en-US" altLang="de-DE" sz="2400" dirty="0" err="1">
                <a:solidFill>
                  <a:srgbClr val="333333"/>
                </a:solidFill>
              </a:rPr>
              <a:t>sunt</a:t>
            </a:r>
            <a:r>
              <a:rPr lang="en-US" altLang="de-DE" sz="2400" dirty="0">
                <a:solidFill>
                  <a:srgbClr val="333333"/>
                </a:solidFill>
              </a:rPr>
              <a:t> de </a:t>
            </a:r>
            <a:r>
              <a:rPr lang="en-US" altLang="de-DE" sz="2400" dirty="0" err="1">
                <a:solidFill>
                  <a:srgbClr val="333333"/>
                </a:solidFill>
              </a:rPr>
              <a:t>vină</a:t>
            </a: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sz="3600">
                <a:solidFill>
                  <a:srgbClr val="004992"/>
                </a:solidFill>
                <a:latin typeface="+mn-lt"/>
                <a:ea typeface="+mn-ea"/>
                <a:cs typeface="+mn-cs"/>
              </a:rPr>
              <a:t>Ieşiţi din spital aproape fără simptome.</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vi-VN" altLang="de-DE" sz="2400" dirty="0">
                <a:solidFill>
                  <a:srgbClr val="004992"/>
                </a:solidFill>
              </a:rPr>
              <a:t>Explicaţii ...</a:t>
            </a:r>
          </a:p>
          <a:p>
            <a:pPr lvl="0" defTabSz="914377"/>
            <a:r>
              <a:rPr lang="vi-VN" altLang="de-DE" sz="2400" dirty="0">
                <a:solidFill>
                  <a:srgbClr val="333333"/>
                </a:solidFill>
              </a:rPr>
              <a:t>...dumneavoastră/ persoana proprie</a:t>
            </a:r>
          </a:p>
          <a:p>
            <a:pPr lvl="0" defTabSz="914377"/>
            <a:r>
              <a:rPr lang="vi-VN" altLang="de-DE" sz="2400" dirty="0">
                <a:solidFill>
                  <a:srgbClr val="333333"/>
                </a:solidFill>
              </a:rPr>
              <a:t>...alţii</a:t>
            </a:r>
          </a:p>
          <a:p>
            <a:pPr lvl="0" defTabSz="914377"/>
            <a:r>
              <a:rPr lang="vi-VN" altLang="de-DE" sz="2400" dirty="0">
                <a:solidFill>
                  <a:srgbClr val="333333"/>
                </a:solidFill>
              </a:rPr>
              <a:t>...o situaţie sau coincidenţă</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9"/>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Ieşiţi din spital aproape fără simptome.</a:t>
            </a:r>
            <a:endParaRPr lang="en-US" altLang="de-DE" sz="3600" dirty="0">
              <a:latin typeface="+mn-lt"/>
              <a:ea typeface="+mn-ea"/>
              <a:cs typeface="+mn-cs"/>
            </a:endParaRPr>
          </a:p>
        </p:txBody>
      </p:sp>
      <p:sp>
        <p:nvSpPr>
          <p:cNvPr id="22530" name="Rectangle 2"/>
          <p:cNvSpPr>
            <a:spLocks noGrp="1" noChangeArrowheads="1"/>
          </p:cNvSpPr>
          <p:nvPr>
            <p:ph idx="1"/>
          </p:nvPr>
        </p:nvSpPr>
        <p:spPr/>
        <p:txBody>
          <a:bodyPr>
            <a:noAutofit/>
          </a:bodyPr>
          <a:lstStyle/>
          <a:p>
            <a:pPr eaLnBrk="1" hangingPunct="1">
              <a:lnSpc>
                <a:spcPct val="100000"/>
              </a:lnSpc>
              <a:spcBef>
                <a:spcPts val="1200"/>
              </a:spcBef>
            </a:pPr>
            <a:r>
              <a:rPr lang="de-DE" altLang="de-DE" sz="1600" b="1" dirty="0">
                <a:solidFill>
                  <a:srgbClr val="004992"/>
                </a:solidFill>
              </a:rPr>
              <a:t>Explica</a:t>
            </a:r>
            <a:r>
              <a:rPr lang="en-US" altLang="de-DE" sz="1600" b="1" dirty="0" err="1">
                <a:solidFill>
                  <a:srgbClr val="004992"/>
                </a:solidFill>
              </a:rPr>
              <a:t>ţii</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 dumneavoastr</a:t>
            </a:r>
            <a:r>
              <a:rPr lang="en-US" altLang="de-DE" sz="1600" b="1" dirty="0">
                <a:solidFill>
                  <a:srgbClr val="004992"/>
                </a:solidFill>
              </a:rPr>
              <a:t>ă /</a:t>
            </a:r>
            <a:r>
              <a:rPr lang="en-US" altLang="de-DE" sz="1600" b="1" dirty="0" err="1">
                <a:solidFill>
                  <a:srgbClr val="004992"/>
                </a:solidFill>
              </a:rPr>
              <a:t>persoana</a:t>
            </a:r>
            <a:r>
              <a:rPr lang="en-US" altLang="de-DE" sz="1600" b="1" dirty="0">
                <a:solidFill>
                  <a:srgbClr val="004992"/>
                </a:solidFill>
              </a:rPr>
              <a:t> </a:t>
            </a:r>
            <a:r>
              <a:rPr lang="en-US" altLang="de-DE" sz="1600" b="1" dirty="0" err="1">
                <a:solidFill>
                  <a:srgbClr val="004992"/>
                </a:solidFill>
              </a:rPr>
              <a:t>proprie</a:t>
            </a:r>
            <a:r>
              <a:rPr lang="de-DE" altLang="de-DE" sz="1600" b="1" dirty="0">
                <a:solidFill>
                  <a:srgbClr val="004992"/>
                </a:solidFill>
              </a:rPr>
              <a:t>:</a:t>
            </a:r>
          </a:p>
          <a:p>
            <a:pPr eaLnBrk="1" hangingPunct="1">
              <a:lnSpc>
                <a:spcPct val="100000"/>
              </a:lnSpc>
              <a:spcBef>
                <a:spcPts val="0"/>
              </a:spcBef>
            </a:pPr>
            <a:r>
              <a:rPr lang="de-DE" altLang="de-DE" sz="1600" i="1" dirty="0">
                <a:solidFill>
                  <a:srgbClr val="333333"/>
                </a:solidFill>
              </a:rPr>
              <a:t>(influen</a:t>
            </a:r>
            <a:r>
              <a:rPr lang="en-US" altLang="de-DE" sz="1600" i="1" dirty="0" err="1">
                <a:solidFill>
                  <a:srgbClr val="333333"/>
                </a:solidFill>
              </a:rPr>
              <a:t>ţabil</a:t>
            </a:r>
            <a:r>
              <a:rPr lang="en-US" altLang="de-DE" sz="1600" i="1" dirty="0">
                <a:solidFill>
                  <a:srgbClr val="333333"/>
                </a:solidFill>
              </a:rPr>
              <a:t>)</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en-US" altLang="de-DE" sz="1600" dirty="0" err="1">
                <a:solidFill>
                  <a:srgbClr val="333333"/>
                </a:solidFill>
              </a:rPr>
              <a:t>Însănătoşirea</a:t>
            </a:r>
            <a:r>
              <a:rPr lang="en-US" altLang="de-DE" sz="1600" dirty="0">
                <a:solidFill>
                  <a:srgbClr val="333333"/>
                </a:solidFill>
              </a:rPr>
              <a:t> se </a:t>
            </a:r>
            <a:r>
              <a:rPr lang="en-US" altLang="de-DE" sz="1600" dirty="0" err="1">
                <a:solidFill>
                  <a:srgbClr val="333333"/>
                </a:solidFill>
              </a:rPr>
              <a:t>datorează</a:t>
            </a:r>
            <a:r>
              <a:rPr lang="en-US" altLang="de-DE" sz="1600" dirty="0">
                <a:solidFill>
                  <a:srgbClr val="333333"/>
                </a:solidFill>
              </a:rPr>
              <a:t> </a:t>
            </a:r>
            <a:r>
              <a:rPr lang="en-US" altLang="de-DE" sz="1600" dirty="0" err="1">
                <a:solidFill>
                  <a:srgbClr val="333333"/>
                </a:solidFill>
              </a:rPr>
              <a:t>faptului</a:t>
            </a:r>
            <a:r>
              <a:rPr lang="en-US" altLang="de-DE" sz="1600" dirty="0">
                <a:solidFill>
                  <a:srgbClr val="333333"/>
                </a:solidFill>
              </a:rPr>
              <a:t> </a:t>
            </a:r>
            <a:r>
              <a:rPr lang="en-US" altLang="de-DE" sz="1600" dirty="0" err="1">
                <a:solidFill>
                  <a:srgbClr val="333333"/>
                </a:solidFill>
              </a:rPr>
              <a:t>că</a:t>
            </a:r>
            <a:r>
              <a:rPr lang="en-US" altLang="de-DE" sz="1600" dirty="0">
                <a:solidFill>
                  <a:srgbClr val="333333"/>
                </a:solidFill>
              </a:rPr>
              <a:t> am </a:t>
            </a:r>
            <a:r>
              <a:rPr lang="en-US" altLang="de-DE" sz="1600" dirty="0" err="1">
                <a:solidFill>
                  <a:srgbClr val="333333"/>
                </a:solidFill>
              </a:rPr>
              <a:t>fost</a:t>
            </a:r>
            <a:r>
              <a:rPr lang="en-US" altLang="de-DE" sz="1600" dirty="0">
                <a:solidFill>
                  <a:srgbClr val="333333"/>
                </a:solidFill>
              </a:rPr>
              <a:t> </a:t>
            </a:r>
            <a:r>
              <a:rPr lang="en-US" altLang="de-DE" sz="1600" dirty="0" err="1">
                <a:solidFill>
                  <a:srgbClr val="333333"/>
                </a:solidFill>
              </a:rPr>
              <a:t>foarte</a:t>
            </a:r>
            <a:r>
              <a:rPr lang="en-US" altLang="de-DE" sz="1600" dirty="0">
                <a:solidFill>
                  <a:srgbClr val="333333"/>
                </a:solidFill>
              </a:rPr>
              <a:t> </a:t>
            </a:r>
            <a:r>
              <a:rPr lang="en-US" altLang="de-DE" sz="1600" dirty="0" err="1">
                <a:solidFill>
                  <a:srgbClr val="333333"/>
                </a:solidFill>
              </a:rPr>
              <a:t>motivat</a:t>
            </a:r>
            <a:r>
              <a:rPr lang="en-US" altLang="de-DE" sz="1600" dirty="0">
                <a:solidFill>
                  <a:srgbClr val="333333"/>
                </a:solidFill>
              </a:rPr>
              <a:t>.</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Am insistat asupra altor forme de terapie!</a:t>
            </a:r>
          </a:p>
          <a:p>
            <a:pPr eaLnBrk="1" hangingPunct="1">
              <a:lnSpc>
                <a:spcPct val="100000"/>
              </a:lnSpc>
              <a:spcBef>
                <a:spcPts val="1200"/>
              </a:spcBef>
              <a:buClr>
                <a:schemeClr val="tx1"/>
              </a:buClr>
            </a:pPr>
            <a:r>
              <a:rPr lang="de-DE" altLang="de-DE" sz="1600" i="1" dirty="0">
                <a:solidFill>
                  <a:srgbClr val="333333"/>
                </a:solidFill>
              </a:rPr>
              <a:t>(mai pu</a:t>
            </a:r>
            <a:r>
              <a:rPr lang="en-US" altLang="de-DE" sz="1600" i="1" dirty="0">
                <a:solidFill>
                  <a:srgbClr val="333333"/>
                </a:solidFill>
              </a:rPr>
              <a:t>ţ</a:t>
            </a:r>
            <a:r>
              <a:rPr lang="de-DE" altLang="de-DE" sz="1600" i="1" dirty="0">
                <a:solidFill>
                  <a:srgbClr val="333333"/>
                </a:solidFill>
              </a:rPr>
              <a:t>in influen</a:t>
            </a:r>
            <a:r>
              <a:rPr lang="en-US" altLang="de-DE" sz="1600" i="1" dirty="0" err="1">
                <a:solidFill>
                  <a:srgbClr val="333333"/>
                </a:solidFill>
              </a:rPr>
              <a:t>ţabil</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Dup</a:t>
            </a:r>
            <a:r>
              <a:rPr lang="en-US" altLang="de-DE" sz="1600" dirty="0">
                <a:solidFill>
                  <a:srgbClr val="333333"/>
                </a:solidFill>
              </a:rPr>
              <a:t>ă </a:t>
            </a:r>
            <a:r>
              <a:rPr lang="en-US" altLang="de-DE" sz="1600" dirty="0" err="1">
                <a:solidFill>
                  <a:srgbClr val="333333"/>
                </a:solidFill>
              </a:rPr>
              <a:t>părerea</a:t>
            </a:r>
            <a:r>
              <a:rPr lang="en-US" altLang="de-DE" sz="1600" dirty="0">
                <a:solidFill>
                  <a:srgbClr val="333333"/>
                </a:solidFill>
              </a:rPr>
              <a:t> mea m-</a:t>
            </a:r>
            <a:r>
              <a:rPr lang="en-US" altLang="de-DE" sz="1600" dirty="0" err="1">
                <a:solidFill>
                  <a:srgbClr val="333333"/>
                </a:solidFill>
              </a:rPr>
              <a:t>aş</a:t>
            </a:r>
            <a:r>
              <a:rPr lang="en-US" altLang="de-DE" sz="1600" dirty="0">
                <a:solidFill>
                  <a:srgbClr val="333333"/>
                </a:solidFill>
              </a:rPr>
              <a:t> fi </a:t>
            </a:r>
            <a:r>
              <a:rPr lang="en-US" altLang="de-DE" sz="1600" dirty="0" err="1">
                <a:solidFill>
                  <a:srgbClr val="333333"/>
                </a:solidFill>
              </a:rPr>
              <a:t>vindecat</a:t>
            </a:r>
            <a:r>
              <a:rPr lang="en-US" altLang="de-DE" sz="1600" dirty="0">
                <a:solidFill>
                  <a:srgbClr val="333333"/>
                </a:solidFill>
              </a:rPr>
              <a:t> </a:t>
            </a:r>
            <a:r>
              <a:rPr lang="en-US" altLang="de-DE" sz="1600" dirty="0" err="1">
                <a:solidFill>
                  <a:srgbClr val="333333"/>
                </a:solidFill>
              </a:rPr>
              <a:t>şi</a:t>
            </a:r>
            <a:r>
              <a:rPr lang="en-US" altLang="de-DE" sz="1600" dirty="0">
                <a:solidFill>
                  <a:srgbClr val="333333"/>
                </a:solidFill>
              </a:rPr>
              <a:t> </a:t>
            </a:r>
            <a:r>
              <a:rPr lang="en-US" altLang="de-DE" sz="1600" dirty="0" err="1">
                <a:solidFill>
                  <a:srgbClr val="333333"/>
                </a:solidFill>
              </a:rPr>
              <a:t>fără</a:t>
            </a:r>
            <a:r>
              <a:rPr lang="en-US" altLang="de-DE" sz="1600" dirty="0">
                <a:solidFill>
                  <a:srgbClr val="333333"/>
                </a:solidFill>
              </a:rPr>
              <a:t> </a:t>
            </a:r>
            <a:r>
              <a:rPr lang="en-US" altLang="de-DE" sz="1600" dirty="0" err="1">
                <a:solidFill>
                  <a:srgbClr val="333333"/>
                </a:solidFill>
              </a:rPr>
              <a:t>tratament</a:t>
            </a:r>
            <a:r>
              <a:rPr lang="en-US" altLang="de-DE" sz="1600" dirty="0">
                <a:solidFill>
                  <a:srgbClr val="333333"/>
                </a:solidFill>
              </a:rPr>
              <a:t> </a:t>
            </a:r>
            <a:r>
              <a:rPr lang="en-US" altLang="de-DE" sz="1600" dirty="0" err="1">
                <a:solidFill>
                  <a:srgbClr val="333333"/>
                </a:solidFill>
              </a:rPr>
              <a:t>sau</a:t>
            </a:r>
            <a:r>
              <a:rPr lang="en-US" altLang="de-DE" sz="1600" dirty="0">
                <a:solidFill>
                  <a:srgbClr val="333333"/>
                </a:solidFill>
              </a:rPr>
              <a:t> </a:t>
            </a:r>
            <a:r>
              <a:rPr lang="en-US" altLang="de-DE" sz="1600" dirty="0" err="1">
                <a:solidFill>
                  <a:srgbClr val="333333"/>
                </a:solidFill>
              </a:rPr>
              <a:t>medicamente</a:t>
            </a:r>
            <a:endParaRPr lang="en-US"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M-am vindecat datorit genelor mele bune</a:t>
            </a:r>
          </a:p>
          <a:p>
            <a:pPr eaLnBrk="1" hangingPunct="1">
              <a:lnSpc>
                <a:spcPct val="100000"/>
              </a:lnSpc>
              <a:spcBef>
                <a:spcPts val="1200"/>
              </a:spcBef>
              <a:buClr>
                <a:schemeClr val="tx1"/>
              </a:buClr>
            </a:pPr>
            <a:r>
              <a:rPr lang="de-DE" altLang="de-DE" sz="1600" b="1" dirty="0">
                <a:solidFill>
                  <a:srgbClr val="004992"/>
                </a:solidFill>
              </a:rPr>
              <a:t>... al</a:t>
            </a:r>
            <a:r>
              <a:rPr lang="en-US" altLang="de-DE" sz="1600" b="1" dirty="0" err="1">
                <a:solidFill>
                  <a:srgbClr val="004992"/>
                </a:solidFill>
              </a:rPr>
              <a:t>ţii</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Medicii m-au tratat foarte bine</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F</a:t>
            </a:r>
            <a:r>
              <a:rPr lang="en-US" altLang="de-DE" sz="1600" dirty="0" err="1">
                <a:solidFill>
                  <a:srgbClr val="333333"/>
                </a:solidFill>
              </a:rPr>
              <a:t>ără</a:t>
            </a:r>
            <a:r>
              <a:rPr lang="en-US" altLang="de-DE" sz="1600" dirty="0">
                <a:solidFill>
                  <a:srgbClr val="333333"/>
                </a:solidFill>
              </a:rPr>
              <a:t> </a:t>
            </a:r>
            <a:r>
              <a:rPr lang="en-US" altLang="de-DE" sz="1600" dirty="0" err="1">
                <a:solidFill>
                  <a:srgbClr val="333333"/>
                </a:solidFill>
              </a:rPr>
              <a:t>suportul</a:t>
            </a:r>
            <a:r>
              <a:rPr lang="en-US" altLang="de-DE" sz="1600" dirty="0">
                <a:solidFill>
                  <a:srgbClr val="333333"/>
                </a:solidFill>
              </a:rPr>
              <a:t> </a:t>
            </a:r>
            <a:r>
              <a:rPr lang="en-US" altLang="de-DE" sz="1600" dirty="0" err="1">
                <a:solidFill>
                  <a:srgbClr val="333333"/>
                </a:solidFill>
              </a:rPr>
              <a:t>familiei</a:t>
            </a:r>
            <a:r>
              <a:rPr lang="en-US" altLang="de-DE" sz="1600" dirty="0">
                <a:solidFill>
                  <a:srgbClr val="333333"/>
                </a:solidFill>
              </a:rPr>
              <a:t> </a:t>
            </a:r>
            <a:r>
              <a:rPr lang="en-US" altLang="de-DE" sz="1600" dirty="0" err="1">
                <a:solidFill>
                  <a:srgbClr val="333333"/>
                </a:solidFill>
              </a:rPr>
              <a:t>mele</a:t>
            </a:r>
            <a:r>
              <a:rPr lang="en-US" altLang="de-DE" sz="1600" dirty="0">
                <a:solidFill>
                  <a:srgbClr val="333333"/>
                </a:solidFill>
              </a:rPr>
              <a:t> nu m-</a:t>
            </a:r>
            <a:r>
              <a:rPr lang="en-US" altLang="de-DE" sz="1600" dirty="0" err="1">
                <a:solidFill>
                  <a:srgbClr val="333333"/>
                </a:solidFill>
              </a:rPr>
              <a:t>aş</a:t>
            </a:r>
            <a:r>
              <a:rPr lang="en-US" altLang="de-DE" sz="1600" dirty="0">
                <a:solidFill>
                  <a:srgbClr val="333333"/>
                </a:solidFill>
              </a:rPr>
              <a:t> fi </a:t>
            </a:r>
            <a:r>
              <a:rPr lang="en-US" altLang="de-DE" sz="1600" dirty="0" err="1">
                <a:solidFill>
                  <a:srgbClr val="333333"/>
                </a:solidFill>
              </a:rPr>
              <a:t>însănătoşit</a:t>
            </a:r>
            <a:endParaRPr lang="de-DE" altLang="de-DE" sz="1600"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 o situa</a:t>
            </a:r>
            <a:r>
              <a:rPr lang="en-US" altLang="de-DE" sz="1600" b="1" dirty="0" err="1">
                <a:solidFill>
                  <a:srgbClr val="004992"/>
                </a:solidFill>
              </a:rPr>
              <a:t>ţie</a:t>
            </a:r>
            <a:r>
              <a:rPr lang="en-US" altLang="de-DE" sz="1600" b="1" dirty="0">
                <a:solidFill>
                  <a:srgbClr val="004992"/>
                </a:solidFill>
              </a:rPr>
              <a:t> </a:t>
            </a:r>
            <a:r>
              <a:rPr lang="en-US" altLang="de-DE" sz="1600" b="1" dirty="0" err="1">
                <a:solidFill>
                  <a:srgbClr val="004992"/>
                </a:solidFill>
              </a:rPr>
              <a:t>sau</a:t>
            </a:r>
            <a:r>
              <a:rPr lang="en-US" altLang="de-DE" sz="1600" b="1" dirty="0">
                <a:solidFill>
                  <a:srgbClr val="004992"/>
                </a:solidFill>
              </a:rPr>
              <a:t> o </a:t>
            </a:r>
            <a:r>
              <a:rPr lang="en-US" altLang="de-DE" sz="1600" b="1" dirty="0" err="1">
                <a:solidFill>
                  <a:srgbClr val="004992"/>
                </a:solidFill>
              </a:rPr>
              <a:t>coincidenţă</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Am avut noroc!</a:t>
            </a:r>
          </a:p>
          <a:p>
            <a:pPr marL="285750" indent="-285750" eaLnBrk="1" hangingPunct="1">
              <a:lnSpc>
                <a:spcPct val="100000"/>
              </a:lnSpc>
              <a:spcBef>
                <a:spcPts val="0"/>
              </a:spcBef>
              <a:buClr>
                <a:srgbClr val="333333"/>
              </a:buClr>
              <a:buFont typeface="WingDings"/>
              <a:buChar char=""/>
            </a:pPr>
            <a:r>
              <a:rPr lang="en-US" altLang="de-DE" sz="1600" dirty="0">
                <a:solidFill>
                  <a:srgbClr val="333333"/>
                </a:solidFill>
              </a:rPr>
              <a:t>m-am </a:t>
            </a:r>
            <a:r>
              <a:rPr lang="en-US" altLang="de-DE" sz="1600" dirty="0" err="1">
                <a:solidFill>
                  <a:srgbClr val="333333"/>
                </a:solidFill>
              </a:rPr>
              <a:t>însănătoşit</a:t>
            </a:r>
            <a:r>
              <a:rPr lang="de-DE" altLang="de-DE" sz="1600" dirty="0">
                <a:solidFill>
                  <a:srgbClr val="333333"/>
                </a:solidFill>
              </a:rPr>
              <a:t> doar pentru c</a:t>
            </a:r>
            <a:r>
              <a:rPr lang="en-US" altLang="de-DE" sz="1600" dirty="0">
                <a:solidFill>
                  <a:srgbClr val="333333"/>
                </a:solidFill>
              </a:rPr>
              <a:t>ă am </a:t>
            </a:r>
            <a:r>
              <a:rPr lang="en-US" altLang="de-DE" sz="1600" dirty="0" err="1">
                <a:solidFill>
                  <a:srgbClr val="333333"/>
                </a:solidFill>
              </a:rPr>
              <a:t>luat</a:t>
            </a:r>
            <a:r>
              <a:rPr lang="en-US" altLang="de-DE" sz="1600" dirty="0">
                <a:solidFill>
                  <a:srgbClr val="333333"/>
                </a:solidFill>
              </a:rPr>
              <a:t> m</a:t>
            </a:r>
            <a:r>
              <a:rPr lang="de-DE" altLang="de-DE" sz="1600" dirty="0">
                <a:solidFill>
                  <a:srgbClr val="333333"/>
                </a:solidFill>
              </a:rPr>
              <a:t>edicamentele</a:t>
            </a:r>
            <a:endParaRPr lang="de-DE" altLang="de-DE"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9"/>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Ieşiţi din spital aproape fără simptome.</a:t>
            </a:r>
            <a:endParaRPr lang="en-US" altLang="de-DE" sz="3600" dirty="0">
              <a:latin typeface="+mn-lt"/>
              <a:ea typeface="+mn-ea"/>
              <a:cs typeface="+mn-cs"/>
            </a:endParaRPr>
          </a:p>
        </p:txBody>
      </p:sp>
      <p:sp>
        <p:nvSpPr>
          <p:cNvPr id="22530" name="Rectangle 2"/>
          <p:cNvSpPr>
            <a:spLocks noGrp="1" noChangeArrowheads="1"/>
          </p:cNvSpPr>
          <p:nvPr>
            <p:ph idx="1"/>
          </p:nvPr>
        </p:nvSpPr>
        <p:spPr/>
        <p:txBody>
          <a:bodyPr>
            <a:noAutofit/>
          </a:bodyPr>
          <a:lstStyle/>
          <a:p>
            <a:pPr eaLnBrk="1" hangingPunct="1">
              <a:lnSpc>
                <a:spcPct val="100000"/>
              </a:lnSpc>
              <a:spcBef>
                <a:spcPts val="1200"/>
              </a:spcBef>
            </a:pPr>
            <a:r>
              <a:rPr lang="de-DE" altLang="de-DE" sz="1600" b="1" dirty="0">
                <a:solidFill>
                  <a:srgbClr val="004992"/>
                </a:solidFill>
              </a:rPr>
              <a:t>Explica</a:t>
            </a:r>
            <a:r>
              <a:rPr lang="en-US" altLang="de-DE" sz="1600" b="1" dirty="0" err="1">
                <a:solidFill>
                  <a:srgbClr val="004992"/>
                </a:solidFill>
              </a:rPr>
              <a:t>ţii</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 dumneavoastr</a:t>
            </a:r>
            <a:r>
              <a:rPr lang="en-US" altLang="de-DE" sz="1600" b="1" dirty="0">
                <a:solidFill>
                  <a:srgbClr val="004992"/>
                </a:solidFill>
              </a:rPr>
              <a:t>ă /</a:t>
            </a:r>
            <a:r>
              <a:rPr lang="en-US" altLang="de-DE" sz="1600" b="1" dirty="0" err="1">
                <a:solidFill>
                  <a:srgbClr val="004992"/>
                </a:solidFill>
              </a:rPr>
              <a:t>persoana</a:t>
            </a:r>
            <a:r>
              <a:rPr lang="en-US" altLang="de-DE" sz="1600" b="1" dirty="0">
                <a:solidFill>
                  <a:srgbClr val="004992"/>
                </a:solidFill>
              </a:rPr>
              <a:t> </a:t>
            </a:r>
            <a:r>
              <a:rPr lang="en-US" altLang="de-DE" sz="1600" b="1" dirty="0" err="1">
                <a:solidFill>
                  <a:srgbClr val="004992"/>
                </a:solidFill>
              </a:rPr>
              <a:t>proprie</a:t>
            </a:r>
            <a:r>
              <a:rPr lang="de-DE" altLang="de-DE" sz="1600" b="1" dirty="0">
                <a:solidFill>
                  <a:srgbClr val="004992"/>
                </a:solidFill>
              </a:rPr>
              <a:t>:</a:t>
            </a:r>
          </a:p>
          <a:p>
            <a:pPr eaLnBrk="1" hangingPunct="1">
              <a:lnSpc>
                <a:spcPct val="100000"/>
              </a:lnSpc>
              <a:spcBef>
                <a:spcPts val="0"/>
              </a:spcBef>
            </a:pPr>
            <a:r>
              <a:rPr lang="de-DE" altLang="de-DE" sz="1600" i="1" dirty="0">
                <a:solidFill>
                  <a:srgbClr val="333333"/>
                </a:solidFill>
              </a:rPr>
              <a:t>(influen</a:t>
            </a:r>
            <a:r>
              <a:rPr lang="en-US" altLang="de-DE" sz="1600" i="1" dirty="0" err="1">
                <a:solidFill>
                  <a:srgbClr val="333333"/>
                </a:solidFill>
              </a:rPr>
              <a:t>ţabil</a:t>
            </a:r>
            <a:r>
              <a:rPr lang="en-US" altLang="de-DE" sz="1600" i="1" dirty="0">
                <a:solidFill>
                  <a:srgbClr val="333333"/>
                </a:solidFill>
              </a:rPr>
              <a:t>)</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en-US" altLang="de-DE" sz="1600" dirty="0" err="1">
                <a:solidFill>
                  <a:srgbClr val="333333"/>
                </a:solidFill>
              </a:rPr>
              <a:t>Însănătoşirea</a:t>
            </a:r>
            <a:r>
              <a:rPr lang="en-US" altLang="de-DE" sz="1600" dirty="0">
                <a:solidFill>
                  <a:srgbClr val="333333"/>
                </a:solidFill>
              </a:rPr>
              <a:t> se </a:t>
            </a:r>
            <a:r>
              <a:rPr lang="en-US" altLang="de-DE" sz="1600" dirty="0" err="1">
                <a:solidFill>
                  <a:srgbClr val="333333"/>
                </a:solidFill>
              </a:rPr>
              <a:t>datorează</a:t>
            </a:r>
            <a:r>
              <a:rPr lang="en-US" altLang="de-DE" sz="1600" dirty="0">
                <a:solidFill>
                  <a:srgbClr val="333333"/>
                </a:solidFill>
              </a:rPr>
              <a:t> </a:t>
            </a:r>
            <a:r>
              <a:rPr lang="en-US" altLang="de-DE" sz="1600" dirty="0" err="1">
                <a:solidFill>
                  <a:srgbClr val="333333"/>
                </a:solidFill>
              </a:rPr>
              <a:t>faptului</a:t>
            </a:r>
            <a:r>
              <a:rPr lang="en-US" altLang="de-DE" sz="1600" dirty="0">
                <a:solidFill>
                  <a:srgbClr val="333333"/>
                </a:solidFill>
              </a:rPr>
              <a:t> </a:t>
            </a:r>
            <a:r>
              <a:rPr lang="en-US" altLang="de-DE" sz="1600" dirty="0" err="1">
                <a:solidFill>
                  <a:srgbClr val="333333"/>
                </a:solidFill>
              </a:rPr>
              <a:t>că</a:t>
            </a:r>
            <a:r>
              <a:rPr lang="en-US" altLang="de-DE" sz="1600" dirty="0">
                <a:solidFill>
                  <a:srgbClr val="333333"/>
                </a:solidFill>
              </a:rPr>
              <a:t> am </a:t>
            </a:r>
            <a:r>
              <a:rPr lang="en-US" altLang="de-DE" sz="1600" dirty="0" err="1">
                <a:solidFill>
                  <a:srgbClr val="333333"/>
                </a:solidFill>
              </a:rPr>
              <a:t>fost</a:t>
            </a:r>
            <a:r>
              <a:rPr lang="en-US" altLang="de-DE" sz="1600" dirty="0">
                <a:solidFill>
                  <a:srgbClr val="333333"/>
                </a:solidFill>
              </a:rPr>
              <a:t> </a:t>
            </a:r>
            <a:r>
              <a:rPr lang="en-US" altLang="de-DE" sz="1600" dirty="0" err="1">
                <a:solidFill>
                  <a:srgbClr val="333333"/>
                </a:solidFill>
              </a:rPr>
              <a:t>foarte</a:t>
            </a:r>
            <a:r>
              <a:rPr lang="en-US" altLang="de-DE" sz="1600" dirty="0">
                <a:solidFill>
                  <a:srgbClr val="333333"/>
                </a:solidFill>
              </a:rPr>
              <a:t> </a:t>
            </a:r>
            <a:r>
              <a:rPr lang="en-US" altLang="de-DE" sz="1600" dirty="0" err="1">
                <a:solidFill>
                  <a:srgbClr val="333333"/>
                </a:solidFill>
              </a:rPr>
              <a:t>motivat</a:t>
            </a:r>
            <a:r>
              <a:rPr lang="en-US" altLang="de-DE" sz="1600" dirty="0">
                <a:solidFill>
                  <a:srgbClr val="333333"/>
                </a:solidFill>
              </a:rPr>
              <a:t>.</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Am insistat asupra altor forme de terapie!</a:t>
            </a:r>
          </a:p>
          <a:p>
            <a:pPr eaLnBrk="1" hangingPunct="1">
              <a:lnSpc>
                <a:spcPct val="100000"/>
              </a:lnSpc>
              <a:spcBef>
                <a:spcPts val="1200"/>
              </a:spcBef>
              <a:buClr>
                <a:schemeClr val="tx1"/>
              </a:buClr>
            </a:pPr>
            <a:r>
              <a:rPr lang="de-DE" altLang="de-DE" sz="1600" i="1" dirty="0">
                <a:solidFill>
                  <a:srgbClr val="333333"/>
                </a:solidFill>
              </a:rPr>
              <a:t>(mai pu</a:t>
            </a:r>
            <a:r>
              <a:rPr lang="en-US" altLang="de-DE" sz="1600" i="1" dirty="0">
                <a:solidFill>
                  <a:srgbClr val="333333"/>
                </a:solidFill>
              </a:rPr>
              <a:t>ţ</a:t>
            </a:r>
            <a:r>
              <a:rPr lang="de-DE" altLang="de-DE" sz="1600" i="1" dirty="0">
                <a:solidFill>
                  <a:srgbClr val="333333"/>
                </a:solidFill>
              </a:rPr>
              <a:t>in influen</a:t>
            </a:r>
            <a:r>
              <a:rPr lang="en-US" altLang="de-DE" sz="1600" i="1" dirty="0" err="1">
                <a:solidFill>
                  <a:srgbClr val="333333"/>
                </a:solidFill>
              </a:rPr>
              <a:t>ţabil</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Dup</a:t>
            </a:r>
            <a:r>
              <a:rPr lang="en-US" altLang="de-DE" sz="1600" dirty="0">
                <a:solidFill>
                  <a:srgbClr val="333333"/>
                </a:solidFill>
              </a:rPr>
              <a:t>ă </a:t>
            </a:r>
            <a:r>
              <a:rPr lang="en-US" altLang="de-DE" sz="1600" dirty="0" err="1">
                <a:solidFill>
                  <a:srgbClr val="333333"/>
                </a:solidFill>
              </a:rPr>
              <a:t>părerea</a:t>
            </a:r>
            <a:r>
              <a:rPr lang="en-US" altLang="de-DE" sz="1600" dirty="0">
                <a:solidFill>
                  <a:srgbClr val="333333"/>
                </a:solidFill>
              </a:rPr>
              <a:t> mea m-</a:t>
            </a:r>
            <a:r>
              <a:rPr lang="en-US" altLang="de-DE" sz="1600" dirty="0" err="1">
                <a:solidFill>
                  <a:srgbClr val="333333"/>
                </a:solidFill>
              </a:rPr>
              <a:t>aş</a:t>
            </a:r>
            <a:r>
              <a:rPr lang="en-US" altLang="de-DE" sz="1600" dirty="0">
                <a:solidFill>
                  <a:srgbClr val="333333"/>
                </a:solidFill>
              </a:rPr>
              <a:t> fi </a:t>
            </a:r>
            <a:r>
              <a:rPr lang="en-US" altLang="de-DE" sz="1600" dirty="0" err="1">
                <a:solidFill>
                  <a:srgbClr val="333333"/>
                </a:solidFill>
              </a:rPr>
              <a:t>vindecat</a:t>
            </a:r>
            <a:r>
              <a:rPr lang="en-US" altLang="de-DE" sz="1600" dirty="0">
                <a:solidFill>
                  <a:srgbClr val="333333"/>
                </a:solidFill>
              </a:rPr>
              <a:t> </a:t>
            </a:r>
            <a:r>
              <a:rPr lang="en-US" altLang="de-DE" sz="1600" dirty="0" err="1">
                <a:solidFill>
                  <a:srgbClr val="333333"/>
                </a:solidFill>
              </a:rPr>
              <a:t>şi</a:t>
            </a:r>
            <a:r>
              <a:rPr lang="en-US" altLang="de-DE" sz="1600" dirty="0">
                <a:solidFill>
                  <a:srgbClr val="333333"/>
                </a:solidFill>
              </a:rPr>
              <a:t> </a:t>
            </a:r>
            <a:r>
              <a:rPr lang="en-US" altLang="de-DE" sz="1600" dirty="0" err="1">
                <a:solidFill>
                  <a:srgbClr val="333333"/>
                </a:solidFill>
              </a:rPr>
              <a:t>fără</a:t>
            </a:r>
            <a:r>
              <a:rPr lang="en-US" altLang="de-DE" sz="1600" dirty="0">
                <a:solidFill>
                  <a:srgbClr val="333333"/>
                </a:solidFill>
              </a:rPr>
              <a:t> </a:t>
            </a:r>
            <a:r>
              <a:rPr lang="en-US" altLang="de-DE" sz="1600" dirty="0" err="1">
                <a:solidFill>
                  <a:srgbClr val="333333"/>
                </a:solidFill>
              </a:rPr>
              <a:t>tratament</a:t>
            </a:r>
            <a:r>
              <a:rPr lang="en-US" altLang="de-DE" sz="1600" dirty="0">
                <a:solidFill>
                  <a:srgbClr val="333333"/>
                </a:solidFill>
              </a:rPr>
              <a:t> </a:t>
            </a:r>
            <a:r>
              <a:rPr lang="en-US" altLang="de-DE" sz="1600" dirty="0" err="1">
                <a:solidFill>
                  <a:srgbClr val="333333"/>
                </a:solidFill>
              </a:rPr>
              <a:t>sau</a:t>
            </a:r>
            <a:r>
              <a:rPr lang="en-US" altLang="de-DE" sz="1600" dirty="0">
                <a:solidFill>
                  <a:srgbClr val="333333"/>
                </a:solidFill>
              </a:rPr>
              <a:t> </a:t>
            </a:r>
            <a:r>
              <a:rPr lang="en-US" altLang="de-DE" sz="1600" dirty="0" err="1">
                <a:solidFill>
                  <a:srgbClr val="333333"/>
                </a:solidFill>
              </a:rPr>
              <a:t>medicamente</a:t>
            </a:r>
            <a:endParaRPr lang="en-US"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M-am vindecat datorit genelor mele bune</a:t>
            </a:r>
          </a:p>
          <a:p>
            <a:pPr eaLnBrk="1" hangingPunct="1">
              <a:lnSpc>
                <a:spcPct val="100000"/>
              </a:lnSpc>
              <a:spcBef>
                <a:spcPts val="1200"/>
              </a:spcBef>
              <a:buClr>
                <a:schemeClr val="tx1"/>
              </a:buClr>
            </a:pPr>
            <a:r>
              <a:rPr lang="de-DE" altLang="de-DE" sz="1600" b="1" dirty="0">
                <a:solidFill>
                  <a:srgbClr val="004992"/>
                </a:solidFill>
              </a:rPr>
              <a:t>... al</a:t>
            </a:r>
            <a:r>
              <a:rPr lang="en-US" altLang="de-DE" sz="1600" b="1" dirty="0" err="1">
                <a:solidFill>
                  <a:srgbClr val="004992"/>
                </a:solidFill>
              </a:rPr>
              <a:t>ţii</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Medicii m-au tratat foarte bine</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F</a:t>
            </a:r>
            <a:r>
              <a:rPr lang="en-US" altLang="de-DE" sz="1600" dirty="0" err="1">
                <a:solidFill>
                  <a:srgbClr val="333333"/>
                </a:solidFill>
              </a:rPr>
              <a:t>ără</a:t>
            </a:r>
            <a:r>
              <a:rPr lang="en-US" altLang="de-DE" sz="1600" dirty="0">
                <a:solidFill>
                  <a:srgbClr val="333333"/>
                </a:solidFill>
              </a:rPr>
              <a:t> </a:t>
            </a:r>
            <a:r>
              <a:rPr lang="en-US" altLang="de-DE" sz="1600" dirty="0" err="1">
                <a:solidFill>
                  <a:srgbClr val="333333"/>
                </a:solidFill>
              </a:rPr>
              <a:t>suportul</a:t>
            </a:r>
            <a:r>
              <a:rPr lang="en-US" altLang="de-DE" sz="1600" dirty="0">
                <a:solidFill>
                  <a:srgbClr val="333333"/>
                </a:solidFill>
              </a:rPr>
              <a:t> </a:t>
            </a:r>
            <a:r>
              <a:rPr lang="en-US" altLang="de-DE" sz="1600" dirty="0" err="1">
                <a:solidFill>
                  <a:srgbClr val="333333"/>
                </a:solidFill>
              </a:rPr>
              <a:t>familiei</a:t>
            </a:r>
            <a:r>
              <a:rPr lang="en-US" altLang="de-DE" sz="1600" dirty="0">
                <a:solidFill>
                  <a:srgbClr val="333333"/>
                </a:solidFill>
              </a:rPr>
              <a:t> </a:t>
            </a:r>
            <a:r>
              <a:rPr lang="en-US" altLang="de-DE" sz="1600" dirty="0" err="1">
                <a:solidFill>
                  <a:srgbClr val="333333"/>
                </a:solidFill>
              </a:rPr>
              <a:t>mele</a:t>
            </a:r>
            <a:r>
              <a:rPr lang="en-US" altLang="de-DE" sz="1600" dirty="0">
                <a:solidFill>
                  <a:srgbClr val="333333"/>
                </a:solidFill>
              </a:rPr>
              <a:t> nu m-</a:t>
            </a:r>
            <a:r>
              <a:rPr lang="en-US" altLang="de-DE" sz="1600" dirty="0" err="1">
                <a:solidFill>
                  <a:srgbClr val="333333"/>
                </a:solidFill>
              </a:rPr>
              <a:t>aş</a:t>
            </a:r>
            <a:r>
              <a:rPr lang="en-US" altLang="de-DE" sz="1600" dirty="0">
                <a:solidFill>
                  <a:srgbClr val="333333"/>
                </a:solidFill>
              </a:rPr>
              <a:t> fi </a:t>
            </a:r>
            <a:r>
              <a:rPr lang="en-US" altLang="de-DE" sz="1600" dirty="0" err="1">
                <a:solidFill>
                  <a:srgbClr val="333333"/>
                </a:solidFill>
              </a:rPr>
              <a:t>însănătoşit</a:t>
            </a:r>
            <a:endParaRPr lang="de-DE" altLang="de-DE" sz="1600"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 o situa</a:t>
            </a:r>
            <a:r>
              <a:rPr lang="en-US" altLang="de-DE" sz="1600" b="1" dirty="0" err="1">
                <a:solidFill>
                  <a:srgbClr val="004992"/>
                </a:solidFill>
              </a:rPr>
              <a:t>ţie</a:t>
            </a:r>
            <a:r>
              <a:rPr lang="en-US" altLang="de-DE" sz="1600" b="1" dirty="0">
                <a:solidFill>
                  <a:srgbClr val="004992"/>
                </a:solidFill>
              </a:rPr>
              <a:t> </a:t>
            </a:r>
            <a:r>
              <a:rPr lang="en-US" altLang="de-DE" sz="1600" b="1" dirty="0" err="1">
                <a:solidFill>
                  <a:srgbClr val="004992"/>
                </a:solidFill>
              </a:rPr>
              <a:t>sau</a:t>
            </a:r>
            <a:r>
              <a:rPr lang="en-US" altLang="de-DE" sz="1600" b="1" dirty="0">
                <a:solidFill>
                  <a:srgbClr val="004992"/>
                </a:solidFill>
              </a:rPr>
              <a:t> o </a:t>
            </a:r>
            <a:r>
              <a:rPr lang="en-US" altLang="de-DE" sz="1600" b="1" dirty="0" err="1">
                <a:solidFill>
                  <a:srgbClr val="004992"/>
                </a:solidFill>
              </a:rPr>
              <a:t>coincidenţă</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Am avut noroc!</a:t>
            </a:r>
          </a:p>
          <a:p>
            <a:pPr marL="285750" indent="-285750" eaLnBrk="1" hangingPunct="1">
              <a:lnSpc>
                <a:spcPct val="100000"/>
              </a:lnSpc>
              <a:spcBef>
                <a:spcPts val="0"/>
              </a:spcBef>
              <a:buClr>
                <a:srgbClr val="333333"/>
              </a:buClr>
              <a:buFont typeface="WingDings"/>
              <a:buChar char=""/>
            </a:pPr>
            <a:r>
              <a:rPr lang="en-US" altLang="de-DE" sz="1600" dirty="0">
                <a:solidFill>
                  <a:srgbClr val="333333"/>
                </a:solidFill>
              </a:rPr>
              <a:t>m-am </a:t>
            </a:r>
            <a:r>
              <a:rPr lang="en-US" altLang="de-DE" sz="1600" dirty="0" err="1">
                <a:solidFill>
                  <a:srgbClr val="333333"/>
                </a:solidFill>
              </a:rPr>
              <a:t>însănătoşit</a:t>
            </a:r>
            <a:r>
              <a:rPr lang="de-DE" altLang="de-DE" sz="1600" dirty="0">
                <a:solidFill>
                  <a:srgbClr val="333333"/>
                </a:solidFill>
              </a:rPr>
              <a:t> doar pentru c</a:t>
            </a:r>
            <a:r>
              <a:rPr lang="en-US" altLang="de-DE" sz="1600" dirty="0">
                <a:solidFill>
                  <a:srgbClr val="333333"/>
                </a:solidFill>
              </a:rPr>
              <a:t>ă am </a:t>
            </a:r>
            <a:r>
              <a:rPr lang="en-US" altLang="de-DE" sz="1600" dirty="0" err="1">
                <a:solidFill>
                  <a:srgbClr val="333333"/>
                </a:solidFill>
              </a:rPr>
              <a:t>luat</a:t>
            </a:r>
            <a:r>
              <a:rPr lang="en-US" altLang="de-DE" sz="1600" dirty="0">
                <a:solidFill>
                  <a:srgbClr val="333333"/>
                </a:solidFill>
              </a:rPr>
              <a:t> m</a:t>
            </a:r>
            <a:r>
              <a:rPr lang="de-DE" altLang="de-DE" sz="1600" dirty="0">
                <a:solidFill>
                  <a:srgbClr val="333333"/>
                </a:solidFill>
              </a:rPr>
              <a:t>edicamentele</a:t>
            </a:r>
            <a:endParaRPr lang="de-DE" altLang="de-DE"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7"/>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pt-BR" altLang="de-DE" sz="2800" b="1">
                <a:solidFill>
                  <a:srgbClr val="FF0000"/>
                </a:solidFill>
                <a:latin typeface="Calibri Light"/>
              </a:rPr>
              <a:t> Atenţie: explicaţii monocauzale</a:t>
            </a:r>
            <a:endParaRPr lang="en-US" altLang="de-DE" sz="2800" b="1" dirty="0">
              <a:solidFill>
                <a:srgbClr val="FF0000"/>
              </a:solidFill>
              <a:latin typeface="Calibri Light"/>
            </a:endParaRPr>
          </a:p>
        </p:txBody>
      </p:sp>
    </p:spTree>
    <p:extLst>
      <p:ext uri="{BB962C8B-B14F-4D97-AF65-F5344CB8AC3E}">
        <p14:creationId xmlns:p14="http://schemas.microsoft.com/office/powerpoint/2010/main" val="1389833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sz="3600">
                <a:solidFill>
                  <a:srgbClr val="004992"/>
                </a:solidFill>
                <a:latin typeface="+mn-lt"/>
                <a:ea typeface="+mn-ea"/>
                <a:cs typeface="+mn-cs"/>
              </a:rPr>
              <a:t>Ieşiţi din spital aproape fără simptome.</a:t>
            </a:r>
            <a:endParaRPr lang="en-US" sz="3600">
              <a:solidFill>
                <a:srgbClr val="004992"/>
              </a:solidFill>
              <a:latin typeface="+mn-lt"/>
              <a:ea typeface="+mn-ea"/>
              <a:cs typeface="+mn-cs"/>
            </a:endParaRPr>
          </a:p>
        </p:txBody>
      </p:sp>
      <p:sp>
        <p:nvSpPr>
          <p:cNvPr id="6" name="Content Placeholder 5"/>
          <p:cNvSpPr>
            <a:spLocks noGrp="1"/>
          </p:cNvSpPr>
          <p:nvPr>
            <p:ph idx="1"/>
          </p:nvPr>
        </p:nvSpPr>
        <p:spPr>
          <a:xfrm>
            <a:off x="408955" y="2204864"/>
            <a:ext cx="7772400" cy="4248000"/>
          </a:xfrm>
        </p:spPr>
        <p:txBody>
          <a:bodyPr/>
          <a:lstStyle/>
          <a:p>
            <a:pPr lvl="0" defTabSz="914377" eaLnBrk="0" hangingPunct="0"/>
            <a:r>
              <a:rPr lang="vi-VN" altLang="de-DE" sz="2400" dirty="0">
                <a:solidFill>
                  <a:srgbClr val="333333"/>
                </a:solidFill>
              </a:rPr>
              <a:t>Încercaţi acum să găsiţi răspunsuri echilibrate care conţin mai multe cauze (combinaţie dintre alţii, situaţie &amp; eu/persoana proprie)</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sz="3600">
                <a:solidFill>
                  <a:srgbClr val="004992"/>
                </a:solidFill>
                <a:latin typeface="+mn-lt"/>
                <a:ea typeface="+mn-ea"/>
                <a:cs typeface="+mn-cs"/>
              </a:rPr>
              <a:t>Ieşiţi din spital aproape fără simptome.</a:t>
            </a:r>
            <a:endParaRPr lang="en-US" sz="3600">
              <a:solidFill>
                <a:srgbClr val="004992"/>
              </a:solidFill>
              <a:latin typeface="+mn-lt"/>
              <a:ea typeface="+mn-ea"/>
              <a:cs typeface="+mn-cs"/>
            </a:endParaRPr>
          </a:p>
        </p:txBody>
      </p:sp>
      <p:sp>
        <p:nvSpPr>
          <p:cNvPr id="6" name="Content Placeholder 5"/>
          <p:cNvSpPr>
            <a:spLocks noGrp="1"/>
          </p:cNvSpPr>
          <p:nvPr>
            <p:ph idx="1"/>
          </p:nvPr>
        </p:nvSpPr>
        <p:spPr>
          <a:xfrm>
            <a:off x="408955" y="2204864"/>
            <a:ext cx="7772400" cy="4248000"/>
          </a:xfrm>
        </p:spPr>
        <p:txBody>
          <a:bodyPr/>
          <a:lstStyle/>
          <a:p>
            <a:pPr lvl="0" defTabSz="914377" eaLnBrk="0" hangingPunct="0"/>
            <a:r>
              <a:rPr lang="vi-VN" altLang="de-DE" sz="2400" dirty="0">
                <a:solidFill>
                  <a:srgbClr val="333333"/>
                </a:solidFill>
              </a:rPr>
              <a:t>Încercaţi acum să găsiţi răspunsuri echilibrate care conţin mai multe cauze (combinaţie dintre alţii, situaţie &amp; eu/persoana proprie)</a:t>
            </a:r>
          </a:p>
          <a:p>
            <a:pPr lvl="0" defTabSz="914400" eaLnBrk="0" hangingPunct="0">
              <a:buClr>
                <a:srgbClr val="333333"/>
              </a:buClr>
            </a:pPr>
            <a:r>
              <a:rPr lang="en-US" altLang="de-DE" sz="2400" dirty="0">
                <a:solidFill>
                  <a:srgbClr val="333333"/>
                </a:solidFill>
              </a:rPr>
              <a:t>???</a:t>
            </a:r>
          </a:p>
          <a:p>
            <a:pPr lvl="0" defTabSz="914400" eaLnBrk="0" hangingPunct="0">
              <a:buClr>
                <a:srgbClr val="333333"/>
              </a:buClr>
            </a:pPr>
            <a:r>
              <a:rPr lang="en-US" sz="2400" dirty="0">
                <a:solidFill>
                  <a:srgbClr val="333333"/>
                </a:solidFill>
              </a:rPr>
              <a:t>???</a:t>
            </a:r>
          </a:p>
          <a:p>
            <a:pPr lvl="0" defTabSz="914400" eaLnBrk="0" hangingPunct="0">
              <a:buClr>
                <a:srgbClr val="333333"/>
              </a:buClr>
            </a:pP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9176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sz="3600" dirty="0">
                <a:solidFill>
                  <a:srgbClr val="004992"/>
                </a:solidFill>
                <a:latin typeface="+mn-lt"/>
                <a:ea typeface="+mn-ea"/>
                <a:cs typeface="+mn-cs"/>
              </a:rPr>
              <a:t>Ieşiţi din spital aproape fără simptome.</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a:xfrm>
            <a:off x="408955" y="2204864"/>
            <a:ext cx="7772400" cy="4248000"/>
          </a:xfrm>
        </p:spPr>
        <p:txBody>
          <a:bodyPr/>
          <a:lstStyle/>
          <a:p>
            <a:pPr lvl="0" defTabSz="914377" eaLnBrk="0" hangingPunct="0"/>
            <a:r>
              <a:rPr lang="vi-VN" altLang="de-DE" sz="2400" dirty="0">
                <a:solidFill>
                  <a:srgbClr val="333333"/>
                </a:solidFill>
              </a:rPr>
              <a:t>Încercaţi acum să găsiţi răspunsuri echilibrate care conţin mai multe cauze (combinaţie dintre alţii, situaţie &amp; eu/persoana proprie)</a:t>
            </a:r>
          </a:p>
          <a:p>
            <a:pPr marL="342900" lvl="0" indent="-342900" defTabSz="914400" eaLnBrk="0" hangingPunct="0">
              <a:buClr>
                <a:srgbClr val="333333"/>
              </a:buClr>
              <a:buFont typeface="WingDings"/>
              <a:buChar char=""/>
            </a:pPr>
            <a:r>
              <a:rPr lang="de-DE" altLang="de-DE" sz="2400">
                <a:solidFill>
                  <a:srgbClr val="333333"/>
                </a:solidFill>
              </a:rPr>
              <a:t>“Datorit</a:t>
            </a:r>
            <a:r>
              <a:rPr lang="en-US" altLang="de-DE" sz="2400" dirty="0">
                <a:solidFill>
                  <a:srgbClr val="333333"/>
                </a:solidFill>
              </a:rPr>
              <a:t>ă </a:t>
            </a:r>
            <a:r>
              <a:rPr lang="en-US" altLang="de-DE" sz="2400" dirty="0" err="1">
                <a:solidFill>
                  <a:srgbClr val="333333"/>
                </a:solidFill>
              </a:rPr>
              <a:t>familiei</a:t>
            </a:r>
            <a:r>
              <a:rPr lang="en-US" altLang="de-DE" sz="2400" dirty="0">
                <a:solidFill>
                  <a:srgbClr val="333333"/>
                </a:solidFill>
              </a:rPr>
              <a:t> </a:t>
            </a:r>
            <a:r>
              <a:rPr lang="en-US" altLang="de-DE" sz="2400" dirty="0" err="1">
                <a:solidFill>
                  <a:srgbClr val="333333"/>
                </a:solidFill>
              </a:rPr>
              <a:t>mele</a:t>
            </a:r>
            <a:r>
              <a:rPr lang="en-US" altLang="de-DE" sz="2400" dirty="0">
                <a:solidFill>
                  <a:srgbClr val="333333"/>
                </a:solidFill>
              </a:rPr>
              <a:t>, </a:t>
            </a:r>
            <a:r>
              <a:rPr lang="en-US" altLang="de-DE" sz="2400" dirty="0" err="1">
                <a:solidFill>
                  <a:srgbClr val="333333"/>
                </a:solidFill>
              </a:rPr>
              <a:t>terapeuţilor</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medicamentelor</a:t>
            </a:r>
            <a:r>
              <a:rPr lang="en-US" altLang="de-DE" sz="2400" dirty="0">
                <a:solidFill>
                  <a:srgbClr val="333333"/>
                </a:solidFill>
              </a:rPr>
              <a:t> m-am </a:t>
            </a:r>
            <a:r>
              <a:rPr lang="en-US" altLang="de-DE" sz="2400" dirty="0" err="1">
                <a:solidFill>
                  <a:srgbClr val="333333"/>
                </a:solidFill>
              </a:rPr>
              <a:t>însănătoşit</a:t>
            </a:r>
            <a:r>
              <a:rPr lang="en-US" altLang="de-DE" sz="2400" dirty="0">
                <a:solidFill>
                  <a:srgbClr val="333333"/>
                </a:solidFill>
              </a:rPr>
              <a:t>. </a:t>
            </a:r>
            <a:r>
              <a:rPr lang="en-US" altLang="de-DE" sz="2400" dirty="0" err="1">
                <a:solidFill>
                  <a:srgbClr val="333333"/>
                </a:solidFill>
              </a:rPr>
              <a:t>Însă</a:t>
            </a:r>
            <a:r>
              <a:rPr lang="en-US" altLang="de-DE" sz="2400" dirty="0">
                <a:solidFill>
                  <a:srgbClr val="333333"/>
                </a:solidFill>
              </a:rPr>
              <a:t> </a:t>
            </a:r>
            <a:r>
              <a:rPr lang="en-US" altLang="de-DE" sz="2400" dirty="0" err="1">
                <a:solidFill>
                  <a:srgbClr val="333333"/>
                </a:solidFill>
              </a:rPr>
              <a:t>este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meritul</a:t>
            </a:r>
            <a:r>
              <a:rPr lang="en-US" altLang="de-DE" sz="2400" dirty="0">
                <a:solidFill>
                  <a:srgbClr val="333333"/>
                </a:solidFill>
              </a:rPr>
              <a:t> meu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am </a:t>
            </a:r>
            <a:r>
              <a:rPr lang="en-US" altLang="de-DE" sz="2400" dirty="0" err="1">
                <a:solidFill>
                  <a:srgbClr val="333333"/>
                </a:solidFill>
              </a:rPr>
              <a:t>fost</a:t>
            </a:r>
            <a:r>
              <a:rPr lang="en-US" altLang="de-DE" sz="2400" dirty="0">
                <a:solidFill>
                  <a:srgbClr val="333333"/>
                </a:solidFill>
              </a:rPr>
              <a:t> </a:t>
            </a:r>
            <a:r>
              <a:rPr lang="en-US" altLang="de-DE" sz="2400" err="1">
                <a:solidFill>
                  <a:srgbClr val="333333"/>
                </a:solidFill>
              </a:rPr>
              <a:t>motivat</a:t>
            </a:r>
            <a:r>
              <a:rPr lang="en-US" altLang="de-DE" sz="2400">
                <a:solidFill>
                  <a:srgbClr val="333333"/>
                </a:solidFill>
              </a:rPr>
              <a:t>.”</a:t>
            </a:r>
            <a:endParaRPr lang="en-US" altLang="de-DE" sz="2400" dirty="0">
              <a:solidFill>
                <a:srgbClr val="333333"/>
              </a:solidFill>
            </a:endParaRPr>
          </a:p>
          <a:p>
            <a:pPr marL="342900" lvl="0" indent="-342900" defTabSz="914400" eaLnBrk="0" hangingPunct="0">
              <a:buClr>
                <a:srgbClr val="333333"/>
              </a:buClr>
              <a:buFont typeface="WingDings"/>
              <a:buChar char=""/>
            </a:pPr>
            <a:r>
              <a:rPr lang="de-DE" altLang="de-DE" sz="2400">
                <a:solidFill>
                  <a:srgbClr val="333333"/>
                </a:solidFill>
              </a:rPr>
              <a:t>“Am </a:t>
            </a:r>
            <a:r>
              <a:rPr lang="de-DE" altLang="de-DE" sz="2400" dirty="0">
                <a:solidFill>
                  <a:srgbClr val="333333"/>
                </a:solidFill>
              </a:rPr>
              <a:t>fost motivat pentru c</a:t>
            </a:r>
            <a:r>
              <a:rPr lang="en-US" altLang="de-DE" sz="2400" dirty="0">
                <a:solidFill>
                  <a:srgbClr val="333333"/>
                </a:solidFill>
              </a:rPr>
              <a:t>ă am </a:t>
            </a:r>
            <a:r>
              <a:rPr lang="en-US" altLang="de-DE" sz="2400" dirty="0" err="1">
                <a:solidFill>
                  <a:srgbClr val="333333"/>
                </a:solidFill>
              </a:rPr>
              <a:t>luat</a:t>
            </a:r>
            <a:r>
              <a:rPr lang="en-US" altLang="de-DE" sz="2400" dirty="0">
                <a:solidFill>
                  <a:srgbClr val="333333"/>
                </a:solidFill>
              </a:rPr>
              <a:t> parte la o </a:t>
            </a:r>
            <a:r>
              <a:rPr lang="en-US" altLang="de-DE" sz="2400" dirty="0" err="1">
                <a:solidFill>
                  <a:srgbClr val="333333"/>
                </a:solidFill>
              </a:rPr>
              <a:t>anumită</a:t>
            </a:r>
            <a:r>
              <a:rPr lang="en-US" altLang="de-DE" sz="2400" dirty="0">
                <a:solidFill>
                  <a:srgbClr val="333333"/>
                </a:solidFill>
              </a:rPr>
              <a:t> </a:t>
            </a:r>
            <a:r>
              <a:rPr lang="en-US" altLang="de-DE" sz="2400" dirty="0" err="1">
                <a:solidFill>
                  <a:srgbClr val="333333"/>
                </a:solidFill>
              </a:rPr>
              <a:t>terapie</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grupă</a:t>
            </a:r>
            <a:r>
              <a:rPr lang="en-US" altLang="de-DE" sz="2400" dirty="0">
                <a:solidFill>
                  <a:srgbClr val="333333"/>
                </a:solidFill>
              </a:rPr>
              <a:t>, care m-a </a:t>
            </a:r>
            <a:r>
              <a:rPr lang="en-US" altLang="de-DE" sz="2400" dirty="0" err="1">
                <a:solidFill>
                  <a:srgbClr val="333333"/>
                </a:solidFill>
              </a:rPr>
              <a:t>ajutat</a:t>
            </a:r>
            <a:r>
              <a:rPr lang="en-US" altLang="de-DE" sz="2400" dirty="0">
                <a:solidFill>
                  <a:srgbClr val="333333"/>
                </a:solidFill>
              </a:rPr>
              <a:t> </a:t>
            </a:r>
            <a:r>
              <a:rPr lang="en-US" altLang="de-DE" sz="2400" dirty="0" err="1">
                <a:solidFill>
                  <a:srgbClr val="333333"/>
                </a:solidFill>
              </a:rPr>
              <a:t>foarte</a:t>
            </a:r>
            <a:r>
              <a:rPr lang="en-US" altLang="de-DE" sz="2400" dirty="0">
                <a:solidFill>
                  <a:srgbClr val="333333"/>
                </a:solidFill>
              </a:rPr>
              <a:t> </a:t>
            </a:r>
            <a:r>
              <a:rPr lang="en-US" altLang="de-DE" sz="2400" err="1">
                <a:solidFill>
                  <a:srgbClr val="333333"/>
                </a:solidFill>
              </a:rPr>
              <a:t>mult</a:t>
            </a:r>
            <a:r>
              <a:rPr lang="en-US" altLang="de-DE" sz="240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94366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9" name="Rectangle 16"/>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altLang="de-DE" sz="3600" dirty="0">
                <a:latin typeface="+mn-lt"/>
                <a:ea typeface="+mn-ea"/>
                <a:cs typeface="+mn-cs"/>
              </a:rPr>
              <a:t>Consecvenţe anumitor moduri de atribuire pentru evenimente negative!</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graphicFrame>
        <p:nvGraphicFramePr>
          <p:cNvPr id="11" name="object 2"/>
          <p:cNvGraphicFramePr>
            <a:graphicFrameLocks noGrp="1"/>
          </p:cNvGraphicFramePr>
          <p:nvPr>
            <p:extLst>
              <p:ext uri="{D42A27DB-BD31-4B8C-83A1-F6EECF244321}">
                <p14:modId xmlns:p14="http://schemas.microsoft.com/office/powerpoint/2010/main" val="2919481409"/>
              </p:ext>
            </p:extLst>
          </p:nvPr>
        </p:nvGraphicFramePr>
        <p:xfrm>
          <a:off x="408955" y="4486910"/>
          <a:ext cx="11376000" cy="201168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914400">
                <a:tc>
                  <a:txBody>
                    <a:bodyPr/>
                    <a:lstStyle/>
                    <a:p>
                      <a:pPr marL="90805">
                        <a:lnSpc>
                          <a:spcPct val="100000"/>
                        </a:lnSpc>
                        <a:spcBef>
                          <a:spcPts val="355"/>
                        </a:spcBef>
                      </a:pPr>
                      <a:r>
                        <a:rPr lang="pt-BR" sz="1800" b="1" i="0" u="none" spc="-5" dirty="0">
                          <a:solidFill>
                            <a:srgbClr val="333333"/>
                          </a:solidFill>
                          <a:latin typeface="Calibri Light"/>
                          <a:cs typeface="Verdana"/>
                        </a:rPr>
                        <a:t>Atribuire: eu/persoana proprie</a:t>
                      </a:r>
                    </a:p>
                    <a:p>
                      <a:pPr marL="90805">
                        <a:lnSpc>
                          <a:spcPct val="100000"/>
                        </a:lnSpc>
                        <a:spcBef>
                          <a:spcPts val="355"/>
                        </a:spcBef>
                      </a:pPr>
                      <a:r>
                        <a:rPr lang="pt-BR" sz="1800" b="0" i="0" u="none" spc="-5" dirty="0">
                          <a:solidFill>
                            <a:srgbClr val="333333"/>
                          </a:solidFill>
                          <a:latin typeface="Calibri Light"/>
                          <a:cs typeface="Verdana"/>
                        </a:rPr>
                        <a:t>(e.g</a:t>
                      </a:r>
                      <a:r>
                        <a:rPr lang="pt-BR" sz="1800" b="0" i="0" u="none" spc="-5">
                          <a:solidFill>
                            <a:srgbClr val="333333"/>
                          </a:solidFill>
                          <a:latin typeface="Calibri Light"/>
                          <a:cs typeface="Verdana"/>
                        </a:rPr>
                        <a:t>. “Nu </a:t>
                      </a:r>
                      <a:r>
                        <a:rPr lang="pt-BR" sz="1800" b="0" i="0" u="none" spc="-5" dirty="0">
                          <a:solidFill>
                            <a:srgbClr val="333333"/>
                          </a:solidFill>
                          <a:latin typeface="Calibri Light"/>
                          <a:cs typeface="Verdana"/>
                        </a:rPr>
                        <a:t>am învăţat destul pentru </a:t>
                      </a:r>
                      <a:r>
                        <a:rPr lang="pt-BR" sz="1800" b="0" i="0" u="none" spc="-5">
                          <a:solidFill>
                            <a:srgbClr val="333333"/>
                          </a:solidFill>
                          <a:latin typeface="Calibri Light"/>
                          <a:cs typeface="Verdana"/>
                        </a:rPr>
                        <a:t>examen!”) </a:t>
                      </a:r>
                      <a:r>
                        <a:rPr lang="pt-BR" sz="1800" b="0" i="0" u="none" spc="-5" dirty="0">
                          <a:solidFill>
                            <a:srgbClr val="333333"/>
                          </a:solidFill>
                          <a:latin typeface="Calibri Light"/>
                          <a:cs typeface="Verdana"/>
                        </a:rPr>
                        <a:t>	</a:t>
                      </a:r>
                      <a:endParaRPr sz="16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marR="147320">
                        <a:lnSpc>
                          <a:spcPct val="100000"/>
                        </a:lnSpc>
                        <a:spcBef>
                          <a:spcPts val="1200"/>
                        </a:spcBef>
                      </a:pPr>
                      <a:r>
                        <a:rPr lang="vi-VN" sz="1800" b="1" i="0" u="none" spc="-5" dirty="0">
                          <a:solidFill>
                            <a:srgbClr val="333333"/>
                          </a:solidFill>
                          <a:latin typeface="Calibri Light"/>
                          <a:cs typeface="Verdana"/>
                        </a:rPr>
                        <a:t>Dezavantaj:</a:t>
                      </a:r>
                      <a:r>
                        <a:rPr lang="vi-VN" sz="1800" b="0" i="0" u="none" spc="-5" dirty="0">
                          <a:solidFill>
                            <a:srgbClr val="333333"/>
                          </a:solidFill>
                          <a:latin typeface="Calibri Light"/>
                          <a:cs typeface="Verdana"/>
                        </a:rPr>
                        <a:t> </a:t>
                      </a:r>
                      <a:r>
                        <a:rPr lang="vi-VN" sz="1800" b="0" i="0" u="none" spc="-5" dirty="0">
                          <a:solidFill>
                            <a:srgbClr val="004992"/>
                          </a:solidFill>
                          <a:latin typeface="+mn-lt"/>
                          <a:cs typeface="Verdana"/>
                        </a:rPr>
                        <a:t>???</a:t>
                      </a:r>
                      <a:endParaRPr lang="de-DE" sz="1800" b="0" i="0" u="none" spc="-5" dirty="0">
                        <a:solidFill>
                          <a:srgbClr val="333333"/>
                        </a:solidFill>
                        <a:latin typeface="+mn-lt"/>
                        <a:cs typeface="Verdana"/>
                      </a:endParaRPr>
                    </a:p>
                    <a:p>
                      <a:pPr marL="92075" marR="0" lvl="0" indent="0" algn="l" defTabSz="914245" rtl="0" eaLnBrk="1" fontAlgn="auto" latinLnBrk="0" hangingPunct="1">
                        <a:lnSpc>
                          <a:spcPct val="100000"/>
                        </a:lnSpc>
                        <a:spcBef>
                          <a:spcPts val="1200"/>
                        </a:spcBef>
                        <a:spcAft>
                          <a:spcPts val="0"/>
                        </a:spcAft>
                        <a:buClrTx/>
                        <a:buSzTx/>
                        <a:buFontTx/>
                        <a:buNone/>
                        <a:tabLst/>
                        <a:defRPr/>
                      </a:pPr>
                      <a:r>
                        <a:rPr lang="vi-VN" sz="1800" b="1" i="0" u="none" spc="-5" dirty="0">
                          <a:solidFill>
                            <a:srgbClr val="333333"/>
                          </a:solidFill>
                          <a:latin typeface="Calibri Light"/>
                          <a:cs typeface="Verdana"/>
                        </a:rPr>
                        <a:t>Avantaj:</a:t>
                      </a:r>
                      <a:r>
                        <a:rPr lang="vi-VN" sz="1800" b="0" i="0" u="none" spc="-5" dirty="0">
                          <a:solidFill>
                            <a:srgbClr val="333333"/>
                          </a:solidFill>
                          <a:latin typeface="Calibri Light"/>
                          <a:cs typeface="Verdana"/>
                        </a:rPr>
                        <a:t> </a:t>
                      </a:r>
                      <a:r>
                        <a:rPr lang="vi-VN" sz="1800" b="0" i="0" u="none" spc="-5" dirty="0">
                          <a:solidFill>
                            <a:srgbClr val="004992"/>
                          </a:solidFill>
                          <a:latin typeface="+mn-lt"/>
                          <a:cs typeface="Verdana"/>
                        </a:rPr>
                        <a:t>???</a:t>
                      </a:r>
                      <a:endParaRPr lang="de-DE" sz="1800" b="0" i="0" u="none" spc="-5" dirty="0">
                        <a:solidFill>
                          <a:srgbClr val="333333"/>
                        </a:solidFill>
                        <a:latin typeface="+mn-l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vi-VN" sz="1800" b="1" i="0" u="none" spc="-5" dirty="0">
                          <a:solidFill>
                            <a:srgbClr val="333333"/>
                          </a:solidFill>
                          <a:latin typeface="Calibri Light"/>
                          <a:cs typeface="Verdana"/>
                        </a:rPr>
                        <a:t>Atribuire: alţii/circumstanţe</a:t>
                      </a:r>
                    </a:p>
                    <a:p>
                      <a:pPr marL="90805" marR="203835">
                        <a:lnSpc>
                          <a:spcPct val="108800"/>
                        </a:lnSpc>
                        <a:spcBef>
                          <a:spcPts val="165"/>
                        </a:spcBef>
                      </a:pPr>
                      <a:r>
                        <a:rPr lang="vi-VN" sz="1800" b="0" i="0" u="none" spc="-5" dirty="0">
                          <a:solidFill>
                            <a:srgbClr val="333333"/>
                          </a:solidFill>
                          <a:latin typeface="Calibri Light"/>
                          <a:cs typeface="Verdana"/>
                        </a:rPr>
                        <a:t>(e.g</a:t>
                      </a:r>
                      <a:r>
                        <a:rPr lang="vi-VN" sz="1800" b="0" i="0" u="none" spc="-5">
                          <a:solidFill>
                            <a:srgbClr val="333333"/>
                          </a:solidFill>
                          <a:latin typeface="Calibri Light"/>
                          <a:cs typeface="Verdana"/>
                        </a:rPr>
                        <a:t>. “Profesorul </a:t>
                      </a:r>
                      <a:r>
                        <a:rPr lang="vi-VN" sz="1800" b="0" i="0" u="none" spc="-5" dirty="0">
                          <a:solidFill>
                            <a:srgbClr val="333333"/>
                          </a:solidFill>
                          <a:latin typeface="Calibri Light"/>
                          <a:cs typeface="Verdana"/>
                        </a:rPr>
                        <a:t>e un idiot şi mă </a:t>
                      </a:r>
                      <a:r>
                        <a:rPr lang="vi-VN" sz="1800" b="0" i="0" u="none" spc="-5">
                          <a:solidFill>
                            <a:srgbClr val="333333"/>
                          </a:solidFill>
                          <a:latin typeface="Calibri Light"/>
                          <a:cs typeface="Verdana"/>
                        </a:rPr>
                        <a:t>urăşte.”) </a:t>
                      </a:r>
                      <a:r>
                        <a:rPr lang="vi-VN" sz="1800" b="0" i="0" u="none" spc="-5" dirty="0">
                          <a:solidFill>
                            <a:srgbClr val="333333"/>
                          </a:solidFill>
                          <a:latin typeface="Calibri Light"/>
                          <a:cs typeface="Verdana"/>
                        </a:rPr>
                        <a:t>	</a:t>
                      </a:r>
                      <a:endParaRPr sz="1600" b="0" i="0" u="none"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vi-VN" sz="1800" b="1" i="0" u="none" spc="-5" dirty="0">
                          <a:solidFill>
                            <a:srgbClr val="333333"/>
                          </a:solidFill>
                          <a:latin typeface="Calibri Light"/>
                          <a:cs typeface="Verdana"/>
                        </a:rPr>
                        <a:t>Dezavantaj:</a:t>
                      </a:r>
                      <a:r>
                        <a:rPr lang="vi-VN" sz="1800" b="0" i="0" u="none" spc="-5" dirty="0">
                          <a:solidFill>
                            <a:srgbClr val="333333"/>
                          </a:solidFill>
                          <a:latin typeface="Calibri Light"/>
                          <a:cs typeface="Verdana"/>
                        </a:rPr>
                        <a:t> </a:t>
                      </a:r>
                      <a:r>
                        <a:rPr lang="vi-VN" sz="1800" b="0" i="0" u="none" spc="-5" dirty="0">
                          <a:solidFill>
                            <a:srgbClr val="004992"/>
                          </a:solidFill>
                          <a:latin typeface="+mn-lt"/>
                          <a:cs typeface="Verdana"/>
                        </a:rPr>
                        <a:t>???</a:t>
                      </a:r>
                      <a:endParaRPr lang="de-DE" sz="1800" b="0" i="0" u="none" spc="-5" dirty="0">
                        <a:solidFill>
                          <a:srgbClr val="333333"/>
                        </a:solidFill>
                        <a:latin typeface="Calibri Light"/>
                        <a:cs typeface="Verdana"/>
                      </a:endParaRPr>
                    </a:p>
                    <a:p>
                      <a:pPr marL="92075" marR="147320">
                        <a:lnSpc>
                          <a:spcPct val="100000"/>
                        </a:lnSpc>
                        <a:spcBef>
                          <a:spcPts val="1200"/>
                        </a:spcBef>
                      </a:pPr>
                      <a:r>
                        <a:rPr lang="vi-VN" sz="1800" b="1" i="0" u="none" spc="-5" dirty="0">
                          <a:solidFill>
                            <a:srgbClr val="333333"/>
                          </a:solidFill>
                          <a:latin typeface="Calibri Light"/>
                          <a:cs typeface="Verdana"/>
                        </a:rPr>
                        <a:t>Avantaj:</a:t>
                      </a:r>
                      <a:r>
                        <a:rPr lang="de-DE" sz="1800" b="1" i="0" u="none" spc="-5" dirty="0">
                          <a:solidFill>
                            <a:srgbClr val="333333"/>
                          </a:solidFill>
                          <a:latin typeface="Calibri Light"/>
                          <a:cs typeface="Verdana"/>
                        </a:rPr>
                        <a:t> </a:t>
                      </a:r>
                      <a:r>
                        <a:rPr lang="vi-VN" sz="1800" b="0" i="0" u="none" spc="-5" dirty="0">
                          <a:solidFill>
                            <a:srgbClr val="004992"/>
                          </a:solidFill>
                          <a:latin typeface="+mn-lt"/>
                          <a:cs typeface="Verdana"/>
                        </a:rPr>
                        <a:t>???</a:t>
                      </a:r>
                      <a:endParaRPr sz="18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4" cstate="print"/>
            <a:stretch>
              <a:fillRect/>
            </a:stretch>
          </a:blipFill>
        </p:spPr>
        <p:txBody>
          <a:bodyPr wrap="square" lIns="0" tIns="0" rIns="0" bIns="0" rtlCol="0"/>
          <a:lstStyle/>
          <a:p>
            <a:endParaRPr/>
          </a:p>
        </p:txBody>
      </p:sp>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vi-VN" altLang="de-DE" sz="1600">
                <a:latin typeface="Calibri Light"/>
              </a:rPr>
              <a:t>N-aţi scris mai nimic.</a:t>
            </a:r>
          </a:p>
          <a:p>
            <a:pPr algn="ctr" eaLnBrk="1" hangingPunct="1">
              <a:spcBef>
                <a:spcPct val="0"/>
              </a:spcBef>
              <a:buClrTx/>
              <a:buFontTx/>
              <a:buNone/>
            </a:pPr>
            <a:r>
              <a:rPr lang="vi-VN" altLang="de-DE" sz="1600">
                <a:latin typeface="Calibri Light"/>
              </a:rPr>
              <a:t>Aţi căzut la examenul de limba română! </a:t>
            </a:r>
            <a:endParaRPr lang="en-CA" altLang="de-DE" sz="1600" dirty="0">
              <a:latin typeface="Calibri Light"/>
            </a:endParaRPr>
          </a:p>
        </p:txBody>
      </p:sp>
    </p:spTree>
    <p:extLst>
      <p:ext uri="{BB962C8B-B14F-4D97-AF65-F5344CB8AC3E}">
        <p14:creationId xmlns:p14="http://schemas.microsoft.com/office/powerpoint/2010/main" val="14540168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9" name="Rectangle 16"/>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altLang="de-DE" sz="3600" dirty="0">
                <a:latin typeface="+mn-lt"/>
                <a:ea typeface="+mn-ea"/>
                <a:cs typeface="+mn-cs"/>
              </a:rPr>
              <a:t>Consecvenţe anumitor moduri de atribuire pentru evenimente negative!</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graphicFrame>
        <p:nvGraphicFramePr>
          <p:cNvPr id="11" name="object 2"/>
          <p:cNvGraphicFramePr>
            <a:graphicFrameLocks noGrp="1"/>
          </p:cNvGraphicFramePr>
          <p:nvPr>
            <p:extLst>
              <p:ext uri="{D42A27DB-BD31-4B8C-83A1-F6EECF244321}">
                <p14:modId xmlns:p14="http://schemas.microsoft.com/office/powerpoint/2010/main" val="505003222"/>
              </p:ext>
            </p:extLst>
          </p:nvPr>
        </p:nvGraphicFramePr>
        <p:xfrm>
          <a:off x="408955" y="4486910"/>
          <a:ext cx="11376000" cy="201168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914400">
                <a:tc>
                  <a:txBody>
                    <a:bodyPr/>
                    <a:lstStyle/>
                    <a:p>
                      <a:pPr marL="90805">
                        <a:lnSpc>
                          <a:spcPct val="100000"/>
                        </a:lnSpc>
                        <a:spcBef>
                          <a:spcPts val="355"/>
                        </a:spcBef>
                      </a:pPr>
                      <a:r>
                        <a:rPr lang="pt-BR" sz="1800" b="1" i="0" u="none" spc="-5" dirty="0">
                          <a:solidFill>
                            <a:srgbClr val="333333"/>
                          </a:solidFill>
                          <a:latin typeface="Calibri Light"/>
                          <a:cs typeface="Verdana"/>
                        </a:rPr>
                        <a:t>Atribuire: eu/persoana proprie</a:t>
                      </a:r>
                    </a:p>
                    <a:p>
                      <a:pPr marL="90805">
                        <a:lnSpc>
                          <a:spcPct val="100000"/>
                        </a:lnSpc>
                        <a:spcBef>
                          <a:spcPts val="355"/>
                        </a:spcBef>
                      </a:pPr>
                      <a:r>
                        <a:rPr lang="pt-BR" sz="1800" b="0" i="0" u="none" spc="-5" dirty="0">
                          <a:solidFill>
                            <a:srgbClr val="333333"/>
                          </a:solidFill>
                          <a:latin typeface="Calibri Light"/>
                          <a:cs typeface="Verdana"/>
                        </a:rPr>
                        <a:t>(e.g</a:t>
                      </a:r>
                      <a:r>
                        <a:rPr lang="pt-BR" sz="1800" b="0" i="0" u="none" spc="-5">
                          <a:solidFill>
                            <a:srgbClr val="333333"/>
                          </a:solidFill>
                          <a:latin typeface="Calibri Light"/>
                          <a:cs typeface="Verdana"/>
                        </a:rPr>
                        <a:t>. “Nu </a:t>
                      </a:r>
                      <a:r>
                        <a:rPr lang="pt-BR" sz="1800" b="0" i="0" u="none" spc="-5" dirty="0">
                          <a:solidFill>
                            <a:srgbClr val="333333"/>
                          </a:solidFill>
                          <a:latin typeface="Calibri Light"/>
                          <a:cs typeface="Verdana"/>
                        </a:rPr>
                        <a:t>am învăţat destul pentru </a:t>
                      </a:r>
                      <a:r>
                        <a:rPr lang="pt-BR" sz="1800" b="0" i="0" u="none" spc="-5">
                          <a:solidFill>
                            <a:srgbClr val="333333"/>
                          </a:solidFill>
                          <a:latin typeface="Calibri Light"/>
                          <a:cs typeface="Verdana"/>
                        </a:rPr>
                        <a:t>examen!”) </a:t>
                      </a:r>
                      <a:r>
                        <a:rPr lang="pt-BR" sz="1800" b="0" i="0" u="none" spc="-5" dirty="0">
                          <a:solidFill>
                            <a:srgbClr val="333333"/>
                          </a:solidFill>
                          <a:latin typeface="Calibri Light"/>
                          <a:cs typeface="Verdana"/>
                        </a:rPr>
                        <a:t>	</a:t>
                      </a:r>
                      <a:endParaRPr sz="16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vi-VN" sz="1800" b="1" i="0" u="none" spc="-5" dirty="0">
                          <a:solidFill>
                            <a:srgbClr val="333333"/>
                          </a:solidFill>
                          <a:latin typeface="Calibri Light"/>
                          <a:cs typeface="Verdana"/>
                        </a:rPr>
                        <a:t>Dezavantaj:</a:t>
                      </a:r>
                      <a:r>
                        <a:rPr lang="vi-VN" sz="1800" b="0" i="0" u="none" spc="-5" dirty="0">
                          <a:solidFill>
                            <a:srgbClr val="333333"/>
                          </a:solidFill>
                          <a:latin typeface="Calibri Light"/>
                          <a:cs typeface="Verdana"/>
                        </a:rPr>
                        <a:t> scade încrederea în sine </a:t>
                      </a:r>
                    </a:p>
                    <a:p>
                      <a:pPr marL="92075">
                        <a:lnSpc>
                          <a:spcPct val="100000"/>
                        </a:lnSpc>
                        <a:spcBef>
                          <a:spcPts val="1200"/>
                        </a:spcBef>
                      </a:pPr>
                      <a:r>
                        <a:rPr lang="vi-VN" sz="1800" b="1" i="0" u="none" spc="-5" dirty="0">
                          <a:solidFill>
                            <a:srgbClr val="333333"/>
                          </a:solidFill>
                          <a:latin typeface="Calibri Light"/>
                          <a:cs typeface="Verdana"/>
                        </a:rPr>
                        <a:t>Avantaj:</a:t>
                      </a:r>
                      <a:r>
                        <a:rPr lang="vi-VN" sz="1800" b="0" i="0" u="none" spc="-5" dirty="0">
                          <a:solidFill>
                            <a:srgbClr val="333333"/>
                          </a:solidFill>
                          <a:latin typeface="Calibri Light"/>
                          <a:cs typeface="Verdana"/>
                        </a:rPr>
                        <a:t> preluarea răspunzerii ca act de nobleţe </a:t>
                      </a:r>
                      <a:endParaRPr sz="18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vi-VN" sz="1800" b="1" i="0" u="none" spc="-5" dirty="0">
                          <a:solidFill>
                            <a:srgbClr val="333333"/>
                          </a:solidFill>
                          <a:latin typeface="Calibri Light"/>
                          <a:cs typeface="Verdana"/>
                        </a:rPr>
                        <a:t>Atribuire: alţii/circumstanţe</a:t>
                      </a:r>
                    </a:p>
                    <a:p>
                      <a:pPr marL="90805" marR="203835">
                        <a:lnSpc>
                          <a:spcPct val="108800"/>
                        </a:lnSpc>
                        <a:spcBef>
                          <a:spcPts val="165"/>
                        </a:spcBef>
                      </a:pPr>
                      <a:r>
                        <a:rPr lang="vi-VN" sz="1800" b="0" i="0" u="none" spc="-5" dirty="0">
                          <a:solidFill>
                            <a:srgbClr val="333333"/>
                          </a:solidFill>
                          <a:latin typeface="Calibri Light"/>
                          <a:cs typeface="Verdana"/>
                        </a:rPr>
                        <a:t>(e.g</a:t>
                      </a:r>
                      <a:r>
                        <a:rPr lang="vi-VN" sz="1800" b="0" i="0" u="none" spc="-5">
                          <a:solidFill>
                            <a:srgbClr val="333333"/>
                          </a:solidFill>
                          <a:latin typeface="Calibri Light"/>
                          <a:cs typeface="Verdana"/>
                        </a:rPr>
                        <a:t>. “Profesorul </a:t>
                      </a:r>
                      <a:r>
                        <a:rPr lang="vi-VN" sz="1800" b="0" i="0" u="none" spc="-5" dirty="0">
                          <a:solidFill>
                            <a:srgbClr val="333333"/>
                          </a:solidFill>
                          <a:latin typeface="Calibri Light"/>
                          <a:cs typeface="Verdana"/>
                        </a:rPr>
                        <a:t>e un idiot şi mă </a:t>
                      </a:r>
                      <a:r>
                        <a:rPr lang="vi-VN" sz="1800" b="0" i="0" u="none" spc="-5">
                          <a:solidFill>
                            <a:srgbClr val="333333"/>
                          </a:solidFill>
                          <a:latin typeface="Calibri Light"/>
                          <a:cs typeface="Verdana"/>
                        </a:rPr>
                        <a:t>urăşte.”) </a:t>
                      </a:r>
                      <a:r>
                        <a:rPr lang="vi-VN" sz="1800" b="0" i="0" u="none" spc="-5" dirty="0">
                          <a:solidFill>
                            <a:srgbClr val="333333"/>
                          </a:solidFill>
                          <a:latin typeface="Calibri Light"/>
                          <a:cs typeface="Verdana"/>
                        </a:rPr>
                        <a:t>	</a:t>
                      </a:r>
                      <a:endParaRPr sz="1600" b="0" i="0" u="none"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vi-VN" sz="1800" b="1" i="0" u="none" spc="-5" dirty="0">
                          <a:solidFill>
                            <a:srgbClr val="333333"/>
                          </a:solidFill>
                          <a:latin typeface="Calibri Light"/>
                          <a:cs typeface="Verdana"/>
                        </a:rPr>
                        <a:t>Dezavantaj:</a:t>
                      </a:r>
                      <a:r>
                        <a:rPr lang="vi-VN" sz="1800" b="0" i="0" u="none" spc="-5" dirty="0">
                          <a:solidFill>
                            <a:srgbClr val="333333"/>
                          </a:solidFill>
                          <a:latin typeface="Calibri Light"/>
                          <a:cs typeface="Verdana"/>
                        </a:rPr>
                        <a:t> </a:t>
                      </a:r>
                      <a:r>
                        <a:rPr lang="vi-VN" sz="1800" b="0" i="0" u="none" spc="-5" dirty="0">
                          <a:solidFill>
                            <a:srgbClr val="004992"/>
                          </a:solidFill>
                          <a:latin typeface="+mn-lt"/>
                          <a:cs typeface="Verdana"/>
                        </a:rPr>
                        <a:t>???</a:t>
                      </a:r>
                      <a:endParaRPr lang="de-DE" sz="1800" b="0" i="0" u="none" spc="-5" dirty="0">
                        <a:solidFill>
                          <a:srgbClr val="333333"/>
                        </a:solidFill>
                        <a:latin typeface="Calibri Light"/>
                        <a:cs typeface="Verdana"/>
                      </a:endParaRPr>
                    </a:p>
                    <a:p>
                      <a:pPr marL="92075" marR="147320">
                        <a:lnSpc>
                          <a:spcPct val="100000"/>
                        </a:lnSpc>
                        <a:spcBef>
                          <a:spcPts val="1200"/>
                        </a:spcBef>
                      </a:pPr>
                      <a:r>
                        <a:rPr lang="vi-VN" sz="1800" b="1" i="0" u="none" spc="-5" dirty="0">
                          <a:solidFill>
                            <a:srgbClr val="333333"/>
                          </a:solidFill>
                          <a:latin typeface="Calibri Light"/>
                          <a:cs typeface="Verdana"/>
                        </a:rPr>
                        <a:t>Avantaj:</a:t>
                      </a:r>
                      <a:r>
                        <a:rPr lang="de-DE" sz="1800" b="1" i="0" u="none" spc="-5" dirty="0">
                          <a:solidFill>
                            <a:srgbClr val="333333"/>
                          </a:solidFill>
                          <a:latin typeface="Calibri Light"/>
                          <a:cs typeface="Verdana"/>
                        </a:rPr>
                        <a:t> </a:t>
                      </a:r>
                      <a:r>
                        <a:rPr lang="vi-VN" sz="1800" b="0" i="0" u="none" spc="-5" dirty="0">
                          <a:solidFill>
                            <a:srgbClr val="004992"/>
                          </a:solidFill>
                          <a:latin typeface="+mn-lt"/>
                          <a:cs typeface="Verdana"/>
                        </a:rPr>
                        <a:t>???</a:t>
                      </a:r>
                      <a:endParaRPr sz="18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4" cstate="print"/>
            <a:stretch>
              <a:fillRect/>
            </a:stretch>
          </a:blipFill>
        </p:spPr>
        <p:txBody>
          <a:bodyPr wrap="square" lIns="0" tIns="0" rIns="0" bIns="0" rtlCol="0"/>
          <a:lstStyle/>
          <a:p>
            <a:endParaRPr/>
          </a:p>
        </p:txBody>
      </p:sp>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vi-VN" altLang="de-DE" sz="1600">
                <a:latin typeface="Calibri Light"/>
              </a:rPr>
              <a:t>N-aţi scris mai nimic.</a:t>
            </a:r>
          </a:p>
          <a:p>
            <a:pPr algn="ctr" eaLnBrk="1" hangingPunct="1">
              <a:spcBef>
                <a:spcPct val="0"/>
              </a:spcBef>
              <a:buClrTx/>
              <a:buFontTx/>
              <a:buNone/>
            </a:pPr>
            <a:r>
              <a:rPr lang="vi-VN" altLang="de-DE" sz="1600">
                <a:latin typeface="Calibri Light"/>
              </a:rPr>
              <a:t>Aţi căzut la examenul de limba română! </a:t>
            </a:r>
            <a:endParaRPr lang="en-CA" altLang="de-DE" sz="1600" dirty="0">
              <a:latin typeface="Calibri Light"/>
            </a:endParaRPr>
          </a:p>
        </p:txBody>
      </p:sp>
    </p:spTree>
    <p:extLst>
      <p:ext uri="{BB962C8B-B14F-4D97-AF65-F5344CB8AC3E}">
        <p14:creationId xmlns:p14="http://schemas.microsoft.com/office/powerpoint/2010/main" val="36318831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9" name="Rectangle 16"/>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altLang="de-DE" sz="3600" dirty="0">
                <a:latin typeface="+mn-lt"/>
                <a:ea typeface="+mn-ea"/>
                <a:cs typeface="+mn-cs"/>
              </a:rPr>
              <a:t>Consecvenţe anumitor moduri de atribuire pentru evenimente negative!</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graphicFrame>
        <p:nvGraphicFramePr>
          <p:cNvPr id="11" name="object 2"/>
          <p:cNvGraphicFramePr>
            <a:graphicFrameLocks noGrp="1"/>
          </p:cNvGraphicFramePr>
          <p:nvPr/>
        </p:nvGraphicFramePr>
        <p:xfrm>
          <a:off x="408955" y="4486910"/>
          <a:ext cx="11376000" cy="201168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914400">
                <a:tc>
                  <a:txBody>
                    <a:bodyPr/>
                    <a:lstStyle/>
                    <a:p>
                      <a:pPr marL="90805">
                        <a:lnSpc>
                          <a:spcPct val="100000"/>
                        </a:lnSpc>
                        <a:spcBef>
                          <a:spcPts val="355"/>
                        </a:spcBef>
                      </a:pPr>
                      <a:r>
                        <a:rPr lang="pt-BR" sz="1800" b="1" i="0" u="none" spc="-5" dirty="0">
                          <a:solidFill>
                            <a:srgbClr val="333333"/>
                          </a:solidFill>
                          <a:latin typeface="Calibri Light"/>
                          <a:cs typeface="Verdana"/>
                        </a:rPr>
                        <a:t>Atribuire: eu/persoana proprie</a:t>
                      </a:r>
                    </a:p>
                    <a:p>
                      <a:pPr marL="90805">
                        <a:lnSpc>
                          <a:spcPct val="100000"/>
                        </a:lnSpc>
                        <a:spcBef>
                          <a:spcPts val="355"/>
                        </a:spcBef>
                      </a:pPr>
                      <a:r>
                        <a:rPr lang="pt-BR" sz="1800" b="0" i="0" u="none" spc="-5" dirty="0">
                          <a:solidFill>
                            <a:srgbClr val="333333"/>
                          </a:solidFill>
                          <a:latin typeface="Calibri Light"/>
                          <a:cs typeface="Verdana"/>
                        </a:rPr>
                        <a:t>(e.g</a:t>
                      </a:r>
                      <a:r>
                        <a:rPr lang="pt-BR" sz="1800" b="0" i="0" u="none" spc="-5">
                          <a:solidFill>
                            <a:srgbClr val="333333"/>
                          </a:solidFill>
                          <a:latin typeface="Calibri Light"/>
                          <a:cs typeface="Verdana"/>
                        </a:rPr>
                        <a:t>. “Nu </a:t>
                      </a:r>
                      <a:r>
                        <a:rPr lang="pt-BR" sz="1800" b="0" i="0" u="none" spc="-5" dirty="0">
                          <a:solidFill>
                            <a:srgbClr val="333333"/>
                          </a:solidFill>
                          <a:latin typeface="Calibri Light"/>
                          <a:cs typeface="Verdana"/>
                        </a:rPr>
                        <a:t>am învăţat destul pentru </a:t>
                      </a:r>
                      <a:r>
                        <a:rPr lang="pt-BR" sz="1800" b="0" i="0" u="none" spc="-5">
                          <a:solidFill>
                            <a:srgbClr val="333333"/>
                          </a:solidFill>
                          <a:latin typeface="Calibri Light"/>
                          <a:cs typeface="Verdana"/>
                        </a:rPr>
                        <a:t>examen!”) </a:t>
                      </a:r>
                      <a:r>
                        <a:rPr lang="pt-BR" sz="1800" b="0" i="0" u="none" spc="-5" dirty="0">
                          <a:solidFill>
                            <a:srgbClr val="333333"/>
                          </a:solidFill>
                          <a:latin typeface="Calibri Light"/>
                          <a:cs typeface="Verdana"/>
                        </a:rPr>
                        <a:t>	</a:t>
                      </a:r>
                      <a:endParaRPr sz="16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vi-VN" sz="1800" b="1" i="0" u="none" spc="-5" dirty="0">
                          <a:solidFill>
                            <a:srgbClr val="333333"/>
                          </a:solidFill>
                          <a:latin typeface="Calibri Light"/>
                          <a:cs typeface="Verdana"/>
                        </a:rPr>
                        <a:t>Dezavantaj:</a:t>
                      </a:r>
                      <a:r>
                        <a:rPr lang="vi-VN" sz="1800" b="0" i="0" u="none" spc="-5" dirty="0">
                          <a:solidFill>
                            <a:srgbClr val="333333"/>
                          </a:solidFill>
                          <a:latin typeface="Calibri Light"/>
                          <a:cs typeface="Verdana"/>
                        </a:rPr>
                        <a:t> scade încrederea în sine </a:t>
                      </a:r>
                    </a:p>
                    <a:p>
                      <a:pPr marL="92075">
                        <a:lnSpc>
                          <a:spcPct val="100000"/>
                        </a:lnSpc>
                        <a:spcBef>
                          <a:spcPts val="1200"/>
                        </a:spcBef>
                      </a:pPr>
                      <a:r>
                        <a:rPr lang="vi-VN" sz="1800" b="1" i="0" u="none" spc="-5" dirty="0">
                          <a:solidFill>
                            <a:srgbClr val="333333"/>
                          </a:solidFill>
                          <a:latin typeface="Calibri Light"/>
                          <a:cs typeface="Verdana"/>
                        </a:rPr>
                        <a:t>Avantaj:</a:t>
                      </a:r>
                      <a:r>
                        <a:rPr lang="vi-VN" sz="1800" b="0" i="0" u="none" spc="-5" dirty="0">
                          <a:solidFill>
                            <a:srgbClr val="333333"/>
                          </a:solidFill>
                          <a:latin typeface="Calibri Light"/>
                          <a:cs typeface="Verdana"/>
                        </a:rPr>
                        <a:t> preluarea răspunzerii ca act de nobleţe </a:t>
                      </a:r>
                      <a:endParaRPr sz="18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vi-VN" sz="1800" b="1" i="0" u="none" spc="-5" dirty="0">
                          <a:solidFill>
                            <a:srgbClr val="333333"/>
                          </a:solidFill>
                          <a:latin typeface="Calibri Light"/>
                          <a:cs typeface="Verdana"/>
                        </a:rPr>
                        <a:t>Atribuire: alţii/circumstanţe</a:t>
                      </a:r>
                    </a:p>
                    <a:p>
                      <a:pPr marL="90805" marR="203835">
                        <a:lnSpc>
                          <a:spcPct val="108800"/>
                        </a:lnSpc>
                        <a:spcBef>
                          <a:spcPts val="165"/>
                        </a:spcBef>
                      </a:pPr>
                      <a:r>
                        <a:rPr lang="vi-VN" sz="1800" b="0" i="0" u="none" spc="-5" dirty="0">
                          <a:solidFill>
                            <a:srgbClr val="333333"/>
                          </a:solidFill>
                          <a:latin typeface="Calibri Light"/>
                          <a:cs typeface="Verdana"/>
                        </a:rPr>
                        <a:t>(e.g</a:t>
                      </a:r>
                      <a:r>
                        <a:rPr lang="vi-VN" sz="1800" b="0" i="0" u="none" spc="-5">
                          <a:solidFill>
                            <a:srgbClr val="333333"/>
                          </a:solidFill>
                          <a:latin typeface="Calibri Light"/>
                          <a:cs typeface="Verdana"/>
                        </a:rPr>
                        <a:t>. “Profesorul </a:t>
                      </a:r>
                      <a:r>
                        <a:rPr lang="vi-VN" sz="1800" b="0" i="0" u="none" spc="-5" dirty="0">
                          <a:solidFill>
                            <a:srgbClr val="333333"/>
                          </a:solidFill>
                          <a:latin typeface="Calibri Light"/>
                          <a:cs typeface="Verdana"/>
                        </a:rPr>
                        <a:t>e un idiot şi mă </a:t>
                      </a:r>
                      <a:r>
                        <a:rPr lang="vi-VN" sz="1800" b="0" i="0" u="none" spc="-5">
                          <a:solidFill>
                            <a:srgbClr val="333333"/>
                          </a:solidFill>
                          <a:latin typeface="Calibri Light"/>
                          <a:cs typeface="Verdana"/>
                        </a:rPr>
                        <a:t>urăşte.”) </a:t>
                      </a:r>
                      <a:r>
                        <a:rPr lang="vi-VN" sz="1800" b="0" i="0" u="none" spc="-5" dirty="0">
                          <a:solidFill>
                            <a:srgbClr val="333333"/>
                          </a:solidFill>
                          <a:latin typeface="Calibri Light"/>
                          <a:cs typeface="Verdana"/>
                        </a:rPr>
                        <a:t>	</a:t>
                      </a:r>
                      <a:endParaRPr sz="1600" b="0" i="0" u="none"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vi-VN" sz="1800" b="1" i="0" u="none" spc="-5" dirty="0">
                          <a:solidFill>
                            <a:srgbClr val="333333"/>
                          </a:solidFill>
                          <a:latin typeface="Calibri Light"/>
                          <a:cs typeface="Verdana"/>
                        </a:rPr>
                        <a:t>Dezavantaj:</a:t>
                      </a:r>
                      <a:r>
                        <a:rPr lang="vi-VN" sz="1800" b="0" i="0" u="none" spc="-5" dirty="0">
                          <a:solidFill>
                            <a:srgbClr val="333333"/>
                          </a:solidFill>
                          <a:latin typeface="Calibri Light"/>
                          <a:cs typeface="Verdana"/>
                        </a:rPr>
                        <a:t> lipsa preluării răspunzerii ca semn de slăbiciune</a:t>
                      </a:r>
                    </a:p>
                    <a:p>
                      <a:pPr marL="92075" marR="147320">
                        <a:lnSpc>
                          <a:spcPct val="100000"/>
                        </a:lnSpc>
                        <a:spcBef>
                          <a:spcPts val="1200"/>
                        </a:spcBef>
                      </a:pPr>
                      <a:r>
                        <a:rPr lang="vi-VN" sz="1800" b="1" i="0" u="none" spc="-5" dirty="0">
                          <a:solidFill>
                            <a:srgbClr val="333333"/>
                          </a:solidFill>
                          <a:latin typeface="Calibri Light"/>
                          <a:cs typeface="Verdana"/>
                        </a:rPr>
                        <a:t>Avantaj:</a:t>
                      </a:r>
                      <a:r>
                        <a:rPr lang="vi-VN" sz="1800" b="0" i="0" u="none" spc="-5" dirty="0">
                          <a:solidFill>
                            <a:srgbClr val="333333"/>
                          </a:solidFill>
                          <a:latin typeface="Calibri Light"/>
                          <a:cs typeface="Verdana"/>
                        </a:rPr>
                        <a:t> încrederea în sine nu este in pericol</a:t>
                      </a:r>
                      <a:endParaRPr sz="18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4" cstate="print"/>
            <a:stretch>
              <a:fillRect/>
            </a:stretch>
          </a:blipFill>
        </p:spPr>
        <p:txBody>
          <a:bodyPr wrap="square" lIns="0" tIns="0" rIns="0" bIns="0" rtlCol="0"/>
          <a:lstStyle/>
          <a:p>
            <a:endParaRPr/>
          </a:p>
        </p:txBody>
      </p:sp>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vi-VN" altLang="de-DE" sz="1600">
                <a:latin typeface="Calibri Light"/>
              </a:rPr>
              <a:t>N-aţi scris mai nimic.</a:t>
            </a:r>
          </a:p>
          <a:p>
            <a:pPr algn="ctr" eaLnBrk="1" hangingPunct="1">
              <a:spcBef>
                <a:spcPct val="0"/>
              </a:spcBef>
              <a:buClrTx/>
              <a:buFontTx/>
              <a:buNone/>
            </a:pPr>
            <a:r>
              <a:rPr lang="vi-VN" altLang="de-DE" sz="1600">
                <a:latin typeface="Calibri Light"/>
              </a:rPr>
              <a:t>Aţi căzut la examenul de limba română! </a:t>
            </a:r>
            <a:endParaRPr lang="en-CA" altLang="de-DE" sz="1600" dirty="0">
              <a:latin typeface="Calibri Light"/>
            </a:endParaRPr>
          </a:p>
        </p:txBody>
      </p:sp>
    </p:spTree>
    <p:extLst>
      <p:ext uri="{BB962C8B-B14F-4D97-AF65-F5344CB8AC3E}">
        <p14:creationId xmlns:p14="http://schemas.microsoft.com/office/powerpoint/2010/main" val="13500751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4" name="Rectangle 45"/>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altLang="de-DE" sz="3600" dirty="0">
                <a:latin typeface="+mn-lt"/>
                <a:ea typeface="+mn-ea"/>
                <a:cs typeface="+mn-cs"/>
              </a:rPr>
              <a:t>Consecvenţe anumitor moduri de atribuire pentru evenimente negative!</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519024280"/>
              </p:ext>
            </p:extLst>
          </p:nvPr>
        </p:nvGraphicFramePr>
        <p:xfrm>
          <a:off x="408955" y="4489704"/>
          <a:ext cx="11375136" cy="201168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Răspunsuri mai echilibrate (de exemplu combinaţie alţii, circumstanţe şi eu; oferiţi mai multe explicaţii):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4" cstate="print"/>
            <a:stretch>
              <a:fillRect/>
            </a:stretch>
          </a:blipFill>
        </p:spPr>
        <p:txBody>
          <a:bodyPr wrap="square" lIns="0" tIns="0" rIns="0" bIns="0" rtlCol="0"/>
          <a:lstStyle/>
          <a:p>
            <a:endParaRPr/>
          </a:p>
        </p:txBody>
      </p:sp>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vi-VN" altLang="de-DE" sz="1600">
                <a:latin typeface="Calibri Light"/>
              </a:rPr>
              <a:t>N-aţi scris mai nimic.</a:t>
            </a:r>
          </a:p>
          <a:p>
            <a:pPr algn="ctr" eaLnBrk="1" hangingPunct="1">
              <a:spcBef>
                <a:spcPct val="0"/>
              </a:spcBef>
              <a:buClrTx/>
              <a:buFontTx/>
              <a:buNone/>
            </a:pPr>
            <a:r>
              <a:rPr lang="vi-VN" altLang="de-DE" sz="1600">
                <a:latin typeface="Calibri Light"/>
              </a:rPr>
              <a:t>Aţi căzut la examenul de limba română! </a:t>
            </a:r>
            <a:endParaRPr lang="en-CA" altLang="de-DE" sz="1600" dirty="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2" name="Rectangle 1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altLang="de-DE" sz="3600" dirty="0">
                <a:latin typeface="+mn-lt"/>
                <a:ea typeface="+mn-ea"/>
                <a:cs typeface="+mn-cs"/>
              </a:rPr>
              <a:t>Consecvenţe anumitor moduri de atribuire pentru evenimente negative!</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192464837"/>
              </p:ext>
            </p:extLst>
          </p:nvPr>
        </p:nvGraphicFramePr>
        <p:xfrm>
          <a:off x="408955" y="4489704"/>
          <a:ext cx="11375136" cy="201168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Răspunsuri mai echilibrate (de exemplu combinaţie alţii, circumstanţe şi eu; oferiţi mai multe explicaţii):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cs typeface="Times New Roman" pitchFamily="18" charset="0"/>
                        </a:rPr>
                        <a:t>“Nu </a:t>
                      </a:r>
                      <a:r>
                        <a:rPr kumimoji="0" lang="vi-VN" sz="2000" b="0" i="0" u="none" strike="noStrike" cap="none" normalizeH="0" baseline="0" dirty="0">
                          <a:ln>
                            <a:noFill/>
                          </a:ln>
                          <a:solidFill>
                            <a:srgbClr val="333333"/>
                          </a:solidFill>
                          <a:effectLst/>
                          <a:latin typeface="Calibri Light"/>
                          <a:cs typeface="Times New Roman" pitchFamily="18" charset="0"/>
                        </a:rPr>
                        <a:t>sunt obişnuit cu astfel de examene, trebuie să învăţ mai mult data viitoare</a:t>
                      </a:r>
                      <a:r>
                        <a:rPr kumimoji="0" lang="vi-VN" sz="2000" b="0" i="0" u="none" strike="noStrike" cap="none" normalizeH="0" baseline="0">
                          <a:ln>
                            <a:noFill/>
                          </a:ln>
                          <a:solidFill>
                            <a:srgbClr val="333333"/>
                          </a:solidFill>
                          <a:effectLst/>
                          <a:latin typeface="Calibri Light"/>
                          <a:cs typeface="Times New Roman" pitchFamily="18" charset="0"/>
                        </a:rPr>
                        <a:t>. ”</a:t>
                      </a:r>
                      <a:endParaRPr kumimoji="0" lang="vi-VN"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cs typeface="Times New Roman" pitchFamily="18" charset="0"/>
                        </a:rPr>
                        <a:t>“Trebuie </a:t>
                      </a:r>
                      <a:r>
                        <a:rPr kumimoji="0" lang="vi-VN" sz="2000" b="0" i="0" u="none" strike="noStrike" cap="none" normalizeH="0" baseline="0" dirty="0">
                          <a:ln>
                            <a:noFill/>
                          </a:ln>
                          <a:solidFill>
                            <a:srgbClr val="333333"/>
                          </a:solidFill>
                          <a:effectLst/>
                          <a:latin typeface="Calibri Light"/>
                          <a:cs typeface="Times New Roman" pitchFamily="18" charset="0"/>
                        </a:rPr>
                        <a:t>să-mi îmbunătăţesc relaţia cu profesorul. Însă precis nu m-a căzut la examen doar din această </a:t>
                      </a:r>
                      <a:r>
                        <a:rPr kumimoji="0" lang="vi-VN" sz="2000" b="0" i="0" u="none" strike="noStrike" cap="none" normalizeH="0" baseline="0">
                          <a:ln>
                            <a:noFill/>
                          </a:ln>
                          <a:solidFill>
                            <a:srgbClr val="333333"/>
                          </a:solidFill>
                          <a:effectLst/>
                          <a:latin typeface="Calibri Light"/>
                          <a:cs typeface="Times New Roman" pitchFamily="18" charset="0"/>
                        </a:rPr>
                        <a:t>cauză.”</a:t>
                      </a: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4" cstate="print"/>
            <a:stretch>
              <a:fillRect/>
            </a:stretch>
          </a:blipFill>
        </p:spPr>
        <p:txBody>
          <a:bodyPr wrap="square" lIns="0" tIns="0" rIns="0" bIns="0" rtlCol="0"/>
          <a:lstStyle/>
          <a:p>
            <a:endParaRPr/>
          </a:p>
        </p:txBody>
      </p:sp>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vi-VN" altLang="de-DE" sz="1600">
                <a:latin typeface="Calibri Light"/>
              </a:rPr>
              <a:t>N-aţi scris mai nimic.</a:t>
            </a:r>
          </a:p>
          <a:p>
            <a:pPr algn="ctr" eaLnBrk="1" hangingPunct="1">
              <a:spcBef>
                <a:spcPct val="0"/>
              </a:spcBef>
              <a:buClrTx/>
              <a:buFontTx/>
              <a:buNone/>
            </a:pPr>
            <a:r>
              <a:rPr lang="vi-VN" altLang="de-DE" sz="1600">
                <a:latin typeface="Calibri Light"/>
              </a:rPr>
              <a:t>Aţi căzut la examenul de limba română! </a:t>
            </a:r>
            <a:endParaRPr lang="en-CA" altLang="de-DE" sz="1600" dirty="0">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2" name="Rectangle 18"/>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altLang="de-DE" sz="3600" dirty="0">
                <a:latin typeface="+mn-lt"/>
                <a:ea typeface="+mn-ea"/>
                <a:cs typeface="+mn-cs"/>
              </a:rPr>
              <a:t>Consecvenţe anumitor moduri de atribuire pentru evenimente pozitive!</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graphicFrame>
        <p:nvGraphicFramePr>
          <p:cNvPr id="12" name="Table 11"/>
          <p:cNvGraphicFramePr>
            <a:graphicFrameLocks noGrp="1"/>
          </p:cNvGraphicFramePr>
          <p:nvPr>
            <p:extLst>
              <p:ext uri="{D42A27DB-BD31-4B8C-83A1-F6EECF244321}">
                <p14:modId xmlns:p14="http://schemas.microsoft.com/office/powerpoint/2010/main" val="2795614826"/>
              </p:ext>
            </p:extLst>
          </p:nvPr>
        </p:nvGraphicFramePr>
        <p:xfrm>
          <a:off x="408955" y="4489704"/>
          <a:ext cx="11375136" cy="2011680"/>
        </p:xfrm>
        <a:graphic>
          <a:graphicData uri="http://schemas.openxmlformats.org/drawingml/2006/table">
            <a:tbl>
              <a:tblPr firstRow="1" bandRow="1">
                <a:tableStyleId>{21E4AEA4-8DFA-4A89-87EB-49C32662AFE0}</a:tableStyleId>
              </a:tblPr>
              <a:tblGrid>
                <a:gridCol w="5184576">
                  <a:extLst>
                    <a:ext uri="{9D8B030D-6E8A-4147-A177-3AD203B41FA5}">
                      <a16:colId xmlns:a16="http://schemas.microsoft.com/office/drawing/2014/main" val="20000"/>
                    </a:ext>
                  </a:extLst>
                </a:gridCol>
                <a:gridCol w="6190560">
                  <a:extLst>
                    <a:ext uri="{9D8B030D-6E8A-4147-A177-3AD203B41FA5}">
                      <a16:colId xmlns:a16="http://schemas.microsoft.com/office/drawing/2014/main" val="20001"/>
                    </a:ext>
                  </a:extLst>
                </a:gridCol>
              </a:tblGrid>
              <a:tr h="914400">
                <a:tc>
                  <a:txBody>
                    <a:bodyPr/>
                    <a:lstStyle/>
                    <a:p>
                      <a:pPr algn="l" fontAlgn="b"/>
                      <a:r>
                        <a:rPr lang="en-US" sz="1800" b="1" i="0" u="none" strike="noStrike" dirty="0" err="1">
                          <a:solidFill>
                            <a:srgbClr val="333333"/>
                          </a:solidFill>
                          <a:effectLst/>
                          <a:latin typeface="+mj-lt"/>
                        </a:rPr>
                        <a:t>Atribuire</a:t>
                      </a:r>
                      <a:r>
                        <a:rPr lang="en-US" sz="1800" b="1" i="0" u="none" strike="noStrike" dirty="0">
                          <a:solidFill>
                            <a:srgbClr val="333333"/>
                          </a:solidFill>
                          <a:effectLst/>
                          <a:latin typeface="+mj-lt"/>
                        </a:rPr>
                        <a:t>: </a:t>
                      </a:r>
                      <a:r>
                        <a:rPr lang="en-US" sz="1800" b="1" i="0" u="none" strike="noStrike" dirty="0" err="1">
                          <a:solidFill>
                            <a:srgbClr val="333333"/>
                          </a:solidFill>
                          <a:effectLst/>
                          <a:latin typeface="+mj-lt"/>
                        </a:rPr>
                        <a:t>eu</a:t>
                      </a:r>
                      <a:r>
                        <a:rPr lang="en-US" sz="1800" b="1" i="0" u="none" strike="noStrike" dirty="0">
                          <a:solidFill>
                            <a:srgbClr val="333333"/>
                          </a:solidFill>
                          <a:effectLst/>
                          <a:latin typeface="+mj-lt"/>
                        </a:rPr>
                        <a:t> / </a:t>
                      </a:r>
                      <a:r>
                        <a:rPr lang="en-US" sz="1800" b="1" i="0" u="none" strike="noStrike" dirty="0" err="1">
                          <a:solidFill>
                            <a:srgbClr val="333333"/>
                          </a:solidFill>
                          <a:effectLst/>
                          <a:latin typeface="+mj-lt"/>
                        </a:rPr>
                        <a:t>persoana</a:t>
                      </a:r>
                      <a:r>
                        <a:rPr lang="en-US" sz="1800" b="1" i="0" u="none" strike="noStrike" dirty="0">
                          <a:solidFill>
                            <a:srgbClr val="333333"/>
                          </a:solidFill>
                          <a:effectLst/>
                          <a:latin typeface="+mj-lt"/>
                        </a:rPr>
                        <a:t> </a:t>
                      </a:r>
                      <a:r>
                        <a:rPr lang="en-US" sz="1800" b="1" i="0" u="none" strike="noStrike" dirty="0" err="1">
                          <a:solidFill>
                            <a:srgbClr val="333333"/>
                          </a:solidFill>
                          <a:effectLst/>
                          <a:latin typeface="+mj-lt"/>
                        </a:rPr>
                        <a:t>proprie</a:t>
                      </a:r>
                      <a:r>
                        <a:rPr lang="en-US" sz="1800" b="1" i="0" u="none" strike="noStrike" dirty="0">
                          <a:solidFill>
                            <a:srgbClr val="333333"/>
                          </a:solidFill>
                          <a:effectLst/>
                          <a:latin typeface="+mj-lt"/>
                        </a:rPr>
                        <a:t> </a:t>
                      </a:r>
                    </a:p>
                    <a:p>
                      <a:pPr algn="l" fontAlgn="b"/>
                      <a:r>
                        <a:rPr lang="en-US" sz="1800" b="0" i="0" u="none" strike="noStrike" dirty="0">
                          <a:solidFill>
                            <a:srgbClr val="333333"/>
                          </a:solidFill>
                          <a:effectLst/>
                          <a:latin typeface="+mj-lt"/>
                        </a:rPr>
                        <a:t>(e.g</a:t>
                      </a:r>
                      <a:r>
                        <a:rPr lang="en-US" sz="1800" b="0" i="0" u="none" strike="noStrike">
                          <a:solidFill>
                            <a:srgbClr val="333333"/>
                          </a:solidFill>
                          <a:effectLst/>
                          <a:latin typeface="+mj-lt"/>
                        </a:rPr>
                        <a:t>. “Un </a:t>
                      </a:r>
                      <a:r>
                        <a:rPr lang="en-US" sz="1800" b="0" i="0" u="none" strike="noStrike" dirty="0" err="1">
                          <a:solidFill>
                            <a:srgbClr val="333333"/>
                          </a:solidFill>
                          <a:effectLst/>
                          <a:latin typeface="+mj-lt"/>
                        </a:rPr>
                        <a:t>exemplu</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pentru</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cât</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sunt</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eu</a:t>
                      </a:r>
                      <a:r>
                        <a:rPr lang="en-US" sz="1800" b="0" i="0" u="none" strike="noStrike" dirty="0">
                          <a:solidFill>
                            <a:srgbClr val="333333"/>
                          </a:solidFill>
                          <a:effectLst/>
                          <a:latin typeface="+mj-lt"/>
                        </a:rPr>
                        <a:t> de </a:t>
                      </a:r>
                      <a:r>
                        <a:rPr lang="en-US" sz="1800" b="0" i="0" u="none" strike="noStrike">
                          <a:solidFill>
                            <a:srgbClr val="333333"/>
                          </a:solidFill>
                          <a:effectLst/>
                          <a:latin typeface="+mj-lt"/>
                        </a:rPr>
                        <a:t>bun.”)</a:t>
                      </a:r>
                      <a:endParaRPr lang="en-US" sz="14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vi-VN" sz="1800" b="1" i="0" u="none" strike="noStrike">
                          <a:solidFill>
                            <a:srgbClr val="333333"/>
                          </a:solidFill>
                          <a:effectLst/>
                          <a:latin typeface="+mj-lt"/>
                        </a:rPr>
                        <a:t>Dezavantaj:</a:t>
                      </a:r>
                      <a:r>
                        <a:rPr lang="vi-VN" sz="1800" b="0" i="0" u="none" strike="noStrike">
                          <a:solidFill>
                            <a:srgbClr val="333333"/>
                          </a:solidFill>
                          <a:effectLst/>
                          <a:latin typeface="+mj-lt"/>
                        </a:rPr>
                        <a:t> </a:t>
                      </a:r>
                      <a:r>
                        <a:rPr lang="vi-VN" sz="1800" b="0" i="0" u="none" strike="noStrike">
                          <a:solidFill>
                            <a:srgbClr val="004992"/>
                          </a:solidFill>
                          <a:effectLst/>
                          <a:latin typeface="+mj-lt"/>
                        </a:rPr>
                        <a:t>???</a:t>
                      </a:r>
                      <a:r>
                        <a:rPr lang="vi-VN" sz="1800" b="0" i="0" u="none" strike="noStrike">
                          <a:solidFill>
                            <a:srgbClr val="FFFFFF"/>
                          </a:solidFill>
                          <a:effectLst/>
                          <a:latin typeface="+mj-lt"/>
                        </a:rPr>
                        <a:t> “Lauda </a:t>
                      </a:r>
                      <a:r>
                        <a:rPr lang="vi-VN" sz="1800" b="0" i="0" u="none" strike="noStrike" dirty="0">
                          <a:solidFill>
                            <a:srgbClr val="FFFFFF"/>
                          </a:solidFill>
                          <a:effectLst/>
                          <a:latin typeface="+mj-lt"/>
                        </a:rPr>
                        <a:t>de sine nu miroase </a:t>
                      </a:r>
                      <a:r>
                        <a:rPr lang="vi-VN" sz="1800" b="0" i="0" u="none" strike="noStrike">
                          <a:solidFill>
                            <a:srgbClr val="FFFFFF"/>
                          </a:solidFill>
                          <a:effectLst/>
                          <a:latin typeface="+mj-lt"/>
                        </a:rPr>
                        <a:t>a bine”, </a:t>
                      </a:r>
                      <a:r>
                        <a:rPr lang="vi-VN" sz="1800" b="0" i="0" u="none" strike="noStrike" dirty="0">
                          <a:solidFill>
                            <a:srgbClr val="FFFFFF"/>
                          </a:solidFill>
                          <a:effectLst/>
                          <a:latin typeface="+mj-lt"/>
                        </a:rPr>
                        <a:t>aroganţă</a:t>
                      </a:r>
                    </a:p>
                    <a:p>
                      <a:pPr algn="l" fontAlgn="b">
                        <a:lnSpc>
                          <a:spcPct val="100000"/>
                        </a:lnSpc>
                        <a:spcBef>
                          <a:spcPts val="1200"/>
                        </a:spcBef>
                      </a:pPr>
                      <a:r>
                        <a:rPr lang="vi-VN" sz="1800" b="1" i="0" u="none" strike="noStrike">
                          <a:solidFill>
                            <a:srgbClr val="333333"/>
                          </a:solidFill>
                          <a:effectLst/>
                          <a:latin typeface="+mj-lt"/>
                        </a:rPr>
                        <a:t>Avantaj:</a:t>
                      </a:r>
                      <a:r>
                        <a:rPr lang="vi-VN" sz="1800" b="0" i="0" u="none" strike="noStrike">
                          <a:solidFill>
                            <a:srgbClr val="333333"/>
                          </a:solidFill>
                          <a:effectLst/>
                          <a:latin typeface="+mj-lt"/>
                        </a:rPr>
                        <a:t> </a:t>
                      </a:r>
                      <a:r>
                        <a:rPr lang="vi-VN" sz="1800" b="0" i="0" u="none" strike="noStrike">
                          <a:solidFill>
                            <a:srgbClr val="004992"/>
                          </a:solidFill>
                          <a:effectLst/>
                          <a:latin typeface="+mj-lt"/>
                        </a:rPr>
                        <a:t>???</a:t>
                      </a:r>
                      <a:r>
                        <a:rPr lang="vi-VN" sz="1800" b="0" i="0" u="none" strike="noStrike">
                          <a:solidFill>
                            <a:srgbClr val="FFFFFF"/>
                          </a:solidFill>
                          <a:effectLst/>
                          <a:latin typeface="+mj-lt"/>
                        </a:rPr>
                        <a:t> </a:t>
                      </a:r>
                      <a:r>
                        <a:rPr lang="vi-VN" sz="1800" b="0" i="0" u="none" strike="noStrike" dirty="0">
                          <a:solidFill>
                            <a:srgbClr val="FFFFFF"/>
                          </a:solidFill>
                          <a:effectLst/>
                          <a:latin typeface="+mj-lt"/>
                        </a:rPr>
                        <a:t>încrederea în sine creşte</a:t>
                      </a:r>
                      <a:endParaRPr lang="en-US" sz="1600" b="0" i="0" u="none" strike="noStrike" dirty="0">
                        <a:solidFill>
                          <a:srgbClr val="FFFFFF"/>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gn="l" fontAlgn="b"/>
                      <a:r>
                        <a:rPr lang="en-US" sz="1800" b="1" i="0" u="none" strike="noStrike" dirty="0" err="1">
                          <a:solidFill>
                            <a:srgbClr val="333333"/>
                          </a:solidFill>
                          <a:effectLst/>
                          <a:latin typeface="+mj-lt"/>
                        </a:rPr>
                        <a:t>Atribuire</a:t>
                      </a:r>
                      <a:r>
                        <a:rPr lang="en-US" sz="1800" b="1" i="0" u="none" strike="noStrike" dirty="0">
                          <a:solidFill>
                            <a:srgbClr val="333333"/>
                          </a:solidFill>
                          <a:effectLst/>
                          <a:latin typeface="+mj-lt"/>
                        </a:rPr>
                        <a:t>: </a:t>
                      </a:r>
                      <a:r>
                        <a:rPr lang="en-US" sz="1800" b="1" i="0" u="none" strike="noStrike" dirty="0" err="1">
                          <a:solidFill>
                            <a:srgbClr val="333333"/>
                          </a:solidFill>
                          <a:effectLst/>
                          <a:latin typeface="+mj-lt"/>
                        </a:rPr>
                        <a:t>alţii</a:t>
                      </a:r>
                      <a:r>
                        <a:rPr lang="en-US" sz="1800" b="1" i="0" u="none" strike="noStrike" dirty="0">
                          <a:solidFill>
                            <a:srgbClr val="333333"/>
                          </a:solidFill>
                          <a:effectLst/>
                          <a:latin typeface="+mj-lt"/>
                        </a:rPr>
                        <a:t> / </a:t>
                      </a:r>
                      <a:r>
                        <a:rPr lang="en-US" sz="1800" b="1" i="0" u="none" strike="noStrike" dirty="0" err="1">
                          <a:solidFill>
                            <a:srgbClr val="333333"/>
                          </a:solidFill>
                          <a:effectLst/>
                          <a:latin typeface="+mj-lt"/>
                        </a:rPr>
                        <a:t>circumstanţe</a:t>
                      </a:r>
                      <a:endParaRPr lang="en-US" sz="1800" b="1" i="0" u="none" strike="noStrike" dirty="0">
                        <a:solidFill>
                          <a:srgbClr val="333333"/>
                        </a:solidFill>
                        <a:effectLst/>
                        <a:latin typeface="+mj-lt"/>
                      </a:endParaRPr>
                    </a:p>
                    <a:p>
                      <a:pPr algn="l" fontAlgn="b"/>
                      <a:r>
                        <a:rPr lang="en-US" sz="1800" b="0" i="0" u="none" strike="noStrike" dirty="0">
                          <a:solidFill>
                            <a:srgbClr val="333333"/>
                          </a:solidFill>
                          <a:effectLst/>
                          <a:latin typeface="+mj-lt"/>
                        </a:rPr>
                        <a:t>(e.g</a:t>
                      </a:r>
                      <a:r>
                        <a:rPr lang="en-US" sz="1800" b="0" i="0" u="none" strike="noStrike">
                          <a:solidFill>
                            <a:srgbClr val="333333"/>
                          </a:solidFill>
                          <a:effectLst/>
                          <a:latin typeface="+mj-lt"/>
                        </a:rPr>
                        <a:t>. “Oricine </a:t>
                      </a:r>
                      <a:r>
                        <a:rPr lang="en-US" sz="1800" b="0" i="0" u="none" strike="noStrike" dirty="0" err="1">
                          <a:solidFill>
                            <a:srgbClr val="333333"/>
                          </a:solidFill>
                          <a:effectLst/>
                          <a:latin typeface="+mj-lt"/>
                        </a:rPr>
                        <a:t>ar</a:t>
                      </a:r>
                      <a:r>
                        <a:rPr lang="en-US" sz="1800" b="0" i="0" u="none" strike="noStrike" dirty="0">
                          <a:solidFill>
                            <a:srgbClr val="333333"/>
                          </a:solidFill>
                          <a:effectLst/>
                          <a:latin typeface="+mj-lt"/>
                        </a:rPr>
                        <a:t> fi </a:t>
                      </a:r>
                      <a:r>
                        <a:rPr lang="en-US" sz="1800" b="0" i="0" u="none" strike="noStrike" err="1">
                          <a:solidFill>
                            <a:srgbClr val="333333"/>
                          </a:solidFill>
                          <a:effectLst/>
                          <a:latin typeface="+mj-lt"/>
                        </a:rPr>
                        <a:t>reuşit</a:t>
                      </a:r>
                      <a:r>
                        <a:rPr lang="en-US" sz="1800" b="0" i="0" u="none" strike="noStrike">
                          <a:solidFill>
                            <a:srgbClr val="333333"/>
                          </a:solidFill>
                          <a:effectLst/>
                          <a:latin typeface="+mj-lt"/>
                        </a:rPr>
                        <a:t>.”) </a:t>
                      </a:r>
                      <a:endParaRPr lang="en-US" sz="16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vi-VN" sz="1800" b="1" i="0" u="none" strike="noStrike" dirty="0">
                          <a:solidFill>
                            <a:srgbClr val="333333"/>
                          </a:solidFill>
                          <a:effectLst/>
                          <a:latin typeface="+mj-lt"/>
                        </a:rPr>
                        <a:t>Dezavantaj:</a:t>
                      </a:r>
                      <a:r>
                        <a:rPr lang="vi-VN" sz="1800" b="0" i="0" u="none" strike="noStrike" dirty="0">
                          <a:solidFill>
                            <a:srgbClr val="333333"/>
                          </a:solidFill>
                          <a:effectLst/>
                          <a:latin typeface="+mj-lt"/>
                        </a:rPr>
                        <a:t> </a:t>
                      </a:r>
                      <a:r>
                        <a:rPr lang="vi-VN" sz="1800" b="0" i="0" u="none" strike="noStrike" dirty="0">
                          <a:solidFill>
                            <a:srgbClr val="004992"/>
                          </a:solidFill>
                          <a:effectLst/>
                          <a:latin typeface="+mj-lt"/>
                        </a:rPr>
                        <a:t>???</a:t>
                      </a:r>
                      <a:r>
                        <a:rPr lang="vi-VN" sz="1800" b="0" i="0" u="none" strike="noStrike" dirty="0">
                          <a:solidFill>
                            <a:srgbClr val="E3EFF8"/>
                          </a:solidFill>
                          <a:effectLst/>
                          <a:latin typeface="+mj-lt"/>
                        </a:rPr>
                        <a:t> încrederea în sine nu va fi întărită</a:t>
                      </a:r>
                    </a:p>
                    <a:p>
                      <a:pPr algn="l" fontAlgn="b">
                        <a:lnSpc>
                          <a:spcPct val="100000"/>
                        </a:lnSpc>
                        <a:spcBef>
                          <a:spcPts val="1200"/>
                        </a:spcBef>
                      </a:pPr>
                      <a:r>
                        <a:rPr lang="vi-VN" sz="1800" b="1" i="0" u="none" strike="noStrike" dirty="0">
                          <a:solidFill>
                            <a:srgbClr val="333333"/>
                          </a:solidFill>
                          <a:effectLst/>
                          <a:latin typeface="+mj-lt"/>
                        </a:rPr>
                        <a:t>Avantaj:</a:t>
                      </a:r>
                      <a:r>
                        <a:rPr lang="vi-VN" sz="1800" b="0" i="0" u="none" strike="noStrike" dirty="0">
                          <a:solidFill>
                            <a:srgbClr val="333333"/>
                          </a:solidFill>
                          <a:effectLst/>
                          <a:latin typeface="+mj-lt"/>
                        </a:rPr>
                        <a:t> </a:t>
                      </a:r>
                      <a:r>
                        <a:rPr lang="vi-VN" sz="1800" b="0" i="0" u="none" strike="noStrike" dirty="0">
                          <a:solidFill>
                            <a:srgbClr val="004992"/>
                          </a:solidFill>
                          <a:effectLst/>
                          <a:latin typeface="+mj-lt"/>
                        </a:rPr>
                        <a:t>???</a:t>
                      </a:r>
                      <a:r>
                        <a:rPr lang="vi-VN" sz="1800" b="0" i="0" u="none" strike="noStrike" dirty="0">
                          <a:solidFill>
                            <a:srgbClr val="E3EFF8"/>
                          </a:solidFill>
                          <a:effectLst/>
                          <a:latin typeface="+mj-lt"/>
                        </a:rPr>
                        <a:t> semn de modestie </a:t>
                      </a:r>
                      <a:endParaRPr lang="en-US" sz="1600" b="0" i="0" u="none" strike="noStrike" dirty="0">
                        <a:solidFill>
                          <a:srgbClr val="E3EFF8"/>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3"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4"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pt-BR" sz="1800" spc="-5">
                <a:solidFill>
                  <a:srgbClr val="333333"/>
                </a:solidFill>
                <a:latin typeface="Calibri Light"/>
                <a:ea typeface="+mn-ea"/>
                <a:cs typeface="Verdana"/>
              </a:rPr>
              <a:t>Perfect! Golul dumneavoastră a decis meciul! </a:t>
            </a:r>
            <a:endParaRPr lang="en-US" sz="1800" dirty="0">
              <a:solidFill>
                <a:srgbClr val="333333"/>
              </a:solidFill>
              <a:latin typeface="Calibri Light"/>
              <a:ea typeface="+mn-ea"/>
              <a:cs typeface="Verdan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2" name="Rectangle 18"/>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altLang="de-DE" sz="3600" dirty="0">
                <a:latin typeface="+mn-lt"/>
                <a:ea typeface="+mn-ea"/>
                <a:cs typeface="+mn-cs"/>
              </a:rPr>
              <a:t>Consecvenţe anumitor moduri de atribuire pentru evenimente pozitive!</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graphicFrame>
        <p:nvGraphicFramePr>
          <p:cNvPr id="12" name="Table 11"/>
          <p:cNvGraphicFramePr>
            <a:graphicFrameLocks noGrp="1"/>
          </p:cNvGraphicFramePr>
          <p:nvPr>
            <p:extLst>
              <p:ext uri="{D42A27DB-BD31-4B8C-83A1-F6EECF244321}">
                <p14:modId xmlns:p14="http://schemas.microsoft.com/office/powerpoint/2010/main" val="1932906083"/>
              </p:ext>
            </p:extLst>
          </p:nvPr>
        </p:nvGraphicFramePr>
        <p:xfrm>
          <a:off x="408955" y="4489704"/>
          <a:ext cx="11375136" cy="2011680"/>
        </p:xfrm>
        <a:graphic>
          <a:graphicData uri="http://schemas.openxmlformats.org/drawingml/2006/table">
            <a:tbl>
              <a:tblPr firstRow="1" bandRow="1">
                <a:tableStyleId>{21E4AEA4-8DFA-4A89-87EB-49C32662AFE0}</a:tableStyleId>
              </a:tblPr>
              <a:tblGrid>
                <a:gridCol w="5184576">
                  <a:extLst>
                    <a:ext uri="{9D8B030D-6E8A-4147-A177-3AD203B41FA5}">
                      <a16:colId xmlns:a16="http://schemas.microsoft.com/office/drawing/2014/main" val="20000"/>
                    </a:ext>
                  </a:extLst>
                </a:gridCol>
                <a:gridCol w="6190560">
                  <a:extLst>
                    <a:ext uri="{9D8B030D-6E8A-4147-A177-3AD203B41FA5}">
                      <a16:colId xmlns:a16="http://schemas.microsoft.com/office/drawing/2014/main" val="20001"/>
                    </a:ext>
                  </a:extLst>
                </a:gridCol>
              </a:tblGrid>
              <a:tr h="914400">
                <a:tc>
                  <a:txBody>
                    <a:bodyPr/>
                    <a:lstStyle/>
                    <a:p>
                      <a:pPr algn="l" fontAlgn="b"/>
                      <a:r>
                        <a:rPr lang="en-US" sz="1800" b="1" i="0" u="none" strike="noStrike" dirty="0" err="1">
                          <a:solidFill>
                            <a:srgbClr val="333333"/>
                          </a:solidFill>
                          <a:effectLst/>
                          <a:latin typeface="+mj-lt"/>
                        </a:rPr>
                        <a:t>Atribuire</a:t>
                      </a:r>
                      <a:r>
                        <a:rPr lang="en-US" sz="1800" b="1" i="0" u="none" strike="noStrike" dirty="0">
                          <a:solidFill>
                            <a:srgbClr val="333333"/>
                          </a:solidFill>
                          <a:effectLst/>
                          <a:latin typeface="+mj-lt"/>
                        </a:rPr>
                        <a:t>: </a:t>
                      </a:r>
                      <a:r>
                        <a:rPr lang="en-US" sz="1800" b="1" i="0" u="none" strike="noStrike" dirty="0" err="1">
                          <a:solidFill>
                            <a:srgbClr val="333333"/>
                          </a:solidFill>
                          <a:effectLst/>
                          <a:latin typeface="+mj-lt"/>
                        </a:rPr>
                        <a:t>eu</a:t>
                      </a:r>
                      <a:r>
                        <a:rPr lang="en-US" sz="1800" b="1" i="0" u="none" strike="noStrike" dirty="0">
                          <a:solidFill>
                            <a:srgbClr val="333333"/>
                          </a:solidFill>
                          <a:effectLst/>
                          <a:latin typeface="+mj-lt"/>
                        </a:rPr>
                        <a:t> / </a:t>
                      </a:r>
                      <a:r>
                        <a:rPr lang="en-US" sz="1800" b="1" i="0" u="none" strike="noStrike" dirty="0" err="1">
                          <a:solidFill>
                            <a:srgbClr val="333333"/>
                          </a:solidFill>
                          <a:effectLst/>
                          <a:latin typeface="+mj-lt"/>
                        </a:rPr>
                        <a:t>persoana</a:t>
                      </a:r>
                      <a:r>
                        <a:rPr lang="en-US" sz="1800" b="1" i="0" u="none" strike="noStrike" dirty="0">
                          <a:solidFill>
                            <a:srgbClr val="333333"/>
                          </a:solidFill>
                          <a:effectLst/>
                          <a:latin typeface="+mj-lt"/>
                        </a:rPr>
                        <a:t> </a:t>
                      </a:r>
                      <a:r>
                        <a:rPr lang="en-US" sz="1800" b="1" i="0" u="none" strike="noStrike" dirty="0" err="1">
                          <a:solidFill>
                            <a:srgbClr val="333333"/>
                          </a:solidFill>
                          <a:effectLst/>
                          <a:latin typeface="+mj-lt"/>
                        </a:rPr>
                        <a:t>proprie</a:t>
                      </a:r>
                      <a:r>
                        <a:rPr lang="en-US" sz="1800" b="1" i="0" u="none" strike="noStrike" dirty="0">
                          <a:solidFill>
                            <a:srgbClr val="333333"/>
                          </a:solidFill>
                          <a:effectLst/>
                          <a:latin typeface="+mj-lt"/>
                        </a:rPr>
                        <a:t> </a:t>
                      </a:r>
                    </a:p>
                    <a:p>
                      <a:pPr algn="l" fontAlgn="b"/>
                      <a:r>
                        <a:rPr lang="en-US" sz="1800" b="0" i="0" u="none" strike="noStrike" dirty="0">
                          <a:solidFill>
                            <a:srgbClr val="333333"/>
                          </a:solidFill>
                          <a:effectLst/>
                          <a:latin typeface="+mj-lt"/>
                        </a:rPr>
                        <a:t>(e.g</a:t>
                      </a:r>
                      <a:r>
                        <a:rPr lang="en-US" sz="1800" b="0" i="0" u="none" strike="noStrike">
                          <a:solidFill>
                            <a:srgbClr val="333333"/>
                          </a:solidFill>
                          <a:effectLst/>
                          <a:latin typeface="+mj-lt"/>
                        </a:rPr>
                        <a:t>. “Un </a:t>
                      </a:r>
                      <a:r>
                        <a:rPr lang="en-US" sz="1800" b="0" i="0" u="none" strike="noStrike" dirty="0" err="1">
                          <a:solidFill>
                            <a:srgbClr val="333333"/>
                          </a:solidFill>
                          <a:effectLst/>
                          <a:latin typeface="+mj-lt"/>
                        </a:rPr>
                        <a:t>exemplu</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pentru</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cât</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sunt</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eu</a:t>
                      </a:r>
                      <a:r>
                        <a:rPr lang="en-US" sz="1800" b="0" i="0" u="none" strike="noStrike" dirty="0">
                          <a:solidFill>
                            <a:srgbClr val="333333"/>
                          </a:solidFill>
                          <a:effectLst/>
                          <a:latin typeface="+mj-lt"/>
                        </a:rPr>
                        <a:t> de </a:t>
                      </a:r>
                      <a:r>
                        <a:rPr lang="en-US" sz="1800" b="0" i="0" u="none" strike="noStrike">
                          <a:solidFill>
                            <a:srgbClr val="333333"/>
                          </a:solidFill>
                          <a:effectLst/>
                          <a:latin typeface="+mj-lt"/>
                        </a:rPr>
                        <a:t>bun.”)</a:t>
                      </a:r>
                      <a:endParaRPr lang="en-US" sz="14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vi-VN" sz="1800" b="1" i="0" u="none" strike="noStrike" dirty="0">
                          <a:solidFill>
                            <a:srgbClr val="333333"/>
                          </a:solidFill>
                          <a:effectLst/>
                          <a:latin typeface="+mj-lt"/>
                        </a:rPr>
                        <a:t>Dezavantaj</a:t>
                      </a:r>
                      <a:r>
                        <a:rPr lang="vi-VN" sz="1800" b="1" i="0" u="none" strike="noStrike">
                          <a:solidFill>
                            <a:srgbClr val="333333"/>
                          </a:solidFill>
                          <a:effectLst/>
                          <a:latin typeface="+mj-lt"/>
                        </a:rPr>
                        <a:t>:</a:t>
                      </a:r>
                      <a:r>
                        <a:rPr lang="vi-VN" sz="1800" b="0" i="0" u="none" strike="noStrike">
                          <a:solidFill>
                            <a:srgbClr val="333333"/>
                          </a:solidFill>
                          <a:effectLst/>
                          <a:latin typeface="+mj-lt"/>
                        </a:rPr>
                        <a:t> “Lauda </a:t>
                      </a:r>
                      <a:r>
                        <a:rPr lang="vi-VN" sz="1800" b="0" i="0" u="none" strike="noStrike" dirty="0">
                          <a:solidFill>
                            <a:srgbClr val="333333"/>
                          </a:solidFill>
                          <a:effectLst/>
                          <a:latin typeface="+mj-lt"/>
                        </a:rPr>
                        <a:t>de sine nu miroase </a:t>
                      </a:r>
                      <a:r>
                        <a:rPr lang="vi-VN" sz="1800" b="0" i="0" u="none" strike="noStrike">
                          <a:solidFill>
                            <a:srgbClr val="333333"/>
                          </a:solidFill>
                          <a:effectLst/>
                          <a:latin typeface="+mj-lt"/>
                        </a:rPr>
                        <a:t>a bine”, </a:t>
                      </a:r>
                      <a:r>
                        <a:rPr lang="vi-VN" sz="1800" b="0" i="0" u="none" strike="noStrike" dirty="0">
                          <a:solidFill>
                            <a:srgbClr val="333333"/>
                          </a:solidFill>
                          <a:effectLst/>
                          <a:latin typeface="+mj-lt"/>
                        </a:rPr>
                        <a:t>aroganţă</a:t>
                      </a:r>
                    </a:p>
                    <a:p>
                      <a:pPr algn="l" fontAlgn="b">
                        <a:lnSpc>
                          <a:spcPct val="100000"/>
                        </a:lnSpc>
                        <a:spcBef>
                          <a:spcPts val="1200"/>
                        </a:spcBef>
                      </a:pPr>
                      <a:r>
                        <a:rPr lang="vi-VN" sz="1800" b="1" i="0" u="none" strike="noStrike" dirty="0">
                          <a:solidFill>
                            <a:srgbClr val="333333"/>
                          </a:solidFill>
                          <a:effectLst/>
                          <a:latin typeface="+mj-lt"/>
                        </a:rPr>
                        <a:t>Avantaj:</a:t>
                      </a:r>
                      <a:r>
                        <a:rPr lang="vi-VN" sz="1800" b="0" i="0" u="none" strike="noStrike" dirty="0">
                          <a:solidFill>
                            <a:srgbClr val="333333"/>
                          </a:solidFill>
                          <a:effectLst/>
                          <a:latin typeface="+mj-lt"/>
                        </a:rPr>
                        <a:t> încrederea în sine creşte</a:t>
                      </a:r>
                      <a:endParaRPr lang="en-US" sz="16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gn="l" fontAlgn="b"/>
                      <a:r>
                        <a:rPr lang="en-US" sz="1800" b="1" i="0" u="none" strike="noStrike" dirty="0" err="1">
                          <a:solidFill>
                            <a:srgbClr val="333333"/>
                          </a:solidFill>
                          <a:effectLst/>
                          <a:latin typeface="+mj-lt"/>
                        </a:rPr>
                        <a:t>Atribuire</a:t>
                      </a:r>
                      <a:r>
                        <a:rPr lang="en-US" sz="1800" b="1" i="0" u="none" strike="noStrike" dirty="0">
                          <a:solidFill>
                            <a:srgbClr val="333333"/>
                          </a:solidFill>
                          <a:effectLst/>
                          <a:latin typeface="+mj-lt"/>
                        </a:rPr>
                        <a:t>: </a:t>
                      </a:r>
                      <a:r>
                        <a:rPr lang="en-US" sz="1800" b="1" i="0" u="none" strike="noStrike" dirty="0" err="1">
                          <a:solidFill>
                            <a:srgbClr val="333333"/>
                          </a:solidFill>
                          <a:effectLst/>
                          <a:latin typeface="+mj-lt"/>
                        </a:rPr>
                        <a:t>alţii</a:t>
                      </a:r>
                      <a:r>
                        <a:rPr lang="en-US" sz="1800" b="1" i="0" u="none" strike="noStrike" dirty="0">
                          <a:solidFill>
                            <a:srgbClr val="333333"/>
                          </a:solidFill>
                          <a:effectLst/>
                          <a:latin typeface="+mj-lt"/>
                        </a:rPr>
                        <a:t> / </a:t>
                      </a:r>
                      <a:r>
                        <a:rPr lang="en-US" sz="1800" b="1" i="0" u="none" strike="noStrike" dirty="0" err="1">
                          <a:solidFill>
                            <a:srgbClr val="333333"/>
                          </a:solidFill>
                          <a:effectLst/>
                          <a:latin typeface="+mj-lt"/>
                        </a:rPr>
                        <a:t>circumstanţe</a:t>
                      </a:r>
                      <a:endParaRPr lang="en-US" sz="1800" b="1" i="0" u="none" strike="noStrike" dirty="0">
                        <a:solidFill>
                          <a:srgbClr val="333333"/>
                        </a:solidFill>
                        <a:effectLst/>
                        <a:latin typeface="+mj-lt"/>
                      </a:endParaRPr>
                    </a:p>
                    <a:p>
                      <a:pPr algn="l" fontAlgn="b"/>
                      <a:r>
                        <a:rPr lang="en-US" sz="1800" b="0" i="0" u="none" strike="noStrike" dirty="0">
                          <a:solidFill>
                            <a:srgbClr val="333333"/>
                          </a:solidFill>
                          <a:effectLst/>
                          <a:latin typeface="+mj-lt"/>
                        </a:rPr>
                        <a:t>(e.g</a:t>
                      </a:r>
                      <a:r>
                        <a:rPr lang="en-US" sz="1800" b="0" i="0" u="none" strike="noStrike">
                          <a:solidFill>
                            <a:srgbClr val="333333"/>
                          </a:solidFill>
                          <a:effectLst/>
                          <a:latin typeface="+mj-lt"/>
                        </a:rPr>
                        <a:t>. “Oricine </a:t>
                      </a:r>
                      <a:r>
                        <a:rPr lang="en-US" sz="1800" b="0" i="0" u="none" strike="noStrike" dirty="0" err="1">
                          <a:solidFill>
                            <a:srgbClr val="333333"/>
                          </a:solidFill>
                          <a:effectLst/>
                          <a:latin typeface="+mj-lt"/>
                        </a:rPr>
                        <a:t>ar</a:t>
                      </a:r>
                      <a:r>
                        <a:rPr lang="en-US" sz="1800" b="0" i="0" u="none" strike="noStrike" dirty="0">
                          <a:solidFill>
                            <a:srgbClr val="333333"/>
                          </a:solidFill>
                          <a:effectLst/>
                          <a:latin typeface="+mj-lt"/>
                        </a:rPr>
                        <a:t> fi </a:t>
                      </a:r>
                      <a:r>
                        <a:rPr lang="en-US" sz="1800" b="0" i="0" u="none" strike="noStrike" err="1">
                          <a:solidFill>
                            <a:srgbClr val="333333"/>
                          </a:solidFill>
                          <a:effectLst/>
                          <a:latin typeface="+mj-lt"/>
                        </a:rPr>
                        <a:t>reuşit</a:t>
                      </a:r>
                      <a:r>
                        <a:rPr lang="en-US" sz="1800" b="0" i="0" u="none" strike="noStrike">
                          <a:solidFill>
                            <a:srgbClr val="333333"/>
                          </a:solidFill>
                          <a:effectLst/>
                          <a:latin typeface="+mj-lt"/>
                        </a:rPr>
                        <a:t>.”) </a:t>
                      </a:r>
                      <a:endParaRPr lang="en-US" sz="16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vi-VN" sz="1800" b="1" i="0" u="none" strike="noStrike" kern="1200" dirty="0">
                          <a:solidFill>
                            <a:srgbClr val="333333"/>
                          </a:solidFill>
                          <a:effectLst/>
                          <a:latin typeface="+mn-lt"/>
                          <a:ea typeface="+mn-ea"/>
                          <a:cs typeface="+mn-cs"/>
                        </a:rPr>
                        <a:t>Dezavantaj:</a:t>
                      </a:r>
                      <a:r>
                        <a:rPr lang="vi-VN" sz="1800" b="0" i="0" u="none" strike="noStrike" kern="1200" dirty="0">
                          <a:solidFill>
                            <a:srgbClr val="333333"/>
                          </a:solidFill>
                          <a:effectLst/>
                          <a:latin typeface="+mn-lt"/>
                          <a:ea typeface="+mn-ea"/>
                          <a:cs typeface="+mn-cs"/>
                        </a:rPr>
                        <a:t> </a:t>
                      </a:r>
                      <a:r>
                        <a:rPr lang="vi-VN" sz="1800" b="0" i="0" u="none" strike="noStrike" kern="1200" dirty="0">
                          <a:solidFill>
                            <a:srgbClr val="004992"/>
                          </a:solidFill>
                          <a:effectLst/>
                          <a:latin typeface="+mn-lt"/>
                          <a:ea typeface="+mn-ea"/>
                          <a:cs typeface="+mn-cs"/>
                        </a:rPr>
                        <a:t>???</a:t>
                      </a:r>
                      <a:r>
                        <a:rPr lang="vi-VN" sz="1800" b="0" i="0" u="none" strike="noStrike" kern="1200" dirty="0">
                          <a:solidFill>
                            <a:srgbClr val="E3EFF8"/>
                          </a:solidFill>
                          <a:effectLst/>
                          <a:latin typeface="+mn-lt"/>
                          <a:ea typeface="+mn-ea"/>
                          <a:cs typeface="+mn-cs"/>
                        </a:rPr>
                        <a:t> încrederea în sine nu va fi întărită</a:t>
                      </a:r>
                    </a:p>
                    <a:p>
                      <a:pPr algn="l" fontAlgn="b">
                        <a:lnSpc>
                          <a:spcPct val="100000"/>
                        </a:lnSpc>
                        <a:spcBef>
                          <a:spcPts val="1200"/>
                        </a:spcBef>
                      </a:pPr>
                      <a:r>
                        <a:rPr lang="vi-VN" sz="1800" b="1" i="0" u="none" strike="noStrike" kern="1200" dirty="0">
                          <a:solidFill>
                            <a:srgbClr val="333333"/>
                          </a:solidFill>
                          <a:effectLst/>
                          <a:latin typeface="+mn-lt"/>
                          <a:ea typeface="+mn-ea"/>
                          <a:cs typeface="+mn-cs"/>
                        </a:rPr>
                        <a:t>Avantaj:</a:t>
                      </a:r>
                      <a:r>
                        <a:rPr lang="vi-VN" sz="1800" b="0" i="0" u="none" strike="noStrike" kern="1200" dirty="0">
                          <a:solidFill>
                            <a:srgbClr val="333333"/>
                          </a:solidFill>
                          <a:effectLst/>
                          <a:latin typeface="+mn-lt"/>
                          <a:ea typeface="+mn-ea"/>
                          <a:cs typeface="+mn-cs"/>
                        </a:rPr>
                        <a:t> </a:t>
                      </a:r>
                      <a:r>
                        <a:rPr lang="vi-VN" sz="1800" b="0" i="0" u="none" strike="noStrike" kern="1200" dirty="0">
                          <a:solidFill>
                            <a:srgbClr val="004992"/>
                          </a:solidFill>
                          <a:effectLst/>
                          <a:latin typeface="+mn-lt"/>
                          <a:ea typeface="+mn-ea"/>
                          <a:cs typeface="+mn-cs"/>
                        </a:rPr>
                        <a:t>???</a:t>
                      </a:r>
                      <a:r>
                        <a:rPr lang="vi-VN" sz="1800" b="0" i="0" u="none" strike="noStrike" kern="1200" dirty="0">
                          <a:solidFill>
                            <a:srgbClr val="E3EFF8"/>
                          </a:solidFill>
                          <a:effectLst/>
                          <a:latin typeface="+mn-lt"/>
                          <a:ea typeface="+mn-ea"/>
                          <a:cs typeface="+mn-cs"/>
                        </a:rPr>
                        <a:t> semn de modestie </a:t>
                      </a:r>
                      <a:endParaRPr lang="en-US" sz="1600" b="0" i="0" u="none" strike="noStrike" kern="1200" dirty="0">
                        <a:solidFill>
                          <a:srgbClr val="E3EFF8"/>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3"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4"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pt-BR" sz="1800" spc="-5">
                <a:solidFill>
                  <a:srgbClr val="333333"/>
                </a:solidFill>
                <a:latin typeface="Calibri Light"/>
                <a:ea typeface="+mn-ea"/>
                <a:cs typeface="Verdana"/>
              </a:rPr>
              <a:t>Perfect! Golul dumneavoastră a decis meciul! </a:t>
            </a:r>
            <a:endParaRPr lang="en-US" sz="1800" dirty="0">
              <a:solidFill>
                <a:srgbClr val="333333"/>
              </a:solidFill>
              <a:latin typeface="Calibri Light"/>
              <a:ea typeface="+mn-ea"/>
              <a:cs typeface="Verdana"/>
            </a:endParaRPr>
          </a:p>
        </p:txBody>
      </p:sp>
    </p:spTree>
    <p:extLst>
      <p:ext uri="{BB962C8B-B14F-4D97-AF65-F5344CB8AC3E}">
        <p14:creationId xmlns:p14="http://schemas.microsoft.com/office/powerpoint/2010/main" val="30532890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2" name="Rectangle 18"/>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altLang="de-DE" sz="3600" dirty="0">
                <a:latin typeface="+mn-lt"/>
                <a:ea typeface="+mn-ea"/>
                <a:cs typeface="+mn-cs"/>
              </a:rPr>
              <a:t>Consecvenţe anumitor moduri de atribuire pentru evenimente pozitive!</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graphicFrame>
        <p:nvGraphicFramePr>
          <p:cNvPr id="12" name="Table 11"/>
          <p:cNvGraphicFramePr>
            <a:graphicFrameLocks noGrp="1"/>
          </p:cNvGraphicFramePr>
          <p:nvPr>
            <p:extLst>
              <p:ext uri="{D42A27DB-BD31-4B8C-83A1-F6EECF244321}">
                <p14:modId xmlns:p14="http://schemas.microsoft.com/office/powerpoint/2010/main" val="3210862350"/>
              </p:ext>
            </p:extLst>
          </p:nvPr>
        </p:nvGraphicFramePr>
        <p:xfrm>
          <a:off x="408955" y="4489704"/>
          <a:ext cx="11375136" cy="2011680"/>
        </p:xfrm>
        <a:graphic>
          <a:graphicData uri="http://schemas.openxmlformats.org/drawingml/2006/table">
            <a:tbl>
              <a:tblPr firstRow="1" bandRow="1">
                <a:tableStyleId>{21E4AEA4-8DFA-4A89-87EB-49C32662AFE0}</a:tableStyleId>
              </a:tblPr>
              <a:tblGrid>
                <a:gridCol w="5184576">
                  <a:extLst>
                    <a:ext uri="{9D8B030D-6E8A-4147-A177-3AD203B41FA5}">
                      <a16:colId xmlns:a16="http://schemas.microsoft.com/office/drawing/2014/main" val="20000"/>
                    </a:ext>
                  </a:extLst>
                </a:gridCol>
                <a:gridCol w="6190560">
                  <a:extLst>
                    <a:ext uri="{9D8B030D-6E8A-4147-A177-3AD203B41FA5}">
                      <a16:colId xmlns:a16="http://schemas.microsoft.com/office/drawing/2014/main" val="20001"/>
                    </a:ext>
                  </a:extLst>
                </a:gridCol>
              </a:tblGrid>
              <a:tr h="914400">
                <a:tc>
                  <a:txBody>
                    <a:bodyPr/>
                    <a:lstStyle/>
                    <a:p>
                      <a:pPr algn="l" fontAlgn="b"/>
                      <a:r>
                        <a:rPr lang="en-US" sz="1800" b="1" i="0" u="none" strike="noStrike" dirty="0" err="1">
                          <a:solidFill>
                            <a:srgbClr val="333333"/>
                          </a:solidFill>
                          <a:effectLst/>
                          <a:latin typeface="+mj-lt"/>
                        </a:rPr>
                        <a:t>Atribuire</a:t>
                      </a:r>
                      <a:r>
                        <a:rPr lang="en-US" sz="1800" b="1" i="0" u="none" strike="noStrike" dirty="0">
                          <a:solidFill>
                            <a:srgbClr val="333333"/>
                          </a:solidFill>
                          <a:effectLst/>
                          <a:latin typeface="+mj-lt"/>
                        </a:rPr>
                        <a:t>: </a:t>
                      </a:r>
                      <a:r>
                        <a:rPr lang="en-US" sz="1800" b="1" i="0" u="none" strike="noStrike" dirty="0" err="1">
                          <a:solidFill>
                            <a:srgbClr val="333333"/>
                          </a:solidFill>
                          <a:effectLst/>
                          <a:latin typeface="+mj-lt"/>
                        </a:rPr>
                        <a:t>eu</a:t>
                      </a:r>
                      <a:r>
                        <a:rPr lang="en-US" sz="1800" b="1" i="0" u="none" strike="noStrike" dirty="0">
                          <a:solidFill>
                            <a:srgbClr val="333333"/>
                          </a:solidFill>
                          <a:effectLst/>
                          <a:latin typeface="+mj-lt"/>
                        </a:rPr>
                        <a:t> / </a:t>
                      </a:r>
                      <a:r>
                        <a:rPr lang="en-US" sz="1800" b="1" i="0" u="none" strike="noStrike" dirty="0" err="1">
                          <a:solidFill>
                            <a:srgbClr val="333333"/>
                          </a:solidFill>
                          <a:effectLst/>
                          <a:latin typeface="+mj-lt"/>
                        </a:rPr>
                        <a:t>persoana</a:t>
                      </a:r>
                      <a:r>
                        <a:rPr lang="en-US" sz="1800" b="1" i="0" u="none" strike="noStrike" dirty="0">
                          <a:solidFill>
                            <a:srgbClr val="333333"/>
                          </a:solidFill>
                          <a:effectLst/>
                          <a:latin typeface="+mj-lt"/>
                        </a:rPr>
                        <a:t> </a:t>
                      </a:r>
                      <a:r>
                        <a:rPr lang="en-US" sz="1800" b="1" i="0" u="none" strike="noStrike" dirty="0" err="1">
                          <a:solidFill>
                            <a:srgbClr val="333333"/>
                          </a:solidFill>
                          <a:effectLst/>
                          <a:latin typeface="+mj-lt"/>
                        </a:rPr>
                        <a:t>proprie</a:t>
                      </a:r>
                      <a:r>
                        <a:rPr lang="en-US" sz="1800" b="1" i="0" u="none" strike="noStrike" dirty="0">
                          <a:solidFill>
                            <a:srgbClr val="333333"/>
                          </a:solidFill>
                          <a:effectLst/>
                          <a:latin typeface="+mj-lt"/>
                        </a:rPr>
                        <a:t> </a:t>
                      </a:r>
                    </a:p>
                    <a:p>
                      <a:pPr algn="l" fontAlgn="b"/>
                      <a:r>
                        <a:rPr lang="en-US" sz="1800" b="0" i="0" u="none" strike="noStrike" dirty="0">
                          <a:solidFill>
                            <a:srgbClr val="333333"/>
                          </a:solidFill>
                          <a:effectLst/>
                          <a:latin typeface="+mj-lt"/>
                        </a:rPr>
                        <a:t>(e.g</a:t>
                      </a:r>
                      <a:r>
                        <a:rPr lang="en-US" sz="1800" b="0" i="0" u="none" strike="noStrike">
                          <a:solidFill>
                            <a:srgbClr val="333333"/>
                          </a:solidFill>
                          <a:effectLst/>
                          <a:latin typeface="+mj-lt"/>
                        </a:rPr>
                        <a:t>. “Un </a:t>
                      </a:r>
                      <a:r>
                        <a:rPr lang="en-US" sz="1800" b="0" i="0" u="none" strike="noStrike" dirty="0" err="1">
                          <a:solidFill>
                            <a:srgbClr val="333333"/>
                          </a:solidFill>
                          <a:effectLst/>
                          <a:latin typeface="+mj-lt"/>
                        </a:rPr>
                        <a:t>exemplu</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pentru</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cât</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sunt</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eu</a:t>
                      </a:r>
                      <a:r>
                        <a:rPr lang="en-US" sz="1800" b="0" i="0" u="none" strike="noStrike" dirty="0">
                          <a:solidFill>
                            <a:srgbClr val="333333"/>
                          </a:solidFill>
                          <a:effectLst/>
                          <a:latin typeface="+mj-lt"/>
                        </a:rPr>
                        <a:t> de </a:t>
                      </a:r>
                      <a:r>
                        <a:rPr lang="en-US" sz="1800" b="0" i="0" u="none" strike="noStrike">
                          <a:solidFill>
                            <a:srgbClr val="333333"/>
                          </a:solidFill>
                          <a:effectLst/>
                          <a:latin typeface="+mj-lt"/>
                        </a:rPr>
                        <a:t>bun.”)</a:t>
                      </a:r>
                      <a:endParaRPr lang="en-US" sz="14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vi-VN" sz="1800" b="1" i="0" u="none" strike="noStrike" dirty="0">
                          <a:solidFill>
                            <a:srgbClr val="333333"/>
                          </a:solidFill>
                          <a:effectLst/>
                          <a:latin typeface="+mj-lt"/>
                        </a:rPr>
                        <a:t>Dezavantaj</a:t>
                      </a:r>
                      <a:r>
                        <a:rPr lang="vi-VN" sz="1800" b="1" i="0" u="none" strike="noStrike">
                          <a:solidFill>
                            <a:srgbClr val="333333"/>
                          </a:solidFill>
                          <a:effectLst/>
                          <a:latin typeface="+mj-lt"/>
                        </a:rPr>
                        <a:t>:</a:t>
                      </a:r>
                      <a:r>
                        <a:rPr lang="vi-VN" sz="1800" b="0" i="0" u="none" strike="noStrike">
                          <a:solidFill>
                            <a:srgbClr val="333333"/>
                          </a:solidFill>
                          <a:effectLst/>
                          <a:latin typeface="+mj-lt"/>
                        </a:rPr>
                        <a:t> “Lauda </a:t>
                      </a:r>
                      <a:r>
                        <a:rPr lang="vi-VN" sz="1800" b="0" i="0" u="none" strike="noStrike" dirty="0">
                          <a:solidFill>
                            <a:srgbClr val="333333"/>
                          </a:solidFill>
                          <a:effectLst/>
                          <a:latin typeface="+mj-lt"/>
                        </a:rPr>
                        <a:t>de sine nu miroase </a:t>
                      </a:r>
                      <a:r>
                        <a:rPr lang="vi-VN" sz="1800" b="0" i="0" u="none" strike="noStrike">
                          <a:solidFill>
                            <a:srgbClr val="333333"/>
                          </a:solidFill>
                          <a:effectLst/>
                          <a:latin typeface="+mj-lt"/>
                        </a:rPr>
                        <a:t>a bine”, </a:t>
                      </a:r>
                      <a:r>
                        <a:rPr lang="vi-VN" sz="1800" b="0" i="0" u="none" strike="noStrike" dirty="0">
                          <a:solidFill>
                            <a:srgbClr val="333333"/>
                          </a:solidFill>
                          <a:effectLst/>
                          <a:latin typeface="+mj-lt"/>
                        </a:rPr>
                        <a:t>aroganţă</a:t>
                      </a:r>
                    </a:p>
                    <a:p>
                      <a:pPr algn="l" fontAlgn="b">
                        <a:lnSpc>
                          <a:spcPct val="100000"/>
                        </a:lnSpc>
                        <a:spcBef>
                          <a:spcPts val="1200"/>
                        </a:spcBef>
                      </a:pPr>
                      <a:r>
                        <a:rPr lang="vi-VN" sz="1800" b="1" i="0" u="none" strike="noStrike" dirty="0">
                          <a:solidFill>
                            <a:srgbClr val="333333"/>
                          </a:solidFill>
                          <a:effectLst/>
                          <a:latin typeface="+mj-lt"/>
                        </a:rPr>
                        <a:t>Avantaj:</a:t>
                      </a:r>
                      <a:r>
                        <a:rPr lang="vi-VN" sz="1800" b="0" i="0" u="none" strike="noStrike" dirty="0">
                          <a:solidFill>
                            <a:srgbClr val="333333"/>
                          </a:solidFill>
                          <a:effectLst/>
                          <a:latin typeface="+mj-lt"/>
                        </a:rPr>
                        <a:t> încrederea în sine creşte</a:t>
                      </a:r>
                      <a:endParaRPr lang="en-US" sz="16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gn="l" fontAlgn="b"/>
                      <a:r>
                        <a:rPr lang="en-US" sz="1800" b="1" i="0" u="none" strike="noStrike" dirty="0" err="1">
                          <a:solidFill>
                            <a:srgbClr val="333333"/>
                          </a:solidFill>
                          <a:effectLst/>
                          <a:latin typeface="+mj-lt"/>
                        </a:rPr>
                        <a:t>Atribuire</a:t>
                      </a:r>
                      <a:r>
                        <a:rPr lang="en-US" sz="1800" b="1" i="0" u="none" strike="noStrike" dirty="0">
                          <a:solidFill>
                            <a:srgbClr val="333333"/>
                          </a:solidFill>
                          <a:effectLst/>
                          <a:latin typeface="+mj-lt"/>
                        </a:rPr>
                        <a:t>: </a:t>
                      </a:r>
                      <a:r>
                        <a:rPr lang="en-US" sz="1800" b="1" i="0" u="none" strike="noStrike" dirty="0" err="1">
                          <a:solidFill>
                            <a:srgbClr val="333333"/>
                          </a:solidFill>
                          <a:effectLst/>
                          <a:latin typeface="+mj-lt"/>
                        </a:rPr>
                        <a:t>alţii</a:t>
                      </a:r>
                      <a:r>
                        <a:rPr lang="en-US" sz="1800" b="1" i="0" u="none" strike="noStrike" dirty="0">
                          <a:solidFill>
                            <a:srgbClr val="333333"/>
                          </a:solidFill>
                          <a:effectLst/>
                          <a:latin typeface="+mj-lt"/>
                        </a:rPr>
                        <a:t> / </a:t>
                      </a:r>
                      <a:r>
                        <a:rPr lang="en-US" sz="1800" b="1" i="0" u="none" strike="noStrike" dirty="0" err="1">
                          <a:solidFill>
                            <a:srgbClr val="333333"/>
                          </a:solidFill>
                          <a:effectLst/>
                          <a:latin typeface="+mj-lt"/>
                        </a:rPr>
                        <a:t>circumstanţe</a:t>
                      </a:r>
                      <a:endParaRPr lang="en-US" sz="1800" b="1" i="0" u="none" strike="noStrike" dirty="0">
                        <a:solidFill>
                          <a:srgbClr val="333333"/>
                        </a:solidFill>
                        <a:effectLst/>
                        <a:latin typeface="+mj-lt"/>
                      </a:endParaRPr>
                    </a:p>
                    <a:p>
                      <a:pPr algn="l" fontAlgn="b"/>
                      <a:r>
                        <a:rPr lang="en-US" sz="1800" b="0" i="0" u="none" strike="noStrike" dirty="0">
                          <a:solidFill>
                            <a:srgbClr val="333333"/>
                          </a:solidFill>
                          <a:effectLst/>
                          <a:latin typeface="+mj-lt"/>
                        </a:rPr>
                        <a:t>(e.g</a:t>
                      </a:r>
                      <a:r>
                        <a:rPr lang="en-US" sz="1800" b="0" i="0" u="none" strike="noStrike">
                          <a:solidFill>
                            <a:srgbClr val="333333"/>
                          </a:solidFill>
                          <a:effectLst/>
                          <a:latin typeface="+mj-lt"/>
                        </a:rPr>
                        <a:t>. “Oricine </a:t>
                      </a:r>
                      <a:r>
                        <a:rPr lang="en-US" sz="1800" b="0" i="0" u="none" strike="noStrike" dirty="0" err="1">
                          <a:solidFill>
                            <a:srgbClr val="333333"/>
                          </a:solidFill>
                          <a:effectLst/>
                          <a:latin typeface="+mj-lt"/>
                        </a:rPr>
                        <a:t>ar</a:t>
                      </a:r>
                      <a:r>
                        <a:rPr lang="en-US" sz="1800" b="0" i="0" u="none" strike="noStrike" dirty="0">
                          <a:solidFill>
                            <a:srgbClr val="333333"/>
                          </a:solidFill>
                          <a:effectLst/>
                          <a:latin typeface="+mj-lt"/>
                        </a:rPr>
                        <a:t> fi </a:t>
                      </a:r>
                      <a:r>
                        <a:rPr lang="en-US" sz="1800" b="0" i="0" u="none" strike="noStrike" err="1">
                          <a:solidFill>
                            <a:srgbClr val="333333"/>
                          </a:solidFill>
                          <a:effectLst/>
                          <a:latin typeface="+mj-lt"/>
                        </a:rPr>
                        <a:t>reuşit</a:t>
                      </a:r>
                      <a:r>
                        <a:rPr lang="en-US" sz="1800" b="0" i="0" u="none" strike="noStrike">
                          <a:solidFill>
                            <a:srgbClr val="333333"/>
                          </a:solidFill>
                          <a:effectLst/>
                          <a:latin typeface="+mj-lt"/>
                        </a:rPr>
                        <a:t>.”) </a:t>
                      </a:r>
                      <a:endParaRPr lang="en-US" sz="16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vi-VN" sz="1800" b="1" i="0" u="none" strike="noStrike" dirty="0">
                          <a:solidFill>
                            <a:srgbClr val="333333"/>
                          </a:solidFill>
                          <a:effectLst/>
                          <a:latin typeface="+mj-lt"/>
                        </a:rPr>
                        <a:t>Dezavantaj:</a:t>
                      </a:r>
                      <a:r>
                        <a:rPr lang="vi-VN" sz="1800" b="0" i="0" u="none" strike="noStrike" dirty="0">
                          <a:solidFill>
                            <a:srgbClr val="333333"/>
                          </a:solidFill>
                          <a:effectLst/>
                          <a:latin typeface="+mj-lt"/>
                        </a:rPr>
                        <a:t> încrederea în sine nu va fi întărită</a:t>
                      </a:r>
                    </a:p>
                    <a:p>
                      <a:pPr algn="l" fontAlgn="b">
                        <a:lnSpc>
                          <a:spcPct val="100000"/>
                        </a:lnSpc>
                        <a:spcBef>
                          <a:spcPts val="1200"/>
                        </a:spcBef>
                      </a:pPr>
                      <a:r>
                        <a:rPr lang="vi-VN" sz="1800" b="1" i="0" u="none" strike="noStrike" dirty="0">
                          <a:solidFill>
                            <a:srgbClr val="333333"/>
                          </a:solidFill>
                          <a:effectLst/>
                          <a:latin typeface="+mj-lt"/>
                        </a:rPr>
                        <a:t>Avantaj:</a:t>
                      </a:r>
                      <a:r>
                        <a:rPr lang="vi-VN" sz="1800" b="0" i="0" u="none" strike="noStrike" dirty="0">
                          <a:solidFill>
                            <a:srgbClr val="333333"/>
                          </a:solidFill>
                          <a:effectLst/>
                          <a:latin typeface="+mj-lt"/>
                        </a:rPr>
                        <a:t> semn de modestie </a:t>
                      </a:r>
                      <a:endParaRPr lang="en-US" sz="16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3"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4"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pt-BR" sz="1800" spc="-5">
                <a:solidFill>
                  <a:srgbClr val="333333"/>
                </a:solidFill>
                <a:latin typeface="Calibri Light"/>
                <a:ea typeface="+mn-ea"/>
                <a:cs typeface="Verdana"/>
              </a:rPr>
              <a:t>Perfect! Golul dumneavoastră a decis meciul! </a:t>
            </a:r>
            <a:endParaRPr lang="en-US" sz="1800" dirty="0">
              <a:solidFill>
                <a:srgbClr val="333333"/>
              </a:solidFill>
              <a:latin typeface="Calibri Light"/>
              <a:ea typeface="+mn-ea"/>
              <a:cs typeface="Verdana"/>
            </a:endParaRPr>
          </a:p>
        </p:txBody>
      </p:sp>
    </p:spTree>
    <p:extLst>
      <p:ext uri="{BB962C8B-B14F-4D97-AF65-F5344CB8AC3E}">
        <p14:creationId xmlns:p14="http://schemas.microsoft.com/office/powerpoint/2010/main" val="4493970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2" name="Rectangle 1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altLang="de-DE" sz="3600" dirty="0">
                <a:latin typeface="+mn-lt"/>
                <a:ea typeface="+mn-ea"/>
                <a:cs typeface="+mn-cs"/>
              </a:rPr>
              <a:t>Consecvenţe anumitor moduri de atribuire pentru evenimente pozitive!</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557698953"/>
              </p:ext>
            </p:extLst>
          </p:nvPr>
        </p:nvGraphicFramePr>
        <p:xfrm>
          <a:off x="408955" y="4489704"/>
          <a:ext cx="11375136" cy="201168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7315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Răspunsuri mai echilibrate (d.e. combinaţie alţii, circumstanţe/situaţii şi persoana proprie; oferiţi mai multe explicaţii):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18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18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1800" b="0" i="0" u="none" strike="noStrike" cap="none" normalizeH="0" baseline="0" dirty="0">
                          <a:ln>
                            <a:noFill/>
                          </a:ln>
                          <a:solidFill>
                            <a:srgbClr val="004992"/>
                          </a:solidFill>
                          <a:effectLst/>
                          <a:latin typeface="+mn-lt"/>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pt-BR" sz="1800" spc="-5">
                <a:solidFill>
                  <a:srgbClr val="333333"/>
                </a:solidFill>
                <a:latin typeface="Calibri Light"/>
                <a:ea typeface="+mn-ea"/>
                <a:cs typeface="Verdana"/>
              </a:rPr>
              <a:t>Perfect! Golul dumneavoastră a decis meciul! </a:t>
            </a:r>
            <a:endParaRPr lang="en-US" sz="1800" dirty="0">
              <a:solidFill>
                <a:srgbClr val="333333"/>
              </a:solidFill>
              <a:latin typeface="Calibri Light"/>
              <a:ea typeface="+mn-ea"/>
              <a:cs typeface="Verdan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2" name="Rectangle 1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altLang="de-DE" sz="3600" dirty="0">
                <a:latin typeface="+mn-lt"/>
                <a:ea typeface="+mn-ea"/>
                <a:cs typeface="+mn-cs"/>
              </a:rPr>
              <a:t>Consecvenţe anumitor moduri de atribuire pentru evenimente pozitive!</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675272347"/>
              </p:ext>
            </p:extLst>
          </p:nvPr>
        </p:nvGraphicFramePr>
        <p:xfrm>
          <a:off x="408955" y="4489704"/>
          <a:ext cx="11375136" cy="201168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7315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cs typeface="Times New Roman" pitchFamily="18" charset="0"/>
                        </a:rPr>
                        <a:t>Răspunsuri mai echilibrate (d.e. combinaţie alţii, circumstanţe/situaţii şi persoana proprie; oferiţi mai multe explicaţii):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1800" b="0" i="0" u="none" strike="noStrike" cap="none" normalizeH="0" baseline="0">
                          <a:ln>
                            <a:noFill/>
                          </a:ln>
                          <a:solidFill>
                            <a:srgbClr val="333333"/>
                          </a:solidFill>
                          <a:effectLst/>
                          <a:latin typeface="Calibri Light"/>
                          <a:cs typeface="Times New Roman" pitchFamily="18" charset="0"/>
                        </a:rPr>
                        <a:t>“Sunt </a:t>
                      </a:r>
                      <a:r>
                        <a:rPr kumimoji="0" lang="vi-VN" sz="1800" b="0" i="0" u="none" strike="noStrike" cap="none" normalizeH="0" baseline="0" dirty="0">
                          <a:ln>
                            <a:noFill/>
                          </a:ln>
                          <a:solidFill>
                            <a:srgbClr val="333333"/>
                          </a:solidFill>
                          <a:effectLst/>
                          <a:latin typeface="Calibri Light"/>
                          <a:cs typeface="Times New Roman" pitchFamily="18" charset="0"/>
                        </a:rPr>
                        <a:t>foarte mândru, însă fără ajutorul lui Ionescu nu aş fi </a:t>
                      </a:r>
                      <a:r>
                        <a:rPr kumimoji="0" lang="vi-VN" sz="1800" b="0" i="0" u="none" strike="noStrike" cap="none" normalizeH="0" baseline="0">
                          <a:ln>
                            <a:noFill/>
                          </a:ln>
                          <a:solidFill>
                            <a:srgbClr val="333333"/>
                          </a:solidFill>
                          <a:effectLst/>
                          <a:latin typeface="Calibri Light"/>
                          <a:cs typeface="Times New Roman" pitchFamily="18" charset="0"/>
                        </a:rPr>
                        <a:t>reuşit.”</a:t>
                      </a:r>
                      <a:endParaRPr kumimoji="0" lang="vi-VN"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1800" b="0" i="0" u="none" strike="noStrike" cap="none" normalizeH="0" baseline="0">
                          <a:ln>
                            <a:noFill/>
                          </a:ln>
                          <a:solidFill>
                            <a:srgbClr val="333333"/>
                          </a:solidFill>
                          <a:effectLst/>
                          <a:latin typeface="Calibri Light"/>
                          <a:cs typeface="Times New Roman" pitchFamily="18" charset="0"/>
                        </a:rPr>
                        <a:t>“E </a:t>
                      </a:r>
                      <a:r>
                        <a:rPr kumimoji="0" lang="vi-VN" sz="1800" b="0" i="0" u="none" strike="noStrike" cap="none" normalizeH="0" baseline="0" dirty="0">
                          <a:ln>
                            <a:noFill/>
                          </a:ln>
                          <a:solidFill>
                            <a:srgbClr val="333333"/>
                          </a:solidFill>
                          <a:effectLst/>
                          <a:latin typeface="Calibri Light"/>
                          <a:cs typeface="Times New Roman" pitchFamily="18" charset="0"/>
                        </a:rPr>
                        <a:t>sarcina mea ca înaintaş, însă într-adevăr nu e uşor din unghiul </a:t>
                      </a:r>
                      <a:r>
                        <a:rPr kumimoji="0" lang="vi-VN" sz="1800" b="0" i="0" u="none" strike="noStrike" cap="none" normalizeH="0" baseline="0">
                          <a:ln>
                            <a:noFill/>
                          </a:ln>
                          <a:solidFill>
                            <a:srgbClr val="333333"/>
                          </a:solidFill>
                          <a:effectLst/>
                          <a:latin typeface="Calibri Light"/>
                          <a:cs typeface="Times New Roman" pitchFamily="18" charset="0"/>
                        </a:rPr>
                        <a:t>respectiv.”</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pt-BR" sz="1800" spc="-5">
                <a:solidFill>
                  <a:srgbClr val="333333"/>
                </a:solidFill>
                <a:latin typeface="Calibri Light"/>
                <a:ea typeface="+mn-ea"/>
                <a:cs typeface="Verdana"/>
              </a:rPr>
              <a:t>Perfect! Golul dumneavoastră a decis meciul! </a:t>
            </a:r>
            <a:endParaRPr lang="en-US" sz="1800" dirty="0">
              <a:solidFill>
                <a:srgbClr val="333333"/>
              </a:solidFill>
              <a:latin typeface="Calibri Light"/>
              <a:ea typeface="+mn-ea"/>
              <a:cs typeface="Verdana"/>
            </a:endParaRPr>
          </a:p>
        </p:txBody>
      </p:sp>
    </p:spTree>
    <p:extLst>
      <p:ext uri="{BB962C8B-B14F-4D97-AF65-F5344CB8AC3E}">
        <p14:creationId xmlns:p14="http://schemas.microsoft.com/office/powerpoint/2010/main" val="26335637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lvl="0" defTabSz="914400" fontAlgn="base"/>
            <a:r>
              <a:rPr lang="de-DE" altLang="de-DE" sz="2400" dirty="0">
                <a:solidFill>
                  <a:srgbClr val="333333"/>
                </a:solidFill>
              </a:rPr>
              <a:t>Studii </a:t>
            </a:r>
            <a:r>
              <a:rPr lang="en-US" altLang="de-DE" sz="2400" dirty="0" err="1">
                <a:solidFill>
                  <a:srgbClr val="333333"/>
                </a:solidFill>
              </a:rPr>
              <a:t>arată</a:t>
            </a:r>
            <a:r>
              <a:rPr lang="en-US" altLang="de-DE" sz="2400" dirty="0">
                <a:solidFill>
                  <a:srgbClr val="333333"/>
                </a:solidFill>
              </a:rPr>
              <a:t> </a:t>
            </a:r>
            <a:r>
              <a:rPr lang="de-DE" altLang="de-DE" sz="2400" dirty="0">
                <a:solidFill>
                  <a:srgbClr val="333333"/>
                </a:solidFill>
              </a:rPr>
              <a:t>c</a:t>
            </a:r>
            <a:r>
              <a:rPr lang="en-US" altLang="de-DE" sz="2400" dirty="0">
                <a:solidFill>
                  <a:srgbClr val="333333"/>
                </a:solidFill>
              </a:rPr>
              <a:t>ă </a:t>
            </a:r>
            <a:r>
              <a:rPr lang="en-US" altLang="de-DE" sz="2400" dirty="0" err="1">
                <a:solidFill>
                  <a:srgbClr val="333333"/>
                </a:solidFill>
              </a:rPr>
              <a:t>multe</a:t>
            </a:r>
            <a:r>
              <a:rPr lang="en-US" altLang="de-DE" sz="2400" dirty="0">
                <a:solidFill>
                  <a:srgbClr val="333333"/>
                </a:solidFill>
              </a:rPr>
              <a:t> </a:t>
            </a:r>
            <a:r>
              <a:rPr lang="de-DE" altLang="de-DE" sz="2400" dirty="0">
                <a:solidFill>
                  <a:srgbClr val="333333"/>
                </a:solidFill>
              </a:rPr>
              <a:t>(</a:t>
            </a:r>
            <a:r>
              <a:rPr lang="en-US" altLang="de-DE" sz="2400" dirty="0" err="1">
                <a:solidFill>
                  <a:srgbClr val="333333"/>
                </a:solidFill>
              </a:rPr>
              <a:t>însă</a:t>
            </a:r>
            <a:r>
              <a:rPr lang="en-US" altLang="de-DE" sz="2400" dirty="0">
                <a:solidFill>
                  <a:srgbClr val="333333"/>
                </a:solidFill>
              </a:rPr>
              <a:t> nu </a:t>
            </a:r>
            <a:r>
              <a:rPr lang="en-US" altLang="de-DE" sz="2400" dirty="0" err="1">
                <a:solidFill>
                  <a:srgbClr val="333333"/>
                </a:solidFill>
              </a:rPr>
              <a:t>toate</a:t>
            </a:r>
            <a:r>
              <a:rPr lang="de-DE" altLang="de-DE" sz="2400" dirty="0">
                <a:solidFill>
                  <a:srgbClr val="333333"/>
                </a:solidFill>
              </a:rPr>
              <a:t>!) persoane cu o </a:t>
            </a:r>
            <a:r>
              <a:rPr lang="de-DE" altLang="de-DE" sz="2400" b="1" dirty="0">
                <a:solidFill>
                  <a:srgbClr val="333333"/>
                </a:solidFill>
              </a:rPr>
              <a:t>depresie</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au tendin</a:t>
            </a:r>
            <a:r>
              <a:rPr lang="en-US" altLang="de-DE" sz="2400" dirty="0" err="1">
                <a:solidFill>
                  <a:srgbClr val="333333"/>
                </a:solidFill>
              </a:rPr>
              <a:t>ţa</a:t>
            </a:r>
            <a:r>
              <a:rPr lang="en-US" altLang="de-DE" sz="2400" dirty="0">
                <a:solidFill>
                  <a:srgbClr val="333333"/>
                </a:solidFill>
              </a:rPr>
              <a:t> </a:t>
            </a:r>
            <a:r>
              <a:rPr lang="en-US" altLang="de-DE" sz="2400" dirty="0" err="1">
                <a:solidFill>
                  <a:srgbClr val="333333"/>
                </a:solidFill>
              </a:rPr>
              <a:t>să</a:t>
            </a:r>
            <a:r>
              <a:rPr lang="de-DE" altLang="de-DE" sz="2400" dirty="0">
                <a:solidFill>
                  <a:srgbClr val="333333"/>
                </a:solidFill>
              </a:rPr>
              <a:t> caute gre</a:t>
            </a:r>
            <a:r>
              <a:rPr lang="en-US" altLang="de-DE" sz="2400" dirty="0" err="1">
                <a:solidFill>
                  <a:srgbClr val="333333"/>
                </a:solidFill>
              </a:rPr>
              <a:t>şeli</a:t>
            </a:r>
            <a:r>
              <a:rPr lang="en-US" altLang="de-DE" sz="2400" dirty="0">
                <a:solidFill>
                  <a:srgbClr val="333333"/>
                </a:solidFill>
              </a:rPr>
              <a:t> </a:t>
            </a:r>
            <a:r>
              <a:rPr lang="en-US" altLang="de-DE" sz="2400" dirty="0" err="1">
                <a:solidFill>
                  <a:srgbClr val="333333"/>
                </a:solidFill>
              </a:rPr>
              <a:t>doar</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persoana</a:t>
            </a:r>
            <a:r>
              <a:rPr lang="en-US" altLang="de-DE" sz="2400" dirty="0">
                <a:solidFill>
                  <a:srgbClr val="333333"/>
                </a:solidFill>
              </a:rPr>
              <a:t> </a:t>
            </a:r>
            <a:r>
              <a:rPr lang="en-US" altLang="de-DE" sz="2400" dirty="0" err="1">
                <a:solidFill>
                  <a:srgbClr val="333333"/>
                </a:solidFill>
              </a:rPr>
              <a:t>proprie</a:t>
            </a:r>
            <a:endParaRPr lang="en-US" altLang="de-DE" sz="2400" dirty="0">
              <a:solidFill>
                <a:srgbClr val="333333"/>
              </a:solidFill>
            </a:endParaRPr>
          </a:p>
          <a:p>
            <a:pPr marL="342900" lvl="0" indent="-342900" defTabSz="914400" fontAlgn="base">
              <a:buClr>
                <a:srgbClr val="333333"/>
              </a:buClr>
              <a:buFont typeface="WingDings"/>
              <a:buChar char=""/>
            </a:pPr>
            <a:r>
              <a:rPr lang="de-DE" altLang="de-DE" sz="2400" dirty="0">
                <a:solidFill>
                  <a:srgbClr val="333333"/>
                </a:solidFill>
              </a:rPr>
              <a:t>au tendin</a:t>
            </a:r>
            <a:r>
              <a:rPr lang="en-US" altLang="de-DE" sz="2400" dirty="0" err="1">
                <a:solidFill>
                  <a:srgbClr val="333333"/>
                </a:solidFill>
              </a:rPr>
              <a:t>ţa</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atribuie</a:t>
            </a:r>
            <a:r>
              <a:rPr lang="en-US" altLang="de-DE" sz="2400" dirty="0">
                <a:solidFill>
                  <a:srgbClr val="333333"/>
                </a:solidFill>
              </a:rPr>
              <a:t> </a:t>
            </a:r>
            <a:r>
              <a:rPr lang="en-US" altLang="de-DE" sz="2400" dirty="0" err="1">
                <a:solidFill>
                  <a:srgbClr val="333333"/>
                </a:solidFill>
              </a:rPr>
              <a:t>succesul</a:t>
            </a:r>
            <a:r>
              <a:rPr lang="en-US" altLang="de-DE" sz="2400" dirty="0">
                <a:solidFill>
                  <a:srgbClr val="333333"/>
                </a:solidFill>
              </a:rPr>
              <a:t>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circumstanţe</a:t>
            </a:r>
            <a:r>
              <a:rPr lang="en-US" altLang="de-DE" sz="2400" dirty="0">
                <a:solidFill>
                  <a:srgbClr val="333333"/>
                </a:solidFill>
              </a:rPr>
              <a:t> </a:t>
            </a:r>
            <a:r>
              <a:rPr lang="en-US" altLang="de-DE" sz="2400" dirty="0" err="1">
                <a:solidFill>
                  <a:srgbClr val="333333"/>
                </a:solidFill>
              </a:rPr>
              <a:t>favorabile</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noroc</a:t>
            </a:r>
            <a:endParaRPr lang="en-US" altLang="de-DE" sz="2400" dirty="0">
              <a:solidFill>
                <a:srgbClr val="333333"/>
              </a:solidFill>
            </a:endParaRPr>
          </a:p>
          <a:p>
            <a:pPr lvl="0" algn="ctr" defTabSz="914400" fontAlgn="base"/>
            <a:r>
              <a:rPr lang="de-DE" altLang="de-DE" sz="2400" dirty="0">
                <a:solidFill>
                  <a:srgbClr val="004992"/>
                </a:solidFill>
              </a:rPr>
              <a:t>Acest mod de atribuire determin</a:t>
            </a:r>
            <a:r>
              <a:rPr lang="en-US" altLang="de-DE" sz="2400" dirty="0">
                <a:solidFill>
                  <a:srgbClr val="004992"/>
                </a:solidFill>
              </a:rPr>
              <a:t>ă </a:t>
            </a:r>
            <a:r>
              <a:rPr lang="en-US" altLang="de-DE" sz="2400" dirty="0" err="1">
                <a:solidFill>
                  <a:srgbClr val="004992"/>
                </a:solidFill>
              </a:rPr>
              <a:t>diminuarea</a:t>
            </a:r>
            <a:r>
              <a:rPr lang="en-US" altLang="de-DE" sz="2400" dirty="0">
                <a:solidFill>
                  <a:srgbClr val="004992"/>
                </a:solidFill>
              </a:rPr>
              <a:t> </a:t>
            </a:r>
            <a:r>
              <a:rPr lang="en-US" altLang="de-DE" sz="2400" dirty="0" err="1">
                <a:solidFill>
                  <a:srgbClr val="004992"/>
                </a:solidFill>
              </a:rPr>
              <a:t>încrederii</a:t>
            </a:r>
            <a:r>
              <a:rPr lang="en-US" altLang="de-DE" sz="2400" dirty="0">
                <a:solidFill>
                  <a:srgbClr val="004992"/>
                </a:solidFill>
              </a:rPr>
              <a:t> </a:t>
            </a:r>
            <a:r>
              <a:rPr lang="en-US" altLang="de-DE" sz="2400" dirty="0" err="1">
                <a:solidFill>
                  <a:srgbClr val="004992"/>
                </a:solidFill>
              </a:rPr>
              <a:t>în</a:t>
            </a:r>
            <a:r>
              <a:rPr lang="en-US" altLang="de-DE" sz="2400" dirty="0">
                <a:solidFill>
                  <a:srgbClr val="004992"/>
                </a:solidFill>
              </a:rPr>
              <a:t> sine!</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lvl="0" defTabSz="914400" fontAlgn="base"/>
            <a:r>
              <a:rPr lang="de-DE" altLang="de-DE" sz="2400" dirty="0">
                <a:solidFill>
                  <a:srgbClr val="333333"/>
                </a:solidFill>
              </a:rPr>
              <a:t>Studii </a:t>
            </a:r>
            <a:r>
              <a:rPr lang="en-US" altLang="de-DE" sz="2400" dirty="0" err="1">
                <a:solidFill>
                  <a:srgbClr val="333333"/>
                </a:solidFill>
              </a:rPr>
              <a:t>arată</a:t>
            </a:r>
            <a:r>
              <a:rPr lang="en-US" altLang="de-DE" sz="2400" dirty="0">
                <a:solidFill>
                  <a:srgbClr val="333333"/>
                </a:solidFill>
              </a:rPr>
              <a:t> </a:t>
            </a:r>
            <a:r>
              <a:rPr lang="de-DE" altLang="de-DE" sz="2400" dirty="0">
                <a:solidFill>
                  <a:srgbClr val="333333"/>
                </a:solidFill>
              </a:rPr>
              <a:t>c</a:t>
            </a:r>
            <a:r>
              <a:rPr lang="en-US" altLang="de-DE" sz="2400" dirty="0">
                <a:solidFill>
                  <a:srgbClr val="333333"/>
                </a:solidFill>
              </a:rPr>
              <a:t>ă </a:t>
            </a:r>
            <a:r>
              <a:rPr lang="en-US" altLang="de-DE" sz="2400" dirty="0" err="1">
                <a:solidFill>
                  <a:srgbClr val="333333"/>
                </a:solidFill>
              </a:rPr>
              <a:t>multe</a:t>
            </a:r>
            <a:r>
              <a:rPr lang="en-US" altLang="de-DE" sz="2400" dirty="0">
                <a:solidFill>
                  <a:srgbClr val="333333"/>
                </a:solidFill>
              </a:rPr>
              <a:t> </a:t>
            </a:r>
            <a:r>
              <a:rPr lang="de-DE" altLang="de-DE" sz="2400" dirty="0">
                <a:solidFill>
                  <a:srgbClr val="333333"/>
                </a:solidFill>
              </a:rPr>
              <a:t>(</a:t>
            </a:r>
            <a:r>
              <a:rPr lang="en-US" altLang="de-DE" sz="2400" dirty="0" err="1">
                <a:solidFill>
                  <a:srgbClr val="333333"/>
                </a:solidFill>
              </a:rPr>
              <a:t>însă</a:t>
            </a:r>
            <a:r>
              <a:rPr lang="en-US" altLang="de-DE" sz="2400" dirty="0">
                <a:solidFill>
                  <a:srgbClr val="333333"/>
                </a:solidFill>
              </a:rPr>
              <a:t> nu </a:t>
            </a:r>
            <a:r>
              <a:rPr lang="en-US" altLang="de-DE" sz="2400" dirty="0" err="1">
                <a:solidFill>
                  <a:srgbClr val="333333"/>
                </a:solidFill>
              </a:rPr>
              <a:t>toate</a:t>
            </a:r>
            <a:r>
              <a:rPr lang="de-DE" altLang="de-DE" sz="2400" dirty="0">
                <a:solidFill>
                  <a:srgbClr val="333333"/>
                </a:solidFill>
              </a:rPr>
              <a:t>!) persoane cu </a:t>
            </a:r>
            <a:r>
              <a:rPr lang="de-DE" altLang="de-DE" sz="2400" b="1" dirty="0">
                <a:solidFill>
                  <a:srgbClr val="333333"/>
                </a:solidFill>
              </a:rPr>
              <a:t>psihoz</a:t>
            </a:r>
            <a:r>
              <a:rPr lang="en-US" altLang="de-DE" sz="2400" b="1" dirty="0">
                <a:solidFill>
                  <a:srgbClr val="333333"/>
                </a:solidFill>
              </a:rPr>
              <a:t>ă</a:t>
            </a:r>
            <a:r>
              <a:rPr lang="de-DE" altLang="de-DE" sz="2400" b="1"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au tendin</a:t>
            </a:r>
            <a:r>
              <a:rPr lang="en-US" altLang="de-DE" sz="2400" dirty="0" err="1">
                <a:solidFill>
                  <a:srgbClr val="333333"/>
                </a:solidFill>
              </a:rPr>
              <a:t>ţa</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de-DE" altLang="de-DE" sz="2400" dirty="0">
                <a:solidFill>
                  <a:srgbClr val="333333"/>
                </a:solidFill>
              </a:rPr>
              <a:t>dea vina pe al</a:t>
            </a:r>
            <a:r>
              <a:rPr lang="en-US" altLang="de-DE" sz="2400" dirty="0" err="1">
                <a:solidFill>
                  <a:srgbClr val="333333"/>
                </a:solidFill>
              </a:rPr>
              <a:t>ţii</a:t>
            </a:r>
            <a:r>
              <a:rPr lang="en-US" altLang="de-DE" sz="2400" dirty="0">
                <a:solidFill>
                  <a:srgbClr val="333333"/>
                </a:solidFill>
              </a:rPr>
              <a:t> </a:t>
            </a:r>
            <a:r>
              <a:rPr lang="de-DE" altLang="de-DE" sz="2400" dirty="0">
                <a:solidFill>
                  <a:srgbClr val="333333"/>
                </a:solidFill>
              </a:rPr>
              <a:t>pentru e</a:t>
            </a:r>
            <a:r>
              <a:rPr lang="en-US" altLang="de-DE" sz="2400" dirty="0" err="1">
                <a:solidFill>
                  <a:srgbClr val="333333"/>
                </a:solidFill>
              </a:rPr>
              <a:t>şecurile</a:t>
            </a:r>
            <a:r>
              <a:rPr lang="en-US" altLang="de-DE" sz="2400" dirty="0">
                <a:solidFill>
                  <a:srgbClr val="333333"/>
                </a:solidFill>
              </a:rPr>
              <a:t> </a:t>
            </a:r>
            <a:r>
              <a:rPr lang="en-US" altLang="de-DE" sz="2400" dirty="0" err="1">
                <a:solidFill>
                  <a:srgbClr val="333333"/>
                </a:solidFill>
              </a:rPr>
              <a:t>lor</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evenimente</a:t>
            </a:r>
            <a:r>
              <a:rPr lang="en-US" altLang="de-DE" sz="2400" dirty="0">
                <a:solidFill>
                  <a:srgbClr val="333333"/>
                </a:solidFill>
              </a:rPr>
              <a:t> negative</a:t>
            </a:r>
          </a:p>
          <a:p>
            <a:pPr marL="342900" lvl="0" indent="-342900" defTabSz="914400" fontAlgn="base">
              <a:buClr>
                <a:srgbClr val="333333"/>
              </a:buClr>
              <a:buFont typeface="WingDings"/>
              <a:buChar char=""/>
            </a:pPr>
            <a:r>
              <a:rPr lang="de-DE" altLang="de-DE" sz="2400" dirty="0">
                <a:solidFill>
                  <a:srgbClr val="333333"/>
                </a:solidFill>
              </a:rPr>
              <a:t>au uneori tendin</a:t>
            </a:r>
            <a:r>
              <a:rPr lang="en-US" altLang="de-DE" sz="2400" dirty="0" err="1">
                <a:solidFill>
                  <a:srgbClr val="333333"/>
                </a:solidFill>
              </a:rPr>
              <a:t>ţa</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creadă</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evenimentele</a:t>
            </a:r>
            <a:r>
              <a:rPr lang="en-US" altLang="de-DE" sz="2400" dirty="0">
                <a:solidFill>
                  <a:srgbClr val="333333"/>
                </a:solidFill>
              </a:rPr>
              <a:t> (</a:t>
            </a:r>
            <a:r>
              <a:rPr lang="en-US" altLang="de-DE" sz="2400" dirty="0" err="1">
                <a:solidFill>
                  <a:srgbClr val="333333"/>
                </a:solidFill>
              </a:rPr>
              <a:t>pozitive</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negative) nu </a:t>
            </a:r>
            <a:r>
              <a:rPr lang="en-US" altLang="de-DE" sz="2400" dirty="0" err="1">
                <a:solidFill>
                  <a:srgbClr val="333333"/>
                </a:solidFill>
              </a:rPr>
              <a:t>sunt</a:t>
            </a:r>
            <a:r>
              <a:rPr lang="en-US" altLang="de-DE" sz="2400" dirty="0">
                <a:solidFill>
                  <a:srgbClr val="333333"/>
                </a:solidFill>
              </a:rPr>
              <a:t> sub </a:t>
            </a:r>
            <a:r>
              <a:rPr lang="en-US" altLang="de-DE" sz="2400" dirty="0" err="1">
                <a:solidFill>
                  <a:srgbClr val="333333"/>
                </a:solidFill>
              </a:rPr>
              <a:t>controlul</a:t>
            </a:r>
            <a:r>
              <a:rPr lang="en-US" altLang="de-DE" sz="2400" dirty="0">
                <a:solidFill>
                  <a:srgbClr val="333333"/>
                </a:solidFill>
              </a:rPr>
              <a:t> </a:t>
            </a:r>
            <a:r>
              <a:rPr lang="en-US" altLang="de-DE" sz="2400" dirty="0" err="1">
                <a:solidFill>
                  <a:srgbClr val="333333"/>
                </a:solidFill>
              </a:rPr>
              <a:t>lor</a:t>
            </a:r>
            <a:endParaRPr lang="en-US" altLang="de-DE" sz="2400" dirty="0">
              <a:solidFill>
                <a:srgbClr val="333333"/>
              </a:solidFill>
            </a:endParaRPr>
          </a:p>
          <a:p>
            <a:pPr lvl="0" algn="ctr" defTabSz="914400" fontAlgn="base"/>
            <a:r>
              <a:rPr lang="de-DE" altLang="de-DE" sz="2400" dirty="0">
                <a:solidFill>
                  <a:srgbClr val="004992"/>
                </a:solidFill>
              </a:rPr>
              <a:t>Special primul mod de atribuire poate s</a:t>
            </a:r>
            <a:r>
              <a:rPr lang="en-US" altLang="de-DE" sz="2400" dirty="0">
                <a:solidFill>
                  <a:srgbClr val="004992"/>
                </a:solidFill>
              </a:rPr>
              <a:t>ă determine </a:t>
            </a:r>
            <a:r>
              <a:rPr lang="en-US" altLang="de-DE" sz="2400" dirty="0" err="1">
                <a:solidFill>
                  <a:srgbClr val="004992"/>
                </a:solidFill>
              </a:rPr>
              <a:t>probleme</a:t>
            </a:r>
            <a:r>
              <a:rPr lang="en-US" altLang="de-DE" sz="2400" dirty="0">
                <a:solidFill>
                  <a:srgbClr val="004992"/>
                </a:solidFill>
              </a:rPr>
              <a:t> </a:t>
            </a:r>
            <a:r>
              <a:rPr lang="en-US" altLang="de-DE" sz="2400" dirty="0" err="1">
                <a:solidFill>
                  <a:srgbClr val="004992"/>
                </a:solidFill>
              </a:rPr>
              <a:t>interpersonale</a:t>
            </a:r>
            <a:r>
              <a:rPr lang="en-US" altLang="de-DE"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69" name="Rectangle 1111"/>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vi-VN" altLang="de-DE" sz="3600" dirty="0">
                <a:latin typeface="+mn-lt"/>
                <a:ea typeface="+mn-ea"/>
                <a:cs typeface="+mn-cs"/>
              </a:rPr>
              <a:t>Cum o atribuire monocauzală favorizează interpretaţii greşite în psihoză – exemple</a:t>
            </a:r>
            <a:endParaRPr lang="de-DE" altLang="de-DE" sz="3600" dirty="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sp>
        <p:nvSpPr>
          <p:cNvPr id="57370" name="Rechteck 1"/>
          <p:cNvSpPr>
            <a:spLocks noChangeArrowheads="1"/>
          </p:cNvSpPr>
          <p:nvPr/>
        </p:nvSpPr>
        <p:spPr bwMode="auto">
          <a:xfrm>
            <a:off x="408955" y="5949280"/>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ro-RO" altLang="de-DE" sz="2000" dirty="0">
                <a:solidFill>
                  <a:srgbClr val="004992"/>
                </a:solidFill>
                <a:latin typeface="+mn-lt"/>
                <a:cs typeface="+mn-cs"/>
              </a:rPr>
              <a:t>Poate cineva să ne descrie pe scurt din experiența proprie?</a:t>
            </a:r>
          </a:p>
        </p:txBody>
      </p:sp>
      <p:graphicFrame>
        <p:nvGraphicFramePr>
          <p:cNvPr id="7" name="Table 6"/>
          <p:cNvGraphicFramePr>
            <a:graphicFrameLocks noGrp="1"/>
          </p:cNvGraphicFramePr>
          <p:nvPr>
            <p:extLst>
              <p:ext uri="{D42A27DB-BD31-4B8C-83A1-F6EECF244321}">
                <p14:modId xmlns:p14="http://schemas.microsoft.com/office/powerpoint/2010/main" val="903197316"/>
              </p:ext>
            </p:extLst>
          </p:nvPr>
        </p:nvGraphicFramePr>
        <p:xfrm>
          <a:off x="408955" y="2203704"/>
          <a:ext cx="11376000" cy="3505182"/>
        </p:xfrm>
        <a:graphic>
          <a:graphicData uri="http://schemas.openxmlformats.org/drawingml/2006/table">
            <a:tbl>
              <a:tblPr firstRow="1" bandRow="1">
                <a:tableStyleId>{21E4AEA4-8DFA-4A89-87EB-49C32662AFE0}</a:tableStyleId>
              </a:tblPr>
              <a:tblGrid>
                <a:gridCol w="3024336">
                  <a:extLst>
                    <a:ext uri="{9D8B030D-6E8A-4147-A177-3AD203B41FA5}">
                      <a16:colId xmlns:a16="http://schemas.microsoft.com/office/drawing/2014/main" val="20000"/>
                    </a:ext>
                  </a:extLst>
                </a:gridCol>
                <a:gridCol w="4320480">
                  <a:extLst>
                    <a:ext uri="{9D8B030D-6E8A-4147-A177-3AD203B41FA5}">
                      <a16:colId xmlns:a16="http://schemas.microsoft.com/office/drawing/2014/main" val="20001"/>
                    </a:ext>
                  </a:extLst>
                </a:gridCol>
                <a:gridCol w="4031184">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Eveniment</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cs typeface="Times New Roman" pitchFamily="18" charset="0"/>
                        </a:rPr>
                        <a:t>Explicaţii în psihoză</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Alte explicaţii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914400">
                <a:tc>
                  <a:txBody>
                    <a:bodyPr/>
                    <a:lstStyle/>
                    <a:p>
                      <a:pPr marL="91440" marR="579755">
                        <a:lnSpc>
                          <a:spcPct val="100000"/>
                        </a:lnSpc>
                        <a:spcBef>
                          <a:spcPts val="350"/>
                        </a:spcBef>
                      </a:pPr>
                      <a:r>
                        <a:rPr lang="vi-VN" sz="2000" b="0" i="0" u="none" spc="-5" dirty="0">
                          <a:solidFill>
                            <a:srgbClr val="333333"/>
                          </a:solidFill>
                          <a:latin typeface="Calibri Light"/>
                          <a:cs typeface="Verdana"/>
                        </a:rPr>
                        <a:t>Nu găsiţi documente importante în locuinţă.</a:t>
                      </a:r>
                      <a:endParaRPr sz="2000" b="0" i="0" u="none" dirty="0">
                        <a:solidFill>
                          <a:srgbClr val="333333"/>
                        </a:solidFill>
                        <a:latin typeface="Calibri Light"/>
                        <a:cs typeface="Verdana"/>
                      </a:endParaRPr>
                    </a:p>
                  </a:txBody>
                  <a:tcPr marL="0" marR="0" marT="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349885" algn="l">
                        <a:lnSpc>
                          <a:spcPct val="100000"/>
                        </a:lnSpc>
                        <a:spcBef>
                          <a:spcPts val="350"/>
                        </a:spcBef>
                      </a:pPr>
                      <a:r>
                        <a:rPr lang="vi-VN" sz="2000" b="0" i="0" u="none" dirty="0">
                          <a:solidFill>
                            <a:srgbClr val="333333"/>
                          </a:solidFill>
                          <a:latin typeface="Calibri Light"/>
                          <a:cs typeface="Verdana"/>
                        </a:rPr>
                        <a:t>Cineva a intrat cu forţa în locuinţă şi le-a furat ca să vă dăuneze.</a:t>
                      </a:r>
                      <a:endParaRPr sz="2000" b="0" i="0" u="none" dirty="0">
                        <a:solidFill>
                          <a:srgbClr val="333333"/>
                        </a:solidFill>
                        <a:latin typeface="Calibri Light"/>
                        <a:cs typeface="Verdana"/>
                      </a:endParaRPr>
                    </a:p>
                  </a:txBody>
                  <a:tcPr marL="0" marR="0" marT="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a:lnSpc>
                          <a:spcPct val="100000"/>
                        </a:lnSpc>
                        <a:spcBef>
                          <a:spcPts val="350"/>
                        </a:spcBef>
                      </a:pPr>
                      <a:r>
                        <a:rPr lang="vi-VN" sz="2000" b="0" i="0" u="none" spc="-5" dirty="0">
                          <a:solidFill>
                            <a:srgbClr val="333333"/>
                          </a:solidFill>
                          <a:latin typeface="Calibri Light"/>
                          <a:cs typeface="Verdana"/>
                        </a:rPr>
                        <a:t>Din greşeală le-aţi pus în alt loc.</a:t>
                      </a:r>
                      <a:endParaRPr sz="2000" b="0" i="0" u="none" dirty="0">
                        <a:solidFill>
                          <a:srgbClr val="333333"/>
                        </a:solidFill>
                        <a:latin typeface="Calibri Light"/>
                        <a:cs typeface="Verdana"/>
                      </a:endParaRPr>
                    </a:p>
                  </a:txBody>
                  <a:tcPr marL="0" marR="0" marT="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91440" marR="208279">
                        <a:lnSpc>
                          <a:spcPct val="100000"/>
                        </a:lnSpc>
                        <a:spcBef>
                          <a:spcPts val="355"/>
                        </a:spcBef>
                      </a:pPr>
                      <a:r>
                        <a:rPr lang="vi-VN" sz="2000" b="0" i="0" u="none" spc="-45">
                          <a:solidFill>
                            <a:srgbClr val="333333"/>
                          </a:solidFill>
                          <a:latin typeface="Calibri Light"/>
                          <a:cs typeface="Verdana"/>
                        </a:rPr>
                        <a:t>Aţi căzut la examen.</a:t>
                      </a:r>
                      <a:endParaRPr sz="2000" b="0" i="0" u="none" dirty="0">
                        <a:solidFill>
                          <a:srgbClr val="333333"/>
                        </a:solidFill>
                        <a:latin typeface="Calibri Light"/>
                        <a:cs typeface="Verdana"/>
                      </a:endParaRPr>
                    </a:p>
                  </a:txBody>
                  <a:tcPr marL="0" marR="0" marT="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1440" marR="182880" algn="l">
                        <a:lnSpc>
                          <a:spcPct val="100000"/>
                        </a:lnSpc>
                        <a:spcBef>
                          <a:spcPts val="355"/>
                        </a:spcBef>
                      </a:pPr>
                      <a:r>
                        <a:rPr lang="it-IT" sz="2000" b="0" i="0" u="none" spc="-5" dirty="0">
                          <a:solidFill>
                            <a:srgbClr val="333333"/>
                          </a:solidFill>
                          <a:latin typeface="Calibri Light"/>
                          <a:cs typeface="Verdana"/>
                        </a:rPr>
                        <a:t>Examinatorul vrea să vă strice cariera.</a:t>
                      </a:r>
                      <a:endParaRPr sz="2000" b="0" i="0" u="none" dirty="0">
                        <a:solidFill>
                          <a:srgbClr val="333333"/>
                        </a:solidFill>
                        <a:latin typeface="Calibri Light"/>
                        <a:cs typeface="Verdana"/>
                      </a:endParaRPr>
                    </a:p>
                  </a:txBody>
                  <a:tcPr marL="0" marR="0" marT="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2075" marR="337820">
                        <a:lnSpc>
                          <a:spcPct val="100000"/>
                        </a:lnSpc>
                        <a:spcBef>
                          <a:spcPts val="355"/>
                        </a:spcBef>
                      </a:pPr>
                      <a:r>
                        <a:rPr lang="vi-VN" sz="2000" b="0" i="0" u="none" spc="-10" dirty="0">
                          <a:solidFill>
                            <a:srgbClr val="333333"/>
                          </a:solidFill>
                          <a:latin typeface="Calibri Light"/>
                          <a:cs typeface="Verdana"/>
                        </a:rPr>
                        <a:t>Examinatorul a fost într-adevăr mai sever, însă nu m-am pregătit bine şi am dormit şi rău.</a:t>
                      </a:r>
                      <a:endParaRPr sz="2000" b="0" i="0" u="none" dirty="0">
                        <a:solidFill>
                          <a:srgbClr val="333333"/>
                        </a:solidFill>
                        <a:latin typeface="Calibri Light"/>
                        <a:cs typeface="Verdana"/>
                      </a:endParaRPr>
                    </a:p>
                  </a:txBody>
                  <a:tcPr marL="0" marR="0" marT="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91440" marR="99695">
                        <a:lnSpc>
                          <a:spcPct val="100000"/>
                        </a:lnSpc>
                        <a:spcBef>
                          <a:spcPts val="355"/>
                        </a:spcBef>
                      </a:pPr>
                      <a:r>
                        <a:rPr lang="it-IT" sz="2000" b="0" i="0" u="none">
                          <a:solidFill>
                            <a:srgbClr val="333333"/>
                          </a:solidFill>
                          <a:latin typeface="Calibri Light"/>
                          <a:cs typeface="Verdana"/>
                        </a:rPr>
                        <a:t>Un prieten nu vă salută.</a:t>
                      </a:r>
                      <a:endParaRPr sz="2000" b="0" i="0" u="none" dirty="0">
                        <a:solidFill>
                          <a:srgbClr val="333333"/>
                        </a:solidFill>
                        <a:latin typeface="Calibri Light"/>
                        <a:cs typeface="Verdana"/>
                      </a:endParaRPr>
                    </a:p>
                  </a:txBody>
                  <a:tcPr marL="0" marR="0" marT="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85090" algn="l">
                        <a:lnSpc>
                          <a:spcPct val="100000"/>
                        </a:lnSpc>
                        <a:spcBef>
                          <a:spcPts val="355"/>
                        </a:spcBef>
                      </a:pPr>
                      <a:r>
                        <a:rPr lang="vi-VN" sz="2000" b="0" i="0" u="none" spc="-35" dirty="0">
                          <a:solidFill>
                            <a:srgbClr val="333333"/>
                          </a:solidFill>
                          <a:latin typeface="Calibri Light"/>
                          <a:cs typeface="Verdana"/>
                        </a:rPr>
                        <a:t>Certitudinea că acest prieten nu mai vrea să aibe de a face cu persoana voastră şi că îi este ruşine din pricina voastră.</a:t>
                      </a:r>
                      <a:endParaRPr sz="2000" b="0" i="0" u="none" dirty="0">
                        <a:solidFill>
                          <a:srgbClr val="333333"/>
                        </a:solidFill>
                        <a:latin typeface="Calibri Light"/>
                        <a:cs typeface="Verdana"/>
                      </a:endParaRPr>
                    </a:p>
                  </a:txBody>
                  <a:tcPr marL="0" marR="0" marT="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marR="428625">
                        <a:lnSpc>
                          <a:spcPct val="100000"/>
                        </a:lnSpc>
                        <a:spcBef>
                          <a:spcPts val="355"/>
                        </a:spcBef>
                      </a:pPr>
                      <a:r>
                        <a:rPr lang="pt-BR" sz="2000" b="0" i="0" u="none" spc="-35" dirty="0">
                          <a:solidFill>
                            <a:srgbClr val="333333"/>
                          </a:solidFill>
                          <a:latin typeface="Calibri Light"/>
                          <a:cs typeface="Verdana"/>
                        </a:rPr>
                        <a:t>Prietenul respectiv îşi face griji şi de acea nu m-a văzut.</a:t>
                      </a:r>
                      <a:endParaRPr sz="2000" b="0" i="0" u="none" dirty="0">
                        <a:solidFill>
                          <a:srgbClr val="333333"/>
                        </a:solidFill>
                        <a:latin typeface="Calibri Light"/>
                        <a:cs typeface="Verdana"/>
                      </a:endParaRPr>
                    </a:p>
                  </a:txBody>
                  <a:tcPr marL="0" marR="0" marT="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7"/>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Mod de atribuire</a:t>
            </a:r>
            <a:br>
              <a:rPr lang="de-DE" altLang="de-DE" sz="3600">
                <a:solidFill>
                  <a:srgbClr val="004992"/>
                </a:solidFill>
                <a:latin typeface="+mn-lt"/>
                <a:ea typeface="+mn-ea"/>
                <a:cs typeface="+mn-cs"/>
              </a:rPr>
            </a:br>
            <a:r>
              <a:rPr lang="de-DE" altLang="de-DE">
                <a:solidFill>
                  <a:srgbClr val="004992"/>
                </a:solidFill>
                <a:latin typeface="+mn-lt"/>
                <a:ea typeface="+mn-ea"/>
                <a:cs typeface="+mn-cs"/>
              </a:rPr>
              <a:t>Scopul acestui antrenament</a:t>
            </a:r>
            <a:endParaRPr lang="en-US" altLang="de-DE">
              <a:solidFill>
                <a:srgbClr val="004992"/>
              </a:solidFill>
              <a:latin typeface="+mn-lt"/>
              <a:ea typeface="+mn-ea"/>
              <a:cs typeface="+mn-cs"/>
            </a:endParaRPr>
          </a:p>
        </p:txBody>
      </p:sp>
      <p:sp>
        <p:nvSpPr>
          <p:cNvPr id="59395" name="Text Box 9"/>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de-DE" altLang="de-DE" sz="2400" dirty="0">
                <a:solidFill>
                  <a:srgbClr val="333333"/>
                </a:solidFill>
              </a:rPr>
              <a:t>A lua </a:t>
            </a:r>
            <a:r>
              <a:rPr lang="en-US" altLang="de-DE" sz="2400" dirty="0">
                <a:solidFill>
                  <a:srgbClr val="333333"/>
                </a:solidFill>
              </a:rPr>
              <a:t>î</a:t>
            </a:r>
            <a:r>
              <a:rPr lang="de-DE" altLang="de-DE" sz="2400" dirty="0">
                <a:solidFill>
                  <a:srgbClr val="333333"/>
                </a:solidFill>
              </a:rPr>
              <a:t>n considerare cauzele posibile ale evenimentelor</a:t>
            </a:r>
          </a:p>
          <a:p>
            <a:pPr marL="342900" indent="-342900" eaLnBrk="1" hangingPunct="1">
              <a:buClr>
                <a:srgbClr val="333333"/>
              </a:buClr>
              <a:buFont typeface="WingDings"/>
              <a:buChar char=""/>
            </a:pPr>
            <a:r>
              <a:rPr lang="de-DE" altLang="de-DE" sz="2400" dirty="0">
                <a:solidFill>
                  <a:srgbClr val="333333"/>
                </a:solidFill>
              </a:rPr>
              <a:t>A nu alege prea repede o singur</a:t>
            </a:r>
            <a:r>
              <a:rPr lang="en-US" altLang="de-DE" sz="2400" dirty="0">
                <a:solidFill>
                  <a:srgbClr val="333333"/>
                </a:solidFill>
              </a:rPr>
              <a:t>ă</a:t>
            </a:r>
            <a:r>
              <a:rPr lang="de-DE" altLang="de-DE" sz="2400" dirty="0">
                <a:solidFill>
                  <a:srgbClr val="333333"/>
                </a:solidFill>
              </a:rPr>
              <a:t> explica</a:t>
            </a:r>
            <a:r>
              <a:rPr lang="en-US" altLang="de-DE" sz="2400" dirty="0">
                <a:solidFill>
                  <a:srgbClr val="333333"/>
                </a:solidFill>
              </a:rPr>
              <a:t>ţ</a:t>
            </a:r>
            <a:r>
              <a:rPr lang="de-DE" altLang="de-DE" sz="2400" dirty="0">
                <a:solidFill>
                  <a:srgbClr val="333333"/>
                </a:solidFill>
              </a:rPr>
              <a:t>ie</a:t>
            </a:r>
          </a:p>
          <a:p>
            <a:pPr marL="342900" indent="-342900" eaLnBrk="1" hangingPunct="1">
              <a:buClr>
                <a:srgbClr val="333333"/>
              </a:buClr>
              <a:buFont typeface="WingDings"/>
              <a:buChar char=""/>
            </a:pPr>
            <a:r>
              <a:rPr lang="de-DE" altLang="de-DE" sz="2400" dirty="0">
                <a:solidFill>
                  <a:srgbClr val="333333"/>
                </a:solidFill>
              </a:rPr>
              <a:t>Discuta</a:t>
            </a:r>
            <a:r>
              <a:rPr lang="en-US" altLang="de-DE" sz="2400" dirty="0">
                <a:solidFill>
                  <a:srgbClr val="333333"/>
                </a:solidFill>
              </a:rPr>
              <a:t>ţ</a:t>
            </a:r>
            <a:r>
              <a:rPr lang="de-DE" altLang="de-DE" sz="2400" dirty="0">
                <a:solidFill>
                  <a:srgbClr val="333333"/>
                </a:solidFill>
              </a:rPr>
              <a:t>i care sunt consecin</a:t>
            </a:r>
            <a:r>
              <a:rPr lang="en-US" altLang="de-DE" sz="2400" dirty="0">
                <a:solidFill>
                  <a:srgbClr val="333333"/>
                </a:solidFill>
              </a:rPr>
              <a:t>ţ</a:t>
            </a:r>
            <a:r>
              <a:rPr lang="de-DE" altLang="de-DE" sz="2400" dirty="0">
                <a:solidFill>
                  <a:srgbClr val="333333"/>
                </a:solidFill>
              </a:rPr>
              <a:t>ele anumitor moduri de atribuire</a:t>
            </a:r>
          </a:p>
          <a:p>
            <a:pPr eaLnBrk="1" hangingPunct="1"/>
            <a:r>
              <a:rPr lang="de-DE" altLang="de-DE" sz="2400" dirty="0">
                <a:solidFill>
                  <a:srgbClr val="004992"/>
                </a:solidFill>
              </a:rPr>
              <a:t>Noi ar trebui s</a:t>
            </a:r>
            <a:r>
              <a:rPr lang="en-US" altLang="de-DE" sz="2400" dirty="0">
                <a:solidFill>
                  <a:srgbClr val="004992"/>
                </a:solidFill>
              </a:rPr>
              <a:t>ă</a:t>
            </a:r>
            <a:r>
              <a:rPr lang="de-DE" altLang="de-DE" sz="2400" dirty="0">
                <a:solidFill>
                  <a:srgbClr val="004992"/>
                </a:solidFill>
              </a:rPr>
              <a:t> </a:t>
            </a:r>
            <a:r>
              <a:rPr lang="en-US" altLang="de-DE" sz="2400" dirty="0" err="1">
                <a:solidFill>
                  <a:srgbClr val="004992"/>
                </a:solidFill>
              </a:rPr>
              <a:t>în</a:t>
            </a:r>
            <a:r>
              <a:rPr lang="de-DE" altLang="de-DE" sz="2400" dirty="0">
                <a:solidFill>
                  <a:srgbClr val="004992"/>
                </a:solidFill>
              </a:rPr>
              <a:t>cerc</a:t>
            </a:r>
            <a:r>
              <a:rPr lang="en-US" altLang="de-DE" sz="2400" dirty="0">
                <a:solidFill>
                  <a:srgbClr val="004992"/>
                </a:solidFill>
              </a:rPr>
              <a:t>ă</a:t>
            </a:r>
            <a:r>
              <a:rPr lang="de-DE" altLang="de-DE" sz="2400" dirty="0">
                <a:solidFill>
                  <a:srgbClr val="004992"/>
                </a:solidFill>
              </a:rPr>
              <a:t>m s</a:t>
            </a:r>
            <a:r>
              <a:rPr lang="en-US" altLang="de-DE" sz="2400" dirty="0">
                <a:solidFill>
                  <a:srgbClr val="004992"/>
                </a:solidFill>
              </a:rPr>
              <a:t>ă</a:t>
            </a:r>
            <a:r>
              <a:rPr lang="de-DE" altLang="de-DE" sz="2400" dirty="0">
                <a:solidFill>
                  <a:srgbClr val="004992"/>
                </a:solidFill>
              </a:rPr>
              <a:t> fim reali</a:t>
            </a:r>
            <a:r>
              <a:rPr lang="en-US" altLang="de-DE" sz="2400" dirty="0">
                <a:solidFill>
                  <a:srgbClr val="004992"/>
                </a:solidFill>
              </a:rPr>
              <a:t>ş</a:t>
            </a:r>
            <a:r>
              <a:rPr lang="de-DE" altLang="de-DE" sz="2400" dirty="0">
                <a:solidFill>
                  <a:srgbClr val="004992"/>
                </a:solidFill>
              </a:rPr>
              <a:t>ti </a:t>
            </a:r>
            <a:r>
              <a:rPr lang="en-US" altLang="de-DE" sz="2400" dirty="0" err="1">
                <a:solidFill>
                  <a:srgbClr val="004992"/>
                </a:solidFill>
              </a:rPr>
              <a:t>în</a:t>
            </a:r>
            <a:r>
              <a:rPr lang="de-DE" altLang="de-DE" sz="2400" dirty="0">
                <a:solidFill>
                  <a:srgbClr val="004992"/>
                </a:solidFill>
              </a:rPr>
              <a:t> via</a:t>
            </a:r>
            <a:r>
              <a:rPr lang="en-US" altLang="de-DE" sz="2400" dirty="0">
                <a:solidFill>
                  <a:srgbClr val="004992"/>
                </a:solidFill>
              </a:rPr>
              <a:t>ţ</a:t>
            </a:r>
            <a:r>
              <a:rPr lang="de-DE" altLang="de-DE" sz="2400" dirty="0">
                <a:solidFill>
                  <a:srgbClr val="004992"/>
                </a:solidFill>
              </a:rPr>
              <a:t>a de zi cu zi:</a:t>
            </a:r>
          </a:p>
          <a:p>
            <a:pPr lvl="0" defTabSz="914400" fontAlgn="base"/>
            <a:r>
              <a:rPr lang="de-DE" altLang="de-DE" sz="2400" dirty="0">
                <a:solidFill>
                  <a:srgbClr val="004992"/>
                </a:solidFill>
              </a:rPr>
              <a:t>S</a:t>
            </a:r>
            <a:r>
              <a:rPr lang="en-US" altLang="de-DE" sz="2400" dirty="0">
                <a:solidFill>
                  <a:srgbClr val="004992"/>
                </a:solidFill>
              </a:rPr>
              <a:t>ă</a:t>
            </a:r>
            <a:r>
              <a:rPr lang="de-DE" altLang="de-DE" sz="2400" dirty="0">
                <a:solidFill>
                  <a:srgbClr val="004992"/>
                </a:solidFill>
              </a:rPr>
              <a:t> nu d</a:t>
            </a:r>
            <a:r>
              <a:rPr lang="en-US" altLang="de-DE" sz="2400" dirty="0">
                <a:solidFill>
                  <a:srgbClr val="004992"/>
                </a:solidFill>
              </a:rPr>
              <a:t>ă</a:t>
            </a:r>
            <a:r>
              <a:rPr lang="de-DE" altLang="de-DE" sz="2400" dirty="0">
                <a:solidFill>
                  <a:srgbClr val="004992"/>
                </a:solidFill>
              </a:rPr>
              <a:t>m </a:t>
            </a:r>
            <a:r>
              <a:rPr lang="en-US" altLang="de-DE" sz="2400" dirty="0" err="1">
                <a:solidFill>
                  <a:srgbClr val="004992"/>
                </a:solidFill>
              </a:rPr>
              <a:t>în</a:t>
            </a:r>
            <a:r>
              <a:rPr lang="de-DE" altLang="de-DE" sz="2400" dirty="0">
                <a:solidFill>
                  <a:srgbClr val="004992"/>
                </a:solidFill>
              </a:rPr>
              <a:t>totdeauna vina pe al</a:t>
            </a:r>
            <a:r>
              <a:rPr lang="en-US" altLang="de-DE" sz="2400" dirty="0">
                <a:solidFill>
                  <a:srgbClr val="004992"/>
                </a:solidFill>
              </a:rPr>
              <a:t>ţ</a:t>
            </a:r>
            <a:r>
              <a:rPr lang="de-DE" altLang="de-DE" sz="2400" dirty="0">
                <a:solidFill>
                  <a:srgbClr val="004992"/>
                </a:solidFill>
              </a:rPr>
              <a:t>ii c</a:t>
            </a:r>
            <a:r>
              <a:rPr lang="en-US" altLang="de-DE" sz="2400" dirty="0">
                <a:solidFill>
                  <a:srgbClr val="004992"/>
                </a:solidFill>
              </a:rPr>
              <a:t>â</a:t>
            </a:r>
            <a:r>
              <a:rPr lang="de-DE" altLang="de-DE" sz="2400" dirty="0">
                <a:solidFill>
                  <a:srgbClr val="004992"/>
                </a:solidFill>
              </a:rPr>
              <a:t>nd nu avem succes – invers, noi nu suntem </a:t>
            </a:r>
            <a:r>
              <a:rPr lang="en-US" altLang="de-DE" sz="2400" dirty="0" err="1">
                <a:solidFill>
                  <a:srgbClr val="004992"/>
                </a:solidFill>
              </a:rPr>
              <a:t>în</a:t>
            </a:r>
            <a:r>
              <a:rPr lang="de-DE" altLang="de-DE" sz="2400" dirty="0">
                <a:solidFill>
                  <a:srgbClr val="004992"/>
                </a:solidFill>
              </a:rPr>
              <a:t>totdeauna de vin</a:t>
            </a:r>
            <a:r>
              <a:rPr lang="en-US" altLang="de-DE" sz="2400" dirty="0">
                <a:solidFill>
                  <a:srgbClr val="004992"/>
                </a:solidFill>
              </a:rPr>
              <a:t>ă</a:t>
            </a:r>
            <a:r>
              <a:rPr lang="de-DE" altLang="de-DE" sz="2400" dirty="0">
                <a:solidFill>
                  <a:srgbClr val="004992"/>
                </a:solidFill>
              </a:rPr>
              <a:t> c</a:t>
            </a:r>
            <a:r>
              <a:rPr lang="en-US" altLang="de-DE" sz="2400" dirty="0">
                <a:solidFill>
                  <a:srgbClr val="004992"/>
                </a:solidFill>
              </a:rPr>
              <a:t>â</a:t>
            </a:r>
            <a:r>
              <a:rPr lang="de-DE" altLang="de-DE" sz="2400" dirty="0">
                <a:solidFill>
                  <a:srgbClr val="004992"/>
                </a:solidFill>
              </a:rPr>
              <a:t>nd ceva nu ne reu</a:t>
            </a:r>
            <a:r>
              <a:rPr lang="en-US" altLang="de-DE" sz="2400" dirty="0">
                <a:solidFill>
                  <a:srgbClr val="004992"/>
                </a:solidFill>
              </a:rPr>
              <a:t>ş</a:t>
            </a:r>
            <a:r>
              <a:rPr lang="de-DE" altLang="de-DE" sz="2400" dirty="0">
                <a:solidFill>
                  <a:srgbClr val="004992"/>
                </a:solidFill>
              </a:rPr>
              <a:t>e</a:t>
            </a:r>
            <a:r>
              <a:rPr lang="en-US" altLang="de-DE" sz="2400" dirty="0">
                <a:solidFill>
                  <a:srgbClr val="004992"/>
                </a:solidFill>
              </a:rPr>
              <a:t>ş</a:t>
            </a:r>
            <a:r>
              <a:rPr lang="de-DE" altLang="de-DE" sz="2400" dirty="0">
                <a:solidFill>
                  <a:srgbClr val="004992"/>
                </a:solidFill>
              </a:rPr>
              <a:t>te!</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O prietenă vorbeşte despre dumneavoastră când nu sunteţi prezent.</a:t>
            </a:r>
            <a:endParaRPr lang="de-DE" altLang="de-DE" sz="3600" dirty="0">
              <a:latin typeface="+mn-lt"/>
              <a:ea typeface="+mn-ea"/>
              <a:cs typeface="+mn-cs"/>
            </a:endParaRPr>
          </a:p>
        </p:txBody>
      </p:sp>
      <p:sp>
        <p:nvSpPr>
          <p:cNvPr id="61443" name="Rectangle 3"/>
          <p:cNvSpPr>
            <a:spLocks noGrp="1" noChangeArrowheads="1"/>
          </p:cNvSpPr>
          <p:nvPr>
            <p:ph idx="1"/>
          </p:nvPr>
        </p:nvSpPr>
        <p:spPr/>
        <p:txBody>
          <a:bodyPr>
            <a:noAutofit/>
          </a:bodyPr>
          <a:lstStyle/>
          <a:p>
            <a:pPr eaLnBrk="1" hangingPunct="1"/>
            <a:r>
              <a:rPr lang="de-DE" altLang="de-DE" sz="2400" dirty="0">
                <a:solidFill>
                  <a:srgbClr val="333333"/>
                </a:solidFill>
              </a:rPr>
              <a:t>Ce a determinat-o pe prieten</a:t>
            </a:r>
            <a:r>
              <a:rPr lang="en-US" altLang="de-DE" sz="2400" dirty="0">
                <a:solidFill>
                  <a:srgbClr val="333333"/>
                </a:solidFill>
              </a:rPr>
              <a:t>ă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vorbească</a:t>
            </a:r>
            <a:r>
              <a:rPr lang="en-US" altLang="de-DE" sz="2400" dirty="0">
                <a:solidFill>
                  <a:srgbClr val="333333"/>
                </a:solidFill>
              </a:rPr>
              <a:t> </a:t>
            </a:r>
            <a:r>
              <a:rPr lang="en-US" altLang="de-DE" sz="2400" dirty="0" err="1">
                <a:solidFill>
                  <a:srgbClr val="333333"/>
                </a:solidFill>
              </a:rPr>
              <a:t>despre</a:t>
            </a:r>
            <a:r>
              <a:rPr lang="en-US" altLang="de-DE" sz="2400" dirty="0">
                <a:solidFill>
                  <a:srgbClr val="333333"/>
                </a:solidFill>
              </a:rPr>
              <a:t> </a:t>
            </a:r>
            <a:r>
              <a:rPr lang="en-US" altLang="de-DE" sz="2400" dirty="0" err="1">
                <a:solidFill>
                  <a:srgbClr val="333333"/>
                </a:solidFill>
              </a:rPr>
              <a:t>persoana</a:t>
            </a:r>
            <a:r>
              <a:rPr lang="en-US" altLang="de-DE" sz="2400" dirty="0">
                <a:solidFill>
                  <a:srgbClr val="333333"/>
                </a:solidFill>
              </a:rPr>
              <a:t> </a:t>
            </a:r>
            <a:r>
              <a:rPr lang="en-US" altLang="de-DE" sz="2400" dirty="0" err="1">
                <a:solidFill>
                  <a:srgbClr val="333333"/>
                </a:solidFill>
              </a:rPr>
              <a:t>dumneavoastră</a:t>
            </a:r>
            <a:r>
              <a:rPr lang="en-US" altLang="de-DE" sz="2400" dirty="0">
                <a:solidFill>
                  <a:srgbClr val="333333"/>
                </a:solidFill>
              </a:rPr>
              <a:t> </a:t>
            </a:r>
            <a:r>
              <a:rPr lang="en-US" altLang="de-DE" sz="2400" dirty="0" err="1">
                <a:solidFill>
                  <a:srgbClr val="333333"/>
                </a:solidFill>
              </a:rPr>
              <a:t>când</a:t>
            </a:r>
            <a:r>
              <a:rPr lang="en-US" altLang="de-DE" sz="2400" dirty="0">
                <a:solidFill>
                  <a:srgbClr val="333333"/>
                </a:solidFill>
              </a:rPr>
              <a:t> nu </a:t>
            </a:r>
            <a:r>
              <a:rPr lang="en-US" altLang="de-DE" sz="2400" dirty="0" err="1">
                <a:solidFill>
                  <a:srgbClr val="333333"/>
                </a:solidFill>
              </a:rPr>
              <a:t>sunteţi</a:t>
            </a:r>
            <a:r>
              <a:rPr lang="en-US" altLang="de-DE" sz="2400" dirty="0">
                <a:solidFill>
                  <a:srgbClr val="333333"/>
                </a:solidFill>
              </a:rPr>
              <a:t> de </a:t>
            </a:r>
            <a:r>
              <a:rPr lang="en-US" altLang="de-DE" sz="2400" dirty="0" err="1">
                <a:solidFill>
                  <a:srgbClr val="333333"/>
                </a:solidFill>
              </a:rPr>
              <a:t>faţă</a:t>
            </a:r>
            <a:r>
              <a:rPr lang="de-DE" altLang="de-DE" sz="2400" dirty="0">
                <a:solidFill>
                  <a:srgbClr val="333333"/>
                </a:solidFill>
              </a:rPr>
              <a:t>?</a:t>
            </a:r>
          </a:p>
          <a:p>
            <a:pPr lvl="0" defTabSz="914400" fontAlgn="base"/>
            <a:r>
              <a:rPr lang="de-DE" altLang="de-DE" sz="2400" dirty="0">
                <a:solidFill>
                  <a:srgbClr val="333333"/>
                </a:solidFill>
              </a:rPr>
              <a:t>Care este cauza principal</a:t>
            </a:r>
            <a:r>
              <a:rPr lang="en-US" altLang="de-DE" sz="2400" dirty="0">
                <a:solidFill>
                  <a:srgbClr val="333333"/>
                </a:solidFill>
              </a:rPr>
              <a:t>ă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fapt</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pic>
        <p:nvPicPr>
          <p:cNvPr id="10" name="Picture 17" descr="DSCF0486_bdunnette_flickr_c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vi-VN" altLang="de-DE" sz="2400">
                <a:solidFill>
                  <a:srgbClr val="004992"/>
                </a:solidFill>
                <a:latin typeface="Calibri Light"/>
              </a:rPr>
              <a:t>Persoana dumneavoastră?</a:t>
            </a:r>
          </a:p>
          <a:p>
            <a:pPr eaLnBrk="1" hangingPunct="1">
              <a:lnSpc>
                <a:spcPct val="105000"/>
              </a:lnSpc>
              <a:spcBef>
                <a:spcPts val="1999"/>
              </a:spcBef>
              <a:spcAft>
                <a:spcPts val="0"/>
              </a:spcAft>
              <a:buClrTx/>
              <a:buNone/>
            </a:pPr>
            <a:r>
              <a:rPr lang="vi-VN" altLang="de-DE" sz="2400">
                <a:solidFill>
                  <a:srgbClr val="004992"/>
                </a:solidFill>
                <a:latin typeface="Calibri Light"/>
              </a:rPr>
              <a:t>O altă persoană sau alte persoane?</a:t>
            </a:r>
          </a:p>
          <a:p>
            <a:pPr eaLnBrk="1" hangingPunct="1">
              <a:lnSpc>
                <a:spcPct val="105000"/>
              </a:lnSpc>
              <a:spcBef>
                <a:spcPts val="1999"/>
              </a:spcBef>
              <a:spcAft>
                <a:spcPts val="0"/>
              </a:spcAft>
              <a:buClrTx/>
              <a:buNone/>
            </a:pPr>
            <a:r>
              <a:rPr lang="vi-VN" altLang="de-DE" sz="2400">
                <a:solidFill>
                  <a:srgbClr val="004992"/>
                </a:solidFill>
                <a:latin typeface="Calibri Light"/>
              </a:rPr>
              <a:t>Circumstanţe sau o coincidenţă ? </a:t>
            </a:r>
            <a:endParaRPr lang="fr-CH" altLang="de-DE" sz="24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Sunteţi invitat la un interviu pentru un loc de muncă.</a:t>
            </a:r>
            <a:endParaRPr lang="de-DE" altLang="de-DE" sz="3600">
              <a:latin typeface="+mn-lt"/>
              <a:ea typeface="+mn-ea"/>
              <a:cs typeface="+mn-cs"/>
            </a:endParaRPr>
          </a:p>
        </p:txBody>
      </p:sp>
      <p:sp>
        <p:nvSpPr>
          <p:cNvPr id="63491" name="Rectangle 3"/>
          <p:cNvSpPr>
            <a:spLocks noGrp="1" noChangeArrowheads="1"/>
          </p:cNvSpPr>
          <p:nvPr>
            <p:ph idx="1"/>
          </p:nvPr>
        </p:nvSpPr>
        <p:spPr/>
        <p:txBody>
          <a:bodyPr>
            <a:noAutofit/>
          </a:bodyPr>
          <a:lstStyle/>
          <a:p>
            <a:pPr eaLnBrk="1" hangingPunct="1"/>
            <a:r>
              <a:rPr lang="de-DE" altLang="de-DE" sz="2400" dirty="0">
                <a:solidFill>
                  <a:srgbClr val="333333"/>
                </a:solidFill>
              </a:rPr>
              <a:t>De ce sunte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invitat</a:t>
            </a:r>
            <a:r>
              <a:rPr lang="de-DE" altLang="de-DE" sz="2400" dirty="0">
                <a:solidFill>
                  <a:srgbClr val="333333"/>
                </a:solidFill>
              </a:rPr>
              <a:t>?</a:t>
            </a:r>
          </a:p>
          <a:p>
            <a:pPr lvl="0" defTabSz="914400" fontAlgn="base"/>
            <a:r>
              <a:rPr lang="de-DE" altLang="de-DE" sz="2400" dirty="0">
                <a:solidFill>
                  <a:srgbClr val="333333"/>
                </a:solidFill>
              </a:rPr>
              <a:t>Care este cauza principal</a:t>
            </a:r>
            <a:r>
              <a:rPr lang="en-US" altLang="de-DE" sz="2400" dirty="0">
                <a:solidFill>
                  <a:srgbClr val="333333"/>
                </a:solidFill>
              </a:rPr>
              <a:t>ă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fapt</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pic>
        <p:nvPicPr>
          <p:cNvPr id="10" name="Picture 1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6675" y="2908300"/>
            <a:ext cx="1968500" cy="394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vi-VN" altLang="de-DE" sz="2400">
                <a:solidFill>
                  <a:srgbClr val="004992"/>
                </a:solidFill>
                <a:latin typeface="Calibri Light"/>
              </a:rPr>
              <a:t>Persoana dumneavoastră?</a:t>
            </a:r>
          </a:p>
          <a:p>
            <a:pPr eaLnBrk="1" hangingPunct="1">
              <a:lnSpc>
                <a:spcPct val="105000"/>
              </a:lnSpc>
              <a:spcBef>
                <a:spcPts val="1999"/>
              </a:spcBef>
              <a:spcAft>
                <a:spcPts val="0"/>
              </a:spcAft>
              <a:buClrTx/>
              <a:buNone/>
            </a:pPr>
            <a:r>
              <a:rPr lang="vi-VN" altLang="de-DE" sz="2400">
                <a:solidFill>
                  <a:srgbClr val="004992"/>
                </a:solidFill>
                <a:latin typeface="Calibri Light"/>
              </a:rPr>
              <a:t>O altă persoană sau alte persoane?</a:t>
            </a:r>
          </a:p>
          <a:p>
            <a:pPr eaLnBrk="1" hangingPunct="1">
              <a:lnSpc>
                <a:spcPct val="105000"/>
              </a:lnSpc>
              <a:spcBef>
                <a:spcPts val="1999"/>
              </a:spcBef>
              <a:spcAft>
                <a:spcPts val="0"/>
              </a:spcAft>
              <a:buClrTx/>
              <a:buNone/>
            </a:pPr>
            <a:r>
              <a:rPr lang="vi-VN" altLang="de-DE" sz="2400">
                <a:solidFill>
                  <a:srgbClr val="004992"/>
                </a:solidFill>
                <a:latin typeface="Calibri Light"/>
              </a:rPr>
              <a:t>Circumstanţe sau o coincidenţă ? </a:t>
            </a:r>
            <a:endParaRPr lang="fr-CH"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O prietenă este surprinsă în mod neplăcut de vizita spontană a voastră.</a:t>
            </a:r>
            <a:endParaRPr lang="de-DE" altLang="de-DE" sz="3600">
              <a:latin typeface="+mn-lt"/>
              <a:ea typeface="+mn-ea"/>
              <a:cs typeface="+mn-cs"/>
            </a:endParaRPr>
          </a:p>
        </p:txBody>
      </p:sp>
      <p:sp>
        <p:nvSpPr>
          <p:cNvPr id="65539" name="Rectangle 3"/>
          <p:cNvSpPr>
            <a:spLocks noGrp="1" noChangeArrowheads="1"/>
          </p:cNvSpPr>
          <p:nvPr>
            <p:ph idx="1"/>
          </p:nvPr>
        </p:nvSpPr>
        <p:spPr/>
        <p:txBody>
          <a:bodyPr>
            <a:noAutofit/>
          </a:bodyPr>
          <a:lstStyle/>
          <a:p>
            <a:pPr eaLnBrk="1" hangingPunct="1"/>
            <a:r>
              <a:rPr lang="de-DE" altLang="de-DE" sz="2400" dirty="0">
                <a:solidFill>
                  <a:srgbClr val="333333"/>
                </a:solidFill>
              </a:rPr>
              <a:t>Din ce motive ar putea fi prietena surprins</a:t>
            </a:r>
            <a:r>
              <a:rPr lang="en-US" altLang="de-DE" sz="2400" dirty="0">
                <a:solidFill>
                  <a:srgbClr val="333333"/>
                </a:solidFill>
              </a:rPr>
              <a:t>ă </a:t>
            </a:r>
            <a:r>
              <a:rPr lang="en-US" altLang="de-DE" sz="2400" dirty="0" err="1">
                <a:solidFill>
                  <a:srgbClr val="333333"/>
                </a:solidFill>
              </a:rPr>
              <a:t>în</a:t>
            </a:r>
            <a:r>
              <a:rPr lang="en-US" altLang="de-DE" sz="2400" dirty="0">
                <a:solidFill>
                  <a:srgbClr val="333333"/>
                </a:solidFill>
              </a:rPr>
              <a:t> mod </a:t>
            </a:r>
            <a:r>
              <a:rPr lang="en-US" altLang="de-DE" sz="2400" dirty="0" err="1">
                <a:solidFill>
                  <a:srgbClr val="333333"/>
                </a:solidFill>
              </a:rPr>
              <a:t>neplăcut</a:t>
            </a:r>
            <a:r>
              <a:rPr lang="de-DE" altLang="de-DE" sz="2400" dirty="0">
                <a:solidFill>
                  <a:srgbClr val="333333"/>
                </a:solidFill>
              </a:rPr>
              <a:t>?</a:t>
            </a:r>
          </a:p>
          <a:p>
            <a:pPr lvl="0" defTabSz="914400" fontAlgn="base"/>
            <a:r>
              <a:rPr lang="de-DE" altLang="de-DE" sz="2400" dirty="0">
                <a:solidFill>
                  <a:srgbClr val="333333"/>
                </a:solidFill>
              </a:rPr>
              <a:t>Care este cauza principal</a:t>
            </a:r>
            <a:r>
              <a:rPr lang="en-US" altLang="de-DE" sz="2400" dirty="0">
                <a:solidFill>
                  <a:srgbClr val="333333"/>
                </a:solidFill>
              </a:rPr>
              <a:t>ă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fapt</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pic>
        <p:nvPicPr>
          <p:cNvPr id="10" name="Picture 7" descr="brex - flickr - This is what the webcam sees through a peephole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3930582"/>
            <a:ext cx="3552692" cy="292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vi-VN" altLang="de-DE" sz="2400">
                <a:solidFill>
                  <a:srgbClr val="004992"/>
                </a:solidFill>
                <a:latin typeface="Calibri Light"/>
              </a:rPr>
              <a:t>Persoana dumneavoastră?</a:t>
            </a:r>
          </a:p>
          <a:p>
            <a:pPr eaLnBrk="1" hangingPunct="1">
              <a:lnSpc>
                <a:spcPct val="105000"/>
              </a:lnSpc>
              <a:spcBef>
                <a:spcPts val="1999"/>
              </a:spcBef>
              <a:spcAft>
                <a:spcPts val="0"/>
              </a:spcAft>
              <a:buClrTx/>
              <a:buNone/>
            </a:pPr>
            <a:r>
              <a:rPr lang="vi-VN" altLang="de-DE" sz="2400">
                <a:solidFill>
                  <a:srgbClr val="004992"/>
                </a:solidFill>
                <a:latin typeface="Calibri Light"/>
              </a:rPr>
              <a:t>O altă persoană sau alte persoane?</a:t>
            </a:r>
          </a:p>
          <a:p>
            <a:pPr eaLnBrk="1" hangingPunct="1">
              <a:lnSpc>
                <a:spcPct val="105000"/>
              </a:lnSpc>
              <a:spcBef>
                <a:spcPts val="1999"/>
              </a:spcBef>
              <a:spcAft>
                <a:spcPts val="0"/>
              </a:spcAft>
              <a:buClrTx/>
              <a:buNone/>
            </a:pPr>
            <a:r>
              <a:rPr lang="vi-VN" altLang="de-DE" sz="2400">
                <a:solidFill>
                  <a:srgbClr val="004992"/>
                </a:solidFill>
                <a:latin typeface="Calibri Light"/>
              </a:rPr>
              <a:t>Circumstanţe sau o coincidenţă ? </a:t>
            </a:r>
            <a:endParaRPr lang="fr-CH" altLang="de-DE" sz="24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Care este cauza principală pentru acest fapt?</a:t>
            </a:r>
            <a:endParaRPr lang="de-DE" altLang="de-DE" sz="3600">
              <a:latin typeface="+mn-lt"/>
              <a:ea typeface="+mn-ea"/>
              <a:cs typeface="+mn-cs"/>
            </a:endParaRPr>
          </a:p>
        </p:txBody>
      </p:sp>
      <p:sp>
        <p:nvSpPr>
          <p:cNvPr id="67587" name="Rectangle 3"/>
          <p:cNvSpPr>
            <a:spLocks noGrp="1" noChangeArrowheads="1"/>
          </p:cNvSpPr>
          <p:nvPr>
            <p:ph idx="1"/>
          </p:nvPr>
        </p:nvSpPr>
        <p:spPr/>
        <p:txBody>
          <a:bodyPr>
            <a:noAutofit/>
          </a:bodyPr>
          <a:lstStyle/>
          <a:p>
            <a:pPr eaLnBrk="1" hangingPunct="1"/>
            <a:r>
              <a:rPr lang="de-DE" altLang="de-DE" sz="2400" dirty="0">
                <a:solidFill>
                  <a:srgbClr val="333333"/>
                </a:solidFill>
              </a:rPr>
              <a:t>Ce i-a determinat s</a:t>
            </a:r>
            <a:r>
              <a:rPr lang="en-US" altLang="de-DE" sz="2400" dirty="0">
                <a:solidFill>
                  <a:srgbClr val="333333"/>
                </a:solidFill>
              </a:rPr>
              <a:t>ă </a:t>
            </a:r>
            <a:r>
              <a:rPr lang="en-US" altLang="de-DE" sz="2400" dirty="0" err="1">
                <a:solidFill>
                  <a:srgbClr val="333333"/>
                </a:solidFill>
              </a:rPr>
              <a:t>râdă</a:t>
            </a:r>
            <a:r>
              <a:rPr lang="de-DE" altLang="de-DE" sz="2400" dirty="0">
                <a:solidFill>
                  <a:srgbClr val="333333"/>
                </a:solidFill>
              </a:rPr>
              <a:t>?</a:t>
            </a:r>
          </a:p>
          <a:p>
            <a:pPr lvl="0" defTabSz="914400" fontAlgn="base"/>
            <a:r>
              <a:rPr lang="vi-VN" altLang="de-DE" sz="2400" dirty="0">
                <a:solidFill>
                  <a:srgbClr val="333333"/>
                </a:solidFill>
              </a:rPr>
              <a:t>Alţii încep să râdă în timp ce vorbiţi.</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pic>
        <p:nvPicPr>
          <p:cNvPr id="10" name="Picture 18" descr="yanec - flickr - laughter workshop - cclicen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9816" y="4048981"/>
            <a:ext cx="3745359" cy="2809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vi-VN" altLang="de-DE" sz="2400">
                <a:solidFill>
                  <a:srgbClr val="004992"/>
                </a:solidFill>
                <a:latin typeface="Calibri Light"/>
              </a:rPr>
              <a:t>Persoana dumneavoastră?</a:t>
            </a:r>
          </a:p>
          <a:p>
            <a:pPr eaLnBrk="1" hangingPunct="1">
              <a:lnSpc>
                <a:spcPct val="105000"/>
              </a:lnSpc>
              <a:spcBef>
                <a:spcPts val="1999"/>
              </a:spcBef>
              <a:spcAft>
                <a:spcPts val="0"/>
              </a:spcAft>
              <a:buClrTx/>
              <a:buNone/>
            </a:pPr>
            <a:r>
              <a:rPr lang="vi-VN" altLang="de-DE" sz="2400">
                <a:solidFill>
                  <a:srgbClr val="004992"/>
                </a:solidFill>
                <a:latin typeface="Calibri Light"/>
              </a:rPr>
              <a:t>O altă persoană sau alte persoane?</a:t>
            </a:r>
          </a:p>
          <a:p>
            <a:pPr eaLnBrk="1" hangingPunct="1">
              <a:lnSpc>
                <a:spcPct val="105000"/>
              </a:lnSpc>
              <a:spcBef>
                <a:spcPts val="1999"/>
              </a:spcBef>
              <a:spcAft>
                <a:spcPts val="0"/>
              </a:spcAft>
              <a:buClrTx/>
              <a:buNone/>
            </a:pPr>
            <a:r>
              <a:rPr lang="vi-VN" altLang="de-DE" sz="2400">
                <a:solidFill>
                  <a:srgbClr val="004992"/>
                </a:solidFill>
                <a:latin typeface="Calibri Light"/>
              </a:rPr>
              <a:t>Circumstanţe sau o coincidenţă ? </a:t>
            </a:r>
            <a:endParaRPr lang="fr-CH" altLang="de-DE" sz="24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Ce ar fi putut să determine situația?</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ro-RO" altLang="de-DE" sz="2400">
                <a:solidFill>
                  <a:srgbClr val="000000"/>
                </a:solidFill>
              </a:rPr>
              <a:t>Dați exemple proprii!</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pic>
        <p:nvPicPr>
          <p:cNvPr id="10"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0"/>
          <p:cNvSpPr>
            <a:spLocks noChangeArrowheads="1"/>
          </p:cNvSpPr>
          <p:nvPr/>
        </p:nvSpPr>
        <p:spPr bwMode="auto">
          <a:xfrm>
            <a:off x="10121912" y="6654552"/>
            <a:ext cx="164820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900">
                <a:solidFill>
                  <a:srgbClr val="000000"/>
                </a:solidFill>
                <a:latin typeface="Calibri Light"/>
              </a:rPr>
              <a:t>“Interrogante” </a:t>
            </a:r>
            <a:r>
              <a:rPr lang="de-DE" altLang="de-DE" sz="900" dirty="0">
                <a:solidFill>
                  <a:srgbClr val="000000"/>
                </a:solidFill>
                <a:latin typeface="Calibri Light"/>
              </a:rPr>
              <a:t>(Marco Bellucci)</a:t>
            </a:r>
          </a:p>
        </p:txBody>
      </p:sp>
      <p:sp>
        <p:nvSpPr>
          <p:cNvPr id="12" name="Caption_11"/>
          <p:cNvSpPr txBox="1"/>
          <p:nvPr/>
        </p:nvSpPr>
        <p:spPr>
          <a:xfrm>
            <a:off x="9696859" y="6705600"/>
            <a:ext cx="2498317" cy="151323"/>
          </a:xfrm>
          <a:prstGeom prst="rect">
            <a:avLst/>
          </a:prstGeom>
        </p:spPr>
        <p:txBody>
          <a:bodyPr vert="horz" wrap="square" lIns="0" tIns="12700" rIns="0" bIns="0" rtlCol="0">
            <a:spAutoFit/>
          </a:bodyPr>
          <a:lstStyle/>
          <a:p>
            <a:pPr marL="12700" algn="ctr">
              <a:lnSpc>
                <a:spcPct val="100000"/>
              </a:lnSpc>
              <a:spcBef>
                <a:spcPts val="100"/>
              </a:spcBef>
            </a:pPr>
            <a:r>
              <a:rPr lang="en-US" sz="900" spc="-5">
                <a:solidFill>
                  <a:srgbClr val="333333"/>
                </a:solidFill>
                <a:latin typeface="Calibri Light"/>
                <a:cs typeface="Verdana"/>
              </a:rPr>
              <a:t>“</a:t>
            </a:r>
            <a:r>
              <a:rPr sz="900" spc="-5">
                <a:solidFill>
                  <a:srgbClr val="333333"/>
                </a:solidFill>
                <a:latin typeface="Calibri Light"/>
                <a:cs typeface="Verdana"/>
              </a:rPr>
              <a:t>Question mark</a:t>
            </a:r>
            <a:r>
              <a:rPr lang="en-US" sz="900" spc="-5">
                <a:solidFill>
                  <a:srgbClr val="333333"/>
                </a:solidFill>
                <a:latin typeface="Calibri Light"/>
                <a:cs typeface="Verdana"/>
              </a:rPr>
              <a:t>”</a:t>
            </a:r>
            <a:r>
              <a:rPr sz="900" spc="-5">
                <a:solidFill>
                  <a:srgbClr val="333333"/>
                </a:solidFill>
                <a:latin typeface="Calibri Light"/>
                <a:cs typeface="Verdana"/>
              </a:rPr>
              <a:t> </a:t>
            </a:r>
            <a:r>
              <a:rPr sz="900" spc="-5" dirty="0">
                <a:solidFill>
                  <a:srgbClr val="333333"/>
                </a:solidFill>
                <a:latin typeface="Calibri Light"/>
                <a:cs typeface="Verdana"/>
              </a:rPr>
              <a:t>(Marco</a:t>
            </a:r>
            <a:r>
              <a:rPr sz="900" spc="25" dirty="0">
                <a:solidFill>
                  <a:srgbClr val="333333"/>
                </a:solidFill>
                <a:latin typeface="Calibri Light"/>
                <a:cs typeface="Verdana"/>
              </a:rPr>
              <a:t> </a:t>
            </a:r>
            <a:r>
              <a:rPr sz="900" spc="-5" dirty="0">
                <a:solidFill>
                  <a:srgbClr val="333333"/>
                </a:solidFill>
                <a:latin typeface="Calibri Light"/>
                <a:cs typeface="Verdana"/>
              </a:rPr>
              <a:t>Bellucci)</a:t>
            </a:r>
            <a:endParaRPr sz="900" dirty="0">
              <a:solidFill>
                <a:srgbClr val="333333"/>
              </a:solidFill>
              <a:latin typeface="Calibri Light"/>
              <a:cs typeface="Verdana"/>
            </a:endParaRPr>
          </a:p>
        </p:txBody>
      </p:sp>
      <p:sp>
        <p:nvSpPr>
          <p:cNvPr id="14"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vi-VN" altLang="de-DE" sz="2400">
                <a:solidFill>
                  <a:srgbClr val="004992"/>
                </a:solidFill>
                <a:latin typeface="Calibri Light"/>
              </a:rPr>
              <a:t>Persoana dumneavoastră?</a:t>
            </a:r>
          </a:p>
          <a:p>
            <a:pPr eaLnBrk="1" hangingPunct="1">
              <a:lnSpc>
                <a:spcPct val="105000"/>
              </a:lnSpc>
              <a:spcBef>
                <a:spcPts val="1999"/>
              </a:spcBef>
              <a:spcAft>
                <a:spcPts val="0"/>
              </a:spcAft>
              <a:buClrTx/>
              <a:buNone/>
            </a:pPr>
            <a:r>
              <a:rPr lang="vi-VN" altLang="de-DE" sz="2400">
                <a:solidFill>
                  <a:srgbClr val="004992"/>
                </a:solidFill>
                <a:latin typeface="Calibri Light"/>
              </a:rPr>
              <a:t>O altă persoană sau alte persoane?</a:t>
            </a:r>
          </a:p>
          <a:p>
            <a:pPr eaLnBrk="1" hangingPunct="1">
              <a:lnSpc>
                <a:spcPct val="105000"/>
              </a:lnSpc>
              <a:spcBef>
                <a:spcPts val="1999"/>
              </a:spcBef>
              <a:spcAft>
                <a:spcPts val="0"/>
              </a:spcAft>
              <a:buClrTx/>
              <a:buNone/>
            </a:pPr>
            <a:r>
              <a:rPr lang="vi-VN" altLang="de-DE" sz="2400">
                <a:solidFill>
                  <a:srgbClr val="004992"/>
                </a:solidFill>
                <a:latin typeface="Calibri Light"/>
              </a:rPr>
              <a:t>Circumstanţe sau o coincidenţă ? </a:t>
            </a:r>
            <a:endParaRPr lang="fr-CH" altLang="de-DE" sz="2400" dirty="0">
              <a:solidFill>
                <a:srgbClr val="004992"/>
              </a:solidFill>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1030"/>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O voce internă vă spune că nu sunteţi bun de nimic.</a:t>
            </a:r>
            <a:endParaRPr lang="en-US" altLang="de-DE" sz="3600" dirty="0">
              <a:latin typeface="+mn-lt"/>
              <a:ea typeface="+mn-ea"/>
              <a:cs typeface="+mn-cs"/>
            </a:endParaRPr>
          </a:p>
        </p:txBody>
      </p:sp>
      <p:sp>
        <p:nvSpPr>
          <p:cNvPr id="71684" name="Rectangle 1032"/>
          <p:cNvSpPr>
            <a:spLocks noGrp="1" noChangeArrowheads="1"/>
          </p:cNvSpPr>
          <p:nvPr>
            <p:ph idx="1"/>
          </p:nvPr>
        </p:nvSpPr>
        <p:spPr>
          <a:noFill/>
        </p:spPr>
        <p:txBody>
          <a:bodyPr>
            <a:noAutofit/>
          </a:bodyPr>
          <a:lstStyle/>
          <a:p>
            <a:pPr eaLnBrk="1" hangingPunct="1"/>
            <a:r>
              <a:rPr lang="de-DE" altLang="de-DE" sz="2400">
                <a:solidFill>
                  <a:srgbClr val="004992"/>
                </a:solidFill>
              </a:rPr>
              <a:t>Posibilit</a:t>
            </a:r>
            <a:r>
              <a:rPr lang="en-US" altLang="de-DE" sz="2400">
                <a:solidFill>
                  <a:srgbClr val="004992"/>
                </a:solidFill>
              </a:rPr>
              <a:t>ăţi de atribuire…</a:t>
            </a:r>
            <a:endParaRPr lang="de-DE" altLang="de-DE" sz="2400">
              <a:solidFill>
                <a:srgbClr val="004992"/>
              </a:solidFill>
            </a:endParaRPr>
          </a:p>
          <a:p>
            <a:pPr eaLnBrk="1" hangingPunct="1"/>
            <a:r>
              <a:rPr lang="de-DE" altLang="de-DE" sz="2400">
                <a:solidFill>
                  <a:srgbClr val="333333"/>
                </a:solidFill>
              </a:rPr>
              <a:t>...persoana proprie</a:t>
            </a:r>
          </a:p>
          <a:p>
            <a:pPr eaLnBrk="1" hangingPunct="1"/>
            <a:r>
              <a:rPr lang="de-DE" altLang="de-DE" sz="2400">
                <a:solidFill>
                  <a:srgbClr val="333333"/>
                </a:solidFill>
              </a:rPr>
              <a:t>...al</a:t>
            </a:r>
            <a:r>
              <a:rPr lang="en-US" altLang="de-DE" sz="2400">
                <a:solidFill>
                  <a:srgbClr val="333333"/>
                </a:solidFill>
              </a:rPr>
              <a:t>ţii</a:t>
            </a:r>
          </a:p>
          <a:p>
            <a:pPr eaLnBrk="1" hangingPunct="1"/>
            <a:r>
              <a:rPr lang="de-DE" altLang="de-DE" sz="2400">
                <a:solidFill>
                  <a:srgbClr val="333333"/>
                </a:solidFill>
              </a:rPr>
              <a:t>...circumstan</a:t>
            </a:r>
            <a:r>
              <a:rPr lang="en-US" altLang="de-DE" sz="2400">
                <a:solidFill>
                  <a:srgbClr val="333333"/>
                </a:solidFill>
              </a:rPr>
              <a:t>ţe sau o coincidenţă</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13"/>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O voce internă vă spune că nu sunteţi bun de nimic.</a:t>
            </a:r>
            <a:endParaRPr lang="en-US" altLang="de-DE" sz="3600" dirty="0">
              <a:latin typeface="+mn-lt"/>
              <a:ea typeface="+mn-ea"/>
              <a:cs typeface="+mn-cs"/>
            </a:endParaRPr>
          </a:p>
        </p:txBody>
      </p:sp>
      <p:sp>
        <p:nvSpPr>
          <p:cNvPr id="73731" name="Rectangle 6"/>
          <p:cNvSpPr>
            <a:spLocks noGrp="1" noChangeArrowheads="1"/>
          </p:cNvSpPr>
          <p:nvPr>
            <p:ph idx="1"/>
          </p:nvPr>
        </p:nvSpPr>
        <p:spPr>
          <a:noFill/>
        </p:spPr>
        <p:txBody>
          <a:bodyPr>
            <a:noAutofit/>
          </a:bodyPr>
          <a:lstStyle/>
          <a:p>
            <a:pPr eaLnBrk="1" hangingPunct="1">
              <a:lnSpc>
                <a:spcPct val="100000"/>
              </a:lnSpc>
              <a:spcBef>
                <a:spcPts val="1200"/>
              </a:spcBef>
            </a:pPr>
            <a:r>
              <a:rPr lang="de-DE" altLang="de-DE" sz="1800" b="1" dirty="0" err="1">
                <a:solidFill>
                  <a:srgbClr val="004992"/>
                </a:solidFill>
              </a:rPr>
              <a:t>Posibilit</a:t>
            </a:r>
            <a:r>
              <a:rPr lang="en-US" altLang="de-DE" sz="1800" b="1" dirty="0" err="1">
                <a:solidFill>
                  <a:srgbClr val="004992"/>
                </a:solidFill>
              </a:rPr>
              <a:t>ăţi</a:t>
            </a:r>
            <a:r>
              <a:rPr lang="en-US" altLang="de-DE" sz="1800" b="1" dirty="0">
                <a:solidFill>
                  <a:srgbClr val="004992"/>
                </a:solidFill>
              </a:rPr>
              <a:t> de </a:t>
            </a:r>
            <a:r>
              <a:rPr lang="en-US" altLang="de-DE" sz="1800" b="1" dirty="0" err="1">
                <a:solidFill>
                  <a:srgbClr val="004992"/>
                </a:solidFill>
              </a:rPr>
              <a:t>atribuire</a:t>
            </a:r>
            <a:r>
              <a:rPr lang="en-US" altLang="de-DE" sz="1800" b="1" dirty="0">
                <a:solidFill>
                  <a:srgbClr val="004992"/>
                </a:solidFill>
              </a:rPr>
              <a:t>…</a:t>
            </a:r>
            <a:endParaRPr lang="de-DE" altLang="de-DE" sz="1800" b="1" dirty="0">
              <a:solidFill>
                <a:srgbClr val="004992"/>
              </a:solidFill>
            </a:endParaRPr>
          </a:p>
          <a:p>
            <a:pPr eaLnBrk="1" hangingPunct="1"/>
            <a:r>
              <a:rPr lang="de-DE" altLang="de-DE" sz="1800" b="1" dirty="0">
                <a:solidFill>
                  <a:srgbClr val="004992"/>
                </a:solidFill>
              </a:rPr>
              <a:t>... </a:t>
            </a:r>
            <a:r>
              <a:rPr lang="de-DE" altLang="de-DE" sz="1800" b="1" dirty="0" err="1">
                <a:solidFill>
                  <a:srgbClr val="004992"/>
                </a:solidFill>
              </a:rPr>
              <a:t>persoana</a:t>
            </a:r>
            <a:r>
              <a:rPr lang="de-DE" altLang="de-DE" sz="1800" b="1" dirty="0">
                <a:solidFill>
                  <a:srgbClr val="004992"/>
                </a:solidFill>
              </a:rPr>
              <a:t> </a:t>
            </a:r>
            <a:r>
              <a:rPr lang="de-DE" altLang="de-DE" sz="1800" b="1" dirty="0" err="1">
                <a:solidFill>
                  <a:srgbClr val="004992"/>
                </a:solidFill>
              </a:rPr>
              <a:t>proprie</a:t>
            </a:r>
            <a:r>
              <a:rPr lang="de-DE" altLang="de-DE" sz="1800" b="1" dirty="0">
                <a:solidFill>
                  <a:srgbClr val="004992"/>
                </a:solidFill>
              </a:rPr>
              <a:t>:</a:t>
            </a:r>
          </a:p>
          <a:p>
            <a:pPr marL="285750" indent="-285750" eaLnBrk="1" hangingPunct="1">
              <a:lnSpc>
                <a:spcPct val="100000"/>
              </a:lnSpc>
              <a:spcBef>
                <a:spcPts val="0"/>
              </a:spcBef>
              <a:buClr>
                <a:srgbClr val="333333"/>
              </a:buClr>
              <a:buFont typeface="WingDings"/>
              <a:buChar char=""/>
            </a:pPr>
            <a:r>
              <a:rPr lang="de-DE" altLang="de-DE" sz="1800" dirty="0">
                <a:solidFill>
                  <a:srgbClr val="333333"/>
                </a:solidFill>
              </a:rPr>
              <a:t>“</a:t>
            </a:r>
            <a:r>
              <a:rPr lang="de-DE" altLang="de-DE" sz="1800" dirty="0" err="1">
                <a:solidFill>
                  <a:srgbClr val="333333"/>
                </a:solidFill>
              </a:rPr>
              <a:t>Totdeauna</a:t>
            </a:r>
            <a:r>
              <a:rPr lang="de-DE" altLang="de-DE" sz="1800" dirty="0">
                <a:solidFill>
                  <a:srgbClr val="333333"/>
                </a:solidFill>
              </a:rPr>
              <a:t> </a:t>
            </a:r>
            <a:r>
              <a:rPr lang="de-DE" altLang="de-DE" sz="1800" dirty="0" err="1">
                <a:solidFill>
                  <a:srgbClr val="333333"/>
                </a:solidFill>
              </a:rPr>
              <a:t>dau</a:t>
            </a:r>
            <a:r>
              <a:rPr lang="de-DE" altLang="de-DE" sz="1800" dirty="0">
                <a:solidFill>
                  <a:srgbClr val="333333"/>
                </a:solidFill>
              </a:rPr>
              <a:t> </a:t>
            </a:r>
            <a:r>
              <a:rPr lang="de-DE" altLang="de-DE" sz="1800" dirty="0" err="1">
                <a:solidFill>
                  <a:srgbClr val="333333"/>
                </a:solidFill>
              </a:rPr>
              <a:t>vina</a:t>
            </a:r>
            <a:r>
              <a:rPr lang="de-DE" altLang="de-DE" sz="1800" dirty="0">
                <a:solidFill>
                  <a:srgbClr val="333333"/>
                </a:solidFill>
              </a:rPr>
              <a:t> </a:t>
            </a:r>
            <a:r>
              <a:rPr lang="de-DE" altLang="de-DE" sz="1800" dirty="0" err="1">
                <a:solidFill>
                  <a:srgbClr val="333333"/>
                </a:solidFill>
              </a:rPr>
              <a:t>pe</a:t>
            </a:r>
            <a:r>
              <a:rPr lang="de-DE" altLang="de-DE" sz="1800" dirty="0">
                <a:solidFill>
                  <a:srgbClr val="333333"/>
                </a:solidFill>
              </a:rPr>
              <a:t> </a:t>
            </a:r>
            <a:r>
              <a:rPr lang="de-DE" altLang="de-DE" sz="1800" dirty="0" err="1">
                <a:solidFill>
                  <a:srgbClr val="333333"/>
                </a:solidFill>
              </a:rPr>
              <a:t>mine</a:t>
            </a:r>
            <a:r>
              <a:rPr lang="de-DE" altLang="de-DE" sz="1800" dirty="0">
                <a:solidFill>
                  <a:srgbClr val="333333"/>
                </a:solidFill>
              </a:rPr>
              <a:t>. Se </a:t>
            </a:r>
            <a:r>
              <a:rPr lang="de-DE" altLang="de-DE" sz="1800" dirty="0" err="1">
                <a:solidFill>
                  <a:srgbClr val="333333"/>
                </a:solidFill>
              </a:rPr>
              <a:t>pare</a:t>
            </a:r>
            <a:r>
              <a:rPr lang="de-DE" altLang="de-DE" sz="1800" dirty="0">
                <a:solidFill>
                  <a:srgbClr val="333333"/>
                </a:solidFill>
              </a:rPr>
              <a:t> c</a:t>
            </a:r>
            <a:r>
              <a:rPr lang="en-US" altLang="de-DE" sz="1800" dirty="0">
                <a:solidFill>
                  <a:srgbClr val="333333"/>
                </a:solidFill>
              </a:rPr>
              <a:t>ă am o </a:t>
            </a:r>
            <a:r>
              <a:rPr lang="en-US" altLang="de-DE" sz="1800" dirty="0" err="1">
                <a:solidFill>
                  <a:srgbClr val="333333"/>
                </a:solidFill>
              </a:rPr>
              <a:t>ură</a:t>
            </a:r>
            <a:r>
              <a:rPr lang="en-US" altLang="de-DE" sz="1800" dirty="0">
                <a:solidFill>
                  <a:srgbClr val="333333"/>
                </a:solidFill>
              </a:rPr>
              <a:t> </a:t>
            </a:r>
            <a:r>
              <a:rPr lang="en-US" altLang="de-DE" sz="1800" dirty="0" err="1">
                <a:solidFill>
                  <a:srgbClr val="333333"/>
                </a:solidFill>
              </a:rPr>
              <a:t>ascunsă</a:t>
            </a:r>
            <a:r>
              <a:rPr lang="en-US" altLang="de-DE" sz="1800" dirty="0">
                <a:solidFill>
                  <a:srgbClr val="333333"/>
                </a:solidFill>
              </a:rPr>
              <a:t> pe mine.</a:t>
            </a:r>
            <a:r>
              <a:rPr lang="de-DE" altLang="de-DE" sz="1800" dirty="0">
                <a:solidFill>
                  <a:srgbClr val="333333"/>
                </a:solidFill>
              </a:rPr>
              <a:t>”</a:t>
            </a:r>
            <a:endParaRPr lang="en-US" altLang="de-DE" sz="1800" dirty="0">
              <a:solidFill>
                <a:srgbClr val="333333"/>
              </a:solidFill>
            </a:endParaRPr>
          </a:p>
          <a:p>
            <a:pPr marL="285750" indent="-285750" eaLnBrk="1" hangingPunct="1">
              <a:lnSpc>
                <a:spcPct val="100000"/>
              </a:lnSpc>
              <a:spcBef>
                <a:spcPts val="0"/>
              </a:spcBef>
              <a:buClr>
                <a:srgbClr val="333333"/>
              </a:buClr>
              <a:buFont typeface="WingDings"/>
              <a:buChar char=""/>
            </a:pPr>
            <a:r>
              <a:rPr lang="de-DE" altLang="de-DE" sz="1800" dirty="0">
                <a:solidFill>
                  <a:srgbClr val="333333"/>
                </a:solidFill>
              </a:rPr>
              <a:t>”O s</a:t>
            </a:r>
            <a:r>
              <a:rPr lang="en-US" altLang="de-DE" sz="1800" dirty="0">
                <a:solidFill>
                  <a:srgbClr val="333333"/>
                </a:solidFill>
              </a:rPr>
              <a:t>ă </a:t>
            </a:r>
            <a:r>
              <a:rPr lang="en-US" altLang="de-DE" sz="1800" dirty="0" err="1">
                <a:solidFill>
                  <a:srgbClr val="333333"/>
                </a:solidFill>
              </a:rPr>
              <a:t>înnebunesc</a:t>
            </a:r>
            <a:r>
              <a:rPr lang="en-US" altLang="de-DE" sz="1800" dirty="0">
                <a:solidFill>
                  <a:srgbClr val="333333"/>
                </a:solidFill>
              </a:rPr>
              <a:t>.</a:t>
            </a:r>
            <a:r>
              <a:rPr lang="de-DE" altLang="de-DE" sz="18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800" dirty="0">
                <a:solidFill>
                  <a:srgbClr val="333333"/>
                </a:solidFill>
              </a:rPr>
              <a:t>”Este </a:t>
            </a:r>
            <a:r>
              <a:rPr lang="de-DE" altLang="de-DE" sz="1800" i="1" dirty="0" err="1">
                <a:solidFill>
                  <a:srgbClr val="333333"/>
                </a:solidFill>
              </a:rPr>
              <a:t>ca</a:t>
            </a:r>
            <a:r>
              <a:rPr lang="de-DE" altLang="de-DE" sz="1800" i="1" dirty="0">
                <a:solidFill>
                  <a:srgbClr val="333333"/>
                </a:solidFill>
              </a:rPr>
              <a:t> </a:t>
            </a:r>
            <a:r>
              <a:rPr lang="en-US" altLang="de-DE" sz="1800" i="1" dirty="0">
                <a:solidFill>
                  <a:srgbClr val="333333"/>
                </a:solidFill>
              </a:rPr>
              <a:t>ş</a:t>
            </a:r>
            <a:r>
              <a:rPr lang="de-DE" altLang="de-DE" sz="1800" i="1" dirty="0">
                <a:solidFill>
                  <a:srgbClr val="333333"/>
                </a:solidFill>
              </a:rPr>
              <a:t>i cum</a:t>
            </a:r>
            <a:r>
              <a:rPr lang="de-DE" altLang="de-DE" sz="1800" dirty="0">
                <a:solidFill>
                  <a:srgbClr val="333333"/>
                </a:solidFill>
              </a:rPr>
              <a:t> </a:t>
            </a:r>
            <a:r>
              <a:rPr lang="de-DE" altLang="de-DE" sz="1800" dirty="0" err="1">
                <a:solidFill>
                  <a:srgbClr val="333333"/>
                </a:solidFill>
              </a:rPr>
              <a:t>altcineva</a:t>
            </a:r>
            <a:r>
              <a:rPr lang="de-DE" altLang="de-DE" sz="1800" dirty="0">
                <a:solidFill>
                  <a:srgbClr val="333333"/>
                </a:solidFill>
              </a:rPr>
              <a:t> g</a:t>
            </a:r>
            <a:r>
              <a:rPr lang="en-US" altLang="de-DE" sz="1800" dirty="0">
                <a:solidFill>
                  <a:srgbClr val="333333"/>
                </a:solidFill>
              </a:rPr>
              <a:t>â</a:t>
            </a:r>
            <a:r>
              <a:rPr lang="de-DE" altLang="de-DE" sz="1800" dirty="0" err="1">
                <a:solidFill>
                  <a:srgbClr val="333333"/>
                </a:solidFill>
              </a:rPr>
              <a:t>nde</a:t>
            </a:r>
            <a:r>
              <a:rPr lang="en-US" altLang="de-DE" sz="1800" dirty="0">
                <a:solidFill>
                  <a:srgbClr val="333333"/>
                </a:solidFill>
              </a:rPr>
              <a:t>ş</a:t>
            </a:r>
            <a:r>
              <a:rPr lang="de-DE" altLang="de-DE" sz="1800" dirty="0" err="1">
                <a:solidFill>
                  <a:srgbClr val="333333"/>
                </a:solidFill>
              </a:rPr>
              <a:t>te</a:t>
            </a:r>
            <a:r>
              <a:rPr lang="de-DE" altLang="de-DE" sz="1800" dirty="0">
                <a:solidFill>
                  <a:srgbClr val="333333"/>
                </a:solidFill>
              </a:rPr>
              <a:t>. </a:t>
            </a:r>
            <a:r>
              <a:rPr lang="en-US" altLang="de-DE" sz="1800" dirty="0" err="1">
                <a:solidFill>
                  <a:srgbClr val="333333"/>
                </a:solidFill>
              </a:rPr>
              <a:t>Însă</a:t>
            </a:r>
            <a:r>
              <a:rPr lang="de-DE" altLang="de-DE" sz="1800" dirty="0">
                <a:solidFill>
                  <a:srgbClr val="333333"/>
                </a:solidFill>
              </a:rPr>
              <a:t> </a:t>
            </a:r>
            <a:r>
              <a:rPr lang="en-US" altLang="de-DE" sz="1800" dirty="0">
                <a:solidFill>
                  <a:srgbClr val="333333"/>
                </a:solidFill>
              </a:rPr>
              <a:t>ş</a:t>
            </a:r>
            <a:r>
              <a:rPr lang="de-DE" altLang="de-DE" sz="1800" dirty="0" err="1">
                <a:solidFill>
                  <a:srgbClr val="333333"/>
                </a:solidFill>
              </a:rPr>
              <a:t>tiu</a:t>
            </a:r>
            <a:r>
              <a:rPr lang="de-DE" altLang="de-DE" sz="1800" dirty="0">
                <a:solidFill>
                  <a:srgbClr val="333333"/>
                </a:solidFill>
              </a:rPr>
              <a:t> c</a:t>
            </a:r>
            <a:r>
              <a:rPr lang="en-US" altLang="de-DE" sz="1800" dirty="0">
                <a:solidFill>
                  <a:srgbClr val="333333"/>
                </a:solidFill>
              </a:rPr>
              <a:t>ă</a:t>
            </a:r>
            <a:r>
              <a:rPr lang="de-DE" altLang="de-DE" sz="1800" dirty="0">
                <a:solidFill>
                  <a:srgbClr val="333333"/>
                </a:solidFill>
              </a:rPr>
              <a:t> </a:t>
            </a:r>
            <a:r>
              <a:rPr lang="de-DE" altLang="de-DE" sz="1800" dirty="0" err="1">
                <a:solidFill>
                  <a:srgbClr val="333333"/>
                </a:solidFill>
              </a:rPr>
              <a:t>sunt</a:t>
            </a:r>
            <a:r>
              <a:rPr lang="de-DE" altLang="de-DE" sz="1800" dirty="0">
                <a:solidFill>
                  <a:srgbClr val="333333"/>
                </a:solidFill>
              </a:rPr>
              <a:t> g</a:t>
            </a:r>
            <a:r>
              <a:rPr lang="en-US" altLang="de-DE" sz="1800" dirty="0">
                <a:solidFill>
                  <a:srgbClr val="333333"/>
                </a:solidFill>
              </a:rPr>
              <a:t>â</a:t>
            </a:r>
            <a:r>
              <a:rPr lang="de-DE" altLang="de-DE" sz="1800" dirty="0" err="1">
                <a:solidFill>
                  <a:srgbClr val="333333"/>
                </a:solidFill>
              </a:rPr>
              <a:t>ndurile</a:t>
            </a:r>
            <a:r>
              <a:rPr lang="de-DE" altLang="de-DE" sz="1800" dirty="0">
                <a:solidFill>
                  <a:srgbClr val="333333"/>
                </a:solidFill>
              </a:rPr>
              <a:t> </a:t>
            </a:r>
            <a:r>
              <a:rPr lang="de-DE" altLang="de-DE" sz="1800" dirty="0" err="1">
                <a:solidFill>
                  <a:srgbClr val="333333"/>
                </a:solidFill>
              </a:rPr>
              <a:t>mele</a:t>
            </a:r>
            <a:r>
              <a:rPr lang="de-DE" altLang="de-DE" sz="1800" dirty="0">
                <a:solidFill>
                  <a:srgbClr val="333333"/>
                </a:solidFill>
              </a:rPr>
              <a:t>.”</a:t>
            </a:r>
          </a:p>
          <a:p>
            <a:pPr eaLnBrk="1" hangingPunct="1"/>
            <a:r>
              <a:rPr lang="de-DE" altLang="de-DE" sz="1800" b="1" dirty="0">
                <a:solidFill>
                  <a:srgbClr val="004992"/>
                </a:solidFill>
              </a:rPr>
              <a:t>... al</a:t>
            </a:r>
            <a:r>
              <a:rPr lang="en-US" altLang="de-DE" sz="1800" b="1" dirty="0" err="1">
                <a:solidFill>
                  <a:srgbClr val="004992"/>
                </a:solidFill>
              </a:rPr>
              <a:t>ţii</a:t>
            </a:r>
            <a:r>
              <a:rPr lang="de-DE" altLang="de-DE" sz="1800" b="1" dirty="0">
                <a:solidFill>
                  <a:srgbClr val="004992"/>
                </a:solidFill>
              </a:rPr>
              <a:t>:</a:t>
            </a:r>
          </a:p>
          <a:p>
            <a:pPr marL="285750" indent="-285750" eaLnBrk="1" hangingPunct="1">
              <a:lnSpc>
                <a:spcPct val="100000"/>
              </a:lnSpc>
              <a:spcBef>
                <a:spcPts val="0"/>
              </a:spcBef>
              <a:buClr>
                <a:srgbClr val="333333"/>
              </a:buClr>
              <a:buFont typeface="WingDings"/>
              <a:buChar char=""/>
            </a:pPr>
            <a:r>
              <a:rPr lang="de-DE" altLang="de-DE" sz="1800" dirty="0">
                <a:solidFill>
                  <a:srgbClr val="333333"/>
                </a:solidFill>
              </a:rPr>
              <a:t>”Mi s-a </a:t>
            </a:r>
            <a:r>
              <a:rPr lang="de-DE" altLang="de-DE" sz="1800" dirty="0" err="1">
                <a:solidFill>
                  <a:srgbClr val="333333"/>
                </a:solidFill>
              </a:rPr>
              <a:t>implantat</a:t>
            </a:r>
            <a:r>
              <a:rPr lang="de-DE" altLang="de-DE" sz="1800" dirty="0">
                <a:solidFill>
                  <a:srgbClr val="333333"/>
                </a:solidFill>
              </a:rPr>
              <a:t> </a:t>
            </a:r>
            <a:r>
              <a:rPr lang="de-DE" altLang="de-DE" sz="1800" dirty="0" err="1">
                <a:solidFill>
                  <a:srgbClr val="333333"/>
                </a:solidFill>
              </a:rPr>
              <a:t>ceva</a:t>
            </a:r>
            <a:r>
              <a:rPr lang="de-DE" altLang="de-DE" sz="1800" dirty="0">
                <a:solidFill>
                  <a:srgbClr val="333333"/>
                </a:solidFill>
              </a:rPr>
              <a:t> in </a:t>
            </a:r>
            <a:r>
              <a:rPr lang="de-DE" altLang="de-DE" sz="1800" dirty="0" err="1">
                <a:solidFill>
                  <a:srgbClr val="333333"/>
                </a:solidFill>
              </a:rPr>
              <a:t>cap</a:t>
            </a:r>
            <a:r>
              <a:rPr lang="de-DE" altLang="de-DE" sz="18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800" dirty="0">
                <a:solidFill>
                  <a:srgbClr val="333333"/>
                </a:solidFill>
              </a:rPr>
              <a:t>”Nu </a:t>
            </a:r>
            <a:r>
              <a:rPr lang="en-US" altLang="de-DE" sz="1800" dirty="0">
                <a:solidFill>
                  <a:srgbClr val="333333"/>
                </a:solidFill>
              </a:rPr>
              <a:t>ş</a:t>
            </a:r>
            <a:r>
              <a:rPr lang="de-DE" altLang="de-DE" sz="1800" dirty="0" err="1">
                <a:solidFill>
                  <a:srgbClr val="333333"/>
                </a:solidFill>
              </a:rPr>
              <a:t>tiu</a:t>
            </a:r>
            <a:r>
              <a:rPr lang="de-DE" altLang="de-DE" sz="1800" dirty="0">
                <a:solidFill>
                  <a:srgbClr val="333333"/>
                </a:solidFill>
              </a:rPr>
              <a:t> cum, </a:t>
            </a:r>
            <a:r>
              <a:rPr lang="en-US" altLang="de-DE" sz="1800" dirty="0" err="1">
                <a:solidFill>
                  <a:srgbClr val="333333"/>
                </a:solidFill>
              </a:rPr>
              <a:t>însă</a:t>
            </a:r>
            <a:r>
              <a:rPr lang="en-US" altLang="de-DE" sz="1800" dirty="0">
                <a:solidFill>
                  <a:srgbClr val="333333"/>
                </a:solidFill>
              </a:rPr>
              <a:t> </a:t>
            </a:r>
            <a:r>
              <a:rPr lang="en-US" altLang="de-DE" sz="1800" dirty="0" err="1">
                <a:solidFill>
                  <a:srgbClr val="333333"/>
                </a:solidFill>
              </a:rPr>
              <a:t>cineva</a:t>
            </a:r>
            <a:r>
              <a:rPr lang="en-US" altLang="de-DE" sz="1800" dirty="0">
                <a:solidFill>
                  <a:srgbClr val="333333"/>
                </a:solidFill>
              </a:rPr>
              <a:t> a </a:t>
            </a:r>
            <a:r>
              <a:rPr lang="en-US" altLang="de-DE" sz="1800" dirty="0" err="1">
                <a:solidFill>
                  <a:srgbClr val="333333"/>
                </a:solidFill>
              </a:rPr>
              <a:t>preluat</a:t>
            </a:r>
            <a:r>
              <a:rPr lang="en-US" altLang="de-DE" sz="1800" dirty="0">
                <a:solidFill>
                  <a:srgbClr val="333333"/>
                </a:solidFill>
              </a:rPr>
              <a:t> </a:t>
            </a:r>
            <a:r>
              <a:rPr lang="en-US" altLang="de-DE" sz="1800" dirty="0" err="1">
                <a:solidFill>
                  <a:srgbClr val="333333"/>
                </a:solidFill>
              </a:rPr>
              <a:t>controlul</a:t>
            </a:r>
            <a:r>
              <a:rPr lang="en-US" altLang="de-DE" sz="1800" dirty="0">
                <a:solidFill>
                  <a:srgbClr val="333333"/>
                </a:solidFill>
              </a:rPr>
              <a:t> </a:t>
            </a:r>
            <a:r>
              <a:rPr lang="en-US" altLang="de-DE" sz="1800" dirty="0" err="1">
                <a:solidFill>
                  <a:srgbClr val="333333"/>
                </a:solidFill>
              </a:rPr>
              <a:t>peste</a:t>
            </a:r>
            <a:r>
              <a:rPr lang="en-US" altLang="de-DE" sz="1800" dirty="0">
                <a:solidFill>
                  <a:srgbClr val="333333"/>
                </a:solidFill>
              </a:rPr>
              <a:t> </a:t>
            </a:r>
            <a:r>
              <a:rPr lang="de-DE" altLang="de-DE" sz="1800" dirty="0">
                <a:solidFill>
                  <a:srgbClr val="333333"/>
                </a:solidFill>
              </a:rPr>
              <a:t>g</a:t>
            </a:r>
            <a:r>
              <a:rPr lang="en-US" altLang="de-DE" sz="1800" dirty="0">
                <a:solidFill>
                  <a:srgbClr val="333333"/>
                </a:solidFill>
              </a:rPr>
              <a:t>â</a:t>
            </a:r>
            <a:r>
              <a:rPr lang="de-DE" altLang="de-DE" sz="1800" dirty="0" err="1">
                <a:solidFill>
                  <a:srgbClr val="333333"/>
                </a:solidFill>
              </a:rPr>
              <a:t>ndurile</a:t>
            </a:r>
            <a:r>
              <a:rPr lang="de-DE" altLang="de-DE" sz="1800" dirty="0">
                <a:solidFill>
                  <a:srgbClr val="333333"/>
                </a:solidFill>
              </a:rPr>
              <a:t> </a:t>
            </a:r>
            <a:r>
              <a:rPr lang="de-DE" altLang="de-DE" sz="1800" dirty="0" err="1">
                <a:solidFill>
                  <a:srgbClr val="333333"/>
                </a:solidFill>
              </a:rPr>
              <a:t>mele</a:t>
            </a:r>
            <a:r>
              <a:rPr lang="de-DE" altLang="de-DE" sz="1800" dirty="0">
                <a:solidFill>
                  <a:srgbClr val="333333"/>
                </a:solidFill>
              </a:rPr>
              <a:t>.”</a:t>
            </a:r>
          </a:p>
          <a:p>
            <a:pPr eaLnBrk="1" hangingPunct="1"/>
            <a:r>
              <a:rPr lang="de-DE" altLang="de-DE" sz="1800" b="1" dirty="0">
                <a:solidFill>
                  <a:srgbClr val="004992"/>
                </a:solidFill>
              </a:rPr>
              <a:t>... </a:t>
            </a:r>
            <a:r>
              <a:rPr lang="de-DE" altLang="de-DE" sz="1800" b="1" dirty="0" err="1">
                <a:solidFill>
                  <a:srgbClr val="004992"/>
                </a:solidFill>
              </a:rPr>
              <a:t>circumstan</a:t>
            </a:r>
            <a:r>
              <a:rPr lang="en-US" altLang="de-DE" sz="1800" b="1" dirty="0" err="1">
                <a:solidFill>
                  <a:srgbClr val="004992"/>
                </a:solidFill>
              </a:rPr>
              <a:t>ţe</a:t>
            </a:r>
            <a:r>
              <a:rPr lang="en-US" altLang="de-DE" sz="1800" b="1" dirty="0">
                <a:solidFill>
                  <a:srgbClr val="004992"/>
                </a:solidFill>
              </a:rPr>
              <a:t> </a:t>
            </a:r>
            <a:r>
              <a:rPr lang="en-US" altLang="de-DE" sz="1800" b="1" dirty="0" err="1">
                <a:solidFill>
                  <a:srgbClr val="004992"/>
                </a:solidFill>
              </a:rPr>
              <a:t>sau</a:t>
            </a:r>
            <a:r>
              <a:rPr lang="en-US" altLang="de-DE" sz="1800" b="1" dirty="0">
                <a:solidFill>
                  <a:srgbClr val="004992"/>
                </a:solidFill>
              </a:rPr>
              <a:t> o </a:t>
            </a:r>
            <a:r>
              <a:rPr lang="en-US" altLang="de-DE" sz="1800" b="1" dirty="0" err="1">
                <a:solidFill>
                  <a:srgbClr val="004992"/>
                </a:solidFill>
              </a:rPr>
              <a:t>coincidenţă</a:t>
            </a:r>
            <a:r>
              <a:rPr lang="de-DE" altLang="de-DE" sz="1800" b="1" dirty="0">
                <a:solidFill>
                  <a:srgbClr val="004992"/>
                </a:solidFill>
              </a:rPr>
              <a:t>:</a:t>
            </a:r>
          </a:p>
          <a:p>
            <a:pPr marL="285750" indent="-285750" eaLnBrk="1" hangingPunct="1">
              <a:lnSpc>
                <a:spcPct val="100000"/>
              </a:lnSpc>
              <a:spcBef>
                <a:spcPts val="0"/>
              </a:spcBef>
              <a:buClr>
                <a:srgbClr val="333333"/>
              </a:buClr>
              <a:buFont typeface="WingDings"/>
              <a:buChar char=""/>
            </a:pPr>
            <a:r>
              <a:rPr lang="de-DE" altLang="de-DE" sz="1800" dirty="0">
                <a:solidFill>
                  <a:srgbClr val="333333"/>
                </a:solidFill>
              </a:rPr>
              <a:t>”</a:t>
            </a:r>
            <a:r>
              <a:rPr lang="de-DE" altLang="de-DE" sz="1800" dirty="0" err="1">
                <a:solidFill>
                  <a:srgbClr val="333333"/>
                </a:solidFill>
              </a:rPr>
              <a:t>Sunt</a:t>
            </a:r>
            <a:r>
              <a:rPr lang="de-DE" altLang="de-DE" sz="1800" dirty="0">
                <a:solidFill>
                  <a:srgbClr val="333333"/>
                </a:solidFill>
              </a:rPr>
              <a:t> </a:t>
            </a:r>
            <a:r>
              <a:rPr lang="de-DE" altLang="de-DE" sz="1800" dirty="0" err="1">
                <a:solidFill>
                  <a:srgbClr val="333333"/>
                </a:solidFill>
              </a:rPr>
              <a:t>foarte</a:t>
            </a:r>
            <a:r>
              <a:rPr lang="de-DE" altLang="de-DE" sz="1800" dirty="0">
                <a:solidFill>
                  <a:srgbClr val="333333"/>
                </a:solidFill>
              </a:rPr>
              <a:t> </a:t>
            </a:r>
            <a:r>
              <a:rPr lang="de-DE" altLang="de-DE" sz="1800" dirty="0" err="1">
                <a:solidFill>
                  <a:srgbClr val="333333"/>
                </a:solidFill>
              </a:rPr>
              <a:t>stresat</a:t>
            </a:r>
            <a:r>
              <a:rPr lang="de-DE" altLang="de-DE" sz="1800" dirty="0">
                <a:solidFill>
                  <a:srgbClr val="333333"/>
                </a:solidFill>
              </a:rPr>
              <a:t> </a:t>
            </a:r>
            <a:r>
              <a:rPr lang="en-US" altLang="de-DE" sz="1800" dirty="0" err="1">
                <a:solidFill>
                  <a:srgbClr val="333333"/>
                </a:solidFill>
              </a:rPr>
              <a:t>în</a:t>
            </a:r>
            <a:r>
              <a:rPr lang="en-US" altLang="de-DE" sz="1800" dirty="0">
                <a:solidFill>
                  <a:srgbClr val="333333"/>
                </a:solidFill>
              </a:rPr>
              <a:t> moment. De </a:t>
            </a:r>
            <a:r>
              <a:rPr lang="en-US" altLang="de-DE" sz="1800" dirty="0" err="1">
                <a:solidFill>
                  <a:srgbClr val="333333"/>
                </a:solidFill>
              </a:rPr>
              <a:t>aceea</a:t>
            </a:r>
            <a:r>
              <a:rPr lang="en-US" altLang="de-DE" sz="1800" dirty="0">
                <a:solidFill>
                  <a:srgbClr val="333333"/>
                </a:solidFill>
              </a:rPr>
              <a:t> </a:t>
            </a:r>
            <a:r>
              <a:rPr lang="en-US" altLang="de-DE" sz="1800" dirty="0" err="1">
                <a:solidFill>
                  <a:srgbClr val="333333"/>
                </a:solidFill>
              </a:rPr>
              <a:t>este</a:t>
            </a:r>
            <a:r>
              <a:rPr lang="en-US" altLang="de-DE" sz="1800" dirty="0">
                <a:solidFill>
                  <a:srgbClr val="333333"/>
                </a:solidFill>
              </a:rPr>
              <a:t> </a:t>
            </a:r>
            <a:r>
              <a:rPr lang="en-US" altLang="de-DE" sz="1800" dirty="0" err="1">
                <a:solidFill>
                  <a:srgbClr val="333333"/>
                </a:solidFill>
              </a:rPr>
              <a:t>totul</a:t>
            </a:r>
            <a:r>
              <a:rPr lang="en-US" altLang="de-DE" sz="1800" dirty="0">
                <a:solidFill>
                  <a:srgbClr val="333333"/>
                </a:solidFill>
              </a:rPr>
              <a:t> </a:t>
            </a:r>
            <a:r>
              <a:rPr lang="en-US" altLang="de-DE" sz="1800" dirty="0" err="1">
                <a:solidFill>
                  <a:srgbClr val="333333"/>
                </a:solidFill>
              </a:rPr>
              <a:t>mult</a:t>
            </a:r>
            <a:r>
              <a:rPr lang="en-US" altLang="de-DE" sz="1800" dirty="0">
                <a:solidFill>
                  <a:srgbClr val="333333"/>
                </a:solidFill>
              </a:rPr>
              <a:t> </a:t>
            </a:r>
            <a:r>
              <a:rPr lang="en-US" altLang="de-DE" sz="1800" dirty="0" err="1">
                <a:solidFill>
                  <a:srgbClr val="333333"/>
                </a:solidFill>
              </a:rPr>
              <a:t>mai</a:t>
            </a:r>
            <a:r>
              <a:rPr lang="en-US" altLang="de-DE" sz="1800" dirty="0">
                <a:solidFill>
                  <a:srgbClr val="333333"/>
                </a:solidFill>
              </a:rPr>
              <a:t> </a:t>
            </a:r>
            <a:r>
              <a:rPr lang="en-US" altLang="de-DE" sz="1800" dirty="0" err="1">
                <a:solidFill>
                  <a:srgbClr val="333333"/>
                </a:solidFill>
              </a:rPr>
              <a:t>intensiv</a:t>
            </a:r>
            <a:r>
              <a:rPr lang="en-US" altLang="de-DE" sz="1800" dirty="0">
                <a:solidFill>
                  <a:srgbClr val="333333"/>
                </a:solidFill>
              </a:rPr>
              <a:t>, </a:t>
            </a:r>
            <a:r>
              <a:rPr lang="en-US" altLang="de-DE" sz="1800" dirty="0" err="1">
                <a:solidFill>
                  <a:srgbClr val="333333"/>
                </a:solidFill>
              </a:rPr>
              <a:t>inclusiv</a:t>
            </a:r>
            <a:r>
              <a:rPr lang="en-US" altLang="de-DE" sz="1800" dirty="0">
                <a:solidFill>
                  <a:srgbClr val="333333"/>
                </a:solidFill>
              </a:rPr>
              <a:t> </a:t>
            </a:r>
            <a:r>
              <a:rPr lang="de-DE" altLang="de-DE" sz="1800" dirty="0">
                <a:solidFill>
                  <a:srgbClr val="333333"/>
                </a:solidFill>
              </a:rPr>
              <a:t>g</a:t>
            </a:r>
            <a:r>
              <a:rPr lang="en-US" altLang="de-DE" sz="1800" dirty="0">
                <a:solidFill>
                  <a:srgbClr val="333333"/>
                </a:solidFill>
              </a:rPr>
              <a:t>â</a:t>
            </a:r>
            <a:r>
              <a:rPr lang="de-DE" altLang="de-DE" sz="1800" dirty="0">
                <a:solidFill>
                  <a:srgbClr val="333333"/>
                </a:solidFill>
              </a:rPr>
              <a:t>ndurile </a:t>
            </a:r>
            <a:r>
              <a:rPr lang="de-DE" altLang="de-DE" sz="1800" dirty="0" err="1">
                <a:solidFill>
                  <a:srgbClr val="333333"/>
                </a:solidFill>
              </a:rPr>
              <a:t>mele</a:t>
            </a:r>
            <a:r>
              <a:rPr lang="de-DE" altLang="de-DE" sz="18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800" dirty="0">
                <a:solidFill>
                  <a:srgbClr val="333333"/>
                </a:solidFill>
              </a:rPr>
              <a:t>“</a:t>
            </a:r>
            <a:r>
              <a:rPr lang="en-US" altLang="de-DE" sz="1800" dirty="0" err="1">
                <a:solidFill>
                  <a:srgbClr val="333333"/>
                </a:solidFill>
              </a:rPr>
              <a:t>În</a:t>
            </a:r>
            <a:r>
              <a:rPr lang="en-US" altLang="de-DE" sz="1800" dirty="0">
                <a:solidFill>
                  <a:srgbClr val="333333"/>
                </a:solidFill>
              </a:rPr>
              <a:t> moment</a:t>
            </a:r>
            <a:r>
              <a:rPr lang="de-DE" altLang="de-DE" sz="1800" dirty="0">
                <a:solidFill>
                  <a:srgbClr val="333333"/>
                </a:solidFill>
              </a:rPr>
              <a:t> </a:t>
            </a:r>
            <a:r>
              <a:rPr lang="en-US" altLang="de-DE" sz="1800" dirty="0">
                <a:solidFill>
                  <a:srgbClr val="333333"/>
                </a:solidFill>
              </a:rPr>
              <a:t>î</a:t>
            </a:r>
            <a:r>
              <a:rPr lang="de-DE" altLang="de-DE" sz="1800" dirty="0">
                <a:solidFill>
                  <a:srgbClr val="333333"/>
                </a:solidFill>
              </a:rPr>
              <a:t>mi </a:t>
            </a:r>
            <a:r>
              <a:rPr lang="de-DE" altLang="de-DE" sz="1800" dirty="0" err="1">
                <a:solidFill>
                  <a:srgbClr val="333333"/>
                </a:solidFill>
              </a:rPr>
              <a:t>trece</a:t>
            </a:r>
            <a:r>
              <a:rPr lang="de-DE" altLang="de-DE" sz="1800" dirty="0">
                <a:solidFill>
                  <a:srgbClr val="333333"/>
                </a:solidFill>
              </a:rPr>
              <a:t> o </a:t>
            </a:r>
            <a:r>
              <a:rPr lang="de-DE" altLang="de-DE" sz="1800" dirty="0" err="1">
                <a:solidFill>
                  <a:srgbClr val="333333"/>
                </a:solidFill>
              </a:rPr>
              <a:t>melodie</a:t>
            </a:r>
            <a:r>
              <a:rPr lang="de-DE" altLang="de-DE" sz="1800" dirty="0">
                <a:solidFill>
                  <a:srgbClr val="333333"/>
                </a:solidFill>
              </a:rPr>
              <a:t> </a:t>
            </a:r>
            <a:r>
              <a:rPr lang="de-DE" altLang="de-DE" sz="1800" dirty="0" err="1">
                <a:solidFill>
                  <a:srgbClr val="333333"/>
                </a:solidFill>
              </a:rPr>
              <a:t>prin</a:t>
            </a:r>
            <a:r>
              <a:rPr lang="de-DE" altLang="de-DE" sz="1800" dirty="0">
                <a:solidFill>
                  <a:srgbClr val="333333"/>
                </a:solidFill>
              </a:rPr>
              <a:t> </a:t>
            </a:r>
            <a:r>
              <a:rPr lang="de-DE" altLang="de-DE" sz="1800" dirty="0" err="1">
                <a:solidFill>
                  <a:srgbClr val="333333"/>
                </a:solidFill>
              </a:rPr>
              <a:t>cap</a:t>
            </a:r>
            <a:r>
              <a:rPr lang="de-DE" altLang="de-DE" sz="1800" dirty="0">
                <a:solidFill>
                  <a:srgbClr val="333333"/>
                </a:solidFill>
              </a:rPr>
              <a:t>.”</a:t>
            </a:r>
            <a:endParaRPr lang="en-US" altLang="de-DE" sz="18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Rectangle 2061"/>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O voce internă vă spune că nu sunteţi bun de nimic.</a:t>
            </a:r>
            <a:endParaRPr lang="en-US"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de-DE" altLang="de-DE" sz="2400" b="1" dirty="0">
                <a:solidFill>
                  <a:srgbClr val="004992"/>
                </a:solidFill>
              </a:rPr>
              <a:t>Psihoz</a:t>
            </a:r>
            <a:r>
              <a:rPr lang="en-US" altLang="de-DE" sz="2400" b="1" dirty="0">
                <a:solidFill>
                  <a:srgbClr val="004992"/>
                </a:solidFill>
              </a:rPr>
              <a:t>ă</a:t>
            </a:r>
            <a:r>
              <a:rPr lang="de-DE" altLang="de-DE" sz="2400" b="1" dirty="0">
                <a:solidFill>
                  <a:srgbClr val="004992"/>
                </a:solidFill>
              </a:rPr>
              <a:t>: vocea intern</a:t>
            </a:r>
            <a:r>
              <a:rPr lang="en-US" altLang="de-DE" sz="2400" b="1" dirty="0">
                <a:solidFill>
                  <a:srgbClr val="004992"/>
                </a:solidFill>
              </a:rPr>
              <a:t>ă se </a:t>
            </a:r>
            <a:r>
              <a:rPr lang="en-US" altLang="de-DE" sz="2400" b="1" dirty="0" err="1">
                <a:solidFill>
                  <a:srgbClr val="004992"/>
                </a:solidFill>
              </a:rPr>
              <a:t>atribuie</a:t>
            </a:r>
            <a:r>
              <a:rPr lang="en-US" altLang="de-DE" sz="2400" b="1" dirty="0">
                <a:solidFill>
                  <a:srgbClr val="004992"/>
                </a:solidFill>
              </a:rPr>
              <a:t> </a:t>
            </a:r>
            <a:r>
              <a:rPr lang="en-US" altLang="de-DE" sz="2400" b="1" dirty="0" err="1">
                <a:solidFill>
                  <a:srgbClr val="004992"/>
                </a:solidFill>
              </a:rPr>
              <a:t>altor</a:t>
            </a:r>
            <a:r>
              <a:rPr lang="en-US" altLang="de-DE" sz="2400" b="1" dirty="0">
                <a:solidFill>
                  <a:srgbClr val="004992"/>
                </a:solidFill>
              </a:rPr>
              <a:t> </a:t>
            </a:r>
            <a:r>
              <a:rPr lang="en-US" altLang="de-DE" sz="2400" b="1" dirty="0" err="1">
                <a:solidFill>
                  <a:srgbClr val="004992"/>
                </a:solidFill>
              </a:rPr>
              <a:t>persoane</a:t>
            </a:r>
            <a:r>
              <a:rPr lang="en-US" altLang="de-DE" sz="2400" b="1" dirty="0">
                <a:solidFill>
                  <a:srgbClr val="004992"/>
                </a:solidFill>
              </a:rPr>
              <a:t>/</a:t>
            </a:r>
            <a:r>
              <a:rPr lang="en-US" altLang="de-DE" sz="2400" b="1" dirty="0" err="1">
                <a:solidFill>
                  <a:srgbClr val="004992"/>
                </a:solidFill>
              </a:rPr>
              <a:t>puteri</a:t>
            </a:r>
            <a:r>
              <a:rPr lang="de-DE" altLang="de-DE" sz="2400" b="1" dirty="0">
                <a:solidFill>
                  <a:srgbClr val="004992"/>
                </a:solidFill>
              </a:rPr>
              <a:t>:</a:t>
            </a:r>
          </a:p>
          <a:p>
            <a:pPr marL="342900" lvl="0" indent="-342900">
              <a:buClr>
                <a:srgbClr val="333333"/>
              </a:buClr>
              <a:buFont typeface="WingDings"/>
              <a:buChar char=""/>
            </a:pPr>
            <a:r>
              <a:rPr lang="de-DE" altLang="de-DE" sz="2400">
                <a:solidFill>
                  <a:srgbClr val="333333"/>
                </a:solidFill>
              </a:rPr>
              <a:t>“Mi </a:t>
            </a:r>
            <a:r>
              <a:rPr lang="de-DE" altLang="de-DE" sz="2400" dirty="0">
                <a:solidFill>
                  <a:srgbClr val="333333"/>
                </a:solidFill>
              </a:rPr>
              <a:t>s-a implantat ceva </a:t>
            </a:r>
            <a:r>
              <a:rPr lang="en-US" altLang="de-DE" sz="2400" dirty="0">
                <a:solidFill>
                  <a:srgbClr val="333333"/>
                </a:solidFill>
              </a:rPr>
              <a:t>î</a:t>
            </a:r>
            <a:r>
              <a:rPr lang="de-DE" altLang="de-DE" sz="2400" dirty="0">
                <a:solidFill>
                  <a:srgbClr val="333333"/>
                </a:solidFill>
              </a:rPr>
              <a:t>n </a:t>
            </a:r>
            <a:r>
              <a:rPr lang="de-DE" altLang="de-DE" sz="2400">
                <a:solidFill>
                  <a:srgbClr val="333333"/>
                </a:solidFill>
              </a:rPr>
              <a:t>cap.”</a:t>
            </a:r>
            <a:endParaRPr lang="de-DE" altLang="de-DE" sz="2400" dirty="0">
              <a:solidFill>
                <a:srgbClr val="333333"/>
              </a:solidFill>
            </a:endParaRPr>
          </a:p>
          <a:p>
            <a:pPr marL="342900" lvl="0" indent="-342900">
              <a:buClr>
                <a:srgbClr val="333333"/>
              </a:buClr>
              <a:buFont typeface="WingDings"/>
              <a:buChar char=""/>
            </a:pPr>
            <a:r>
              <a:rPr lang="de-DE" altLang="de-DE" sz="2400">
                <a:solidFill>
                  <a:srgbClr val="333333"/>
                </a:solidFill>
              </a:rPr>
              <a:t>“Nu </a:t>
            </a:r>
            <a:r>
              <a:rPr lang="en-US" altLang="de-DE" sz="2400" dirty="0">
                <a:solidFill>
                  <a:srgbClr val="333333"/>
                </a:solidFill>
              </a:rPr>
              <a:t>ş</a:t>
            </a:r>
            <a:r>
              <a:rPr lang="de-DE" altLang="de-DE" sz="2400" dirty="0">
                <a:solidFill>
                  <a:srgbClr val="333333"/>
                </a:solidFill>
              </a:rPr>
              <a:t>tiu cum, </a:t>
            </a:r>
            <a:r>
              <a:rPr lang="en-US" altLang="de-DE" sz="2400" dirty="0" err="1">
                <a:solidFill>
                  <a:srgbClr val="333333"/>
                </a:solidFill>
              </a:rPr>
              <a:t>însă</a:t>
            </a:r>
            <a:r>
              <a:rPr lang="en-US" altLang="de-DE" sz="2400" dirty="0">
                <a:solidFill>
                  <a:srgbClr val="333333"/>
                </a:solidFill>
              </a:rPr>
              <a:t> </a:t>
            </a:r>
            <a:r>
              <a:rPr lang="en-US" altLang="de-DE" sz="2400" dirty="0" err="1">
                <a:solidFill>
                  <a:srgbClr val="333333"/>
                </a:solidFill>
              </a:rPr>
              <a:t>cineva</a:t>
            </a:r>
            <a:r>
              <a:rPr lang="en-US" altLang="de-DE" sz="2400" dirty="0">
                <a:solidFill>
                  <a:srgbClr val="333333"/>
                </a:solidFill>
              </a:rPr>
              <a:t> a </a:t>
            </a:r>
            <a:r>
              <a:rPr lang="en-US" altLang="de-DE" sz="2400" dirty="0" err="1">
                <a:solidFill>
                  <a:srgbClr val="333333"/>
                </a:solidFill>
              </a:rPr>
              <a:t>preluat</a:t>
            </a:r>
            <a:r>
              <a:rPr lang="en-US" altLang="de-DE" sz="2400" dirty="0">
                <a:solidFill>
                  <a:srgbClr val="333333"/>
                </a:solidFill>
              </a:rPr>
              <a:t> </a:t>
            </a:r>
            <a:r>
              <a:rPr lang="en-US" altLang="de-DE" sz="2400" dirty="0" err="1">
                <a:solidFill>
                  <a:srgbClr val="333333"/>
                </a:solidFill>
              </a:rPr>
              <a:t>controlul</a:t>
            </a:r>
            <a:r>
              <a:rPr lang="en-US" altLang="de-DE" sz="2400" dirty="0">
                <a:solidFill>
                  <a:srgbClr val="333333"/>
                </a:solidFill>
              </a:rPr>
              <a:t> </a:t>
            </a:r>
            <a:r>
              <a:rPr lang="en-US" altLang="de-DE" sz="2400" dirty="0" err="1">
                <a:solidFill>
                  <a:srgbClr val="333333"/>
                </a:solidFill>
              </a:rPr>
              <a:t>peste</a:t>
            </a:r>
            <a:r>
              <a:rPr lang="en-US" altLang="de-DE" sz="2400" dirty="0">
                <a:solidFill>
                  <a:srgbClr val="333333"/>
                </a:solidFill>
              </a:rPr>
              <a:t> </a:t>
            </a:r>
            <a:r>
              <a:rPr lang="de-DE" altLang="de-DE" sz="2400" dirty="0">
                <a:solidFill>
                  <a:srgbClr val="333333"/>
                </a:solidFill>
              </a:rPr>
              <a:t>g</a:t>
            </a:r>
            <a:r>
              <a:rPr lang="en-US" altLang="de-DE" sz="2400" dirty="0">
                <a:solidFill>
                  <a:srgbClr val="333333"/>
                </a:solidFill>
              </a:rPr>
              <a:t>â</a:t>
            </a:r>
            <a:r>
              <a:rPr lang="de-DE" altLang="de-DE" sz="2400" dirty="0">
                <a:solidFill>
                  <a:srgbClr val="333333"/>
                </a:solidFill>
              </a:rPr>
              <a:t>ndurile </a:t>
            </a:r>
            <a:r>
              <a:rPr lang="de-DE" altLang="de-DE" sz="2400">
                <a:solidFill>
                  <a:srgbClr val="333333"/>
                </a:solidFill>
              </a:rPr>
              <a:t>mele.”</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88" name="Rectangle 2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Auzul de voci</a:t>
            </a:r>
            <a:br>
              <a:rPr lang="it-IT" altLang="de-DE" sz="3600">
                <a:solidFill>
                  <a:srgbClr val="004992"/>
                </a:solidFill>
                <a:latin typeface="+mn-lt"/>
                <a:ea typeface="+mn-ea"/>
                <a:cs typeface="+mn-cs"/>
              </a:rPr>
            </a:br>
            <a:r>
              <a:rPr lang="it-IT" altLang="de-DE">
                <a:solidFill>
                  <a:srgbClr val="004992"/>
                </a:solidFill>
                <a:latin typeface="+mn-lt"/>
                <a:ea typeface="+mn-ea"/>
                <a:cs typeface="+mn-cs"/>
              </a:rPr>
              <a:t>Gîndurile proprii sau controlate din afară?</a:t>
            </a:r>
            <a:br>
              <a:rPr lang="it-IT" altLang="de-DE" sz="3600">
                <a:solidFill>
                  <a:srgbClr val="004992"/>
                </a:solidFill>
                <a:latin typeface="+mn-lt"/>
                <a:ea typeface="+mn-ea"/>
                <a:cs typeface="+mn-cs"/>
              </a:rPr>
            </a:br>
            <a:r>
              <a:rPr lang="it-IT" altLang="de-DE">
                <a:solidFill>
                  <a:srgbClr val="004992"/>
                </a:solidFill>
                <a:latin typeface="+mn-lt"/>
                <a:ea typeface="+mn-ea"/>
                <a:cs typeface="+mn-cs"/>
              </a:rPr>
              <a:t>Argumente pro şi contra</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3299132148"/>
              </p:ext>
            </p:extLst>
          </p:nvPr>
        </p:nvGraphicFramePr>
        <p:xfrm>
          <a:off x="408955" y="2514600"/>
          <a:ext cx="11376000" cy="413536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1800" b="0" i="0" u="none" strike="noStrike" cap="none" normalizeH="0" baseline="0" dirty="0">
                          <a:ln>
                            <a:noFill/>
                          </a:ln>
                          <a:solidFill>
                            <a:srgbClr val="333333"/>
                          </a:solidFill>
                          <a:effectLst/>
                          <a:latin typeface="Calibri Light"/>
                          <a:cs typeface="Times New Roman" pitchFamily="18" charset="0"/>
                        </a:rPr>
                        <a:t>Gânduri controlate din afară?</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1800" b="0" i="0" u="none" strike="noStrike" cap="none" normalizeH="0" baseline="0">
                          <a:ln>
                            <a:noFill/>
                          </a:ln>
                          <a:solidFill>
                            <a:srgbClr val="333333"/>
                          </a:solidFill>
                          <a:effectLst/>
                          <a:latin typeface="Calibri Light"/>
                          <a:cs typeface="Times New Roman" pitchFamily="18" charset="0"/>
                        </a:rPr>
                        <a:t>Poate există alte explicaţii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43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vi-VN" sz="1600" b="0" i="0" u="none">
                          <a:solidFill>
                            <a:srgbClr val="333333"/>
                          </a:solidFill>
                          <a:latin typeface="Calibri Light"/>
                        </a:rPr>
                        <a:t>“Vocile le aud clar. Însă gândurile mele nu pot să le aud!”</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vi-VN"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vi-VN" sz="1600" b="0" i="0" u="none">
                          <a:solidFill>
                            <a:srgbClr val="333333"/>
                          </a:solidFill>
                          <a:latin typeface="Calibri Light"/>
                        </a:rPr>
                        <a:t>“Gândurile acestea nu sânt sub controlul meu. Când încerc să le contracarez se inrăutăţeşte situaţia. Asta inseamnă că cineva imi vrea răul.”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vi-VN"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vi-VN" sz="1600" b="0" i="0" u="none">
                          <a:solidFill>
                            <a:srgbClr val="333333"/>
                          </a:solidFill>
                          <a:latin typeface="Calibri Light"/>
                        </a:rPr>
                        <a:t>“Acestea sunt gânduri rele. Însă nu aş putea să dăunez cuiva. Totuşi îmi trec aproape tot timpul gânduri agresive prin cap.”</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vi-VN"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88" name="Rectangle 2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Auzul de voci</a:t>
            </a:r>
            <a:br>
              <a:rPr lang="it-IT" altLang="de-DE" sz="3600">
                <a:solidFill>
                  <a:srgbClr val="004992"/>
                </a:solidFill>
                <a:latin typeface="+mn-lt"/>
                <a:ea typeface="+mn-ea"/>
                <a:cs typeface="+mn-cs"/>
              </a:rPr>
            </a:br>
            <a:r>
              <a:rPr lang="it-IT" altLang="de-DE">
                <a:solidFill>
                  <a:srgbClr val="004992"/>
                </a:solidFill>
                <a:latin typeface="+mn-lt"/>
                <a:ea typeface="+mn-ea"/>
                <a:cs typeface="+mn-cs"/>
              </a:rPr>
              <a:t>Gîndurile proprii sau controlate din afară?</a:t>
            </a:r>
            <a:br>
              <a:rPr lang="it-IT" altLang="de-DE" sz="3600">
                <a:solidFill>
                  <a:srgbClr val="004992"/>
                </a:solidFill>
                <a:latin typeface="+mn-lt"/>
                <a:ea typeface="+mn-ea"/>
                <a:cs typeface="+mn-cs"/>
              </a:rPr>
            </a:br>
            <a:r>
              <a:rPr lang="it-IT" altLang="de-DE">
                <a:solidFill>
                  <a:srgbClr val="004992"/>
                </a:solidFill>
                <a:latin typeface="+mn-lt"/>
                <a:ea typeface="+mn-ea"/>
                <a:cs typeface="+mn-cs"/>
              </a:rPr>
              <a:t>Argumente pro şi contra</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1795582045"/>
              </p:ext>
            </p:extLst>
          </p:nvPr>
        </p:nvGraphicFramePr>
        <p:xfrm>
          <a:off x="408955" y="2514600"/>
          <a:ext cx="11376000" cy="4135374"/>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1800" b="0" i="0" u="none" strike="noStrike" cap="none" normalizeH="0" baseline="0" dirty="0">
                          <a:ln>
                            <a:noFill/>
                          </a:ln>
                          <a:solidFill>
                            <a:srgbClr val="333333"/>
                          </a:solidFill>
                          <a:effectLst/>
                          <a:latin typeface="Calibri Light"/>
                          <a:cs typeface="Times New Roman" pitchFamily="18" charset="0"/>
                        </a:rPr>
                        <a:t>Gânduri controlate din afară?</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1800" b="0" i="0" u="none" strike="noStrike" cap="none" normalizeH="0" baseline="0">
                          <a:ln>
                            <a:noFill/>
                          </a:ln>
                          <a:solidFill>
                            <a:srgbClr val="333333"/>
                          </a:solidFill>
                          <a:effectLst/>
                          <a:latin typeface="Calibri Light"/>
                          <a:cs typeface="Times New Roman" pitchFamily="18" charset="0"/>
                        </a:rPr>
                        <a:t>Poate există alte explicaţii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43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vi-VN" sz="1600" b="0" i="0" u="none">
                          <a:solidFill>
                            <a:srgbClr val="333333"/>
                          </a:solidFill>
                          <a:latin typeface="Calibri Light"/>
                        </a:rPr>
                        <a:t>“Vocile le aud clar. Însă gândurile mele nu pot să le aud!”</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Aprox. 15 -20 % din populaţie aud din când în când voci sau au alte halucinaţii.</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Gânduri intensive sau puternice putem aproape să le auzim (când chibzuim, unii oameni aud vocea prietenului/prietenei când citesc o scrisoare de la el/ea, când ne gândim la o melodie)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vi-VN" sz="1600" b="0" i="0" u="none">
                          <a:solidFill>
                            <a:srgbClr val="333333"/>
                          </a:solidFill>
                          <a:latin typeface="Calibri Light"/>
                        </a:rPr>
                        <a:t>“Gândurile acestea nu sânt sub controlul meu. Când încerc să le contracarez se inrăutăţeşte situaţia. Asta inseamnă că cineva imi vrea răul.”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vi-VN"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vi-VN" sz="1600" b="0" i="0" u="none">
                          <a:solidFill>
                            <a:srgbClr val="333333"/>
                          </a:solidFill>
                          <a:latin typeface="Calibri Light"/>
                        </a:rPr>
                        <a:t>“Acestea sunt gânduri rele. Însă nu aş putea să dăunez cuiva. Totuşi îmi trec aproape tot timpul gânduri agresive prin cap.”</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vi-VN"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279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88" name="Rectangle 2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Auzul de voci</a:t>
            </a:r>
            <a:br>
              <a:rPr lang="it-IT" altLang="de-DE" sz="3600">
                <a:solidFill>
                  <a:srgbClr val="004992"/>
                </a:solidFill>
                <a:latin typeface="+mn-lt"/>
                <a:ea typeface="+mn-ea"/>
                <a:cs typeface="+mn-cs"/>
              </a:rPr>
            </a:br>
            <a:r>
              <a:rPr lang="it-IT" altLang="de-DE">
                <a:solidFill>
                  <a:srgbClr val="004992"/>
                </a:solidFill>
                <a:latin typeface="+mn-lt"/>
                <a:ea typeface="+mn-ea"/>
                <a:cs typeface="+mn-cs"/>
              </a:rPr>
              <a:t>Gîndurile proprii sau controlate din afară?</a:t>
            </a:r>
            <a:br>
              <a:rPr lang="it-IT" altLang="de-DE" sz="3600">
                <a:solidFill>
                  <a:srgbClr val="004992"/>
                </a:solidFill>
                <a:latin typeface="+mn-lt"/>
                <a:ea typeface="+mn-ea"/>
                <a:cs typeface="+mn-cs"/>
              </a:rPr>
            </a:br>
            <a:r>
              <a:rPr lang="it-IT" altLang="de-DE">
                <a:solidFill>
                  <a:srgbClr val="004992"/>
                </a:solidFill>
                <a:latin typeface="+mn-lt"/>
                <a:ea typeface="+mn-ea"/>
                <a:cs typeface="+mn-cs"/>
              </a:rPr>
              <a:t>Argumente pro şi contra</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3866850737"/>
              </p:ext>
            </p:extLst>
          </p:nvPr>
        </p:nvGraphicFramePr>
        <p:xfrm>
          <a:off x="408955" y="2514600"/>
          <a:ext cx="11376000" cy="4135380"/>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1800" b="0" i="0" u="none" strike="noStrike" cap="none" normalizeH="0" baseline="0" dirty="0">
                          <a:ln>
                            <a:noFill/>
                          </a:ln>
                          <a:solidFill>
                            <a:srgbClr val="333333"/>
                          </a:solidFill>
                          <a:effectLst/>
                          <a:latin typeface="Calibri Light"/>
                          <a:cs typeface="Times New Roman" pitchFamily="18" charset="0"/>
                        </a:rPr>
                        <a:t>Gânduri controlate din afară?</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1800" b="0" i="0" u="none" strike="noStrike" cap="none" normalizeH="0" baseline="0">
                          <a:ln>
                            <a:noFill/>
                          </a:ln>
                          <a:solidFill>
                            <a:srgbClr val="333333"/>
                          </a:solidFill>
                          <a:effectLst/>
                          <a:latin typeface="Calibri Light"/>
                          <a:cs typeface="Times New Roman" pitchFamily="18" charset="0"/>
                        </a:rPr>
                        <a:t>Poate există alte explicaţii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43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vi-VN" sz="1600" b="0" i="0" u="none">
                          <a:solidFill>
                            <a:srgbClr val="333333"/>
                          </a:solidFill>
                          <a:latin typeface="Calibri Light"/>
                        </a:rPr>
                        <a:t>“Vocile le aud clar. Însă gândurile mele nu pot să le aud!”</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Aprox. 15 -20 % din populaţie aud din când în când voci sau au alte halucinaţii.</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Gânduri intensive sau puternice putem aproape să le auzim (când chibzuim, unii oameni aud vocea prietenului/prietenei când citesc o scrisoare de la el/ea, când ne gândim la o melodie)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vi-VN" sz="1600" b="0" i="0" u="none">
                          <a:solidFill>
                            <a:srgbClr val="333333"/>
                          </a:solidFill>
                          <a:latin typeface="Calibri Light"/>
                        </a:rPr>
                        <a:t>“Gândurile acestea nu sânt sub controlul meu. Când încerc să le contracarez se inrăutăţeşte situaţia. Asta inseamnă că cineva imi vrea răul.”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Gândurile nu sunt complet sub controlul nostru. Dacă ar fi aşa, nu am avea inspiraţii sau nu </a:t>
                      </a:r>
                      <a:r>
                        <a:rPr kumimoji="0" lang="vi-VN" sz="1600" b="0" i="0" u="none" strike="noStrike" cap="none" normalizeH="0" baseline="0">
                          <a:ln>
                            <a:noFill/>
                          </a:ln>
                          <a:solidFill>
                            <a:srgbClr val="333333"/>
                          </a:solidFill>
                          <a:effectLst/>
                          <a:latin typeface="Calibri Light"/>
                          <a:cs typeface="Times New Roman" pitchFamily="18" charset="0"/>
                        </a:rPr>
                        <a:t>am “rumega” </a:t>
                      </a:r>
                      <a:r>
                        <a:rPr kumimoji="0" lang="vi-VN" sz="1600" b="0" i="0" u="none" strike="noStrike" cap="none" normalizeH="0" baseline="0" dirty="0">
                          <a:ln>
                            <a:noFill/>
                          </a:ln>
                          <a:solidFill>
                            <a:srgbClr val="333333"/>
                          </a:solidFill>
                          <a:effectLst/>
                          <a:latin typeface="Calibri Light"/>
                          <a:cs typeface="Times New Roman" pitchFamily="18" charset="0"/>
                        </a:rPr>
                        <a:t>ceva.</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Când încercăm să contracarăm gânduri neplăcute, acestea devin automatic mai puternice.</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Experiment: Nu gândiţi-vă la cifra 8! – Nu o să vă reuşească!</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vi-VN" sz="1600" b="0" i="0" u="none">
                          <a:solidFill>
                            <a:srgbClr val="333333"/>
                          </a:solidFill>
                          <a:latin typeface="Calibri Light"/>
                        </a:rPr>
                        <a:t>“Acestea sunt gânduri rele. Însă nu aş putea să dăunez cuiva. Totuşi îmi trec aproape tot timpul gânduri agresive prin cap.”</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vi-VN"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19056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88" name="Rectangle 2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Auzul de voci</a:t>
            </a:r>
            <a:br>
              <a:rPr lang="it-IT" altLang="de-DE" sz="3600">
                <a:solidFill>
                  <a:srgbClr val="004992"/>
                </a:solidFill>
                <a:latin typeface="+mn-lt"/>
                <a:ea typeface="+mn-ea"/>
                <a:cs typeface="+mn-cs"/>
              </a:rPr>
            </a:br>
            <a:r>
              <a:rPr lang="it-IT" altLang="de-DE">
                <a:solidFill>
                  <a:srgbClr val="004992"/>
                </a:solidFill>
                <a:latin typeface="+mn-lt"/>
                <a:ea typeface="+mn-ea"/>
                <a:cs typeface="+mn-cs"/>
              </a:rPr>
              <a:t>Gîndurile proprii sau controlate din afară?</a:t>
            </a:r>
            <a:br>
              <a:rPr lang="it-IT" altLang="de-DE" sz="3600">
                <a:solidFill>
                  <a:srgbClr val="004992"/>
                </a:solidFill>
                <a:latin typeface="+mn-lt"/>
                <a:ea typeface="+mn-ea"/>
                <a:cs typeface="+mn-cs"/>
              </a:rPr>
            </a:br>
            <a:r>
              <a:rPr lang="it-IT" altLang="de-DE">
                <a:solidFill>
                  <a:srgbClr val="004992"/>
                </a:solidFill>
                <a:latin typeface="+mn-lt"/>
                <a:ea typeface="+mn-ea"/>
                <a:cs typeface="+mn-cs"/>
              </a:rPr>
              <a:t>Argumente pro şi contra</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1505732918"/>
              </p:ext>
            </p:extLst>
          </p:nvPr>
        </p:nvGraphicFramePr>
        <p:xfrm>
          <a:off x="408955" y="2514600"/>
          <a:ext cx="11376000" cy="4135380"/>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1800" b="0" i="0" u="none" strike="noStrike" cap="none" normalizeH="0" baseline="0" dirty="0">
                          <a:ln>
                            <a:noFill/>
                          </a:ln>
                          <a:solidFill>
                            <a:srgbClr val="333333"/>
                          </a:solidFill>
                          <a:effectLst/>
                          <a:latin typeface="Calibri Light"/>
                          <a:cs typeface="Times New Roman" pitchFamily="18" charset="0"/>
                        </a:rPr>
                        <a:t>Gânduri controlate din afară?</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1800" b="0" i="0" u="none" strike="noStrike" cap="none" normalizeH="0" baseline="0">
                          <a:ln>
                            <a:noFill/>
                          </a:ln>
                          <a:solidFill>
                            <a:srgbClr val="333333"/>
                          </a:solidFill>
                          <a:effectLst/>
                          <a:latin typeface="Calibri Light"/>
                          <a:cs typeface="Times New Roman" pitchFamily="18" charset="0"/>
                        </a:rPr>
                        <a:t>Poate există alte explicaţii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43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vi-VN" sz="1600" b="0" i="0" u="none">
                          <a:solidFill>
                            <a:srgbClr val="333333"/>
                          </a:solidFill>
                          <a:latin typeface="Calibri Light"/>
                        </a:rPr>
                        <a:t>“Vocile le aud clar. Însă gândurile mele nu pot să le aud!”</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Aprox. 15 -20 % din populaţie aud din când în când voci sau au alte halucinaţii.</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Gânduri intensive sau puternice putem aproape să le auzim (când chibzuim, unii oameni aud vocea prietenului/prietenei când citesc o scrisoare de la el/ea, când ne gândim la o melodie)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vi-VN" sz="1600" b="0" i="0" u="none">
                          <a:solidFill>
                            <a:srgbClr val="333333"/>
                          </a:solidFill>
                          <a:latin typeface="Calibri Light"/>
                        </a:rPr>
                        <a:t>“Gândurile acestea nu sânt sub controlul meu. Când încerc să le contracarez se inrăutăţeşte situaţia. Asta inseamnă că cineva imi vrea răul.”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Gândurile nu sunt complet sub controlul nostru. Dacă ar fi aşa, nu am avea inspiraţii sau nu </a:t>
                      </a:r>
                      <a:r>
                        <a:rPr kumimoji="0" lang="vi-VN" sz="1600" b="0" i="0" u="none" strike="noStrike" cap="none" normalizeH="0" baseline="0">
                          <a:ln>
                            <a:noFill/>
                          </a:ln>
                          <a:solidFill>
                            <a:srgbClr val="333333"/>
                          </a:solidFill>
                          <a:effectLst/>
                          <a:latin typeface="Calibri Light"/>
                          <a:cs typeface="Times New Roman" pitchFamily="18" charset="0"/>
                        </a:rPr>
                        <a:t>am “rumega” </a:t>
                      </a:r>
                      <a:r>
                        <a:rPr kumimoji="0" lang="vi-VN" sz="1600" b="0" i="0" u="none" strike="noStrike" cap="none" normalizeH="0" baseline="0" dirty="0">
                          <a:ln>
                            <a:noFill/>
                          </a:ln>
                          <a:solidFill>
                            <a:srgbClr val="333333"/>
                          </a:solidFill>
                          <a:effectLst/>
                          <a:latin typeface="Calibri Light"/>
                          <a:cs typeface="Times New Roman" pitchFamily="18" charset="0"/>
                        </a:rPr>
                        <a:t>ceva.</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Când încercăm să contracarăm gânduri neplăcute, acestea devin automatic mai puternice.</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Experiment: Nu gândiţi-vă la cifra 8! – Nu o să vă reuşească!</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vi-VN" sz="1600" b="0" i="0" u="none">
                          <a:solidFill>
                            <a:srgbClr val="333333"/>
                          </a:solidFill>
                          <a:latin typeface="Calibri Light"/>
                        </a:rPr>
                        <a:t>“Acestea sunt gânduri rele. Însă nu aş putea să dăunez cuiva. Totuşi îmi trec aproape tot timpul gânduri agresive prin cap.”</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Gânduri care contrazic modului normal de gândire sunt dese. A gândi ≠ a realiza: 20% din populaţie au gânduri cu privire la sinucidere, însă nu se sinucid. Chiar şi pentru oamenii pe care îi iubim, avem uneori sentimente de agresiune (d.e. o mamă pentru copilul care plânge).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90579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Rectangle 2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Auzul de voci</a:t>
            </a:r>
            <a:br>
              <a:rPr lang="it-IT" altLang="de-DE" sz="3600">
                <a:solidFill>
                  <a:srgbClr val="004992"/>
                </a:solidFill>
                <a:latin typeface="+mn-lt"/>
                <a:ea typeface="+mn-ea"/>
                <a:cs typeface="+mn-cs"/>
              </a:rPr>
            </a:br>
            <a:r>
              <a:rPr lang="it-IT" altLang="de-DE">
                <a:solidFill>
                  <a:srgbClr val="004992"/>
                </a:solidFill>
                <a:latin typeface="+mn-lt"/>
                <a:ea typeface="+mn-ea"/>
                <a:cs typeface="+mn-cs"/>
              </a:rPr>
              <a:t>Gîndurile proprii sau controlate din afară?</a:t>
            </a:r>
            <a:br>
              <a:rPr lang="it-IT" altLang="de-DE" sz="3600">
                <a:solidFill>
                  <a:srgbClr val="004992"/>
                </a:solidFill>
                <a:latin typeface="+mn-lt"/>
                <a:ea typeface="+mn-ea"/>
                <a:cs typeface="+mn-cs"/>
              </a:rPr>
            </a:br>
            <a:r>
              <a:rPr lang="it-IT" altLang="de-DE">
                <a:solidFill>
                  <a:srgbClr val="004992"/>
                </a:solidFill>
                <a:latin typeface="+mn-lt"/>
                <a:ea typeface="+mn-ea"/>
                <a:cs typeface="+mn-cs"/>
              </a:rPr>
              <a:t>Argumente pro şi contra</a:t>
            </a:r>
            <a:endParaRPr lang="en-US" altLang="de-DE">
              <a:solidFill>
                <a:srgbClr val="004992"/>
              </a:solidFill>
              <a:latin typeface="+mn-lt"/>
              <a:ea typeface="+mn-ea"/>
              <a:cs typeface="+mn-cs"/>
            </a:endParaRPr>
          </a:p>
        </p:txBody>
      </p:sp>
      <p:sp>
        <p:nvSpPr>
          <p:cNvPr id="4" name="Content Placeholder 3"/>
          <p:cNvSpPr>
            <a:spLocks noGrp="1"/>
          </p:cNvSpPr>
          <p:nvPr>
            <p:ph idx="1"/>
          </p:nvPr>
        </p:nvSpPr>
        <p:spPr>
          <a:xfrm>
            <a:off x="408955" y="2636912"/>
            <a:ext cx="11340000" cy="3815952"/>
          </a:xfrm>
        </p:spPr>
        <p:txBody>
          <a:bodyPr/>
          <a:lstStyle/>
          <a:p>
            <a:pPr lvl="0" defTabSz="914400" fontAlgn="base">
              <a:defRPr/>
            </a:pPr>
            <a:r>
              <a:rPr lang="de-DE" sz="2400" dirty="0">
                <a:solidFill>
                  <a:srgbClr val="004992"/>
                </a:solidFill>
              </a:rPr>
              <a:t>Presupun</a:t>
            </a:r>
            <a:r>
              <a:rPr lang="en-US" sz="2400" dirty="0" err="1">
                <a:solidFill>
                  <a:srgbClr val="004992"/>
                </a:solidFill>
              </a:rPr>
              <a:t>înd</a:t>
            </a:r>
            <a:r>
              <a:rPr lang="en-US" sz="2400" dirty="0">
                <a:solidFill>
                  <a:srgbClr val="004992"/>
                </a:solidFill>
              </a:rPr>
              <a:t> </a:t>
            </a:r>
            <a:r>
              <a:rPr lang="en-US" sz="2400" dirty="0" err="1">
                <a:solidFill>
                  <a:srgbClr val="004992"/>
                </a:solidFill>
              </a:rPr>
              <a:t>gânduri</a:t>
            </a:r>
            <a:r>
              <a:rPr lang="en-US" sz="2400" dirty="0">
                <a:solidFill>
                  <a:srgbClr val="004992"/>
                </a:solidFill>
              </a:rPr>
              <a:t> </a:t>
            </a:r>
            <a:r>
              <a:rPr lang="en-US" sz="2400" dirty="0" err="1">
                <a:solidFill>
                  <a:srgbClr val="004992"/>
                </a:solidFill>
              </a:rPr>
              <a:t>controlate</a:t>
            </a:r>
            <a:r>
              <a:rPr lang="en-US" sz="2400" dirty="0">
                <a:solidFill>
                  <a:srgbClr val="004992"/>
                </a:solidFill>
              </a:rPr>
              <a:t> din </a:t>
            </a:r>
            <a:r>
              <a:rPr lang="en-US" sz="2400" dirty="0" err="1">
                <a:solidFill>
                  <a:srgbClr val="004992"/>
                </a:solidFill>
              </a:rPr>
              <a:t>afară</a:t>
            </a:r>
            <a:r>
              <a:rPr lang="en-US" sz="2400" dirty="0">
                <a:solidFill>
                  <a:srgbClr val="004992"/>
                </a:solidFill>
              </a:rPr>
              <a:t>: </a:t>
            </a:r>
            <a:r>
              <a:rPr lang="en-US" sz="2400" dirty="0" err="1">
                <a:solidFill>
                  <a:srgbClr val="004992"/>
                </a:solidFill>
              </a:rPr>
              <a:t>această</a:t>
            </a:r>
            <a:r>
              <a:rPr lang="en-US" sz="2400" dirty="0">
                <a:solidFill>
                  <a:srgbClr val="004992"/>
                </a:solidFill>
              </a:rPr>
              <a:t> </a:t>
            </a:r>
            <a:r>
              <a:rPr lang="en-US" sz="2400" dirty="0" err="1">
                <a:solidFill>
                  <a:srgbClr val="004992"/>
                </a:solidFill>
              </a:rPr>
              <a:t>presupunere</a:t>
            </a:r>
            <a:r>
              <a:rPr lang="en-US" sz="2400" dirty="0">
                <a:solidFill>
                  <a:srgbClr val="004992"/>
                </a:solidFill>
              </a:rPr>
              <a:t> </a:t>
            </a:r>
            <a:r>
              <a:rPr lang="en-US" sz="2400" dirty="0" err="1">
                <a:solidFill>
                  <a:srgbClr val="004992"/>
                </a:solidFill>
              </a:rPr>
              <a:t>implică</a:t>
            </a:r>
            <a:r>
              <a:rPr lang="en-US" sz="2400" dirty="0">
                <a:solidFill>
                  <a:srgbClr val="004992"/>
                </a:solidFill>
              </a:rPr>
              <a:t> </a:t>
            </a:r>
            <a:r>
              <a:rPr lang="en-US" sz="2400" dirty="0" err="1">
                <a:solidFill>
                  <a:srgbClr val="004992"/>
                </a:solidFill>
              </a:rPr>
              <a:t>mai</a:t>
            </a:r>
            <a:r>
              <a:rPr lang="en-US" sz="2400" dirty="0">
                <a:solidFill>
                  <a:srgbClr val="004992"/>
                </a:solidFill>
              </a:rPr>
              <a:t> </a:t>
            </a:r>
            <a:r>
              <a:rPr lang="en-US" sz="2400" dirty="0" err="1">
                <a:solidFill>
                  <a:srgbClr val="004992"/>
                </a:solidFill>
              </a:rPr>
              <a:t>multe</a:t>
            </a:r>
            <a:r>
              <a:rPr lang="en-US" sz="2400" dirty="0">
                <a:solidFill>
                  <a:srgbClr val="004992"/>
                </a:solidFill>
              </a:rPr>
              <a:t> </a:t>
            </a:r>
            <a:r>
              <a:rPr lang="en-US" sz="2400" dirty="0" err="1">
                <a:solidFill>
                  <a:srgbClr val="004992"/>
                </a:solidFill>
              </a:rPr>
              <a:t>întrebări</a:t>
            </a:r>
            <a:r>
              <a:rPr lang="en-US" sz="2400" dirty="0">
                <a:solidFill>
                  <a:srgbClr val="004992"/>
                </a:solidFill>
              </a:rPr>
              <a:t> </a:t>
            </a:r>
            <a:r>
              <a:rPr lang="en-US" sz="2400" dirty="0" err="1">
                <a:solidFill>
                  <a:srgbClr val="004992"/>
                </a:solidFill>
              </a:rPr>
              <a:t>decât</a:t>
            </a:r>
            <a:r>
              <a:rPr lang="en-US" sz="2400" dirty="0">
                <a:solidFill>
                  <a:srgbClr val="004992"/>
                </a:solidFill>
              </a:rPr>
              <a:t> </a:t>
            </a:r>
            <a:r>
              <a:rPr lang="en-US" sz="2400" dirty="0" err="1">
                <a:solidFill>
                  <a:srgbClr val="004992"/>
                </a:solidFill>
              </a:rPr>
              <a:t>răspunsuri</a:t>
            </a:r>
            <a:r>
              <a:rPr lang="en-US" sz="2400" dirty="0">
                <a:solidFill>
                  <a:srgbClr val="004992"/>
                </a:solidFill>
              </a:rPr>
              <a:t>:</a:t>
            </a:r>
          </a:p>
          <a:p>
            <a:pPr marL="342900" lvl="0" indent="-342900" defTabSz="914400" fontAlgn="base">
              <a:buClr>
                <a:srgbClr val="333333"/>
              </a:buClr>
              <a:buFont typeface="WingDings"/>
              <a:buChar char=""/>
              <a:defRPr/>
            </a:pPr>
            <a:r>
              <a:rPr lang="de-DE" sz="2400" dirty="0">
                <a:solidFill>
                  <a:srgbClr val="333333"/>
                </a:solidFill>
              </a:rPr>
              <a:t>Realizarea technic</a:t>
            </a:r>
            <a:r>
              <a:rPr lang="en-US" sz="2400" dirty="0">
                <a:solidFill>
                  <a:srgbClr val="333333"/>
                </a:solidFill>
              </a:rPr>
              <a:t>ă</a:t>
            </a:r>
            <a:r>
              <a:rPr lang="de-DE" sz="2400" dirty="0">
                <a:solidFill>
                  <a:srgbClr val="333333"/>
                </a:solidFill>
              </a:rPr>
              <a:t>?</a:t>
            </a:r>
          </a:p>
          <a:p>
            <a:pPr marL="342900" lvl="0" indent="-342900" defTabSz="914400" fontAlgn="base">
              <a:buClr>
                <a:srgbClr val="333333"/>
              </a:buClr>
              <a:buFont typeface="WingDings"/>
              <a:buChar char=""/>
              <a:defRPr/>
            </a:pPr>
            <a:r>
              <a:rPr lang="de-DE" sz="2400" dirty="0">
                <a:solidFill>
                  <a:srgbClr val="333333"/>
                </a:solidFill>
              </a:rPr>
              <a:t>C</a:t>
            </a:r>
            <a:r>
              <a:rPr lang="en-US" sz="2400" dirty="0" err="1">
                <a:solidFill>
                  <a:srgbClr val="333333"/>
                </a:solidFill>
              </a:rPr>
              <a:t>ând</a:t>
            </a:r>
            <a:r>
              <a:rPr lang="en-US" sz="2400" dirty="0">
                <a:solidFill>
                  <a:srgbClr val="333333"/>
                </a:solidFill>
              </a:rPr>
              <a:t> </a:t>
            </a:r>
            <a:r>
              <a:rPr lang="en-US" sz="2400" dirty="0" err="1">
                <a:solidFill>
                  <a:srgbClr val="333333"/>
                </a:solidFill>
              </a:rPr>
              <a:t>şi</a:t>
            </a:r>
            <a:r>
              <a:rPr lang="en-US" sz="2400" dirty="0">
                <a:solidFill>
                  <a:srgbClr val="333333"/>
                </a:solidFill>
              </a:rPr>
              <a:t> cum a </a:t>
            </a:r>
            <a:r>
              <a:rPr lang="en-US" sz="2400" dirty="0" err="1">
                <a:solidFill>
                  <a:srgbClr val="333333"/>
                </a:solidFill>
              </a:rPr>
              <a:t>avut</a:t>
            </a:r>
            <a:r>
              <a:rPr lang="en-US" sz="2400" dirty="0">
                <a:solidFill>
                  <a:srgbClr val="333333"/>
                </a:solidFill>
              </a:rPr>
              <a:t> </a:t>
            </a:r>
            <a:r>
              <a:rPr lang="en-US" sz="2400" dirty="0" err="1">
                <a:solidFill>
                  <a:srgbClr val="333333"/>
                </a:solidFill>
              </a:rPr>
              <a:t>loc</a:t>
            </a:r>
            <a:r>
              <a:rPr lang="en-US" sz="2400" dirty="0">
                <a:solidFill>
                  <a:srgbClr val="333333"/>
                </a:solidFill>
              </a:rPr>
              <a:t> </a:t>
            </a:r>
            <a:r>
              <a:rPr lang="en-US" sz="2400" dirty="0" err="1">
                <a:solidFill>
                  <a:srgbClr val="333333"/>
                </a:solidFill>
              </a:rPr>
              <a:t>implantarea</a:t>
            </a:r>
            <a:r>
              <a:rPr lang="en-US" sz="2400" dirty="0">
                <a:solidFill>
                  <a:srgbClr val="333333"/>
                </a:solidFill>
              </a:rPr>
              <a:t>?</a:t>
            </a:r>
          </a:p>
          <a:p>
            <a:pPr marL="342900" lvl="0" indent="-342900" defTabSz="914400" fontAlgn="base">
              <a:buClr>
                <a:srgbClr val="333333"/>
              </a:buClr>
              <a:buFont typeface="WingDings"/>
              <a:buChar char=""/>
              <a:defRPr/>
            </a:pPr>
            <a:r>
              <a:rPr lang="de-DE" sz="2400" dirty="0">
                <a:solidFill>
                  <a:srgbClr val="333333"/>
                </a:solidFill>
              </a:rPr>
              <a:t>Cine este interesat, are bani </a:t>
            </a:r>
            <a:r>
              <a:rPr lang="en-US" sz="2400" dirty="0" err="1">
                <a:solidFill>
                  <a:srgbClr val="333333"/>
                </a:solidFill>
              </a:rPr>
              <a:t>şi</a:t>
            </a:r>
            <a:r>
              <a:rPr lang="en-US" sz="2400" dirty="0">
                <a:solidFill>
                  <a:srgbClr val="333333"/>
                </a:solidFill>
              </a:rPr>
              <a:t> </a:t>
            </a:r>
            <a:r>
              <a:rPr lang="en-US" sz="2400" dirty="0" err="1">
                <a:solidFill>
                  <a:srgbClr val="333333"/>
                </a:solidFill>
              </a:rPr>
              <a:t>timp</a:t>
            </a:r>
            <a:r>
              <a:rPr lang="de-DE" sz="2400" dirty="0">
                <a:solidFill>
                  <a:srgbClr val="333333"/>
                </a:solidFill>
              </a:rPr>
              <a:t> s</a:t>
            </a:r>
            <a:r>
              <a:rPr lang="en-US" sz="2400" dirty="0">
                <a:solidFill>
                  <a:srgbClr val="333333"/>
                </a:solidFill>
              </a:rPr>
              <a:t>ă </a:t>
            </a:r>
            <a:r>
              <a:rPr lang="en-US" sz="2400" dirty="0" err="1">
                <a:solidFill>
                  <a:srgbClr val="333333"/>
                </a:solidFill>
              </a:rPr>
              <a:t>vă</a:t>
            </a:r>
            <a:r>
              <a:rPr lang="en-US" sz="2400" dirty="0">
                <a:solidFill>
                  <a:srgbClr val="333333"/>
                </a:solidFill>
              </a:rPr>
              <a:t> </a:t>
            </a:r>
            <a:r>
              <a:rPr lang="en-US" sz="2400" dirty="0" err="1">
                <a:solidFill>
                  <a:srgbClr val="333333"/>
                </a:solidFill>
              </a:rPr>
              <a:t>dăuneze</a:t>
            </a:r>
            <a:r>
              <a:rPr lang="en-US" sz="2400" dirty="0">
                <a:solidFill>
                  <a:srgbClr val="333333"/>
                </a:solidFill>
              </a:rPr>
              <a:t> </a:t>
            </a:r>
            <a:r>
              <a:rPr lang="en-US" sz="2400" dirty="0" err="1">
                <a:solidFill>
                  <a:srgbClr val="333333"/>
                </a:solidFill>
              </a:rPr>
              <a:t>în</a:t>
            </a:r>
            <a:r>
              <a:rPr lang="en-US" sz="2400" dirty="0">
                <a:solidFill>
                  <a:srgbClr val="333333"/>
                </a:solidFill>
              </a:rPr>
              <a:t> </a:t>
            </a:r>
            <a:r>
              <a:rPr lang="en-US" sz="2400" dirty="0" err="1">
                <a:solidFill>
                  <a:srgbClr val="333333"/>
                </a:solidFill>
              </a:rPr>
              <a:t>acest</a:t>
            </a:r>
            <a:r>
              <a:rPr lang="en-US" sz="2400" dirty="0">
                <a:solidFill>
                  <a:srgbClr val="333333"/>
                </a:solidFill>
              </a:rPr>
              <a:t> </a:t>
            </a:r>
            <a:r>
              <a:rPr lang="en-US" sz="2400" dirty="0" err="1">
                <a:solidFill>
                  <a:srgbClr val="333333"/>
                </a:solidFill>
              </a:rPr>
              <a:t>fel</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Există</a:t>
            </a:r>
            <a:r>
              <a:rPr lang="en-US" sz="2400" dirty="0">
                <a:solidFill>
                  <a:srgbClr val="333333"/>
                </a:solidFill>
              </a:rPr>
              <a:t> </a:t>
            </a:r>
            <a:r>
              <a:rPr lang="en-US" sz="2400" dirty="0" err="1">
                <a:solidFill>
                  <a:srgbClr val="333333"/>
                </a:solidFill>
              </a:rPr>
              <a:t>modalităţi</a:t>
            </a:r>
            <a:r>
              <a:rPr lang="en-US" sz="2400" dirty="0">
                <a:solidFill>
                  <a:srgbClr val="333333"/>
                </a:solidFill>
              </a:rPr>
              <a:t> </a:t>
            </a:r>
            <a:r>
              <a:rPr lang="en-US" sz="2400" dirty="0" err="1">
                <a:solidFill>
                  <a:srgbClr val="333333"/>
                </a:solidFill>
              </a:rPr>
              <a:t>mai</a:t>
            </a:r>
            <a:r>
              <a:rPr lang="en-US" sz="2400" dirty="0">
                <a:solidFill>
                  <a:srgbClr val="333333"/>
                </a:solidFill>
              </a:rPr>
              <a:t> </a:t>
            </a:r>
            <a:r>
              <a:rPr lang="en-US" sz="2400" dirty="0" err="1">
                <a:solidFill>
                  <a:srgbClr val="333333"/>
                </a:solidFill>
              </a:rPr>
              <a:t>uşoare</a:t>
            </a:r>
            <a:r>
              <a:rPr lang="en-US" sz="2400" dirty="0">
                <a:solidFill>
                  <a:srgbClr val="333333"/>
                </a:solidFill>
              </a:rPr>
              <a:t> de a </a:t>
            </a:r>
            <a:r>
              <a:rPr lang="en-US" sz="2400" dirty="0" err="1">
                <a:solidFill>
                  <a:srgbClr val="333333"/>
                </a:solidFill>
              </a:rPr>
              <a:t>dăuna</a:t>
            </a:r>
            <a:r>
              <a:rPr lang="en-US" sz="2400" dirty="0">
                <a:solidFill>
                  <a:srgbClr val="333333"/>
                </a:solidFill>
              </a:rPr>
              <a:t> </a:t>
            </a:r>
            <a:r>
              <a:rPr lang="en-US" sz="2400" dirty="0" err="1">
                <a:solidFill>
                  <a:srgbClr val="333333"/>
                </a:solidFill>
              </a:rPr>
              <a:t>cuiva</a:t>
            </a:r>
            <a:r>
              <a:rPr lang="en-US" sz="2400" dirty="0">
                <a:solidFill>
                  <a:srgbClr val="333333"/>
                </a:solidFill>
              </a:rPr>
              <a:t>? De </a:t>
            </a:r>
            <a:r>
              <a:rPr lang="en-US" sz="2400" dirty="0" err="1">
                <a:solidFill>
                  <a:srgbClr val="333333"/>
                </a:solidFill>
              </a:rPr>
              <a:t>ce</a:t>
            </a:r>
            <a:r>
              <a:rPr lang="en-US" sz="2400" dirty="0">
                <a:solidFill>
                  <a:srgbClr val="333333"/>
                </a:solidFill>
              </a:rPr>
              <a:t> o </a:t>
            </a:r>
            <a:r>
              <a:rPr lang="en-US" sz="2400" dirty="0" err="1">
                <a:solidFill>
                  <a:srgbClr val="333333"/>
                </a:solidFill>
              </a:rPr>
              <a:t>metodă</a:t>
            </a:r>
            <a:r>
              <a:rPr lang="en-US" sz="2400" dirty="0">
                <a:solidFill>
                  <a:srgbClr val="333333"/>
                </a:solidFill>
              </a:rPr>
              <a:t> </a:t>
            </a:r>
            <a:r>
              <a:rPr lang="en-US" sz="2400" dirty="0" err="1">
                <a:solidFill>
                  <a:srgbClr val="333333"/>
                </a:solidFill>
              </a:rPr>
              <a:t>aşa</a:t>
            </a:r>
            <a:r>
              <a:rPr lang="en-US" sz="2400" dirty="0">
                <a:solidFill>
                  <a:srgbClr val="333333"/>
                </a:solidFill>
              </a:rPr>
              <a:t> de </a:t>
            </a:r>
            <a:r>
              <a:rPr lang="en-US" sz="2400" dirty="0" err="1">
                <a:solidFill>
                  <a:srgbClr val="333333"/>
                </a:solidFill>
              </a:rPr>
              <a:t>complexă</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Care este cauza principală pentru acest fapt?</a:t>
            </a:r>
            <a:endParaRPr lang="de-DE" altLang="de-DE" sz="3600">
              <a:latin typeface="+mn-lt"/>
              <a:ea typeface="+mn-ea"/>
              <a:cs typeface="+mn-cs"/>
            </a:endParaRPr>
          </a:p>
        </p:txBody>
      </p:sp>
      <p:sp>
        <p:nvSpPr>
          <p:cNvPr id="88067" name="Rectangle 3"/>
          <p:cNvSpPr>
            <a:spLocks noGrp="1" noChangeArrowheads="1"/>
          </p:cNvSpPr>
          <p:nvPr>
            <p:ph idx="1"/>
          </p:nvPr>
        </p:nvSpPr>
        <p:spPr/>
        <p:txBody>
          <a:bodyPr>
            <a:noAutofit/>
          </a:bodyPr>
          <a:lstStyle/>
          <a:p>
            <a:pPr eaLnBrk="1" hangingPunct="1"/>
            <a:r>
              <a:rPr lang="de-DE" altLang="de-DE" sz="2400" dirty="0">
                <a:solidFill>
                  <a:srgbClr val="333333"/>
                </a:solidFill>
              </a:rPr>
              <a:t>Ce l-a determinat s</a:t>
            </a:r>
            <a:r>
              <a:rPr lang="en-US" altLang="de-DE" sz="2400" dirty="0">
                <a:solidFill>
                  <a:srgbClr val="333333"/>
                </a:solidFill>
              </a:rPr>
              <a:t>ă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ducă</a:t>
            </a:r>
            <a:r>
              <a:rPr lang="en-US" altLang="de-DE" sz="2400" dirty="0">
                <a:solidFill>
                  <a:srgbClr val="333333"/>
                </a:solidFill>
              </a:rPr>
              <a:t> cu </a:t>
            </a:r>
            <a:r>
              <a:rPr lang="en-US" altLang="de-DE" sz="2400" dirty="0" err="1">
                <a:solidFill>
                  <a:srgbClr val="333333"/>
                </a:solidFill>
              </a:rPr>
              <a:t>maşina</a:t>
            </a:r>
            <a:r>
              <a:rPr lang="en-US" altLang="de-DE" sz="2400" dirty="0">
                <a:solidFill>
                  <a:srgbClr val="333333"/>
                </a:solidFill>
              </a:rPr>
              <a:t> </a:t>
            </a:r>
            <a:r>
              <a:rPr lang="en-US" altLang="de-DE" sz="2400" dirty="0" err="1">
                <a:solidFill>
                  <a:srgbClr val="333333"/>
                </a:solidFill>
              </a:rPr>
              <a:t>acasă</a:t>
            </a:r>
            <a:r>
              <a:rPr lang="de-DE" altLang="de-DE" sz="2400" dirty="0">
                <a:solidFill>
                  <a:srgbClr val="333333"/>
                </a:solidFill>
              </a:rPr>
              <a:t>?</a:t>
            </a:r>
          </a:p>
          <a:p>
            <a:pPr lvl="0" defTabSz="914400" fontAlgn="base"/>
            <a:r>
              <a:rPr lang="es-ES" altLang="de-DE" sz="2400" dirty="0">
                <a:solidFill>
                  <a:srgbClr val="333333"/>
                </a:solidFill>
              </a:rPr>
              <a:t>Un </a:t>
            </a:r>
            <a:r>
              <a:rPr lang="es-ES" altLang="de-DE" sz="2400" dirty="0" err="1">
                <a:solidFill>
                  <a:srgbClr val="333333"/>
                </a:solidFill>
              </a:rPr>
              <a:t>prieten</a:t>
            </a:r>
            <a:r>
              <a:rPr lang="es-ES" altLang="de-DE" sz="2400" dirty="0">
                <a:solidFill>
                  <a:srgbClr val="333333"/>
                </a:solidFill>
              </a:rPr>
              <a:t> v-a </a:t>
            </a:r>
            <a:r>
              <a:rPr lang="es-ES" altLang="de-DE" sz="2400" dirty="0" err="1">
                <a:solidFill>
                  <a:srgbClr val="333333"/>
                </a:solidFill>
              </a:rPr>
              <a:t>dus</a:t>
            </a:r>
            <a:r>
              <a:rPr lang="es-ES" altLang="de-DE" sz="2400" dirty="0">
                <a:solidFill>
                  <a:srgbClr val="333333"/>
                </a:solidFill>
              </a:rPr>
              <a:t> </a:t>
            </a:r>
            <a:r>
              <a:rPr lang="es-ES" altLang="de-DE" sz="2400" dirty="0" err="1">
                <a:solidFill>
                  <a:srgbClr val="333333"/>
                </a:solidFill>
              </a:rPr>
              <a:t>acasă</a:t>
            </a:r>
            <a:r>
              <a:rPr lang="es-ES" altLang="de-DE" sz="2400" dirty="0">
                <a:solidFill>
                  <a:srgbClr val="333333"/>
                </a:solidFill>
              </a:rPr>
              <a:t> </a:t>
            </a:r>
            <a:r>
              <a:rPr lang="es-ES" altLang="de-DE" sz="2400" dirty="0" err="1">
                <a:solidFill>
                  <a:srgbClr val="333333"/>
                </a:solidFill>
              </a:rPr>
              <a:t>cu</a:t>
            </a:r>
            <a:r>
              <a:rPr lang="es-ES" altLang="de-DE" sz="2400" dirty="0">
                <a:solidFill>
                  <a:srgbClr val="333333"/>
                </a:solidFill>
              </a:rPr>
              <a:t> </a:t>
            </a:r>
            <a:r>
              <a:rPr lang="es-ES" altLang="de-DE" sz="2400" dirty="0" err="1">
                <a:solidFill>
                  <a:srgbClr val="333333"/>
                </a:solidFill>
              </a:rPr>
              <a:t>maşina</a:t>
            </a:r>
            <a:r>
              <a:rPr lang="es-E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pic>
        <p:nvPicPr>
          <p:cNvPr id="10" name="Picture 8" descr="zen - flickr - zen driving home - day 14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7275" y="3882069"/>
            <a:ext cx="2237900" cy="2975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vi-VN" altLang="de-DE" sz="2400">
                <a:solidFill>
                  <a:srgbClr val="004992"/>
                </a:solidFill>
                <a:latin typeface="Calibri Light"/>
              </a:rPr>
              <a:t>Persoana dumneavoastră?</a:t>
            </a:r>
          </a:p>
          <a:p>
            <a:pPr eaLnBrk="1" hangingPunct="1">
              <a:lnSpc>
                <a:spcPct val="105000"/>
              </a:lnSpc>
              <a:spcBef>
                <a:spcPts val="1999"/>
              </a:spcBef>
              <a:spcAft>
                <a:spcPts val="0"/>
              </a:spcAft>
              <a:buClrTx/>
              <a:buNone/>
            </a:pPr>
            <a:r>
              <a:rPr lang="vi-VN" altLang="de-DE" sz="2400">
                <a:solidFill>
                  <a:srgbClr val="004992"/>
                </a:solidFill>
                <a:latin typeface="Calibri Light"/>
              </a:rPr>
              <a:t>O altă persoană sau alte persoane?</a:t>
            </a:r>
          </a:p>
          <a:p>
            <a:pPr eaLnBrk="1" hangingPunct="1">
              <a:lnSpc>
                <a:spcPct val="105000"/>
              </a:lnSpc>
              <a:spcBef>
                <a:spcPts val="1999"/>
              </a:spcBef>
              <a:spcAft>
                <a:spcPts val="0"/>
              </a:spcAft>
              <a:buClrTx/>
              <a:buNone/>
            </a:pPr>
            <a:r>
              <a:rPr lang="vi-VN" altLang="de-DE" sz="2400">
                <a:solidFill>
                  <a:srgbClr val="004992"/>
                </a:solidFill>
                <a:latin typeface="Calibri Light"/>
              </a:rPr>
              <a:t>Circumstanţe sau o coincidenţă ? </a:t>
            </a:r>
            <a:endParaRPr lang="fr-CH" altLang="de-DE" sz="24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Un prieten nu vine la o întâlnire.</a:t>
            </a:r>
            <a:endParaRPr lang="de-DE" altLang="de-DE" sz="3600">
              <a:latin typeface="+mn-lt"/>
              <a:ea typeface="+mn-ea"/>
              <a:cs typeface="+mn-cs"/>
            </a:endParaRPr>
          </a:p>
        </p:txBody>
      </p:sp>
      <p:sp>
        <p:nvSpPr>
          <p:cNvPr id="90115" name="Rectangle 3"/>
          <p:cNvSpPr>
            <a:spLocks noGrp="1" noChangeArrowheads="1"/>
          </p:cNvSpPr>
          <p:nvPr>
            <p:ph idx="1"/>
          </p:nvPr>
        </p:nvSpPr>
        <p:spPr/>
        <p:txBody>
          <a:bodyPr>
            <a:noAutofit/>
          </a:bodyPr>
          <a:lstStyle/>
          <a:p>
            <a:pPr eaLnBrk="1" hangingPunct="1"/>
            <a:r>
              <a:rPr lang="de-DE" altLang="de-DE" sz="2400" dirty="0">
                <a:solidFill>
                  <a:srgbClr val="333333"/>
                </a:solidFill>
              </a:rPr>
              <a:t>Din ce motiv nu ar fi putut s</a:t>
            </a:r>
            <a:r>
              <a:rPr lang="en-US" altLang="de-DE" sz="2400" dirty="0">
                <a:solidFill>
                  <a:srgbClr val="333333"/>
                </a:solidFill>
              </a:rPr>
              <a:t>ă </a:t>
            </a:r>
            <a:r>
              <a:rPr lang="en-US" altLang="de-DE" sz="2400" dirty="0" err="1">
                <a:solidFill>
                  <a:srgbClr val="333333"/>
                </a:solidFill>
              </a:rPr>
              <a:t>vină</a:t>
            </a:r>
            <a:r>
              <a:rPr lang="en-US" altLang="de-DE" sz="2400" dirty="0">
                <a:solidFill>
                  <a:srgbClr val="333333"/>
                </a:solidFill>
              </a:rPr>
              <a:t> la </a:t>
            </a:r>
            <a:r>
              <a:rPr lang="en-US" altLang="de-DE" sz="2400" dirty="0" err="1">
                <a:solidFill>
                  <a:srgbClr val="333333"/>
                </a:solidFill>
              </a:rPr>
              <a:t>întâlnire</a:t>
            </a:r>
            <a:r>
              <a:rPr lang="de-DE" altLang="de-DE" sz="2400" dirty="0">
                <a:solidFill>
                  <a:srgbClr val="333333"/>
                </a:solidFill>
              </a:rPr>
              <a:t>?</a:t>
            </a:r>
          </a:p>
          <a:p>
            <a:pPr lvl="0" defTabSz="914400" fontAlgn="base"/>
            <a:r>
              <a:rPr lang="de-DE" altLang="de-DE" sz="2400" dirty="0">
                <a:solidFill>
                  <a:srgbClr val="333333"/>
                </a:solidFill>
              </a:rPr>
              <a:t>Care este cauza principal</a:t>
            </a:r>
            <a:r>
              <a:rPr lang="en-US" altLang="de-DE" sz="2400" dirty="0">
                <a:solidFill>
                  <a:srgbClr val="333333"/>
                </a:solidFill>
              </a:rPr>
              <a:t>ă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fapt</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pic>
        <p:nvPicPr>
          <p:cNvPr id="10" name="Picture 8" descr="jswieringa - flickr - Quarter Past three-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520439"/>
            <a:ext cx="3264750" cy="233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vi-VN" altLang="de-DE" sz="2400">
                <a:solidFill>
                  <a:srgbClr val="004992"/>
                </a:solidFill>
                <a:latin typeface="Calibri Light"/>
              </a:rPr>
              <a:t>Persoana dumneavoastră?</a:t>
            </a:r>
          </a:p>
          <a:p>
            <a:pPr eaLnBrk="1" hangingPunct="1">
              <a:lnSpc>
                <a:spcPct val="105000"/>
              </a:lnSpc>
              <a:spcBef>
                <a:spcPts val="1999"/>
              </a:spcBef>
              <a:spcAft>
                <a:spcPts val="0"/>
              </a:spcAft>
              <a:buClrTx/>
              <a:buNone/>
            </a:pPr>
            <a:r>
              <a:rPr lang="vi-VN" altLang="de-DE" sz="2400">
                <a:solidFill>
                  <a:srgbClr val="004992"/>
                </a:solidFill>
                <a:latin typeface="Calibri Light"/>
              </a:rPr>
              <a:t>O altă persoană sau alte persoane?</a:t>
            </a:r>
          </a:p>
          <a:p>
            <a:pPr eaLnBrk="1" hangingPunct="1">
              <a:lnSpc>
                <a:spcPct val="105000"/>
              </a:lnSpc>
              <a:spcBef>
                <a:spcPts val="1999"/>
              </a:spcBef>
              <a:spcAft>
                <a:spcPts val="0"/>
              </a:spcAft>
              <a:buClrTx/>
              <a:buNone/>
            </a:pPr>
            <a:r>
              <a:rPr lang="vi-VN" altLang="de-DE" sz="2400">
                <a:solidFill>
                  <a:srgbClr val="004992"/>
                </a:solidFill>
                <a:latin typeface="Calibri Light"/>
              </a:rPr>
              <a:t>Circumstanţe sau o coincidenţă ? </a:t>
            </a:r>
            <a:endParaRPr lang="fr-CH"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1026"/>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Un prieten nu v-a trimis o vedere din concediul lui.</a:t>
            </a:r>
            <a:endParaRPr lang="de-DE" altLang="de-DE" sz="3600">
              <a:latin typeface="+mn-lt"/>
              <a:ea typeface="+mn-ea"/>
              <a:cs typeface="+mn-cs"/>
            </a:endParaRPr>
          </a:p>
        </p:txBody>
      </p:sp>
      <p:sp>
        <p:nvSpPr>
          <p:cNvPr id="92163" name="Rectangle 1027"/>
          <p:cNvSpPr>
            <a:spLocks noGrp="1" noChangeArrowheads="1"/>
          </p:cNvSpPr>
          <p:nvPr>
            <p:ph idx="1"/>
          </p:nvPr>
        </p:nvSpPr>
        <p:spPr/>
        <p:txBody>
          <a:bodyPr>
            <a:noAutofit/>
          </a:bodyPr>
          <a:lstStyle/>
          <a:p>
            <a:pPr eaLnBrk="1" hangingPunct="1"/>
            <a:r>
              <a:rPr lang="de-DE" altLang="de-DE" sz="2400" dirty="0">
                <a:solidFill>
                  <a:srgbClr val="333333"/>
                </a:solidFill>
              </a:rPr>
              <a:t>Ce l-a determinat s</a:t>
            </a:r>
            <a:r>
              <a:rPr lang="en-US" altLang="de-DE" sz="2400" dirty="0">
                <a:solidFill>
                  <a:srgbClr val="333333"/>
                </a:solidFill>
              </a:rPr>
              <a:t>ă nu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trimită</a:t>
            </a:r>
            <a:r>
              <a:rPr lang="en-US" altLang="de-DE" sz="2400" dirty="0">
                <a:solidFill>
                  <a:srgbClr val="333333"/>
                </a:solidFill>
              </a:rPr>
              <a:t> o </a:t>
            </a:r>
            <a:r>
              <a:rPr lang="en-US" altLang="de-DE" sz="2400" dirty="0" err="1">
                <a:solidFill>
                  <a:srgbClr val="333333"/>
                </a:solidFill>
              </a:rPr>
              <a:t>vedere</a:t>
            </a:r>
            <a:r>
              <a:rPr lang="de-DE" altLang="de-DE" sz="2400" dirty="0">
                <a:solidFill>
                  <a:srgbClr val="333333"/>
                </a:solidFill>
              </a:rPr>
              <a:t>?</a:t>
            </a:r>
          </a:p>
          <a:p>
            <a:pPr lvl="0" defTabSz="914400" fontAlgn="base"/>
            <a:r>
              <a:rPr lang="de-DE" altLang="de-DE" sz="2400" dirty="0">
                <a:solidFill>
                  <a:srgbClr val="333333"/>
                </a:solidFill>
              </a:rPr>
              <a:t>Care este cauza principal</a:t>
            </a:r>
            <a:r>
              <a:rPr lang="en-US" altLang="de-DE" sz="2400" dirty="0">
                <a:solidFill>
                  <a:srgbClr val="333333"/>
                </a:solidFill>
              </a:rPr>
              <a:t>ă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fapt</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pic>
        <p:nvPicPr>
          <p:cNvPr id="10" name="Picture 1032" descr="mail box - rocketjim54 - flickr - 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499013"/>
            <a:ext cx="3552692" cy="235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vi-VN" altLang="de-DE" sz="2400">
                <a:solidFill>
                  <a:srgbClr val="004992"/>
                </a:solidFill>
                <a:latin typeface="Calibri Light"/>
              </a:rPr>
              <a:t>Persoana dumneavoastră?</a:t>
            </a:r>
          </a:p>
          <a:p>
            <a:pPr eaLnBrk="1" hangingPunct="1">
              <a:lnSpc>
                <a:spcPct val="105000"/>
              </a:lnSpc>
              <a:spcBef>
                <a:spcPts val="1999"/>
              </a:spcBef>
              <a:spcAft>
                <a:spcPts val="0"/>
              </a:spcAft>
              <a:buClrTx/>
              <a:buNone/>
            </a:pPr>
            <a:r>
              <a:rPr lang="vi-VN" altLang="de-DE" sz="2400">
                <a:solidFill>
                  <a:srgbClr val="004992"/>
                </a:solidFill>
                <a:latin typeface="Calibri Light"/>
              </a:rPr>
              <a:t>O altă persoană sau alte persoane?</a:t>
            </a:r>
          </a:p>
          <a:p>
            <a:pPr eaLnBrk="1" hangingPunct="1">
              <a:lnSpc>
                <a:spcPct val="105000"/>
              </a:lnSpc>
              <a:spcBef>
                <a:spcPts val="1999"/>
              </a:spcBef>
              <a:spcAft>
                <a:spcPts val="0"/>
              </a:spcAft>
              <a:buClrTx/>
              <a:buNone/>
            </a:pPr>
            <a:r>
              <a:rPr lang="vi-VN" altLang="de-DE" sz="2400">
                <a:solidFill>
                  <a:srgbClr val="004992"/>
                </a:solidFill>
                <a:latin typeface="Calibri Light"/>
              </a:rPr>
              <a:t>Circumstanţe sau o coincidenţă ? </a:t>
            </a:r>
            <a:endParaRPr lang="fr-CH" altLang="de-DE" sz="24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O maşină merge în spatele vostru pentru o perioadă mai lungă de timp.</a:t>
            </a:r>
            <a:endParaRPr lang="de-DE" altLang="de-DE" sz="3600">
              <a:latin typeface="+mn-lt"/>
              <a:ea typeface="+mn-ea"/>
              <a:cs typeface="+mn-cs"/>
            </a:endParaRPr>
          </a:p>
        </p:txBody>
      </p:sp>
      <p:sp>
        <p:nvSpPr>
          <p:cNvPr id="94211" name="Rectangle 3"/>
          <p:cNvSpPr>
            <a:spLocks noGrp="1" noChangeArrowheads="1"/>
          </p:cNvSpPr>
          <p:nvPr>
            <p:ph idx="1"/>
          </p:nvPr>
        </p:nvSpPr>
        <p:spPr/>
        <p:txBody>
          <a:bodyPr>
            <a:noAutofit/>
          </a:bodyPr>
          <a:lstStyle/>
          <a:p>
            <a:pPr eaLnBrk="1" hangingPunct="1"/>
            <a:r>
              <a:rPr lang="de-DE" altLang="de-DE" sz="2400" dirty="0">
                <a:solidFill>
                  <a:srgbClr val="333333"/>
                </a:solidFill>
              </a:rPr>
              <a:t>Ce l-a determinat pe </a:t>
            </a:r>
            <a:r>
              <a:rPr lang="en-US" altLang="de-DE" sz="2400" dirty="0" err="1">
                <a:solidFill>
                  <a:srgbClr val="333333"/>
                </a:solidFill>
              </a:rPr>
              <a:t>şofer</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rămână</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spatele</a:t>
            </a:r>
            <a:r>
              <a:rPr lang="en-US" altLang="de-DE" sz="2400" dirty="0">
                <a:solidFill>
                  <a:srgbClr val="333333"/>
                </a:solidFill>
              </a:rPr>
              <a:t> </a:t>
            </a:r>
            <a:r>
              <a:rPr lang="en-US" altLang="de-DE" sz="2400" dirty="0" err="1">
                <a:solidFill>
                  <a:srgbClr val="333333"/>
                </a:solidFill>
              </a:rPr>
              <a:t>maşinii</a:t>
            </a:r>
            <a:r>
              <a:rPr lang="en-US" altLang="de-DE" sz="2400" dirty="0">
                <a:solidFill>
                  <a:srgbClr val="333333"/>
                </a:solidFill>
              </a:rPr>
              <a:t> </a:t>
            </a:r>
            <a:r>
              <a:rPr lang="en-US" altLang="de-DE" sz="2400" dirty="0" err="1">
                <a:solidFill>
                  <a:srgbClr val="333333"/>
                </a:solidFill>
              </a:rPr>
              <a:t>voastre</a:t>
            </a:r>
            <a:r>
              <a:rPr lang="de-DE" altLang="de-DE" sz="2400" dirty="0">
                <a:solidFill>
                  <a:srgbClr val="333333"/>
                </a:solidFill>
              </a:rPr>
              <a:t>?</a:t>
            </a:r>
          </a:p>
          <a:p>
            <a:pPr lvl="0" defTabSz="914400" fontAlgn="base"/>
            <a:r>
              <a:rPr lang="de-DE" altLang="de-DE" sz="2400" dirty="0">
                <a:solidFill>
                  <a:srgbClr val="333333"/>
                </a:solidFill>
              </a:rPr>
              <a:t>Care este cauza principal</a:t>
            </a:r>
            <a:r>
              <a:rPr lang="en-US" altLang="de-DE" sz="2400" dirty="0">
                <a:solidFill>
                  <a:srgbClr val="333333"/>
                </a:solidFill>
              </a:rPr>
              <a:t>ă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fapt</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pic>
        <p:nvPicPr>
          <p:cNvPr id="10" name="Picture 9" descr="trekguy - flickr - rear view side mirror - cclicense"/>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60556" y="4357036"/>
            <a:ext cx="3334619" cy="250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vi-VN" altLang="de-DE" sz="2400">
                <a:solidFill>
                  <a:srgbClr val="004992"/>
                </a:solidFill>
                <a:latin typeface="Calibri Light"/>
              </a:rPr>
              <a:t>Persoana dumneavoastră?</a:t>
            </a:r>
          </a:p>
          <a:p>
            <a:pPr eaLnBrk="1" hangingPunct="1">
              <a:lnSpc>
                <a:spcPct val="105000"/>
              </a:lnSpc>
              <a:spcBef>
                <a:spcPts val="1999"/>
              </a:spcBef>
              <a:spcAft>
                <a:spcPts val="0"/>
              </a:spcAft>
              <a:buClrTx/>
              <a:buNone/>
            </a:pPr>
            <a:r>
              <a:rPr lang="vi-VN" altLang="de-DE" sz="2400">
                <a:solidFill>
                  <a:srgbClr val="004992"/>
                </a:solidFill>
                <a:latin typeface="Calibri Light"/>
              </a:rPr>
              <a:t>O altă persoană sau alte persoane?</a:t>
            </a:r>
          </a:p>
          <a:p>
            <a:pPr eaLnBrk="1" hangingPunct="1">
              <a:lnSpc>
                <a:spcPct val="105000"/>
              </a:lnSpc>
              <a:spcBef>
                <a:spcPts val="1999"/>
              </a:spcBef>
              <a:spcAft>
                <a:spcPts val="0"/>
              </a:spcAft>
              <a:buClrTx/>
              <a:buNone/>
            </a:pPr>
            <a:r>
              <a:rPr lang="vi-VN" altLang="de-DE" sz="2400">
                <a:solidFill>
                  <a:srgbClr val="004992"/>
                </a:solidFill>
                <a:latin typeface="Calibri Light"/>
              </a:rPr>
              <a:t>Circumstanţe sau o coincidenţă ? </a:t>
            </a:r>
            <a:endParaRPr lang="fr-CH"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Autobuzul în care vroiaţi să vă urcaţi, pleacă direct din faţa voastră.</a:t>
            </a:r>
            <a:endParaRPr lang="de-DE" altLang="de-DE" sz="3600">
              <a:latin typeface="+mn-lt"/>
              <a:ea typeface="+mn-ea"/>
              <a:cs typeface="+mn-cs"/>
            </a:endParaRPr>
          </a:p>
        </p:txBody>
      </p:sp>
      <p:sp>
        <p:nvSpPr>
          <p:cNvPr id="96259" name="Rectangle 3"/>
          <p:cNvSpPr>
            <a:spLocks noGrp="1" noChangeArrowheads="1"/>
          </p:cNvSpPr>
          <p:nvPr>
            <p:ph idx="1"/>
          </p:nvPr>
        </p:nvSpPr>
        <p:spPr/>
        <p:txBody>
          <a:bodyPr>
            <a:noAutofit/>
          </a:bodyPr>
          <a:lstStyle/>
          <a:p>
            <a:pPr eaLnBrk="1" hangingPunct="1"/>
            <a:r>
              <a:rPr lang="de-DE" altLang="de-DE" sz="2400" dirty="0">
                <a:solidFill>
                  <a:srgbClr val="333333"/>
                </a:solidFill>
              </a:rPr>
              <a:t>De ce nu a</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prins</a:t>
            </a:r>
            <a:r>
              <a:rPr lang="en-US" altLang="de-DE" sz="2400" dirty="0">
                <a:solidFill>
                  <a:srgbClr val="333333"/>
                </a:solidFill>
              </a:rPr>
              <a:t> </a:t>
            </a:r>
            <a:r>
              <a:rPr lang="en-US" altLang="de-DE" sz="2400" dirty="0" err="1">
                <a:solidFill>
                  <a:srgbClr val="333333"/>
                </a:solidFill>
              </a:rPr>
              <a:t>autobuzul</a:t>
            </a:r>
            <a:r>
              <a:rPr lang="de-DE" altLang="de-DE" sz="2400" dirty="0">
                <a:solidFill>
                  <a:srgbClr val="333333"/>
                </a:solidFill>
              </a:rPr>
              <a:t>?</a:t>
            </a:r>
          </a:p>
          <a:p>
            <a:pPr lvl="0" defTabSz="914400" fontAlgn="base"/>
            <a:r>
              <a:rPr lang="de-DE" altLang="de-DE" sz="2400" dirty="0">
                <a:solidFill>
                  <a:srgbClr val="333333"/>
                </a:solidFill>
              </a:rPr>
              <a:t>Care este cauza principal</a:t>
            </a:r>
            <a:r>
              <a:rPr lang="en-US" altLang="de-DE" sz="2400" dirty="0">
                <a:solidFill>
                  <a:srgbClr val="333333"/>
                </a:solidFill>
              </a:rPr>
              <a:t>ă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fapt</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pic>
        <p:nvPicPr>
          <p:cNvPr id="10" name="Picture 7" descr="The Jamoler - flickr "/>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7985" y="4588986"/>
            <a:ext cx="3417190" cy="226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vi-VN" altLang="de-DE" sz="2400">
                <a:solidFill>
                  <a:srgbClr val="004992"/>
                </a:solidFill>
                <a:latin typeface="Calibri Light"/>
              </a:rPr>
              <a:t>Persoana dumneavoastră?</a:t>
            </a:r>
          </a:p>
          <a:p>
            <a:pPr eaLnBrk="1" hangingPunct="1">
              <a:lnSpc>
                <a:spcPct val="105000"/>
              </a:lnSpc>
              <a:spcBef>
                <a:spcPts val="1999"/>
              </a:spcBef>
              <a:spcAft>
                <a:spcPts val="0"/>
              </a:spcAft>
              <a:buClrTx/>
              <a:buNone/>
            </a:pPr>
            <a:r>
              <a:rPr lang="vi-VN" altLang="de-DE" sz="2400">
                <a:solidFill>
                  <a:srgbClr val="004992"/>
                </a:solidFill>
                <a:latin typeface="Calibri Light"/>
              </a:rPr>
              <a:t>O altă persoană sau alte persoane?</a:t>
            </a:r>
          </a:p>
          <a:p>
            <a:pPr eaLnBrk="1" hangingPunct="1">
              <a:lnSpc>
                <a:spcPct val="105000"/>
              </a:lnSpc>
              <a:spcBef>
                <a:spcPts val="1999"/>
              </a:spcBef>
              <a:spcAft>
                <a:spcPts val="0"/>
              </a:spcAft>
              <a:buClrTx/>
              <a:buNone/>
            </a:pPr>
            <a:r>
              <a:rPr lang="vi-VN" altLang="de-DE" sz="2400">
                <a:solidFill>
                  <a:srgbClr val="004992"/>
                </a:solidFill>
                <a:latin typeface="Calibri Light"/>
              </a:rPr>
              <a:t>Circumstanţe sau o coincidenţă ? </a:t>
            </a:r>
            <a:endParaRPr lang="fr-CH"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Care este cauza principală pentru acest fapt?</a:t>
            </a:r>
            <a:endParaRPr lang="de-DE" altLang="de-DE" sz="3600">
              <a:latin typeface="+mn-lt"/>
              <a:ea typeface="+mn-ea"/>
              <a:cs typeface="+mn-cs"/>
            </a:endParaRPr>
          </a:p>
        </p:txBody>
      </p:sp>
      <p:sp>
        <p:nvSpPr>
          <p:cNvPr id="98307" name="Rectangle 3"/>
          <p:cNvSpPr>
            <a:spLocks noGrp="1" noChangeArrowheads="1"/>
          </p:cNvSpPr>
          <p:nvPr>
            <p:ph idx="1"/>
          </p:nvPr>
        </p:nvSpPr>
        <p:spPr/>
        <p:txBody>
          <a:bodyPr>
            <a:noAutofit/>
          </a:bodyPr>
          <a:lstStyle/>
          <a:p>
            <a:pPr eaLnBrk="1" hangingPunct="1"/>
            <a:r>
              <a:rPr lang="de-DE" altLang="de-DE" sz="2400" dirty="0">
                <a:solidFill>
                  <a:srgbClr val="333333"/>
                </a:solidFill>
              </a:rPr>
              <a:t>Ce l-a determinat s</a:t>
            </a:r>
            <a:r>
              <a:rPr lang="en-US" altLang="de-DE" sz="2400" dirty="0">
                <a:solidFill>
                  <a:srgbClr val="333333"/>
                </a:solidFill>
              </a:rPr>
              <a:t>ă </a:t>
            </a:r>
            <a:r>
              <a:rPr lang="en-US" altLang="de-DE" sz="2400" dirty="0" err="1">
                <a:solidFill>
                  <a:srgbClr val="333333"/>
                </a:solidFill>
              </a:rPr>
              <a:t>vă</a:t>
            </a:r>
            <a:r>
              <a:rPr lang="en-US" altLang="de-DE" sz="2400" dirty="0">
                <a:solidFill>
                  <a:srgbClr val="333333"/>
                </a:solidFill>
              </a:rPr>
              <a:t> invite la un </a:t>
            </a:r>
            <a:r>
              <a:rPr lang="en-US" altLang="de-DE" sz="2400" dirty="0" err="1">
                <a:solidFill>
                  <a:srgbClr val="333333"/>
                </a:solidFill>
              </a:rPr>
              <a:t>pahar</a:t>
            </a:r>
            <a:r>
              <a:rPr lang="de-DE" altLang="de-DE" sz="2400" dirty="0">
                <a:solidFill>
                  <a:srgbClr val="333333"/>
                </a:solidFill>
              </a:rPr>
              <a:t>?</a:t>
            </a:r>
          </a:p>
          <a:p>
            <a:pPr lvl="0" defTabSz="914400" fontAlgn="base"/>
            <a:r>
              <a:rPr lang="de-DE" altLang="de-DE" sz="2400" dirty="0">
                <a:solidFill>
                  <a:srgbClr val="333333"/>
                </a:solidFill>
              </a:rPr>
              <a:t>Vecinul v-a invitat la un pahar.</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pic>
        <p:nvPicPr>
          <p:cNvPr id="10" name="Picture 8" descr="Mars - flickr - wine II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6381" y="4833601"/>
            <a:ext cx="3048794" cy="2024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vi-VN" altLang="de-DE" sz="2400">
                <a:solidFill>
                  <a:srgbClr val="004992"/>
                </a:solidFill>
                <a:latin typeface="Calibri Light"/>
              </a:rPr>
              <a:t>Persoana dumneavoastră?</a:t>
            </a:r>
          </a:p>
          <a:p>
            <a:pPr eaLnBrk="1" hangingPunct="1">
              <a:lnSpc>
                <a:spcPct val="105000"/>
              </a:lnSpc>
              <a:spcBef>
                <a:spcPts val="1999"/>
              </a:spcBef>
              <a:spcAft>
                <a:spcPts val="0"/>
              </a:spcAft>
              <a:buClrTx/>
              <a:buNone/>
            </a:pPr>
            <a:r>
              <a:rPr lang="vi-VN" altLang="de-DE" sz="2400">
                <a:solidFill>
                  <a:srgbClr val="004992"/>
                </a:solidFill>
                <a:latin typeface="Calibri Light"/>
              </a:rPr>
              <a:t>O altă persoană sau alte persoane?</a:t>
            </a:r>
          </a:p>
          <a:p>
            <a:pPr eaLnBrk="1" hangingPunct="1">
              <a:lnSpc>
                <a:spcPct val="105000"/>
              </a:lnSpc>
              <a:spcBef>
                <a:spcPts val="1999"/>
              </a:spcBef>
              <a:spcAft>
                <a:spcPts val="0"/>
              </a:spcAft>
              <a:buClrTx/>
              <a:buNone/>
            </a:pPr>
            <a:r>
              <a:rPr lang="vi-VN" altLang="de-DE" sz="2400">
                <a:solidFill>
                  <a:srgbClr val="004992"/>
                </a:solidFill>
                <a:latin typeface="Calibri Light"/>
              </a:rPr>
              <a:t>Circumstanţe sau o coincidenţă ? </a:t>
            </a:r>
            <a:endParaRPr lang="fr-CH"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mn-lt"/>
                <a:ea typeface="+mn-ea"/>
                <a:cs typeface="+mn-cs"/>
              </a:rPr>
              <a:t>În faţa uşii voastre citeşte un om de mai mult timp ziarul.</a:t>
            </a:r>
            <a:endParaRPr lang="de-DE" altLang="de-DE" sz="3600">
              <a:latin typeface="+mn-lt"/>
              <a:ea typeface="+mn-ea"/>
              <a:cs typeface="+mn-cs"/>
            </a:endParaRPr>
          </a:p>
        </p:txBody>
      </p:sp>
      <p:sp>
        <p:nvSpPr>
          <p:cNvPr id="100355" name="Rectangle 3"/>
          <p:cNvSpPr>
            <a:spLocks noGrp="1" noChangeArrowheads="1"/>
          </p:cNvSpPr>
          <p:nvPr>
            <p:ph idx="1"/>
          </p:nvPr>
        </p:nvSpPr>
        <p:spPr/>
        <p:txBody>
          <a:bodyPr>
            <a:noAutofit/>
          </a:bodyPr>
          <a:lstStyle/>
          <a:p>
            <a:pPr eaLnBrk="1" hangingPunct="1"/>
            <a:r>
              <a:rPr lang="de-DE" altLang="de-DE" sz="2400" dirty="0">
                <a:solidFill>
                  <a:srgbClr val="333333"/>
                </a:solidFill>
              </a:rPr>
              <a:t>Ce l-a determinat s</a:t>
            </a:r>
            <a:r>
              <a:rPr lang="en-US" altLang="de-DE" sz="2400" dirty="0">
                <a:solidFill>
                  <a:srgbClr val="333333"/>
                </a:solidFill>
              </a:rPr>
              <a:t>ă </a:t>
            </a:r>
            <a:r>
              <a:rPr lang="en-US" altLang="de-DE" sz="2400" dirty="0" err="1">
                <a:solidFill>
                  <a:srgbClr val="333333"/>
                </a:solidFill>
              </a:rPr>
              <a:t>citească</a:t>
            </a:r>
            <a:r>
              <a:rPr lang="en-US" altLang="de-DE" sz="2400" dirty="0">
                <a:solidFill>
                  <a:srgbClr val="333333"/>
                </a:solidFill>
              </a:rPr>
              <a:t> </a:t>
            </a:r>
            <a:r>
              <a:rPr lang="en-US" altLang="de-DE" sz="2400" dirty="0" err="1">
                <a:solidFill>
                  <a:srgbClr val="333333"/>
                </a:solidFill>
              </a:rPr>
              <a:t>ziarul</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faţa</a:t>
            </a:r>
            <a:r>
              <a:rPr lang="en-US" altLang="de-DE" sz="2400" dirty="0">
                <a:solidFill>
                  <a:srgbClr val="333333"/>
                </a:solidFill>
              </a:rPr>
              <a:t> </a:t>
            </a:r>
            <a:r>
              <a:rPr lang="en-US" altLang="de-DE" sz="2400" dirty="0" err="1">
                <a:solidFill>
                  <a:srgbClr val="333333"/>
                </a:solidFill>
              </a:rPr>
              <a:t>uşii</a:t>
            </a:r>
            <a:r>
              <a:rPr lang="en-US" altLang="de-DE" sz="2400" dirty="0">
                <a:solidFill>
                  <a:srgbClr val="333333"/>
                </a:solidFill>
              </a:rPr>
              <a:t> </a:t>
            </a:r>
            <a:r>
              <a:rPr lang="en-US" altLang="de-DE" sz="2400" dirty="0" err="1">
                <a:solidFill>
                  <a:srgbClr val="333333"/>
                </a:solidFill>
              </a:rPr>
              <a:t>voastre</a:t>
            </a:r>
            <a:r>
              <a:rPr lang="en-US" altLang="de-DE" sz="2400" dirty="0">
                <a:solidFill>
                  <a:srgbClr val="333333"/>
                </a:solidFill>
              </a:rPr>
              <a:t>?</a:t>
            </a:r>
          </a:p>
          <a:p>
            <a:pPr lvl="0" defTabSz="914400" fontAlgn="base"/>
            <a:r>
              <a:rPr lang="de-DE" altLang="de-DE" sz="2400" dirty="0">
                <a:solidFill>
                  <a:srgbClr val="333333"/>
                </a:solidFill>
              </a:rPr>
              <a:t>Care este cauza principal</a:t>
            </a:r>
            <a:r>
              <a:rPr lang="en-US" altLang="de-DE" sz="2400" dirty="0">
                <a:solidFill>
                  <a:srgbClr val="333333"/>
                </a:solidFill>
              </a:rPr>
              <a:t>ă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fapt</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pic>
        <p:nvPicPr>
          <p:cNvPr id="10" name="Picture 8" descr="heater - flickr - Commute (reading gang signs) - cclices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9584" y="4170545"/>
            <a:ext cx="2015591" cy="268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vi-VN" altLang="de-DE" sz="2400">
                <a:solidFill>
                  <a:srgbClr val="004992"/>
                </a:solidFill>
                <a:latin typeface="Calibri Light"/>
              </a:rPr>
              <a:t>Persoana dumneavoastră?</a:t>
            </a:r>
          </a:p>
          <a:p>
            <a:pPr eaLnBrk="1" hangingPunct="1">
              <a:lnSpc>
                <a:spcPct val="105000"/>
              </a:lnSpc>
              <a:spcBef>
                <a:spcPts val="1999"/>
              </a:spcBef>
              <a:spcAft>
                <a:spcPts val="0"/>
              </a:spcAft>
              <a:buClrTx/>
              <a:buNone/>
            </a:pPr>
            <a:r>
              <a:rPr lang="vi-VN" altLang="de-DE" sz="2400">
                <a:solidFill>
                  <a:srgbClr val="004992"/>
                </a:solidFill>
                <a:latin typeface="Calibri Light"/>
              </a:rPr>
              <a:t>O altă persoană sau alte persoane?</a:t>
            </a:r>
          </a:p>
          <a:p>
            <a:pPr eaLnBrk="1" hangingPunct="1">
              <a:lnSpc>
                <a:spcPct val="105000"/>
              </a:lnSpc>
              <a:spcBef>
                <a:spcPts val="1999"/>
              </a:spcBef>
              <a:spcAft>
                <a:spcPts val="0"/>
              </a:spcAft>
              <a:buClrTx/>
              <a:buNone/>
            </a:pPr>
            <a:r>
              <a:rPr lang="vi-VN" altLang="de-DE" sz="2400">
                <a:solidFill>
                  <a:srgbClr val="004992"/>
                </a:solidFill>
                <a:latin typeface="Calibri Light"/>
              </a:rPr>
              <a:t>Circumstanţe sau o coincidenţă ? </a:t>
            </a:r>
            <a:endParaRPr lang="fr-CH"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Un prieten crede că sunteţi nedrept.</a:t>
            </a:r>
            <a:endParaRPr lang="de-DE" altLang="de-DE" sz="3600">
              <a:latin typeface="+mn-lt"/>
              <a:ea typeface="+mn-ea"/>
              <a:cs typeface="+mn-cs"/>
            </a:endParaRPr>
          </a:p>
        </p:txBody>
      </p:sp>
      <p:sp>
        <p:nvSpPr>
          <p:cNvPr id="102403" name="Rectangle 3"/>
          <p:cNvSpPr>
            <a:spLocks noGrp="1" noChangeArrowheads="1"/>
          </p:cNvSpPr>
          <p:nvPr>
            <p:ph idx="1"/>
          </p:nvPr>
        </p:nvSpPr>
        <p:spPr/>
        <p:txBody>
          <a:bodyPr>
            <a:noAutofit/>
          </a:bodyPr>
          <a:lstStyle/>
          <a:p>
            <a:pPr eaLnBrk="1" hangingPunct="1"/>
            <a:r>
              <a:rPr lang="de-DE" altLang="de-DE" sz="2400" dirty="0">
                <a:solidFill>
                  <a:srgbClr val="333333"/>
                </a:solidFill>
              </a:rPr>
              <a:t>Ce l-a determinat s</a:t>
            </a:r>
            <a:r>
              <a:rPr lang="en-US" altLang="de-DE" sz="2400" dirty="0">
                <a:solidFill>
                  <a:srgbClr val="333333"/>
                </a:solidFill>
              </a:rPr>
              <a:t>ă </a:t>
            </a:r>
            <a:r>
              <a:rPr lang="en-US" altLang="de-DE" sz="2400" dirty="0" err="1">
                <a:solidFill>
                  <a:srgbClr val="333333"/>
                </a:solidFill>
              </a:rPr>
              <a:t>creadă</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sunteţi</a:t>
            </a:r>
            <a:r>
              <a:rPr lang="en-US" altLang="de-DE" sz="2400" dirty="0">
                <a:solidFill>
                  <a:srgbClr val="333333"/>
                </a:solidFill>
              </a:rPr>
              <a:t> </a:t>
            </a:r>
            <a:r>
              <a:rPr lang="en-US" altLang="de-DE" sz="2400" dirty="0" err="1">
                <a:solidFill>
                  <a:srgbClr val="333333"/>
                </a:solidFill>
              </a:rPr>
              <a:t>nedrept</a:t>
            </a:r>
            <a:r>
              <a:rPr lang="de-DE" altLang="de-DE" sz="2400" dirty="0">
                <a:solidFill>
                  <a:srgbClr val="333333"/>
                </a:solidFill>
              </a:rPr>
              <a:t>?</a:t>
            </a:r>
          </a:p>
          <a:p>
            <a:pPr lvl="0" defTabSz="914400" fontAlgn="base"/>
            <a:r>
              <a:rPr lang="de-DE" altLang="de-DE" sz="2400" dirty="0">
                <a:solidFill>
                  <a:srgbClr val="333333"/>
                </a:solidFill>
              </a:rPr>
              <a:t>Care este cauza principal</a:t>
            </a:r>
            <a:r>
              <a:rPr lang="en-US" altLang="de-DE" sz="2400" dirty="0">
                <a:solidFill>
                  <a:srgbClr val="333333"/>
                </a:solidFill>
              </a:rPr>
              <a:t>ă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fapt</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49</a:t>
            </a:fld>
            <a:endParaRPr lang="de-DE" dirty="0">
              <a:latin typeface="+mn-lt"/>
              <a:cs typeface="+mn-cs"/>
            </a:endParaRPr>
          </a:p>
        </p:txBody>
      </p:sp>
      <p:pic>
        <p:nvPicPr>
          <p:cNvPr id="10" name="Picture 9" descr="The unnamed - flickr - loneliness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8125" y="4458376"/>
            <a:ext cx="2367050" cy="23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vi-VN" altLang="de-DE" sz="2400">
                <a:solidFill>
                  <a:srgbClr val="004992"/>
                </a:solidFill>
                <a:latin typeface="Calibri Light"/>
              </a:rPr>
              <a:t>Persoana dumneavoastră?</a:t>
            </a:r>
          </a:p>
          <a:p>
            <a:pPr eaLnBrk="1" hangingPunct="1">
              <a:lnSpc>
                <a:spcPct val="105000"/>
              </a:lnSpc>
              <a:spcBef>
                <a:spcPts val="1999"/>
              </a:spcBef>
              <a:spcAft>
                <a:spcPts val="0"/>
              </a:spcAft>
              <a:buClrTx/>
              <a:buNone/>
            </a:pPr>
            <a:r>
              <a:rPr lang="vi-VN" altLang="de-DE" sz="2400">
                <a:solidFill>
                  <a:srgbClr val="004992"/>
                </a:solidFill>
                <a:latin typeface="Calibri Light"/>
              </a:rPr>
              <a:t>O altă persoană sau alte persoane?</a:t>
            </a:r>
          </a:p>
          <a:p>
            <a:pPr eaLnBrk="1" hangingPunct="1">
              <a:lnSpc>
                <a:spcPct val="105000"/>
              </a:lnSpc>
              <a:spcBef>
                <a:spcPts val="1999"/>
              </a:spcBef>
              <a:spcAft>
                <a:spcPts val="0"/>
              </a:spcAft>
              <a:buClrTx/>
              <a:buNone/>
            </a:pPr>
            <a:r>
              <a:rPr lang="vi-VN" altLang="de-DE" sz="2400">
                <a:solidFill>
                  <a:srgbClr val="004992"/>
                </a:solidFill>
                <a:latin typeface="Calibri Light"/>
              </a:rPr>
              <a:t>Circumstanţe sau o coincidenţă ? </a:t>
            </a:r>
            <a:endParaRPr lang="fr-CH"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1" name="Rectangle 24"/>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Ce l-a determinat să creadă că sunteţi deştept?</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it-IT" altLang="de-DE" sz="2400" dirty="0">
                <a:solidFill>
                  <a:srgbClr val="333333"/>
                </a:solidFill>
              </a:rPr>
              <a:t>Un prieten crede că sunteţi deştept.</a:t>
            </a:r>
          </a:p>
          <a:p>
            <a:pPr lvl="0" defTabSz="914400" fontAlgn="base"/>
            <a:r>
              <a:rPr lang="de-DE" altLang="de-DE" sz="2400" dirty="0">
                <a:solidFill>
                  <a:srgbClr val="333333"/>
                </a:solidFill>
              </a:rPr>
              <a:t>Care este cauza principal</a:t>
            </a:r>
            <a:r>
              <a:rPr lang="en-US" altLang="de-DE" sz="2400" dirty="0">
                <a:solidFill>
                  <a:srgbClr val="333333"/>
                </a:solidFill>
              </a:rPr>
              <a:t>ă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fapt</a:t>
            </a: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50</a:t>
            </a:fld>
            <a:endParaRPr lang="de-DE" dirty="0">
              <a:latin typeface="+mn-lt"/>
              <a:cs typeface="+mn-cs"/>
            </a:endParaRPr>
          </a:p>
        </p:txBody>
      </p:sp>
      <p:pic>
        <p:nvPicPr>
          <p:cNvPr id="10" name="Picture 20" descr="judge mental- flickr - TheFluoride uncertainty Theory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vi-VN" altLang="de-DE" sz="2400">
                <a:solidFill>
                  <a:srgbClr val="004992"/>
                </a:solidFill>
                <a:latin typeface="Calibri Light"/>
              </a:rPr>
              <a:t>Persoana dumneavoastră?</a:t>
            </a:r>
          </a:p>
          <a:p>
            <a:pPr eaLnBrk="1" hangingPunct="1">
              <a:lnSpc>
                <a:spcPct val="105000"/>
              </a:lnSpc>
              <a:spcBef>
                <a:spcPts val="1999"/>
              </a:spcBef>
              <a:spcAft>
                <a:spcPts val="0"/>
              </a:spcAft>
              <a:buClrTx/>
              <a:buNone/>
            </a:pPr>
            <a:r>
              <a:rPr lang="vi-VN" altLang="de-DE" sz="2400">
                <a:solidFill>
                  <a:srgbClr val="004992"/>
                </a:solidFill>
                <a:latin typeface="Calibri Light"/>
              </a:rPr>
              <a:t>O altă persoană sau alte persoane?</a:t>
            </a:r>
          </a:p>
          <a:p>
            <a:pPr eaLnBrk="1" hangingPunct="1">
              <a:lnSpc>
                <a:spcPct val="105000"/>
              </a:lnSpc>
              <a:spcBef>
                <a:spcPts val="1999"/>
              </a:spcBef>
              <a:spcAft>
                <a:spcPts val="0"/>
              </a:spcAft>
              <a:buClrTx/>
              <a:buNone/>
            </a:pPr>
            <a:r>
              <a:rPr lang="vi-VN" altLang="de-DE" sz="2400">
                <a:solidFill>
                  <a:srgbClr val="004992"/>
                </a:solidFill>
                <a:latin typeface="Calibri Light"/>
              </a:rPr>
              <a:t>Circumstanţe sau o coincidenţă ? </a:t>
            </a:r>
            <a:endParaRPr lang="fr-CH" altLang="de-DE" sz="24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mn-lt"/>
                <a:ea typeface="+mn-ea"/>
                <a:cs typeface="+mn-cs"/>
              </a:rPr>
              <a:t>Transferul în viaţa de zi cu 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333333"/>
              </a:buClr>
              <a:buFont typeface="WingDings"/>
              <a:buChar char=""/>
            </a:pPr>
            <a:r>
              <a:rPr lang="de-DE" altLang="de-DE" sz="2400" dirty="0">
                <a:solidFill>
                  <a:srgbClr val="333333"/>
                </a:solidFill>
              </a:rPr>
              <a:t>Lua</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întotdeauna</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considerare</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există</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mulţi</a:t>
            </a:r>
            <a:r>
              <a:rPr lang="en-US" altLang="de-DE" sz="2400" dirty="0">
                <a:solidFill>
                  <a:srgbClr val="333333"/>
                </a:solidFill>
              </a:rPr>
              <a:t> </a:t>
            </a:r>
            <a:r>
              <a:rPr lang="en-US" altLang="de-DE" sz="2400" dirty="0" err="1">
                <a:solidFill>
                  <a:srgbClr val="333333"/>
                </a:solidFill>
              </a:rPr>
              <a:t>factori</a:t>
            </a:r>
            <a:r>
              <a:rPr lang="en-US" altLang="de-DE" sz="2400" dirty="0">
                <a:solidFill>
                  <a:srgbClr val="333333"/>
                </a:solidFill>
              </a:rPr>
              <a:t> care </a:t>
            </a:r>
            <a:r>
              <a:rPr lang="en-US" altLang="de-DE" sz="2400" dirty="0" err="1">
                <a:solidFill>
                  <a:srgbClr val="333333"/>
                </a:solidFill>
              </a:rPr>
              <a:t>ar</a:t>
            </a:r>
            <a:r>
              <a:rPr lang="en-US" altLang="de-DE" sz="2400" dirty="0">
                <a:solidFill>
                  <a:srgbClr val="333333"/>
                </a:solidFill>
              </a:rPr>
              <a:t> </a:t>
            </a:r>
            <a:r>
              <a:rPr lang="en-US" altLang="de-DE" sz="2400" dirty="0" err="1">
                <a:solidFill>
                  <a:srgbClr val="333333"/>
                </a:solidFill>
              </a:rPr>
              <a:t>putea</a:t>
            </a:r>
            <a:r>
              <a:rPr lang="en-US" altLang="de-DE" sz="2400" dirty="0">
                <a:solidFill>
                  <a:srgbClr val="333333"/>
                </a:solidFill>
              </a:rPr>
              <a:t> fi </a:t>
            </a:r>
            <a:r>
              <a:rPr lang="en-US" altLang="de-DE" sz="2400" dirty="0" err="1">
                <a:solidFill>
                  <a:srgbClr val="333333"/>
                </a:solidFill>
              </a:rPr>
              <a:t>implicaţi</a:t>
            </a:r>
            <a:r>
              <a:rPr lang="en-US" altLang="de-DE" sz="2400" dirty="0">
                <a:solidFill>
                  <a:srgbClr val="333333"/>
                </a:solidFill>
              </a:rPr>
              <a:t> </a:t>
            </a:r>
            <a:r>
              <a:rPr lang="en-US" altLang="de-DE" sz="2400" dirty="0" err="1">
                <a:solidFill>
                  <a:srgbClr val="333333"/>
                </a:solidFill>
              </a:rPr>
              <a:t>într</a:t>
            </a:r>
            <a:r>
              <a:rPr lang="en-US" altLang="de-DE" sz="2400" dirty="0">
                <a:solidFill>
                  <a:srgbClr val="333333"/>
                </a:solidFill>
              </a:rPr>
              <a:t>-o </a:t>
            </a:r>
            <a:r>
              <a:rPr lang="en-US" altLang="de-DE" sz="2400" dirty="0" err="1">
                <a:solidFill>
                  <a:srgbClr val="333333"/>
                </a:solidFill>
              </a:rPr>
              <a:t>situaţie</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a:t>
            </a:r>
            <a:r>
              <a:rPr lang="en-US" altLang="de-DE" sz="2400" dirty="0" err="1">
                <a:solidFill>
                  <a:srgbClr val="333333"/>
                </a:solidFill>
              </a:rPr>
              <a:t>eu</a:t>
            </a:r>
            <a:r>
              <a:rPr lang="en-US" altLang="de-DE" sz="2400" dirty="0">
                <a:solidFill>
                  <a:srgbClr val="333333"/>
                </a:solidFill>
              </a:rPr>
              <a:t>/</a:t>
            </a:r>
            <a:r>
              <a:rPr lang="en-US" altLang="de-DE" sz="2400" dirty="0" err="1">
                <a:solidFill>
                  <a:srgbClr val="333333"/>
                </a:solidFill>
              </a:rPr>
              <a:t>alţii</a:t>
            </a:r>
            <a:r>
              <a:rPr lang="en-US" altLang="de-DE" sz="2400" dirty="0">
                <a:solidFill>
                  <a:srgbClr val="333333"/>
                </a:solidFill>
              </a:rPr>
              <a:t>/</a:t>
            </a:r>
            <a:r>
              <a:rPr lang="en-US" altLang="de-DE" sz="2400" dirty="0" err="1">
                <a:solidFill>
                  <a:srgbClr val="333333"/>
                </a:solidFill>
              </a:rPr>
              <a:t>circumstanţe</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51</a:t>
            </a:fld>
            <a:endParaRPr lang="de-DE" dirty="0">
              <a:latin typeface="+mn-lt"/>
              <a:cs typeface="+mn-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mn-lt"/>
                <a:ea typeface="+mn-ea"/>
                <a:cs typeface="+mn-cs"/>
              </a:rPr>
              <a:t>Transferul în viaţa de zi cu 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333333"/>
              </a:buClr>
              <a:buFont typeface="WingDings"/>
              <a:buChar char=""/>
            </a:pPr>
            <a:r>
              <a:rPr lang="de-DE" altLang="de-DE" sz="2400" dirty="0">
                <a:solidFill>
                  <a:srgbClr val="333333"/>
                </a:solidFill>
              </a:rPr>
              <a:t>Lua</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întotdeauna</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considerare</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există</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mulţi</a:t>
            </a:r>
            <a:r>
              <a:rPr lang="en-US" altLang="de-DE" sz="2400" dirty="0">
                <a:solidFill>
                  <a:srgbClr val="333333"/>
                </a:solidFill>
              </a:rPr>
              <a:t> </a:t>
            </a:r>
            <a:r>
              <a:rPr lang="en-US" altLang="de-DE" sz="2400" dirty="0" err="1">
                <a:solidFill>
                  <a:srgbClr val="333333"/>
                </a:solidFill>
              </a:rPr>
              <a:t>factori</a:t>
            </a:r>
            <a:r>
              <a:rPr lang="en-US" altLang="de-DE" sz="2400" dirty="0">
                <a:solidFill>
                  <a:srgbClr val="333333"/>
                </a:solidFill>
              </a:rPr>
              <a:t> care </a:t>
            </a:r>
            <a:r>
              <a:rPr lang="en-US" altLang="de-DE" sz="2400" dirty="0" err="1">
                <a:solidFill>
                  <a:srgbClr val="333333"/>
                </a:solidFill>
              </a:rPr>
              <a:t>ar</a:t>
            </a:r>
            <a:r>
              <a:rPr lang="en-US" altLang="de-DE" sz="2400" dirty="0">
                <a:solidFill>
                  <a:srgbClr val="333333"/>
                </a:solidFill>
              </a:rPr>
              <a:t> </a:t>
            </a:r>
            <a:r>
              <a:rPr lang="en-US" altLang="de-DE" sz="2400" dirty="0" err="1">
                <a:solidFill>
                  <a:srgbClr val="333333"/>
                </a:solidFill>
              </a:rPr>
              <a:t>putea</a:t>
            </a:r>
            <a:r>
              <a:rPr lang="en-US" altLang="de-DE" sz="2400" dirty="0">
                <a:solidFill>
                  <a:srgbClr val="333333"/>
                </a:solidFill>
              </a:rPr>
              <a:t> fi </a:t>
            </a:r>
            <a:r>
              <a:rPr lang="en-US" altLang="de-DE" sz="2400" dirty="0" err="1">
                <a:solidFill>
                  <a:srgbClr val="333333"/>
                </a:solidFill>
              </a:rPr>
              <a:t>implicaţi</a:t>
            </a:r>
            <a:r>
              <a:rPr lang="en-US" altLang="de-DE" sz="2400" dirty="0">
                <a:solidFill>
                  <a:srgbClr val="333333"/>
                </a:solidFill>
              </a:rPr>
              <a:t> </a:t>
            </a:r>
            <a:r>
              <a:rPr lang="en-US" altLang="de-DE" sz="2400" dirty="0" err="1">
                <a:solidFill>
                  <a:srgbClr val="333333"/>
                </a:solidFill>
              </a:rPr>
              <a:t>într</a:t>
            </a:r>
            <a:r>
              <a:rPr lang="en-US" altLang="de-DE" sz="2400" dirty="0">
                <a:solidFill>
                  <a:srgbClr val="333333"/>
                </a:solidFill>
              </a:rPr>
              <a:t>-o </a:t>
            </a:r>
            <a:r>
              <a:rPr lang="en-US" altLang="de-DE" sz="2400" dirty="0" err="1">
                <a:solidFill>
                  <a:srgbClr val="333333"/>
                </a:solidFill>
              </a:rPr>
              <a:t>situaţie</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a:t>
            </a:r>
            <a:r>
              <a:rPr lang="en-US" altLang="de-DE" sz="2400" dirty="0" err="1">
                <a:solidFill>
                  <a:srgbClr val="333333"/>
                </a:solidFill>
              </a:rPr>
              <a:t>eu</a:t>
            </a:r>
            <a:r>
              <a:rPr lang="en-US" altLang="de-DE" sz="2400" dirty="0">
                <a:solidFill>
                  <a:srgbClr val="333333"/>
                </a:solidFill>
              </a:rPr>
              <a:t>/</a:t>
            </a:r>
            <a:r>
              <a:rPr lang="en-US" altLang="de-DE" sz="2400" dirty="0" err="1">
                <a:solidFill>
                  <a:srgbClr val="333333"/>
                </a:solidFill>
              </a:rPr>
              <a:t>alţii</a:t>
            </a:r>
            <a:r>
              <a:rPr lang="en-US" altLang="de-DE" sz="2400" dirty="0">
                <a:solidFill>
                  <a:srgbClr val="333333"/>
                </a:solidFill>
              </a:rPr>
              <a:t>/</a:t>
            </a:r>
            <a:r>
              <a:rPr lang="en-US" altLang="de-DE" sz="2400" dirty="0" err="1">
                <a:solidFill>
                  <a:srgbClr val="333333"/>
                </a:solidFill>
              </a:rPr>
              <a:t>circumstanţe</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viaţa</a:t>
            </a:r>
            <a:r>
              <a:rPr lang="en-US" altLang="de-DE" sz="2400" dirty="0">
                <a:solidFill>
                  <a:srgbClr val="333333"/>
                </a:solidFill>
              </a:rPr>
              <a:t> de </a:t>
            </a:r>
            <a:r>
              <a:rPr lang="en-US" altLang="de-DE" sz="2400" dirty="0" err="1">
                <a:solidFill>
                  <a:srgbClr val="333333"/>
                </a:solidFill>
              </a:rPr>
              <a:t>zi</a:t>
            </a:r>
            <a:r>
              <a:rPr lang="en-US" altLang="de-DE" sz="2400" dirty="0">
                <a:solidFill>
                  <a:srgbClr val="333333"/>
                </a:solidFill>
              </a:rPr>
              <a:t> cu </a:t>
            </a:r>
            <a:r>
              <a:rPr lang="en-US" altLang="de-DE" sz="2400" dirty="0" err="1">
                <a:solidFill>
                  <a:srgbClr val="333333"/>
                </a:solidFill>
              </a:rPr>
              <a:t>zi</a:t>
            </a:r>
            <a:r>
              <a:rPr lang="en-US" altLang="de-DE" sz="2400" dirty="0">
                <a:solidFill>
                  <a:srgbClr val="333333"/>
                </a:solidFill>
              </a:rPr>
              <a:t> </a:t>
            </a:r>
            <a:r>
              <a:rPr lang="en-US" altLang="de-DE" sz="2400" dirty="0" err="1">
                <a:solidFill>
                  <a:srgbClr val="333333"/>
                </a:solidFill>
              </a:rPr>
              <a:t>trebuie</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încercăm</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fim</a:t>
            </a:r>
            <a:r>
              <a:rPr lang="en-US" altLang="de-DE" sz="2400" dirty="0">
                <a:solidFill>
                  <a:srgbClr val="333333"/>
                </a:solidFill>
              </a:rPr>
              <a:t> </a:t>
            </a:r>
            <a:r>
              <a:rPr lang="en-US" altLang="de-DE" sz="2400" dirty="0" err="1">
                <a:solidFill>
                  <a:srgbClr val="333333"/>
                </a:solidFill>
              </a:rPr>
              <a:t>realişti</a:t>
            </a:r>
            <a:r>
              <a:rPr lang="en-US" altLang="de-DE" sz="2400" dirty="0">
                <a:solidFill>
                  <a:srgbClr val="333333"/>
                </a:solidFill>
              </a:rPr>
              <a:t>: </a:t>
            </a:r>
            <a:r>
              <a:rPr lang="de-DE" altLang="de-DE" sz="2400" dirty="0">
                <a:solidFill>
                  <a:srgbClr val="333333"/>
                </a:solidFill>
              </a:rPr>
              <a:t>C</a:t>
            </a:r>
            <a:r>
              <a:rPr lang="en-US" altLang="de-DE" sz="2400" dirty="0" err="1">
                <a:solidFill>
                  <a:srgbClr val="333333"/>
                </a:solidFill>
              </a:rPr>
              <a:t>ând</a:t>
            </a:r>
            <a:r>
              <a:rPr lang="en-US" altLang="de-DE" sz="2400" dirty="0">
                <a:solidFill>
                  <a:srgbClr val="333333"/>
                </a:solidFill>
              </a:rPr>
              <a:t> nu ne </a:t>
            </a:r>
            <a:r>
              <a:rPr lang="en-US" altLang="de-DE" sz="2400" dirty="0" err="1">
                <a:solidFill>
                  <a:srgbClr val="333333"/>
                </a:solidFill>
              </a:rPr>
              <a:t>reuşeşte</a:t>
            </a:r>
            <a:r>
              <a:rPr lang="en-US" altLang="de-DE" sz="2400" dirty="0">
                <a:solidFill>
                  <a:srgbClr val="333333"/>
                </a:solidFill>
              </a:rPr>
              <a:t> </a:t>
            </a:r>
            <a:r>
              <a:rPr lang="en-US" altLang="de-DE" sz="2400" dirty="0" err="1">
                <a:solidFill>
                  <a:srgbClr val="333333"/>
                </a:solidFill>
              </a:rPr>
              <a:t>ceva</a:t>
            </a:r>
            <a:r>
              <a:rPr lang="en-US" altLang="de-DE" sz="2400" dirty="0">
                <a:solidFill>
                  <a:srgbClr val="333333"/>
                </a:solidFill>
              </a:rPr>
              <a:t> nu </a:t>
            </a:r>
            <a:r>
              <a:rPr lang="en-US" altLang="de-DE" sz="2400" dirty="0" err="1">
                <a:solidFill>
                  <a:srgbClr val="333333"/>
                </a:solidFill>
              </a:rPr>
              <a:t>sunt</a:t>
            </a:r>
            <a:r>
              <a:rPr lang="en-US" altLang="de-DE" sz="2400" dirty="0">
                <a:solidFill>
                  <a:srgbClr val="333333"/>
                </a:solidFill>
              </a:rPr>
              <a:t> </a:t>
            </a:r>
            <a:r>
              <a:rPr lang="en-US" altLang="de-DE" sz="2400" dirty="0" err="1">
                <a:solidFill>
                  <a:srgbClr val="333333"/>
                </a:solidFill>
              </a:rPr>
              <a:t>întotdeauna</a:t>
            </a:r>
            <a:r>
              <a:rPr lang="en-US" altLang="de-DE" sz="2400" dirty="0">
                <a:solidFill>
                  <a:srgbClr val="333333"/>
                </a:solidFill>
              </a:rPr>
              <a:t> </a:t>
            </a:r>
            <a:r>
              <a:rPr lang="en-US" altLang="de-DE" sz="2400" dirty="0" err="1">
                <a:solidFill>
                  <a:srgbClr val="333333"/>
                </a:solidFill>
              </a:rPr>
              <a:t>alţii</a:t>
            </a:r>
            <a:r>
              <a:rPr lang="en-US" altLang="de-DE" sz="2400" dirty="0">
                <a:solidFill>
                  <a:srgbClr val="333333"/>
                </a:solidFill>
              </a:rPr>
              <a:t> de </a:t>
            </a:r>
            <a:r>
              <a:rPr lang="en-US" altLang="de-DE" sz="2400" dirty="0" err="1">
                <a:solidFill>
                  <a:srgbClr val="333333"/>
                </a:solidFill>
              </a:rPr>
              <a:t>vină</a:t>
            </a:r>
            <a:r>
              <a:rPr lang="en-US" altLang="de-DE" sz="2400" dirty="0">
                <a:solidFill>
                  <a:srgbClr val="333333"/>
                </a:solidFill>
              </a:rPr>
              <a:t> – </a:t>
            </a:r>
            <a:r>
              <a:rPr lang="en-US" altLang="de-DE" sz="2400" dirty="0" err="1">
                <a:solidFill>
                  <a:srgbClr val="333333"/>
                </a:solidFill>
              </a:rPr>
              <a:t>când</a:t>
            </a:r>
            <a:r>
              <a:rPr lang="en-US" altLang="de-DE" sz="2400" dirty="0">
                <a:solidFill>
                  <a:srgbClr val="333333"/>
                </a:solidFill>
              </a:rPr>
              <a:t> </a:t>
            </a:r>
            <a:r>
              <a:rPr lang="en-US" altLang="de-DE" sz="2400" dirty="0" err="1">
                <a:solidFill>
                  <a:srgbClr val="333333"/>
                </a:solidFill>
              </a:rPr>
              <a:t>ceva</a:t>
            </a:r>
            <a:r>
              <a:rPr lang="en-US" altLang="de-DE" sz="2400" dirty="0">
                <a:solidFill>
                  <a:srgbClr val="333333"/>
                </a:solidFill>
              </a:rPr>
              <a:t> nu merge bine, nu </a:t>
            </a:r>
            <a:r>
              <a:rPr lang="en-US" altLang="de-DE" sz="2400" dirty="0" err="1">
                <a:solidFill>
                  <a:srgbClr val="333333"/>
                </a:solidFill>
              </a:rPr>
              <a:t>suntem</a:t>
            </a:r>
            <a:r>
              <a:rPr lang="en-US" altLang="de-DE" sz="2400" dirty="0">
                <a:solidFill>
                  <a:srgbClr val="333333"/>
                </a:solidFill>
              </a:rPr>
              <a:t> </a:t>
            </a:r>
            <a:r>
              <a:rPr lang="en-US" altLang="de-DE" sz="2400" dirty="0" err="1">
                <a:solidFill>
                  <a:srgbClr val="333333"/>
                </a:solidFill>
              </a:rPr>
              <a:t>întotdeauna</a:t>
            </a:r>
            <a:r>
              <a:rPr lang="en-US" altLang="de-DE" sz="2400" dirty="0">
                <a:solidFill>
                  <a:srgbClr val="333333"/>
                </a:solidFill>
              </a:rPr>
              <a:t> </a:t>
            </a:r>
            <a:r>
              <a:rPr lang="en-US" altLang="de-DE" sz="2400" dirty="0" err="1">
                <a:solidFill>
                  <a:srgbClr val="333333"/>
                </a:solidFill>
              </a:rPr>
              <a:t>noi</a:t>
            </a:r>
            <a:r>
              <a:rPr lang="en-US" altLang="de-DE" sz="2400" dirty="0">
                <a:solidFill>
                  <a:srgbClr val="333333"/>
                </a:solidFill>
              </a:rPr>
              <a:t> de </a:t>
            </a:r>
            <a:r>
              <a:rPr lang="en-US" altLang="de-DE" sz="2400" err="1">
                <a:solidFill>
                  <a:srgbClr val="333333"/>
                </a:solidFill>
              </a:rPr>
              <a:t>vină</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52</a:t>
            </a:fld>
            <a:endParaRPr lang="de-DE" dirty="0">
              <a:latin typeface="+mn-lt"/>
              <a:cs typeface="+mn-cs"/>
            </a:endParaRPr>
          </a:p>
        </p:txBody>
      </p:sp>
    </p:spTree>
    <p:extLst>
      <p:ext uri="{BB962C8B-B14F-4D97-AF65-F5344CB8AC3E}">
        <p14:creationId xmlns:p14="http://schemas.microsoft.com/office/powerpoint/2010/main" val="28365434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mn-lt"/>
                <a:ea typeface="+mn-ea"/>
                <a:cs typeface="+mn-cs"/>
              </a:rPr>
              <a:t>Transferul în viaţa de zi cu 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333333"/>
              </a:buClr>
              <a:buFont typeface="WingDings"/>
              <a:buChar char=""/>
            </a:pPr>
            <a:r>
              <a:rPr lang="de-DE" altLang="de-DE" sz="2400" dirty="0">
                <a:solidFill>
                  <a:srgbClr val="333333"/>
                </a:solidFill>
              </a:rPr>
              <a:t>Lua</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întotdeauna</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considerare</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există</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mulţi</a:t>
            </a:r>
            <a:r>
              <a:rPr lang="en-US" altLang="de-DE" sz="2400" dirty="0">
                <a:solidFill>
                  <a:srgbClr val="333333"/>
                </a:solidFill>
              </a:rPr>
              <a:t> </a:t>
            </a:r>
            <a:r>
              <a:rPr lang="en-US" altLang="de-DE" sz="2400" dirty="0" err="1">
                <a:solidFill>
                  <a:srgbClr val="333333"/>
                </a:solidFill>
              </a:rPr>
              <a:t>factori</a:t>
            </a:r>
            <a:r>
              <a:rPr lang="en-US" altLang="de-DE" sz="2400" dirty="0">
                <a:solidFill>
                  <a:srgbClr val="333333"/>
                </a:solidFill>
              </a:rPr>
              <a:t> care </a:t>
            </a:r>
            <a:r>
              <a:rPr lang="en-US" altLang="de-DE" sz="2400" dirty="0" err="1">
                <a:solidFill>
                  <a:srgbClr val="333333"/>
                </a:solidFill>
              </a:rPr>
              <a:t>ar</a:t>
            </a:r>
            <a:r>
              <a:rPr lang="en-US" altLang="de-DE" sz="2400" dirty="0">
                <a:solidFill>
                  <a:srgbClr val="333333"/>
                </a:solidFill>
              </a:rPr>
              <a:t> </a:t>
            </a:r>
            <a:r>
              <a:rPr lang="en-US" altLang="de-DE" sz="2400" dirty="0" err="1">
                <a:solidFill>
                  <a:srgbClr val="333333"/>
                </a:solidFill>
              </a:rPr>
              <a:t>putea</a:t>
            </a:r>
            <a:r>
              <a:rPr lang="en-US" altLang="de-DE" sz="2400" dirty="0">
                <a:solidFill>
                  <a:srgbClr val="333333"/>
                </a:solidFill>
              </a:rPr>
              <a:t> fi </a:t>
            </a:r>
            <a:r>
              <a:rPr lang="en-US" altLang="de-DE" sz="2400" dirty="0" err="1">
                <a:solidFill>
                  <a:srgbClr val="333333"/>
                </a:solidFill>
              </a:rPr>
              <a:t>implicaţi</a:t>
            </a:r>
            <a:r>
              <a:rPr lang="en-US" altLang="de-DE" sz="2400" dirty="0">
                <a:solidFill>
                  <a:srgbClr val="333333"/>
                </a:solidFill>
              </a:rPr>
              <a:t> </a:t>
            </a:r>
            <a:r>
              <a:rPr lang="en-US" altLang="de-DE" sz="2400" dirty="0" err="1">
                <a:solidFill>
                  <a:srgbClr val="333333"/>
                </a:solidFill>
              </a:rPr>
              <a:t>într</a:t>
            </a:r>
            <a:r>
              <a:rPr lang="en-US" altLang="de-DE" sz="2400" dirty="0">
                <a:solidFill>
                  <a:srgbClr val="333333"/>
                </a:solidFill>
              </a:rPr>
              <a:t>-o </a:t>
            </a:r>
            <a:r>
              <a:rPr lang="en-US" altLang="de-DE" sz="2400" dirty="0" err="1">
                <a:solidFill>
                  <a:srgbClr val="333333"/>
                </a:solidFill>
              </a:rPr>
              <a:t>situaţie</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a:t>
            </a:r>
            <a:r>
              <a:rPr lang="en-US" altLang="de-DE" sz="2400" dirty="0" err="1">
                <a:solidFill>
                  <a:srgbClr val="333333"/>
                </a:solidFill>
              </a:rPr>
              <a:t>eu</a:t>
            </a:r>
            <a:r>
              <a:rPr lang="en-US" altLang="de-DE" sz="2400" dirty="0">
                <a:solidFill>
                  <a:srgbClr val="333333"/>
                </a:solidFill>
              </a:rPr>
              <a:t>/</a:t>
            </a:r>
            <a:r>
              <a:rPr lang="en-US" altLang="de-DE" sz="2400" dirty="0" err="1">
                <a:solidFill>
                  <a:srgbClr val="333333"/>
                </a:solidFill>
              </a:rPr>
              <a:t>alţii</a:t>
            </a:r>
            <a:r>
              <a:rPr lang="en-US" altLang="de-DE" sz="2400" dirty="0">
                <a:solidFill>
                  <a:srgbClr val="333333"/>
                </a:solidFill>
              </a:rPr>
              <a:t>/</a:t>
            </a:r>
            <a:r>
              <a:rPr lang="en-US" altLang="de-DE" sz="2400" dirty="0" err="1">
                <a:solidFill>
                  <a:srgbClr val="333333"/>
                </a:solidFill>
              </a:rPr>
              <a:t>circumstanţe</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viaţa</a:t>
            </a:r>
            <a:r>
              <a:rPr lang="en-US" altLang="de-DE" sz="2400" dirty="0">
                <a:solidFill>
                  <a:srgbClr val="333333"/>
                </a:solidFill>
              </a:rPr>
              <a:t> de </a:t>
            </a:r>
            <a:r>
              <a:rPr lang="en-US" altLang="de-DE" sz="2400" dirty="0" err="1">
                <a:solidFill>
                  <a:srgbClr val="333333"/>
                </a:solidFill>
              </a:rPr>
              <a:t>zi</a:t>
            </a:r>
            <a:r>
              <a:rPr lang="en-US" altLang="de-DE" sz="2400" dirty="0">
                <a:solidFill>
                  <a:srgbClr val="333333"/>
                </a:solidFill>
              </a:rPr>
              <a:t> cu </a:t>
            </a:r>
            <a:r>
              <a:rPr lang="en-US" altLang="de-DE" sz="2400" dirty="0" err="1">
                <a:solidFill>
                  <a:srgbClr val="333333"/>
                </a:solidFill>
              </a:rPr>
              <a:t>zi</a:t>
            </a:r>
            <a:r>
              <a:rPr lang="en-US" altLang="de-DE" sz="2400" dirty="0">
                <a:solidFill>
                  <a:srgbClr val="333333"/>
                </a:solidFill>
              </a:rPr>
              <a:t> </a:t>
            </a:r>
            <a:r>
              <a:rPr lang="en-US" altLang="de-DE" sz="2400" dirty="0" err="1">
                <a:solidFill>
                  <a:srgbClr val="333333"/>
                </a:solidFill>
              </a:rPr>
              <a:t>trebuie</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încercăm</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fim</a:t>
            </a:r>
            <a:r>
              <a:rPr lang="en-US" altLang="de-DE" sz="2400" dirty="0">
                <a:solidFill>
                  <a:srgbClr val="333333"/>
                </a:solidFill>
              </a:rPr>
              <a:t> </a:t>
            </a:r>
            <a:r>
              <a:rPr lang="en-US" altLang="de-DE" sz="2400" dirty="0" err="1">
                <a:solidFill>
                  <a:srgbClr val="333333"/>
                </a:solidFill>
              </a:rPr>
              <a:t>realişti</a:t>
            </a:r>
            <a:r>
              <a:rPr lang="en-US" altLang="de-DE" sz="2400" dirty="0">
                <a:solidFill>
                  <a:srgbClr val="333333"/>
                </a:solidFill>
              </a:rPr>
              <a:t>: </a:t>
            </a:r>
            <a:r>
              <a:rPr lang="de-DE" altLang="de-DE" sz="2400" dirty="0">
                <a:solidFill>
                  <a:srgbClr val="333333"/>
                </a:solidFill>
              </a:rPr>
              <a:t>C</a:t>
            </a:r>
            <a:r>
              <a:rPr lang="en-US" altLang="de-DE" sz="2400" dirty="0" err="1">
                <a:solidFill>
                  <a:srgbClr val="333333"/>
                </a:solidFill>
              </a:rPr>
              <a:t>ând</a:t>
            </a:r>
            <a:r>
              <a:rPr lang="en-US" altLang="de-DE" sz="2400" dirty="0">
                <a:solidFill>
                  <a:srgbClr val="333333"/>
                </a:solidFill>
              </a:rPr>
              <a:t> nu ne </a:t>
            </a:r>
            <a:r>
              <a:rPr lang="en-US" altLang="de-DE" sz="2400" dirty="0" err="1">
                <a:solidFill>
                  <a:srgbClr val="333333"/>
                </a:solidFill>
              </a:rPr>
              <a:t>reuşeşte</a:t>
            </a:r>
            <a:r>
              <a:rPr lang="en-US" altLang="de-DE" sz="2400" dirty="0">
                <a:solidFill>
                  <a:srgbClr val="333333"/>
                </a:solidFill>
              </a:rPr>
              <a:t> </a:t>
            </a:r>
            <a:r>
              <a:rPr lang="en-US" altLang="de-DE" sz="2400" dirty="0" err="1">
                <a:solidFill>
                  <a:srgbClr val="333333"/>
                </a:solidFill>
              </a:rPr>
              <a:t>ceva</a:t>
            </a:r>
            <a:r>
              <a:rPr lang="en-US" altLang="de-DE" sz="2400" dirty="0">
                <a:solidFill>
                  <a:srgbClr val="333333"/>
                </a:solidFill>
              </a:rPr>
              <a:t> nu </a:t>
            </a:r>
            <a:r>
              <a:rPr lang="en-US" altLang="de-DE" sz="2400" dirty="0" err="1">
                <a:solidFill>
                  <a:srgbClr val="333333"/>
                </a:solidFill>
              </a:rPr>
              <a:t>sunt</a:t>
            </a:r>
            <a:r>
              <a:rPr lang="en-US" altLang="de-DE" sz="2400" dirty="0">
                <a:solidFill>
                  <a:srgbClr val="333333"/>
                </a:solidFill>
              </a:rPr>
              <a:t> </a:t>
            </a:r>
            <a:r>
              <a:rPr lang="en-US" altLang="de-DE" sz="2400" dirty="0" err="1">
                <a:solidFill>
                  <a:srgbClr val="333333"/>
                </a:solidFill>
              </a:rPr>
              <a:t>întotdeauna</a:t>
            </a:r>
            <a:r>
              <a:rPr lang="en-US" altLang="de-DE" sz="2400" dirty="0">
                <a:solidFill>
                  <a:srgbClr val="333333"/>
                </a:solidFill>
              </a:rPr>
              <a:t> </a:t>
            </a:r>
            <a:r>
              <a:rPr lang="en-US" altLang="de-DE" sz="2400" dirty="0" err="1">
                <a:solidFill>
                  <a:srgbClr val="333333"/>
                </a:solidFill>
              </a:rPr>
              <a:t>alţii</a:t>
            </a:r>
            <a:r>
              <a:rPr lang="en-US" altLang="de-DE" sz="2400" dirty="0">
                <a:solidFill>
                  <a:srgbClr val="333333"/>
                </a:solidFill>
              </a:rPr>
              <a:t> de </a:t>
            </a:r>
            <a:r>
              <a:rPr lang="en-US" altLang="de-DE" sz="2400" dirty="0" err="1">
                <a:solidFill>
                  <a:srgbClr val="333333"/>
                </a:solidFill>
              </a:rPr>
              <a:t>vină</a:t>
            </a:r>
            <a:r>
              <a:rPr lang="en-US" altLang="de-DE" sz="2400" dirty="0">
                <a:solidFill>
                  <a:srgbClr val="333333"/>
                </a:solidFill>
              </a:rPr>
              <a:t> – </a:t>
            </a:r>
            <a:r>
              <a:rPr lang="en-US" altLang="de-DE" sz="2400" dirty="0" err="1">
                <a:solidFill>
                  <a:srgbClr val="333333"/>
                </a:solidFill>
              </a:rPr>
              <a:t>când</a:t>
            </a:r>
            <a:r>
              <a:rPr lang="en-US" altLang="de-DE" sz="2400" dirty="0">
                <a:solidFill>
                  <a:srgbClr val="333333"/>
                </a:solidFill>
              </a:rPr>
              <a:t> </a:t>
            </a:r>
            <a:r>
              <a:rPr lang="en-US" altLang="de-DE" sz="2400" dirty="0" err="1">
                <a:solidFill>
                  <a:srgbClr val="333333"/>
                </a:solidFill>
              </a:rPr>
              <a:t>ceva</a:t>
            </a:r>
            <a:r>
              <a:rPr lang="en-US" altLang="de-DE" sz="2400" dirty="0">
                <a:solidFill>
                  <a:srgbClr val="333333"/>
                </a:solidFill>
              </a:rPr>
              <a:t> nu merge bine, nu </a:t>
            </a:r>
            <a:r>
              <a:rPr lang="en-US" altLang="de-DE" sz="2400" dirty="0" err="1">
                <a:solidFill>
                  <a:srgbClr val="333333"/>
                </a:solidFill>
              </a:rPr>
              <a:t>suntem</a:t>
            </a:r>
            <a:r>
              <a:rPr lang="en-US" altLang="de-DE" sz="2400" dirty="0">
                <a:solidFill>
                  <a:srgbClr val="333333"/>
                </a:solidFill>
              </a:rPr>
              <a:t> </a:t>
            </a:r>
            <a:r>
              <a:rPr lang="en-US" altLang="de-DE" sz="2400" dirty="0" err="1">
                <a:solidFill>
                  <a:srgbClr val="333333"/>
                </a:solidFill>
              </a:rPr>
              <a:t>întotdeauna</a:t>
            </a:r>
            <a:r>
              <a:rPr lang="en-US" altLang="de-DE" sz="2400" dirty="0">
                <a:solidFill>
                  <a:srgbClr val="333333"/>
                </a:solidFill>
              </a:rPr>
              <a:t> </a:t>
            </a:r>
            <a:r>
              <a:rPr lang="en-US" altLang="de-DE" sz="2400" dirty="0" err="1">
                <a:solidFill>
                  <a:srgbClr val="333333"/>
                </a:solidFill>
              </a:rPr>
              <a:t>noi</a:t>
            </a:r>
            <a:r>
              <a:rPr lang="en-US" altLang="de-DE" sz="2400" dirty="0">
                <a:solidFill>
                  <a:srgbClr val="333333"/>
                </a:solidFill>
              </a:rPr>
              <a:t> de </a:t>
            </a:r>
            <a:r>
              <a:rPr lang="en-US" altLang="de-DE" sz="2400" dirty="0" err="1">
                <a:solidFill>
                  <a:srgbClr val="333333"/>
                </a:solidFill>
              </a:rPr>
              <a:t>vină</a:t>
            </a:r>
            <a:r>
              <a:rPr lang="en-US"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De obicei sunt mai </a:t>
            </a:r>
            <a:r>
              <a:rPr lang="en-US" altLang="de-DE" sz="2400" dirty="0" err="1">
                <a:solidFill>
                  <a:srgbClr val="333333"/>
                </a:solidFill>
              </a:rPr>
              <a:t>mulţi</a:t>
            </a:r>
            <a:r>
              <a:rPr lang="en-US" altLang="de-DE" sz="2400" dirty="0">
                <a:solidFill>
                  <a:srgbClr val="333333"/>
                </a:solidFill>
              </a:rPr>
              <a:t> </a:t>
            </a:r>
            <a:r>
              <a:rPr lang="en-US" altLang="de-DE" sz="2400" dirty="0" err="1">
                <a:solidFill>
                  <a:srgbClr val="333333"/>
                </a:solidFill>
              </a:rPr>
              <a:t>factori</a:t>
            </a:r>
            <a:r>
              <a:rPr lang="en-US" altLang="de-DE" sz="2400" dirty="0">
                <a:solidFill>
                  <a:srgbClr val="333333"/>
                </a:solidFill>
              </a:rPr>
              <a:t> </a:t>
            </a:r>
            <a:r>
              <a:rPr lang="en-US" altLang="de-DE" sz="2400" dirty="0" err="1">
                <a:solidFill>
                  <a:srgbClr val="333333"/>
                </a:solidFill>
              </a:rPr>
              <a:t>implicaţi</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53</a:t>
            </a:fld>
            <a:endParaRPr lang="de-DE" dirty="0">
              <a:latin typeface="+mn-lt"/>
              <a:cs typeface="+mn-cs"/>
            </a:endParaRPr>
          </a:p>
        </p:txBody>
      </p:sp>
    </p:spTree>
    <p:extLst>
      <p:ext uri="{BB962C8B-B14F-4D97-AF65-F5344CB8AC3E}">
        <p14:creationId xmlns:p14="http://schemas.microsoft.com/office/powerpoint/2010/main" val="38981598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Ce legătură are acesta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Mul</a:t>
            </a:r>
            <a:r>
              <a:rPr lang="en-US" altLang="de-DE" sz="2400" dirty="0" err="1">
                <a:solidFill>
                  <a:srgbClr val="333333"/>
                </a:solidFill>
              </a:rPr>
              <a:t>te</a:t>
            </a:r>
            <a:r>
              <a:rPr lang="en-US" altLang="de-DE" sz="2400" dirty="0">
                <a:solidFill>
                  <a:srgbClr val="333333"/>
                </a:solidFill>
              </a:rPr>
              <a:t> </a:t>
            </a:r>
            <a:r>
              <a:rPr lang="de-DE" altLang="de-DE" sz="2400" dirty="0">
                <a:solidFill>
                  <a:srgbClr val="333333"/>
                </a:solidFill>
              </a:rPr>
              <a:t>(</a:t>
            </a:r>
            <a:r>
              <a:rPr lang="en-US" altLang="de-DE" sz="2400" dirty="0" err="1">
                <a:solidFill>
                  <a:srgbClr val="333333"/>
                </a:solidFill>
              </a:rPr>
              <a:t>însă</a:t>
            </a:r>
            <a:r>
              <a:rPr lang="en-US" altLang="de-DE" sz="2400" dirty="0">
                <a:solidFill>
                  <a:srgbClr val="333333"/>
                </a:solidFill>
              </a:rPr>
              <a:t> nu </a:t>
            </a:r>
            <a:r>
              <a:rPr lang="en-US" altLang="de-DE" sz="2400" dirty="0" err="1">
                <a:solidFill>
                  <a:srgbClr val="333333"/>
                </a:solidFill>
              </a:rPr>
              <a:t>toate</a:t>
            </a:r>
            <a:r>
              <a:rPr lang="de-DE" altLang="de-DE" sz="2400" dirty="0">
                <a:solidFill>
                  <a:srgbClr val="333333"/>
                </a:solidFill>
              </a:rPr>
              <a:t>!) persoane cu psihoz</a:t>
            </a:r>
            <a:r>
              <a:rPr lang="en-US" altLang="de-DE" sz="2400" dirty="0">
                <a:solidFill>
                  <a:srgbClr val="333333"/>
                </a:solidFill>
              </a:rPr>
              <a:t>ă au </a:t>
            </a:r>
            <a:r>
              <a:rPr lang="en-US" altLang="de-DE" sz="2400" dirty="0" err="1">
                <a:solidFill>
                  <a:srgbClr val="333333"/>
                </a:solidFill>
              </a:rPr>
              <a:t>tendinţa</a:t>
            </a:r>
            <a:r>
              <a:rPr lang="en-US" altLang="de-DE" sz="2400" dirty="0">
                <a:solidFill>
                  <a:srgbClr val="333333"/>
                </a:solidFill>
              </a:rPr>
              <a:t> de a </a:t>
            </a:r>
            <a:r>
              <a:rPr lang="en-US" altLang="de-DE" sz="2400" dirty="0" err="1">
                <a:solidFill>
                  <a:srgbClr val="333333"/>
                </a:solidFill>
              </a:rPr>
              <a:t>explica</a:t>
            </a:r>
            <a:r>
              <a:rPr lang="en-US" altLang="de-DE" sz="2400" dirty="0">
                <a:solidFill>
                  <a:srgbClr val="333333"/>
                </a:solidFill>
              </a:rPr>
              <a:t> </a:t>
            </a:r>
            <a:r>
              <a:rPr lang="en-US" altLang="de-DE" sz="2400" dirty="0" err="1">
                <a:solidFill>
                  <a:srgbClr val="333333"/>
                </a:solidFill>
              </a:rPr>
              <a:t>evenimente</a:t>
            </a:r>
            <a:r>
              <a:rPr lang="en-US" altLang="de-DE" sz="2400" dirty="0">
                <a:solidFill>
                  <a:srgbClr val="333333"/>
                </a:solidFill>
              </a:rPr>
              <a:t> </a:t>
            </a:r>
            <a:r>
              <a:rPr lang="en-US" altLang="de-DE" sz="2400" i="1" dirty="0" err="1">
                <a:solidFill>
                  <a:srgbClr val="333333"/>
                </a:solidFill>
              </a:rPr>
              <a:t>complexe</a:t>
            </a:r>
            <a:r>
              <a:rPr lang="en-US" altLang="de-DE" sz="2400" dirty="0">
                <a:solidFill>
                  <a:srgbClr val="333333"/>
                </a:solidFill>
              </a:rPr>
              <a:t> </a:t>
            </a:r>
            <a:r>
              <a:rPr lang="en-US" altLang="de-DE" sz="2400" dirty="0" err="1">
                <a:solidFill>
                  <a:srgbClr val="333333"/>
                </a:solidFill>
              </a:rPr>
              <a:t>printr</a:t>
            </a:r>
            <a:r>
              <a:rPr lang="en-US" altLang="de-DE" sz="2400" dirty="0">
                <a:solidFill>
                  <a:srgbClr val="333333"/>
                </a:solidFill>
              </a:rPr>
              <a:t>-o </a:t>
            </a:r>
            <a:r>
              <a:rPr lang="en-US" altLang="de-DE" sz="2400" i="1" dirty="0" err="1">
                <a:solidFill>
                  <a:srgbClr val="333333"/>
                </a:solidFill>
              </a:rPr>
              <a:t>singură</a:t>
            </a:r>
            <a:r>
              <a:rPr lang="en-US" altLang="de-DE" sz="2400" dirty="0">
                <a:solidFill>
                  <a:srgbClr val="333333"/>
                </a:solidFill>
              </a:rPr>
              <a:t> </a:t>
            </a:r>
            <a:r>
              <a:rPr lang="en-US" altLang="de-DE" sz="2400" dirty="0" err="1">
                <a:solidFill>
                  <a:srgbClr val="333333"/>
                </a:solidFill>
              </a:rPr>
              <a:t>cauză</a:t>
            </a:r>
            <a:r>
              <a:rPr lang="en-US" altLang="de-DE" sz="2400" dirty="0">
                <a:solidFill>
                  <a:srgbClr val="333333"/>
                </a:solidFill>
              </a:rPr>
              <a:t>. De </a:t>
            </a:r>
            <a:r>
              <a:rPr lang="en-US" altLang="de-DE" sz="2400" dirty="0" err="1">
                <a:solidFill>
                  <a:srgbClr val="333333"/>
                </a:solidFill>
              </a:rPr>
              <a:t>obicei</a:t>
            </a:r>
            <a:r>
              <a:rPr lang="en-US" altLang="de-DE" sz="2400" dirty="0">
                <a:solidFill>
                  <a:srgbClr val="333333"/>
                </a:solidFill>
              </a:rPr>
              <a:t> </a:t>
            </a:r>
            <a:r>
              <a:rPr lang="en-US" altLang="de-DE" sz="2400" dirty="0" err="1">
                <a:solidFill>
                  <a:srgbClr val="333333"/>
                </a:solidFill>
              </a:rPr>
              <a:t>sunt</a:t>
            </a:r>
            <a:r>
              <a:rPr lang="en-US" altLang="de-DE" sz="2400" dirty="0">
                <a:solidFill>
                  <a:srgbClr val="333333"/>
                </a:solidFill>
              </a:rPr>
              <a:t> </a:t>
            </a:r>
            <a:r>
              <a:rPr lang="en-US" altLang="de-DE" sz="2400" dirty="0" err="1">
                <a:solidFill>
                  <a:srgbClr val="333333"/>
                </a:solidFill>
              </a:rPr>
              <a:t>doar</a:t>
            </a:r>
            <a:r>
              <a:rPr lang="en-US" altLang="de-DE" sz="2400" dirty="0">
                <a:solidFill>
                  <a:srgbClr val="333333"/>
                </a:solidFill>
              </a:rPr>
              <a:t> </a:t>
            </a:r>
            <a:r>
              <a:rPr lang="en-US" altLang="de-DE" sz="2400" dirty="0" err="1">
                <a:solidFill>
                  <a:srgbClr val="333333"/>
                </a:solidFill>
              </a:rPr>
              <a:t>alte</a:t>
            </a:r>
            <a:r>
              <a:rPr lang="en-US" altLang="de-DE" sz="2400" dirty="0">
                <a:solidFill>
                  <a:srgbClr val="333333"/>
                </a:solidFill>
              </a:rPr>
              <a:t> </a:t>
            </a:r>
            <a:r>
              <a:rPr lang="en-US" altLang="de-DE" sz="2400" dirty="0" err="1">
                <a:solidFill>
                  <a:srgbClr val="333333"/>
                </a:solidFill>
              </a:rPr>
              <a:t>persoane</a:t>
            </a:r>
            <a:r>
              <a:rPr lang="en-US" altLang="de-DE" sz="2400" dirty="0">
                <a:solidFill>
                  <a:srgbClr val="333333"/>
                </a:solidFill>
              </a:rPr>
              <a:t> de </a:t>
            </a:r>
            <a:r>
              <a:rPr lang="en-US" altLang="de-DE" sz="2400" dirty="0" err="1">
                <a:solidFill>
                  <a:srgbClr val="333333"/>
                </a:solidFill>
              </a:rPr>
              <a:t>vină</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ales </a:t>
            </a:r>
            <a:r>
              <a:rPr lang="en-US" altLang="de-DE" sz="2400" dirty="0" err="1">
                <a:solidFill>
                  <a:srgbClr val="333333"/>
                </a:solidFill>
              </a:rPr>
              <a:t>privitor</a:t>
            </a:r>
            <a:r>
              <a:rPr lang="en-US" altLang="de-DE" sz="2400" dirty="0">
                <a:solidFill>
                  <a:srgbClr val="333333"/>
                </a:solidFill>
              </a:rPr>
              <a:t> la </a:t>
            </a:r>
            <a:r>
              <a:rPr lang="en-US" altLang="de-DE" sz="2400" dirty="0" err="1">
                <a:solidFill>
                  <a:srgbClr val="333333"/>
                </a:solidFill>
              </a:rPr>
              <a:t>eşecuri</a:t>
            </a:r>
            <a:r>
              <a:rPr lang="en-US" altLang="de-DE" sz="2400" dirty="0">
                <a:solidFill>
                  <a:srgbClr val="333333"/>
                </a:solidFill>
              </a:rPr>
              <a:t>.</a:t>
            </a:r>
          </a:p>
          <a:p>
            <a:pPr lvl="0" defTabSz="914400" fontAlgn="base"/>
            <a:r>
              <a:rPr lang="de-DE" altLang="de-DE" sz="2400" dirty="0">
                <a:solidFill>
                  <a:srgbClr val="004992"/>
                </a:solidFill>
              </a:rPr>
              <a:t>Exemplu: </a:t>
            </a:r>
            <a:r>
              <a:rPr lang="de-DE" altLang="de-DE" sz="2400" dirty="0">
                <a:solidFill>
                  <a:srgbClr val="333333"/>
                </a:solidFill>
              </a:rPr>
              <a:t>Ion r</a:t>
            </a:r>
            <a:r>
              <a:rPr lang="en-US" altLang="de-DE" sz="2400" dirty="0" err="1">
                <a:solidFill>
                  <a:srgbClr val="333333"/>
                </a:solidFill>
              </a:rPr>
              <a:t>ăspunde</a:t>
            </a:r>
            <a:r>
              <a:rPr lang="en-US" altLang="de-DE" sz="2400" dirty="0">
                <a:solidFill>
                  <a:srgbClr val="333333"/>
                </a:solidFill>
              </a:rPr>
              <a:t> la t</a:t>
            </a:r>
            <a:r>
              <a:rPr lang="de-DE" altLang="de-DE" sz="2400" dirty="0">
                <a:solidFill>
                  <a:srgbClr val="333333"/>
                </a:solidFill>
              </a:rPr>
              <a:t>elefon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aude</a:t>
            </a:r>
            <a:r>
              <a:rPr lang="en-US" altLang="de-DE" sz="2400" dirty="0">
                <a:solidFill>
                  <a:srgbClr val="333333"/>
                </a:solidFill>
              </a:rPr>
              <a:t> o voce de </a:t>
            </a:r>
            <a:r>
              <a:rPr lang="en-US" altLang="de-DE" sz="2400" dirty="0" err="1">
                <a:solidFill>
                  <a:srgbClr val="333333"/>
                </a:solidFill>
              </a:rPr>
              <a:t>pe</a:t>
            </a:r>
            <a:r>
              <a:rPr lang="en-US" altLang="de-DE" sz="2400" dirty="0">
                <a:solidFill>
                  <a:srgbClr val="333333"/>
                </a:solidFill>
              </a:rPr>
              <a:t> o </a:t>
            </a:r>
            <a:r>
              <a:rPr lang="en-US" altLang="de-DE" sz="2400" dirty="0" err="1">
                <a:solidFill>
                  <a:srgbClr val="333333"/>
                </a:solidFill>
              </a:rPr>
              <a:t>bandă</a:t>
            </a:r>
            <a:r>
              <a:rPr lang="en-US" altLang="de-DE" sz="2400" dirty="0">
                <a:solidFill>
                  <a:srgbClr val="333333"/>
                </a:solidFill>
              </a:rPr>
              <a:t> care </a:t>
            </a:r>
            <a:r>
              <a:rPr lang="en-US" altLang="de-DE" sz="2400" dirty="0" err="1">
                <a:solidFill>
                  <a:srgbClr val="333333"/>
                </a:solidFill>
              </a:rPr>
              <a:t>îl</a:t>
            </a:r>
            <a:r>
              <a:rPr lang="en-US" altLang="de-DE" sz="2400" dirty="0">
                <a:solidFill>
                  <a:srgbClr val="333333"/>
                </a:solidFill>
              </a:rPr>
              <a:t> </a:t>
            </a:r>
            <a:r>
              <a:rPr lang="en-US" altLang="de-DE" sz="2400" dirty="0" err="1">
                <a:solidFill>
                  <a:srgbClr val="333333"/>
                </a:solidFill>
              </a:rPr>
              <a:t>întreabă</a:t>
            </a:r>
            <a:r>
              <a:rPr lang="en-US" altLang="de-DE" sz="2400" dirty="0">
                <a:solidFill>
                  <a:srgbClr val="333333"/>
                </a:solidFill>
              </a:rPr>
              <a:t> </a:t>
            </a:r>
            <a:r>
              <a:rPr lang="en-US" altLang="de-DE" sz="2400" dirty="0" err="1">
                <a:solidFill>
                  <a:srgbClr val="333333"/>
                </a:solidFill>
              </a:rPr>
              <a:t>despre</a:t>
            </a:r>
            <a:r>
              <a:rPr lang="en-US" altLang="de-DE" sz="2400" dirty="0">
                <a:solidFill>
                  <a:srgbClr val="333333"/>
                </a:solidFill>
              </a:rPr>
              <a:t> </a:t>
            </a:r>
            <a:r>
              <a:rPr lang="en-US" altLang="de-DE" sz="2400" dirty="0" err="1">
                <a:solidFill>
                  <a:srgbClr val="333333"/>
                </a:solidFill>
              </a:rPr>
              <a:t>obişnuinţele</a:t>
            </a:r>
            <a:r>
              <a:rPr lang="en-US" altLang="de-DE" sz="2400" dirty="0">
                <a:solidFill>
                  <a:srgbClr val="333333"/>
                </a:solidFill>
              </a:rPr>
              <a:t> </a:t>
            </a:r>
            <a:r>
              <a:rPr lang="en-US" altLang="de-DE" sz="2400" dirty="0" err="1">
                <a:solidFill>
                  <a:srgbClr val="333333"/>
                </a:solidFill>
              </a:rPr>
              <a:t>lui</a:t>
            </a:r>
            <a:r>
              <a:rPr lang="en-US" altLang="de-DE" sz="2400" dirty="0">
                <a:solidFill>
                  <a:srgbClr val="333333"/>
                </a:solidFill>
              </a:rPr>
              <a:t>.</a:t>
            </a:r>
            <a:endParaRPr lang="de-DE" altLang="de-DE" sz="2400" dirty="0">
              <a:solidFill>
                <a:srgbClr val="333333"/>
              </a:solidFill>
            </a:endParaRPr>
          </a:p>
          <a:p>
            <a:pPr lvl="0" defTabSz="914400" fontAlgn="base"/>
            <a:r>
              <a:rPr lang="de-DE" altLang="de-DE" sz="2400" dirty="0">
                <a:solidFill>
                  <a:srgbClr val="004992"/>
                </a:solidFill>
              </a:rPr>
              <a:t>Convingerea lui: </a:t>
            </a:r>
            <a:r>
              <a:rPr lang="de-DE" altLang="de-DE" sz="2400" dirty="0">
                <a:solidFill>
                  <a:srgbClr val="333333"/>
                </a:solidFill>
              </a:rPr>
              <a:t>Cel care i-a </a:t>
            </a:r>
            <a:r>
              <a:rPr lang="en-US" altLang="de-DE" sz="2400" dirty="0" err="1">
                <a:solidFill>
                  <a:srgbClr val="333333"/>
                </a:solidFill>
              </a:rPr>
              <a:t>închiriat</a:t>
            </a:r>
            <a:r>
              <a:rPr lang="en-US" altLang="de-DE" sz="2400" dirty="0">
                <a:solidFill>
                  <a:srgbClr val="333333"/>
                </a:solidFill>
              </a:rPr>
              <a:t> </a:t>
            </a:r>
            <a:r>
              <a:rPr lang="en-US" altLang="de-DE" sz="2400" dirty="0" err="1">
                <a:solidFill>
                  <a:srgbClr val="333333"/>
                </a:solidFill>
              </a:rPr>
              <a:t>locuinţa</a:t>
            </a:r>
            <a:r>
              <a:rPr lang="en-US" altLang="de-DE" sz="2400" dirty="0">
                <a:solidFill>
                  <a:srgbClr val="333333"/>
                </a:solidFill>
              </a:rPr>
              <a:t> </a:t>
            </a:r>
            <a:r>
              <a:rPr lang="en-US" altLang="de-DE" sz="2400" dirty="0" err="1">
                <a:solidFill>
                  <a:srgbClr val="333333"/>
                </a:solidFill>
              </a:rPr>
              <a:t>îl</a:t>
            </a:r>
            <a:r>
              <a:rPr lang="en-US" altLang="de-DE" sz="2400" dirty="0">
                <a:solidFill>
                  <a:srgbClr val="333333"/>
                </a:solidFill>
              </a:rPr>
              <a:t> </a:t>
            </a:r>
            <a:r>
              <a:rPr lang="en-US" altLang="de-DE" sz="2400" dirty="0" err="1">
                <a:solidFill>
                  <a:srgbClr val="333333"/>
                </a:solidFill>
              </a:rPr>
              <a:t>spionează</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a-l da </a:t>
            </a:r>
            <a:r>
              <a:rPr lang="en-US" altLang="de-DE" sz="2400" dirty="0" err="1">
                <a:solidFill>
                  <a:srgbClr val="333333"/>
                </a:solidFill>
              </a:rPr>
              <a:t>afară</a:t>
            </a:r>
            <a:r>
              <a:rPr lang="en-US" altLang="de-DE" sz="2400" dirty="0">
                <a:solidFill>
                  <a:srgbClr val="333333"/>
                </a:solidFill>
              </a:rPr>
              <a:t>.</a:t>
            </a:r>
            <a:endParaRPr lang="de-DE" altLang="de-DE" sz="2400" dirty="0">
              <a:solidFill>
                <a:srgbClr val="333333"/>
              </a:solidFill>
            </a:endParaRPr>
          </a:p>
          <a:p>
            <a:pPr lvl="0" defTabSz="914400" fontAlgn="base"/>
            <a:r>
              <a:rPr lang="en-US" altLang="de-DE" sz="2400" dirty="0" err="1">
                <a:solidFill>
                  <a:srgbClr val="004992"/>
                </a:solidFill>
              </a:rPr>
              <a:t>Însă</a:t>
            </a:r>
            <a:r>
              <a:rPr lang="de-DE" altLang="de-DE" sz="2400" dirty="0">
                <a:solidFill>
                  <a:srgbClr val="004992"/>
                </a:solidFill>
              </a:rPr>
              <a:t>: </a:t>
            </a:r>
            <a:r>
              <a:rPr lang="de-DE" altLang="de-DE" sz="2400" dirty="0">
                <a:solidFill>
                  <a:srgbClr val="333333"/>
                </a:solidFill>
              </a:rPr>
              <a:t>Un institut l-a sunat doar din </a:t>
            </a:r>
            <a:r>
              <a:rPr lang="en-US" altLang="de-DE" sz="2400" dirty="0" err="1">
                <a:solidFill>
                  <a:srgbClr val="333333"/>
                </a:solidFill>
              </a:rPr>
              <a:t>întâmplare</a:t>
            </a:r>
            <a:r>
              <a:rPr lang="en-US" altLang="de-DE" sz="2400" dirty="0">
                <a:solidFill>
                  <a:srgbClr val="333333"/>
                </a:solidFill>
              </a:rPr>
              <a:t>. Ion nu a </a:t>
            </a:r>
            <a:r>
              <a:rPr lang="en-US" altLang="de-DE" sz="2400" dirty="0" err="1">
                <a:solidFill>
                  <a:srgbClr val="333333"/>
                </a:solidFill>
              </a:rPr>
              <a:t>primit</a:t>
            </a:r>
            <a:r>
              <a:rPr lang="en-US" altLang="de-DE" sz="2400" dirty="0">
                <a:solidFill>
                  <a:srgbClr val="333333"/>
                </a:solidFill>
              </a:rPr>
              <a:t> </a:t>
            </a:r>
            <a:r>
              <a:rPr lang="en-US" altLang="de-DE" sz="2400" dirty="0" err="1">
                <a:solidFill>
                  <a:srgbClr val="333333"/>
                </a:solidFill>
              </a:rPr>
              <a:t>nici</a:t>
            </a:r>
            <a:r>
              <a:rPr lang="en-US" altLang="de-DE" sz="2400" dirty="0">
                <a:solidFill>
                  <a:srgbClr val="333333"/>
                </a:solidFill>
              </a:rPr>
              <a:t> o </a:t>
            </a:r>
            <a:r>
              <a:rPr lang="en-US" altLang="de-DE" sz="2400" dirty="0" err="1">
                <a:solidFill>
                  <a:srgbClr val="333333"/>
                </a:solidFill>
              </a:rPr>
              <a:t>somaţie</a:t>
            </a:r>
            <a:r>
              <a:rPr lang="en-US" altLang="de-DE" sz="2400" dirty="0">
                <a:solidFill>
                  <a:srgbClr val="333333"/>
                </a:solidFill>
              </a:rPr>
              <a:t> cu </a:t>
            </a:r>
            <a:r>
              <a:rPr lang="en-US" altLang="de-DE" sz="2400" dirty="0" err="1">
                <a:solidFill>
                  <a:srgbClr val="333333"/>
                </a:solidFill>
              </a:rPr>
              <a:t>privire</a:t>
            </a:r>
            <a:r>
              <a:rPr lang="en-US" altLang="de-DE" sz="2400" dirty="0">
                <a:solidFill>
                  <a:srgbClr val="333333"/>
                </a:solidFill>
              </a:rPr>
              <a:t> la </a:t>
            </a:r>
            <a:r>
              <a:rPr lang="en-US" altLang="de-DE" sz="2400" dirty="0" err="1">
                <a:solidFill>
                  <a:srgbClr val="333333"/>
                </a:solidFill>
              </a:rPr>
              <a:t>chiria</a:t>
            </a:r>
            <a:r>
              <a:rPr lang="en-US" altLang="de-DE" sz="2400" dirty="0">
                <a:solidFill>
                  <a:srgbClr val="333333"/>
                </a:solidFill>
              </a:rPr>
              <a:t> </a:t>
            </a:r>
            <a:r>
              <a:rPr lang="en-US" altLang="de-DE" sz="2400" dirty="0" err="1">
                <a:solidFill>
                  <a:srgbClr val="333333"/>
                </a:solidFill>
              </a:rPr>
              <a:t>locuinţei</a:t>
            </a:r>
            <a:r>
              <a:rPr lang="en-US" altLang="de-DE" sz="2400" dirty="0">
                <a:solidFill>
                  <a:srgbClr val="333333"/>
                </a:solidFill>
              </a:rPr>
              <a:t>, el </a:t>
            </a:r>
            <a:r>
              <a:rPr lang="en-US" altLang="de-DE" sz="2400" dirty="0" err="1">
                <a:solidFill>
                  <a:srgbClr val="333333"/>
                </a:solidFill>
              </a:rPr>
              <a:t>şi</a:t>
            </a:r>
            <a:r>
              <a:rPr lang="en-US" altLang="de-DE" sz="2400" dirty="0">
                <a:solidFill>
                  <a:srgbClr val="333333"/>
                </a:solidFill>
              </a:rPr>
              <a:t>-a </a:t>
            </a:r>
            <a:r>
              <a:rPr lang="en-US" altLang="de-DE" sz="2400" dirty="0" err="1">
                <a:solidFill>
                  <a:srgbClr val="333333"/>
                </a:solidFill>
              </a:rPr>
              <a:t>plătit</a:t>
            </a:r>
            <a:r>
              <a:rPr lang="en-US" altLang="de-DE" sz="2400" dirty="0">
                <a:solidFill>
                  <a:srgbClr val="333333"/>
                </a:solidFill>
              </a:rPr>
              <a:t> </a:t>
            </a:r>
            <a:r>
              <a:rPr lang="en-US" altLang="de-DE" sz="2400" dirty="0" err="1">
                <a:solidFill>
                  <a:srgbClr val="333333"/>
                </a:solidFill>
              </a:rPr>
              <a:t>chiria</a:t>
            </a:r>
            <a:r>
              <a:rPr lang="en-US" altLang="de-DE" sz="2400" dirty="0">
                <a:solidFill>
                  <a:srgbClr val="333333"/>
                </a:solidFill>
              </a:rPr>
              <a:t> </a:t>
            </a:r>
            <a:r>
              <a:rPr lang="en-US" altLang="de-DE" sz="2400" dirty="0" err="1">
                <a:solidFill>
                  <a:srgbClr val="333333"/>
                </a:solidFill>
              </a:rPr>
              <a:t>totdeauna</a:t>
            </a:r>
            <a:r>
              <a:rPr lang="en-US" altLang="de-DE" sz="2400" dirty="0">
                <a:solidFill>
                  <a:srgbClr val="333333"/>
                </a:solidFill>
              </a:rPr>
              <a:t> la </a:t>
            </a:r>
            <a:r>
              <a:rPr lang="en-US" altLang="de-DE" sz="2400" dirty="0" err="1">
                <a:solidFill>
                  <a:srgbClr val="333333"/>
                </a:solidFill>
              </a:rPr>
              <a:t>timp.</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54</a:t>
            </a:fld>
            <a:endParaRPr lang="de-DE" dirty="0">
              <a:latin typeface="+mn-lt"/>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Ce legătură are acesta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Uneori su</a:t>
            </a:r>
            <a:r>
              <a:rPr lang="en-US" altLang="de-DE" sz="2400" dirty="0" err="1">
                <a:solidFill>
                  <a:srgbClr val="333333"/>
                </a:solidFill>
              </a:rPr>
              <a:t>nt</a:t>
            </a:r>
            <a:r>
              <a:rPr lang="en-US" altLang="de-DE" sz="2400" dirty="0">
                <a:solidFill>
                  <a:srgbClr val="333333"/>
                </a:solidFill>
              </a:rPr>
              <a:t> </a:t>
            </a:r>
            <a:r>
              <a:rPr lang="en-US" altLang="de-DE" sz="2400" dirty="0" err="1">
                <a:solidFill>
                  <a:srgbClr val="333333"/>
                </a:solidFill>
              </a:rPr>
              <a:t>alte</a:t>
            </a:r>
            <a:r>
              <a:rPr lang="en-US" altLang="de-DE" sz="2400" dirty="0">
                <a:solidFill>
                  <a:srgbClr val="333333"/>
                </a:solidFill>
              </a:rPr>
              <a:t> </a:t>
            </a:r>
            <a:r>
              <a:rPr lang="en-US" altLang="de-DE" sz="2400" dirty="0" err="1">
                <a:solidFill>
                  <a:srgbClr val="333333"/>
                </a:solidFill>
              </a:rPr>
              <a:t>persoane</a:t>
            </a:r>
            <a:r>
              <a:rPr lang="en-US" altLang="de-DE" sz="2400" dirty="0">
                <a:solidFill>
                  <a:srgbClr val="333333"/>
                </a:solidFill>
              </a:rPr>
              <a:t> </a:t>
            </a:r>
            <a:r>
              <a:rPr lang="en-US" altLang="de-DE" sz="2400" dirty="0" err="1">
                <a:solidFill>
                  <a:srgbClr val="333333"/>
                </a:solidFill>
              </a:rPr>
              <a:t>parţial</a:t>
            </a:r>
            <a:r>
              <a:rPr lang="en-US" altLang="de-DE" sz="2400" dirty="0">
                <a:solidFill>
                  <a:srgbClr val="333333"/>
                </a:solidFill>
              </a:rPr>
              <a:t> </a:t>
            </a:r>
            <a:r>
              <a:rPr lang="en-US" altLang="de-DE" sz="2400" dirty="0" err="1">
                <a:solidFill>
                  <a:srgbClr val="333333"/>
                </a:solidFill>
              </a:rPr>
              <a:t>răspunzătoare</a:t>
            </a:r>
            <a:r>
              <a:rPr lang="en-US" altLang="de-DE" sz="2400" dirty="0">
                <a:solidFill>
                  <a:srgbClr val="333333"/>
                </a:solidFill>
              </a:rPr>
              <a:t>, </a:t>
            </a:r>
            <a:r>
              <a:rPr lang="en-US" altLang="de-DE" sz="2400" dirty="0" err="1">
                <a:solidFill>
                  <a:srgbClr val="333333"/>
                </a:solidFill>
              </a:rPr>
              <a:t>însă</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alţi</a:t>
            </a:r>
            <a:r>
              <a:rPr lang="en-US" altLang="de-DE" sz="2400" dirty="0">
                <a:solidFill>
                  <a:srgbClr val="333333"/>
                </a:solidFill>
              </a:rPr>
              <a:t> </a:t>
            </a:r>
            <a:r>
              <a:rPr lang="en-US" altLang="de-DE" sz="2400" dirty="0" err="1">
                <a:solidFill>
                  <a:srgbClr val="333333"/>
                </a:solidFill>
              </a:rPr>
              <a:t>factori</a:t>
            </a:r>
            <a:r>
              <a:rPr lang="en-US" altLang="de-DE" sz="2400" dirty="0">
                <a:solidFill>
                  <a:srgbClr val="333333"/>
                </a:solidFill>
              </a:rPr>
              <a:t> </a:t>
            </a:r>
            <a:r>
              <a:rPr lang="en-US" altLang="de-DE" sz="2400" dirty="0" err="1">
                <a:solidFill>
                  <a:srgbClr val="333333"/>
                </a:solidFill>
              </a:rPr>
              <a:t>importanţi</a:t>
            </a:r>
            <a:r>
              <a:rPr lang="en-US" altLang="de-DE" sz="2400" dirty="0">
                <a:solidFill>
                  <a:srgbClr val="333333"/>
                </a:solidFill>
              </a:rPr>
              <a:t> </a:t>
            </a:r>
            <a:r>
              <a:rPr lang="en-US" altLang="de-DE" sz="2400" dirty="0" err="1">
                <a:solidFill>
                  <a:srgbClr val="333333"/>
                </a:solidFill>
              </a:rPr>
              <a:t>trebuie</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fie </a:t>
            </a:r>
            <a:r>
              <a:rPr lang="en-US" altLang="de-DE" sz="2400" dirty="0" err="1">
                <a:solidFill>
                  <a:srgbClr val="333333"/>
                </a:solidFill>
              </a:rPr>
              <a:t>luaţi</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considerare</a:t>
            </a:r>
            <a:r>
              <a:rPr lang="en-US" altLang="de-DE" sz="2400" dirty="0">
                <a:solidFill>
                  <a:srgbClr val="333333"/>
                </a:solidFill>
              </a:rPr>
              <a:t>.</a:t>
            </a:r>
          </a:p>
          <a:p>
            <a:pPr lvl="0" defTabSz="914400" fontAlgn="base"/>
            <a:r>
              <a:rPr lang="de-DE" altLang="de-DE" sz="2400" dirty="0">
                <a:solidFill>
                  <a:srgbClr val="004992"/>
                </a:solidFill>
              </a:rPr>
              <a:t>Exemplu: </a:t>
            </a:r>
            <a:r>
              <a:rPr lang="de-DE" altLang="de-DE" sz="2400" dirty="0">
                <a:solidFill>
                  <a:srgbClr val="333333"/>
                </a:solidFill>
              </a:rPr>
              <a:t>Ana recidiveaz</a:t>
            </a:r>
            <a:r>
              <a:rPr lang="en-US" altLang="de-DE" sz="2400" dirty="0">
                <a:solidFill>
                  <a:srgbClr val="333333"/>
                </a:solidFill>
              </a:rPr>
              <a:t>ă</a:t>
            </a:r>
            <a:r>
              <a:rPr lang="de-DE" altLang="de-DE" sz="2400" dirty="0">
                <a:solidFill>
                  <a:srgbClr val="333333"/>
                </a:solidFill>
              </a:rPr>
              <a:t>!.</a:t>
            </a:r>
          </a:p>
          <a:p>
            <a:pPr lvl="0" defTabSz="914400" fontAlgn="base"/>
            <a:r>
              <a:rPr lang="de-DE" altLang="de-DE" sz="2400" dirty="0">
                <a:solidFill>
                  <a:srgbClr val="004992"/>
                </a:solidFill>
              </a:rPr>
              <a:t>Convingerea ei: </a:t>
            </a:r>
            <a:r>
              <a:rPr lang="en-US" altLang="de-DE" sz="2400" dirty="0" err="1">
                <a:solidFill>
                  <a:srgbClr val="333333"/>
                </a:solidFill>
              </a:rPr>
              <a:t>După</a:t>
            </a:r>
            <a:r>
              <a:rPr lang="en-US" altLang="de-DE" sz="2400" dirty="0">
                <a:solidFill>
                  <a:srgbClr val="333333"/>
                </a:solidFill>
              </a:rPr>
              <a:t> </a:t>
            </a:r>
            <a:r>
              <a:rPr lang="en-US" altLang="de-DE" sz="2400" dirty="0" err="1">
                <a:solidFill>
                  <a:srgbClr val="333333"/>
                </a:solidFill>
              </a:rPr>
              <a:t>ce</a:t>
            </a:r>
            <a:r>
              <a:rPr lang="en-US" altLang="de-DE" sz="2400" dirty="0">
                <a:solidFill>
                  <a:srgbClr val="333333"/>
                </a:solidFill>
              </a:rPr>
              <a:t> l-a </a:t>
            </a:r>
            <a:r>
              <a:rPr lang="en-US" altLang="de-DE" sz="2400" dirty="0" err="1">
                <a:solidFill>
                  <a:srgbClr val="333333"/>
                </a:solidFill>
              </a:rPr>
              <a:t>văzut</a:t>
            </a:r>
            <a:r>
              <a:rPr lang="en-US" altLang="de-DE" sz="2400" dirty="0">
                <a:solidFill>
                  <a:srgbClr val="333333"/>
                </a:solidFill>
              </a:rPr>
              <a:t>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fostul</a:t>
            </a:r>
            <a:r>
              <a:rPr lang="en-US" altLang="de-DE" sz="2400" dirty="0">
                <a:solidFill>
                  <a:srgbClr val="333333"/>
                </a:solidFill>
              </a:rPr>
              <a:t> </a:t>
            </a:r>
            <a:r>
              <a:rPr lang="en-US" altLang="de-DE" sz="2400" dirty="0" err="1">
                <a:solidFill>
                  <a:srgbClr val="333333"/>
                </a:solidFill>
              </a:rPr>
              <a:t>ei</a:t>
            </a:r>
            <a:r>
              <a:rPr lang="en-US" altLang="de-DE" sz="2400" dirty="0">
                <a:solidFill>
                  <a:srgbClr val="333333"/>
                </a:solidFill>
              </a:rPr>
              <a:t> </a:t>
            </a:r>
            <a:r>
              <a:rPr lang="en-US" altLang="de-DE" sz="2400" dirty="0" err="1">
                <a:solidFill>
                  <a:srgbClr val="333333"/>
                </a:solidFill>
              </a:rPr>
              <a:t>soţ</a:t>
            </a:r>
            <a:r>
              <a:rPr lang="en-US" altLang="de-DE" sz="2400" dirty="0">
                <a:solidFill>
                  <a:srgbClr val="333333"/>
                </a:solidFill>
              </a:rPr>
              <a:t> </a:t>
            </a:r>
            <a:r>
              <a:rPr lang="en-US" altLang="de-DE" sz="2400" dirty="0" err="1">
                <a:solidFill>
                  <a:srgbClr val="333333"/>
                </a:solidFill>
              </a:rPr>
              <a:t>întâmplător</a:t>
            </a:r>
            <a:r>
              <a:rPr lang="en-US" altLang="de-DE" sz="2400" dirty="0">
                <a:solidFill>
                  <a:srgbClr val="333333"/>
                </a:solidFill>
              </a:rPr>
              <a:t>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stradă</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-a </a:t>
            </a:r>
            <a:r>
              <a:rPr lang="en-US" altLang="de-DE" sz="2400" dirty="0" err="1">
                <a:solidFill>
                  <a:srgbClr val="333333"/>
                </a:solidFill>
              </a:rPr>
              <a:t>adus</a:t>
            </a:r>
            <a:r>
              <a:rPr lang="en-US" altLang="de-DE" sz="2400" dirty="0">
                <a:solidFill>
                  <a:srgbClr val="333333"/>
                </a:solidFill>
              </a:rPr>
              <a:t> </a:t>
            </a:r>
            <a:r>
              <a:rPr lang="en-US" altLang="de-DE" sz="2400" dirty="0" err="1">
                <a:solidFill>
                  <a:srgbClr val="333333"/>
                </a:solidFill>
              </a:rPr>
              <a:t>aminte</a:t>
            </a:r>
            <a:r>
              <a:rPr lang="en-US" altLang="de-DE" sz="2400" dirty="0">
                <a:solidFill>
                  <a:srgbClr val="333333"/>
                </a:solidFill>
              </a:rPr>
              <a:t> de </a:t>
            </a:r>
            <a:r>
              <a:rPr lang="en-US" altLang="de-DE" sz="2400" dirty="0" err="1">
                <a:solidFill>
                  <a:srgbClr val="333333"/>
                </a:solidFill>
              </a:rPr>
              <a:t>momentele</a:t>
            </a:r>
            <a:r>
              <a:rPr lang="en-US" altLang="de-DE" sz="2400" dirty="0">
                <a:solidFill>
                  <a:srgbClr val="333333"/>
                </a:solidFill>
              </a:rPr>
              <a:t> </a:t>
            </a:r>
            <a:r>
              <a:rPr lang="en-US" altLang="de-DE" sz="2400" dirty="0" err="1">
                <a:solidFill>
                  <a:srgbClr val="333333"/>
                </a:solidFill>
              </a:rPr>
              <a:t>dureroase</a:t>
            </a:r>
            <a:r>
              <a:rPr lang="en-US" altLang="de-DE" sz="2400" dirty="0">
                <a:solidFill>
                  <a:srgbClr val="333333"/>
                </a:solidFill>
              </a:rPr>
              <a:t> </a:t>
            </a:r>
            <a:r>
              <a:rPr lang="en-US" altLang="de-DE" sz="2400" dirty="0" err="1">
                <a:solidFill>
                  <a:srgbClr val="333333"/>
                </a:solidFill>
              </a:rPr>
              <a:t>trăite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este</a:t>
            </a:r>
            <a:r>
              <a:rPr lang="en-US" altLang="de-DE" sz="2400" dirty="0">
                <a:solidFill>
                  <a:srgbClr val="333333"/>
                </a:solidFill>
              </a:rPr>
              <a:t> </a:t>
            </a:r>
            <a:r>
              <a:rPr lang="en-US" altLang="de-DE" sz="2400" dirty="0" err="1">
                <a:solidFill>
                  <a:srgbClr val="333333"/>
                </a:solidFill>
              </a:rPr>
              <a:t>convinsă</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din </a:t>
            </a:r>
            <a:r>
              <a:rPr lang="en-US" altLang="de-DE" sz="2400" dirty="0" err="1">
                <a:solidFill>
                  <a:srgbClr val="333333"/>
                </a:solidFill>
              </a:rPr>
              <a:t>cauza</a:t>
            </a:r>
            <a:r>
              <a:rPr lang="en-US" altLang="de-DE" sz="2400" dirty="0">
                <a:solidFill>
                  <a:srgbClr val="333333"/>
                </a:solidFill>
              </a:rPr>
              <a:t> </a:t>
            </a:r>
            <a:r>
              <a:rPr lang="en-US" altLang="de-DE" sz="2400" dirty="0" err="1">
                <a:solidFill>
                  <a:srgbClr val="333333"/>
                </a:solidFill>
              </a:rPr>
              <a:t>acestor</a:t>
            </a:r>
            <a:r>
              <a:rPr lang="en-US" altLang="de-DE" sz="2400" dirty="0">
                <a:solidFill>
                  <a:srgbClr val="333333"/>
                </a:solidFill>
              </a:rPr>
              <a:t> </a:t>
            </a:r>
            <a:r>
              <a:rPr lang="en-US" altLang="de-DE" sz="2400" dirty="0" err="1">
                <a:solidFill>
                  <a:srgbClr val="333333"/>
                </a:solidFill>
              </a:rPr>
              <a:t>aminitir</a:t>
            </a:r>
            <a:r>
              <a:rPr lang="en-US" altLang="de-DE" sz="2400" dirty="0">
                <a:solidFill>
                  <a:srgbClr val="333333"/>
                </a:solidFill>
              </a:rPr>
              <a:t> </a:t>
            </a:r>
            <a:r>
              <a:rPr lang="en-US" altLang="de-DE" sz="2400" dirty="0" err="1">
                <a:solidFill>
                  <a:srgbClr val="333333"/>
                </a:solidFill>
              </a:rPr>
              <a:t>dureroase</a:t>
            </a:r>
            <a:r>
              <a:rPr lang="en-US" altLang="de-DE" sz="2400" dirty="0">
                <a:solidFill>
                  <a:srgbClr val="333333"/>
                </a:solidFill>
              </a:rPr>
              <a:t> a </a:t>
            </a:r>
            <a:r>
              <a:rPr lang="en-US" altLang="de-DE" sz="2400" dirty="0" err="1">
                <a:solidFill>
                  <a:srgbClr val="333333"/>
                </a:solidFill>
              </a:rPr>
              <a:t>recidivat</a:t>
            </a:r>
            <a:r>
              <a:rPr lang="en-US" altLang="de-DE" sz="2400" dirty="0">
                <a:solidFill>
                  <a:srgbClr val="333333"/>
                </a:solidFill>
              </a:rPr>
              <a:t>.</a:t>
            </a:r>
          </a:p>
          <a:p>
            <a:pPr lvl="0" defTabSz="914400" fontAlgn="base"/>
            <a:r>
              <a:rPr lang="en-US" altLang="de-DE" sz="2400" dirty="0" err="1">
                <a:solidFill>
                  <a:srgbClr val="004992"/>
                </a:solidFill>
              </a:rPr>
              <a:t>Însă</a:t>
            </a:r>
            <a:r>
              <a:rPr lang="de-DE" altLang="de-DE" sz="2400" dirty="0">
                <a:solidFill>
                  <a:srgbClr val="004992"/>
                </a:solidFill>
              </a:rPr>
              <a:t>: </a:t>
            </a:r>
            <a:r>
              <a:rPr lang="de-DE" altLang="de-DE" sz="2400" dirty="0">
                <a:solidFill>
                  <a:srgbClr val="333333"/>
                </a:solidFill>
              </a:rPr>
              <a:t>Amintirile ar putea s</a:t>
            </a:r>
            <a:r>
              <a:rPr lang="en-US" altLang="de-DE" sz="2400" dirty="0">
                <a:solidFill>
                  <a:srgbClr val="333333"/>
                </a:solidFill>
              </a:rPr>
              <a:t>ă fie un </a:t>
            </a:r>
            <a:r>
              <a:rPr lang="en-US" altLang="de-DE" sz="2400" dirty="0" err="1">
                <a:solidFill>
                  <a:srgbClr val="333333"/>
                </a:solidFill>
              </a:rPr>
              <a:t>motiv</a:t>
            </a:r>
            <a:r>
              <a:rPr lang="en-US" altLang="de-DE" sz="2400" dirty="0">
                <a:solidFill>
                  <a:srgbClr val="333333"/>
                </a:solidFill>
              </a:rPr>
              <a:t>, </a:t>
            </a:r>
            <a:r>
              <a:rPr lang="en-US" altLang="de-DE" sz="2400" dirty="0" err="1">
                <a:solidFill>
                  <a:srgbClr val="333333"/>
                </a:solidFill>
              </a:rPr>
              <a:t>însă</a:t>
            </a:r>
            <a:r>
              <a:rPr lang="en-US" altLang="de-DE" sz="2400" dirty="0">
                <a:solidFill>
                  <a:srgbClr val="333333"/>
                </a:solidFill>
              </a:rPr>
              <a:t> </a:t>
            </a:r>
            <a:r>
              <a:rPr lang="en-US" altLang="de-DE" sz="2400" dirty="0" err="1">
                <a:solidFill>
                  <a:srgbClr val="333333"/>
                </a:solidFill>
              </a:rPr>
              <a:t>alţi</a:t>
            </a:r>
            <a:r>
              <a:rPr lang="en-US" altLang="de-DE" sz="2400" dirty="0">
                <a:solidFill>
                  <a:srgbClr val="333333"/>
                </a:solidFill>
              </a:rPr>
              <a:t> </a:t>
            </a:r>
            <a:r>
              <a:rPr lang="en-US" altLang="de-DE" sz="2400" dirty="0" err="1">
                <a:solidFill>
                  <a:srgbClr val="333333"/>
                </a:solidFill>
              </a:rPr>
              <a:t>factori</a:t>
            </a:r>
            <a:r>
              <a:rPr lang="en-US" altLang="de-DE" sz="2400" dirty="0">
                <a:solidFill>
                  <a:srgbClr val="333333"/>
                </a:solidFill>
              </a:rPr>
              <a:t> </a:t>
            </a:r>
            <a:r>
              <a:rPr lang="en-US" altLang="de-DE" sz="2400" dirty="0" err="1">
                <a:solidFill>
                  <a:srgbClr val="333333"/>
                </a:solidFill>
              </a:rPr>
              <a:t>importanţi</a:t>
            </a:r>
            <a:r>
              <a:rPr lang="en-US" altLang="de-DE" sz="2400" dirty="0">
                <a:solidFill>
                  <a:srgbClr val="333333"/>
                </a:solidFill>
              </a:rPr>
              <a:t> pot </a:t>
            </a:r>
            <a:r>
              <a:rPr lang="en-US" altLang="de-DE" sz="2400" dirty="0" err="1">
                <a:solidFill>
                  <a:srgbClr val="333333"/>
                </a:solidFill>
              </a:rPr>
              <a:t>să</a:t>
            </a:r>
            <a:r>
              <a:rPr lang="en-US" altLang="de-DE" sz="2400" dirty="0">
                <a:solidFill>
                  <a:srgbClr val="333333"/>
                </a:solidFill>
              </a:rPr>
              <a:t> fie </a:t>
            </a:r>
            <a:r>
              <a:rPr lang="en-US" altLang="de-DE" sz="2400" dirty="0" err="1">
                <a:solidFill>
                  <a:srgbClr val="333333"/>
                </a:solidFill>
              </a:rPr>
              <a:t>implicaţi</a:t>
            </a:r>
            <a:r>
              <a:rPr lang="en-US" altLang="de-DE" sz="2400" dirty="0">
                <a:solidFill>
                  <a:srgbClr val="333333"/>
                </a:solidFill>
              </a:rPr>
              <a:t>: Ana a </a:t>
            </a:r>
            <a:r>
              <a:rPr lang="en-US" altLang="de-DE" sz="2400" dirty="0" err="1">
                <a:solidFill>
                  <a:srgbClr val="333333"/>
                </a:solidFill>
              </a:rPr>
              <a:t>încetat</a:t>
            </a:r>
            <a:r>
              <a:rPr lang="en-US" altLang="de-DE" sz="2400" dirty="0">
                <a:solidFill>
                  <a:srgbClr val="333333"/>
                </a:solidFill>
              </a:rPr>
              <a:t> </a:t>
            </a:r>
            <a:r>
              <a:rPr lang="en-US" altLang="de-DE" sz="2400" dirty="0" err="1">
                <a:solidFill>
                  <a:srgbClr val="333333"/>
                </a:solidFill>
              </a:rPr>
              <a:t>să-şi</a:t>
            </a:r>
            <a:r>
              <a:rPr lang="en-US" altLang="de-DE" sz="2400" dirty="0">
                <a:solidFill>
                  <a:srgbClr val="333333"/>
                </a:solidFill>
              </a:rPr>
              <a:t> </a:t>
            </a:r>
            <a:r>
              <a:rPr lang="en-US" altLang="de-DE" sz="2400" dirty="0" err="1">
                <a:solidFill>
                  <a:srgbClr val="333333"/>
                </a:solidFill>
              </a:rPr>
              <a:t>ia</a:t>
            </a:r>
            <a:r>
              <a:rPr lang="en-US" altLang="de-DE" sz="2400" dirty="0">
                <a:solidFill>
                  <a:srgbClr val="333333"/>
                </a:solidFill>
              </a:rPr>
              <a:t> </a:t>
            </a:r>
            <a:r>
              <a:rPr lang="en-US" altLang="de-DE" sz="2400" dirty="0" err="1">
                <a:solidFill>
                  <a:srgbClr val="333333"/>
                </a:solidFill>
              </a:rPr>
              <a:t>medicamentele</a:t>
            </a:r>
            <a:r>
              <a:rPr lang="en-US" altLang="de-DE" sz="2400" dirty="0">
                <a:solidFill>
                  <a:srgbClr val="333333"/>
                </a:solidFill>
              </a:rPr>
              <a:t>, o </a:t>
            </a:r>
            <a:r>
              <a:rPr lang="en-US" altLang="de-DE" sz="2400" dirty="0" err="1">
                <a:solidFill>
                  <a:srgbClr val="333333"/>
                </a:solidFill>
              </a:rPr>
              <a:t>ceartă</a:t>
            </a:r>
            <a:r>
              <a:rPr lang="en-US" altLang="de-DE" sz="2400" dirty="0">
                <a:solidFill>
                  <a:srgbClr val="333333"/>
                </a:solidFill>
              </a:rPr>
              <a:t> la </a:t>
            </a:r>
            <a:r>
              <a:rPr lang="en-US" altLang="de-DE" sz="2400" dirty="0" err="1">
                <a:solidFill>
                  <a:srgbClr val="333333"/>
                </a:solidFill>
              </a:rPr>
              <a:t>locul</a:t>
            </a:r>
            <a:r>
              <a:rPr lang="en-US" altLang="de-DE" sz="2400" dirty="0">
                <a:solidFill>
                  <a:srgbClr val="333333"/>
                </a:solidFill>
              </a:rPr>
              <a:t> de </a:t>
            </a:r>
            <a:r>
              <a:rPr lang="en-US" altLang="de-DE" sz="2400" dirty="0" err="1">
                <a:solidFill>
                  <a:srgbClr val="333333"/>
                </a:solidFill>
              </a:rPr>
              <a:t>muncă</a:t>
            </a:r>
            <a:r>
              <a:rPr lang="en-US" altLang="de-DE" sz="2400" dirty="0">
                <a:solidFill>
                  <a:srgbClr val="333333"/>
                </a:solidFill>
              </a:rPr>
              <a:t>, </a:t>
            </a:r>
            <a:r>
              <a:rPr lang="en-US" altLang="de-DE" sz="2400" dirty="0" err="1">
                <a:solidFill>
                  <a:srgbClr val="333333"/>
                </a:solidFill>
              </a:rPr>
              <a:t>urmată</a:t>
            </a:r>
            <a:r>
              <a:rPr lang="en-US" altLang="de-DE" sz="2400" dirty="0">
                <a:solidFill>
                  <a:srgbClr val="333333"/>
                </a:solidFill>
              </a:rPr>
              <a:t> de </a:t>
            </a:r>
            <a:r>
              <a:rPr lang="en-US" altLang="de-DE" sz="2400" dirty="0" err="1">
                <a:solidFill>
                  <a:srgbClr val="333333"/>
                </a:solidFill>
              </a:rPr>
              <a:t>frica</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îşi</a:t>
            </a:r>
            <a:r>
              <a:rPr lang="en-US" altLang="de-DE" sz="2400" dirty="0">
                <a:solidFill>
                  <a:srgbClr val="333333"/>
                </a:solidFill>
              </a:rPr>
              <a:t> </a:t>
            </a:r>
            <a:r>
              <a:rPr lang="en-US" altLang="de-DE" sz="2400" dirty="0" err="1">
                <a:solidFill>
                  <a:srgbClr val="333333"/>
                </a:solidFill>
              </a:rPr>
              <a:t>pierde</a:t>
            </a:r>
            <a:r>
              <a:rPr lang="en-US" altLang="de-DE" sz="2400" dirty="0">
                <a:solidFill>
                  <a:srgbClr val="333333"/>
                </a:solidFill>
              </a:rPr>
              <a:t> </a:t>
            </a:r>
            <a:r>
              <a:rPr lang="en-US" altLang="de-DE" sz="2400" dirty="0" err="1">
                <a:solidFill>
                  <a:srgbClr val="333333"/>
                </a:solidFill>
              </a:rPr>
              <a:t>slujba</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55</a:t>
            </a:fld>
            <a:endParaRPr lang="de-DE" dirty="0">
              <a:latin typeface="+mn-lt"/>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vi-VN" altLang="ko-KR" sz="3600" dirty="0">
                <a:latin typeface="+mn-lt"/>
                <a:ea typeface="+mn-ea"/>
                <a:cs typeface="+mn-cs"/>
              </a:rPr>
              <a:t>Vă mulţumim pentru atenţia dumneavoastră!</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it-IT" altLang="ko-KR" i="1" dirty="0">
                <a:solidFill>
                  <a:srgbClr val="004992"/>
                </a:solidFill>
              </a:rPr>
              <a:t>pentru cei care conduc grupa</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vi-VN" altLang="ko-KR" dirty="0">
                <a:solidFill>
                  <a:srgbClr val="004992"/>
                </a:solidFill>
              </a:rPr>
              <a:t>Vă rugăm să distribuiți fișele de lucru. Prezentați aplicația noastră COGITO (se descarcă gratuit)</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56</a:t>
            </a:fld>
            <a:endParaRPr lang="de-DE" dirty="0">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7771380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57</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807832743"/>
              </p:ext>
            </p:extLst>
          </p:nvPr>
        </p:nvGraphicFramePr>
        <p:xfrm>
          <a:off x="408954" y="2011680"/>
          <a:ext cx="11375999" cy="4744085"/>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b="0" i="0" u="none">
                          <a:solidFill>
                            <a:srgbClr val="333333"/>
                          </a:solidFill>
                          <a:latin typeface="Calibri Light"/>
                          <a:cs typeface="Verdana"/>
                        </a:rPr>
                        <a:t>Vic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Doctor greating patient [sic]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84175">
                        <a:lnSpc>
                          <a:spcPct val="100000"/>
                        </a:lnSpc>
                        <a:spcBef>
                          <a:spcPts val="355"/>
                        </a:spcBef>
                      </a:pPr>
                      <a:r>
                        <a:rPr lang="de-DE" sz="1000" b="0" i="0" u="none">
                          <a:solidFill>
                            <a:srgbClr val="333333"/>
                          </a:solidFill>
                          <a:latin typeface="Calibri Light"/>
                          <a:cs typeface="Verdana"/>
                        </a:rPr>
                        <a:t>A doctor is shaking a patient’s hand/Ein Arzt schüttelt einem Patienten die Hand </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Benny-Kristin Fischer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Calibri Light"/>
                          <a:cs typeface="Verdana"/>
                        </a:rPr>
                        <a:t>- - -</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 - -</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99390">
                        <a:lnSpc>
                          <a:spcPct val="100000"/>
                        </a:lnSpc>
                        <a:spcBef>
                          <a:spcPts val="355"/>
                        </a:spcBef>
                      </a:pPr>
                      <a:r>
                        <a:rPr lang="de-DE" sz="1000" b="0" i="0" u="none">
                          <a:solidFill>
                            <a:srgbClr val="333333"/>
                          </a:solidFill>
                          <a:latin typeface="Calibri Light"/>
                          <a:cs typeface="Verdana"/>
                        </a:rPr>
                        <a:t>Produced for the MCT/Anfertigung für das MKT; © Arbeitsgruppe Neuropsychologie</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spc="-5">
                          <a:solidFill>
                            <a:srgbClr val="333333"/>
                          </a:solidFill>
                          <a:latin typeface="Calibri Light"/>
                          <a:cs typeface="Verdana"/>
                        </a:rPr>
                        <a:t>Various motives: pupil, ice hockey player/ Verschiedene Motive: Schüler, Eishockeyspieler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Bdunnette</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DSCF0486</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00355">
                        <a:lnSpc>
                          <a:spcPct val="100000"/>
                        </a:lnSpc>
                        <a:spcBef>
                          <a:spcPts val="355"/>
                        </a:spcBef>
                      </a:pPr>
                      <a:r>
                        <a:rPr lang="de-DE" sz="1000" b="0" i="0" u="none">
                          <a:solidFill>
                            <a:srgbClr val="333333"/>
                          </a:solidFill>
                          <a:latin typeface="Calibri Light"/>
                          <a:cs typeface="Verdana"/>
                        </a:rPr>
                        <a:t>A friend is talking behind your back (wispering)/Freundin hat hinter Ihrem Rücken geredet (flüstern)</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lang="en-US" sz="1000" b="0" i="0" u="none">
                          <a:solidFill>
                            <a:srgbClr val="333333"/>
                          </a:solidFill>
                          <a:latin typeface="Calibri Light"/>
                          <a:cs typeface="Verdana"/>
                        </a:rPr>
                        <a:t>rileyroxx</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spc="-5">
                          <a:solidFill>
                            <a:srgbClr val="333333"/>
                          </a:solidFill>
                          <a:latin typeface="Calibri Light"/>
                          <a:cs typeface="Verdana"/>
                        </a:rPr>
                        <a:t>Job Interview #2</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95250">
                        <a:lnSpc>
                          <a:spcPct val="100000"/>
                        </a:lnSpc>
                        <a:spcBef>
                          <a:spcPts val="355"/>
                        </a:spcBef>
                      </a:pPr>
                      <a:r>
                        <a:rPr lang="en-US" sz="1000" b="0" i="0" u="none">
                          <a:solidFill>
                            <a:srgbClr val="333333"/>
                          </a:solidFill>
                          <a:latin typeface="Calibri Light"/>
                          <a:cs typeface="Verdana"/>
                        </a:rPr>
                        <a:t>You are invited for a job interview (man dressed in grey shirt + tie)/Vorstellungsgespräch (Mann in schwarzem Hemd u. Krawatte)</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b="0" i="0" u="none">
                          <a:solidFill>
                            <a:srgbClr val="333333"/>
                          </a:solidFill>
                          <a:latin typeface="Calibri Light"/>
                          <a:cs typeface="Verdana"/>
                        </a:rPr>
                        <a:t>bre pettis</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84480">
                        <a:lnSpc>
                          <a:spcPct val="100000"/>
                        </a:lnSpc>
                        <a:spcBef>
                          <a:spcPts val="355"/>
                        </a:spcBef>
                      </a:pPr>
                      <a:r>
                        <a:rPr lang="en-US" sz="1000" b="0" i="0" u="none" spc="-5">
                          <a:solidFill>
                            <a:srgbClr val="333333"/>
                          </a:solidFill>
                          <a:latin typeface="Calibri Light"/>
                          <a:cs typeface="Verdana"/>
                        </a:rPr>
                        <a:t>This is what the webcam sees through a peephole </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405130">
                        <a:lnSpc>
                          <a:spcPct val="100000"/>
                        </a:lnSpc>
                        <a:spcBef>
                          <a:spcPts val="355"/>
                        </a:spcBef>
                      </a:pPr>
                      <a:r>
                        <a:rPr lang="en-US" sz="1000" b="0" i="0" u="none">
                          <a:solidFill>
                            <a:srgbClr val="333333"/>
                          </a:solidFill>
                          <a:latin typeface="Calibri Light"/>
                          <a:cs typeface="Verdana"/>
                        </a:rPr>
                        <a:t>A friend is unpleasantly surprised by your spontaneous visit (man in a spyhole)/Eine Freundin ist von ihrem Besuch unangenehm überrascht (Mann im Spion)</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b="0" i="0" u="none">
                          <a:solidFill>
                            <a:srgbClr val="333333"/>
                          </a:solidFill>
                          <a:latin typeface="Calibri Light"/>
                          <a:cs typeface="Verdana"/>
                        </a:rPr>
                        <a:t>yanec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spc="-5">
                          <a:solidFill>
                            <a:srgbClr val="333333"/>
                          </a:solidFill>
                          <a:latin typeface="Calibri Light"/>
                          <a:cs typeface="Verdana"/>
                        </a:rPr>
                        <a:t>laughter workshop</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499745">
                        <a:lnSpc>
                          <a:spcPct val="100000"/>
                        </a:lnSpc>
                        <a:spcBef>
                          <a:spcPts val="360"/>
                        </a:spcBef>
                      </a:pPr>
                      <a:r>
                        <a:rPr lang="en-US" sz="1000" b="0" i="0" u="none">
                          <a:solidFill>
                            <a:srgbClr val="333333"/>
                          </a:solidFill>
                          <a:latin typeface="Calibri Light"/>
                          <a:cs typeface="Verdana"/>
                        </a:rPr>
                        <a:t>Other people laugh while you are talking (celebration)/Andere fangen an zu lachen, während Sie reden (Feier) </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20040">
                <a:tc>
                  <a:txBody>
                    <a:bodyPr/>
                    <a:lstStyle/>
                    <a:p>
                      <a:pPr marL="91440">
                        <a:lnSpc>
                          <a:spcPct val="100000"/>
                        </a:lnSpc>
                        <a:spcBef>
                          <a:spcPts val="360"/>
                        </a:spcBef>
                      </a:pPr>
                      <a:r>
                        <a:rPr lang="en-US" sz="1000" b="0" i="0" u="none">
                          <a:solidFill>
                            <a:srgbClr val="333333"/>
                          </a:solidFill>
                          <a:latin typeface="Calibri Light"/>
                          <a:cs typeface="Verdana"/>
                        </a:rPr>
                        <a:t>Heidi Wittwer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b="0" i="0" u="none">
                          <a:solidFill>
                            <a:srgbClr val="333333"/>
                          </a:solidFill>
                          <a:latin typeface="Calibri Light"/>
                          <a:cs typeface="Verdana"/>
                        </a:rPr>
                        <a:t>fotocommunity</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a:solidFill>
                            <a:srgbClr val="333333"/>
                          </a:solidFill>
                          <a:latin typeface="Calibri Light"/>
                          <a:cs typeface="Verdana"/>
                        </a:rPr>
                        <a:t>schreiende Hand</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spc="-5">
                          <a:solidFill>
                            <a:srgbClr val="333333"/>
                          </a:solidFill>
                          <a:latin typeface="Calibri Light"/>
                          <a:cs typeface="Verdana"/>
                        </a:rPr>
                        <a:t>PP</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a:solidFill>
                            <a:srgbClr val="333333"/>
                          </a:solidFill>
                          <a:latin typeface="Calibri Light"/>
                          <a:cs typeface="Verdana"/>
                        </a:rPr>
                        <a:t>Screaming hand/Schreiende Hand </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91440">
                        <a:lnSpc>
                          <a:spcPct val="100000"/>
                        </a:lnSpc>
                        <a:spcBef>
                          <a:spcPts val="360"/>
                        </a:spcBef>
                      </a:pPr>
                      <a:r>
                        <a:rPr lang="en-US" sz="1000" b="0" i="0" u="none" spc="-5">
                          <a:solidFill>
                            <a:srgbClr val="333333"/>
                          </a:solidFill>
                          <a:latin typeface="Calibri Light"/>
                          <a:cs typeface="Verdana"/>
                        </a:rPr>
                        <a:t>zen</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spc="-5">
                          <a:solidFill>
                            <a:srgbClr val="333333"/>
                          </a:solidFill>
                          <a:latin typeface="Calibri Light"/>
                          <a:cs typeface="Verdana"/>
                        </a:rPr>
                        <a:t>zen driving home - day 14</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00965">
                        <a:lnSpc>
                          <a:spcPct val="100000"/>
                        </a:lnSpc>
                        <a:spcBef>
                          <a:spcPts val="360"/>
                        </a:spcBef>
                      </a:pPr>
                      <a:r>
                        <a:rPr lang="de-DE" sz="1000" b="0" i="0" u="none">
                          <a:solidFill>
                            <a:srgbClr val="333333"/>
                          </a:solidFill>
                          <a:latin typeface="Calibri Light"/>
                          <a:cs typeface="Verdana"/>
                        </a:rPr>
                        <a:t>A friend gives you a lift home (man in the car)/ </a:t>
                      </a:r>
                    </a:p>
                    <a:p>
                      <a:pPr marL="92075" marR="100965">
                        <a:lnSpc>
                          <a:spcPct val="100000"/>
                        </a:lnSpc>
                        <a:spcBef>
                          <a:spcPts val="360"/>
                        </a:spcBef>
                      </a:pPr>
                      <a:r>
                        <a:rPr lang="de-DE" sz="1000" b="0" i="0" u="none">
                          <a:solidFill>
                            <a:srgbClr val="333333"/>
                          </a:solidFill>
                          <a:latin typeface="Calibri Light"/>
                          <a:cs typeface="Verdana"/>
                        </a:rPr>
                        <a:t>Ein Freund hat sie nach Hause gefahren (Mann im Auto) </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91440">
                        <a:lnSpc>
                          <a:spcPct val="100000"/>
                        </a:lnSpc>
                        <a:spcBef>
                          <a:spcPts val="360"/>
                        </a:spcBef>
                      </a:pPr>
                      <a:r>
                        <a:rPr lang="en-US" sz="1000" b="0" i="0" u="none">
                          <a:solidFill>
                            <a:srgbClr val="333333"/>
                          </a:solidFill>
                          <a:latin typeface="Calibri Light"/>
                          <a:cs typeface="Verdana"/>
                        </a:rPr>
                        <a:t>Jswieringa</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a:solidFill>
                            <a:srgbClr val="333333"/>
                          </a:solidFill>
                          <a:latin typeface="Calibri Light"/>
                          <a:cs typeface="Verdana"/>
                        </a:rPr>
                        <a:t>Quarter Past three</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06375">
                        <a:lnSpc>
                          <a:spcPct val="100000"/>
                        </a:lnSpc>
                        <a:spcBef>
                          <a:spcPts val="360"/>
                        </a:spcBef>
                      </a:pPr>
                      <a:r>
                        <a:rPr lang="en-US" sz="1000" b="0" i="0" u="none">
                          <a:solidFill>
                            <a:srgbClr val="333333"/>
                          </a:solidFill>
                          <a:latin typeface="Calibri Light"/>
                          <a:cs typeface="Verdana"/>
                        </a:rPr>
                        <a:t>A friend did not show up for a meeting with you (clock)/Ein Freund versetzt sie (Wanduhr)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20040">
                <a:tc>
                  <a:txBody>
                    <a:bodyPr/>
                    <a:lstStyle/>
                    <a:p>
                      <a:pPr marL="91440">
                        <a:lnSpc>
                          <a:spcPct val="100000"/>
                        </a:lnSpc>
                        <a:spcBef>
                          <a:spcPts val="360"/>
                        </a:spcBef>
                      </a:pPr>
                      <a:r>
                        <a:rPr lang="en-US" sz="1000" b="0" i="0" u="none">
                          <a:solidFill>
                            <a:srgbClr val="333333"/>
                          </a:solidFill>
                          <a:latin typeface="Calibri Light"/>
                          <a:cs typeface="Verdana"/>
                        </a:rPr>
                        <a:t>Rocketjim54</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spc="-5">
                          <a:solidFill>
                            <a:srgbClr val="333333"/>
                          </a:solidFill>
                          <a:latin typeface="Calibri Light"/>
                          <a:cs typeface="Verdana"/>
                        </a:rPr>
                        <a:t>mail box</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dirty="0">
                          <a:solidFill>
                            <a:srgbClr val="333333"/>
                          </a:solidFill>
                          <a:latin typeface="Calibri Light"/>
                          <a:cs typeface="Verdana"/>
                        </a:rPr>
                        <a:t>Postcard (mailbox)/</a:t>
                      </a:r>
                      <a:r>
                        <a:rPr lang="en-US" sz="1000" b="0" i="0" u="none" dirty="0" err="1">
                          <a:solidFill>
                            <a:srgbClr val="333333"/>
                          </a:solidFill>
                          <a:latin typeface="Calibri Light"/>
                          <a:cs typeface="Verdana"/>
                        </a:rPr>
                        <a:t>Postkarte</a:t>
                      </a:r>
                      <a:r>
                        <a:rPr lang="en-US" sz="1000" b="0" i="0" u="none" dirty="0">
                          <a:solidFill>
                            <a:srgbClr val="333333"/>
                          </a:solidFill>
                          <a:latin typeface="Calibri Light"/>
                          <a:cs typeface="Verdana"/>
                        </a:rPr>
                        <a:t> (</a:t>
                      </a:r>
                      <a:r>
                        <a:rPr lang="en-US" sz="1000" b="0" i="0" u="none" dirty="0" err="1">
                          <a:solidFill>
                            <a:srgbClr val="333333"/>
                          </a:solidFill>
                          <a:latin typeface="Calibri Light"/>
                          <a:cs typeface="Verdana"/>
                        </a:rPr>
                        <a:t>Briefkasten</a:t>
                      </a:r>
                      <a:r>
                        <a:rPr lang="en-US" sz="1000" b="0" i="0" u="none" dirty="0">
                          <a:solidFill>
                            <a:srgbClr val="333333"/>
                          </a:solidFill>
                          <a:latin typeface="Calibri Light"/>
                          <a:cs typeface="Verdana"/>
                        </a:rPr>
                        <a:t>)</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58</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903288373"/>
              </p:ext>
            </p:extLst>
          </p:nvPr>
        </p:nvGraphicFramePr>
        <p:xfrm>
          <a:off x="408954" y="2011680"/>
          <a:ext cx="11375999" cy="325399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b="0" i="0" u="none">
                          <a:solidFill>
                            <a:srgbClr val="333333"/>
                          </a:solidFill>
                          <a:latin typeface="Calibri Light"/>
                          <a:cs typeface="Verdana"/>
                        </a:rPr>
                        <a:t>trekguy</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rear view side mirror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164465">
                        <a:lnSpc>
                          <a:spcPct val="100000"/>
                        </a:lnSpc>
                        <a:spcBef>
                          <a:spcPts val="355"/>
                        </a:spcBef>
                      </a:pPr>
                      <a:r>
                        <a:rPr lang="en-US" sz="1000" b="0" i="0" u="none">
                          <a:solidFill>
                            <a:srgbClr val="333333"/>
                          </a:solidFill>
                          <a:latin typeface="Calibri Light"/>
                          <a:cs typeface="Verdana"/>
                        </a:rPr>
                        <a:t>A car has been driving behind you for some time (rearview mirror of the car)/Ein Wagen fährt längere Zeit hinter ihnen her (Rückspiegel e. Autos)</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91440">
                        <a:lnSpc>
                          <a:spcPct val="100000"/>
                        </a:lnSpc>
                        <a:spcBef>
                          <a:spcPts val="355"/>
                        </a:spcBef>
                      </a:pPr>
                      <a:r>
                        <a:rPr lang="en-US" sz="1000" b="0" i="0" u="none" spc="-5">
                          <a:solidFill>
                            <a:srgbClr val="333333"/>
                          </a:solidFill>
                          <a:latin typeface="Calibri Light"/>
                          <a:cs typeface="Verdana"/>
                        </a:rPr>
                        <a:t>The Jamoker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spc="-5">
                          <a:solidFill>
                            <a:srgbClr val="333333"/>
                          </a:solidFill>
                          <a:latin typeface="Calibri Light"/>
                          <a:cs typeface="Verdana"/>
                        </a:rPr>
                        <a:t>Missed The Bus</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dirty="0">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dirty="0">
                          <a:solidFill>
                            <a:srgbClr val="333333"/>
                          </a:solidFill>
                          <a:latin typeface="Calibri Light"/>
                          <a:cs typeface="Verdana"/>
                        </a:rPr>
                        <a:t>Bus passing by/Der Bus </a:t>
                      </a:r>
                      <a:r>
                        <a:rPr lang="en-US" sz="1000" b="0" i="0" u="none" dirty="0" err="1">
                          <a:solidFill>
                            <a:srgbClr val="333333"/>
                          </a:solidFill>
                          <a:latin typeface="Calibri Light"/>
                          <a:cs typeface="Verdana"/>
                        </a:rPr>
                        <a:t>fährt</a:t>
                      </a:r>
                      <a:r>
                        <a:rPr lang="en-US" sz="1000" b="0" i="0" u="none" dirty="0">
                          <a:solidFill>
                            <a:srgbClr val="333333"/>
                          </a:solidFill>
                          <a:latin typeface="Calibri Light"/>
                          <a:cs typeface="Verdana"/>
                        </a:rPr>
                        <a:t> </a:t>
                      </a:r>
                      <a:r>
                        <a:rPr lang="en-US" sz="1000" b="0" i="0" u="none" dirty="0" err="1">
                          <a:solidFill>
                            <a:srgbClr val="333333"/>
                          </a:solidFill>
                          <a:latin typeface="Calibri Light"/>
                          <a:cs typeface="Verdana"/>
                        </a:rPr>
                        <a:t>weg</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*MarS</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spc="-5">
                          <a:solidFill>
                            <a:srgbClr val="333333"/>
                          </a:solidFill>
                          <a:latin typeface="Calibri Light"/>
                          <a:cs typeface="Verdana"/>
                        </a:rPr>
                        <a:t>wine II</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40995">
                        <a:lnSpc>
                          <a:spcPct val="100000"/>
                        </a:lnSpc>
                        <a:spcBef>
                          <a:spcPts val="355"/>
                        </a:spcBef>
                      </a:pPr>
                      <a:r>
                        <a:rPr lang="de-DE" sz="1000" b="0" i="0" u="none">
                          <a:solidFill>
                            <a:srgbClr val="333333"/>
                          </a:solidFill>
                          <a:latin typeface="Calibri Light"/>
                          <a:cs typeface="Verdana"/>
                        </a:rPr>
                        <a:t>A neighbour invited you for a drink (Glass of white wine)/Nachbar hat sie auf ein Gläschen eingeladen (Glas m. Weiswein)</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91440">
                        <a:lnSpc>
                          <a:spcPct val="100000"/>
                        </a:lnSpc>
                        <a:spcBef>
                          <a:spcPts val="355"/>
                        </a:spcBef>
                      </a:pPr>
                      <a:r>
                        <a:rPr lang="en-US" sz="1000" b="0" i="0" u="none" spc="-5">
                          <a:solidFill>
                            <a:srgbClr val="333333"/>
                          </a:solidFill>
                          <a:latin typeface="Calibri Light"/>
                          <a:cs typeface="Verdana"/>
                        </a:rPr>
                        <a:t>heater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Commute (reading gang signs)</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dirty="0">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dirty="0">
                          <a:solidFill>
                            <a:srgbClr val="333333"/>
                          </a:solidFill>
                          <a:latin typeface="Calibri Light"/>
                          <a:cs typeface="Verdana"/>
                        </a:rPr>
                        <a:t>Reading the newspaper/</a:t>
                      </a:r>
                      <a:r>
                        <a:rPr lang="en-US" sz="1000" b="0" i="0" u="none" dirty="0" err="1">
                          <a:solidFill>
                            <a:srgbClr val="333333"/>
                          </a:solidFill>
                          <a:latin typeface="Calibri Light"/>
                          <a:cs typeface="Verdana"/>
                        </a:rPr>
                        <a:t>Zeitungsleser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Katrin Ze.</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spc="-5">
                          <a:solidFill>
                            <a:srgbClr val="333333"/>
                          </a:solidFill>
                          <a:latin typeface="Calibri Light"/>
                          <a:cs typeface="Verdana"/>
                        </a:rPr>
                        <a:t>fotocommunity</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spc="-5">
                          <a:solidFill>
                            <a:srgbClr val="333333"/>
                          </a:solidFill>
                          <a:latin typeface="Calibri Light"/>
                          <a:cs typeface="Verdana"/>
                        </a:rPr>
                        <a:t>enttäuscht</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de-DE" sz="1000" b="0" i="0" u="none">
                          <a:solidFill>
                            <a:srgbClr val="333333"/>
                          </a:solidFill>
                          <a:latin typeface="Calibri Light"/>
                          <a:cs typeface="Verdana"/>
                        </a:rPr>
                        <a:t>A friend thinks you are unfair/Ein Freund findet sie unfair (in der Ecke kauernde Frau)</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b="0" i="0" u="none" spc="-5">
                          <a:solidFill>
                            <a:srgbClr val="333333"/>
                          </a:solidFill>
                          <a:latin typeface="Calibri Light"/>
                          <a:cs typeface="Verdana"/>
                        </a:rPr>
                        <a:t>judge mental</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305435">
                        <a:lnSpc>
                          <a:spcPct val="100000"/>
                        </a:lnSpc>
                        <a:spcBef>
                          <a:spcPts val="360"/>
                        </a:spcBef>
                      </a:pPr>
                      <a:r>
                        <a:rPr lang="en-US" sz="1000" b="0" i="0" u="none" spc="-5">
                          <a:solidFill>
                            <a:srgbClr val="333333"/>
                          </a:solidFill>
                          <a:latin typeface="Calibri Light"/>
                          <a:cs typeface="Verdana"/>
                        </a:rPr>
                        <a:t>The Fluoride uncertainty Theory</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249554">
                        <a:lnSpc>
                          <a:spcPct val="100000"/>
                        </a:lnSpc>
                        <a:spcBef>
                          <a:spcPts val="360"/>
                        </a:spcBef>
                      </a:pPr>
                      <a:r>
                        <a:rPr lang="de-DE" sz="1000" b="0" i="0" u="none" dirty="0">
                          <a:solidFill>
                            <a:srgbClr val="333333"/>
                          </a:solidFill>
                          <a:latin typeface="Calibri Light"/>
                          <a:cs typeface="Verdana"/>
                        </a:rPr>
                        <a:t>A friend thinks you are smart (Albert Einstein)/ Ein Freund findet sie klug (Einstein)</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5268</Words>
  <Application>Microsoft Office PowerPoint</Application>
  <PresentationFormat>Benutzerdefiniert</PresentationFormat>
  <Paragraphs>653</Paragraphs>
  <Slides>58</Slides>
  <Notes>58</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58</vt:i4>
      </vt:variant>
    </vt:vector>
  </HeadingPairs>
  <TitlesOfParts>
    <vt:vector size="67" baseType="lpstr">
      <vt:lpstr>WingDings</vt:lpstr>
      <vt:lpstr>Times New Roman</vt:lpstr>
      <vt:lpstr>Arial</vt:lpstr>
      <vt:lpstr>WingDings</vt:lpstr>
      <vt:lpstr>Verdana</vt:lpstr>
      <vt:lpstr>Calibri Light</vt:lpstr>
      <vt:lpstr>Old English Text MT</vt:lpstr>
      <vt:lpstr>Symbol</vt:lpstr>
      <vt:lpstr>UKE_PPT-Vorlage_16zu9</vt:lpstr>
      <vt:lpstr>TMC 1 B – Modul de atribuire</vt:lpstr>
      <vt:lpstr>Mod de atribuire</vt:lpstr>
      <vt:lpstr>Mod de atribuire</vt:lpstr>
      <vt:lpstr>Mod de atribuire</vt:lpstr>
      <vt:lpstr>Explicaţii</vt:lpstr>
      <vt:lpstr>Explicaţii</vt:lpstr>
      <vt:lpstr>Explicaţii</vt:lpstr>
      <vt:lpstr>Atribuire</vt:lpstr>
      <vt:lpstr>Ieşiţi din spital aproape fără simptome.</vt:lpstr>
      <vt:lpstr>Ieşiţi din spital aproape fără simptome.</vt:lpstr>
      <vt:lpstr>Ieşiţi din spital aproape fără simptome.</vt:lpstr>
      <vt:lpstr>Ieşiţi din spital aproape fără simptome.</vt:lpstr>
      <vt:lpstr>Ieşiţi din spital aproape fără simptome.</vt:lpstr>
      <vt:lpstr>Ieşiţi din spital aproape fără simptome.</vt:lpstr>
      <vt:lpstr>Consecvenţe anumitor moduri de atribuire pentru evenimente negative!</vt:lpstr>
      <vt:lpstr>Consecvenţe anumitor moduri de atribuire pentru evenimente negative!</vt:lpstr>
      <vt:lpstr>Consecvenţe anumitor moduri de atribuire pentru evenimente negative!</vt:lpstr>
      <vt:lpstr>Consecvenţe anumitor moduri de atribuire pentru evenimente negative!</vt:lpstr>
      <vt:lpstr>Consecvenţe anumitor moduri de atribuire pentru evenimente negative!</vt:lpstr>
      <vt:lpstr>Consecvenţe anumitor moduri de atribuire pentru evenimente pozitive!</vt:lpstr>
      <vt:lpstr>Consecvenţe anumitor moduri de atribuire pentru evenimente pozitive!</vt:lpstr>
      <vt:lpstr>Consecvenţe anumitor moduri de atribuire pentru evenimente pozitive!</vt:lpstr>
      <vt:lpstr>Consecvenţe anumitor moduri de atribuire pentru evenimente pozitive!</vt:lpstr>
      <vt:lpstr>Consecvenţe anumitor moduri de atribuire pentru evenimente pozitive!</vt:lpstr>
      <vt:lpstr>Cu ce scop?</vt:lpstr>
      <vt:lpstr>Cu ce scop?</vt:lpstr>
      <vt:lpstr>Cum o atribuire monocauzală favorizează interpretaţii greşite în psihoză – exemple</vt:lpstr>
      <vt:lpstr>Mod de atribuire Scopul acestui antrenament</vt:lpstr>
      <vt:lpstr>O prietenă vorbeşte despre dumneavoastră când nu sunteţi prezent.</vt:lpstr>
      <vt:lpstr>Sunteţi invitat la un interviu pentru un loc de muncă.</vt:lpstr>
      <vt:lpstr>O prietenă este surprinsă în mod neplăcut de vizita spontană a voastră.</vt:lpstr>
      <vt:lpstr>Care este cauza principală pentru acest fapt?</vt:lpstr>
      <vt:lpstr>Ce ar fi putut să determine situația?</vt:lpstr>
      <vt:lpstr>O voce internă vă spune că nu sunteţi bun de nimic.</vt:lpstr>
      <vt:lpstr>O voce internă vă spune că nu sunteţi bun de nimic.</vt:lpstr>
      <vt:lpstr>O voce internă vă spune că nu sunteţi bun de nimic.</vt:lpstr>
      <vt:lpstr>Auzul de voci Gîndurile proprii sau controlate din afară? Argumente pro şi contra</vt:lpstr>
      <vt:lpstr>Auzul de voci Gîndurile proprii sau controlate din afară? Argumente pro şi contra</vt:lpstr>
      <vt:lpstr>Auzul de voci Gîndurile proprii sau controlate din afară? Argumente pro şi contra</vt:lpstr>
      <vt:lpstr>Auzul de voci Gîndurile proprii sau controlate din afară? Argumente pro şi contra</vt:lpstr>
      <vt:lpstr>Auzul de voci Gîndurile proprii sau controlate din afară? Argumente pro şi contra</vt:lpstr>
      <vt:lpstr>Care este cauza principală pentru acest fapt?</vt:lpstr>
      <vt:lpstr>Un prieten nu vine la o întâlnire.</vt:lpstr>
      <vt:lpstr>Un prieten nu v-a trimis o vedere din concediul lui.</vt:lpstr>
      <vt:lpstr>O maşină merge în spatele vostru pentru o perioadă mai lungă de timp.</vt:lpstr>
      <vt:lpstr>Autobuzul în care vroiaţi să vă urcaţi, pleacă direct din faţa voastră.</vt:lpstr>
      <vt:lpstr>Care este cauza principală pentru acest fapt?</vt:lpstr>
      <vt:lpstr>În faţa uşii voastre citeşte un om de mai mult timp ziarul.</vt:lpstr>
      <vt:lpstr>Un prieten crede că sunteţi nedrept.</vt:lpstr>
      <vt:lpstr>Ce l-a determinat să creadă că sunteţi deştept?</vt:lpstr>
      <vt:lpstr>Transferul în viaţa de zi cu zi</vt:lpstr>
      <vt:lpstr>Transferul în viaţa de zi cu zi</vt:lpstr>
      <vt:lpstr>Transferul în viaţa de zi cu zi</vt:lpstr>
      <vt:lpstr>Ce legătură are acesta cu psihoza?</vt:lpstr>
      <vt:lpstr>Ce legătură are acesta cu psihoza?</vt:lpstr>
      <vt:lpstr>Vă mulţumim pentru atenţia dumneavoastră!</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Britt-Marie Larsen</cp:lastModifiedBy>
  <cp:revision>287</cp:revision>
  <dcterms:created xsi:type="dcterms:W3CDTF">2004-10-11T13:21:01Z</dcterms:created>
  <dcterms:modified xsi:type="dcterms:W3CDTF">2023-02-13T14:18:08Z</dcterms:modified>
</cp:coreProperties>
</file>