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6"/>
  </p:notesMasterIdLst>
  <p:handoutMasterIdLst>
    <p:handoutMasterId r:id="rId67"/>
  </p:handoutMasterIdLst>
  <p:sldIdLst>
    <p:sldId id="551" r:id="rId2"/>
    <p:sldId id="462" r:id="rId3"/>
    <p:sldId id="499" r:id="rId4"/>
    <p:sldId id="502" r:id="rId5"/>
    <p:sldId id="529" r:id="rId6"/>
    <p:sldId id="528" r:id="rId7"/>
    <p:sldId id="527" r:id="rId8"/>
    <p:sldId id="526" r:id="rId9"/>
    <p:sldId id="467" r:id="rId10"/>
    <p:sldId id="376" r:id="rId11"/>
    <p:sldId id="375" r:id="rId12"/>
    <p:sldId id="374" r:id="rId13"/>
    <p:sldId id="338" r:id="rId14"/>
    <p:sldId id="357" r:id="rId15"/>
    <p:sldId id="339" r:id="rId16"/>
    <p:sldId id="361" r:id="rId17"/>
    <p:sldId id="358" r:id="rId18"/>
    <p:sldId id="504" r:id="rId19"/>
    <p:sldId id="531" r:id="rId20"/>
    <p:sldId id="530" r:id="rId21"/>
    <p:sldId id="437" r:id="rId22"/>
    <p:sldId id="438" r:id="rId23"/>
    <p:sldId id="469" r:id="rId24"/>
    <p:sldId id="309" r:id="rId25"/>
    <p:sldId id="508" r:id="rId26"/>
    <p:sldId id="537" r:id="rId27"/>
    <p:sldId id="536" r:id="rId28"/>
    <p:sldId id="535" r:id="rId29"/>
    <p:sldId id="534" r:id="rId30"/>
    <p:sldId id="533" r:id="rId31"/>
    <p:sldId id="532" r:id="rId32"/>
    <p:sldId id="316" r:id="rId33"/>
    <p:sldId id="390" r:id="rId34"/>
    <p:sldId id="538" r:id="rId35"/>
    <p:sldId id="541" r:id="rId36"/>
    <p:sldId id="540" r:id="rId37"/>
    <p:sldId id="279" r:id="rId38"/>
    <p:sldId id="471" r:id="rId39"/>
    <p:sldId id="480" r:id="rId40"/>
    <p:sldId id="542" r:id="rId41"/>
    <p:sldId id="516" r:id="rId42"/>
    <p:sldId id="544" r:id="rId43"/>
    <p:sldId id="543" r:id="rId44"/>
    <p:sldId id="518" r:id="rId45"/>
    <p:sldId id="545" r:id="rId46"/>
    <p:sldId id="313" r:id="rId47"/>
    <p:sldId id="495" r:id="rId48"/>
    <p:sldId id="496" r:id="rId49"/>
    <p:sldId id="519" r:id="rId50"/>
    <p:sldId id="547" r:id="rId51"/>
    <p:sldId id="546" r:id="rId52"/>
    <p:sldId id="483" r:id="rId53"/>
    <p:sldId id="485" r:id="rId54"/>
    <p:sldId id="521" r:id="rId55"/>
    <p:sldId id="548" r:id="rId56"/>
    <p:sldId id="522" r:id="rId57"/>
    <p:sldId id="549" r:id="rId58"/>
    <p:sldId id="523" r:id="rId59"/>
    <p:sldId id="550" r:id="rId60"/>
    <p:sldId id="317" r:id="rId61"/>
    <p:sldId id="435" r:id="rId62"/>
    <p:sldId id="436" r:id="rId63"/>
    <p:sldId id="525" r:id="rId64"/>
    <p:sldId id="494" r:id="rId65"/>
  </p:sldIdLst>
  <p:sldSz cx="12195175" cy="6858000"/>
  <p:notesSz cx="7099300" cy="10234613"/>
  <p:embeddedFontLst>
    <p:embeddedFont>
      <p:font typeface="Calibri Light" panose="020F0302020204030204" pitchFamily="34" charset="0"/>
      <p:regular r:id="rId68"/>
      <p:italic r:id="rId69"/>
    </p:embeddedFont>
    <p:embeddedFont>
      <p:font typeface="Verdana" panose="020B0604030504040204" pitchFamily="34" charset="0"/>
      <p:regular r:id="rId70"/>
      <p:bold r:id="rId71"/>
      <p:italic r:id="rId72"/>
      <p:boldItalic r:id="rId73"/>
    </p:embeddedFont>
    <p:embeddedFont>
      <p:font typeface="Wingdings 2" panose="05020102010507070707" pitchFamily="18" charset="2"/>
      <p:regular r:id="rId74"/>
    </p:embeddedFont>
  </p:embeddedFontLst>
  <p:defaultTextStyle>
    <a:defPPr>
      <a:defRPr lang="de-DE"/>
    </a:defPPr>
    <a:lvl1pPr algn="l" rtl="0" fontAlgn="base">
      <a:spcBef>
        <a:spcPct val="0"/>
      </a:spcBef>
      <a:spcAft>
        <a:spcPct val="0"/>
      </a:spcAft>
      <a:defRPr lang="en-US" sz="4400" kern="1200">
        <a:solidFill>
          <a:schemeClr val="tx2"/>
        </a:solidFill>
        <a:latin typeface="+mn-lt"/>
        <a:ea typeface="ＭＳ Ｐゴシック"/>
      </a:defRPr>
    </a:lvl1pPr>
    <a:lvl2pPr marL="457200" algn="l" rtl="0" fontAlgn="base">
      <a:spcBef>
        <a:spcPct val="0"/>
      </a:spcBef>
      <a:spcAft>
        <a:spcPct val="0"/>
      </a:spcAft>
      <a:defRPr lang="en-US" sz="4400" kern="1200">
        <a:solidFill>
          <a:schemeClr val="tx2"/>
        </a:solidFill>
        <a:latin typeface="+mn-lt"/>
        <a:ea typeface="ＭＳ Ｐゴシック"/>
      </a:defRPr>
    </a:lvl2pPr>
    <a:lvl3pPr marL="914400" algn="l" rtl="0" fontAlgn="base">
      <a:spcBef>
        <a:spcPct val="0"/>
      </a:spcBef>
      <a:spcAft>
        <a:spcPct val="0"/>
      </a:spcAft>
      <a:defRPr lang="en-US" sz="4400" kern="1200">
        <a:solidFill>
          <a:schemeClr val="tx2"/>
        </a:solidFill>
        <a:latin typeface="+mn-lt"/>
        <a:ea typeface="ＭＳ Ｐゴシック"/>
      </a:defRPr>
    </a:lvl3pPr>
    <a:lvl4pPr marL="1371600" algn="l" rtl="0" fontAlgn="base">
      <a:spcBef>
        <a:spcPct val="0"/>
      </a:spcBef>
      <a:spcAft>
        <a:spcPct val="0"/>
      </a:spcAft>
      <a:defRPr lang="en-US" sz="4400" kern="1200">
        <a:solidFill>
          <a:schemeClr val="tx2"/>
        </a:solidFill>
        <a:latin typeface="+mn-lt"/>
        <a:ea typeface="ＭＳ Ｐゴシック"/>
      </a:defRPr>
    </a:lvl4pPr>
    <a:lvl5pPr marL="1828800" algn="l" rtl="0" fontAlgn="base">
      <a:spcBef>
        <a:spcPct val="0"/>
      </a:spcBef>
      <a:spcAft>
        <a:spcPct val="0"/>
      </a:spcAft>
      <a:defRPr lang="en-US" sz="4400" kern="1200">
        <a:solidFill>
          <a:schemeClr val="tx2"/>
        </a:solidFill>
        <a:latin typeface="+mn-lt"/>
        <a:ea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FF0000"/>
    <a:srgbClr val="000000"/>
    <a:srgbClr val="0099CC"/>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89" autoAdjust="0"/>
    <p:restoredTop sz="91801" autoAdjust="0"/>
  </p:normalViewPr>
  <p:slideViewPr>
    <p:cSldViewPr>
      <p:cViewPr varScale="1">
        <p:scale>
          <a:sx n="98" d="100"/>
          <a:sy n="98" d="100"/>
        </p:scale>
        <p:origin x="216" y="56"/>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1.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openxmlformats.org/officeDocument/2006/relationships/font" Target="fonts/font7.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rPr>
            <a:t>Boala</a:t>
          </a:r>
          <a:endParaRPr lang="en-US" sz="2400" dirty="0">
            <a:latin typeface="+mj-lt"/>
            <a:ea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vi-VN" sz="2400" dirty="0">
              <a:latin typeface="+mj-lt"/>
              <a:ea typeface="Verdana" pitchFamily="34" charset="0"/>
            </a:rPr>
            <a:t>Prejudecăți</a:t>
          </a:r>
          <a:endParaRPr lang="en-US" sz="2400" dirty="0">
            <a:latin typeface="+mj-lt"/>
            <a:ea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err="1">
              <a:latin typeface="+mj-lt"/>
              <a:ea typeface="Verdana" pitchFamily="34" charset="0"/>
            </a:rPr>
            <a:t>Stima</a:t>
          </a:r>
          <a:r>
            <a:rPr lang="en-US" sz="2400" dirty="0">
              <a:latin typeface="+mj-lt"/>
              <a:ea typeface="Verdana" pitchFamily="34" charset="0"/>
            </a:rPr>
            <a:t> de sine </a:t>
          </a:r>
          <a:r>
            <a:rPr lang="en-US" sz="2400" dirty="0" err="1">
              <a:latin typeface="+mj-lt"/>
              <a:ea typeface="Verdana" pitchFamily="34" charset="0"/>
            </a:rPr>
            <a:t>scade</a:t>
          </a:r>
          <a:endParaRPr lang="en-US" sz="2400" dirty="0">
            <a:latin typeface="+mj-lt"/>
            <a:ea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E4841F29-BBB0-4CD4-A449-8BA8CA4E0CE9}" type="presOf" srcId="{11E49AD0-DCE6-49A3-A921-184F5EB9A5C6}" destId="{79E1ED89-3D58-4688-A48D-428AB1CD95FE}"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30C1D9AD-F9EE-4442-9486-7153259B4F82}" type="presOf" srcId="{B390256F-280B-40CB-BD31-09509749AC6C}" destId="{95978D0C-A8C9-4FB8-8DFC-2906FAA59983}" srcOrd="0" destOrd="0" presId="urn:microsoft.com/office/officeart/2005/8/layout/cycle1"/>
    <dgm:cxn modelId="{C724CCC6-D84A-43AC-96B5-9EA1C07691AE}" type="presOf" srcId="{90182C8E-0A3D-411B-A654-821F546FC078}" destId="{AC268F96-0D5D-4B9A-A307-62DE90494B18}" srcOrd="0" destOrd="0" presId="urn:microsoft.com/office/officeart/2005/8/layout/cycle1"/>
    <dgm:cxn modelId="{E4621CCC-9955-42C8-BB23-714E62ED5D50}" type="presOf" srcId="{CB5245DE-ECC5-49E9-94DC-262E3BD83AA5}" destId="{D559A818-7D53-4BBD-8633-917FB032314D}" srcOrd="0" destOrd="0" presId="urn:microsoft.com/office/officeart/2005/8/layout/cycle1"/>
    <dgm:cxn modelId="{9355D9D6-E1CB-4B7E-89E4-B8BEAD86EE7A}" type="presOf" srcId="{6459B721-636D-4D51-9601-6B4E5788A266}" destId="{818239DA-8F7F-4917-8EB0-77B4EE5EAA94}" srcOrd="0" destOrd="0" presId="urn:microsoft.com/office/officeart/2005/8/layout/cycle1"/>
    <dgm:cxn modelId="{F3C454EB-7D0B-437C-8C2B-873D4B1319AA}" type="presOf" srcId="{3F4E915D-4700-4542-A7C1-CEF728AB432D}" destId="{0332A1E0-1C13-4723-960F-9019466D281A}"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98E0C4F6-1C6D-40AB-8F4C-52E979DB4025}" type="presOf" srcId="{EFA2980D-718B-4FC8-9FF6-15C1C35CF177}" destId="{8816A1BD-E3E1-4456-9298-4B3407C622F7}" srcOrd="0" destOrd="0" presId="urn:microsoft.com/office/officeart/2005/8/layout/cycle1"/>
    <dgm:cxn modelId="{6932121B-0D35-46BE-880A-7BD17D92CA27}" type="presParOf" srcId="{8816A1BD-E3E1-4456-9298-4B3407C622F7}" destId="{682C883B-3E72-41CB-97EB-93B061717596}" srcOrd="0" destOrd="0" presId="urn:microsoft.com/office/officeart/2005/8/layout/cycle1"/>
    <dgm:cxn modelId="{744F6B5C-B7EB-4C86-85DE-190A78427F90}" type="presParOf" srcId="{8816A1BD-E3E1-4456-9298-4B3407C622F7}" destId="{79E1ED89-3D58-4688-A48D-428AB1CD95FE}" srcOrd="1" destOrd="0" presId="urn:microsoft.com/office/officeart/2005/8/layout/cycle1"/>
    <dgm:cxn modelId="{0D50E707-E985-4A37-B627-BD20FB803456}" type="presParOf" srcId="{8816A1BD-E3E1-4456-9298-4B3407C622F7}" destId="{0332A1E0-1C13-4723-960F-9019466D281A}" srcOrd="2" destOrd="0" presId="urn:microsoft.com/office/officeart/2005/8/layout/cycle1"/>
    <dgm:cxn modelId="{9A1D7ED7-F124-44FA-8D2C-F87965F7D61D}" type="presParOf" srcId="{8816A1BD-E3E1-4456-9298-4B3407C622F7}" destId="{788C7A12-E6C7-4DB4-9A7F-209CA41AE316}" srcOrd="3" destOrd="0" presId="urn:microsoft.com/office/officeart/2005/8/layout/cycle1"/>
    <dgm:cxn modelId="{1334957C-263D-4CF5-8DB2-14C933675101}" type="presParOf" srcId="{8816A1BD-E3E1-4456-9298-4B3407C622F7}" destId="{95978D0C-A8C9-4FB8-8DFC-2906FAA59983}" srcOrd="4" destOrd="0" presId="urn:microsoft.com/office/officeart/2005/8/layout/cycle1"/>
    <dgm:cxn modelId="{B3BD5BD0-DA79-4840-A5D2-F4540B5C4841}" type="presParOf" srcId="{8816A1BD-E3E1-4456-9298-4B3407C622F7}" destId="{818239DA-8F7F-4917-8EB0-77B4EE5EAA94}" srcOrd="5" destOrd="0" presId="urn:microsoft.com/office/officeart/2005/8/layout/cycle1"/>
    <dgm:cxn modelId="{C664AF56-A4A6-4852-8B69-9D1A67D81C93}" type="presParOf" srcId="{8816A1BD-E3E1-4456-9298-4B3407C622F7}" destId="{F48D0065-C1C5-41DE-80DC-9649E256CF0F}" srcOrd="6" destOrd="0" presId="urn:microsoft.com/office/officeart/2005/8/layout/cycle1"/>
    <dgm:cxn modelId="{4E41F5A2-4A02-4EE4-8652-9950B9C8B3EE}" type="presParOf" srcId="{8816A1BD-E3E1-4456-9298-4B3407C622F7}" destId="{D559A818-7D53-4BBD-8633-917FB032314D}" srcOrd="7" destOrd="0" presId="urn:microsoft.com/office/officeart/2005/8/layout/cycle1"/>
    <dgm:cxn modelId="{ACD9B859-3E7E-4446-9BAC-E74A1948D4CE}"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Boala</a:t>
          </a:r>
          <a:endParaRPr lang="en-US" sz="2400" kern="1200" dirty="0">
            <a:latin typeface="+mj-lt"/>
            <a:ea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vi-VN" sz="2400" kern="1200" dirty="0">
              <a:latin typeface="+mj-lt"/>
              <a:ea typeface="Verdana" pitchFamily="34" charset="0"/>
            </a:rPr>
            <a:t>Prejudecăți</a:t>
          </a:r>
          <a:endParaRPr lang="en-US" sz="2400" kern="1200" dirty="0">
            <a:latin typeface="+mj-lt"/>
            <a:ea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Stima</a:t>
          </a:r>
          <a:r>
            <a:rPr lang="en-US" sz="2400" kern="1200" dirty="0">
              <a:latin typeface="+mj-lt"/>
              <a:ea typeface="Verdana" pitchFamily="34" charset="0"/>
            </a:rPr>
            <a:t> de sine </a:t>
          </a:r>
          <a:r>
            <a:rPr lang="en-US" sz="2400" kern="1200" dirty="0" err="1">
              <a:latin typeface="+mj-lt"/>
              <a:ea typeface="Verdana" pitchFamily="34" charset="0"/>
            </a:rPr>
            <a:t>scade</a:t>
          </a:r>
          <a:endParaRPr lang="en-US" sz="2400" kern="1200" dirty="0">
            <a:latin typeface="+mj-lt"/>
            <a:ea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2</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3800223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4</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4230704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5</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4230704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6</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4230704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7</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4230704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8</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4230704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9</a:t>
            </a:fld>
            <a:endParaRPr lang="de-DE">
              <a:ea typeface="ＭＳ Ｐゴシック"/>
              <a:cs typeface="ＭＳ Ｐゴシック"/>
            </a:endParaRPr>
          </a:p>
        </p:txBody>
      </p:sp>
    </p:spTree>
    <p:extLst>
      <p:ext uri="{BB962C8B-B14F-4D97-AF65-F5344CB8AC3E}">
        <p14:creationId xmlns:p14="http://schemas.microsoft.com/office/powerpoint/2010/main" val="281956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11</a:t>
            </a:fld>
            <a:endParaRPr lang="de-DE"/>
          </a:p>
        </p:txBody>
      </p:sp>
    </p:spTree>
    <p:extLst>
      <p:ext uri="{BB962C8B-B14F-4D97-AF65-F5344CB8AC3E}">
        <p14:creationId xmlns:p14="http://schemas.microsoft.com/office/powerpoint/2010/main" val="1798076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12</a:t>
            </a:fld>
            <a:endParaRPr lang="de-DE"/>
          </a:p>
        </p:txBody>
      </p:sp>
    </p:spTree>
    <p:extLst>
      <p:ext uri="{BB962C8B-B14F-4D97-AF65-F5344CB8AC3E}">
        <p14:creationId xmlns:p14="http://schemas.microsoft.com/office/powerpoint/2010/main" val="30988472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13</a:t>
            </a:fld>
            <a:endParaRPr lang="de-DE"/>
          </a:p>
        </p:txBody>
      </p:sp>
    </p:spTree>
    <p:extLst>
      <p:ext uri="{BB962C8B-B14F-4D97-AF65-F5344CB8AC3E}">
        <p14:creationId xmlns:p14="http://schemas.microsoft.com/office/powerpoint/2010/main" val="3305177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14</a:t>
            </a:fld>
            <a:endParaRPr lang="de-DE"/>
          </a:p>
        </p:txBody>
      </p:sp>
    </p:spTree>
    <p:extLst>
      <p:ext uri="{BB962C8B-B14F-4D97-AF65-F5344CB8AC3E}">
        <p14:creationId xmlns:p14="http://schemas.microsoft.com/office/powerpoint/2010/main" val="42705384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15</a:t>
            </a:fld>
            <a:endParaRPr lang="de-DE"/>
          </a:p>
        </p:txBody>
      </p:sp>
    </p:spTree>
    <p:extLst>
      <p:ext uri="{BB962C8B-B14F-4D97-AF65-F5344CB8AC3E}">
        <p14:creationId xmlns:p14="http://schemas.microsoft.com/office/powerpoint/2010/main" val="39264484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16</a:t>
            </a:fld>
            <a:endParaRPr lang="de-DE"/>
          </a:p>
        </p:txBody>
      </p:sp>
    </p:spTree>
    <p:extLst>
      <p:ext uri="{BB962C8B-B14F-4D97-AF65-F5344CB8AC3E}">
        <p14:creationId xmlns:p14="http://schemas.microsoft.com/office/powerpoint/2010/main" val="6306571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17</a:t>
            </a:fld>
            <a:endParaRPr lang="de-DE"/>
          </a:p>
        </p:txBody>
      </p:sp>
    </p:spTree>
    <p:extLst>
      <p:ext uri="{BB962C8B-B14F-4D97-AF65-F5344CB8AC3E}">
        <p14:creationId xmlns:p14="http://schemas.microsoft.com/office/powerpoint/2010/main" val="184534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18</a:t>
            </a:fld>
            <a:endParaRPr lang="de-DE"/>
          </a:p>
        </p:txBody>
      </p:sp>
    </p:spTree>
    <p:extLst>
      <p:ext uri="{BB962C8B-B14F-4D97-AF65-F5344CB8AC3E}">
        <p14:creationId xmlns:p14="http://schemas.microsoft.com/office/powerpoint/2010/main" val="41407476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19</a:t>
            </a:fld>
            <a:endParaRPr lang="de-DE"/>
          </a:p>
        </p:txBody>
      </p:sp>
    </p:spTree>
    <p:extLst>
      <p:ext uri="{BB962C8B-B14F-4D97-AF65-F5344CB8AC3E}">
        <p14:creationId xmlns:p14="http://schemas.microsoft.com/office/powerpoint/2010/main" val="38190072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20</a:t>
            </a:fld>
            <a:endParaRPr lang="de-DE"/>
          </a:p>
        </p:txBody>
      </p:sp>
    </p:spTree>
    <p:extLst>
      <p:ext uri="{BB962C8B-B14F-4D97-AF65-F5344CB8AC3E}">
        <p14:creationId xmlns:p14="http://schemas.microsoft.com/office/powerpoint/2010/main" val="30431190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Folienbildplatzhalter 1"/>
          <p:cNvSpPr>
            <a:spLocks noGrp="1" noRot="1" noChangeAspect="1"/>
          </p:cNvSpPr>
          <p:nvPr>
            <p:ph type="sldImg"/>
          </p:nvPr>
        </p:nvSpPr>
        <p:spPr>
          <a:xfrm>
            <a:off x="138113" y="768350"/>
            <a:ext cx="6823075" cy="3836988"/>
          </a:xfrm>
          <a:ln/>
        </p:spPr>
      </p:sp>
      <p:sp>
        <p:nvSpPr>
          <p:cNvPr id="46082"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6083" name="Foliennummernplatzhalter 3"/>
          <p:cNvSpPr>
            <a:spLocks noGrp="1"/>
          </p:cNvSpPr>
          <p:nvPr>
            <p:ph type="sldNum" sz="quarter" idx="5"/>
          </p:nvPr>
        </p:nvSpPr>
        <p:spPr>
          <a:noFill/>
        </p:spPr>
        <p:txBody>
          <a:bodyPr/>
          <a:lstStyle/>
          <a:p>
            <a:fld id="{183C0D5F-7414-42BB-B117-2C929750E104}"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4035186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Folienbildplatzhalter 1"/>
          <p:cNvSpPr>
            <a:spLocks noGrp="1" noRot="1" noChangeAspect="1"/>
          </p:cNvSpPr>
          <p:nvPr>
            <p:ph type="sldImg"/>
          </p:nvPr>
        </p:nvSpPr>
        <p:spPr>
          <a:xfrm>
            <a:off x="138113" y="768350"/>
            <a:ext cx="6823075" cy="3836988"/>
          </a:xfrm>
          <a:ln/>
        </p:spPr>
      </p:sp>
      <p:sp>
        <p:nvSpPr>
          <p:cNvPr id="50178"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50179" name="Foliennummernplatzhalter 3"/>
          <p:cNvSpPr>
            <a:spLocks noGrp="1"/>
          </p:cNvSpPr>
          <p:nvPr>
            <p:ph type="sldNum" sz="quarter" idx="5"/>
          </p:nvPr>
        </p:nvSpPr>
        <p:spPr>
          <a:noFill/>
        </p:spPr>
        <p:txBody>
          <a:bodyPr/>
          <a:lstStyle/>
          <a:p>
            <a:fld id="{E558DD3E-C145-4413-AB49-C00001827D37}" type="slidenum">
              <a:rPr lang="de-DE" smtClean="0">
                <a:ea typeface="ＭＳ Ｐゴシック"/>
                <a:cs typeface="ＭＳ Ｐゴシック"/>
              </a:rPr>
              <a:pPr/>
              <a:t>23</a:t>
            </a:fld>
            <a:endParaRPr lang="de-DE">
              <a:ea typeface="ＭＳ Ｐゴシック"/>
              <a:cs typeface="ＭＳ Ｐゴシック"/>
            </a:endParaRPr>
          </a:p>
        </p:txBody>
      </p:sp>
    </p:spTree>
    <p:extLst>
      <p:ext uri="{BB962C8B-B14F-4D97-AF65-F5344CB8AC3E}">
        <p14:creationId xmlns:p14="http://schemas.microsoft.com/office/powerpoint/2010/main" val="16506981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24</a:t>
            </a:fld>
            <a:endParaRPr lang="de-DE"/>
          </a:p>
        </p:txBody>
      </p:sp>
    </p:spTree>
    <p:extLst>
      <p:ext uri="{BB962C8B-B14F-4D97-AF65-F5344CB8AC3E}">
        <p14:creationId xmlns:p14="http://schemas.microsoft.com/office/powerpoint/2010/main" val="5968297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42551113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42551113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27</a:t>
            </a:fld>
            <a:endParaRPr lang="de-DE">
              <a:ea typeface="ＭＳ Ｐゴシック"/>
              <a:cs typeface="ＭＳ Ｐゴシック"/>
            </a:endParaRPr>
          </a:p>
        </p:txBody>
      </p:sp>
    </p:spTree>
    <p:extLst>
      <p:ext uri="{BB962C8B-B14F-4D97-AF65-F5344CB8AC3E}">
        <p14:creationId xmlns:p14="http://schemas.microsoft.com/office/powerpoint/2010/main" val="42551113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28</a:t>
            </a:fld>
            <a:endParaRPr lang="de-DE">
              <a:ea typeface="ＭＳ Ｐゴシック"/>
              <a:cs typeface="ＭＳ Ｐゴシック"/>
            </a:endParaRPr>
          </a:p>
        </p:txBody>
      </p:sp>
    </p:spTree>
    <p:extLst>
      <p:ext uri="{BB962C8B-B14F-4D97-AF65-F5344CB8AC3E}">
        <p14:creationId xmlns:p14="http://schemas.microsoft.com/office/powerpoint/2010/main" val="42551113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29</a:t>
            </a:fld>
            <a:endParaRPr lang="de-DE">
              <a:ea typeface="ＭＳ Ｐゴシック"/>
              <a:cs typeface="ＭＳ Ｐゴシック"/>
            </a:endParaRPr>
          </a:p>
        </p:txBody>
      </p:sp>
    </p:spTree>
    <p:extLst>
      <p:ext uri="{BB962C8B-B14F-4D97-AF65-F5344CB8AC3E}">
        <p14:creationId xmlns:p14="http://schemas.microsoft.com/office/powerpoint/2010/main" val="42551113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30</a:t>
            </a:fld>
            <a:endParaRPr lang="de-DE">
              <a:ea typeface="ＭＳ Ｐゴシック"/>
              <a:cs typeface="ＭＳ Ｐゴシック"/>
            </a:endParaRPr>
          </a:p>
        </p:txBody>
      </p:sp>
    </p:spTree>
    <p:extLst>
      <p:ext uri="{BB962C8B-B14F-4D97-AF65-F5344CB8AC3E}">
        <p14:creationId xmlns:p14="http://schemas.microsoft.com/office/powerpoint/2010/main" val="42551113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31</a:t>
            </a:fld>
            <a:endParaRPr lang="de-DE">
              <a:ea typeface="ＭＳ Ｐゴシック"/>
              <a:cs typeface="ＭＳ Ｐゴシック"/>
            </a:endParaRPr>
          </a:p>
        </p:txBody>
      </p:sp>
    </p:spTree>
    <p:extLst>
      <p:ext uri="{BB962C8B-B14F-4D97-AF65-F5344CB8AC3E}">
        <p14:creationId xmlns:p14="http://schemas.microsoft.com/office/powerpoint/2010/main" val="42551113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38113" y="768350"/>
            <a:ext cx="6823075" cy="3836988"/>
          </a:xfrm>
          <a:ln/>
        </p:spPr>
      </p:sp>
      <p:sp>
        <p:nvSpPr>
          <p:cNvPr id="67586" name="Notizenplatzhalter 2"/>
          <p:cNvSpPr>
            <a:spLocks noGrp="1"/>
          </p:cNvSpPr>
          <p:nvPr>
            <p:ph type="body" idx="1"/>
          </p:nvPr>
        </p:nvSpPr>
        <p:spPr>
          <a:noFill/>
          <a:ln/>
        </p:spPr>
        <p:txBody>
          <a:bodyPr/>
          <a:lstStyle/>
          <a:p>
            <a:endParaRPr lang="en-US">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927B53EC-EAA2-43F7-BED2-896AAD8F9FDA}" type="slidenum">
              <a:rPr lang="de-DE" smtClean="0">
                <a:ea typeface="ＭＳ Ｐゴシック"/>
                <a:cs typeface="ＭＳ Ｐゴシック"/>
              </a:rPr>
              <a:pPr/>
              <a:t>32</a:t>
            </a:fld>
            <a:endParaRPr lang="de-DE">
              <a:ea typeface="ＭＳ Ｐゴシック"/>
              <a:cs typeface="ＭＳ Ｐゴシック"/>
            </a:endParaRPr>
          </a:p>
        </p:txBody>
      </p:sp>
    </p:spTree>
    <p:extLst>
      <p:ext uri="{BB962C8B-B14F-4D97-AF65-F5344CB8AC3E}">
        <p14:creationId xmlns:p14="http://schemas.microsoft.com/office/powerpoint/2010/main" val="2733610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33</a:t>
            </a:fld>
            <a:endParaRPr lang="de-DE"/>
          </a:p>
        </p:txBody>
      </p:sp>
    </p:spTree>
    <p:extLst>
      <p:ext uri="{BB962C8B-B14F-4D97-AF65-F5344CB8AC3E}">
        <p14:creationId xmlns:p14="http://schemas.microsoft.com/office/powerpoint/2010/main" val="14999784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34</a:t>
            </a:fld>
            <a:endParaRPr lang="de-DE">
              <a:ea typeface="ＭＳ Ｐゴシック"/>
              <a:cs typeface="ＭＳ Ｐゴシック"/>
            </a:endParaRPr>
          </a:p>
        </p:txBody>
      </p:sp>
    </p:spTree>
    <p:extLst>
      <p:ext uri="{BB962C8B-B14F-4D97-AF65-F5344CB8AC3E}">
        <p14:creationId xmlns:p14="http://schemas.microsoft.com/office/powerpoint/2010/main" val="27173003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35</a:t>
            </a:fld>
            <a:endParaRPr lang="de-DE">
              <a:ea typeface="ＭＳ Ｐゴシック"/>
              <a:cs typeface="ＭＳ Ｐゴシック"/>
            </a:endParaRPr>
          </a:p>
        </p:txBody>
      </p:sp>
    </p:spTree>
    <p:extLst>
      <p:ext uri="{BB962C8B-B14F-4D97-AF65-F5344CB8AC3E}">
        <p14:creationId xmlns:p14="http://schemas.microsoft.com/office/powerpoint/2010/main" val="27173003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36</a:t>
            </a:fld>
            <a:endParaRPr lang="de-DE">
              <a:ea typeface="ＭＳ Ｐゴシック"/>
              <a:cs typeface="ＭＳ Ｐゴシック"/>
            </a:endParaRPr>
          </a:p>
        </p:txBody>
      </p:sp>
    </p:spTree>
    <p:extLst>
      <p:ext uri="{BB962C8B-B14F-4D97-AF65-F5344CB8AC3E}">
        <p14:creationId xmlns:p14="http://schemas.microsoft.com/office/powerpoint/2010/main" val="27173003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37</a:t>
            </a:fld>
            <a:endParaRPr lang="de-DE"/>
          </a:p>
        </p:txBody>
      </p:sp>
    </p:spTree>
    <p:extLst>
      <p:ext uri="{BB962C8B-B14F-4D97-AF65-F5344CB8AC3E}">
        <p14:creationId xmlns:p14="http://schemas.microsoft.com/office/powerpoint/2010/main" val="21999826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33075068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39</a:t>
            </a:fld>
            <a:endParaRPr lang="de-DE"/>
          </a:p>
        </p:txBody>
      </p:sp>
    </p:spTree>
    <p:extLst>
      <p:ext uri="{BB962C8B-B14F-4D97-AF65-F5344CB8AC3E}">
        <p14:creationId xmlns:p14="http://schemas.microsoft.com/office/powerpoint/2010/main" val="27693116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40</a:t>
            </a:fld>
            <a:endParaRPr lang="de-DE"/>
          </a:p>
        </p:txBody>
      </p:sp>
    </p:spTree>
    <p:extLst>
      <p:ext uri="{BB962C8B-B14F-4D97-AF65-F5344CB8AC3E}">
        <p14:creationId xmlns:p14="http://schemas.microsoft.com/office/powerpoint/2010/main" val="16165135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41</a:t>
            </a:fld>
            <a:endParaRPr lang="de-DE"/>
          </a:p>
        </p:txBody>
      </p:sp>
    </p:spTree>
    <p:extLst>
      <p:ext uri="{BB962C8B-B14F-4D97-AF65-F5344CB8AC3E}">
        <p14:creationId xmlns:p14="http://schemas.microsoft.com/office/powerpoint/2010/main" val="38097061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42</a:t>
            </a:fld>
            <a:endParaRPr lang="de-DE"/>
          </a:p>
        </p:txBody>
      </p:sp>
    </p:spTree>
    <p:extLst>
      <p:ext uri="{BB962C8B-B14F-4D97-AF65-F5344CB8AC3E}">
        <p14:creationId xmlns:p14="http://schemas.microsoft.com/office/powerpoint/2010/main" val="20380581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43</a:t>
            </a:fld>
            <a:endParaRPr lang="de-DE"/>
          </a:p>
        </p:txBody>
      </p:sp>
    </p:spTree>
    <p:extLst>
      <p:ext uri="{BB962C8B-B14F-4D97-AF65-F5344CB8AC3E}">
        <p14:creationId xmlns:p14="http://schemas.microsoft.com/office/powerpoint/2010/main" val="25046729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44</a:t>
            </a:fld>
            <a:endParaRPr lang="de-DE">
              <a:ea typeface="ＭＳ Ｐゴシック"/>
              <a:cs typeface="ＭＳ Ｐゴシック"/>
            </a:endParaRPr>
          </a:p>
        </p:txBody>
      </p:sp>
    </p:spTree>
    <p:extLst>
      <p:ext uri="{BB962C8B-B14F-4D97-AF65-F5344CB8AC3E}">
        <p14:creationId xmlns:p14="http://schemas.microsoft.com/office/powerpoint/2010/main" val="37927432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45</a:t>
            </a:fld>
            <a:endParaRPr lang="de-DE">
              <a:ea typeface="ＭＳ Ｐゴシック"/>
              <a:cs typeface="ＭＳ Ｐゴシック"/>
            </a:endParaRPr>
          </a:p>
        </p:txBody>
      </p:sp>
    </p:spTree>
    <p:extLst>
      <p:ext uri="{BB962C8B-B14F-4D97-AF65-F5344CB8AC3E}">
        <p14:creationId xmlns:p14="http://schemas.microsoft.com/office/powerpoint/2010/main" val="37927432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46</a:t>
            </a:fld>
            <a:endParaRPr lang="de-DE"/>
          </a:p>
        </p:txBody>
      </p:sp>
    </p:spTree>
    <p:extLst>
      <p:ext uri="{BB962C8B-B14F-4D97-AF65-F5344CB8AC3E}">
        <p14:creationId xmlns:p14="http://schemas.microsoft.com/office/powerpoint/2010/main" val="29357029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47</a:t>
            </a:fld>
            <a:endParaRPr lang="de-DE"/>
          </a:p>
        </p:txBody>
      </p:sp>
    </p:spTree>
    <p:extLst>
      <p:ext uri="{BB962C8B-B14F-4D97-AF65-F5344CB8AC3E}">
        <p14:creationId xmlns:p14="http://schemas.microsoft.com/office/powerpoint/2010/main" val="2596989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48</a:t>
            </a:fld>
            <a:endParaRPr lang="de-DE"/>
          </a:p>
        </p:txBody>
      </p:sp>
    </p:spTree>
    <p:extLst>
      <p:ext uri="{BB962C8B-B14F-4D97-AF65-F5344CB8AC3E}">
        <p14:creationId xmlns:p14="http://schemas.microsoft.com/office/powerpoint/2010/main" val="3229818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49</a:t>
            </a:fld>
            <a:endParaRPr lang="de-DE"/>
          </a:p>
        </p:txBody>
      </p:sp>
    </p:spTree>
    <p:extLst>
      <p:ext uri="{BB962C8B-B14F-4D97-AF65-F5344CB8AC3E}">
        <p14:creationId xmlns:p14="http://schemas.microsoft.com/office/powerpoint/2010/main" val="14398115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50</a:t>
            </a:fld>
            <a:endParaRPr lang="de-DE"/>
          </a:p>
        </p:txBody>
      </p:sp>
    </p:spTree>
    <p:extLst>
      <p:ext uri="{BB962C8B-B14F-4D97-AF65-F5344CB8AC3E}">
        <p14:creationId xmlns:p14="http://schemas.microsoft.com/office/powerpoint/2010/main" val="3495080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51</a:t>
            </a:fld>
            <a:endParaRPr lang="de-DE"/>
          </a:p>
        </p:txBody>
      </p:sp>
    </p:spTree>
    <p:extLst>
      <p:ext uri="{BB962C8B-B14F-4D97-AF65-F5344CB8AC3E}">
        <p14:creationId xmlns:p14="http://schemas.microsoft.com/office/powerpoint/2010/main" val="36261664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52</a:t>
            </a:fld>
            <a:endParaRPr lang="de-DE">
              <a:ea typeface="ＭＳ Ｐゴシック"/>
              <a:cs typeface="ＭＳ Ｐゴシック"/>
            </a:endParaRPr>
          </a:p>
        </p:txBody>
      </p:sp>
    </p:spTree>
    <p:extLst>
      <p:ext uri="{BB962C8B-B14F-4D97-AF65-F5344CB8AC3E}">
        <p14:creationId xmlns:p14="http://schemas.microsoft.com/office/powerpoint/2010/main" val="41215056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53</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54</a:t>
            </a:fld>
            <a:endParaRPr lang="de-DE">
              <a:ea typeface="ＭＳ Ｐゴシック"/>
              <a:cs typeface="ＭＳ Ｐゴシック"/>
            </a:endParaRPr>
          </a:p>
        </p:txBody>
      </p:sp>
    </p:spTree>
    <p:extLst>
      <p:ext uri="{BB962C8B-B14F-4D97-AF65-F5344CB8AC3E}">
        <p14:creationId xmlns:p14="http://schemas.microsoft.com/office/powerpoint/2010/main" val="5005146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55</a:t>
            </a:fld>
            <a:endParaRPr lang="de-DE">
              <a:ea typeface="ＭＳ Ｐゴシック"/>
              <a:cs typeface="ＭＳ Ｐゴシック"/>
            </a:endParaRPr>
          </a:p>
        </p:txBody>
      </p:sp>
    </p:spTree>
    <p:extLst>
      <p:ext uri="{BB962C8B-B14F-4D97-AF65-F5344CB8AC3E}">
        <p14:creationId xmlns:p14="http://schemas.microsoft.com/office/powerpoint/2010/main" val="5005146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56</a:t>
            </a:fld>
            <a:endParaRPr lang="de-DE">
              <a:ea typeface="ＭＳ Ｐゴシック"/>
              <a:cs typeface="ＭＳ Ｐゴシック"/>
            </a:endParaRPr>
          </a:p>
        </p:txBody>
      </p:sp>
    </p:spTree>
    <p:extLst>
      <p:ext uri="{BB962C8B-B14F-4D97-AF65-F5344CB8AC3E}">
        <p14:creationId xmlns:p14="http://schemas.microsoft.com/office/powerpoint/2010/main" val="36932202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57</a:t>
            </a:fld>
            <a:endParaRPr lang="de-DE">
              <a:ea typeface="ＭＳ Ｐゴシック"/>
              <a:cs typeface="ＭＳ Ｐゴシック"/>
            </a:endParaRPr>
          </a:p>
        </p:txBody>
      </p:sp>
    </p:spTree>
    <p:extLst>
      <p:ext uri="{BB962C8B-B14F-4D97-AF65-F5344CB8AC3E}">
        <p14:creationId xmlns:p14="http://schemas.microsoft.com/office/powerpoint/2010/main" val="36932202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58</a:t>
            </a:fld>
            <a:endParaRPr lang="de-DE">
              <a:ea typeface="ＭＳ Ｐゴシック"/>
              <a:cs typeface="ＭＳ Ｐゴシック"/>
            </a:endParaRPr>
          </a:p>
        </p:txBody>
      </p:sp>
    </p:spTree>
    <p:extLst>
      <p:ext uri="{BB962C8B-B14F-4D97-AF65-F5344CB8AC3E}">
        <p14:creationId xmlns:p14="http://schemas.microsoft.com/office/powerpoint/2010/main" val="3051044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59</a:t>
            </a:fld>
            <a:endParaRPr lang="de-DE">
              <a:ea typeface="ＭＳ Ｐゴシック"/>
              <a:cs typeface="ＭＳ Ｐゴシック"/>
            </a:endParaRPr>
          </a:p>
        </p:txBody>
      </p:sp>
    </p:spTree>
    <p:extLst>
      <p:ext uri="{BB962C8B-B14F-4D97-AF65-F5344CB8AC3E}">
        <p14:creationId xmlns:p14="http://schemas.microsoft.com/office/powerpoint/2010/main" val="3051044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60</a:t>
            </a:fld>
            <a:endParaRPr lang="de-DE"/>
          </a:p>
        </p:txBody>
      </p:sp>
    </p:spTree>
    <p:extLst>
      <p:ext uri="{BB962C8B-B14F-4D97-AF65-F5344CB8AC3E}">
        <p14:creationId xmlns:p14="http://schemas.microsoft.com/office/powerpoint/2010/main" val="36873114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61</a:t>
            </a:fld>
            <a:endParaRPr lang="de-DE"/>
          </a:p>
        </p:txBody>
      </p:sp>
    </p:spTree>
    <p:extLst>
      <p:ext uri="{BB962C8B-B14F-4D97-AF65-F5344CB8AC3E}">
        <p14:creationId xmlns:p14="http://schemas.microsoft.com/office/powerpoint/2010/main" val="23979783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olienbildplatzhalter 1"/>
          <p:cNvSpPr>
            <a:spLocks noGrp="1" noRot="1" noChangeAspect="1"/>
          </p:cNvSpPr>
          <p:nvPr>
            <p:ph type="sldImg"/>
          </p:nvPr>
        </p:nvSpPr>
        <p:spPr>
          <a:xfrm>
            <a:off x="138113" y="768350"/>
            <a:ext cx="6823075" cy="3836988"/>
          </a:xfrm>
          <a:ln/>
        </p:spPr>
      </p:sp>
      <p:sp>
        <p:nvSpPr>
          <p:cNvPr id="120834"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120835" name="Foliennummernplatzhalter 3"/>
          <p:cNvSpPr>
            <a:spLocks noGrp="1"/>
          </p:cNvSpPr>
          <p:nvPr>
            <p:ph type="sldNum" sz="quarter" idx="5"/>
          </p:nvPr>
        </p:nvSpPr>
        <p:spPr>
          <a:noFill/>
        </p:spPr>
        <p:txBody>
          <a:bodyPr/>
          <a:lstStyle/>
          <a:p>
            <a:fld id="{D7E06CE8-43F2-4600-9CF7-F22950BC8FDE}" type="slidenum">
              <a:rPr lang="de-DE" smtClean="0">
                <a:ea typeface="ＭＳ Ｐゴシック"/>
                <a:cs typeface="ＭＳ Ｐゴシック"/>
              </a:rPr>
              <a:pPr/>
              <a:t>62</a:t>
            </a:fld>
            <a:endParaRPr lang="de-DE">
              <a:ea typeface="ＭＳ Ｐゴシック"/>
              <a:cs typeface="ＭＳ Ｐゴシック"/>
            </a:endParaRPr>
          </a:p>
        </p:txBody>
      </p:sp>
    </p:spTree>
    <p:extLst>
      <p:ext uri="{BB962C8B-B14F-4D97-AF65-F5344CB8AC3E}">
        <p14:creationId xmlns:p14="http://schemas.microsoft.com/office/powerpoint/2010/main" val="23005599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64</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630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vi-VN"/>
              <a:t>Trening metacognitiv 10 – Având de-a face cu prejudecăți (stigmatizare)</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vi-VN"/>
              <a:t>Trening metacognitiv 10 – Având de-a face cu prejudecăți (stigmatizare)</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vi-VN"/>
              <a:t>Trening metacognitiv 10 – Având de-a face cu prejudecăți (stigmatizare)</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vi-VN"/>
              <a:t>Trening metacognitiv 10 – Având de-a face cu prejudecăți (stigmatizare)</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vi-VN"/>
              <a:t>Trening metacognitiv 10 – Având de-a face cu prejudecăți (stigmatizare)</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vi-VN"/>
              <a:t>Trening metacognitiv 10 – Având de-a face cu prejudecăți (stigmatizare)</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vi-VN"/>
              <a:t>Trening metacognitiv 10 – Având de-a face cu prejudecăți (stigmatizare)</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vi-VN"/>
              <a:t>Trening metacognitiv 10 – Având de-a face cu prejudecăți (stigmatizare)</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AE433F9-5C65-4776-B22B-2E9160D28C9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ltLang="ja-JP" dirty="0">
                <a:latin typeface="+mn-lt"/>
                <a:ea typeface="+mn-ea"/>
                <a:cs typeface="+mn-cs"/>
              </a:rPr>
              <a:t>TMC 10 II – Având de-a face cu prejudecăți (stigmatizare)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835502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au aceste persoane în comun?</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Wayne Gretzky (n</a:t>
            </a:r>
            <a:r>
              <a:rPr lang="vi-VN" sz="2400" dirty="0">
                <a:solidFill>
                  <a:srgbClr val="333333"/>
                </a:solidFill>
              </a:rPr>
              <a:t>ă</a:t>
            </a:r>
            <a:r>
              <a:rPr lang="de-DE" sz="2400" dirty="0">
                <a:solidFill>
                  <a:srgbClr val="333333"/>
                </a:solidFill>
              </a:rPr>
              <a:t>scut pe 26 ianuarie 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Michael Jordan (n</a:t>
            </a:r>
            <a:r>
              <a:rPr lang="vi-VN" sz="2400" dirty="0">
                <a:solidFill>
                  <a:srgbClr val="333333"/>
                </a:solidFill>
              </a:rPr>
              <a:t>ă</a:t>
            </a:r>
            <a:r>
              <a:rPr lang="de-DE" sz="2400" dirty="0">
                <a:solidFill>
                  <a:srgbClr val="333333"/>
                </a:solidFill>
              </a:rPr>
              <a:t>scut pe 17 februarie 1963)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Tiger Woods (n</a:t>
            </a:r>
            <a:r>
              <a:rPr lang="vi-VN" sz="2400" dirty="0">
                <a:solidFill>
                  <a:srgbClr val="333333"/>
                </a:solidFill>
              </a:rPr>
              <a:t>ă</a:t>
            </a:r>
            <a:r>
              <a:rPr lang="de-DE" sz="2400" dirty="0">
                <a:solidFill>
                  <a:srgbClr val="333333"/>
                </a:solidFill>
              </a:rPr>
              <a:t>scut pe 30 decembrie 1975)</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Mike Tyson (n</a:t>
            </a:r>
            <a:r>
              <a:rPr lang="vi-VN" sz="2400" dirty="0">
                <a:solidFill>
                  <a:srgbClr val="333333"/>
                </a:solidFill>
              </a:rPr>
              <a:t>ă</a:t>
            </a:r>
            <a:r>
              <a:rPr lang="de-DE" sz="2400" dirty="0">
                <a:solidFill>
                  <a:srgbClr val="333333"/>
                </a:solidFill>
              </a:rPr>
              <a:t>scut pe 30 iunie</a:t>
            </a:r>
            <a:r>
              <a:rPr lang="fr-FR" sz="2400" dirty="0">
                <a:solidFill>
                  <a:srgbClr val="333333"/>
                </a:solidFill>
              </a:rPr>
              <a:t> 1966</a:t>
            </a:r>
            <a:r>
              <a:rPr lang="de-DE" sz="2400" dirty="0">
                <a:solidFill>
                  <a:srgbClr val="333333"/>
                </a:solidFill>
              </a:rPr>
              <a:t>)</a:t>
            </a:r>
          </a:p>
          <a:p>
            <a:pPr lvl="0" defTabSz="914400" fontAlgn="base">
              <a:lnSpc>
                <a:spcPct val="100000"/>
              </a:lnSpc>
              <a:spcBef>
                <a:spcPts val="1200"/>
              </a:spcBef>
              <a:defRPr/>
            </a:pPr>
            <a:r>
              <a:rPr 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a:t>
            </a:fld>
            <a:endParaRPr lang="de-DE">
              <a:latin typeface="+mn-lt"/>
              <a:ea typeface="+mn-ea"/>
              <a:cs typeface="+mn-cs"/>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au aceste persoane în comun?</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Wayne Gretzky (n</a:t>
            </a:r>
            <a:r>
              <a:rPr lang="vi-VN" sz="2400" dirty="0">
                <a:solidFill>
                  <a:srgbClr val="333333"/>
                </a:solidFill>
              </a:rPr>
              <a:t>ă</a:t>
            </a:r>
            <a:r>
              <a:rPr lang="de-DE" sz="2400" dirty="0">
                <a:solidFill>
                  <a:srgbClr val="333333"/>
                </a:solidFill>
              </a:rPr>
              <a:t>scut pe 26 ianuarie 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Michael Jordan (n</a:t>
            </a:r>
            <a:r>
              <a:rPr lang="vi-VN" sz="2400" dirty="0">
                <a:solidFill>
                  <a:srgbClr val="333333"/>
                </a:solidFill>
              </a:rPr>
              <a:t>ă</a:t>
            </a:r>
            <a:r>
              <a:rPr lang="de-DE" sz="2400" dirty="0">
                <a:solidFill>
                  <a:srgbClr val="333333"/>
                </a:solidFill>
              </a:rPr>
              <a:t>scut pe 17 februarie 1963)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Tiger Woods (n</a:t>
            </a:r>
            <a:r>
              <a:rPr lang="vi-VN" sz="2400" dirty="0">
                <a:solidFill>
                  <a:srgbClr val="333333"/>
                </a:solidFill>
              </a:rPr>
              <a:t>ă</a:t>
            </a:r>
            <a:r>
              <a:rPr lang="de-DE" sz="2400" dirty="0">
                <a:solidFill>
                  <a:srgbClr val="333333"/>
                </a:solidFill>
              </a:rPr>
              <a:t>scut pe 30 decembrie 1975)</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Mike Tyson (n</a:t>
            </a:r>
            <a:r>
              <a:rPr lang="vi-VN" sz="2400" dirty="0">
                <a:solidFill>
                  <a:srgbClr val="333333"/>
                </a:solidFill>
              </a:rPr>
              <a:t>ă</a:t>
            </a:r>
            <a:r>
              <a:rPr lang="de-DE" sz="2400" dirty="0">
                <a:solidFill>
                  <a:srgbClr val="333333"/>
                </a:solidFill>
              </a:rPr>
              <a:t>scut pe 30 iunie</a:t>
            </a:r>
            <a:r>
              <a:rPr lang="fr-FR" sz="2400" dirty="0">
                <a:solidFill>
                  <a:srgbClr val="333333"/>
                </a:solidFill>
              </a:rPr>
              <a:t> 1966</a:t>
            </a:r>
            <a:r>
              <a:rPr lang="de-DE" sz="2400" dirty="0">
                <a:solidFill>
                  <a:srgbClr val="333333"/>
                </a:solidFill>
              </a:rPr>
              <a:t>)</a:t>
            </a:r>
          </a:p>
          <a:p>
            <a:pPr lvl="0" defTabSz="914400" fontAlgn="base">
              <a:lnSpc>
                <a:spcPct val="100000"/>
              </a:lnSpc>
              <a:spcBef>
                <a:spcPts val="1200"/>
              </a:spcBef>
              <a:defRPr/>
            </a:pPr>
            <a:r>
              <a:rPr lang="de-DE" sz="2400" dirty="0">
                <a:solidFill>
                  <a:srgbClr val="004992"/>
                </a:solidFill>
              </a:rPr>
              <a:t>B</a:t>
            </a:r>
            <a:r>
              <a:rPr lang="vi-VN" sz="2400" dirty="0">
                <a:solidFill>
                  <a:srgbClr val="004992"/>
                </a:solidFill>
              </a:rPr>
              <a:t>ă</a:t>
            </a:r>
            <a:r>
              <a:rPr lang="de-DE" sz="2400" dirty="0">
                <a:solidFill>
                  <a:srgbClr val="004992"/>
                </a:solidFill>
              </a:rPr>
              <a:t>rbați, America de Nord, atleți renumiți, care încă</a:t>
            </a:r>
          </a:p>
          <a:p>
            <a:pPr lvl="0" defTabSz="914400" fontAlgn="base">
              <a:lnSpc>
                <a:spcPct val="100000"/>
              </a:lnSpc>
              <a:spcBef>
                <a:spcPts val="1200"/>
              </a:spcBef>
              <a:defRPr/>
            </a:pPr>
            <a:r>
              <a:rPr lang="de-DE" sz="2400" dirty="0">
                <a:solidFill>
                  <a:srgbClr val="004992"/>
                </a:solidFill>
              </a:rPr>
              <a:t>mai tr</a:t>
            </a:r>
            <a:r>
              <a:rPr lang="vi-VN" sz="2400" dirty="0">
                <a:solidFill>
                  <a:srgbClr val="004992"/>
                </a:solidFill>
              </a:rPr>
              <a:t>ă</a:t>
            </a:r>
            <a:r>
              <a:rPr lang="de-DE" sz="2400" dirty="0">
                <a:solidFill>
                  <a:srgbClr val="004992"/>
                </a:solidFill>
              </a:rPr>
              <a:t>iesc…</a:t>
            </a:r>
            <a:endParaRPr lang="en-US" sz="2400" dirty="0"/>
          </a:p>
        </p:txBody>
      </p:sp>
      <p:sp>
        <p:nvSpPr>
          <p:cNvPr id="3" name="Footer Placeholder 2"/>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3</a:t>
            </a:fld>
            <a:endParaRPr lang="de-DE">
              <a:latin typeface="+mn-lt"/>
              <a:ea typeface="+mn-ea"/>
              <a:cs typeface="+mn-cs"/>
            </a:endParaRPr>
          </a:p>
        </p:txBody>
      </p:sp>
      <p:pic>
        <p:nvPicPr>
          <p:cNvPr id="11"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2"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extLst>
      <p:ext uri="{BB962C8B-B14F-4D97-AF65-F5344CB8AC3E}">
        <p14:creationId xmlns:p14="http://schemas.microsoft.com/office/powerpoint/2010/main" val="424818467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au aceste persoane în comun?</a:t>
            </a:r>
            <a:endParaRPr lang="en-US" sz="3600">
              <a:latin typeface="+mn-lt"/>
              <a:ea typeface="+mn-ea"/>
              <a:cs typeface="+mn-cs"/>
            </a:endParaRPr>
          </a:p>
        </p:txBody>
      </p:sp>
      <p:sp>
        <p:nvSpPr>
          <p:cNvPr id="5" name="Content Placeholder 4"/>
          <p:cNvSpPr>
            <a:spLocks noGrp="1"/>
          </p:cNvSpPr>
          <p:nvPr>
            <p:ph idx="1"/>
          </p:nvPr>
        </p:nvSpPr>
        <p:spPr>
          <a:xfrm>
            <a:off x="408955" y="2204864"/>
            <a:ext cx="5486400" cy="4248000"/>
          </a:xfrm>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Feodor Dostoievski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en-US" sz="2400" dirty="0">
                <a:solidFill>
                  <a:srgbClr val="004992"/>
                </a:solidFill>
              </a:rPr>
              <a:t>???</a:t>
            </a:r>
            <a:endParaRPr 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4</a:t>
            </a:fld>
            <a:endParaRPr lang="de-DE">
              <a:latin typeface="+mn-lt"/>
              <a:ea typeface="+mn-ea"/>
              <a:cs typeface="+mn-cs"/>
            </a:endParaRPr>
          </a:p>
        </p:txBody>
      </p:sp>
    </p:spTree>
    <p:extLst>
      <p:ext uri="{BB962C8B-B14F-4D97-AF65-F5344CB8AC3E}">
        <p14:creationId xmlns:p14="http://schemas.microsoft.com/office/powerpoint/2010/main" val="188674024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au aceste persoane în comun?</a:t>
            </a:r>
            <a:endParaRPr lang="en-US" sz="3600">
              <a:latin typeface="+mn-lt"/>
              <a:ea typeface="+mn-ea"/>
              <a:cs typeface="+mn-cs"/>
            </a:endParaRPr>
          </a:p>
        </p:txBody>
      </p:sp>
      <p:sp>
        <p:nvSpPr>
          <p:cNvPr id="5" name="Content Placeholder 4"/>
          <p:cNvSpPr>
            <a:spLocks noGrp="1"/>
          </p:cNvSpPr>
          <p:nvPr>
            <p:ph idx="1"/>
          </p:nvPr>
        </p:nvSpPr>
        <p:spPr>
          <a:xfrm>
            <a:off x="408955" y="2204864"/>
            <a:ext cx="5486400" cy="4248000"/>
          </a:xfrm>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Feodor Dostoievski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de-DE" sz="2400" dirty="0">
                <a:solidFill>
                  <a:srgbClr val="004992"/>
                </a:solidFill>
              </a:rPr>
              <a:t>B</a:t>
            </a:r>
            <a:r>
              <a:rPr lang="vi-VN" sz="2400" dirty="0">
                <a:solidFill>
                  <a:srgbClr val="004992"/>
                </a:solidFill>
              </a:rPr>
              <a:t>ă</a:t>
            </a:r>
            <a:r>
              <a:rPr lang="de-DE" sz="2400" dirty="0">
                <a:solidFill>
                  <a:srgbClr val="004992"/>
                </a:solidFill>
              </a:rPr>
              <a:t>rba</a:t>
            </a:r>
            <a:r>
              <a:rPr lang="vi-VN" sz="2400" dirty="0">
                <a:solidFill>
                  <a:srgbClr val="004992"/>
                </a:solidFill>
              </a:rPr>
              <a:t>ț</a:t>
            </a:r>
            <a:r>
              <a:rPr lang="de-DE" sz="2400" dirty="0">
                <a:solidFill>
                  <a:srgbClr val="004992"/>
                </a:solidFill>
              </a:rPr>
              <a:t>i, au murit deja și înc</a:t>
            </a:r>
            <a:r>
              <a:rPr lang="vi-VN" sz="2400" dirty="0">
                <a:solidFill>
                  <a:srgbClr val="004992"/>
                </a:solidFill>
              </a:rPr>
              <a:t>ă</a:t>
            </a:r>
            <a:r>
              <a:rPr 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5</a:t>
            </a:fld>
            <a:endParaRPr lang="de-DE">
              <a:latin typeface="+mn-lt"/>
              <a:ea typeface="+mn-ea"/>
              <a:cs typeface="+mn-cs"/>
            </a:endParaRPr>
          </a:p>
        </p:txBody>
      </p:sp>
    </p:spTree>
    <p:extLst>
      <p:ext uri="{BB962C8B-B14F-4D97-AF65-F5344CB8AC3E}">
        <p14:creationId xmlns:p14="http://schemas.microsoft.com/office/powerpoint/2010/main" val="236861747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au aceste persoane în comun?</a:t>
            </a:r>
            <a:endParaRPr lang="en-US" sz="3600">
              <a:latin typeface="+mn-lt"/>
              <a:ea typeface="+mn-ea"/>
              <a:cs typeface="+mn-cs"/>
            </a:endParaRPr>
          </a:p>
        </p:txBody>
      </p:sp>
      <p:sp>
        <p:nvSpPr>
          <p:cNvPr id="5" name="Content Placeholder 4"/>
          <p:cNvSpPr>
            <a:spLocks noGrp="1"/>
          </p:cNvSpPr>
          <p:nvPr>
            <p:ph idx="1"/>
          </p:nvPr>
        </p:nvSpPr>
        <p:spPr>
          <a:xfrm>
            <a:off x="408955" y="2204864"/>
            <a:ext cx="5486400" cy="4248000"/>
          </a:xfrm>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Feodor Dostoievski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de-DE" sz="2400" dirty="0">
                <a:solidFill>
                  <a:srgbClr val="004992"/>
                </a:solidFill>
              </a:rPr>
              <a:t>B</a:t>
            </a:r>
            <a:r>
              <a:rPr lang="vi-VN" sz="2400" dirty="0">
                <a:solidFill>
                  <a:srgbClr val="004992"/>
                </a:solidFill>
              </a:rPr>
              <a:t>ă</a:t>
            </a:r>
            <a:r>
              <a:rPr lang="de-DE" sz="2400" dirty="0">
                <a:solidFill>
                  <a:srgbClr val="004992"/>
                </a:solidFill>
              </a:rPr>
              <a:t>rba</a:t>
            </a:r>
            <a:r>
              <a:rPr lang="vi-VN" sz="2400" dirty="0">
                <a:solidFill>
                  <a:srgbClr val="004992"/>
                </a:solidFill>
              </a:rPr>
              <a:t>ț</a:t>
            </a:r>
            <a:r>
              <a:rPr lang="de-DE" sz="2400" dirty="0">
                <a:solidFill>
                  <a:srgbClr val="004992"/>
                </a:solidFill>
              </a:rPr>
              <a:t>i, au murit deja și înc</a:t>
            </a:r>
            <a:r>
              <a:rPr lang="vi-VN" sz="2400" dirty="0">
                <a:solidFill>
                  <a:srgbClr val="004992"/>
                </a:solidFill>
              </a:rPr>
              <a:t>ă</a:t>
            </a:r>
            <a:r>
              <a:rPr lang="de-DE" sz="2400" dirty="0">
                <a:solidFill>
                  <a:srgbClr val="004992"/>
                </a:solidFill>
              </a:rPr>
              <a:t>…</a:t>
            </a:r>
          </a:p>
          <a:p>
            <a:pPr lvl="0" defTabSz="914400" fontAlgn="base">
              <a:lnSpc>
                <a:spcPct val="100000"/>
              </a:lnSpc>
              <a:spcBef>
                <a:spcPts val="1200"/>
              </a:spcBef>
              <a:defRPr/>
            </a:pPr>
            <a:r>
              <a:rPr lang="de-DE" sz="2400" dirty="0">
                <a:solidFill>
                  <a:srgbClr val="004992"/>
                </a:solidFill>
              </a:rPr>
              <a:t>scriitori renumiți!</a:t>
            </a:r>
          </a:p>
        </p:txBody>
      </p:sp>
      <p:sp>
        <p:nvSpPr>
          <p:cNvPr id="3" name="Footer Placeholder 2"/>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29966392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au aceste persoane în comun?</a:t>
            </a:r>
            <a:endParaRPr lang="en-US" sz="3600">
              <a:latin typeface="+mn-lt"/>
              <a:ea typeface="+mn-ea"/>
              <a:cs typeface="+mn-cs"/>
            </a:endParaRPr>
          </a:p>
        </p:txBody>
      </p:sp>
      <p:sp>
        <p:nvSpPr>
          <p:cNvPr id="5" name="Content Placeholder 4"/>
          <p:cNvSpPr>
            <a:spLocks noGrp="1"/>
          </p:cNvSpPr>
          <p:nvPr>
            <p:ph idx="1"/>
          </p:nvPr>
        </p:nvSpPr>
        <p:spPr>
          <a:xfrm>
            <a:off x="408955" y="2204864"/>
            <a:ext cx="5486400" cy="4248000"/>
          </a:xfrm>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Feodor Dostoievski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de-DE" sz="2400" dirty="0">
                <a:solidFill>
                  <a:srgbClr val="004992"/>
                </a:solidFill>
              </a:rPr>
              <a:t>B</a:t>
            </a:r>
            <a:r>
              <a:rPr lang="vi-VN" sz="2400" dirty="0">
                <a:solidFill>
                  <a:srgbClr val="004992"/>
                </a:solidFill>
              </a:rPr>
              <a:t>ă</a:t>
            </a:r>
            <a:r>
              <a:rPr lang="de-DE" sz="2400" dirty="0">
                <a:solidFill>
                  <a:srgbClr val="004992"/>
                </a:solidFill>
              </a:rPr>
              <a:t>rba</a:t>
            </a:r>
            <a:r>
              <a:rPr lang="vi-VN" sz="2400" dirty="0">
                <a:solidFill>
                  <a:srgbClr val="004992"/>
                </a:solidFill>
              </a:rPr>
              <a:t>ț</a:t>
            </a:r>
            <a:r>
              <a:rPr lang="de-DE" sz="2400" dirty="0">
                <a:solidFill>
                  <a:srgbClr val="004992"/>
                </a:solidFill>
              </a:rPr>
              <a:t>i, au murit deja și înc</a:t>
            </a:r>
            <a:r>
              <a:rPr lang="vi-VN" sz="2400" dirty="0">
                <a:solidFill>
                  <a:srgbClr val="004992"/>
                </a:solidFill>
              </a:rPr>
              <a:t>ă</a:t>
            </a:r>
            <a:r>
              <a:rPr lang="de-DE" sz="2400" dirty="0">
                <a:solidFill>
                  <a:srgbClr val="004992"/>
                </a:solidFill>
              </a:rPr>
              <a:t>…</a:t>
            </a:r>
          </a:p>
          <a:p>
            <a:pPr lvl="0" defTabSz="914400" fontAlgn="base">
              <a:lnSpc>
                <a:spcPct val="100000"/>
              </a:lnSpc>
              <a:spcBef>
                <a:spcPts val="1200"/>
              </a:spcBef>
              <a:defRPr/>
            </a:pPr>
            <a:r>
              <a:rPr lang="de-DE" sz="2400" dirty="0">
                <a:solidFill>
                  <a:srgbClr val="004992"/>
                </a:solidFill>
              </a:rPr>
              <a:t>scriitori renumiți!</a:t>
            </a:r>
          </a:p>
          <a:p>
            <a:pPr lvl="0" defTabSz="914400" fontAlgn="base">
              <a:lnSpc>
                <a:spcPct val="100000"/>
              </a:lnSpc>
              <a:spcBef>
                <a:spcPts val="1200"/>
              </a:spcBef>
              <a:defRPr/>
            </a:pPr>
            <a:r>
              <a:rPr lang="de-DE" sz="2400" dirty="0">
                <a:solidFill>
                  <a:srgbClr val="004992"/>
                </a:solidFill>
              </a:rPr>
              <a:t>Altceva?</a:t>
            </a:r>
          </a:p>
        </p:txBody>
      </p:sp>
      <p:sp>
        <p:nvSpPr>
          <p:cNvPr id="3" name="Footer Placeholder 2"/>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7</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65237910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Ce au aceste persoane în comun?</a:t>
            </a:r>
            <a:endParaRPr lang="en-US" sz="3600">
              <a:latin typeface="+mn-lt"/>
              <a:ea typeface="+mn-ea"/>
              <a:cs typeface="+mn-cs"/>
            </a:endParaRPr>
          </a:p>
        </p:txBody>
      </p:sp>
      <p:sp>
        <p:nvSpPr>
          <p:cNvPr id="5" name="Content Placeholder 4"/>
          <p:cNvSpPr>
            <a:spLocks noGrp="1"/>
          </p:cNvSpPr>
          <p:nvPr>
            <p:ph idx="1"/>
          </p:nvPr>
        </p:nvSpPr>
        <p:spPr>
          <a:xfrm>
            <a:off x="408955" y="2204864"/>
            <a:ext cx="5486400" cy="4248000"/>
          </a:xfrm>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Feodor Dostoievski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de-DE" sz="2400" dirty="0">
                <a:solidFill>
                  <a:srgbClr val="004992"/>
                </a:solidFill>
              </a:rPr>
              <a:t>B</a:t>
            </a:r>
            <a:r>
              <a:rPr lang="vi-VN" sz="2400" dirty="0">
                <a:solidFill>
                  <a:srgbClr val="004992"/>
                </a:solidFill>
              </a:rPr>
              <a:t>ă</a:t>
            </a:r>
            <a:r>
              <a:rPr lang="de-DE" sz="2400" dirty="0">
                <a:solidFill>
                  <a:srgbClr val="004992"/>
                </a:solidFill>
              </a:rPr>
              <a:t>rba</a:t>
            </a:r>
            <a:r>
              <a:rPr lang="vi-VN" sz="2400" dirty="0">
                <a:solidFill>
                  <a:srgbClr val="004992"/>
                </a:solidFill>
              </a:rPr>
              <a:t>ț</a:t>
            </a:r>
            <a:r>
              <a:rPr lang="de-DE" sz="2400" dirty="0">
                <a:solidFill>
                  <a:srgbClr val="004992"/>
                </a:solidFill>
              </a:rPr>
              <a:t>i, au murit deja și înc</a:t>
            </a:r>
            <a:r>
              <a:rPr lang="vi-VN" sz="2400" dirty="0">
                <a:solidFill>
                  <a:srgbClr val="004992"/>
                </a:solidFill>
              </a:rPr>
              <a:t>ă</a:t>
            </a:r>
            <a:r>
              <a:rPr lang="de-DE" sz="2400" dirty="0">
                <a:solidFill>
                  <a:srgbClr val="004992"/>
                </a:solidFill>
              </a:rPr>
              <a:t>…</a:t>
            </a:r>
          </a:p>
          <a:p>
            <a:pPr lvl="0" defTabSz="914400" fontAlgn="base">
              <a:lnSpc>
                <a:spcPct val="100000"/>
              </a:lnSpc>
              <a:spcBef>
                <a:spcPts val="1200"/>
              </a:spcBef>
              <a:defRPr/>
            </a:pPr>
            <a:r>
              <a:rPr lang="de-DE" sz="2400" dirty="0">
                <a:solidFill>
                  <a:srgbClr val="004992"/>
                </a:solidFill>
              </a:rPr>
              <a:t>scriitori renumiți!</a:t>
            </a:r>
          </a:p>
          <a:p>
            <a:pPr lvl="0" defTabSz="914400" fontAlgn="base">
              <a:lnSpc>
                <a:spcPct val="100000"/>
              </a:lnSpc>
              <a:spcBef>
                <a:spcPts val="1200"/>
              </a:spcBef>
              <a:defRPr/>
            </a:pPr>
            <a:r>
              <a:rPr lang="de-DE" sz="2400" dirty="0">
                <a:solidFill>
                  <a:srgbClr val="004992"/>
                </a:solidFill>
              </a:rPr>
              <a:t>Altceva?</a:t>
            </a:r>
          </a:p>
          <a:p>
            <a:pPr lvl="0" defTabSz="914400" fontAlgn="base">
              <a:lnSpc>
                <a:spcPct val="100000"/>
              </a:lnSpc>
              <a:spcBef>
                <a:spcPts val="1200"/>
              </a:spcBef>
              <a:buClr>
                <a:srgbClr val="006699"/>
              </a:buClr>
              <a:defRPr/>
            </a:pPr>
            <a:r>
              <a:rPr lang="en-US" sz="2400" dirty="0" err="1">
                <a:solidFill>
                  <a:srgbClr val="004992"/>
                </a:solidFill>
              </a:rPr>
              <a:t>Toți</a:t>
            </a:r>
            <a:r>
              <a:rPr lang="en-US" sz="2400" dirty="0">
                <a:solidFill>
                  <a:srgbClr val="004992"/>
                </a:solidFill>
              </a:rPr>
              <a:t> au </a:t>
            </a:r>
            <a:r>
              <a:rPr lang="en-US" sz="2400" dirty="0" err="1">
                <a:solidFill>
                  <a:srgbClr val="004992"/>
                </a:solidFill>
              </a:rPr>
              <a:t>fost</a:t>
            </a:r>
            <a:r>
              <a:rPr lang="en-US" sz="2400" dirty="0">
                <a:solidFill>
                  <a:srgbClr val="004992"/>
                </a:solidFill>
              </a:rPr>
              <a:t> </a:t>
            </a:r>
            <a:r>
              <a:rPr lang="en-US" sz="2400" dirty="0" err="1">
                <a:solidFill>
                  <a:srgbClr val="004992"/>
                </a:solidFill>
              </a:rPr>
              <a:t>diagnosticați</a:t>
            </a:r>
            <a:r>
              <a:rPr lang="en-US" sz="2400" dirty="0">
                <a:solidFill>
                  <a:srgbClr val="004992"/>
                </a:solidFill>
              </a:rPr>
              <a:t> cu </a:t>
            </a:r>
            <a:r>
              <a:rPr lang="en-US" sz="2400" dirty="0" err="1">
                <a:solidFill>
                  <a:srgbClr val="004992"/>
                </a:solidFill>
              </a:rPr>
              <a:t>boli</a:t>
            </a:r>
            <a:r>
              <a:rPr lang="en-US" sz="2400" dirty="0">
                <a:solidFill>
                  <a:srgbClr val="004992"/>
                </a:solidFill>
              </a:rPr>
              <a:t> </a:t>
            </a:r>
            <a:r>
              <a:rPr lang="en-US" sz="2400" dirty="0" err="1">
                <a:solidFill>
                  <a:srgbClr val="004992"/>
                </a:solidFill>
              </a:rPr>
              <a:t>psihice</a:t>
            </a:r>
            <a:r>
              <a:rPr lang="en-US" sz="2400" dirty="0">
                <a:solidFill>
                  <a:srgbClr val="004992"/>
                </a:solidFill>
              </a:rPr>
              <a:t>, </a:t>
            </a:r>
            <a:r>
              <a:rPr lang="en-US" sz="2400" dirty="0" err="1">
                <a:solidFill>
                  <a:srgbClr val="004992"/>
                </a:solidFill>
              </a:rPr>
              <a:t>doi</a:t>
            </a:r>
            <a:r>
              <a:rPr lang="en-US" sz="2400" dirty="0">
                <a:solidFill>
                  <a:srgbClr val="004992"/>
                </a:solidFill>
              </a:rPr>
              <a:t> au </a:t>
            </a:r>
            <a:r>
              <a:rPr lang="en-US" sz="2400" dirty="0" err="1">
                <a:solidFill>
                  <a:srgbClr val="004992"/>
                </a:solidFill>
              </a:rPr>
              <a:t>avut</a:t>
            </a:r>
            <a:r>
              <a:rPr lang="en-US" sz="2400" dirty="0">
                <a:solidFill>
                  <a:srgbClr val="004992"/>
                </a:solidFill>
              </a:rPr>
              <a:t> </a:t>
            </a:r>
            <a:r>
              <a:rPr lang="en-US" sz="2400" dirty="0" err="1">
                <a:solidFill>
                  <a:srgbClr val="004992"/>
                </a:solidFill>
              </a:rPr>
              <a:t>simptome</a:t>
            </a:r>
            <a:r>
              <a:rPr lang="en-US" sz="2400" dirty="0">
                <a:solidFill>
                  <a:srgbClr val="004992"/>
                </a:solidFill>
              </a:rPr>
              <a:t> de </a:t>
            </a:r>
            <a:r>
              <a:rPr lang="en-US" sz="2400" dirty="0" err="1">
                <a:solidFill>
                  <a:srgbClr val="004992"/>
                </a:solidFill>
              </a:rPr>
              <a:t>psihoz</a:t>
            </a:r>
            <a:r>
              <a:rPr lang="vi-VN" sz="2400" dirty="0">
                <a:solidFill>
                  <a:srgbClr val="004992"/>
                </a:solidFill>
              </a:rPr>
              <a:t>ă</a:t>
            </a:r>
            <a:r>
              <a:rPr 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8</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88494160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Renumit = perfect?</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9</a:t>
            </a:fld>
            <a:endParaRPr lang="de-DE">
              <a:latin typeface="+mn-lt"/>
              <a:ea typeface="+mn-ea"/>
              <a:cs typeface="+mn-cs"/>
            </a:endParaRPr>
          </a:p>
        </p:txBody>
      </p:sp>
      <p:graphicFrame>
        <p:nvGraphicFramePr>
          <p:cNvPr id="6" name="Group 41"/>
          <p:cNvGraphicFramePr>
            <a:graphicFrameLocks/>
          </p:cNvGraphicFramePr>
          <p:nvPr>
            <p:extLst>
              <p:ext uri="{D42A27DB-BD31-4B8C-83A1-F6EECF244321}">
                <p14:modId xmlns:p14="http://schemas.microsoft.com/office/powerpoint/2010/main" val="2517657149"/>
              </p:ext>
            </p:extLst>
          </p:nvPr>
        </p:nvGraphicFramePr>
        <p:xfrm>
          <a:off x="408955" y="2203704"/>
          <a:ext cx="11376000" cy="438912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1234440">
                <a:tc>
                  <a:txBody>
                    <a:bodyPr/>
                    <a:lstStyle/>
                    <a:p>
                      <a:pPr marL="342900" indent="-342900">
                        <a:buFont typeface="Arial" pitchFamily="34" charset="0"/>
                        <a:buNone/>
                      </a:pPr>
                      <a:r>
                        <a:rPr lang="de-DE" sz="1800" b="0" i="0" u="none" dirty="0">
                          <a:solidFill>
                            <a:srgbClr val="333333"/>
                          </a:solidFill>
                          <a:latin typeface="+mn-lt"/>
                          <a:ea typeface="+mn-ea"/>
                          <a:cs typeface="+mn-cs"/>
                        </a:rPr>
                        <a:t>Feodor</a:t>
                      </a:r>
                    </a:p>
                    <a:p>
                      <a:pPr marL="342900" indent="-342900">
                        <a:buFont typeface="Arial" pitchFamily="34" charset="0"/>
                        <a:buNone/>
                      </a:pPr>
                      <a:r>
                        <a:rPr lang="de-DE" sz="1800" b="0" i="0" u="none" dirty="0">
                          <a:solidFill>
                            <a:srgbClr val="333333"/>
                          </a:solidFill>
                          <a:latin typeface="+mn-lt"/>
                          <a:ea typeface="+mn-ea"/>
                          <a:cs typeface="+mn-cs"/>
                        </a:rPr>
                        <a:t>Dostoievski</a:t>
                      </a:r>
                    </a:p>
                    <a:p>
                      <a:pPr marL="342900" indent="-342900">
                        <a:buFont typeface="Arial" pitchFamily="34" charset="0"/>
                        <a:buNone/>
                      </a:pPr>
                      <a:r>
                        <a:rPr lang="de-DE" sz="1800" b="0" i="0" u="none" dirty="0">
                          <a:solidFill>
                            <a:srgbClr val="333333"/>
                          </a:solidFill>
                          <a:latin typeface="+mn-lt"/>
                          <a:ea typeface="+mn-ea"/>
                          <a:cs typeface="+mn-cs"/>
                        </a:rPr>
                        <a:t>(1821-1881)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vi-VN" sz="1800" b="0" i="0" u="none" baseline="0" dirty="0">
                          <a:solidFill>
                            <a:srgbClr val="333333"/>
                          </a:solidFill>
                          <a:latin typeface="+mn-lt"/>
                          <a:ea typeface="+mn-ea"/>
                          <a:cs typeface="+mn-cs"/>
                        </a:rPr>
                        <a:t>Feodor Dostoievski este unul dintre cei mai importanți scriitori ruși și este considerat ca unul dintre psihologii cei mai remarcabili din literatura universală. Dostoievski a suferit de epilepsie și pe o anumită perioadă fost dependent de jocurile de noroc. Până la sfârșitul vieții sale nu a avut probleme financiare și a fost recunoscut pentru ceea ce a făcut în timpul vieții sale. </a:t>
                      </a:r>
                      <a:endParaRPr lang="es-ES" sz="1800" b="0" i="0" u="none" baseline="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34440">
                <a:tc>
                  <a:txBody>
                    <a:bodyPr/>
                    <a:lstStyle/>
                    <a:p>
                      <a:pPr marL="342900" indent="-342900">
                        <a:buFont typeface="Arial" pitchFamily="34" charset="0"/>
                        <a:buNone/>
                      </a:pPr>
                      <a:r>
                        <a:rPr lang="de-DE" sz="1800" b="0" i="0" u="none">
                          <a:solidFill>
                            <a:srgbClr val="333333"/>
                          </a:solidFill>
                          <a:latin typeface="+mn-lt"/>
                          <a:ea typeface="+mn-ea"/>
                          <a:cs typeface="+mn-cs"/>
                        </a:rPr>
                        <a:t>Ernest</a:t>
                      </a:r>
                    </a:p>
                    <a:p>
                      <a:pPr marL="342900" indent="-342900">
                        <a:buFont typeface="Arial" pitchFamily="34" charset="0"/>
                        <a:buNone/>
                      </a:pPr>
                      <a:r>
                        <a:rPr lang="de-DE" sz="1800" b="0" i="0" u="none">
                          <a:solidFill>
                            <a:srgbClr val="333333"/>
                          </a:solidFill>
                          <a:latin typeface="+mn-lt"/>
                          <a:ea typeface="+mn-ea"/>
                          <a:cs typeface="+mn-cs"/>
                        </a:rPr>
                        <a:t>Hemingway</a:t>
                      </a:r>
                    </a:p>
                    <a:p>
                      <a:pPr marL="342900" indent="-342900">
                        <a:buFont typeface="Arial" pitchFamily="34" charset="0"/>
                        <a:buNone/>
                      </a:pPr>
                      <a:r>
                        <a:rPr lang="de-DE" sz="1800" b="0" i="0" u="none">
                          <a:solidFill>
                            <a:srgbClr val="333333"/>
                          </a:solidFill>
                          <a:latin typeface="+mn-lt"/>
                          <a:ea typeface="+mn-ea"/>
                          <a:cs typeface="+mn-cs"/>
                        </a:rPr>
                        <a:t>(1899-1961)</a:t>
                      </a:r>
                      <a:endParaRPr lang="de-DE" sz="1800" b="0" i="0" u="none"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vi-VN" sz="1800" b="0" i="0" u="none" dirty="0">
                          <a:solidFill>
                            <a:srgbClr val="333333"/>
                          </a:solidFill>
                          <a:latin typeface="+mn-lt"/>
                          <a:ea typeface="+mn-ea"/>
                          <a:cs typeface="+mn-cs"/>
                        </a:rPr>
                        <a:t>Hemingway este considerat ca fiind unul dintre scriitori americani cei mai de succes ai secolului al 20-lea. În 1954 a fost distins cu Premiul Nobel pentru literatură. În timpul vieții sale a avut perioade de depresie și de consum exagerat de alcool. De asemenea s-a suspectat că ar fi avut tulburare bipolară.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960120">
                <a:tc>
                  <a:txBody>
                    <a:bodyPr/>
                    <a:lstStyle/>
                    <a:p>
                      <a:pPr marL="342900" indent="-342900">
                        <a:buFont typeface="Arial" pitchFamily="34" charset="0"/>
                        <a:buNone/>
                      </a:pPr>
                      <a:r>
                        <a:rPr lang="de-DE" sz="1800" b="0" i="0" u="none">
                          <a:solidFill>
                            <a:srgbClr val="333333"/>
                          </a:solidFill>
                          <a:latin typeface="+mn-lt"/>
                          <a:ea typeface="+mn-ea"/>
                          <a:cs typeface="+mn-cs"/>
                        </a:rPr>
                        <a:t>Friedrich</a:t>
                      </a:r>
                    </a:p>
                    <a:p>
                      <a:pPr marL="342900" indent="-342900">
                        <a:buFont typeface="Arial" pitchFamily="34" charset="0"/>
                        <a:buNone/>
                      </a:pPr>
                      <a:r>
                        <a:rPr lang="de-DE" sz="1800" b="0" i="0" u="none">
                          <a:solidFill>
                            <a:srgbClr val="333333"/>
                          </a:solidFill>
                          <a:latin typeface="+mn-lt"/>
                          <a:ea typeface="+mn-ea"/>
                          <a:cs typeface="+mn-cs"/>
                        </a:rPr>
                        <a:t>Hölderlin</a:t>
                      </a:r>
                    </a:p>
                    <a:p>
                      <a:pPr marL="342900" indent="-342900">
                        <a:buFont typeface="Arial" pitchFamily="34" charset="0"/>
                        <a:buNone/>
                      </a:pPr>
                      <a:r>
                        <a:rPr lang="de-DE" sz="1800" b="0" i="0" u="none">
                          <a:solidFill>
                            <a:srgbClr val="333333"/>
                          </a:solidFill>
                          <a:latin typeface="+mn-lt"/>
                          <a:ea typeface="+mn-ea"/>
                          <a:cs typeface="+mn-cs"/>
                        </a:rPr>
                        <a:t>(1770-1843) </a:t>
                      </a:r>
                      <a:endParaRPr lang="de-DE" sz="1800" b="0" i="0" u="none"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1800" b="0" i="0" u="none" strike="noStrike" cap="none" normalizeH="0" baseline="0" dirty="0">
                          <a:ln>
                            <a:noFill/>
                          </a:ln>
                          <a:solidFill>
                            <a:srgbClr val="333333"/>
                          </a:solidFill>
                          <a:effectLst/>
                          <a:latin typeface="+mn-lt"/>
                          <a:ea typeface="+mn-ea"/>
                          <a:cs typeface="+mn-cs"/>
                        </a:rPr>
                        <a:t>Hölderlin a format imaginea </a:t>
                      </a:r>
                      <a:r>
                        <a:rPr kumimoji="0" lang="vi-VN" sz="1800" b="0" i="0" u="none" strike="noStrike" cap="none" normalizeH="0" baseline="0">
                          <a:ln>
                            <a:noFill/>
                          </a:ln>
                          <a:solidFill>
                            <a:srgbClr val="333333"/>
                          </a:solidFill>
                          <a:effectLst/>
                          <a:latin typeface="+mn-lt"/>
                          <a:ea typeface="+mn-ea"/>
                          <a:cs typeface="+mn-cs"/>
                        </a:rPr>
                        <a:t>exagerată “geniu și nebunie”. </a:t>
                      </a:r>
                      <a:r>
                        <a:rPr kumimoji="0" lang="vi-VN" sz="1800" b="0" i="0" u="none" strike="noStrike" cap="none" normalizeH="0" baseline="0" dirty="0">
                          <a:ln>
                            <a:noFill/>
                          </a:ln>
                          <a:solidFill>
                            <a:srgbClr val="333333"/>
                          </a:solidFill>
                          <a:effectLst/>
                          <a:latin typeface="+mn-lt"/>
                          <a:ea typeface="+mn-ea"/>
                          <a:cs typeface="+mn-cs"/>
                        </a:rPr>
                        <a:t>Ca Goethe și Schiller el a fost unul dintre cei mai importanți poeți germani ai romantismului. Astăzi el ar fi fost cel mai probabil diagnosticat cu schizofrenie / psihoză.</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960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i="0" u="none">
                          <a:solidFill>
                            <a:srgbClr val="333333"/>
                          </a:solidFill>
                          <a:latin typeface="+mn-lt"/>
                          <a:ea typeface="+mn-ea"/>
                          <a:cs typeface="+mn-cs"/>
                        </a:rPr>
                        <a:t>Charles Dickens (1812-1870)</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1800" b="0" i="0" u="none" strike="noStrike" cap="none" normalizeH="0" baseline="0" dirty="0">
                          <a:ln>
                            <a:noFill/>
                          </a:ln>
                          <a:solidFill>
                            <a:srgbClr val="333333"/>
                          </a:solidFill>
                          <a:effectLst/>
                          <a:latin typeface="+mn-lt"/>
                          <a:ea typeface="+mn-ea"/>
                          <a:cs typeface="+mn-cs"/>
                        </a:rPr>
                        <a:t>Dickens este unul dintre ce mai citiți scriitori englezi. Printre cărțile lui cele mai cunoscute se </a:t>
                      </a:r>
                      <a:r>
                        <a:rPr kumimoji="0" lang="vi-VN" sz="1800" b="0" i="0" u="none" strike="noStrike" cap="none" normalizeH="0" baseline="0">
                          <a:ln>
                            <a:noFill/>
                          </a:ln>
                          <a:solidFill>
                            <a:srgbClr val="333333"/>
                          </a:solidFill>
                          <a:effectLst/>
                          <a:latin typeface="+mn-lt"/>
                          <a:ea typeface="+mn-ea"/>
                          <a:cs typeface="+mn-cs"/>
                        </a:rPr>
                        <a:t>numără “Oliver Twist” și “A Christmas Carol”. </a:t>
                      </a:r>
                      <a:r>
                        <a:rPr kumimoji="0" lang="vi-VN" sz="1800" b="0" i="0" u="none" strike="noStrike" cap="none" normalizeH="0" baseline="0" dirty="0">
                          <a:ln>
                            <a:noFill/>
                          </a:ln>
                          <a:solidFill>
                            <a:srgbClr val="333333"/>
                          </a:solidFill>
                          <a:effectLst/>
                          <a:latin typeface="+mn-lt"/>
                          <a:ea typeface="+mn-ea"/>
                          <a:cs typeface="+mn-cs"/>
                        </a:rPr>
                        <a:t>El a avut episoade manice și depresive, astăzi el ar primi probabil diagnoza de tulburare bipolară.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p:txBody>
          <a:bodyPr vert="horz" lIns="0" tIns="0" rIns="0" bIns="0" rtlCol="0" anchor="t">
            <a:spAutoFit/>
          </a:bodyPr>
          <a:lstStyle/>
          <a:p>
            <a:pPr defTabSz="914377">
              <a:spcBef>
                <a:spcPts val="0"/>
              </a:spcBef>
            </a:pPr>
            <a:r>
              <a:rPr lang="fr-FR" sz="3600">
                <a:latin typeface="+mn-lt"/>
                <a:ea typeface="+mn-ea"/>
                <a:cs typeface="+mn-cs"/>
              </a:rPr>
              <a:t>Care dintre aceste tablouri au fost pictate de către persoane cu simptome de psihoză?</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10</a:t>
            </a:fld>
            <a:endParaRPr lang="de-DE">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Care dintre aceste tablouri au obținut cel mai mare preț la o licitație?</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11</a:t>
            </a:fld>
            <a:endParaRPr lang="de-DE">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Care dintre aceste tablouri au obținut cel mai mare preț la o licitație?</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12</a:t>
            </a:fld>
            <a:endParaRPr lang="de-DE">
              <a:latin typeface="+mn-lt"/>
              <a:ea typeface="+mn-ea"/>
              <a:cs typeface="+mn-cs"/>
            </a:endParaRPr>
          </a:p>
        </p:txBody>
      </p:sp>
      <p:pic>
        <p:nvPicPr>
          <p:cNvPr id="18"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9"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20"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1"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22"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mn-lt"/>
                <a:ea typeface="+mn-ea"/>
                <a:cs typeface="+mn-cs"/>
              </a:rPr>
              <a:t>0 euro</a:t>
            </a:r>
            <a:endParaRPr lang="de-DE" sz="1800" dirty="0">
              <a:solidFill>
                <a:srgbClr val="004992"/>
              </a:solidFill>
              <a:latin typeface="+mn-lt"/>
              <a:ea typeface="+mn-ea"/>
              <a:cs typeface="+mn-cs"/>
            </a:endParaRPr>
          </a:p>
        </p:txBody>
      </p:sp>
      <p:sp>
        <p:nvSpPr>
          <p:cNvPr id="23" name="Caption_17"/>
          <p:cNvSpPr txBox="1"/>
          <p:nvPr/>
        </p:nvSpPr>
        <p:spPr>
          <a:xfrm>
            <a:off x="8858875" y="4286504"/>
            <a:ext cx="2926080" cy="369332"/>
          </a:xfrm>
          <a:prstGeom prst="rect">
            <a:avLst/>
          </a:prstGeom>
          <a:noFill/>
        </p:spPr>
        <p:txBody>
          <a:bodyPr wrap="square" rtlCol="0">
            <a:spAutoFit/>
          </a:bodyPr>
          <a:lstStyle/>
          <a:p>
            <a:pPr algn="ctr"/>
            <a:r>
              <a:rPr lang="de-DE" sz="1800">
                <a:solidFill>
                  <a:srgbClr val="004992"/>
                </a:solidFill>
                <a:latin typeface="+mn-lt"/>
                <a:ea typeface="+mn-ea"/>
                <a:cs typeface="+mn-cs"/>
              </a:rPr>
              <a:t>circa 10.000 euro</a:t>
            </a:r>
            <a:endParaRPr lang="de-DE" sz="1800" dirty="0">
              <a:solidFill>
                <a:srgbClr val="004992"/>
              </a:solidFill>
              <a:latin typeface="+mn-lt"/>
              <a:ea typeface="+mn-ea"/>
              <a:cs typeface="+mn-cs"/>
            </a:endParaRPr>
          </a:p>
        </p:txBody>
      </p:sp>
      <p:sp>
        <p:nvSpPr>
          <p:cNvPr id="24" name="Caption_15"/>
          <p:cNvSpPr txBox="1"/>
          <p:nvPr/>
        </p:nvSpPr>
        <p:spPr>
          <a:xfrm>
            <a:off x="3389885" y="5685824"/>
            <a:ext cx="2560320" cy="369332"/>
          </a:xfrm>
          <a:prstGeom prst="rect">
            <a:avLst/>
          </a:prstGeom>
          <a:noFill/>
        </p:spPr>
        <p:txBody>
          <a:bodyPr wrap="square" rtlCol="0">
            <a:spAutoFit/>
          </a:bodyPr>
          <a:lstStyle/>
          <a:p>
            <a:pPr algn="ctr"/>
            <a:r>
              <a:rPr lang="de-DE" sz="1800">
                <a:solidFill>
                  <a:srgbClr val="004992"/>
                </a:solidFill>
                <a:latin typeface="+mn-lt"/>
                <a:ea typeface="+mn-ea"/>
                <a:cs typeface="+mn-cs"/>
              </a:rPr>
              <a:t>25 milioane euro</a:t>
            </a:r>
            <a:endParaRPr lang="de-DE" sz="1800" dirty="0">
              <a:solidFill>
                <a:srgbClr val="004992"/>
              </a:solidFill>
              <a:latin typeface="+mn-lt"/>
              <a:ea typeface="+mn-ea"/>
              <a:cs typeface="+mn-cs"/>
            </a:endParaRPr>
          </a:p>
        </p:txBody>
      </p:sp>
      <p:sp>
        <p:nvSpPr>
          <p:cNvPr id="25" name="Caption_14"/>
          <p:cNvSpPr txBox="1"/>
          <p:nvPr/>
        </p:nvSpPr>
        <p:spPr>
          <a:xfrm>
            <a:off x="502919" y="5698536"/>
            <a:ext cx="2560320" cy="369332"/>
          </a:xfrm>
          <a:prstGeom prst="rect">
            <a:avLst/>
          </a:prstGeom>
          <a:noFill/>
        </p:spPr>
        <p:txBody>
          <a:bodyPr wrap="square" rtlCol="0">
            <a:spAutoFit/>
          </a:bodyPr>
          <a:lstStyle/>
          <a:p>
            <a:pPr algn="ctr"/>
            <a:r>
              <a:rPr lang="fr-FR" sz="1800">
                <a:solidFill>
                  <a:srgbClr val="004992"/>
                </a:solidFill>
                <a:latin typeface="+mn-lt"/>
                <a:ea typeface="+mn-ea"/>
                <a:cs typeface="+mn-cs"/>
              </a:rPr>
              <a:t>circa 100 milioane euro</a:t>
            </a:r>
            <a:endParaRPr lang="de-DE" sz="1800" dirty="0">
              <a:solidFill>
                <a:srgbClr val="004992"/>
              </a:solidFill>
              <a:latin typeface="+mn-lt"/>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Edvard Munch</a:t>
            </a:r>
          </a:p>
        </p:txBody>
      </p:sp>
      <p:sp>
        <p:nvSpPr>
          <p:cNvPr id="3" name="Inhaltsplatzhalter 2"/>
          <p:cNvSpPr>
            <a:spLocks noGrp="1"/>
          </p:cNvSpPr>
          <p:nvPr>
            <p:ph idx="1"/>
          </p:nvPr>
        </p:nvSpPr>
        <p:spPr>
          <a:xfrm>
            <a:off x="408955" y="2204864"/>
            <a:ext cx="6400800" cy="4248000"/>
          </a:xfrm>
        </p:spPr>
        <p:txBody>
          <a:bodyPr>
            <a:noAutofit/>
          </a:bodyPr>
          <a:lstStyle/>
          <a:p>
            <a:pPr marL="342900" indent="-342900">
              <a:buClr>
                <a:srgbClr val="333333"/>
              </a:buClr>
              <a:buFont typeface="WingDings"/>
              <a:buChar char=""/>
            </a:pPr>
            <a:r>
              <a:rPr lang="vi-VN" sz="2000" dirty="0">
                <a:solidFill>
                  <a:srgbClr val="333333"/>
                </a:solidFill>
              </a:rPr>
              <a:t>Un cumpărător necunoscut a fost dispus să plătească aproximativ 100 de milioane € pentru </a:t>
            </a:r>
            <a:r>
              <a:rPr lang="vi-VN" sz="2000">
                <a:solidFill>
                  <a:srgbClr val="333333"/>
                </a:solidFill>
              </a:rPr>
              <a:t>pictura </a:t>
            </a:r>
            <a:r>
              <a:rPr lang="de-DE" sz="2000">
                <a:solidFill>
                  <a:srgbClr val="333333"/>
                </a:solidFill>
              </a:rPr>
              <a:t>“</a:t>
            </a:r>
            <a:r>
              <a:rPr lang="vi-VN" sz="2000">
                <a:solidFill>
                  <a:srgbClr val="333333"/>
                </a:solidFill>
              </a:rPr>
              <a:t>The Scream</a:t>
            </a:r>
            <a:r>
              <a:rPr lang="en-US" sz="2000">
                <a:solidFill>
                  <a:srgbClr val="333333"/>
                </a:solidFill>
              </a:rPr>
              <a:t>”</a:t>
            </a:r>
            <a:r>
              <a:rPr lang="vi-VN" sz="2000">
                <a:solidFill>
                  <a:srgbClr val="333333"/>
                </a:solidFill>
              </a:rPr>
              <a:t>. </a:t>
            </a:r>
            <a:r>
              <a:rPr lang="vi-VN" sz="2000" dirty="0">
                <a:solidFill>
                  <a:srgbClr val="333333"/>
                </a:solidFill>
              </a:rPr>
              <a:t>Acest </a:t>
            </a:r>
            <a:r>
              <a:rPr lang="de-DE" sz="2000" dirty="0" err="1">
                <a:solidFill>
                  <a:srgbClr val="333333"/>
                </a:solidFill>
              </a:rPr>
              <a:t>fapt</a:t>
            </a:r>
            <a:r>
              <a:rPr lang="de-DE" sz="2000" dirty="0">
                <a:solidFill>
                  <a:srgbClr val="333333"/>
                </a:solidFill>
              </a:rPr>
              <a:t> o </a:t>
            </a:r>
            <a:r>
              <a:rPr lang="de-DE" sz="2000" dirty="0" err="1">
                <a:solidFill>
                  <a:srgbClr val="333333"/>
                </a:solidFill>
              </a:rPr>
              <a:t>face</a:t>
            </a:r>
            <a:r>
              <a:rPr lang="de-DE" sz="2000" dirty="0">
                <a:solidFill>
                  <a:srgbClr val="333333"/>
                </a:solidFill>
              </a:rPr>
              <a:t> </a:t>
            </a:r>
            <a:r>
              <a:rPr lang="de-DE" sz="2000" dirty="0" err="1">
                <a:solidFill>
                  <a:srgbClr val="333333"/>
                </a:solidFill>
              </a:rPr>
              <a:t>ca</a:t>
            </a:r>
            <a:r>
              <a:rPr lang="de-DE" sz="2000" dirty="0">
                <a:solidFill>
                  <a:srgbClr val="333333"/>
                </a:solidFill>
              </a:rPr>
              <a:t> </a:t>
            </a:r>
            <a:r>
              <a:rPr lang="vi-VN" sz="2000" dirty="0">
                <a:solidFill>
                  <a:srgbClr val="333333"/>
                </a:solidFill>
              </a:rPr>
              <a:t>un</a:t>
            </a:r>
            <a:r>
              <a:rPr lang="de-DE" sz="2000" dirty="0">
                <a:solidFill>
                  <a:srgbClr val="333333"/>
                </a:solidFill>
              </a:rPr>
              <a:t>a</a:t>
            </a:r>
            <a:r>
              <a:rPr lang="vi-VN" sz="2000" dirty="0">
                <a:solidFill>
                  <a:srgbClr val="333333"/>
                </a:solidFill>
              </a:rPr>
              <a:t> dintre cele mai scumpe picturi din lume.</a:t>
            </a:r>
            <a:endParaRPr lang="de-DE" sz="2000" dirty="0">
              <a:solidFill>
                <a:srgbClr val="333333"/>
              </a:solidFill>
            </a:endParaRPr>
          </a:p>
          <a:p>
            <a:pPr marL="342900" indent="-342900">
              <a:buClr>
                <a:srgbClr val="333333"/>
              </a:buClr>
              <a:buFont typeface="WingDings"/>
              <a:buChar char=""/>
            </a:pPr>
            <a:r>
              <a:rPr lang="vi-VN" sz="2000" dirty="0">
                <a:solidFill>
                  <a:srgbClr val="333333"/>
                </a:solidFill>
              </a:rPr>
              <a:t>Pictorul Edvard Munch, a avut probabil</a:t>
            </a:r>
            <a:r>
              <a:rPr lang="de-DE" sz="2000" dirty="0">
                <a:solidFill>
                  <a:srgbClr val="333333"/>
                </a:solidFill>
              </a:rPr>
              <a:t> o</a:t>
            </a:r>
            <a:r>
              <a:rPr lang="vi-VN" sz="2000" dirty="0">
                <a:solidFill>
                  <a:srgbClr val="333333"/>
                </a:solidFill>
              </a:rPr>
              <a:t> tulburare bipolară:</a:t>
            </a:r>
          </a:p>
          <a:p>
            <a:pPr marL="774827" lvl="3" indent="-342900">
              <a:spcBef>
                <a:spcPts val="1999"/>
              </a:spcBef>
              <a:buClr>
                <a:srgbClr val="333333"/>
              </a:buClr>
              <a:buFont typeface="WingDings"/>
              <a:buChar char=""/>
            </a:pPr>
            <a:r>
              <a:rPr lang="de-DE" sz="2000" dirty="0">
                <a:solidFill>
                  <a:srgbClr val="333333"/>
                </a:solidFill>
              </a:rPr>
              <a:t>El a avut simptome manice, depressive și halucinații</a:t>
            </a:r>
            <a:endParaRPr lang="vi-VN" sz="2000" dirty="0">
              <a:solidFill>
                <a:srgbClr val="333333"/>
              </a:solidFill>
            </a:endParaRPr>
          </a:p>
          <a:p>
            <a:pPr marL="774827" lvl="3" indent="-342900">
              <a:spcBef>
                <a:spcPts val="1999"/>
              </a:spcBef>
              <a:buClr>
                <a:srgbClr val="333333"/>
              </a:buClr>
              <a:buFont typeface="WingDings"/>
              <a:buChar char=""/>
            </a:pPr>
            <a:r>
              <a:rPr lang="en-US" sz="2000" dirty="0">
                <a:solidFill>
                  <a:srgbClr val="333333"/>
                </a:solidFill>
              </a:rPr>
              <a:t>Munch a </a:t>
            </a:r>
            <a:r>
              <a:rPr lang="en-US" sz="2000" dirty="0" err="1">
                <a:solidFill>
                  <a:srgbClr val="333333"/>
                </a:solidFill>
              </a:rPr>
              <a:t>petrecut</a:t>
            </a:r>
            <a:r>
              <a:rPr lang="en-US" sz="2000" dirty="0">
                <a:solidFill>
                  <a:srgbClr val="333333"/>
                </a:solidFill>
              </a:rPr>
              <a:t> din </a:t>
            </a:r>
            <a:r>
              <a:rPr lang="en-US" sz="2000" dirty="0" err="1">
                <a:solidFill>
                  <a:srgbClr val="333333"/>
                </a:solidFill>
              </a:rPr>
              <a:t>cauza</a:t>
            </a:r>
            <a:r>
              <a:rPr lang="en-US" sz="2000" dirty="0">
                <a:solidFill>
                  <a:srgbClr val="333333"/>
                </a:solidFill>
              </a:rPr>
              <a:t> </a:t>
            </a:r>
            <a:r>
              <a:rPr lang="en-US" sz="2000" dirty="0" err="1">
                <a:solidFill>
                  <a:srgbClr val="333333"/>
                </a:solidFill>
              </a:rPr>
              <a:t>simptomelor</a:t>
            </a:r>
            <a:r>
              <a:rPr lang="en-US" sz="2000" dirty="0">
                <a:solidFill>
                  <a:srgbClr val="333333"/>
                </a:solidFill>
              </a:rPr>
              <a:t> </a:t>
            </a:r>
            <a:r>
              <a:rPr lang="en-US" sz="2000" dirty="0" err="1">
                <a:solidFill>
                  <a:srgbClr val="333333"/>
                </a:solidFill>
              </a:rPr>
              <a:t>mai</a:t>
            </a:r>
            <a:r>
              <a:rPr lang="en-US" sz="2000" dirty="0">
                <a:solidFill>
                  <a:srgbClr val="333333"/>
                </a:solidFill>
              </a:rPr>
              <a:t> bine de 8 </a:t>
            </a:r>
            <a:r>
              <a:rPr lang="en-US" sz="2000" dirty="0" err="1">
                <a:solidFill>
                  <a:srgbClr val="333333"/>
                </a:solidFill>
              </a:rPr>
              <a:t>luni</a:t>
            </a:r>
            <a:r>
              <a:rPr lang="en-US" sz="2000" dirty="0">
                <a:solidFill>
                  <a:srgbClr val="333333"/>
                </a:solidFill>
              </a:rPr>
              <a:t> </a:t>
            </a:r>
            <a:r>
              <a:rPr lang="en-US" sz="2000" dirty="0" err="1">
                <a:solidFill>
                  <a:srgbClr val="333333"/>
                </a:solidFill>
              </a:rPr>
              <a:t>în</a:t>
            </a:r>
            <a:r>
              <a:rPr lang="en-US" sz="2000" dirty="0">
                <a:solidFill>
                  <a:srgbClr val="333333"/>
                </a:solidFill>
              </a:rPr>
              <a:t> </a:t>
            </a:r>
            <a:r>
              <a:rPr lang="en-US" sz="2000" dirty="0" err="1">
                <a:solidFill>
                  <a:srgbClr val="333333"/>
                </a:solidFill>
              </a:rPr>
              <a:t>psihiatrie</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13</a:t>
            </a:fld>
            <a:endParaRPr lang="de-DE">
              <a:latin typeface="+mn-lt"/>
              <a:ea typeface="+mn-ea"/>
              <a:cs typeface="+mn-cs"/>
            </a:endParaRP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Steffen Moritz</a:t>
            </a:r>
          </a:p>
        </p:txBody>
      </p:sp>
      <p:sp>
        <p:nvSpPr>
          <p:cNvPr id="37890" name="Inhaltsplatzhalter 2"/>
          <p:cNvSpPr>
            <a:spLocks noGrp="1"/>
          </p:cNvSpPr>
          <p:nvPr>
            <p:ph idx="1"/>
          </p:nvPr>
        </p:nvSpPr>
        <p:spPr>
          <a:xfrm>
            <a:off x="408955" y="2204864"/>
            <a:ext cx="6400800" cy="4248000"/>
          </a:xfrm>
        </p:spPr>
        <p:txBody>
          <a:bodyPr>
            <a:noAutofit/>
          </a:bodyPr>
          <a:lstStyle/>
          <a:p>
            <a:pPr marL="342900" indent="-342900">
              <a:buClr>
                <a:srgbClr val="333333"/>
              </a:buClr>
              <a:buFont typeface="WingDings"/>
              <a:buChar char=""/>
            </a:pPr>
            <a:r>
              <a:rPr lang="vi-VN" sz="2000" dirty="0">
                <a:solidFill>
                  <a:srgbClr val="333333"/>
                </a:solidFill>
              </a:rPr>
              <a:t>Pictura are doar o valoare emotionala.</a:t>
            </a:r>
          </a:p>
          <a:p>
            <a:pPr marL="342900" indent="-342900">
              <a:buClr>
                <a:srgbClr val="333333"/>
              </a:buClr>
              <a:buFont typeface="WingDings"/>
              <a:buChar char=""/>
            </a:pPr>
            <a:r>
              <a:rPr lang="vi-VN" sz="2000" dirty="0">
                <a:solidFill>
                  <a:srgbClr val="333333"/>
                </a:solidFill>
              </a:rPr>
              <a:t>Ace</a:t>
            </a:r>
            <a:r>
              <a:rPr lang="de-DE" sz="2000" dirty="0">
                <a:solidFill>
                  <a:srgbClr val="333333"/>
                </a:solidFill>
              </a:rPr>
              <a:t>a</a:t>
            </a:r>
            <a:r>
              <a:rPr lang="vi-VN" sz="2000" dirty="0">
                <a:solidFill>
                  <a:srgbClr val="333333"/>
                </a:solidFill>
              </a:rPr>
              <a:t>sta a fost pictată de câtre Prof. Dr. Steffen Moritz, la vârsta de 16 ani:</a:t>
            </a:r>
          </a:p>
          <a:p>
            <a:pPr marL="774827" lvl="3" indent="-342900">
              <a:spcBef>
                <a:spcPts val="1999"/>
              </a:spcBef>
              <a:buClr>
                <a:srgbClr val="333333"/>
              </a:buClr>
              <a:buFont typeface="WingDings"/>
              <a:buChar char=""/>
            </a:pPr>
            <a:r>
              <a:rPr lang="vi-VN" sz="2000" dirty="0">
                <a:solidFill>
                  <a:srgbClr val="333333"/>
                </a:solidFill>
              </a:rPr>
              <a:t>El este psiholog și sef al grupului de </a:t>
            </a:r>
            <a:r>
              <a:rPr lang="vi-VN" sz="2000">
                <a:solidFill>
                  <a:srgbClr val="333333"/>
                </a:solidFill>
              </a:rPr>
              <a:t>cercetare </a:t>
            </a:r>
            <a:r>
              <a:rPr lang="de-DE" sz="2000">
                <a:solidFill>
                  <a:srgbClr val="333333"/>
                </a:solidFill>
              </a:rPr>
              <a:t>“</a:t>
            </a:r>
            <a:r>
              <a:rPr lang="vi-VN" sz="2000">
                <a:solidFill>
                  <a:srgbClr val="333333"/>
                </a:solidFill>
              </a:rPr>
              <a:t>neuropsihologie clinică</a:t>
            </a:r>
            <a:r>
              <a:rPr lang="en-US" sz="2000">
                <a:solidFill>
                  <a:srgbClr val="333333"/>
                </a:solidFill>
              </a:rPr>
              <a:t>”</a:t>
            </a:r>
            <a:r>
              <a:rPr lang="vi-VN" sz="2000">
                <a:solidFill>
                  <a:srgbClr val="333333"/>
                </a:solidFill>
              </a:rPr>
              <a:t> </a:t>
            </a:r>
            <a:r>
              <a:rPr lang="vi-VN" sz="2000" dirty="0">
                <a:solidFill>
                  <a:srgbClr val="333333"/>
                </a:solidFill>
              </a:rPr>
              <a:t>în cadrul Departamentului de Psihiatrie </a:t>
            </a:r>
            <a:r>
              <a:rPr lang="de-DE" sz="2000" dirty="0">
                <a:solidFill>
                  <a:srgbClr val="333333"/>
                </a:solidFill>
              </a:rPr>
              <a:t>al </a:t>
            </a:r>
            <a:r>
              <a:rPr lang="vi-VN" sz="2000" dirty="0">
                <a:solidFill>
                  <a:srgbClr val="333333"/>
                </a:solidFill>
              </a:rPr>
              <a:t>Spitalul</a:t>
            </a:r>
            <a:r>
              <a:rPr lang="de-DE" sz="2000" dirty="0" err="1">
                <a:solidFill>
                  <a:srgbClr val="333333"/>
                </a:solidFill>
              </a:rPr>
              <a:t>ui</a:t>
            </a:r>
            <a:r>
              <a:rPr lang="vi-VN" sz="2000" dirty="0">
                <a:solidFill>
                  <a:srgbClr val="333333"/>
                </a:solidFill>
              </a:rPr>
              <a:t> Universitar din Hamburg Eppendorf</a:t>
            </a:r>
          </a:p>
          <a:p>
            <a:pPr marL="774827" lvl="3" indent="-342900">
              <a:spcBef>
                <a:spcPts val="1999"/>
              </a:spcBef>
              <a:buClr>
                <a:srgbClr val="333333"/>
              </a:buClr>
              <a:buFont typeface="WingDings"/>
              <a:buChar char=""/>
            </a:pPr>
            <a:r>
              <a:rPr lang="vi-VN" sz="2000" dirty="0">
                <a:solidFill>
                  <a:srgbClr val="333333"/>
                </a:solidFill>
              </a:rPr>
              <a:t>Steffen Moritz nu a </a:t>
            </a:r>
            <a:r>
              <a:rPr lang="de-DE" sz="2000" dirty="0" err="1">
                <a:solidFill>
                  <a:srgbClr val="333333"/>
                </a:solidFill>
              </a:rPr>
              <a:t>fost</a:t>
            </a:r>
            <a:r>
              <a:rPr lang="de-DE" sz="2000" dirty="0">
                <a:solidFill>
                  <a:srgbClr val="333333"/>
                </a:solidFill>
              </a:rPr>
              <a:t> </a:t>
            </a:r>
            <a:r>
              <a:rPr lang="de-DE" sz="2000" dirty="0" err="1">
                <a:solidFill>
                  <a:srgbClr val="333333"/>
                </a:solidFill>
              </a:rPr>
              <a:t>în</a:t>
            </a:r>
            <a:r>
              <a:rPr lang="vi-VN" sz="2000" dirty="0">
                <a:solidFill>
                  <a:srgbClr val="333333"/>
                </a:solidFill>
              </a:rPr>
              <a:t> tratament psihiatric</a:t>
            </a: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14</a:t>
            </a:fld>
            <a:endParaRPr lang="de-DE">
              <a:latin typeface="+mn-lt"/>
              <a:ea typeface="+mn-ea"/>
              <a:cs typeface="+mn-cs"/>
            </a:endParaRP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Vincent van Gogh</a:t>
            </a:r>
          </a:p>
        </p:txBody>
      </p:sp>
      <p:sp>
        <p:nvSpPr>
          <p:cNvPr id="38914" name="Inhaltsplatzhalter 2"/>
          <p:cNvSpPr>
            <a:spLocks noGrp="1"/>
          </p:cNvSpPr>
          <p:nvPr>
            <p:ph idx="1"/>
          </p:nvPr>
        </p:nvSpPr>
        <p:spPr>
          <a:xfrm>
            <a:off x="408955" y="2204864"/>
            <a:ext cx="6400800" cy="4248000"/>
          </a:xfrm>
        </p:spPr>
        <p:txBody>
          <a:bodyPr>
            <a:noAutofit/>
          </a:bodyPr>
          <a:lstStyle/>
          <a:p>
            <a:pPr marL="342900" indent="-342900">
              <a:buClr>
                <a:srgbClr val="333333"/>
              </a:buClr>
              <a:buFont typeface="WingDings"/>
              <a:buChar char=""/>
            </a:pPr>
            <a:r>
              <a:rPr lang="vi-VN" sz="2000">
                <a:solidFill>
                  <a:srgbClr val="333333"/>
                </a:solidFill>
              </a:rPr>
              <a:t>Pictura </a:t>
            </a:r>
            <a:r>
              <a:rPr lang="de-DE" sz="2000">
                <a:solidFill>
                  <a:srgbClr val="333333"/>
                </a:solidFill>
              </a:rPr>
              <a:t>“</a:t>
            </a:r>
            <a:r>
              <a:rPr lang="vi-VN" sz="2000">
                <a:solidFill>
                  <a:srgbClr val="333333"/>
                </a:solidFill>
              </a:rPr>
              <a:t>Parc Saint-Paul Hospital</a:t>
            </a:r>
            <a:r>
              <a:rPr lang="en-US" sz="2000">
                <a:solidFill>
                  <a:srgbClr val="333333"/>
                </a:solidFill>
              </a:rPr>
              <a:t>”</a:t>
            </a:r>
            <a:r>
              <a:rPr lang="vi-VN" sz="2000">
                <a:solidFill>
                  <a:srgbClr val="333333"/>
                </a:solidFill>
              </a:rPr>
              <a:t> </a:t>
            </a:r>
            <a:r>
              <a:rPr lang="vi-VN" sz="2000" dirty="0">
                <a:solidFill>
                  <a:srgbClr val="333333"/>
                </a:solidFill>
              </a:rPr>
              <a:t>este în valoare de aproximativ 25 milioane €.</a:t>
            </a:r>
          </a:p>
          <a:p>
            <a:pPr marL="342900" indent="-342900">
              <a:buClr>
                <a:srgbClr val="333333"/>
              </a:buClr>
              <a:buFont typeface="WingDings"/>
              <a:buChar char=""/>
            </a:pPr>
            <a:r>
              <a:rPr lang="vi-VN" sz="2000" dirty="0">
                <a:solidFill>
                  <a:srgbClr val="333333"/>
                </a:solidFill>
              </a:rPr>
              <a:t>Van Gogh a pictat-o ​​în 1889 în timpul internării sale în Spitalul de Psihiatrie Saint-Paul din Franța:</a:t>
            </a:r>
          </a:p>
          <a:p>
            <a:pPr marL="774827" lvl="3" indent="-342900">
              <a:spcBef>
                <a:spcPts val="1999"/>
              </a:spcBef>
              <a:buClr>
                <a:srgbClr val="333333"/>
              </a:buClr>
              <a:buFont typeface="WingDings"/>
              <a:buChar char=""/>
            </a:pPr>
            <a:r>
              <a:rPr lang="de-DE" sz="2000" dirty="0">
                <a:solidFill>
                  <a:srgbClr val="333333"/>
                </a:solidFill>
              </a:rPr>
              <a:t>Starea afectiv</a:t>
            </a:r>
            <a:r>
              <a:rPr lang="vi-VN" sz="2000" dirty="0">
                <a:solidFill>
                  <a:srgbClr val="333333"/>
                </a:solidFill>
              </a:rPr>
              <a:t>ă</a:t>
            </a:r>
            <a:r>
              <a:rPr lang="de-DE" sz="2000" dirty="0">
                <a:solidFill>
                  <a:srgbClr val="333333"/>
                </a:solidFill>
              </a:rPr>
              <a:t> a </a:t>
            </a:r>
            <a:r>
              <a:rPr lang="de-DE" sz="2000" dirty="0" err="1">
                <a:solidFill>
                  <a:srgbClr val="333333"/>
                </a:solidFill>
              </a:rPr>
              <a:t>lui</a:t>
            </a:r>
            <a:r>
              <a:rPr lang="de-DE" sz="2000" dirty="0">
                <a:solidFill>
                  <a:srgbClr val="333333"/>
                </a:solidFill>
              </a:rPr>
              <a:t> </a:t>
            </a:r>
            <a:r>
              <a:rPr lang="vi-VN" sz="2000" dirty="0">
                <a:solidFill>
                  <a:srgbClr val="333333"/>
                </a:solidFill>
              </a:rPr>
              <a:t>Van Gogh a av</a:t>
            </a:r>
            <a:r>
              <a:rPr lang="de-DE" sz="2000" dirty="0" err="1">
                <a:solidFill>
                  <a:srgbClr val="333333"/>
                </a:solidFill>
              </a:rPr>
              <a:t>ut</a:t>
            </a:r>
            <a:r>
              <a:rPr lang="de-DE" sz="2000" dirty="0">
                <a:solidFill>
                  <a:srgbClr val="333333"/>
                </a:solidFill>
              </a:rPr>
              <a:t> </a:t>
            </a:r>
            <a:r>
              <a:rPr lang="de-DE" sz="2000" dirty="0" err="1">
                <a:solidFill>
                  <a:srgbClr val="333333"/>
                </a:solidFill>
              </a:rPr>
              <a:t>varia</a:t>
            </a:r>
            <a:r>
              <a:rPr lang="vi-VN" sz="2000" dirty="0">
                <a:solidFill>
                  <a:srgbClr val="333333"/>
                </a:solidFill>
              </a:rPr>
              <a:t>ț</a:t>
            </a:r>
            <a:r>
              <a:rPr lang="de-DE" sz="2000" dirty="0">
                <a:solidFill>
                  <a:srgbClr val="333333"/>
                </a:solidFill>
              </a:rPr>
              <a:t>ii extreme, </a:t>
            </a:r>
            <a:r>
              <a:rPr lang="de-DE" sz="2000" dirty="0" err="1">
                <a:solidFill>
                  <a:srgbClr val="333333"/>
                </a:solidFill>
              </a:rPr>
              <a:t>el</a:t>
            </a:r>
            <a:r>
              <a:rPr lang="de-DE" sz="2000" dirty="0">
                <a:solidFill>
                  <a:srgbClr val="333333"/>
                </a:solidFill>
              </a:rPr>
              <a:t> a </a:t>
            </a:r>
            <a:r>
              <a:rPr lang="de-DE" sz="2000" dirty="0" err="1">
                <a:solidFill>
                  <a:srgbClr val="333333"/>
                </a:solidFill>
              </a:rPr>
              <a:t>avut</a:t>
            </a:r>
            <a:r>
              <a:rPr lang="de-DE" sz="2000" dirty="0">
                <a:solidFill>
                  <a:srgbClr val="333333"/>
                </a:solidFill>
              </a:rPr>
              <a:t> </a:t>
            </a:r>
            <a:r>
              <a:rPr lang="vi-VN" sz="2000" dirty="0">
                <a:solidFill>
                  <a:srgbClr val="333333"/>
                </a:solidFill>
              </a:rPr>
              <a:t>tendințe autodistructiv</a:t>
            </a:r>
            <a:r>
              <a:rPr lang="de-DE" sz="2000" dirty="0">
                <a:solidFill>
                  <a:srgbClr val="333333"/>
                </a:solidFill>
              </a:rPr>
              <a:t>e</a:t>
            </a:r>
            <a:r>
              <a:rPr lang="vi-VN" sz="2000" dirty="0">
                <a:solidFill>
                  <a:srgbClr val="333333"/>
                </a:solidFill>
              </a:rPr>
              <a:t>, anxietate, iluzii și halucinații</a:t>
            </a:r>
            <a:endParaRPr lang="de-DE" sz="2000" dirty="0">
              <a:solidFill>
                <a:srgbClr val="333333"/>
              </a:solidFill>
            </a:endParaRPr>
          </a:p>
          <a:p>
            <a:pPr marL="774827" lvl="3" indent="-342900">
              <a:spcBef>
                <a:spcPts val="1999"/>
              </a:spcBef>
              <a:buClr>
                <a:srgbClr val="333333"/>
              </a:buClr>
              <a:buFont typeface="WingDings"/>
              <a:buChar char=""/>
            </a:pPr>
            <a:r>
              <a:rPr lang="vi-VN" sz="2000" dirty="0">
                <a:solidFill>
                  <a:srgbClr val="333333"/>
                </a:solidFill>
              </a:rPr>
              <a:t>Din perspectiva zilei de azi, el ar fi probabil diagnosticat </a:t>
            </a:r>
            <a:r>
              <a:rPr lang="de-DE" sz="2000" dirty="0">
                <a:solidFill>
                  <a:srgbClr val="333333"/>
                </a:solidFill>
              </a:rPr>
              <a:t>de</a:t>
            </a:r>
            <a:r>
              <a:rPr lang="vi-VN" sz="2000" dirty="0">
                <a:solidFill>
                  <a:srgbClr val="333333"/>
                </a:solidFill>
              </a:rPr>
              <a:t> psihoză sau de tulburare bipolară</a:t>
            </a: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15</a:t>
            </a:fld>
            <a:endParaRPr lang="de-DE">
              <a:latin typeface="+mn-lt"/>
              <a:ea typeface="+mn-ea"/>
              <a:cs typeface="+mn-cs"/>
            </a:endParaRP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Ringo Starr (baterist la Beatles)</a:t>
            </a:r>
            <a:endParaRPr lang="de-DE" sz="3600" dirty="0">
              <a:latin typeface="+mn-lt"/>
              <a:ea typeface="+mn-ea"/>
              <a:cs typeface="+mn-cs"/>
            </a:endParaRPr>
          </a:p>
        </p:txBody>
      </p:sp>
      <p:sp>
        <p:nvSpPr>
          <p:cNvPr id="39938" name="Inhaltsplatzhalter 2"/>
          <p:cNvSpPr>
            <a:spLocks noGrp="1"/>
          </p:cNvSpPr>
          <p:nvPr>
            <p:ph idx="1"/>
          </p:nvPr>
        </p:nvSpPr>
        <p:spPr>
          <a:xfrm>
            <a:off x="408955" y="2204864"/>
            <a:ext cx="5029200" cy="4248000"/>
          </a:xfrm>
        </p:spPr>
        <p:txBody>
          <a:bodyPr>
            <a:noAutofit/>
          </a:bodyPr>
          <a:lstStyle/>
          <a:p>
            <a:pPr marL="342900" indent="-342900">
              <a:buClr>
                <a:srgbClr val="333333"/>
              </a:buClr>
              <a:buFont typeface="WingDings"/>
              <a:buChar char=""/>
            </a:pPr>
            <a:r>
              <a:rPr lang="de-DE" sz="2000" dirty="0">
                <a:solidFill>
                  <a:srgbClr val="333333"/>
                </a:solidFill>
              </a:rPr>
              <a:t>Ringo Starr, care a </a:t>
            </a:r>
            <a:r>
              <a:rPr lang="de-DE" sz="2000" dirty="0" err="1">
                <a:solidFill>
                  <a:srgbClr val="333333"/>
                </a:solidFill>
              </a:rPr>
              <a:t>devenit</a:t>
            </a:r>
            <a:r>
              <a:rPr lang="de-DE" sz="2000" dirty="0">
                <a:solidFill>
                  <a:srgbClr val="333333"/>
                </a:solidFill>
              </a:rPr>
              <a:t> </a:t>
            </a:r>
            <a:r>
              <a:rPr lang="de-DE" sz="2000" dirty="0" err="1">
                <a:solidFill>
                  <a:srgbClr val="333333"/>
                </a:solidFill>
              </a:rPr>
              <a:t>celebru</a:t>
            </a:r>
            <a:r>
              <a:rPr lang="de-DE" sz="2000" dirty="0">
                <a:solidFill>
                  <a:srgbClr val="333333"/>
                </a:solidFill>
              </a:rPr>
              <a:t> </a:t>
            </a:r>
            <a:r>
              <a:rPr lang="de-DE" sz="2000" dirty="0" err="1">
                <a:solidFill>
                  <a:srgbClr val="333333"/>
                </a:solidFill>
              </a:rPr>
              <a:t>ca</a:t>
            </a:r>
            <a:r>
              <a:rPr lang="de-DE" sz="2000" dirty="0">
                <a:solidFill>
                  <a:srgbClr val="333333"/>
                </a:solidFill>
              </a:rPr>
              <a:t> </a:t>
            </a:r>
            <a:r>
              <a:rPr lang="de-DE" sz="2000" dirty="0" err="1">
                <a:solidFill>
                  <a:srgbClr val="333333"/>
                </a:solidFill>
              </a:rPr>
              <a:t>bateristul</a:t>
            </a:r>
            <a:r>
              <a:rPr lang="de-DE" sz="2000" dirty="0">
                <a:solidFill>
                  <a:srgbClr val="333333"/>
                </a:solidFill>
              </a:rPr>
              <a:t> de la Beatles, a </a:t>
            </a:r>
            <a:r>
              <a:rPr lang="de-DE" sz="2000" dirty="0" err="1">
                <a:solidFill>
                  <a:srgbClr val="333333"/>
                </a:solidFill>
              </a:rPr>
              <a:t>pictat</a:t>
            </a:r>
            <a:r>
              <a:rPr lang="de-DE" sz="2000" dirty="0">
                <a:solidFill>
                  <a:srgbClr val="333333"/>
                </a:solidFill>
              </a:rPr>
              <a:t> de </a:t>
            </a:r>
            <a:r>
              <a:rPr lang="de-DE" sz="2000" dirty="0" err="1">
                <a:solidFill>
                  <a:srgbClr val="333333"/>
                </a:solidFill>
              </a:rPr>
              <a:t>asemenea</a:t>
            </a:r>
            <a:r>
              <a:rPr lang="de-DE" sz="2000" dirty="0">
                <a:solidFill>
                  <a:srgbClr val="333333"/>
                </a:solidFill>
              </a:rPr>
              <a:t> </a:t>
            </a:r>
            <a:r>
              <a:rPr lang="de-DE" sz="2000" dirty="0" err="1">
                <a:solidFill>
                  <a:srgbClr val="333333"/>
                </a:solidFill>
              </a:rPr>
              <a:t>din</a:t>
            </a:r>
            <a:r>
              <a:rPr lang="de-DE" sz="2000" dirty="0">
                <a:solidFill>
                  <a:srgbClr val="333333"/>
                </a:solidFill>
              </a:rPr>
              <a:t> </a:t>
            </a:r>
            <a:r>
              <a:rPr lang="de-DE" sz="2000" dirty="0" err="1">
                <a:solidFill>
                  <a:srgbClr val="333333"/>
                </a:solidFill>
              </a:rPr>
              <a:t>anul</a:t>
            </a:r>
            <a:r>
              <a:rPr lang="de-DE" sz="2000" dirty="0">
                <a:solidFill>
                  <a:srgbClr val="333333"/>
                </a:solidFill>
              </a:rPr>
              <a:t> 2005:</a:t>
            </a:r>
          </a:p>
          <a:p>
            <a:pPr marL="342900" lvl="1" indent="-342900">
              <a:spcBef>
                <a:spcPts val="1999"/>
              </a:spcBef>
              <a:buClr>
                <a:srgbClr val="333333"/>
              </a:buClr>
              <a:buFont typeface="WingDings"/>
              <a:buChar char=""/>
            </a:pPr>
            <a:r>
              <a:rPr lang="de-DE" sz="2000" dirty="0" err="1">
                <a:solidFill>
                  <a:srgbClr val="333333"/>
                </a:solidFill>
              </a:rPr>
              <a:t>pictura</a:t>
            </a:r>
            <a:r>
              <a:rPr lang="de-DE" sz="2000" dirty="0">
                <a:solidFill>
                  <a:srgbClr val="333333"/>
                </a:solidFill>
              </a:rPr>
              <a:t> “Timberland</a:t>
            </a:r>
            <a:r>
              <a:rPr lang="en-US" sz="2000" dirty="0">
                <a:solidFill>
                  <a:srgbClr val="333333"/>
                </a:solidFill>
              </a:rPr>
              <a:t>”</a:t>
            </a:r>
            <a:r>
              <a:rPr lang="de-DE" sz="2000" dirty="0">
                <a:solidFill>
                  <a:srgbClr val="333333"/>
                </a:solidFill>
              </a:rPr>
              <a:t> a </a:t>
            </a:r>
            <a:r>
              <a:rPr lang="de-DE" sz="2000" dirty="0" err="1">
                <a:solidFill>
                  <a:srgbClr val="333333"/>
                </a:solidFill>
              </a:rPr>
              <a:t>fost</a:t>
            </a:r>
            <a:r>
              <a:rPr lang="de-DE" sz="2000" dirty="0">
                <a:solidFill>
                  <a:srgbClr val="333333"/>
                </a:solidFill>
              </a:rPr>
              <a:t> </a:t>
            </a:r>
            <a:r>
              <a:rPr lang="de-DE" sz="2000" dirty="0" err="1">
                <a:solidFill>
                  <a:srgbClr val="333333"/>
                </a:solidFill>
              </a:rPr>
              <a:t>finalizat</a:t>
            </a:r>
            <a:r>
              <a:rPr lang="vi-VN" sz="2000" dirty="0">
                <a:solidFill>
                  <a:srgbClr val="333333"/>
                </a:solidFill>
              </a:rPr>
              <a:t>ă</a:t>
            </a:r>
            <a:r>
              <a:rPr lang="de-DE" sz="2000" dirty="0">
                <a:solidFill>
                  <a:srgbClr val="333333"/>
                </a:solidFill>
              </a:rPr>
              <a:t> în 2013,</a:t>
            </a:r>
          </a:p>
          <a:p>
            <a:pPr marL="342900" lvl="1" indent="-342900">
              <a:spcBef>
                <a:spcPts val="1999"/>
              </a:spcBef>
              <a:buClr>
                <a:srgbClr val="333333"/>
              </a:buClr>
              <a:buFont typeface="WingDings"/>
              <a:buChar char=""/>
            </a:pPr>
            <a:r>
              <a:rPr lang="de-DE" sz="2000" dirty="0">
                <a:solidFill>
                  <a:srgbClr val="333333"/>
                </a:solidFill>
              </a:rPr>
              <a:t>picturile sale se vând pentru mii de dolari</a:t>
            </a:r>
          </a:p>
          <a:p>
            <a:pPr marL="342900" lvl="1" indent="-342900">
              <a:spcBef>
                <a:spcPts val="1999"/>
              </a:spcBef>
              <a:buClr>
                <a:srgbClr val="333333"/>
              </a:buClr>
              <a:buFont typeface="WingDings"/>
              <a:buChar char=""/>
            </a:pPr>
            <a:r>
              <a:rPr lang="de-DE" sz="2000" dirty="0">
                <a:solidFill>
                  <a:srgbClr val="333333"/>
                </a:solidFill>
              </a:rPr>
              <a:t>din câte știm, Ringo Starr nu a avut o boal</a:t>
            </a:r>
            <a:r>
              <a:rPr lang="vi-VN" sz="2000" dirty="0">
                <a:solidFill>
                  <a:srgbClr val="333333"/>
                </a:solidFill>
              </a:rPr>
              <a:t>ă</a:t>
            </a:r>
            <a:r>
              <a:rPr lang="de-DE" sz="2000" dirty="0">
                <a:solidFill>
                  <a:srgbClr val="333333"/>
                </a:solidFill>
              </a:rPr>
              <a:t> </a:t>
            </a:r>
            <a:r>
              <a:rPr lang="de-DE" sz="2000" dirty="0" err="1">
                <a:solidFill>
                  <a:srgbClr val="333333"/>
                </a:solidFill>
              </a:rPr>
              <a:t>psihiatric</a:t>
            </a:r>
            <a:r>
              <a:rPr lang="vi-VN" sz="2000" dirty="0">
                <a:solidFill>
                  <a:srgbClr val="333333"/>
                </a:solidFill>
              </a:rPr>
              <a:t>ă</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16</a:t>
            </a:fld>
            <a:endParaRPr lang="de-DE">
              <a:latin typeface="+mn-lt"/>
              <a:ea typeface="+mn-ea"/>
              <a:cs typeface="+mn-cs"/>
            </a:endParaRP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Prima concluzie</a:t>
            </a:r>
            <a:endParaRPr lang="de-DE" sz="3600" dirty="0">
              <a:latin typeface="+mn-lt"/>
              <a:ea typeface="+mn-ea"/>
              <a:cs typeface="+mn-cs"/>
            </a:endParaRPr>
          </a:p>
        </p:txBody>
      </p:sp>
      <p:sp>
        <p:nvSpPr>
          <p:cNvPr id="40962" name="Inhaltsplatzhalter 2"/>
          <p:cNvSpPr>
            <a:spLocks noGrp="1"/>
          </p:cNvSpPr>
          <p:nvPr>
            <p:ph idx="1"/>
          </p:nvPr>
        </p:nvSpPr>
        <p:spPr/>
        <p:txBody>
          <a:bodyPr>
            <a:noAutofit/>
          </a:bodyPr>
          <a:lstStyle/>
          <a:p>
            <a:pPr marL="342900" indent="-342900">
              <a:buClr>
                <a:srgbClr val="333333"/>
              </a:buClr>
              <a:buFont typeface="WingDings"/>
              <a:buChar char=""/>
            </a:pPr>
            <a:r>
              <a:rPr lang="vi-VN" sz="2400" dirty="0">
                <a:solidFill>
                  <a:srgbClr val="333333"/>
                </a:solidFill>
              </a:rPr>
              <a:t>Fiind bolnav mintal nu înseamnă că nu sunt</a:t>
            </a:r>
            <a:r>
              <a:rPr lang="de-DE" sz="2400" dirty="0" err="1">
                <a:solidFill>
                  <a:srgbClr val="333333"/>
                </a:solidFill>
              </a:rPr>
              <a:t>eți</a:t>
            </a:r>
            <a:r>
              <a:rPr lang="de-DE" sz="2400" dirty="0">
                <a:solidFill>
                  <a:srgbClr val="333333"/>
                </a:solidFill>
              </a:rPr>
              <a:t> </a:t>
            </a:r>
            <a:r>
              <a:rPr lang="vi-VN" sz="2400" dirty="0">
                <a:solidFill>
                  <a:srgbClr val="333333"/>
                </a:solidFill>
              </a:rPr>
              <a:t>în </a:t>
            </a:r>
            <a:r>
              <a:rPr lang="de-DE" sz="2400" dirty="0" err="1">
                <a:solidFill>
                  <a:srgbClr val="333333"/>
                </a:solidFill>
              </a:rPr>
              <a:t>stare</a:t>
            </a:r>
            <a:r>
              <a:rPr lang="de-DE" sz="2400" dirty="0">
                <a:solidFill>
                  <a:srgbClr val="333333"/>
                </a:solidFill>
              </a:rPr>
              <a:t> </a:t>
            </a:r>
            <a:r>
              <a:rPr lang="vi-VN" sz="2400" dirty="0">
                <a:solidFill>
                  <a:srgbClr val="333333"/>
                </a:solidFill>
              </a:rPr>
              <a:t>să fac</a:t>
            </a:r>
            <a:r>
              <a:rPr lang="de-DE" sz="2400" dirty="0" err="1">
                <a:solidFill>
                  <a:srgbClr val="333333"/>
                </a:solidFill>
              </a:rPr>
              <a:t>eți</a:t>
            </a:r>
            <a:r>
              <a:rPr lang="vi-VN" sz="2400" dirty="0">
                <a:solidFill>
                  <a:srgbClr val="333333"/>
                </a:solidFill>
              </a:rPr>
              <a:t> lucruri semnificative și </a:t>
            </a:r>
            <a:r>
              <a:rPr lang="vi-VN" sz="2400">
                <a:solidFill>
                  <a:srgbClr val="333333"/>
                </a:solidFill>
              </a:rPr>
              <a:t>valoroase.</a:t>
            </a:r>
          </a:p>
          <a:p>
            <a:pPr marL="342900" indent="-342900">
              <a:buClr>
                <a:srgbClr val="333333"/>
              </a:buClr>
              <a:buFont typeface="WingDings"/>
              <a:buChar char=""/>
            </a:pPr>
            <a:r>
              <a:rPr lang="vi-VN" sz="2400">
                <a:solidFill>
                  <a:srgbClr val="333333"/>
                </a:solidFill>
              </a:rPr>
              <a:t>Chiar </a:t>
            </a:r>
            <a:r>
              <a:rPr lang="vi-VN" sz="2400" dirty="0">
                <a:solidFill>
                  <a:srgbClr val="333333"/>
                </a:solidFill>
              </a:rPr>
              <a:t>și persoanele sănătoase pot crea ceea ce ar putea fi considerate </a:t>
            </a:r>
            <a:r>
              <a:rPr lang="vi-VN" sz="2400">
                <a:solidFill>
                  <a:srgbClr val="333333"/>
                </a:solidFill>
              </a:rPr>
              <a:t>picturi </a:t>
            </a:r>
            <a:r>
              <a:rPr lang="de-DE" sz="2400">
                <a:solidFill>
                  <a:srgbClr val="333333"/>
                </a:solidFill>
              </a:rPr>
              <a:t>“</a:t>
            </a:r>
            <a:r>
              <a:rPr lang="vi-VN" sz="2400">
                <a:solidFill>
                  <a:srgbClr val="333333"/>
                </a:solidFill>
              </a:rPr>
              <a:t>nebun</a:t>
            </a:r>
            <a:r>
              <a:rPr lang="de-DE" sz="2400">
                <a:solidFill>
                  <a:srgbClr val="333333"/>
                </a:solidFill>
              </a:rPr>
              <a:t>e</a:t>
            </a:r>
            <a:r>
              <a:rPr lang="en-US" sz="2400">
                <a:solidFill>
                  <a:srgbClr val="333333"/>
                </a:solidFill>
              </a:rPr>
              <a:t>”</a:t>
            </a:r>
            <a:r>
              <a:rPr lang="vi-VN" sz="2400">
                <a:solidFill>
                  <a:srgbClr val="333333"/>
                </a:solidFill>
              </a:rPr>
              <a:t>.</a:t>
            </a:r>
          </a:p>
          <a:p>
            <a:pPr marL="342900" indent="-342900">
              <a:buClr>
                <a:srgbClr val="333333"/>
              </a:buClr>
              <a:buFont typeface="WingDings"/>
              <a:buChar char=""/>
            </a:pPr>
            <a:r>
              <a:rPr lang="de-DE" sz="2400">
                <a:solidFill>
                  <a:srgbClr val="333333"/>
                </a:solidFill>
              </a:rPr>
              <a:t>B</a:t>
            </a:r>
            <a:r>
              <a:rPr lang="vi-VN" sz="2400" dirty="0">
                <a:solidFill>
                  <a:srgbClr val="333333"/>
                </a:solidFill>
              </a:rPr>
              <a:t>oli</a:t>
            </a:r>
            <a:r>
              <a:rPr lang="de-DE" sz="2400" dirty="0">
                <a:solidFill>
                  <a:srgbClr val="333333"/>
                </a:solidFill>
              </a:rPr>
              <a:t>le</a:t>
            </a:r>
            <a:r>
              <a:rPr lang="vi-VN" sz="2400" dirty="0">
                <a:solidFill>
                  <a:srgbClr val="333333"/>
                </a:solidFill>
              </a:rPr>
              <a:t> m</a:t>
            </a:r>
            <a:r>
              <a:rPr lang="de-DE" sz="2400" dirty="0">
                <a:solidFill>
                  <a:srgbClr val="333333"/>
                </a:solidFill>
              </a:rPr>
              <a:t>e</a:t>
            </a:r>
            <a:r>
              <a:rPr lang="vi-VN" sz="2400" dirty="0">
                <a:solidFill>
                  <a:srgbClr val="333333"/>
                </a:solidFill>
              </a:rPr>
              <a:t>ntale pot inspira î</a:t>
            </a:r>
            <a:r>
              <a:rPr lang="de-DE" sz="2400" dirty="0" err="1">
                <a:solidFill>
                  <a:srgbClr val="333333"/>
                </a:solidFill>
              </a:rPr>
              <a:t>ns</a:t>
            </a:r>
            <a:r>
              <a:rPr lang="vi-VN" sz="2400" dirty="0">
                <a:solidFill>
                  <a:srgbClr val="333333"/>
                </a:solidFill>
              </a:rPr>
              <a:t>ă</a:t>
            </a:r>
            <a:r>
              <a:rPr lang="de-DE" sz="2400" dirty="0">
                <a:solidFill>
                  <a:srgbClr val="333333"/>
                </a:solidFill>
              </a:rPr>
              <a:t> </a:t>
            </a:r>
            <a:r>
              <a:rPr lang="vi-VN" sz="2400" dirty="0">
                <a:solidFill>
                  <a:srgbClr val="333333"/>
                </a:solidFill>
              </a:rPr>
              <a:t>la fel de bine</a:t>
            </a:r>
            <a:r>
              <a:rPr lang="de-DE" sz="2400" dirty="0">
                <a:solidFill>
                  <a:srgbClr val="333333"/>
                </a:solidFill>
              </a:rPr>
              <a:t> </a:t>
            </a:r>
            <a:r>
              <a:rPr lang="de-DE" sz="2400" dirty="0" err="1">
                <a:solidFill>
                  <a:srgbClr val="333333"/>
                </a:solidFill>
              </a:rPr>
              <a:t>pot</a:t>
            </a:r>
            <a:r>
              <a:rPr lang="de-DE" sz="2400" dirty="0">
                <a:solidFill>
                  <a:srgbClr val="333333"/>
                </a:solidFill>
              </a:rPr>
              <a:t> </a:t>
            </a:r>
            <a:r>
              <a:rPr lang="vi-VN" sz="2400" dirty="0">
                <a:solidFill>
                  <a:srgbClr val="333333"/>
                </a:solidFill>
              </a:rPr>
              <a:t>inhib</a:t>
            </a:r>
            <a:r>
              <a:rPr lang="de-DE" sz="2400" dirty="0">
                <a:solidFill>
                  <a:srgbClr val="333333"/>
                </a:solidFill>
              </a:rPr>
              <a:t>a </a:t>
            </a:r>
            <a:r>
              <a:rPr lang="vi-VN" sz="2400">
                <a:solidFill>
                  <a:srgbClr val="333333"/>
                </a:solidFill>
              </a:rPr>
              <a:t>creativitatea.</a:t>
            </a:r>
          </a:p>
          <a:p>
            <a:pPr marL="342900" indent="-342900">
              <a:buClr>
                <a:srgbClr val="333333"/>
              </a:buClr>
              <a:buFont typeface="WingDings"/>
              <a:buChar char=""/>
            </a:pPr>
            <a:r>
              <a:rPr lang="de-DE" sz="2400">
                <a:solidFill>
                  <a:srgbClr val="333333"/>
                </a:solidFill>
              </a:rPr>
              <a:t>G</a:t>
            </a:r>
            <a:r>
              <a:rPr lang="vi-VN" sz="2400" dirty="0">
                <a:solidFill>
                  <a:srgbClr val="333333"/>
                </a:solidFill>
              </a:rPr>
              <a:t>eniile</a:t>
            </a:r>
            <a:r>
              <a:rPr lang="de-DE" sz="2400" dirty="0">
                <a:solidFill>
                  <a:srgbClr val="333333"/>
                </a:solidFill>
              </a:rPr>
              <a:t> </a:t>
            </a:r>
            <a:r>
              <a:rPr lang="de-DE" sz="2400" dirty="0" err="1">
                <a:solidFill>
                  <a:srgbClr val="333333"/>
                </a:solidFill>
              </a:rPr>
              <a:t>ca</a:t>
            </a:r>
            <a:r>
              <a:rPr lang="de-DE" sz="2400" dirty="0">
                <a:solidFill>
                  <a:srgbClr val="333333"/>
                </a:solidFill>
              </a:rPr>
              <a:t> </a:t>
            </a:r>
            <a:r>
              <a:rPr lang="de-DE" sz="2400" dirty="0" err="1">
                <a:solidFill>
                  <a:srgbClr val="333333"/>
                </a:solidFill>
              </a:rPr>
              <a:t>și</a:t>
            </a:r>
            <a:r>
              <a:rPr lang="de-DE" sz="2400" dirty="0">
                <a:solidFill>
                  <a:srgbClr val="333333"/>
                </a:solidFill>
              </a:rPr>
              <a:t> </a:t>
            </a:r>
            <a:r>
              <a:rPr lang="vi-VN" sz="2400" dirty="0">
                <a:solidFill>
                  <a:srgbClr val="333333"/>
                </a:solidFill>
              </a:rPr>
              <a:t>Van Gogh, a</a:t>
            </a:r>
            <a:r>
              <a:rPr lang="de-DE" sz="2400" dirty="0">
                <a:solidFill>
                  <a:srgbClr val="333333"/>
                </a:solidFill>
              </a:rPr>
              <a:t>l</a:t>
            </a:r>
            <a:r>
              <a:rPr lang="vi-VN" sz="2400" dirty="0">
                <a:solidFill>
                  <a:srgbClr val="333333"/>
                </a:solidFill>
              </a:rPr>
              <a:t> cărui creativitate nu a fost recunoscută în timpul vieții sale, </a:t>
            </a:r>
            <a:r>
              <a:rPr lang="de-DE" sz="2400" dirty="0" err="1">
                <a:solidFill>
                  <a:srgbClr val="333333"/>
                </a:solidFill>
              </a:rPr>
              <a:t>pot</a:t>
            </a:r>
            <a:r>
              <a:rPr lang="de-DE" sz="2400" dirty="0">
                <a:solidFill>
                  <a:srgbClr val="333333"/>
                </a:solidFill>
              </a:rPr>
              <a:t> s</a:t>
            </a:r>
            <a:r>
              <a:rPr lang="vi-VN" sz="2400" dirty="0">
                <a:solidFill>
                  <a:srgbClr val="333333"/>
                </a:solidFill>
              </a:rPr>
              <a:t>ă</a:t>
            </a:r>
            <a:r>
              <a:rPr lang="de-DE" sz="2400" dirty="0">
                <a:solidFill>
                  <a:srgbClr val="333333"/>
                </a:solidFill>
              </a:rPr>
              <a:t> </a:t>
            </a:r>
            <a:r>
              <a:rPr lang="vi-VN" sz="2400" dirty="0">
                <a:solidFill>
                  <a:srgbClr val="333333"/>
                </a:solidFill>
              </a:rPr>
              <a:t>fi suferit de tulburări </a:t>
            </a:r>
            <a:r>
              <a:rPr lang="vi-VN" sz="2400">
                <a:solidFill>
                  <a:srgbClr val="333333"/>
                </a:solidFill>
              </a:rPr>
              <a:t>psihice.</a:t>
            </a:r>
          </a:p>
          <a:p>
            <a:pPr marL="342900" indent="-342900">
              <a:buClr>
                <a:srgbClr val="333333"/>
              </a:buClr>
              <a:buFont typeface="WingDings"/>
              <a:buChar char=""/>
            </a:pPr>
            <a:r>
              <a:rPr lang="vi-VN" sz="2400">
                <a:solidFill>
                  <a:srgbClr val="333333"/>
                </a:solidFill>
              </a:rPr>
              <a:t>Unii </a:t>
            </a:r>
            <a:r>
              <a:rPr lang="vi-VN" sz="2400" dirty="0">
                <a:solidFill>
                  <a:srgbClr val="333333"/>
                </a:solidFill>
              </a:rPr>
              <a:t>artiști bolnavi mintal pot trăi prin arta lor (cum ar fi Edvard </a:t>
            </a:r>
            <a:r>
              <a:rPr lang="vi-VN" sz="2400">
                <a:solidFill>
                  <a:srgbClr val="333333"/>
                </a:solidFill>
              </a:rPr>
              <a:t>Munch).</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17</a:t>
            </a:fld>
            <a:endParaRPr lang="de-DE">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Prima concluzie</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vi-VN" sz="2400" dirty="0">
                <a:solidFill>
                  <a:srgbClr val="333333"/>
                </a:solidFill>
              </a:rPr>
              <a:t>Nu este posibil să spunem </a:t>
            </a:r>
            <a:r>
              <a:rPr lang="de-DE" sz="2400" dirty="0" err="1">
                <a:solidFill>
                  <a:srgbClr val="333333"/>
                </a:solidFill>
              </a:rPr>
              <a:t>privind</a:t>
            </a:r>
            <a:r>
              <a:rPr lang="de-DE" sz="2400" dirty="0">
                <a:solidFill>
                  <a:srgbClr val="333333"/>
                </a:solidFill>
              </a:rPr>
              <a:t> </a:t>
            </a:r>
            <a:r>
              <a:rPr lang="vi-VN" sz="2400" dirty="0">
                <a:solidFill>
                  <a:srgbClr val="333333"/>
                </a:solidFill>
              </a:rPr>
              <a:t>un tablou dacă pictorul este bolnav psihic sau nu.</a:t>
            </a:r>
          </a:p>
          <a:p>
            <a:pPr marL="342900" lvl="1" indent="-342900">
              <a:spcBef>
                <a:spcPts val="1999"/>
              </a:spcBef>
              <a:spcAft>
                <a:spcPts val="0"/>
              </a:spcAft>
              <a:buClr>
                <a:srgbClr val="333333"/>
              </a:buClr>
              <a:buFont typeface="WingDings"/>
              <a:buChar char=""/>
              <a:tabLst>
                <a:tab pos="84138" algn="l"/>
              </a:tabLst>
              <a:defRPr/>
            </a:pPr>
            <a:r>
              <a:rPr lang="vi-VN" sz="2400" dirty="0">
                <a:solidFill>
                  <a:srgbClr val="333333"/>
                </a:solidFill>
              </a:rPr>
              <a:t>Ace</a:t>
            </a:r>
            <a:r>
              <a:rPr lang="de-DE" sz="2400" dirty="0" err="1">
                <a:solidFill>
                  <a:srgbClr val="333333"/>
                </a:solidFill>
              </a:rPr>
              <a:t>st</a:t>
            </a:r>
            <a:r>
              <a:rPr lang="vi-VN" sz="2400" dirty="0">
                <a:solidFill>
                  <a:srgbClr val="333333"/>
                </a:solidFill>
              </a:rPr>
              <a:t> lucru este valabil ș</a:t>
            </a:r>
            <a:r>
              <a:rPr lang="de-DE" sz="2400" dirty="0">
                <a:solidFill>
                  <a:srgbClr val="333333"/>
                </a:solidFill>
              </a:rPr>
              <a:t>i </a:t>
            </a:r>
            <a:r>
              <a:rPr lang="de-DE" sz="2400" dirty="0" err="1">
                <a:solidFill>
                  <a:srgbClr val="333333"/>
                </a:solidFill>
              </a:rPr>
              <a:t>pentru</a:t>
            </a:r>
            <a:r>
              <a:rPr lang="vi-VN" sz="2400" dirty="0">
                <a:solidFill>
                  <a:srgbClr val="333333"/>
                </a:solidFill>
              </a:rPr>
              <a:t> aparențe: Nu poți spune dacă cineva</a:t>
            </a:r>
            <a:r>
              <a:rPr lang="de-DE" sz="2400" dirty="0">
                <a:solidFill>
                  <a:srgbClr val="333333"/>
                </a:solidFill>
              </a:rPr>
              <a:t> </a:t>
            </a:r>
            <a:r>
              <a:rPr lang="vi-VN" sz="2400" dirty="0">
                <a:solidFill>
                  <a:srgbClr val="333333"/>
                </a:solidFill>
              </a:rPr>
              <a:t>are </a:t>
            </a:r>
            <a:r>
              <a:rPr lang="de-DE" sz="2400" dirty="0">
                <a:solidFill>
                  <a:srgbClr val="333333"/>
                </a:solidFill>
              </a:rPr>
              <a:t>sau nu </a:t>
            </a:r>
            <a:r>
              <a:rPr lang="de-DE" sz="2400" dirty="0" err="1">
                <a:solidFill>
                  <a:srgbClr val="333333"/>
                </a:solidFill>
              </a:rPr>
              <a:t>are</a:t>
            </a:r>
            <a:r>
              <a:rPr lang="de-DE" sz="2400" dirty="0">
                <a:solidFill>
                  <a:srgbClr val="333333"/>
                </a:solidFill>
              </a:rPr>
              <a:t> </a:t>
            </a:r>
            <a:r>
              <a:rPr lang="vi-VN" sz="2400" dirty="0">
                <a:solidFill>
                  <a:srgbClr val="333333"/>
                </a:solidFill>
              </a:rPr>
              <a:t>o problemă mentală </a:t>
            </a:r>
            <a:r>
              <a:rPr lang="de-DE" sz="2400" dirty="0" err="1">
                <a:solidFill>
                  <a:srgbClr val="333333"/>
                </a:solidFill>
              </a:rPr>
              <a:t>pe</a:t>
            </a:r>
            <a:r>
              <a:rPr lang="de-DE" sz="2400" dirty="0">
                <a:solidFill>
                  <a:srgbClr val="333333"/>
                </a:solidFill>
              </a:rPr>
              <a:t> </a:t>
            </a:r>
            <a:r>
              <a:rPr lang="de-DE" sz="2400" dirty="0" err="1">
                <a:solidFill>
                  <a:srgbClr val="333333"/>
                </a:solidFill>
              </a:rPr>
              <a:t>baza</a:t>
            </a:r>
            <a:r>
              <a:rPr lang="vi-VN" sz="2400" dirty="0">
                <a:solidFill>
                  <a:srgbClr val="333333"/>
                </a:solidFill>
              </a:rPr>
              <a:t> modul</a:t>
            </a:r>
            <a:r>
              <a:rPr lang="de-DE" sz="2400" dirty="0" err="1">
                <a:solidFill>
                  <a:srgbClr val="333333"/>
                </a:solidFill>
              </a:rPr>
              <a:t>ui</a:t>
            </a:r>
            <a:r>
              <a:rPr lang="vi-VN" sz="2400" dirty="0">
                <a:solidFill>
                  <a:srgbClr val="333333"/>
                </a:solidFill>
              </a:rPr>
              <a:t> </a:t>
            </a:r>
            <a:r>
              <a:rPr lang="de-DE" sz="2400" dirty="0">
                <a:solidFill>
                  <a:srgbClr val="333333"/>
                </a:solidFill>
              </a:rPr>
              <a:t>cum</a:t>
            </a:r>
            <a:r>
              <a:rPr lang="vi-VN" sz="2400" dirty="0">
                <a:solidFill>
                  <a:srgbClr val="333333"/>
                </a:solidFill>
              </a:rPr>
              <a:t> arată</a:t>
            </a:r>
            <a:r>
              <a:rPr lang="de-DE" sz="2400" dirty="0">
                <a:solidFill>
                  <a:srgbClr val="333333"/>
                </a:solidFill>
              </a:rPr>
              <a:t> </a:t>
            </a:r>
            <a:r>
              <a:rPr lang="de-DE" sz="2400" dirty="0" err="1">
                <a:solidFill>
                  <a:srgbClr val="333333"/>
                </a:solidFill>
              </a:rPr>
              <a:t>persoana</a:t>
            </a:r>
            <a:r>
              <a:rPr lang="de-DE" sz="2400" dirty="0">
                <a:solidFill>
                  <a:srgbClr val="333333"/>
                </a:solidFill>
              </a:rPr>
              <a:t> </a:t>
            </a:r>
            <a:r>
              <a:rPr lang="de-DE" sz="2400" dirty="0" err="1">
                <a:solidFill>
                  <a:srgbClr val="333333"/>
                </a:solidFill>
              </a:rPr>
              <a:t>respectiv</a:t>
            </a:r>
            <a:r>
              <a:rPr lang="vi-VN" sz="2400" dirty="0">
                <a:solidFill>
                  <a:srgbClr val="333333"/>
                </a:solidFill>
              </a:rPr>
              <a:t>ă.</a:t>
            </a:r>
            <a:endParaRPr lang="de-DE" sz="2400" b="1" u="sng" dirty="0">
              <a:solidFill>
                <a:srgbClr val="004992"/>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18</a:t>
            </a:fld>
            <a:endParaRPr lang="de-DE">
              <a:latin typeface="+mn-lt"/>
              <a:ea typeface="+mn-ea"/>
              <a:cs typeface="+mn-cs"/>
            </a:endParaRPr>
          </a:p>
        </p:txBody>
      </p:sp>
    </p:spTree>
    <p:extLst>
      <p:ext uri="{BB962C8B-B14F-4D97-AF65-F5344CB8AC3E}">
        <p14:creationId xmlns:p14="http://schemas.microsoft.com/office/powerpoint/2010/main" val="154254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Prima concluzie</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vi-VN" sz="2400" dirty="0">
                <a:solidFill>
                  <a:srgbClr val="333333"/>
                </a:solidFill>
              </a:rPr>
              <a:t>Nu este posibil să spunem </a:t>
            </a:r>
            <a:r>
              <a:rPr lang="de-DE" sz="2400" dirty="0" err="1">
                <a:solidFill>
                  <a:srgbClr val="333333"/>
                </a:solidFill>
              </a:rPr>
              <a:t>privind</a:t>
            </a:r>
            <a:r>
              <a:rPr lang="de-DE" sz="2400" dirty="0">
                <a:solidFill>
                  <a:srgbClr val="333333"/>
                </a:solidFill>
              </a:rPr>
              <a:t> </a:t>
            </a:r>
            <a:r>
              <a:rPr lang="vi-VN" sz="2400" dirty="0">
                <a:solidFill>
                  <a:srgbClr val="333333"/>
                </a:solidFill>
              </a:rPr>
              <a:t>un tablou dacă pictorul este bolnav psihic sau nu.</a:t>
            </a:r>
          </a:p>
          <a:p>
            <a:pPr marL="342900" lvl="1" indent="-342900">
              <a:spcBef>
                <a:spcPts val="1999"/>
              </a:spcBef>
              <a:spcAft>
                <a:spcPts val="0"/>
              </a:spcAft>
              <a:buClr>
                <a:srgbClr val="333333"/>
              </a:buClr>
              <a:buFont typeface="WingDings"/>
              <a:buChar char=""/>
              <a:tabLst>
                <a:tab pos="84138" algn="l"/>
              </a:tabLst>
              <a:defRPr/>
            </a:pPr>
            <a:r>
              <a:rPr lang="vi-VN" sz="2400" dirty="0">
                <a:solidFill>
                  <a:srgbClr val="333333"/>
                </a:solidFill>
              </a:rPr>
              <a:t>Ace</a:t>
            </a:r>
            <a:r>
              <a:rPr lang="de-DE" sz="2400" dirty="0" err="1">
                <a:solidFill>
                  <a:srgbClr val="333333"/>
                </a:solidFill>
              </a:rPr>
              <a:t>st</a:t>
            </a:r>
            <a:r>
              <a:rPr lang="vi-VN" sz="2400" dirty="0">
                <a:solidFill>
                  <a:srgbClr val="333333"/>
                </a:solidFill>
              </a:rPr>
              <a:t> lucru este valabil ș</a:t>
            </a:r>
            <a:r>
              <a:rPr lang="de-DE" sz="2400" dirty="0">
                <a:solidFill>
                  <a:srgbClr val="333333"/>
                </a:solidFill>
              </a:rPr>
              <a:t>i </a:t>
            </a:r>
            <a:r>
              <a:rPr lang="de-DE" sz="2400" dirty="0" err="1">
                <a:solidFill>
                  <a:srgbClr val="333333"/>
                </a:solidFill>
              </a:rPr>
              <a:t>pentru</a:t>
            </a:r>
            <a:r>
              <a:rPr lang="vi-VN" sz="2400" dirty="0">
                <a:solidFill>
                  <a:srgbClr val="333333"/>
                </a:solidFill>
              </a:rPr>
              <a:t> aparențe: Nu poți spune dacă cineva</a:t>
            </a:r>
            <a:r>
              <a:rPr lang="de-DE" sz="2400" dirty="0">
                <a:solidFill>
                  <a:srgbClr val="333333"/>
                </a:solidFill>
              </a:rPr>
              <a:t> </a:t>
            </a:r>
            <a:r>
              <a:rPr lang="vi-VN" sz="2400" dirty="0">
                <a:solidFill>
                  <a:srgbClr val="333333"/>
                </a:solidFill>
              </a:rPr>
              <a:t>are </a:t>
            </a:r>
            <a:r>
              <a:rPr lang="de-DE" sz="2400" dirty="0">
                <a:solidFill>
                  <a:srgbClr val="333333"/>
                </a:solidFill>
              </a:rPr>
              <a:t>sau nu </a:t>
            </a:r>
            <a:r>
              <a:rPr lang="de-DE" sz="2400" dirty="0" err="1">
                <a:solidFill>
                  <a:srgbClr val="333333"/>
                </a:solidFill>
              </a:rPr>
              <a:t>are</a:t>
            </a:r>
            <a:r>
              <a:rPr lang="de-DE" sz="2400" dirty="0">
                <a:solidFill>
                  <a:srgbClr val="333333"/>
                </a:solidFill>
              </a:rPr>
              <a:t> </a:t>
            </a:r>
            <a:r>
              <a:rPr lang="vi-VN" sz="2400" dirty="0">
                <a:solidFill>
                  <a:srgbClr val="333333"/>
                </a:solidFill>
              </a:rPr>
              <a:t>o problemă mentală </a:t>
            </a:r>
            <a:r>
              <a:rPr lang="de-DE" sz="2400" dirty="0" err="1">
                <a:solidFill>
                  <a:srgbClr val="333333"/>
                </a:solidFill>
              </a:rPr>
              <a:t>pe</a:t>
            </a:r>
            <a:r>
              <a:rPr lang="de-DE" sz="2400" dirty="0">
                <a:solidFill>
                  <a:srgbClr val="333333"/>
                </a:solidFill>
              </a:rPr>
              <a:t> </a:t>
            </a:r>
            <a:r>
              <a:rPr lang="de-DE" sz="2400" dirty="0" err="1">
                <a:solidFill>
                  <a:srgbClr val="333333"/>
                </a:solidFill>
              </a:rPr>
              <a:t>baza</a:t>
            </a:r>
            <a:r>
              <a:rPr lang="vi-VN" sz="2400" dirty="0">
                <a:solidFill>
                  <a:srgbClr val="333333"/>
                </a:solidFill>
              </a:rPr>
              <a:t> modul</a:t>
            </a:r>
            <a:r>
              <a:rPr lang="de-DE" sz="2400" dirty="0" err="1">
                <a:solidFill>
                  <a:srgbClr val="333333"/>
                </a:solidFill>
              </a:rPr>
              <a:t>ui</a:t>
            </a:r>
            <a:r>
              <a:rPr lang="vi-VN" sz="2400" dirty="0">
                <a:solidFill>
                  <a:srgbClr val="333333"/>
                </a:solidFill>
              </a:rPr>
              <a:t> </a:t>
            </a:r>
            <a:r>
              <a:rPr lang="de-DE" sz="2400" dirty="0">
                <a:solidFill>
                  <a:srgbClr val="333333"/>
                </a:solidFill>
              </a:rPr>
              <a:t>cum</a:t>
            </a:r>
            <a:r>
              <a:rPr lang="vi-VN" sz="2400" dirty="0">
                <a:solidFill>
                  <a:srgbClr val="333333"/>
                </a:solidFill>
              </a:rPr>
              <a:t> arată</a:t>
            </a:r>
            <a:r>
              <a:rPr lang="de-DE" sz="2400" dirty="0">
                <a:solidFill>
                  <a:srgbClr val="333333"/>
                </a:solidFill>
              </a:rPr>
              <a:t> </a:t>
            </a:r>
            <a:r>
              <a:rPr lang="de-DE" sz="2400" dirty="0" err="1">
                <a:solidFill>
                  <a:srgbClr val="333333"/>
                </a:solidFill>
              </a:rPr>
              <a:t>persoana</a:t>
            </a:r>
            <a:r>
              <a:rPr lang="de-DE" sz="2400" dirty="0">
                <a:solidFill>
                  <a:srgbClr val="333333"/>
                </a:solidFill>
              </a:rPr>
              <a:t> </a:t>
            </a:r>
            <a:r>
              <a:rPr lang="de-DE" sz="2400" dirty="0" err="1">
                <a:solidFill>
                  <a:srgbClr val="333333"/>
                </a:solidFill>
              </a:rPr>
              <a:t>respectiv</a:t>
            </a:r>
            <a:r>
              <a:rPr lang="vi-VN" sz="2400" dirty="0">
                <a:solidFill>
                  <a:srgbClr val="333333"/>
                </a:solidFill>
              </a:rPr>
              <a:t>ă.</a:t>
            </a:r>
          </a:p>
          <a:p>
            <a:pPr marL="342900" lvl="1" indent="-342900">
              <a:spcBef>
                <a:spcPts val="1999"/>
              </a:spcBef>
              <a:spcAft>
                <a:spcPts val="0"/>
              </a:spcAft>
              <a:buClr>
                <a:srgbClr val="000000"/>
              </a:buClr>
              <a:buFont typeface="WingDings"/>
              <a:buChar char=""/>
              <a:tabLst>
                <a:tab pos="84138" algn="l"/>
              </a:tabLst>
              <a:defRPr/>
            </a:pPr>
            <a:r>
              <a:rPr lang="de-DE" sz="2400" dirty="0">
                <a:solidFill>
                  <a:srgbClr val="004992"/>
                </a:solidFill>
              </a:rPr>
              <a:t>Puncte de reflectat: </a:t>
            </a:r>
            <a:br>
              <a:rPr lang="de-DE" sz="2400" dirty="0">
                <a:solidFill>
                  <a:srgbClr val="333333"/>
                </a:solidFill>
              </a:rPr>
            </a:br>
            <a:r>
              <a:rPr lang="de-DE" sz="2400" dirty="0">
                <a:solidFill>
                  <a:srgbClr val="333333"/>
                </a:solidFill>
              </a:rPr>
              <a:t>Multe dintre cele mai renumite obiecte de ar</a:t>
            </a:r>
            <a:r>
              <a:rPr lang="vi-VN" sz="2400" dirty="0">
                <a:solidFill>
                  <a:srgbClr val="333333"/>
                </a:solidFill>
              </a:rPr>
              <a:t>tă</a:t>
            </a:r>
            <a:r>
              <a:rPr lang="de-DE" sz="2400" dirty="0">
                <a:solidFill>
                  <a:srgbClr val="333333"/>
                </a:solidFill>
              </a:rPr>
              <a:t> au </a:t>
            </a:r>
            <a:r>
              <a:rPr lang="de-DE" sz="2400" dirty="0" err="1">
                <a:solidFill>
                  <a:srgbClr val="333333"/>
                </a:solidFill>
              </a:rPr>
              <a:t>fost</a:t>
            </a:r>
            <a:r>
              <a:rPr lang="de-DE" sz="2400" dirty="0">
                <a:solidFill>
                  <a:srgbClr val="333333"/>
                </a:solidFill>
              </a:rPr>
              <a:t> </a:t>
            </a:r>
            <a:r>
              <a:rPr lang="vi-VN" sz="2400" dirty="0">
                <a:solidFill>
                  <a:srgbClr val="333333"/>
                </a:solidFill>
              </a:rPr>
              <a:t>create de </a:t>
            </a:r>
            <a:r>
              <a:rPr lang="de-DE" sz="2400" dirty="0">
                <a:solidFill>
                  <a:srgbClr val="333333"/>
                </a:solidFill>
              </a:rPr>
              <a:t>p</a:t>
            </a:r>
            <a:r>
              <a:rPr lang="vi-VN" sz="2400" dirty="0">
                <a:solidFill>
                  <a:srgbClr val="333333"/>
                </a:solidFill>
              </a:rPr>
              <a:t>ersoane cu o boală mintală. </a:t>
            </a:r>
            <a:r>
              <a:rPr lang="de-DE" sz="2400" dirty="0" err="1">
                <a:solidFill>
                  <a:srgbClr val="004992"/>
                </a:solidFill>
              </a:rPr>
              <a:t>Reduce</a:t>
            </a:r>
            <a:r>
              <a:rPr lang="de-DE" sz="2400" dirty="0">
                <a:solidFill>
                  <a:srgbClr val="004992"/>
                </a:solidFill>
              </a:rPr>
              <a:t> </a:t>
            </a:r>
            <a:r>
              <a:rPr lang="vi-VN" sz="2400" dirty="0">
                <a:solidFill>
                  <a:srgbClr val="004992"/>
                </a:solidFill>
              </a:rPr>
              <a:t>ace</a:t>
            </a:r>
            <a:r>
              <a:rPr lang="de-DE" sz="2400" dirty="0" err="1">
                <a:solidFill>
                  <a:srgbClr val="004992"/>
                </a:solidFill>
              </a:rPr>
              <a:t>st</a:t>
            </a:r>
            <a:r>
              <a:rPr lang="de-DE" sz="2400" dirty="0">
                <a:solidFill>
                  <a:srgbClr val="004992"/>
                </a:solidFill>
              </a:rPr>
              <a:t> </a:t>
            </a:r>
            <a:r>
              <a:rPr lang="de-DE" sz="2400" dirty="0" err="1">
                <a:solidFill>
                  <a:srgbClr val="004992"/>
                </a:solidFill>
              </a:rPr>
              <a:t>fapt</a:t>
            </a:r>
            <a:r>
              <a:rPr lang="de-DE" sz="2400" dirty="0">
                <a:solidFill>
                  <a:srgbClr val="004992"/>
                </a:solidFill>
              </a:rPr>
              <a:t> </a:t>
            </a:r>
            <a:r>
              <a:rPr lang="de-DE" sz="2400" dirty="0" err="1">
                <a:solidFill>
                  <a:srgbClr val="004992"/>
                </a:solidFill>
              </a:rPr>
              <a:t>valoarea</a:t>
            </a:r>
            <a:r>
              <a:rPr lang="de-DE" sz="2400" dirty="0">
                <a:solidFill>
                  <a:srgbClr val="004992"/>
                </a:solidFill>
              </a:rPr>
              <a:t> </a:t>
            </a:r>
            <a:r>
              <a:rPr lang="de-DE" sz="2400" dirty="0" err="1">
                <a:solidFill>
                  <a:srgbClr val="004992"/>
                </a:solidFill>
              </a:rPr>
              <a:t>obiectelor</a:t>
            </a:r>
            <a:r>
              <a:rPr lang="de-DE" sz="2400" dirty="0">
                <a:solidFill>
                  <a:srgbClr val="004992"/>
                </a:solidFill>
              </a:rPr>
              <a:t> de </a:t>
            </a:r>
            <a:r>
              <a:rPr lang="de-DE" sz="2400" dirty="0" err="1">
                <a:solidFill>
                  <a:srgbClr val="004992"/>
                </a:solidFill>
              </a:rPr>
              <a:t>ar</a:t>
            </a:r>
            <a:r>
              <a:rPr lang="vi-VN" sz="2400" dirty="0">
                <a:solidFill>
                  <a:srgbClr val="004992"/>
                </a:solidFill>
              </a:rPr>
              <a:t>tă</a:t>
            </a:r>
            <a:r>
              <a:rPr lang="de-DE" sz="2400" dirty="0">
                <a:solidFill>
                  <a:srgbClr val="004992"/>
                </a:solidFill>
              </a:rPr>
              <a:t> a acestor </a:t>
            </a:r>
            <a:r>
              <a:rPr lang="de-DE" sz="2400">
                <a:solidFill>
                  <a:srgbClr val="004992"/>
                </a:solidFill>
              </a:rPr>
              <a:t>persoane</a:t>
            </a:r>
            <a:r>
              <a:rPr lang="vi-VN" sz="2400">
                <a:solidFill>
                  <a:srgbClr val="004992"/>
                </a:solidFill>
              </a:rPr>
              <a:t>?</a:t>
            </a:r>
            <a:endParaRPr lang="de-DE" sz="2400" b="1" u="sng" dirty="0">
              <a:solidFill>
                <a:srgbClr val="004992"/>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19</a:t>
            </a:fld>
            <a:endParaRPr lang="de-DE">
              <a:latin typeface="+mn-lt"/>
              <a:ea typeface="+mn-ea"/>
              <a:cs typeface="+mn-cs"/>
            </a:endParaRPr>
          </a:p>
        </p:txBody>
      </p:sp>
    </p:spTree>
    <p:extLst>
      <p:ext uri="{BB962C8B-B14F-4D97-AF65-F5344CB8AC3E}">
        <p14:creationId xmlns:p14="http://schemas.microsoft.com/office/powerpoint/2010/main" val="1921596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Prima concluzie</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vi-VN" sz="2400" dirty="0">
                <a:solidFill>
                  <a:srgbClr val="333333"/>
                </a:solidFill>
              </a:rPr>
              <a:t>Nu este posibil să spunem </a:t>
            </a:r>
            <a:r>
              <a:rPr lang="de-DE" sz="2400" dirty="0" err="1">
                <a:solidFill>
                  <a:srgbClr val="333333"/>
                </a:solidFill>
              </a:rPr>
              <a:t>privind</a:t>
            </a:r>
            <a:r>
              <a:rPr lang="de-DE" sz="2400" dirty="0">
                <a:solidFill>
                  <a:srgbClr val="333333"/>
                </a:solidFill>
              </a:rPr>
              <a:t> </a:t>
            </a:r>
            <a:r>
              <a:rPr lang="vi-VN" sz="2400" dirty="0">
                <a:solidFill>
                  <a:srgbClr val="333333"/>
                </a:solidFill>
              </a:rPr>
              <a:t>un tablou dacă pictorul este bolnav psihic sau nu.</a:t>
            </a:r>
          </a:p>
          <a:p>
            <a:pPr marL="342900" lvl="1" indent="-342900">
              <a:spcBef>
                <a:spcPts val="1999"/>
              </a:spcBef>
              <a:spcAft>
                <a:spcPts val="0"/>
              </a:spcAft>
              <a:buClr>
                <a:srgbClr val="333333"/>
              </a:buClr>
              <a:buFont typeface="WingDings"/>
              <a:buChar char=""/>
              <a:tabLst>
                <a:tab pos="84138" algn="l"/>
              </a:tabLst>
              <a:defRPr/>
            </a:pPr>
            <a:r>
              <a:rPr lang="vi-VN" sz="2400" dirty="0">
                <a:solidFill>
                  <a:srgbClr val="333333"/>
                </a:solidFill>
              </a:rPr>
              <a:t>Ace</a:t>
            </a:r>
            <a:r>
              <a:rPr lang="de-DE" sz="2400" dirty="0" err="1">
                <a:solidFill>
                  <a:srgbClr val="333333"/>
                </a:solidFill>
              </a:rPr>
              <a:t>st</a:t>
            </a:r>
            <a:r>
              <a:rPr lang="vi-VN" sz="2400" dirty="0">
                <a:solidFill>
                  <a:srgbClr val="333333"/>
                </a:solidFill>
              </a:rPr>
              <a:t> lucru este valabil ș</a:t>
            </a:r>
            <a:r>
              <a:rPr lang="de-DE" sz="2400" dirty="0">
                <a:solidFill>
                  <a:srgbClr val="333333"/>
                </a:solidFill>
              </a:rPr>
              <a:t>i </a:t>
            </a:r>
            <a:r>
              <a:rPr lang="de-DE" sz="2400" dirty="0" err="1">
                <a:solidFill>
                  <a:srgbClr val="333333"/>
                </a:solidFill>
              </a:rPr>
              <a:t>pentru</a:t>
            </a:r>
            <a:r>
              <a:rPr lang="vi-VN" sz="2400" dirty="0">
                <a:solidFill>
                  <a:srgbClr val="333333"/>
                </a:solidFill>
              </a:rPr>
              <a:t> aparențe: Nu poți spune dacă cineva</a:t>
            </a:r>
            <a:r>
              <a:rPr lang="de-DE" sz="2400" dirty="0">
                <a:solidFill>
                  <a:srgbClr val="333333"/>
                </a:solidFill>
              </a:rPr>
              <a:t> </a:t>
            </a:r>
            <a:r>
              <a:rPr lang="vi-VN" sz="2400" dirty="0">
                <a:solidFill>
                  <a:srgbClr val="333333"/>
                </a:solidFill>
              </a:rPr>
              <a:t>are </a:t>
            </a:r>
            <a:r>
              <a:rPr lang="de-DE" sz="2400" dirty="0">
                <a:solidFill>
                  <a:srgbClr val="333333"/>
                </a:solidFill>
              </a:rPr>
              <a:t>sau nu </a:t>
            </a:r>
            <a:r>
              <a:rPr lang="de-DE" sz="2400" dirty="0" err="1">
                <a:solidFill>
                  <a:srgbClr val="333333"/>
                </a:solidFill>
              </a:rPr>
              <a:t>are</a:t>
            </a:r>
            <a:r>
              <a:rPr lang="de-DE" sz="2400" dirty="0">
                <a:solidFill>
                  <a:srgbClr val="333333"/>
                </a:solidFill>
              </a:rPr>
              <a:t> </a:t>
            </a:r>
            <a:r>
              <a:rPr lang="vi-VN" sz="2400" dirty="0">
                <a:solidFill>
                  <a:srgbClr val="333333"/>
                </a:solidFill>
              </a:rPr>
              <a:t>o problemă mentală </a:t>
            </a:r>
            <a:r>
              <a:rPr lang="de-DE" sz="2400" dirty="0" err="1">
                <a:solidFill>
                  <a:srgbClr val="333333"/>
                </a:solidFill>
              </a:rPr>
              <a:t>pe</a:t>
            </a:r>
            <a:r>
              <a:rPr lang="de-DE" sz="2400" dirty="0">
                <a:solidFill>
                  <a:srgbClr val="333333"/>
                </a:solidFill>
              </a:rPr>
              <a:t> </a:t>
            </a:r>
            <a:r>
              <a:rPr lang="de-DE" sz="2400" dirty="0" err="1">
                <a:solidFill>
                  <a:srgbClr val="333333"/>
                </a:solidFill>
              </a:rPr>
              <a:t>baza</a:t>
            </a:r>
            <a:r>
              <a:rPr lang="vi-VN" sz="2400" dirty="0">
                <a:solidFill>
                  <a:srgbClr val="333333"/>
                </a:solidFill>
              </a:rPr>
              <a:t> modul</a:t>
            </a:r>
            <a:r>
              <a:rPr lang="de-DE" sz="2400" dirty="0" err="1">
                <a:solidFill>
                  <a:srgbClr val="333333"/>
                </a:solidFill>
              </a:rPr>
              <a:t>ui</a:t>
            </a:r>
            <a:r>
              <a:rPr lang="vi-VN" sz="2400" dirty="0">
                <a:solidFill>
                  <a:srgbClr val="333333"/>
                </a:solidFill>
              </a:rPr>
              <a:t> </a:t>
            </a:r>
            <a:r>
              <a:rPr lang="de-DE" sz="2400" dirty="0">
                <a:solidFill>
                  <a:srgbClr val="333333"/>
                </a:solidFill>
              </a:rPr>
              <a:t>cum</a:t>
            </a:r>
            <a:r>
              <a:rPr lang="vi-VN" sz="2400" dirty="0">
                <a:solidFill>
                  <a:srgbClr val="333333"/>
                </a:solidFill>
              </a:rPr>
              <a:t> arată</a:t>
            </a:r>
            <a:r>
              <a:rPr lang="de-DE" sz="2400" dirty="0">
                <a:solidFill>
                  <a:srgbClr val="333333"/>
                </a:solidFill>
              </a:rPr>
              <a:t> </a:t>
            </a:r>
            <a:r>
              <a:rPr lang="de-DE" sz="2400" dirty="0" err="1">
                <a:solidFill>
                  <a:srgbClr val="333333"/>
                </a:solidFill>
              </a:rPr>
              <a:t>persoana</a:t>
            </a:r>
            <a:r>
              <a:rPr lang="de-DE" sz="2400" dirty="0">
                <a:solidFill>
                  <a:srgbClr val="333333"/>
                </a:solidFill>
              </a:rPr>
              <a:t> </a:t>
            </a:r>
            <a:r>
              <a:rPr lang="de-DE" sz="2400" dirty="0" err="1">
                <a:solidFill>
                  <a:srgbClr val="333333"/>
                </a:solidFill>
              </a:rPr>
              <a:t>respectiv</a:t>
            </a:r>
            <a:r>
              <a:rPr lang="vi-VN" sz="2400" dirty="0">
                <a:solidFill>
                  <a:srgbClr val="333333"/>
                </a:solidFill>
              </a:rPr>
              <a:t>ă.</a:t>
            </a:r>
          </a:p>
          <a:p>
            <a:pPr marL="342900" lvl="1" indent="-342900">
              <a:spcBef>
                <a:spcPts val="1999"/>
              </a:spcBef>
              <a:spcAft>
                <a:spcPts val="0"/>
              </a:spcAft>
              <a:buClr>
                <a:srgbClr val="000000"/>
              </a:buClr>
              <a:buFont typeface="WingDings"/>
              <a:buChar char=""/>
              <a:tabLst>
                <a:tab pos="84138" algn="l"/>
              </a:tabLst>
              <a:defRPr/>
            </a:pPr>
            <a:r>
              <a:rPr lang="de-DE" sz="2400" dirty="0">
                <a:solidFill>
                  <a:srgbClr val="004992"/>
                </a:solidFill>
              </a:rPr>
              <a:t>Puncte de reflectat: </a:t>
            </a:r>
            <a:br>
              <a:rPr lang="de-DE" sz="2400" dirty="0">
                <a:solidFill>
                  <a:srgbClr val="333333"/>
                </a:solidFill>
              </a:rPr>
            </a:br>
            <a:r>
              <a:rPr lang="de-DE" sz="2400" dirty="0">
                <a:solidFill>
                  <a:srgbClr val="333333"/>
                </a:solidFill>
              </a:rPr>
              <a:t>Multe dintre cele mai renumite obiecte de ar</a:t>
            </a:r>
            <a:r>
              <a:rPr lang="vi-VN" sz="2400" dirty="0">
                <a:solidFill>
                  <a:srgbClr val="333333"/>
                </a:solidFill>
              </a:rPr>
              <a:t>tă</a:t>
            </a:r>
            <a:r>
              <a:rPr lang="de-DE" sz="2400" dirty="0">
                <a:solidFill>
                  <a:srgbClr val="333333"/>
                </a:solidFill>
              </a:rPr>
              <a:t> au </a:t>
            </a:r>
            <a:r>
              <a:rPr lang="de-DE" sz="2400" dirty="0" err="1">
                <a:solidFill>
                  <a:srgbClr val="333333"/>
                </a:solidFill>
              </a:rPr>
              <a:t>fost</a:t>
            </a:r>
            <a:r>
              <a:rPr lang="de-DE" sz="2400" dirty="0">
                <a:solidFill>
                  <a:srgbClr val="333333"/>
                </a:solidFill>
              </a:rPr>
              <a:t> </a:t>
            </a:r>
            <a:r>
              <a:rPr lang="vi-VN" sz="2400" dirty="0">
                <a:solidFill>
                  <a:srgbClr val="333333"/>
                </a:solidFill>
              </a:rPr>
              <a:t>create de </a:t>
            </a:r>
            <a:r>
              <a:rPr lang="de-DE" sz="2400" dirty="0">
                <a:solidFill>
                  <a:srgbClr val="333333"/>
                </a:solidFill>
              </a:rPr>
              <a:t>p</a:t>
            </a:r>
            <a:r>
              <a:rPr lang="vi-VN" sz="2400" dirty="0">
                <a:solidFill>
                  <a:srgbClr val="333333"/>
                </a:solidFill>
              </a:rPr>
              <a:t>ersoane cu o boală mintală. </a:t>
            </a:r>
            <a:r>
              <a:rPr lang="de-DE" sz="2400" dirty="0" err="1">
                <a:solidFill>
                  <a:srgbClr val="004992"/>
                </a:solidFill>
              </a:rPr>
              <a:t>Reduce</a:t>
            </a:r>
            <a:r>
              <a:rPr lang="de-DE" sz="2400" dirty="0">
                <a:solidFill>
                  <a:srgbClr val="004992"/>
                </a:solidFill>
              </a:rPr>
              <a:t> </a:t>
            </a:r>
            <a:r>
              <a:rPr lang="vi-VN" sz="2400" dirty="0">
                <a:solidFill>
                  <a:srgbClr val="004992"/>
                </a:solidFill>
              </a:rPr>
              <a:t>ace</a:t>
            </a:r>
            <a:r>
              <a:rPr lang="de-DE" sz="2400" dirty="0" err="1">
                <a:solidFill>
                  <a:srgbClr val="004992"/>
                </a:solidFill>
              </a:rPr>
              <a:t>st</a:t>
            </a:r>
            <a:r>
              <a:rPr lang="de-DE" sz="2400" dirty="0">
                <a:solidFill>
                  <a:srgbClr val="004992"/>
                </a:solidFill>
              </a:rPr>
              <a:t> </a:t>
            </a:r>
            <a:r>
              <a:rPr lang="de-DE" sz="2400" dirty="0" err="1">
                <a:solidFill>
                  <a:srgbClr val="004992"/>
                </a:solidFill>
              </a:rPr>
              <a:t>fapt</a:t>
            </a:r>
            <a:r>
              <a:rPr lang="de-DE" sz="2400" dirty="0">
                <a:solidFill>
                  <a:srgbClr val="004992"/>
                </a:solidFill>
              </a:rPr>
              <a:t> </a:t>
            </a:r>
            <a:r>
              <a:rPr lang="de-DE" sz="2400" dirty="0" err="1">
                <a:solidFill>
                  <a:srgbClr val="004992"/>
                </a:solidFill>
              </a:rPr>
              <a:t>valoarea</a:t>
            </a:r>
            <a:r>
              <a:rPr lang="de-DE" sz="2400" dirty="0">
                <a:solidFill>
                  <a:srgbClr val="004992"/>
                </a:solidFill>
              </a:rPr>
              <a:t> </a:t>
            </a:r>
            <a:r>
              <a:rPr lang="de-DE" sz="2400" dirty="0" err="1">
                <a:solidFill>
                  <a:srgbClr val="004992"/>
                </a:solidFill>
              </a:rPr>
              <a:t>obiectelor</a:t>
            </a:r>
            <a:r>
              <a:rPr lang="de-DE" sz="2400" dirty="0">
                <a:solidFill>
                  <a:srgbClr val="004992"/>
                </a:solidFill>
              </a:rPr>
              <a:t> de </a:t>
            </a:r>
            <a:r>
              <a:rPr lang="de-DE" sz="2400" dirty="0" err="1">
                <a:solidFill>
                  <a:srgbClr val="004992"/>
                </a:solidFill>
              </a:rPr>
              <a:t>ar</a:t>
            </a:r>
            <a:r>
              <a:rPr lang="vi-VN" sz="2400" dirty="0">
                <a:solidFill>
                  <a:srgbClr val="004992"/>
                </a:solidFill>
              </a:rPr>
              <a:t>tă</a:t>
            </a:r>
            <a:r>
              <a:rPr lang="de-DE" sz="2400" dirty="0">
                <a:solidFill>
                  <a:srgbClr val="004992"/>
                </a:solidFill>
              </a:rPr>
              <a:t> a acestor persoane</a:t>
            </a:r>
            <a:r>
              <a:rPr lang="vi-VN" sz="2400" dirty="0">
                <a:solidFill>
                  <a:srgbClr val="004992"/>
                </a:solidFill>
              </a:rPr>
              <a:t>?</a:t>
            </a:r>
          </a:p>
          <a:p>
            <a:pPr lvl="1" algn="ctr">
              <a:spcBef>
                <a:spcPts val="1999"/>
              </a:spcBef>
              <a:spcAft>
                <a:spcPts val="0"/>
              </a:spcAft>
              <a:tabLst>
                <a:tab pos="84138" algn="l"/>
              </a:tabLst>
              <a:defRPr/>
            </a:pPr>
            <a:r>
              <a:rPr lang="de-DE" sz="2400" b="1" u="sng" dirty="0">
                <a:solidFill>
                  <a:srgbClr val="004992"/>
                </a:solidFill>
              </a:rPr>
              <a:t>În nici un caz!</a:t>
            </a: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20</a:t>
            </a:fld>
            <a:endParaRPr lang="de-DE">
              <a:latin typeface="+mn-lt"/>
              <a:ea typeface="+mn-ea"/>
              <a:cs typeface="+mn-cs"/>
            </a:endParaRPr>
          </a:p>
        </p:txBody>
      </p:sp>
    </p:spTree>
    <p:extLst>
      <p:ext uri="{BB962C8B-B14F-4D97-AF65-F5344CB8AC3E}">
        <p14:creationId xmlns:p14="http://schemas.microsoft.com/office/powerpoint/2010/main" val="1774681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Este “normal” de a avea probleme mentale?</a:t>
            </a:r>
            <a:endParaRPr lang="en-US"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defRPr/>
            </a:pPr>
            <a:r>
              <a:rPr lang="en-US" sz="2400">
                <a:solidFill>
                  <a:srgbClr val="004992"/>
                </a:solidFill>
              </a:rPr>
              <a:t>C</a:t>
            </a:r>
            <a:r>
              <a:rPr lang="de-DE" sz="2400" dirty="0">
                <a:solidFill>
                  <a:srgbClr val="004992"/>
                </a:solidFill>
              </a:rPr>
              <a:t>ât de mulți oameni sunt bolnavi mintal?</a:t>
            </a:r>
          </a:p>
          <a:p>
            <a:pPr lvl="0" defTabSz="914400" eaLnBrk="0" fontAlgn="base" hangingPunct="0">
              <a:buClr>
                <a:srgbClr val="006699"/>
              </a:buClr>
              <a:tabLst>
                <a:tab pos="84138" algn="l"/>
              </a:tabLst>
              <a:defRPr/>
            </a:pPr>
            <a:r>
              <a:rPr lang="de-DE" sz="2400" dirty="0">
                <a:solidFill>
                  <a:srgbClr val="333333"/>
                </a:solidFill>
              </a:rPr>
              <a:t>Ce credeți?</a:t>
            </a:r>
            <a:endParaRPr lang="en-US" sz="2400" dirty="0"/>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21</a:t>
            </a:fld>
            <a:endParaRPr lang="de-DE">
              <a:latin typeface="+mn-lt"/>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Este “normal” de a avea probleme mentale?</a:t>
            </a:r>
            <a:endParaRPr lang="en-US"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pPr>
            <a:r>
              <a:rPr lang="en-US" sz="2400">
                <a:solidFill>
                  <a:srgbClr val="004992"/>
                </a:solidFill>
              </a:rPr>
              <a:t>C</a:t>
            </a:r>
            <a:r>
              <a:rPr lang="de-DE" sz="2400" dirty="0">
                <a:solidFill>
                  <a:srgbClr val="004992"/>
                </a:solidFill>
              </a:rPr>
              <a:t>ât de mulți oameni sunt bolnavi mintal (cifrele se refer</a:t>
            </a:r>
            <a:r>
              <a:rPr lang="vi-VN" sz="2400" dirty="0">
                <a:solidFill>
                  <a:srgbClr val="004992"/>
                </a:solidFill>
              </a:rPr>
              <a:t>ă</a:t>
            </a:r>
            <a:r>
              <a:rPr lang="de-DE" sz="2400" dirty="0">
                <a:solidFill>
                  <a:srgbClr val="004992"/>
                </a:solidFill>
              </a:rPr>
              <a:t> la </a:t>
            </a:r>
            <a:r>
              <a:rPr lang="en-US" sz="2400" dirty="0">
                <a:solidFill>
                  <a:srgbClr val="004992"/>
                </a:solidFill>
              </a:rPr>
              <a:t>Germania)</a:t>
            </a:r>
            <a:endParaRPr lang="en-US" sz="2400" dirty="0"/>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22</a:t>
            </a:fld>
            <a:endParaRPr lang="de-DE">
              <a:latin typeface="+mn-lt"/>
              <a:ea typeface="+mn-ea"/>
              <a:cs typeface="+mn-cs"/>
            </a:endParaRPr>
          </a:p>
        </p:txBody>
      </p:sp>
      <p:graphicFrame>
        <p:nvGraphicFramePr>
          <p:cNvPr id="9" name="Inhaltsplatzhalter 3"/>
          <p:cNvGraphicFramePr>
            <a:graphicFrameLocks/>
          </p:cNvGraphicFramePr>
          <p:nvPr>
            <p:extLst>
              <p:ext uri="{D42A27DB-BD31-4B8C-83A1-F6EECF244321}">
                <p14:modId xmlns:p14="http://schemas.microsoft.com/office/powerpoint/2010/main" val="2038838126"/>
              </p:ext>
            </p:extLst>
          </p:nvPr>
        </p:nvGraphicFramePr>
        <p:xfrm>
          <a:off x="408955" y="2743200"/>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i="0" u="none">
                          <a:solidFill>
                            <a:srgbClr val="333333"/>
                          </a:solidFill>
                          <a:latin typeface="+mn-lt"/>
                          <a:ea typeface="+mn-ea"/>
                          <a:cs typeface="+mn-cs"/>
                        </a:rPr>
                        <a:t>Procentajul persoanelor care au fost bolnavi mintali anul trecut</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27.7%</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vi-VN" sz="1800" b="0" i="0" u="none">
                          <a:solidFill>
                            <a:srgbClr val="333333"/>
                          </a:solidFill>
                          <a:latin typeface="+mn-lt"/>
                          <a:ea typeface="+mn-ea"/>
                          <a:cs typeface="+mn-cs"/>
                        </a:rPr>
                        <a:t>Tulburări de anxietate (cel mai dese tulburări psihice, de exemplu fobia socială)</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15.3%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pt-BR" sz="1800" b="0" i="0" u="none">
                          <a:solidFill>
                            <a:srgbClr val="333333"/>
                          </a:solidFill>
                          <a:latin typeface="+mn-lt"/>
                          <a:ea typeface="+mn-ea"/>
                          <a:cs typeface="+mn-cs"/>
                        </a:rPr>
                        <a:t>Tulburări afective (de exemplu depresia)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9.3%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vi-VN" sz="1800" b="0" i="0" u="none">
                          <a:solidFill>
                            <a:srgbClr val="333333"/>
                          </a:solidFill>
                          <a:latin typeface="+mn-lt"/>
                          <a:ea typeface="+mn-ea"/>
                          <a:cs typeface="+mn-cs"/>
                        </a:rPr>
                        <a:t>Psihoza (toate formele de psihoză, de exemplu schizofrenie)</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2.6%</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vi-VN" sz="1800" b="0" i="0" u="none">
                          <a:solidFill>
                            <a:srgbClr val="333333"/>
                          </a:solidFill>
                          <a:latin typeface="+mn-lt"/>
                          <a:ea typeface="+mn-ea"/>
                          <a:cs typeface="+mn-cs"/>
                        </a:rPr>
                        <a:t>Procentajul celor care au fost diagnosticate cu tulburări psihice multiple</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mn-lt"/>
                          <a:ea typeface="+mn-ea"/>
                          <a:cs typeface="+mn-cs"/>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1" name="Caption_2"/>
          <p:cNvSpPr/>
          <p:nvPr/>
        </p:nvSpPr>
        <p:spPr>
          <a:xfrm>
            <a:off x="408955" y="5027692"/>
            <a:ext cx="11376000" cy="738664"/>
          </a:xfrm>
          <a:prstGeom prst="rect">
            <a:avLst/>
          </a:prstGeom>
        </p:spPr>
        <p:txBody>
          <a:bodyPr lIns="0" tIns="0" rIns="0" bIns="0">
            <a:spAutoFit/>
          </a:bodyPr>
          <a:lstStyle/>
          <a:p>
            <a:pPr lvl="0" eaLnBrk="0" hangingPunct="0">
              <a:buClr>
                <a:srgbClr val="006699"/>
              </a:buClr>
              <a:tabLst>
                <a:tab pos="84138" algn="l"/>
              </a:tabLst>
            </a:pPr>
            <a:r>
              <a:rPr lang="vi-VN" sz="2400" dirty="0">
                <a:solidFill>
                  <a:srgbClr val="333333"/>
                </a:solidFill>
                <a:ea typeface="+mn-ea"/>
                <a:cs typeface="+mn-cs"/>
              </a:rPr>
              <a:t>Dacă se consideră și persoanele care suferă de anumite simptome ale tulburărilor mintale fără să aibă tulburarea respectivă, sunt cifrele mult mai mari. </a:t>
            </a:r>
            <a:endParaRPr lang="en-US" sz="2400" dirty="0">
              <a:latin typeface="+mn-lt"/>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eaLnBrk="0" fontAlgn="base" hangingPunct="0">
              <a:buClr>
                <a:srgbClr val="006699"/>
              </a:buClr>
              <a:tabLst>
                <a:tab pos="84138" algn="l"/>
              </a:tabLst>
            </a:pPr>
            <a:r>
              <a:rPr lang="en-US" sz="2400">
                <a:solidFill>
                  <a:srgbClr val="004992"/>
                </a:solidFill>
              </a:rPr>
              <a:t>C</a:t>
            </a:r>
            <a:r>
              <a:rPr lang="de-DE" sz="2400" dirty="0">
                <a:solidFill>
                  <a:srgbClr val="004992"/>
                </a:solidFill>
              </a:rPr>
              <a:t>ât de mulți oameni sunt în Canada bolnavi mintal</a:t>
            </a:r>
            <a:r>
              <a:rPr lang="en-US" sz="2400" dirty="0">
                <a:solidFill>
                  <a:srgbClr val="004992"/>
                </a:solidFill>
              </a:rPr>
              <a:t>?</a:t>
            </a:r>
            <a:endParaRPr lang="en-US" sz="2400" dirty="0"/>
          </a:p>
        </p:txBody>
      </p:sp>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Este “normal” de a avea probleme mentale?</a:t>
            </a:r>
            <a:endParaRPr lang="en-US"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23</a:t>
            </a:fld>
            <a:endParaRPr lang="de-DE">
              <a:latin typeface="+mn-lt"/>
              <a:ea typeface="+mn-ea"/>
              <a:cs typeface="+mn-cs"/>
            </a:endParaRPr>
          </a:p>
        </p:txBody>
      </p:sp>
      <p:graphicFrame>
        <p:nvGraphicFramePr>
          <p:cNvPr id="8" name="Inhaltsplatzhalter 3"/>
          <p:cNvGraphicFramePr>
            <a:graphicFrameLocks/>
          </p:cNvGraphicFramePr>
          <p:nvPr>
            <p:extLst>
              <p:ext uri="{D42A27DB-BD31-4B8C-83A1-F6EECF244321}">
                <p14:modId xmlns:p14="http://schemas.microsoft.com/office/powerpoint/2010/main" val="2520142991"/>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i="0" u="none">
                          <a:solidFill>
                            <a:srgbClr val="333333"/>
                          </a:solidFill>
                          <a:latin typeface="+mn-lt"/>
                          <a:ea typeface="+mn-ea"/>
                          <a:cs typeface="+mn-cs"/>
                        </a:rPr>
                        <a:t>Procentajul persoanelor care au fost bolnavi mintali anul trecut</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20%</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it-IT" sz="1800" b="0" i="0" u="none">
                          <a:solidFill>
                            <a:srgbClr val="333333"/>
                          </a:solidFill>
                          <a:latin typeface="+mn-lt"/>
                          <a:ea typeface="+mn-ea"/>
                          <a:cs typeface="+mn-cs"/>
                        </a:rPr>
                        <a:t>Depresie ( tulburarea psihică cea mai desă)</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8%</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vi-VN" sz="1800" b="0" i="0" u="none">
                          <a:solidFill>
                            <a:srgbClr val="333333"/>
                          </a:solidFill>
                          <a:latin typeface="+mn-lt"/>
                          <a:ea typeface="+mn-ea"/>
                          <a:cs typeface="+mn-cs"/>
                        </a:rPr>
                        <a:t>Schizofrenie / psihoză</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mn-lt"/>
                          <a:ea typeface="+mn-ea"/>
                          <a:cs typeface="+mn-cs"/>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9" name="Caption_8"/>
          <p:cNvSpPr/>
          <p:nvPr/>
        </p:nvSpPr>
        <p:spPr>
          <a:xfrm>
            <a:off x="408955" y="4221088"/>
            <a:ext cx="11376000" cy="738664"/>
          </a:xfrm>
          <a:prstGeom prst="rect">
            <a:avLst/>
          </a:prstGeom>
        </p:spPr>
        <p:txBody>
          <a:bodyPr lIns="0" tIns="0" rIns="0" bIns="0">
            <a:spAutoFit/>
          </a:bodyPr>
          <a:lstStyle/>
          <a:p>
            <a:pPr lvl="0" eaLnBrk="0" hangingPunct="0">
              <a:buClr>
                <a:srgbClr val="006699"/>
              </a:buClr>
              <a:tabLst>
                <a:tab pos="84138" algn="l"/>
              </a:tabLst>
            </a:pPr>
            <a:r>
              <a:rPr lang="vi-VN" sz="2400" dirty="0">
                <a:solidFill>
                  <a:srgbClr val="333333"/>
                </a:solidFill>
                <a:ea typeface="+mn-ea"/>
                <a:cs typeface="+mn-cs"/>
              </a:rPr>
              <a:t>Dacă se consideră și persoanele care suferă de anumite simptome ale tulburărilor mintale fără să îndeplinească toate criteriile diagnostice, sunt cifrele mult mai mari. </a:t>
            </a:r>
            <a:endParaRPr lang="en-US" sz="2400" dirty="0">
              <a:latin typeface="+mn-lt"/>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Convingerile deosebite nu sunt așa de rar…</a:t>
            </a:r>
            <a:br>
              <a:rPr lang="en-US" sz="3600">
                <a:solidFill>
                  <a:srgbClr val="004992"/>
                </a:solidFill>
                <a:latin typeface="+mn-lt"/>
                <a:ea typeface="+mn-ea"/>
                <a:cs typeface="+mn-cs"/>
              </a:rPr>
            </a:br>
            <a:r>
              <a:rPr lang="en-US">
                <a:solidFill>
                  <a:srgbClr val="004992"/>
                </a:solidFill>
                <a:latin typeface="+mn-lt"/>
                <a:ea typeface="+mn-ea"/>
                <a:cs typeface="+mn-cs"/>
              </a:rPr>
              <a:t>Frecvența experienței psihotice în populație</a:t>
            </a:r>
            <a:endParaRPr lang="de-DE"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vi-VN" sz="2400">
                <a:solidFill>
                  <a:srgbClr val="333333"/>
                </a:solidFill>
              </a:rPr>
              <a:t>Simptomele de psihoză (de exemplu iluzii) au fost mult timp considerate rare și ca </a:t>
            </a:r>
            <a:r>
              <a:rPr lang="de-DE" sz="2400" dirty="0">
                <a:solidFill>
                  <a:srgbClr val="333333"/>
                </a:solidFill>
              </a:rPr>
              <a:t>un </a:t>
            </a:r>
            <a:r>
              <a:rPr lang="vi-VN" sz="2400" dirty="0">
                <a:solidFill>
                  <a:srgbClr val="333333"/>
                </a:solidFill>
              </a:rPr>
              <a:t>semn al unei boli mintale grave.</a:t>
            </a:r>
          </a:p>
          <a:p>
            <a:pPr marL="342900" lvl="0" indent="-342900" defTabSz="914400" eaLnBrk="0" fontAlgn="base" hangingPunct="0">
              <a:buClr>
                <a:srgbClr val="333333"/>
              </a:buClr>
              <a:buFont typeface="WingDings"/>
              <a:buChar char=""/>
              <a:tabLst>
                <a:tab pos="84138" algn="l"/>
              </a:tabLst>
            </a:pPr>
            <a:r>
              <a:rPr lang="vi-VN" sz="2400" dirty="0">
                <a:solidFill>
                  <a:srgbClr val="333333"/>
                </a:solidFill>
              </a:rPr>
              <a:t>Noi știm acum că experiențe psihotic</a:t>
            </a:r>
            <a:r>
              <a:rPr lang="de-DE" sz="2400" dirty="0">
                <a:solidFill>
                  <a:srgbClr val="333333"/>
                </a:solidFill>
              </a:rPr>
              <a:t>e</a:t>
            </a:r>
            <a:r>
              <a:rPr lang="vi-VN" sz="2400" dirty="0">
                <a:solidFill>
                  <a:srgbClr val="333333"/>
                </a:solidFill>
              </a:rPr>
              <a:t>(atenuat</a:t>
            </a:r>
            <a:r>
              <a:rPr lang="de-DE" sz="2400" dirty="0">
                <a:solidFill>
                  <a:srgbClr val="333333"/>
                </a:solidFill>
              </a:rPr>
              <a:t>e</a:t>
            </a:r>
            <a:r>
              <a:rPr lang="vi-VN" sz="2400" dirty="0">
                <a:solidFill>
                  <a:srgbClr val="333333"/>
                </a:solidFill>
              </a:rPr>
              <a:t>)</a:t>
            </a:r>
            <a:r>
              <a:rPr lang="de-DE" sz="2400" dirty="0">
                <a:solidFill>
                  <a:srgbClr val="333333"/>
                </a:solidFill>
              </a:rPr>
              <a:t> </a:t>
            </a:r>
            <a:r>
              <a:rPr lang="vi-VN" sz="2400" dirty="0">
                <a:solidFill>
                  <a:srgbClr val="333333"/>
                </a:solidFill>
              </a:rPr>
              <a:t>sunt răspândite</a:t>
            </a:r>
            <a:r>
              <a:rPr lang="de-DE" sz="2400" dirty="0">
                <a:solidFill>
                  <a:srgbClr val="333333"/>
                </a:solidFill>
              </a:rPr>
              <a:t> </a:t>
            </a:r>
            <a:r>
              <a:rPr lang="vi-VN" sz="2400" dirty="0">
                <a:solidFill>
                  <a:srgbClr val="333333"/>
                </a:solidFill>
              </a:rPr>
              <a:t>larg. Spre deosebire de persoanele cu </a:t>
            </a:r>
            <a:r>
              <a:rPr lang="de-DE" sz="2400" dirty="0">
                <a:solidFill>
                  <a:srgbClr val="333333"/>
                </a:solidFill>
              </a:rPr>
              <a:t>o</a:t>
            </a:r>
            <a:r>
              <a:rPr lang="vi-VN" sz="2400" dirty="0">
                <a:solidFill>
                  <a:srgbClr val="333333"/>
                </a:solidFill>
              </a:rPr>
              <a:t> diagno</a:t>
            </a:r>
            <a:r>
              <a:rPr lang="de-DE" sz="2400" dirty="0">
                <a:solidFill>
                  <a:srgbClr val="333333"/>
                </a:solidFill>
              </a:rPr>
              <a:t>z</a:t>
            </a:r>
            <a:r>
              <a:rPr lang="vi-VN" sz="2400" dirty="0">
                <a:solidFill>
                  <a:srgbClr val="333333"/>
                </a:solidFill>
              </a:rPr>
              <a:t>ă de psihoză, aceste experiențe de obicei nu conduc la aceleași provocări în viața de zi cu zi.</a:t>
            </a:r>
            <a:endParaRPr lang="en-US" sz="2400" dirty="0"/>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24</a:t>
            </a:fld>
            <a:endParaRPr lang="de-DE">
              <a:latin typeface="+mn-lt"/>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Convingerile deosebite nu sunt așa de rar…</a:t>
            </a:r>
            <a:br>
              <a:rPr lang="en-US" sz="3600">
                <a:solidFill>
                  <a:srgbClr val="004992"/>
                </a:solidFill>
                <a:latin typeface="+mn-lt"/>
                <a:ea typeface="+mn-ea"/>
                <a:cs typeface="+mn-cs"/>
              </a:rPr>
            </a:br>
            <a:r>
              <a:rPr lang="en-US">
                <a:solidFill>
                  <a:srgbClr val="004992"/>
                </a:solidFill>
                <a:latin typeface="+mn-lt"/>
                <a:ea typeface="+mn-ea"/>
                <a:cs typeface="+mn-cs"/>
              </a:rPr>
              <a:t>Frecvența experienței psihotice în populație</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Ce credeți? </a:t>
            </a:r>
            <a:r>
              <a:rPr lang="vi-VN" sz="2400" dirty="0">
                <a:solidFill>
                  <a:srgbClr val="333333"/>
                </a:solidFill>
              </a:rPr>
              <a:t>Cât de des au fost următoarele simptome /experiențe </a:t>
            </a:r>
            <a:r>
              <a:rPr lang="de-DE" sz="2400" dirty="0">
                <a:solidFill>
                  <a:srgbClr val="333333"/>
                </a:solidFill>
              </a:rPr>
              <a:t>confirmate</a:t>
            </a:r>
            <a:r>
              <a:rPr lang="vi-VN" sz="2400" dirty="0">
                <a:solidFill>
                  <a:srgbClr val="333333"/>
                </a:solidFill>
              </a:rPr>
              <a:t> de către persoane din</a:t>
            </a:r>
            <a:r>
              <a:rPr lang="de-DE" sz="2400" dirty="0">
                <a:solidFill>
                  <a:srgbClr val="333333"/>
                </a:solidFill>
              </a:rPr>
              <a:t>tr-o</a:t>
            </a:r>
            <a:r>
              <a:rPr lang="vi-VN" sz="2400" dirty="0">
                <a:solidFill>
                  <a:srgbClr val="333333"/>
                </a:solidFill>
              </a:rPr>
              <a:t> populați</a:t>
            </a:r>
            <a:r>
              <a:rPr lang="de-DE" sz="2400" dirty="0">
                <a:solidFill>
                  <a:srgbClr val="333333"/>
                </a:solidFill>
              </a:rPr>
              <a:t>e</a:t>
            </a:r>
            <a:r>
              <a:rPr lang="vi-VN" sz="2400" dirty="0">
                <a:solidFill>
                  <a:srgbClr val="333333"/>
                </a:solidFill>
              </a:rPr>
              <a:t> generală?</a:t>
            </a:r>
            <a:endParaRPr lang="en-US" sz="2400" dirty="0"/>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25</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3877844056"/>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Afirmări</a:t>
                      </a:r>
                      <a:r>
                        <a:rPr kumimoji="0" lang="fr-FR" sz="1800" b="0" i="0" u="none" strike="noStrike" cap="none" normalizeH="0" baseline="0" dirty="0">
                          <a:ln>
                            <a:noFill/>
                          </a:ln>
                          <a:solidFill>
                            <a:srgbClr val="333333"/>
                          </a:solidFill>
                          <a:effectLst/>
                          <a:latin typeface="+mn-lt"/>
                          <a:ea typeface="+mn-ea"/>
                          <a:cs typeface="+mn-cs"/>
                        </a:rPr>
                        <a:t> care au </a:t>
                      </a:r>
                      <a:r>
                        <a:rPr kumimoji="0" lang="fr-FR" sz="1800" b="0" i="0" u="none" strike="noStrike" cap="none" normalizeH="0" baseline="0" dirty="0" err="1">
                          <a:ln>
                            <a:noFill/>
                          </a:ln>
                          <a:solidFill>
                            <a:srgbClr val="333333"/>
                          </a:solidFill>
                          <a:effectLst/>
                          <a:latin typeface="+mn-lt"/>
                          <a:ea typeface="+mn-ea"/>
                          <a:cs typeface="+mn-cs"/>
                        </a:rPr>
                        <a:t>fost</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confirmate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Răspunsuri confirmate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Te-ai gândit vreodată că oamenii pot comunica în mod telepatic?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Ați avut vreodată sentimentul că alte persoane pot să vă citiească mintea</a:t>
                      </a:r>
                      <a:r>
                        <a:rPr kumimoji="0" lang="en-US" sz="1800" b="0" i="0" u="none" strike="noStrike" cap="none" normalizeH="0" baseline="0" dirty="0">
                          <a:ln>
                            <a:noFill/>
                          </a:ln>
                          <a:solidFill>
                            <a:srgbClr val="333333"/>
                          </a:solidFill>
                          <a:effectLst/>
                          <a:latin typeface="+mn-lt"/>
                          <a:ea typeface="+mn-ea"/>
                          <a:cs typeface="+mn-cs"/>
                        </a:rPr>
                        <a:t> </a:t>
                      </a:r>
                      <a:r>
                        <a:rPr kumimoji="0" lang="vi-VN" sz="1800" b="0" i="0" u="none" strike="noStrike" cap="none" normalizeH="0" baseline="0" dirty="0">
                          <a:ln>
                            <a:noFill/>
                          </a:ln>
                          <a:solidFill>
                            <a:srgbClr val="333333"/>
                          </a:solidFill>
                          <a:effectLst/>
                          <a:latin typeface="+mn-lt"/>
                          <a:ea typeface="+mn-ea"/>
                          <a:cs typeface="+mn-cs"/>
                        </a:rPr>
                        <a:t>dumneavoastră?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Ați simțit vreodată lucrurile din jur ireal ca și cum totul ar face parte dintr-un experiment?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Ați avut vreodată senzația că lucrurile în reviste sau la televiziune au fost scrise special pentru</a:t>
                      </a:r>
                      <a:r>
                        <a:rPr kumimoji="0" lang="en-US" sz="1800" b="0" i="0" u="none" strike="noStrike" cap="none" normalizeH="0" baseline="0" dirty="0">
                          <a:ln>
                            <a:noFill/>
                          </a:ln>
                          <a:solidFill>
                            <a:srgbClr val="333333"/>
                          </a:solidFill>
                          <a:effectLst/>
                          <a:latin typeface="+mn-lt"/>
                          <a:ea typeface="+mn-ea"/>
                          <a:cs typeface="+mn-cs"/>
                        </a:rPr>
                        <a:t> </a:t>
                      </a:r>
                      <a:r>
                        <a:rPr kumimoji="0" lang="vi-VN" sz="1800" b="0" i="0" u="none" strike="noStrike" cap="none" normalizeH="0" baseline="0" dirty="0">
                          <a:ln>
                            <a:noFill/>
                          </a:ln>
                          <a:solidFill>
                            <a:srgbClr val="333333"/>
                          </a:solidFill>
                          <a:effectLst/>
                          <a:latin typeface="+mn-lt"/>
                          <a:ea typeface="+mn-ea"/>
                          <a:cs typeface="+mn-cs"/>
                        </a:rPr>
                        <a:t>dumneavoastră?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vi-VN" sz="1800" b="0" i="0" u="none" strike="noStrike" cap="none" normalizeH="0" baseline="0">
                          <a:ln>
                            <a:noFill/>
                          </a:ln>
                          <a:solidFill>
                            <a:srgbClr val="333333"/>
                          </a:solidFill>
                          <a:effectLst/>
                          <a:latin typeface="+mn-lt"/>
                          <a:ea typeface="+mn-ea"/>
                          <a:cs typeface="+mn-cs"/>
                        </a:rPr>
                        <a:t>Ați avut vreodată sentimentul că într-un anumit fel sunt persecutați?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Auziți din când în când voci când sunteți singur?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Quellen: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9982002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Convingerile deosebite nu sunt așa de rar…</a:t>
            </a:r>
            <a:br>
              <a:rPr lang="en-US" sz="3600">
                <a:solidFill>
                  <a:srgbClr val="004992"/>
                </a:solidFill>
                <a:latin typeface="+mn-lt"/>
                <a:ea typeface="+mn-ea"/>
                <a:cs typeface="+mn-cs"/>
              </a:rPr>
            </a:br>
            <a:r>
              <a:rPr lang="en-US">
                <a:solidFill>
                  <a:srgbClr val="004992"/>
                </a:solidFill>
                <a:latin typeface="+mn-lt"/>
                <a:ea typeface="+mn-ea"/>
                <a:cs typeface="+mn-cs"/>
              </a:rPr>
              <a:t>Frecvența experienței psihotice în populație</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Ce credeți? </a:t>
            </a:r>
            <a:r>
              <a:rPr lang="vi-VN" sz="2400" dirty="0">
                <a:solidFill>
                  <a:srgbClr val="333333"/>
                </a:solidFill>
              </a:rPr>
              <a:t>Cât de des au fost următoarele simptome /experiențe </a:t>
            </a:r>
            <a:r>
              <a:rPr lang="de-DE" sz="2400" dirty="0">
                <a:solidFill>
                  <a:srgbClr val="333333"/>
                </a:solidFill>
              </a:rPr>
              <a:t>confirmate</a:t>
            </a:r>
            <a:r>
              <a:rPr lang="vi-VN" sz="2400" dirty="0">
                <a:solidFill>
                  <a:srgbClr val="333333"/>
                </a:solidFill>
              </a:rPr>
              <a:t> de către persoane din</a:t>
            </a:r>
            <a:r>
              <a:rPr lang="de-DE" sz="2400" dirty="0">
                <a:solidFill>
                  <a:srgbClr val="333333"/>
                </a:solidFill>
              </a:rPr>
              <a:t>tr-o</a:t>
            </a:r>
            <a:r>
              <a:rPr lang="vi-VN" sz="2400" dirty="0">
                <a:solidFill>
                  <a:srgbClr val="333333"/>
                </a:solidFill>
              </a:rPr>
              <a:t> populați</a:t>
            </a:r>
            <a:r>
              <a:rPr lang="de-DE" sz="2400" dirty="0">
                <a:solidFill>
                  <a:srgbClr val="333333"/>
                </a:solidFill>
              </a:rPr>
              <a:t>e</a:t>
            </a:r>
            <a:r>
              <a:rPr lang="vi-VN" sz="2400" dirty="0">
                <a:solidFill>
                  <a:srgbClr val="333333"/>
                </a:solidFill>
              </a:rPr>
              <a:t> generală?</a:t>
            </a:r>
            <a:endParaRPr lang="en-US" sz="2400" dirty="0"/>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26</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2503010555"/>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Afirmări</a:t>
                      </a:r>
                      <a:r>
                        <a:rPr kumimoji="0" lang="fr-FR" sz="1800" b="0" i="0" u="none" strike="noStrike" cap="none" normalizeH="0" baseline="0" dirty="0">
                          <a:ln>
                            <a:noFill/>
                          </a:ln>
                          <a:solidFill>
                            <a:srgbClr val="333333"/>
                          </a:solidFill>
                          <a:effectLst/>
                          <a:latin typeface="+mn-lt"/>
                          <a:ea typeface="+mn-ea"/>
                          <a:cs typeface="+mn-cs"/>
                        </a:rPr>
                        <a:t> care au </a:t>
                      </a:r>
                      <a:r>
                        <a:rPr kumimoji="0" lang="fr-FR" sz="1800" b="0" i="0" u="none" strike="noStrike" cap="none" normalizeH="0" baseline="0" dirty="0" err="1">
                          <a:ln>
                            <a:noFill/>
                          </a:ln>
                          <a:solidFill>
                            <a:srgbClr val="333333"/>
                          </a:solidFill>
                          <a:effectLst/>
                          <a:latin typeface="+mn-lt"/>
                          <a:ea typeface="+mn-ea"/>
                          <a:cs typeface="+mn-cs"/>
                        </a:rPr>
                        <a:t>fost</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confirmate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Răspunsuri confirmate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Te-ai gândit vreodată că oamenii pot comunica în mod telepatic?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Ați avut vreodată sentimentul că alte persoane pot să vă citiească mintea</a:t>
                      </a:r>
                      <a:r>
                        <a:rPr kumimoji="0" lang="en-US" sz="1800" b="0" i="0" u="none" strike="noStrike" cap="none" normalizeH="0" baseline="0" dirty="0">
                          <a:ln>
                            <a:noFill/>
                          </a:ln>
                          <a:solidFill>
                            <a:srgbClr val="333333"/>
                          </a:solidFill>
                          <a:effectLst/>
                          <a:latin typeface="+mn-lt"/>
                          <a:ea typeface="+mn-ea"/>
                          <a:cs typeface="+mn-cs"/>
                        </a:rPr>
                        <a:t> </a:t>
                      </a:r>
                      <a:r>
                        <a:rPr kumimoji="0" lang="vi-VN" sz="1800" b="0" i="0" u="none" strike="noStrike" cap="none" normalizeH="0" baseline="0" dirty="0">
                          <a:ln>
                            <a:noFill/>
                          </a:ln>
                          <a:solidFill>
                            <a:srgbClr val="333333"/>
                          </a:solidFill>
                          <a:effectLst/>
                          <a:latin typeface="+mn-lt"/>
                          <a:ea typeface="+mn-ea"/>
                          <a:cs typeface="+mn-cs"/>
                        </a:rPr>
                        <a:t>dumneavoastră?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Ați simțit vreodată lucrurile din jur ireal ca și cum totul ar face parte dintr-un experiment?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Ați avut vreodată senzația că lucrurile în reviste sau la televiziune au fost scrise special pentru</a:t>
                      </a:r>
                      <a:r>
                        <a:rPr kumimoji="0" lang="en-US" sz="1800" b="0" i="0" u="none" strike="noStrike" cap="none" normalizeH="0" baseline="0" dirty="0">
                          <a:ln>
                            <a:noFill/>
                          </a:ln>
                          <a:solidFill>
                            <a:srgbClr val="333333"/>
                          </a:solidFill>
                          <a:effectLst/>
                          <a:latin typeface="+mn-lt"/>
                          <a:ea typeface="+mn-ea"/>
                          <a:cs typeface="+mn-cs"/>
                        </a:rPr>
                        <a:t> </a:t>
                      </a:r>
                      <a:r>
                        <a:rPr kumimoji="0" lang="vi-VN" sz="1800" b="0" i="0" u="none" strike="noStrike" cap="none" normalizeH="0" baseline="0" dirty="0">
                          <a:ln>
                            <a:noFill/>
                          </a:ln>
                          <a:solidFill>
                            <a:srgbClr val="333333"/>
                          </a:solidFill>
                          <a:effectLst/>
                          <a:latin typeface="+mn-lt"/>
                          <a:ea typeface="+mn-ea"/>
                          <a:cs typeface="+mn-cs"/>
                        </a:rPr>
                        <a:t>dumneavoastră?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vi-VN" sz="1800" b="0" i="0" u="none" strike="noStrike" cap="none" normalizeH="0" baseline="0">
                          <a:ln>
                            <a:noFill/>
                          </a:ln>
                          <a:solidFill>
                            <a:srgbClr val="333333"/>
                          </a:solidFill>
                          <a:effectLst/>
                          <a:latin typeface="+mn-lt"/>
                          <a:ea typeface="+mn-ea"/>
                          <a:cs typeface="+mn-cs"/>
                        </a:rPr>
                        <a:t>Ați avut vreodată sentimentul că într-un anumit fel sunt persecutați?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Auziți din când în când voci când sunteți singur?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Quellen: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157634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Convingerile deosebite nu sunt așa de rar…</a:t>
            </a:r>
            <a:br>
              <a:rPr lang="en-US" sz="3600">
                <a:solidFill>
                  <a:srgbClr val="004992"/>
                </a:solidFill>
                <a:latin typeface="+mn-lt"/>
                <a:ea typeface="+mn-ea"/>
                <a:cs typeface="+mn-cs"/>
              </a:rPr>
            </a:br>
            <a:r>
              <a:rPr lang="en-US">
                <a:solidFill>
                  <a:srgbClr val="004992"/>
                </a:solidFill>
                <a:latin typeface="+mn-lt"/>
                <a:ea typeface="+mn-ea"/>
                <a:cs typeface="+mn-cs"/>
              </a:rPr>
              <a:t>Frecvența experienței psihotice în populație</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Ce credeți? </a:t>
            </a:r>
            <a:r>
              <a:rPr lang="vi-VN" sz="2400" dirty="0">
                <a:solidFill>
                  <a:srgbClr val="333333"/>
                </a:solidFill>
              </a:rPr>
              <a:t>Cât de des au fost următoarele simptome /experiențe </a:t>
            </a:r>
            <a:r>
              <a:rPr lang="de-DE" sz="2400" dirty="0">
                <a:solidFill>
                  <a:srgbClr val="333333"/>
                </a:solidFill>
              </a:rPr>
              <a:t>confirmate</a:t>
            </a:r>
            <a:r>
              <a:rPr lang="vi-VN" sz="2400" dirty="0">
                <a:solidFill>
                  <a:srgbClr val="333333"/>
                </a:solidFill>
              </a:rPr>
              <a:t> de către persoane din</a:t>
            </a:r>
            <a:r>
              <a:rPr lang="de-DE" sz="2400" dirty="0">
                <a:solidFill>
                  <a:srgbClr val="333333"/>
                </a:solidFill>
              </a:rPr>
              <a:t>tr-o</a:t>
            </a:r>
            <a:r>
              <a:rPr lang="vi-VN" sz="2400" dirty="0">
                <a:solidFill>
                  <a:srgbClr val="333333"/>
                </a:solidFill>
              </a:rPr>
              <a:t> populați</a:t>
            </a:r>
            <a:r>
              <a:rPr lang="de-DE" sz="2400" dirty="0">
                <a:solidFill>
                  <a:srgbClr val="333333"/>
                </a:solidFill>
              </a:rPr>
              <a:t>e</a:t>
            </a:r>
            <a:r>
              <a:rPr lang="vi-VN" sz="2400" dirty="0">
                <a:solidFill>
                  <a:srgbClr val="333333"/>
                </a:solidFill>
              </a:rPr>
              <a:t> generală?</a:t>
            </a:r>
            <a:endParaRPr lang="en-US" sz="2400" dirty="0"/>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27</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848296030"/>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Afirmări</a:t>
                      </a:r>
                      <a:r>
                        <a:rPr kumimoji="0" lang="fr-FR" sz="1800" b="0" i="0" u="none" strike="noStrike" cap="none" normalizeH="0" baseline="0" dirty="0">
                          <a:ln>
                            <a:noFill/>
                          </a:ln>
                          <a:solidFill>
                            <a:srgbClr val="333333"/>
                          </a:solidFill>
                          <a:effectLst/>
                          <a:latin typeface="+mn-lt"/>
                          <a:ea typeface="+mn-ea"/>
                          <a:cs typeface="+mn-cs"/>
                        </a:rPr>
                        <a:t> care au </a:t>
                      </a:r>
                      <a:r>
                        <a:rPr kumimoji="0" lang="fr-FR" sz="1800" b="0" i="0" u="none" strike="noStrike" cap="none" normalizeH="0" baseline="0" dirty="0" err="1">
                          <a:ln>
                            <a:noFill/>
                          </a:ln>
                          <a:solidFill>
                            <a:srgbClr val="333333"/>
                          </a:solidFill>
                          <a:effectLst/>
                          <a:latin typeface="+mn-lt"/>
                          <a:ea typeface="+mn-ea"/>
                          <a:cs typeface="+mn-cs"/>
                        </a:rPr>
                        <a:t>fost</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confirmate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Răspunsuri confirmate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Te-ai gândit vreodată că oamenii pot comunica în mod telepatic?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Ați avut vreodată sentimentul că alte persoane pot să vă citiească mintea</a:t>
                      </a:r>
                      <a:r>
                        <a:rPr kumimoji="0" lang="en-US" sz="1800" b="0" i="0" u="none" strike="noStrike" cap="none" normalizeH="0" baseline="0" dirty="0">
                          <a:ln>
                            <a:noFill/>
                          </a:ln>
                          <a:solidFill>
                            <a:srgbClr val="333333"/>
                          </a:solidFill>
                          <a:effectLst/>
                          <a:latin typeface="+mn-lt"/>
                          <a:ea typeface="+mn-ea"/>
                          <a:cs typeface="+mn-cs"/>
                        </a:rPr>
                        <a:t> </a:t>
                      </a:r>
                      <a:r>
                        <a:rPr kumimoji="0" lang="vi-VN" sz="1800" b="0" i="0" u="none" strike="noStrike" cap="none" normalizeH="0" baseline="0" dirty="0">
                          <a:ln>
                            <a:noFill/>
                          </a:ln>
                          <a:solidFill>
                            <a:srgbClr val="333333"/>
                          </a:solidFill>
                          <a:effectLst/>
                          <a:latin typeface="+mn-lt"/>
                          <a:ea typeface="+mn-ea"/>
                          <a:cs typeface="+mn-cs"/>
                        </a:rPr>
                        <a:t>dumneavoastră?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Ați simțit vreodată lucrurile din jur ireal ca și cum totul ar face parte dintr-un experiment?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Ați avut vreodată senzația că lucrurile în reviste sau la televiziune au fost scrise special pentru</a:t>
                      </a:r>
                      <a:r>
                        <a:rPr kumimoji="0" lang="en-US" sz="1800" b="0" i="0" u="none" strike="noStrike" cap="none" normalizeH="0" baseline="0" dirty="0">
                          <a:ln>
                            <a:noFill/>
                          </a:ln>
                          <a:solidFill>
                            <a:srgbClr val="333333"/>
                          </a:solidFill>
                          <a:effectLst/>
                          <a:latin typeface="+mn-lt"/>
                          <a:ea typeface="+mn-ea"/>
                          <a:cs typeface="+mn-cs"/>
                        </a:rPr>
                        <a:t> </a:t>
                      </a:r>
                      <a:r>
                        <a:rPr kumimoji="0" lang="vi-VN" sz="1800" b="0" i="0" u="none" strike="noStrike" cap="none" normalizeH="0" baseline="0" dirty="0">
                          <a:ln>
                            <a:noFill/>
                          </a:ln>
                          <a:solidFill>
                            <a:srgbClr val="333333"/>
                          </a:solidFill>
                          <a:effectLst/>
                          <a:latin typeface="+mn-lt"/>
                          <a:ea typeface="+mn-ea"/>
                          <a:cs typeface="+mn-cs"/>
                        </a:rPr>
                        <a:t>dumneavoastră?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vi-VN" sz="1800" b="0" i="0" u="none" strike="noStrike" cap="none" normalizeH="0" baseline="0">
                          <a:ln>
                            <a:noFill/>
                          </a:ln>
                          <a:solidFill>
                            <a:srgbClr val="333333"/>
                          </a:solidFill>
                          <a:effectLst/>
                          <a:latin typeface="+mn-lt"/>
                          <a:ea typeface="+mn-ea"/>
                          <a:cs typeface="+mn-cs"/>
                        </a:rPr>
                        <a:t>Ați avut vreodată sentimentul că într-un anumit fel sunt persecutați?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Auziți din când în când voci când sunteți singur?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Quellen: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988691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Convingerile deosebite nu sunt așa de rar…</a:t>
            </a:r>
            <a:br>
              <a:rPr lang="en-US" sz="3600">
                <a:solidFill>
                  <a:srgbClr val="004992"/>
                </a:solidFill>
                <a:latin typeface="+mn-lt"/>
                <a:ea typeface="+mn-ea"/>
                <a:cs typeface="+mn-cs"/>
              </a:rPr>
            </a:br>
            <a:r>
              <a:rPr lang="en-US">
                <a:solidFill>
                  <a:srgbClr val="004992"/>
                </a:solidFill>
                <a:latin typeface="+mn-lt"/>
                <a:ea typeface="+mn-ea"/>
                <a:cs typeface="+mn-cs"/>
              </a:rPr>
              <a:t>Frecvența experienței psihotice în populație</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Ce credeți? </a:t>
            </a:r>
            <a:r>
              <a:rPr lang="vi-VN" sz="2400" dirty="0">
                <a:solidFill>
                  <a:srgbClr val="333333"/>
                </a:solidFill>
              </a:rPr>
              <a:t>Cât de des au fost următoarele simptome /experiențe </a:t>
            </a:r>
            <a:r>
              <a:rPr lang="de-DE" sz="2400" dirty="0">
                <a:solidFill>
                  <a:srgbClr val="333333"/>
                </a:solidFill>
              </a:rPr>
              <a:t>confirmate</a:t>
            </a:r>
            <a:r>
              <a:rPr lang="vi-VN" sz="2400" dirty="0">
                <a:solidFill>
                  <a:srgbClr val="333333"/>
                </a:solidFill>
              </a:rPr>
              <a:t> de către persoane din</a:t>
            </a:r>
            <a:r>
              <a:rPr lang="de-DE" sz="2400" dirty="0">
                <a:solidFill>
                  <a:srgbClr val="333333"/>
                </a:solidFill>
              </a:rPr>
              <a:t>tr-o</a:t>
            </a:r>
            <a:r>
              <a:rPr lang="vi-VN" sz="2400" dirty="0">
                <a:solidFill>
                  <a:srgbClr val="333333"/>
                </a:solidFill>
              </a:rPr>
              <a:t> populați</a:t>
            </a:r>
            <a:r>
              <a:rPr lang="de-DE" sz="2400" dirty="0">
                <a:solidFill>
                  <a:srgbClr val="333333"/>
                </a:solidFill>
              </a:rPr>
              <a:t>e</a:t>
            </a:r>
            <a:r>
              <a:rPr lang="vi-VN" sz="2400" dirty="0">
                <a:solidFill>
                  <a:srgbClr val="333333"/>
                </a:solidFill>
              </a:rPr>
              <a:t> generală?</a:t>
            </a:r>
            <a:endParaRPr lang="en-US" sz="2400" dirty="0"/>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28</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039234695"/>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Afirmări</a:t>
                      </a:r>
                      <a:r>
                        <a:rPr kumimoji="0" lang="fr-FR" sz="1800" b="0" i="0" u="none" strike="noStrike" cap="none" normalizeH="0" baseline="0" dirty="0">
                          <a:ln>
                            <a:noFill/>
                          </a:ln>
                          <a:solidFill>
                            <a:srgbClr val="333333"/>
                          </a:solidFill>
                          <a:effectLst/>
                          <a:latin typeface="+mn-lt"/>
                          <a:ea typeface="+mn-ea"/>
                          <a:cs typeface="+mn-cs"/>
                        </a:rPr>
                        <a:t> care au </a:t>
                      </a:r>
                      <a:r>
                        <a:rPr kumimoji="0" lang="fr-FR" sz="1800" b="0" i="0" u="none" strike="noStrike" cap="none" normalizeH="0" baseline="0" dirty="0" err="1">
                          <a:ln>
                            <a:noFill/>
                          </a:ln>
                          <a:solidFill>
                            <a:srgbClr val="333333"/>
                          </a:solidFill>
                          <a:effectLst/>
                          <a:latin typeface="+mn-lt"/>
                          <a:ea typeface="+mn-ea"/>
                          <a:cs typeface="+mn-cs"/>
                        </a:rPr>
                        <a:t>fost</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confirmate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Răspunsuri confirmate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Te-ai gândit vreodată că oamenii pot comunica în mod telepatic?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Ați avut vreodată sentimentul că alte persoane pot să vă citiească mintea</a:t>
                      </a:r>
                      <a:r>
                        <a:rPr kumimoji="0" lang="en-US" sz="1800" b="0" i="0" u="none" strike="noStrike" cap="none" normalizeH="0" baseline="0" dirty="0">
                          <a:ln>
                            <a:noFill/>
                          </a:ln>
                          <a:solidFill>
                            <a:srgbClr val="333333"/>
                          </a:solidFill>
                          <a:effectLst/>
                          <a:latin typeface="+mn-lt"/>
                          <a:ea typeface="+mn-ea"/>
                          <a:cs typeface="+mn-cs"/>
                        </a:rPr>
                        <a:t> </a:t>
                      </a:r>
                      <a:r>
                        <a:rPr kumimoji="0" lang="vi-VN" sz="1800" b="0" i="0" u="none" strike="noStrike" cap="none" normalizeH="0" baseline="0" dirty="0">
                          <a:ln>
                            <a:noFill/>
                          </a:ln>
                          <a:solidFill>
                            <a:srgbClr val="333333"/>
                          </a:solidFill>
                          <a:effectLst/>
                          <a:latin typeface="+mn-lt"/>
                          <a:ea typeface="+mn-ea"/>
                          <a:cs typeface="+mn-cs"/>
                        </a:rPr>
                        <a:t>dumneavoastră?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Ați simțit vreodată lucrurile din jur ireal ca și cum totul ar face parte dintr-un experiment?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Ați avut vreodată senzația că lucrurile în reviste sau la televiziune au fost scrise special pentru</a:t>
                      </a:r>
                      <a:r>
                        <a:rPr kumimoji="0" lang="en-US" sz="1800" b="0" i="0" u="none" strike="noStrike" cap="none" normalizeH="0" baseline="0" dirty="0">
                          <a:ln>
                            <a:noFill/>
                          </a:ln>
                          <a:solidFill>
                            <a:srgbClr val="333333"/>
                          </a:solidFill>
                          <a:effectLst/>
                          <a:latin typeface="+mn-lt"/>
                          <a:ea typeface="+mn-ea"/>
                          <a:cs typeface="+mn-cs"/>
                        </a:rPr>
                        <a:t> </a:t>
                      </a:r>
                      <a:r>
                        <a:rPr kumimoji="0" lang="vi-VN" sz="1800" b="0" i="0" u="none" strike="noStrike" cap="none" normalizeH="0" baseline="0" dirty="0">
                          <a:ln>
                            <a:noFill/>
                          </a:ln>
                          <a:solidFill>
                            <a:srgbClr val="333333"/>
                          </a:solidFill>
                          <a:effectLst/>
                          <a:latin typeface="+mn-lt"/>
                          <a:ea typeface="+mn-ea"/>
                          <a:cs typeface="+mn-cs"/>
                        </a:rPr>
                        <a:t>dumneavoastră?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vi-VN" sz="1800" b="0" i="0" u="none" strike="noStrike" cap="none" normalizeH="0" baseline="0">
                          <a:ln>
                            <a:noFill/>
                          </a:ln>
                          <a:solidFill>
                            <a:srgbClr val="333333"/>
                          </a:solidFill>
                          <a:effectLst/>
                          <a:latin typeface="+mn-lt"/>
                          <a:ea typeface="+mn-ea"/>
                          <a:cs typeface="+mn-cs"/>
                        </a:rPr>
                        <a:t>Ați avut vreodată sentimentul că într-un anumit fel sunt persecutați?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Auziți din când în când voci când sunteți singur?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Quellen: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20517626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Convingerile deosebite nu sunt așa de rar…</a:t>
            </a:r>
            <a:br>
              <a:rPr lang="en-US" sz="3600">
                <a:solidFill>
                  <a:srgbClr val="004992"/>
                </a:solidFill>
                <a:latin typeface="+mn-lt"/>
                <a:ea typeface="+mn-ea"/>
                <a:cs typeface="+mn-cs"/>
              </a:rPr>
            </a:br>
            <a:r>
              <a:rPr lang="en-US">
                <a:solidFill>
                  <a:srgbClr val="004992"/>
                </a:solidFill>
                <a:latin typeface="+mn-lt"/>
                <a:ea typeface="+mn-ea"/>
                <a:cs typeface="+mn-cs"/>
              </a:rPr>
              <a:t>Frecvența experienței psihotice în populație</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Ce credeți? </a:t>
            </a:r>
            <a:r>
              <a:rPr lang="vi-VN" sz="2400" dirty="0">
                <a:solidFill>
                  <a:srgbClr val="333333"/>
                </a:solidFill>
              </a:rPr>
              <a:t>Cât de des au fost următoarele simptome /experiențe </a:t>
            </a:r>
            <a:r>
              <a:rPr lang="de-DE" sz="2400" dirty="0">
                <a:solidFill>
                  <a:srgbClr val="333333"/>
                </a:solidFill>
              </a:rPr>
              <a:t>confirmate</a:t>
            </a:r>
            <a:r>
              <a:rPr lang="vi-VN" sz="2400" dirty="0">
                <a:solidFill>
                  <a:srgbClr val="333333"/>
                </a:solidFill>
              </a:rPr>
              <a:t> de către persoane din</a:t>
            </a:r>
            <a:r>
              <a:rPr lang="de-DE" sz="2400" dirty="0">
                <a:solidFill>
                  <a:srgbClr val="333333"/>
                </a:solidFill>
              </a:rPr>
              <a:t>tr-o</a:t>
            </a:r>
            <a:r>
              <a:rPr lang="vi-VN" sz="2400" dirty="0">
                <a:solidFill>
                  <a:srgbClr val="333333"/>
                </a:solidFill>
              </a:rPr>
              <a:t> populați</a:t>
            </a:r>
            <a:r>
              <a:rPr lang="de-DE" sz="2400" dirty="0">
                <a:solidFill>
                  <a:srgbClr val="333333"/>
                </a:solidFill>
              </a:rPr>
              <a:t>e</a:t>
            </a:r>
            <a:r>
              <a:rPr lang="vi-VN" sz="2400" dirty="0">
                <a:solidFill>
                  <a:srgbClr val="333333"/>
                </a:solidFill>
              </a:rPr>
              <a:t> generală?</a:t>
            </a:r>
            <a:endParaRPr lang="en-US" sz="2400" dirty="0"/>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29</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3125749531"/>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Afirmări</a:t>
                      </a:r>
                      <a:r>
                        <a:rPr kumimoji="0" lang="fr-FR" sz="1800" b="0" i="0" u="none" strike="noStrike" cap="none" normalizeH="0" baseline="0" dirty="0">
                          <a:ln>
                            <a:noFill/>
                          </a:ln>
                          <a:solidFill>
                            <a:srgbClr val="333333"/>
                          </a:solidFill>
                          <a:effectLst/>
                          <a:latin typeface="+mn-lt"/>
                          <a:ea typeface="+mn-ea"/>
                          <a:cs typeface="+mn-cs"/>
                        </a:rPr>
                        <a:t> care au </a:t>
                      </a:r>
                      <a:r>
                        <a:rPr kumimoji="0" lang="fr-FR" sz="1800" b="0" i="0" u="none" strike="noStrike" cap="none" normalizeH="0" baseline="0" dirty="0" err="1">
                          <a:ln>
                            <a:noFill/>
                          </a:ln>
                          <a:solidFill>
                            <a:srgbClr val="333333"/>
                          </a:solidFill>
                          <a:effectLst/>
                          <a:latin typeface="+mn-lt"/>
                          <a:ea typeface="+mn-ea"/>
                          <a:cs typeface="+mn-cs"/>
                        </a:rPr>
                        <a:t>fost</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confirmate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Răspunsuri confirmate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Te-ai gândit vreodată că oamenii pot comunica în mod telepatic?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Ați avut vreodată sentimentul că alte persoane pot să vă citiească mintea</a:t>
                      </a:r>
                      <a:r>
                        <a:rPr kumimoji="0" lang="en-US" sz="1800" b="0" i="0" u="none" strike="noStrike" cap="none" normalizeH="0" baseline="0" dirty="0">
                          <a:ln>
                            <a:noFill/>
                          </a:ln>
                          <a:solidFill>
                            <a:srgbClr val="333333"/>
                          </a:solidFill>
                          <a:effectLst/>
                          <a:latin typeface="+mn-lt"/>
                          <a:ea typeface="+mn-ea"/>
                          <a:cs typeface="+mn-cs"/>
                        </a:rPr>
                        <a:t> </a:t>
                      </a:r>
                      <a:r>
                        <a:rPr kumimoji="0" lang="vi-VN" sz="1800" b="0" i="0" u="none" strike="noStrike" cap="none" normalizeH="0" baseline="0" dirty="0">
                          <a:ln>
                            <a:noFill/>
                          </a:ln>
                          <a:solidFill>
                            <a:srgbClr val="333333"/>
                          </a:solidFill>
                          <a:effectLst/>
                          <a:latin typeface="+mn-lt"/>
                          <a:ea typeface="+mn-ea"/>
                          <a:cs typeface="+mn-cs"/>
                        </a:rPr>
                        <a:t>dumneavoastră?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Ați simțit vreodată lucrurile din jur ireal ca și cum totul ar face parte dintr-un experiment?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Ați avut vreodată senzația că lucrurile în reviste sau la televiziune au fost scrise special pentru</a:t>
                      </a:r>
                      <a:r>
                        <a:rPr kumimoji="0" lang="en-US" sz="1800" b="0" i="0" u="none" strike="noStrike" cap="none" normalizeH="0" baseline="0" dirty="0">
                          <a:ln>
                            <a:noFill/>
                          </a:ln>
                          <a:solidFill>
                            <a:srgbClr val="333333"/>
                          </a:solidFill>
                          <a:effectLst/>
                          <a:latin typeface="+mn-lt"/>
                          <a:ea typeface="+mn-ea"/>
                          <a:cs typeface="+mn-cs"/>
                        </a:rPr>
                        <a:t> </a:t>
                      </a:r>
                      <a:r>
                        <a:rPr kumimoji="0" lang="vi-VN" sz="1800" b="0" i="0" u="none" strike="noStrike" cap="none" normalizeH="0" baseline="0" dirty="0">
                          <a:ln>
                            <a:noFill/>
                          </a:ln>
                          <a:solidFill>
                            <a:srgbClr val="333333"/>
                          </a:solidFill>
                          <a:effectLst/>
                          <a:latin typeface="+mn-lt"/>
                          <a:ea typeface="+mn-ea"/>
                          <a:cs typeface="+mn-cs"/>
                        </a:rPr>
                        <a:t>dumneavoastră?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vi-VN" sz="1800" b="0" i="0" u="none" strike="noStrike" cap="none" normalizeH="0" baseline="0">
                          <a:ln>
                            <a:noFill/>
                          </a:ln>
                          <a:solidFill>
                            <a:srgbClr val="333333"/>
                          </a:solidFill>
                          <a:effectLst/>
                          <a:latin typeface="+mn-lt"/>
                          <a:ea typeface="+mn-ea"/>
                          <a:cs typeface="+mn-cs"/>
                        </a:rPr>
                        <a:t>Ați avut vreodată sentimentul că într-un anumit fel sunt persecutați?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Auziți din când în când voci când sunteți singur?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Quellen: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2617189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Convingerile deosebite nu sunt așa de rar…</a:t>
            </a:r>
            <a:br>
              <a:rPr lang="en-US" sz="3600">
                <a:solidFill>
                  <a:srgbClr val="004992"/>
                </a:solidFill>
                <a:latin typeface="+mn-lt"/>
                <a:ea typeface="+mn-ea"/>
                <a:cs typeface="+mn-cs"/>
              </a:rPr>
            </a:br>
            <a:r>
              <a:rPr lang="en-US">
                <a:solidFill>
                  <a:srgbClr val="004992"/>
                </a:solidFill>
                <a:latin typeface="+mn-lt"/>
                <a:ea typeface="+mn-ea"/>
                <a:cs typeface="+mn-cs"/>
              </a:rPr>
              <a:t>Frecvența experienței psihotice în populație</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Ce credeți? </a:t>
            </a:r>
            <a:r>
              <a:rPr lang="vi-VN" sz="2400" dirty="0">
                <a:solidFill>
                  <a:srgbClr val="333333"/>
                </a:solidFill>
              </a:rPr>
              <a:t>Cât de des au fost următoarele simptome /experiențe </a:t>
            </a:r>
            <a:r>
              <a:rPr lang="de-DE" sz="2400" dirty="0">
                <a:solidFill>
                  <a:srgbClr val="333333"/>
                </a:solidFill>
              </a:rPr>
              <a:t>confirmate</a:t>
            </a:r>
            <a:r>
              <a:rPr lang="vi-VN" sz="2400" dirty="0">
                <a:solidFill>
                  <a:srgbClr val="333333"/>
                </a:solidFill>
              </a:rPr>
              <a:t> de către persoane din</a:t>
            </a:r>
            <a:r>
              <a:rPr lang="de-DE" sz="2400" dirty="0">
                <a:solidFill>
                  <a:srgbClr val="333333"/>
                </a:solidFill>
              </a:rPr>
              <a:t>tr-o</a:t>
            </a:r>
            <a:r>
              <a:rPr lang="vi-VN" sz="2400" dirty="0">
                <a:solidFill>
                  <a:srgbClr val="333333"/>
                </a:solidFill>
              </a:rPr>
              <a:t> populați</a:t>
            </a:r>
            <a:r>
              <a:rPr lang="de-DE" sz="2400" dirty="0">
                <a:solidFill>
                  <a:srgbClr val="333333"/>
                </a:solidFill>
              </a:rPr>
              <a:t>e</a:t>
            </a:r>
            <a:r>
              <a:rPr lang="vi-VN" sz="2400" dirty="0">
                <a:solidFill>
                  <a:srgbClr val="333333"/>
                </a:solidFill>
              </a:rPr>
              <a:t> generală?</a:t>
            </a:r>
            <a:endParaRPr lang="en-US" sz="2400" dirty="0"/>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30</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190144270"/>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Afirmări</a:t>
                      </a:r>
                      <a:r>
                        <a:rPr kumimoji="0" lang="fr-FR" sz="1800" b="0" i="0" u="none" strike="noStrike" cap="none" normalizeH="0" baseline="0" dirty="0">
                          <a:ln>
                            <a:noFill/>
                          </a:ln>
                          <a:solidFill>
                            <a:srgbClr val="333333"/>
                          </a:solidFill>
                          <a:effectLst/>
                          <a:latin typeface="+mn-lt"/>
                          <a:ea typeface="+mn-ea"/>
                          <a:cs typeface="+mn-cs"/>
                        </a:rPr>
                        <a:t> care au </a:t>
                      </a:r>
                      <a:r>
                        <a:rPr kumimoji="0" lang="fr-FR" sz="1800" b="0" i="0" u="none" strike="noStrike" cap="none" normalizeH="0" baseline="0" dirty="0" err="1">
                          <a:ln>
                            <a:noFill/>
                          </a:ln>
                          <a:solidFill>
                            <a:srgbClr val="333333"/>
                          </a:solidFill>
                          <a:effectLst/>
                          <a:latin typeface="+mn-lt"/>
                          <a:ea typeface="+mn-ea"/>
                          <a:cs typeface="+mn-cs"/>
                        </a:rPr>
                        <a:t>fost</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confirmate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Răspunsuri confirmate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Te-ai gândit vreodată că oamenii pot comunica în mod telepatic?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Ați avut vreodată sentimentul că alte persoane pot să vă citiească mintea</a:t>
                      </a:r>
                      <a:r>
                        <a:rPr kumimoji="0" lang="en-US" sz="1800" b="0" i="0" u="none" strike="noStrike" cap="none" normalizeH="0" baseline="0" dirty="0">
                          <a:ln>
                            <a:noFill/>
                          </a:ln>
                          <a:solidFill>
                            <a:srgbClr val="333333"/>
                          </a:solidFill>
                          <a:effectLst/>
                          <a:latin typeface="+mn-lt"/>
                          <a:ea typeface="+mn-ea"/>
                          <a:cs typeface="+mn-cs"/>
                        </a:rPr>
                        <a:t> </a:t>
                      </a:r>
                      <a:r>
                        <a:rPr kumimoji="0" lang="vi-VN" sz="1800" b="0" i="0" u="none" strike="noStrike" cap="none" normalizeH="0" baseline="0" dirty="0">
                          <a:ln>
                            <a:noFill/>
                          </a:ln>
                          <a:solidFill>
                            <a:srgbClr val="333333"/>
                          </a:solidFill>
                          <a:effectLst/>
                          <a:latin typeface="+mn-lt"/>
                          <a:ea typeface="+mn-ea"/>
                          <a:cs typeface="+mn-cs"/>
                        </a:rPr>
                        <a:t>dumneavoastră?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Ați simțit vreodată lucrurile din jur ireal ca și cum totul ar face parte dintr-un experiment?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Ați avut vreodată senzația că lucrurile în reviste sau la televiziune au fost scrise special pentru</a:t>
                      </a:r>
                      <a:r>
                        <a:rPr kumimoji="0" lang="en-US" sz="1800" b="0" i="0" u="none" strike="noStrike" cap="none" normalizeH="0" baseline="0" dirty="0">
                          <a:ln>
                            <a:noFill/>
                          </a:ln>
                          <a:solidFill>
                            <a:srgbClr val="333333"/>
                          </a:solidFill>
                          <a:effectLst/>
                          <a:latin typeface="+mn-lt"/>
                          <a:ea typeface="+mn-ea"/>
                          <a:cs typeface="+mn-cs"/>
                        </a:rPr>
                        <a:t> </a:t>
                      </a:r>
                      <a:r>
                        <a:rPr kumimoji="0" lang="vi-VN" sz="1800" b="0" i="0" u="none" strike="noStrike" cap="none" normalizeH="0" baseline="0" dirty="0">
                          <a:ln>
                            <a:noFill/>
                          </a:ln>
                          <a:solidFill>
                            <a:srgbClr val="333333"/>
                          </a:solidFill>
                          <a:effectLst/>
                          <a:latin typeface="+mn-lt"/>
                          <a:ea typeface="+mn-ea"/>
                          <a:cs typeface="+mn-cs"/>
                        </a:rPr>
                        <a:t>dumneavoastră?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vi-VN" sz="1800" b="0" i="0" u="none" strike="noStrike" cap="none" normalizeH="0" baseline="0">
                          <a:ln>
                            <a:noFill/>
                          </a:ln>
                          <a:solidFill>
                            <a:srgbClr val="333333"/>
                          </a:solidFill>
                          <a:effectLst/>
                          <a:latin typeface="+mn-lt"/>
                          <a:ea typeface="+mn-ea"/>
                          <a:cs typeface="+mn-cs"/>
                        </a:rPr>
                        <a:t>Ați avut vreodată sentimentul că într-un anumit fel sunt persecutați?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Auziți din când în când voci când sunteți singur?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Quellen: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7444431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Convingerile deosebite nu sunt așa de rar…</a:t>
            </a:r>
            <a:br>
              <a:rPr lang="en-US" sz="3600">
                <a:solidFill>
                  <a:srgbClr val="004992"/>
                </a:solidFill>
                <a:latin typeface="+mn-lt"/>
                <a:ea typeface="+mn-ea"/>
                <a:cs typeface="+mn-cs"/>
              </a:rPr>
            </a:br>
            <a:r>
              <a:rPr lang="en-US">
                <a:solidFill>
                  <a:srgbClr val="004992"/>
                </a:solidFill>
                <a:latin typeface="+mn-lt"/>
                <a:ea typeface="+mn-ea"/>
                <a:cs typeface="+mn-cs"/>
              </a:rPr>
              <a:t>Frecvența experienței psihotice în populație</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sz="2400">
                <a:solidFill>
                  <a:srgbClr val="333333"/>
                </a:solidFill>
              </a:rPr>
              <a:t>Ce credeți? </a:t>
            </a:r>
            <a:r>
              <a:rPr lang="vi-VN" sz="2400" dirty="0">
                <a:solidFill>
                  <a:srgbClr val="333333"/>
                </a:solidFill>
              </a:rPr>
              <a:t>Cât de des au fost următoarele simptome /experiențe </a:t>
            </a:r>
            <a:r>
              <a:rPr lang="de-DE" sz="2400" dirty="0">
                <a:solidFill>
                  <a:srgbClr val="333333"/>
                </a:solidFill>
              </a:rPr>
              <a:t>confirmate</a:t>
            </a:r>
            <a:r>
              <a:rPr lang="vi-VN" sz="2400" dirty="0">
                <a:solidFill>
                  <a:srgbClr val="333333"/>
                </a:solidFill>
              </a:rPr>
              <a:t> de către persoane din</a:t>
            </a:r>
            <a:r>
              <a:rPr lang="de-DE" sz="2400" dirty="0">
                <a:solidFill>
                  <a:srgbClr val="333333"/>
                </a:solidFill>
              </a:rPr>
              <a:t>tr-o</a:t>
            </a:r>
            <a:r>
              <a:rPr lang="vi-VN" sz="2400" dirty="0">
                <a:solidFill>
                  <a:srgbClr val="333333"/>
                </a:solidFill>
              </a:rPr>
              <a:t> populați</a:t>
            </a:r>
            <a:r>
              <a:rPr lang="de-DE" sz="2400" dirty="0">
                <a:solidFill>
                  <a:srgbClr val="333333"/>
                </a:solidFill>
              </a:rPr>
              <a:t>e</a:t>
            </a:r>
            <a:r>
              <a:rPr lang="vi-VN" sz="2400" dirty="0">
                <a:solidFill>
                  <a:srgbClr val="333333"/>
                </a:solidFill>
              </a:rPr>
              <a:t> generală?</a:t>
            </a:r>
            <a:endParaRPr lang="en-US" sz="2400" dirty="0"/>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31</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597091115"/>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Afirmări</a:t>
                      </a:r>
                      <a:r>
                        <a:rPr kumimoji="0" lang="fr-FR" sz="1800" b="0" i="0" u="none" strike="noStrike" cap="none" normalizeH="0" baseline="0" dirty="0">
                          <a:ln>
                            <a:noFill/>
                          </a:ln>
                          <a:solidFill>
                            <a:srgbClr val="333333"/>
                          </a:solidFill>
                          <a:effectLst/>
                          <a:latin typeface="+mn-lt"/>
                          <a:ea typeface="+mn-ea"/>
                          <a:cs typeface="+mn-cs"/>
                        </a:rPr>
                        <a:t> care au </a:t>
                      </a:r>
                      <a:r>
                        <a:rPr kumimoji="0" lang="fr-FR" sz="1800" b="0" i="0" u="none" strike="noStrike" cap="none" normalizeH="0" baseline="0" dirty="0" err="1">
                          <a:ln>
                            <a:noFill/>
                          </a:ln>
                          <a:solidFill>
                            <a:srgbClr val="333333"/>
                          </a:solidFill>
                          <a:effectLst/>
                          <a:latin typeface="+mn-lt"/>
                          <a:ea typeface="+mn-ea"/>
                          <a:cs typeface="+mn-cs"/>
                        </a:rPr>
                        <a:t>fost</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confirmate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Răspunsuri confirmate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Te-ai gândit vreodată că oamenii pot comunica în mod telepatic?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Ați avut vreodată sentimentul că alte persoane pot să vă citiească mintea</a:t>
                      </a:r>
                      <a:r>
                        <a:rPr kumimoji="0" lang="en-US" sz="1800" b="0" i="0" u="none" strike="noStrike" cap="none" normalizeH="0" baseline="0" dirty="0">
                          <a:ln>
                            <a:noFill/>
                          </a:ln>
                          <a:solidFill>
                            <a:srgbClr val="333333"/>
                          </a:solidFill>
                          <a:effectLst/>
                          <a:latin typeface="+mn-lt"/>
                          <a:ea typeface="+mn-ea"/>
                          <a:cs typeface="+mn-cs"/>
                        </a:rPr>
                        <a:t> </a:t>
                      </a:r>
                      <a:r>
                        <a:rPr kumimoji="0" lang="vi-VN" sz="1800" b="0" i="0" u="none" strike="noStrike" cap="none" normalizeH="0" baseline="0" dirty="0">
                          <a:ln>
                            <a:noFill/>
                          </a:ln>
                          <a:solidFill>
                            <a:srgbClr val="333333"/>
                          </a:solidFill>
                          <a:effectLst/>
                          <a:latin typeface="+mn-lt"/>
                          <a:ea typeface="+mn-ea"/>
                          <a:cs typeface="+mn-cs"/>
                        </a:rPr>
                        <a:t>dumneavoastră?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Ați simțit vreodată lucrurile din jur ireal ca și cum totul ar face parte dintr-un experiment?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Ați avut vreodată senzația că lucrurile în reviste sau la televiziune au fost scrise special pentru</a:t>
                      </a:r>
                      <a:r>
                        <a:rPr kumimoji="0" lang="en-US" sz="1800" b="0" i="0" u="none" strike="noStrike" cap="none" normalizeH="0" baseline="0" dirty="0">
                          <a:ln>
                            <a:noFill/>
                          </a:ln>
                          <a:solidFill>
                            <a:srgbClr val="333333"/>
                          </a:solidFill>
                          <a:effectLst/>
                          <a:latin typeface="+mn-lt"/>
                          <a:ea typeface="+mn-ea"/>
                          <a:cs typeface="+mn-cs"/>
                        </a:rPr>
                        <a:t> </a:t>
                      </a:r>
                      <a:r>
                        <a:rPr kumimoji="0" lang="vi-VN" sz="1800" b="0" i="0" u="none" strike="noStrike" cap="none" normalizeH="0" baseline="0" dirty="0">
                          <a:ln>
                            <a:noFill/>
                          </a:ln>
                          <a:solidFill>
                            <a:srgbClr val="333333"/>
                          </a:solidFill>
                          <a:effectLst/>
                          <a:latin typeface="+mn-lt"/>
                          <a:ea typeface="+mn-ea"/>
                          <a:cs typeface="+mn-cs"/>
                        </a:rPr>
                        <a:t>dumneavoastră?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vi-VN" sz="1800" b="0" i="0" u="none" strike="noStrike" cap="none" normalizeH="0" baseline="0">
                          <a:ln>
                            <a:noFill/>
                          </a:ln>
                          <a:solidFill>
                            <a:srgbClr val="333333"/>
                          </a:solidFill>
                          <a:effectLst/>
                          <a:latin typeface="+mn-lt"/>
                          <a:ea typeface="+mn-ea"/>
                          <a:cs typeface="+mn-cs"/>
                        </a:rPr>
                        <a:t>Ați avut vreodată sentimentul că într-un anumit fel sunt persecutați?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Auziți din când în când voci când sunteți singur?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mn-lt"/>
                          <a:ea typeface="+mn-ea"/>
                          <a:cs typeface="+mn-cs"/>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Quellen: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12899188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Amintiți-vă…</a:t>
            </a:r>
            <a:endParaRPr lang="de-DE" sz="3600" dirty="0">
              <a:latin typeface="+mn-lt"/>
              <a:ea typeface="+mn-ea"/>
              <a:cs typeface="+mn-cs"/>
            </a:endParaRPr>
          </a:p>
        </p:txBody>
      </p:sp>
      <p:sp>
        <p:nvSpPr>
          <p:cNvPr id="3" name="Inhaltsplatzhalter 2"/>
          <p:cNvSpPr>
            <a:spLocks noGrp="1"/>
          </p:cNvSpPr>
          <p:nvPr>
            <p:ph idx="1"/>
          </p:nvPr>
        </p:nvSpPr>
        <p:spPr>
          <a:xfrm>
            <a:off x="408955" y="2204864"/>
            <a:ext cx="8046720" cy="4248000"/>
          </a:xfrm>
          <a:extLst>
            <a:ext uri="{FAA26D3D-D897-4be2-8F04-BA451C77F1D7}"/>
          </a:extLst>
        </p:spPr>
        <p:txBody>
          <a:bodyPr>
            <a:noAutofit/>
          </a:bodyPr>
          <a:lstStyle/>
          <a:p>
            <a:pPr>
              <a:defRPr/>
            </a:pPr>
            <a:r>
              <a:rPr lang="vi-VN" sz="2400" dirty="0">
                <a:solidFill>
                  <a:srgbClr val="333333"/>
                </a:solidFill>
              </a:rPr>
              <a:t>Nimeni nu este imun la crize psihice! Pe parcursul anului trecut mai mult de fiecare a </a:t>
            </a:r>
            <a:r>
              <a:rPr lang="de-DE" sz="2400" dirty="0" err="1">
                <a:solidFill>
                  <a:srgbClr val="333333"/>
                </a:solidFill>
              </a:rPr>
              <a:t>patr</a:t>
            </a:r>
            <a:r>
              <a:rPr lang="vi-VN" sz="2400" dirty="0">
                <a:solidFill>
                  <a:srgbClr val="333333"/>
                </a:solidFill>
              </a:rPr>
              <a:t>ă persoană</a:t>
            </a:r>
            <a:r>
              <a:rPr lang="de-DE" sz="2400" dirty="0">
                <a:solidFill>
                  <a:srgbClr val="333333"/>
                </a:solidFill>
              </a:rPr>
              <a:t> a</a:t>
            </a:r>
            <a:r>
              <a:rPr lang="vi-VN" sz="2400" dirty="0">
                <a:solidFill>
                  <a:srgbClr val="333333"/>
                </a:solidFill>
              </a:rPr>
              <a:t> suferit de o boală </a:t>
            </a:r>
            <a:r>
              <a:rPr lang="vi-VN" sz="2400">
                <a:solidFill>
                  <a:srgbClr val="333333"/>
                </a:solidFill>
              </a:rPr>
              <a:t>mintală.</a:t>
            </a:r>
          </a:p>
          <a:p>
            <a:pPr>
              <a:defRPr/>
            </a:pPr>
            <a:r>
              <a:rPr lang="vi-VN" sz="2400">
                <a:solidFill>
                  <a:srgbClr val="333333"/>
                </a:solidFill>
              </a:rPr>
              <a:t>O </a:t>
            </a:r>
            <a:r>
              <a:rPr lang="vi-VN" sz="2400" dirty="0">
                <a:solidFill>
                  <a:srgbClr val="333333"/>
                </a:solidFill>
              </a:rPr>
              <a:t>boală mintală nu trebuie să fie privită ca o </a:t>
            </a:r>
            <a:r>
              <a:rPr lang="vi-VN" sz="2400" dirty="0">
                <a:solidFill>
                  <a:srgbClr val="004992"/>
                </a:solidFill>
              </a:rPr>
              <a:t>slăbiciune</a:t>
            </a:r>
            <a:r>
              <a:rPr lang="vi-VN" sz="2400" dirty="0">
                <a:solidFill>
                  <a:srgbClr val="333333"/>
                </a:solidFill>
              </a:rPr>
              <a:t>, ci mai degrabă ca o expresie </a:t>
            </a:r>
            <a:r>
              <a:rPr lang="vi-VN" sz="2400" dirty="0">
                <a:solidFill>
                  <a:srgbClr val="004992"/>
                </a:solidFill>
              </a:rPr>
              <a:t>sensibilității</a:t>
            </a:r>
            <a:r>
              <a:rPr lang="vi-VN" sz="2400" dirty="0">
                <a:solidFill>
                  <a:srgbClr val="333333"/>
                </a:solidFill>
              </a:rPr>
              <a:t> </a:t>
            </a:r>
            <a:r>
              <a:rPr lang="vi-VN" sz="2400">
                <a:solidFill>
                  <a:srgbClr val="333333"/>
                </a:solidFill>
              </a:rPr>
              <a:t>particulare.</a:t>
            </a:r>
          </a:p>
          <a:p>
            <a:pPr>
              <a:defRPr/>
            </a:pPr>
            <a:r>
              <a:rPr lang="de-DE" sz="2400">
                <a:solidFill>
                  <a:srgbClr val="004992"/>
                </a:solidFill>
              </a:rPr>
              <a:t>Genetica</a:t>
            </a:r>
            <a:r>
              <a:rPr lang="vi-VN" sz="2400" dirty="0">
                <a:solidFill>
                  <a:srgbClr val="333333"/>
                </a:solidFill>
              </a:rPr>
              <a:t>: Genele joacă un rol </a:t>
            </a:r>
            <a:r>
              <a:rPr lang="de-DE" sz="2400" dirty="0">
                <a:solidFill>
                  <a:srgbClr val="333333"/>
                </a:solidFill>
              </a:rPr>
              <a:t>la</a:t>
            </a:r>
            <a:r>
              <a:rPr lang="vi-VN" sz="2400" dirty="0">
                <a:solidFill>
                  <a:srgbClr val="333333"/>
                </a:solidFill>
              </a:rPr>
              <a:t> multe boli.</a:t>
            </a:r>
            <a:endParaRPr lang="de-DE" sz="2400" dirty="0">
              <a:solidFill>
                <a:srgbClr val="333333"/>
              </a:solidFill>
            </a:endParaRPr>
          </a:p>
          <a:p>
            <a:pPr>
              <a:defRPr/>
            </a:pPr>
            <a:r>
              <a:rPr lang="vi-VN" sz="2400">
                <a:solidFill>
                  <a:srgbClr val="004992"/>
                </a:solidFill>
              </a:rPr>
              <a:t>Mediu</a:t>
            </a:r>
            <a:r>
              <a:rPr lang="de-DE" sz="2400" dirty="0">
                <a:solidFill>
                  <a:srgbClr val="004992"/>
                </a:solidFill>
              </a:rPr>
              <a:t>l </a:t>
            </a:r>
            <a:r>
              <a:rPr lang="de-DE" sz="2400" dirty="0" err="1">
                <a:solidFill>
                  <a:srgbClr val="004992"/>
                </a:solidFill>
              </a:rPr>
              <a:t>înconjur</a:t>
            </a:r>
            <a:r>
              <a:rPr lang="vi-VN" sz="2400" dirty="0">
                <a:solidFill>
                  <a:srgbClr val="004992"/>
                </a:solidFill>
              </a:rPr>
              <a:t>ă</a:t>
            </a:r>
            <a:r>
              <a:rPr lang="de-DE" sz="2400" dirty="0" err="1">
                <a:solidFill>
                  <a:srgbClr val="004992"/>
                </a:solidFill>
              </a:rPr>
              <a:t>tor</a:t>
            </a:r>
            <a:r>
              <a:rPr lang="vi-VN" sz="2400" dirty="0">
                <a:solidFill>
                  <a:srgbClr val="333333"/>
                </a:solidFill>
              </a:rPr>
              <a:t>: experiențe negative traumatic</a:t>
            </a:r>
            <a:r>
              <a:rPr lang="de-DE" sz="2400" dirty="0">
                <a:solidFill>
                  <a:srgbClr val="333333"/>
                </a:solidFill>
              </a:rPr>
              <a:t>e</a:t>
            </a:r>
            <a:r>
              <a:rPr lang="vi-VN" sz="2400" dirty="0">
                <a:solidFill>
                  <a:srgbClr val="333333"/>
                </a:solidFill>
              </a:rPr>
              <a:t> pot avea de asemenea un impact negativ asupra sănătății noastre mentale, și </a:t>
            </a:r>
            <a:r>
              <a:rPr lang="de-DE" sz="2400" dirty="0" err="1">
                <a:solidFill>
                  <a:srgbClr val="333333"/>
                </a:solidFill>
              </a:rPr>
              <a:t>pot</a:t>
            </a:r>
            <a:r>
              <a:rPr lang="de-DE" sz="2400" dirty="0">
                <a:solidFill>
                  <a:srgbClr val="333333"/>
                </a:solidFill>
              </a:rPr>
              <a:t> </a:t>
            </a:r>
            <a:r>
              <a:rPr lang="vi-VN" sz="2400" dirty="0">
                <a:solidFill>
                  <a:srgbClr val="333333"/>
                </a:solidFill>
              </a:rPr>
              <a:t>crește probabilitatea boli</a:t>
            </a:r>
            <a:r>
              <a:rPr lang="de-DE" sz="2400" dirty="0" err="1">
                <a:solidFill>
                  <a:srgbClr val="333333"/>
                </a:solidFill>
              </a:rPr>
              <a:t>lor</a:t>
            </a:r>
            <a:r>
              <a:rPr lang="vi-VN" sz="2400" dirty="0">
                <a:solidFill>
                  <a:srgbClr val="333333"/>
                </a:solidFill>
              </a:rPr>
              <a:t> psihice la persoanele cu sau fără o predispoziție pentru o boală </a:t>
            </a:r>
            <a:r>
              <a:rPr lang="vi-VN" sz="2400">
                <a:solidFill>
                  <a:srgbClr val="333333"/>
                </a:solidFill>
              </a:rPr>
              <a:t>mintală.</a:t>
            </a:r>
            <a:endParaRPr lang="vi-VN" sz="2400"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32</a:t>
            </a:fld>
            <a:endParaRPr lang="de-DE">
              <a:latin typeface="+mn-lt"/>
              <a:ea typeface="+mn-ea"/>
              <a:cs typeface="+mn-cs"/>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mn-lt"/>
                <a:ea typeface="+mn-ea"/>
                <a:cs typeface="+mn-cs"/>
              </a:rPr>
              <a:t>Ce </a:t>
            </a:r>
            <a:r>
              <a:rPr lang="en-US" sz="3600" dirty="0" err="1">
                <a:latin typeface="+mn-lt"/>
                <a:ea typeface="+mn-ea"/>
                <a:cs typeface="+mn-cs"/>
              </a:rPr>
              <a:t>este</a:t>
            </a:r>
            <a:r>
              <a:rPr lang="en-US" sz="3600" dirty="0">
                <a:latin typeface="+mn-lt"/>
                <a:ea typeface="+mn-ea"/>
                <a:cs typeface="+mn-cs"/>
              </a:rPr>
              <a:t> </a:t>
            </a:r>
            <a:r>
              <a:rPr lang="en-US" sz="3600" dirty="0" err="1">
                <a:latin typeface="+mn-lt"/>
                <a:ea typeface="+mn-ea"/>
                <a:cs typeface="+mn-cs"/>
              </a:rPr>
              <a:t>stigmatizarea</a:t>
            </a:r>
            <a:r>
              <a:rPr lang="en-US" sz="3600" dirty="0">
                <a:latin typeface="+mn-lt"/>
                <a:ea typeface="+mn-ea"/>
                <a:cs typeface="+mn-cs"/>
              </a:rPr>
              <a:t> </a:t>
            </a:r>
            <a:r>
              <a:rPr lang="en-US" sz="3600" dirty="0" err="1">
                <a:latin typeface="+mn-lt"/>
                <a:ea typeface="+mn-ea"/>
                <a:cs typeface="+mn-cs"/>
              </a:rPr>
              <a:t>și</a:t>
            </a:r>
            <a:r>
              <a:rPr lang="en-US" sz="3600" dirty="0">
                <a:latin typeface="+mn-lt"/>
                <a:ea typeface="+mn-ea"/>
                <a:cs typeface="+mn-cs"/>
              </a:rPr>
              <a:t> </a:t>
            </a:r>
            <a:r>
              <a:rPr lang="en-US" sz="3600" dirty="0" err="1">
                <a:latin typeface="+mn-lt"/>
                <a:ea typeface="+mn-ea"/>
                <a:cs typeface="+mn-cs"/>
              </a:rPr>
              <a:t>ce</a:t>
            </a:r>
            <a:r>
              <a:rPr lang="en-US" sz="3600" dirty="0">
                <a:latin typeface="+mn-lt"/>
                <a:ea typeface="+mn-ea"/>
                <a:cs typeface="+mn-cs"/>
              </a:rPr>
              <a:t> </a:t>
            </a:r>
            <a:r>
              <a:rPr lang="en-US" sz="3600" dirty="0" err="1">
                <a:latin typeface="+mn-lt"/>
                <a:ea typeface="+mn-ea"/>
                <a:cs typeface="+mn-cs"/>
              </a:rPr>
              <a:t>estee</a:t>
            </a:r>
            <a:r>
              <a:rPr lang="en-US" sz="3600" dirty="0">
                <a:latin typeface="+mn-lt"/>
                <a:ea typeface="+mn-ea"/>
                <a:cs typeface="+mn-cs"/>
              </a:rPr>
              <a:t> </a:t>
            </a:r>
            <a:br>
              <a:rPr lang="en-US" sz="3600" dirty="0">
                <a:latin typeface="+mn-lt"/>
                <a:ea typeface="+mn-ea"/>
                <a:cs typeface="+mn-cs"/>
              </a:rPr>
            </a:br>
            <a:r>
              <a:rPr lang="en-US" sz="3600" dirty="0">
                <a:latin typeface="+mn-lt"/>
                <a:ea typeface="+mn-ea"/>
                <a:cs typeface="+mn-cs"/>
              </a:rPr>
              <a:t>auto-</a:t>
            </a:r>
            <a:r>
              <a:rPr lang="en-US" sz="3600" dirty="0" err="1">
                <a:latin typeface="+mn-lt"/>
                <a:ea typeface="+mn-ea"/>
                <a:cs typeface="+mn-cs"/>
              </a:rPr>
              <a:t>stigmatiszarea</a:t>
            </a:r>
            <a:r>
              <a:rPr lang="en-US" sz="3600" dirty="0">
                <a:latin typeface="+mn-lt"/>
                <a:ea typeface="+mn-ea"/>
                <a:cs typeface="+mn-cs"/>
              </a:rPr>
              <a:t>?</a:t>
            </a:r>
            <a:endParaRPr lang="de-DE" sz="3600" dirty="0">
              <a:latin typeface="+mn-lt"/>
              <a:ea typeface="+mn-ea"/>
              <a:cs typeface="+mn-cs"/>
            </a:endParaRPr>
          </a:p>
        </p:txBody>
      </p:sp>
      <p:sp>
        <p:nvSpPr>
          <p:cNvPr id="72706" name="Inhaltsplatzhalter 3"/>
          <p:cNvSpPr>
            <a:spLocks noGrp="1"/>
          </p:cNvSpPr>
          <p:nvPr>
            <p:ph idx="1"/>
          </p:nvPr>
        </p:nvSpPr>
        <p:spPr/>
        <p:txBody>
          <a:bodyPr>
            <a:noAutofit/>
          </a:bodyPr>
          <a:lstStyle/>
          <a:p>
            <a:r>
              <a:rPr lang="de-DE" sz="2000">
                <a:solidFill>
                  <a:srgbClr val="004992"/>
                </a:solidFill>
              </a:rPr>
              <a:t>???</a:t>
            </a:r>
            <a:endParaRPr lang="de-DE" sz="2000" dirty="0">
              <a:solidFill>
                <a:srgbClr val="004992"/>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33</a:t>
            </a:fld>
            <a:endParaRPr lang="de-DE">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este stigmatizarea și ce estee </a:t>
            </a:r>
            <a:br>
              <a:rPr lang="en-US" sz="3600">
                <a:latin typeface="+mn-lt"/>
                <a:ea typeface="+mn-ea"/>
                <a:cs typeface="+mn-cs"/>
              </a:rPr>
            </a:br>
            <a:r>
              <a:rPr lang="en-US" sz="3600">
                <a:latin typeface="+mn-lt"/>
                <a:ea typeface="+mn-ea"/>
                <a:cs typeface="+mn-cs"/>
              </a:rPr>
              <a:t>auto-stigmatiszarea?</a:t>
            </a:r>
            <a:endParaRPr lang="de-DE" sz="3600" dirty="0">
              <a:latin typeface="+mn-lt"/>
              <a:ea typeface="+mn-ea"/>
              <a:cs typeface="+mn-cs"/>
            </a:endParaRPr>
          </a:p>
        </p:txBody>
      </p:sp>
      <p:sp>
        <p:nvSpPr>
          <p:cNvPr id="77826" name="Inhaltsplatzhalter 2"/>
          <p:cNvSpPr>
            <a:spLocks noGrp="1"/>
          </p:cNvSpPr>
          <p:nvPr>
            <p:ph idx="1"/>
          </p:nvPr>
        </p:nvSpPr>
        <p:spPr>
          <a:xfrm>
            <a:off x="408955" y="2204864"/>
            <a:ext cx="9144000" cy="4248000"/>
          </a:xfrm>
        </p:spPr>
        <p:txBody>
          <a:bodyPr>
            <a:noAutofit/>
          </a:bodyPr>
          <a:lstStyle/>
          <a:p>
            <a:pPr marL="342900" indent="-342900">
              <a:buClr>
                <a:srgbClr val="000000"/>
              </a:buClr>
              <a:buFont typeface="WingDings"/>
              <a:buChar char=""/>
            </a:pPr>
            <a:r>
              <a:rPr lang="en-US" sz="2000" b="1" dirty="0">
                <a:solidFill>
                  <a:srgbClr val="004992"/>
                </a:solidFill>
              </a:rPr>
              <a:t>Stigma = </a:t>
            </a:r>
            <a:r>
              <a:rPr lang="en-US" sz="2000" b="1" dirty="0" err="1">
                <a:solidFill>
                  <a:srgbClr val="004992"/>
                </a:solidFill>
              </a:rPr>
              <a:t>cuvânt</a:t>
            </a:r>
            <a:r>
              <a:rPr lang="en-US" sz="2000" b="1" dirty="0">
                <a:solidFill>
                  <a:srgbClr val="004992"/>
                </a:solidFill>
              </a:rPr>
              <a:t> </a:t>
            </a:r>
            <a:r>
              <a:rPr lang="en-US" sz="2000" b="1" dirty="0" err="1">
                <a:solidFill>
                  <a:srgbClr val="004992"/>
                </a:solidFill>
              </a:rPr>
              <a:t>grecesc</a:t>
            </a:r>
            <a:r>
              <a:rPr lang="en-US" sz="2000" b="1" dirty="0">
                <a:solidFill>
                  <a:srgbClr val="004992"/>
                </a:solidFill>
              </a:rPr>
              <a:t>. </a:t>
            </a:r>
            <a:r>
              <a:rPr lang="en-US" sz="2000" b="1" dirty="0" err="1">
                <a:solidFill>
                  <a:srgbClr val="004992"/>
                </a:solidFill>
              </a:rPr>
              <a:t>În</a:t>
            </a:r>
            <a:r>
              <a:rPr lang="en-US" sz="2000" b="1" dirty="0">
                <a:solidFill>
                  <a:srgbClr val="004992"/>
                </a:solidFill>
              </a:rPr>
              <a:t> </a:t>
            </a:r>
            <a:r>
              <a:rPr lang="en-US" sz="2000" b="1" dirty="0" err="1">
                <a:solidFill>
                  <a:srgbClr val="004992"/>
                </a:solidFill>
              </a:rPr>
              <a:t>sens</a:t>
            </a:r>
            <a:r>
              <a:rPr lang="en-US" sz="2000" b="1" dirty="0">
                <a:solidFill>
                  <a:srgbClr val="004992"/>
                </a:solidFill>
              </a:rPr>
              <a:t> strict </a:t>
            </a:r>
            <a:r>
              <a:rPr lang="en-US" sz="2000" b="1" dirty="0" err="1">
                <a:solidFill>
                  <a:srgbClr val="004992"/>
                </a:solidFill>
              </a:rPr>
              <a:t>înseamn</a:t>
            </a:r>
            <a:r>
              <a:rPr lang="vi-VN" sz="2000" b="1" dirty="0">
                <a:solidFill>
                  <a:srgbClr val="004992"/>
                </a:solidFill>
              </a:rPr>
              <a:t>ă</a:t>
            </a:r>
            <a:r>
              <a:rPr lang="en-US" sz="2000" b="1" dirty="0">
                <a:solidFill>
                  <a:srgbClr val="004992"/>
                </a:solidFill>
              </a:rPr>
              <a:t>: </a:t>
            </a:r>
            <a:r>
              <a:rPr lang="en-US" sz="2000" dirty="0" err="1">
                <a:solidFill>
                  <a:srgbClr val="333333"/>
                </a:solidFill>
              </a:rPr>
              <a:t>semn</a:t>
            </a:r>
            <a:r>
              <a:rPr lang="en-US" sz="2000" dirty="0">
                <a:solidFill>
                  <a:srgbClr val="333333"/>
                </a:solidFill>
              </a:rPr>
              <a:t>, ran</a:t>
            </a:r>
            <a:r>
              <a:rPr lang="vi-VN" sz="2000" dirty="0">
                <a:solidFill>
                  <a:srgbClr val="333333"/>
                </a:solidFill>
              </a:rPr>
              <a:t>ă</a:t>
            </a:r>
            <a:r>
              <a:rPr lang="de-DE" sz="2000" dirty="0">
                <a:solidFill>
                  <a:srgbClr val="333333"/>
                </a:solidFill>
              </a:rPr>
              <a:t> sau </a:t>
            </a:r>
            <a:r>
              <a:rPr lang="en-US" sz="2000" dirty="0">
                <a:solidFill>
                  <a:srgbClr val="333333"/>
                </a:solidFill>
              </a:rPr>
              <a:t>marc</a:t>
            </a:r>
            <a:r>
              <a:rPr lang="vi-VN" sz="2000" dirty="0">
                <a:solidFill>
                  <a:srgbClr val="333333"/>
                </a:solidFill>
              </a:rPr>
              <a:t>ă</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34</a:t>
            </a:fld>
            <a:endParaRPr lang="de-DE">
              <a:latin typeface="+mn-l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19820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este stigmatizarea și ce estee </a:t>
            </a:r>
            <a:br>
              <a:rPr lang="en-US" sz="3600">
                <a:latin typeface="+mn-lt"/>
                <a:ea typeface="+mn-ea"/>
                <a:cs typeface="+mn-cs"/>
              </a:rPr>
            </a:br>
            <a:r>
              <a:rPr lang="en-US" sz="3600">
                <a:latin typeface="+mn-lt"/>
                <a:ea typeface="+mn-ea"/>
                <a:cs typeface="+mn-cs"/>
              </a:rPr>
              <a:t>auto-stigmatiszarea?</a:t>
            </a:r>
            <a:endParaRPr lang="de-DE" sz="3600" dirty="0">
              <a:latin typeface="+mn-lt"/>
              <a:ea typeface="+mn-ea"/>
              <a:cs typeface="+mn-cs"/>
            </a:endParaRPr>
          </a:p>
        </p:txBody>
      </p:sp>
      <p:sp>
        <p:nvSpPr>
          <p:cNvPr id="77826" name="Inhaltsplatzhalter 2"/>
          <p:cNvSpPr>
            <a:spLocks noGrp="1"/>
          </p:cNvSpPr>
          <p:nvPr>
            <p:ph idx="1"/>
          </p:nvPr>
        </p:nvSpPr>
        <p:spPr>
          <a:xfrm>
            <a:off x="408955" y="2204864"/>
            <a:ext cx="9144000" cy="4248000"/>
          </a:xfrm>
        </p:spPr>
        <p:txBody>
          <a:bodyPr>
            <a:noAutofit/>
          </a:bodyPr>
          <a:lstStyle/>
          <a:p>
            <a:pPr marL="342900" indent="-342900">
              <a:buClr>
                <a:srgbClr val="000000"/>
              </a:buClr>
              <a:buFont typeface="WingDings"/>
              <a:buChar char=""/>
            </a:pPr>
            <a:r>
              <a:rPr lang="en-US" sz="2000" b="1" dirty="0">
                <a:solidFill>
                  <a:srgbClr val="004992"/>
                </a:solidFill>
              </a:rPr>
              <a:t>Stigma = </a:t>
            </a:r>
            <a:r>
              <a:rPr lang="en-US" sz="2000" b="1" dirty="0" err="1">
                <a:solidFill>
                  <a:srgbClr val="004992"/>
                </a:solidFill>
              </a:rPr>
              <a:t>cuvânt</a:t>
            </a:r>
            <a:r>
              <a:rPr lang="en-US" sz="2000" b="1" dirty="0">
                <a:solidFill>
                  <a:srgbClr val="004992"/>
                </a:solidFill>
              </a:rPr>
              <a:t> </a:t>
            </a:r>
            <a:r>
              <a:rPr lang="en-US" sz="2000" b="1" dirty="0" err="1">
                <a:solidFill>
                  <a:srgbClr val="004992"/>
                </a:solidFill>
              </a:rPr>
              <a:t>grecesc</a:t>
            </a:r>
            <a:r>
              <a:rPr lang="en-US" sz="2000" b="1" dirty="0">
                <a:solidFill>
                  <a:srgbClr val="004992"/>
                </a:solidFill>
              </a:rPr>
              <a:t>. </a:t>
            </a:r>
            <a:r>
              <a:rPr lang="en-US" sz="2000" b="1" dirty="0" err="1">
                <a:solidFill>
                  <a:srgbClr val="004992"/>
                </a:solidFill>
              </a:rPr>
              <a:t>În</a:t>
            </a:r>
            <a:r>
              <a:rPr lang="en-US" sz="2000" b="1" dirty="0">
                <a:solidFill>
                  <a:srgbClr val="004992"/>
                </a:solidFill>
              </a:rPr>
              <a:t> </a:t>
            </a:r>
            <a:r>
              <a:rPr lang="en-US" sz="2000" b="1" dirty="0" err="1">
                <a:solidFill>
                  <a:srgbClr val="004992"/>
                </a:solidFill>
              </a:rPr>
              <a:t>sens</a:t>
            </a:r>
            <a:r>
              <a:rPr lang="en-US" sz="2000" b="1" dirty="0">
                <a:solidFill>
                  <a:srgbClr val="004992"/>
                </a:solidFill>
              </a:rPr>
              <a:t> strict </a:t>
            </a:r>
            <a:r>
              <a:rPr lang="en-US" sz="2000" b="1" dirty="0" err="1">
                <a:solidFill>
                  <a:srgbClr val="004992"/>
                </a:solidFill>
              </a:rPr>
              <a:t>înseamn</a:t>
            </a:r>
            <a:r>
              <a:rPr lang="vi-VN" sz="2000" b="1" dirty="0">
                <a:solidFill>
                  <a:srgbClr val="004992"/>
                </a:solidFill>
              </a:rPr>
              <a:t>ă</a:t>
            </a:r>
            <a:r>
              <a:rPr lang="en-US" sz="2000" b="1" dirty="0">
                <a:solidFill>
                  <a:srgbClr val="004992"/>
                </a:solidFill>
              </a:rPr>
              <a:t>: </a:t>
            </a:r>
            <a:r>
              <a:rPr lang="en-US" sz="2000" dirty="0" err="1">
                <a:solidFill>
                  <a:srgbClr val="333333"/>
                </a:solidFill>
              </a:rPr>
              <a:t>semn</a:t>
            </a:r>
            <a:r>
              <a:rPr lang="en-US" sz="2000" dirty="0">
                <a:solidFill>
                  <a:srgbClr val="333333"/>
                </a:solidFill>
              </a:rPr>
              <a:t>, ran</a:t>
            </a:r>
            <a:r>
              <a:rPr lang="vi-VN" sz="2000" dirty="0">
                <a:solidFill>
                  <a:srgbClr val="333333"/>
                </a:solidFill>
              </a:rPr>
              <a:t>ă</a:t>
            </a:r>
            <a:r>
              <a:rPr lang="de-DE" sz="2000" dirty="0">
                <a:solidFill>
                  <a:srgbClr val="333333"/>
                </a:solidFill>
              </a:rPr>
              <a:t> sau </a:t>
            </a:r>
            <a:r>
              <a:rPr lang="en-US" sz="2000" dirty="0">
                <a:solidFill>
                  <a:srgbClr val="333333"/>
                </a:solidFill>
              </a:rPr>
              <a:t>marc</a:t>
            </a:r>
            <a:r>
              <a:rPr lang="vi-VN" sz="2000" dirty="0">
                <a:solidFill>
                  <a:srgbClr val="333333"/>
                </a:solidFill>
              </a:rPr>
              <a:t>ă</a:t>
            </a:r>
            <a:endParaRPr lang="de-DE" sz="2000" dirty="0">
              <a:solidFill>
                <a:srgbClr val="333333"/>
              </a:solidFill>
            </a:endParaRPr>
          </a:p>
          <a:p>
            <a:pPr marL="342900" indent="-342900">
              <a:buClr>
                <a:srgbClr val="333333"/>
              </a:buClr>
              <a:buFont typeface="WingDings"/>
              <a:buChar char=""/>
            </a:pPr>
            <a:r>
              <a:rPr lang="en-US" sz="2000" b="1" dirty="0" err="1">
                <a:solidFill>
                  <a:srgbClr val="004992"/>
                </a:solidFill>
              </a:rPr>
              <a:t>Stigmatizarea</a:t>
            </a:r>
            <a:r>
              <a:rPr lang="en-US" sz="2000" b="1" dirty="0">
                <a:solidFill>
                  <a:srgbClr val="004992"/>
                </a:solidFill>
              </a:rPr>
              <a:t> </a:t>
            </a:r>
            <a:r>
              <a:rPr lang="de-DE" sz="2000" dirty="0">
                <a:solidFill>
                  <a:srgbClr val="004992"/>
                </a:solidFill>
              </a:rPr>
              <a:t>apare atunci când oameni sau grupuri sunt asociate cu atribute negative</a:t>
            </a: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35</a:t>
            </a:fld>
            <a:endParaRPr lang="de-DE">
              <a:latin typeface="+mn-l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87216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Ce este stigmatizarea și ce estee </a:t>
            </a:r>
            <a:br>
              <a:rPr lang="en-US" sz="3600">
                <a:latin typeface="+mn-lt"/>
                <a:ea typeface="+mn-ea"/>
                <a:cs typeface="+mn-cs"/>
              </a:rPr>
            </a:br>
            <a:r>
              <a:rPr lang="en-US" sz="3600">
                <a:latin typeface="+mn-lt"/>
                <a:ea typeface="+mn-ea"/>
                <a:cs typeface="+mn-cs"/>
              </a:rPr>
              <a:t>auto-stigmatiszarea?</a:t>
            </a:r>
            <a:endParaRPr lang="de-DE" sz="3600" dirty="0">
              <a:latin typeface="+mn-lt"/>
              <a:ea typeface="+mn-ea"/>
              <a:cs typeface="+mn-cs"/>
            </a:endParaRPr>
          </a:p>
        </p:txBody>
      </p:sp>
      <p:sp>
        <p:nvSpPr>
          <p:cNvPr id="77826" name="Inhaltsplatzhalter 2"/>
          <p:cNvSpPr>
            <a:spLocks noGrp="1"/>
          </p:cNvSpPr>
          <p:nvPr>
            <p:ph idx="1"/>
          </p:nvPr>
        </p:nvSpPr>
        <p:spPr>
          <a:xfrm>
            <a:off x="408955" y="2204864"/>
            <a:ext cx="9144000" cy="4248000"/>
          </a:xfrm>
        </p:spPr>
        <p:txBody>
          <a:bodyPr>
            <a:noAutofit/>
          </a:bodyPr>
          <a:lstStyle/>
          <a:p>
            <a:pPr marL="342900" indent="-342900">
              <a:buClr>
                <a:srgbClr val="000000"/>
              </a:buClr>
              <a:buFont typeface="WingDings"/>
              <a:buChar char=""/>
            </a:pPr>
            <a:r>
              <a:rPr lang="en-US" sz="2000" b="1" dirty="0">
                <a:solidFill>
                  <a:srgbClr val="004992"/>
                </a:solidFill>
              </a:rPr>
              <a:t>Stigma = </a:t>
            </a:r>
            <a:r>
              <a:rPr lang="en-US" sz="2000" b="1" dirty="0" err="1">
                <a:solidFill>
                  <a:srgbClr val="004992"/>
                </a:solidFill>
              </a:rPr>
              <a:t>cuvânt</a:t>
            </a:r>
            <a:r>
              <a:rPr lang="en-US" sz="2000" b="1" dirty="0">
                <a:solidFill>
                  <a:srgbClr val="004992"/>
                </a:solidFill>
              </a:rPr>
              <a:t> </a:t>
            </a:r>
            <a:r>
              <a:rPr lang="en-US" sz="2000" b="1" dirty="0" err="1">
                <a:solidFill>
                  <a:srgbClr val="004992"/>
                </a:solidFill>
              </a:rPr>
              <a:t>grecesc</a:t>
            </a:r>
            <a:r>
              <a:rPr lang="en-US" sz="2000" b="1" dirty="0">
                <a:solidFill>
                  <a:srgbClr val="004992"/>
                </a:solidFill>
              </a:rPr>
              <a:t>. </a:t>
            </a:r>
            <a:r>
              <a:rPr lang="en-US" sz="2000" b="1" dirty="0" err="1">
                <a:solidFill>
                  <a:srgbClr val="004992"/>
                </a:solidFill>
              </a:rPr>
              <a:t>În</a:t>
            </a:r>
            <a:r>
              <a:rPr lang="en-US" sz="2000" b="1" dirty="0">
                <a:solidFill>
                  <a:srgbClr val="004992"/>
                </a:solidFill>
              </a:rPr>
              <a:t> </a:t>
            </a:r>
            <a:r>
              <a:rPr lang="en-US" sz="2000" b="1" dirty="0" err="1">
                <a:solidFill>
                  <a:srgbClr val="004992"/>
                </a:solidFill>
              </a:rPr>
              <a:t>sens</a:t>
            </a:r>
            <a:r>
              <a:rPr lang="en-US" sz="2000" b="1" dirty="0">
                <a:solidFill>
                  <a:srgbClr val="004992"/>
                </a:solidFill>
              </a:rPr>
              <a:t> strict </a:t>
            </a:r>
            <a:r>
              <a:rPr lang="en-US" sz="2000" b="1" dirty="0" err="1">
                <a:solidFill>
                  <a:srgbClr val="004992"/>
                </a:solidFill>
              </a:rPr>
              <a:t>înseamn</a:t>
            </a:r>
            <a:r>
              <a:rPr lang="vi-VN" sz="2000" b="1" dirty="0">
                <a:solidFill>
                  <a:srgbClr val="004992"/>
                </a:solidFill>
              </a:rPr>
              <a:t>ă</a:t>
            </a:r>
            <a:r>
              <a:rPr lang="en-US" sz="2000" b="1" dirty="0">
                <a:solidFill>
                  <a:srgbClr val="004992"/>
                </a:solidFill>
              </a:rPr>
              <a:t>: </a:t>
            </a:r>
            <a:r>
              <a:rPr lang="en-US" sz="2000" dirty="0" err="1">
                <a:solidFill>
                  <a:srgbClr val="333333"/>
                </a:solidFill>
              </a:rPr>
              <a:t>semn</a:t>
            </a:r>
            <a:r>
              <a:rPr lang="en-US" sz="2000" dirty="0">
                <a:solidFill>
                  <a:srgbClr val="333333"/>
                </a:solidFill>
              </a:rPr>
              <a:t>, ran</a:t>
            </a:r>
            <a:r>
              <a:rPr lang="vi-VN" sz="2000" dirty="0">
                <a:solidFill>
                  <a:srgbClr val="333333"/>
                </a:solidFill>
              </a:rPr>
              <a:t>ă</a:t>
            </a:r>
            <a:r>
              <a:rPr lang="de-DE" sz="2000" dirty="0">
                <a:solidFill>
                  <a:srgbClr val="333333"/>
                </a:solidFill>
              </a:rPr>
              <a:t> sau </a:t>
            </a:r>
            <a:r>
              <a:rPr lang="en-US" sz="2000" dirty="0">
                <a:solidFill>
                  <a:srgbClr val="333333"/>
                </a:solidFill>
              </a:rPr>
              <a:t>marc</a:t>
            </a:r>
            <a:r>
              <a:rPr lang="vi-VN" sz="2000" dirty="0">
                <a:solidFill>
                  <a:srgbClr val="333333"/>
                </a:solidFill>
              </a:rPr>
              <a:t>ă</a:t>
            </a:r>
            <a:endParaRPr lang="de-DE" sz="2000" dirty="0">
              <a:solidFill>
                <a:srgbClr val="333333"/>
              </a:solidFill>
            </a:endParaRPr>
          </a:p>
          <a:p>
            <a:pPr marL="342900" indent="-342900">
              <a:buClr>
                <a:srgbClr val="333333"/>
              </a:buClr>
              <a:buFont typeface="WingDings"/>
              <a:buChar char=""/>
            </a:pPr>
            <a:r>
              <a:rPr lang="en-US" sz="2000" b="1" dirty="0" err="1">
                <a:solidFill>
                  <a:srgbClr val="004992"/>
                </a:solidFill>
              </a:rPr>
              <a:t>Stigmatizarea</a:t>
            </a:r>
            <a:r>
              <a:rPr lang="en-US" sz="2000" b="1" dirty="0">
                <a:solidFill>
                  <a:srgbClr val="004992"/>
                </a:solidFill>
              </a:rPr>
              <a:t> </a:t>
            </a:r>
            <a:r>
              <a:rPr lang="de-DE" sz="2000" dirty="0" err="1">
                <a:solidFill>
                  <a:srgbClr val="004992"/>
                </a:solidFill>
              </a:rPr>
              <a:t>apare</a:t>
            </a:r>
            <a:r>
              <a:rPr lang="de-DE" sz="2000" dirty="0">
                <a:solidFill>
                  <a:srgbClr val="004992"/>
                </a:solidFill>
              </a:rPr>
              <a:t> </a:t>
            </a:r>
            <a:r>
              <a:rPr lang="de-DE" sz="2000" dirty="0" err="1">
                <a:solidFill>
                  <a:srgbClr val="004992"/>
                </a:solidFill>
              </a:rPr>
              <a:t>atunci</a:t>
            </a:r>
            <a:r>
              <a:rPr lang="de-DE" sz="2000" dirty="0">
                <a:solidFill>
                  <a:srgbClr val="004992"/>
                </a:solidFill>
              </a:rPr>
              <a:t> </a:t>
            </a:r>
            <a:r>
              <a:rPr lang="de-DE" sz="2000" dirty="0" err="1">
                <a:solidFill>
                  <a:srgbClr val="004992"/>
                </a:solidFill>
              </a:rPr>
              <a:t>când</a:t>
            </a:r>
            <a:r>
              <a:rPr lang="de-DE" sz="2000" dirty="0">
                <a:solidFill>
                  <a:srgbClr val="004992"/>
                </a:solidFill>
              </a:rPr>
              <a:t> </a:t>
            </a:r>
            <a:r>
              <a:rPr lang="de-DE" sz="2000" dirty="0" err="1">
                <a:solidFill>
                  <a:srgbClr val="004992"/>
                </a:solidFill>
              </a:rPr>
              <a:t>oameni</a:t>
            </a:r>
            <a:r>
              <a:rPr lang="de-DE" sz="2000" dirty="0">
                <a:solidFill>
                  <a:srgbClr val="004992"/>
                </a:solidFill>
              </a:rPr>
              <a:t> sau </a:t>
            </a:r>
            <a:r>
              <a:rPr lang="de-DE" sz="2000" dirty="0" err="1">
                <a:solidFill>
                  <a:srgbClr val="004992"/>
                </a:solidFill>
              </a:rPr>
              <a:t>grupuri</a:t>
            </a:r>
            <a:r>
              <a:rPr lang="de-DE" sz="2000" dirty="0">
                <a:solidFill>
                  <a:srgbClr val="004992"/>
                </a:solidFill>
              </a:rPr>
              <a:t> </a:t>
            </a:r>
            <a:r>
              <a:rPr lang="de-DE" sz="2000" dirty="0" err="1">
                <a:solidFill>
                  <a:srgbClr val="004992"/>
                </a:solidFill>
              </a:rPr>
              <a:t>sunt</a:t>
            </a:r>
            <a:r>
              <a:rPr lang="de-DE" sz="2000" dirty="0">
                <a:solidFill>
                  <a:srgbClr val="004992"/>
                </a:solidFill>
              </a:rPr>
              <a:t> </a:t>
            </a:r>
            <a:r>
              <a:rPr lang="de-DE" sz="2000" dirty="0" err="1">
                <a:solidFill>
                  <a:srgbClr val="004992"/>
                </a:solidFill>
              </a:rPr>
              <a:t>asociate</a:t>
            </a:r>
            <a:r>
              <a:rPr lang="de-DE" sz="2000" dirty="0">
                <a:solidFill>
                  <a:srgbClr val="004992"/>
                </a:solidFill>
              </a:rPr>
              <a:t> </a:t>
            </a:r>
            <a:r>
              <a:rPr lang="de-DE" sz="2000" dirty="0" err="1">
                <a:solidFill>
                  <a:srgbClr val="004992"/>
                </a:solidFill>
              </a:rPr>
              <a:t>cu</a:t>
            </a:r>
            <a:r>
              <a:rPr lang="de-DE" sz="2000" dirty="0">
                <a:solidFill>
                  <a:srgbClr val="004992"/>
                </a:solidFill>
              </a:rPr>
              <a:t> </a:t>
            </a:r>
            <a:r>
              <a:rPr lang="de-DE" sz="2000" dirty="0" err="1">
                <a:solidFill>
                  <a:srgbClr val="004992"/>
                </a:solidFill>
              </a:rPr>
              <a:t>atribute</a:t>
            </a:r>
            <a:r>
              <a:rPr lang="de-DE" sz="2000" dirty="0">
                <a:solidFill>
                  <a:srgbClr val="004992"/>
                </a:solidFill>
              </a:rPr>
              <a:t> negative</a:t>
            </a:r>
          </a:p>
          <a:p>
            <a:pPr marL="342900" indent="-342900">
              <a:buClr>
                <a:srgbClr val="333333"/>
              </a:buClr>
              <a:buFont typeface="WingDings"/>
              <a:buChar char=""/>
            </a:pPr>
            <a:r>
              <a:rPr lang="en-US" sz="2000" dirty="0" err="1">
                <a:solidFill>
                  <a:srgbClr val="333333"/>
                </a:solidFill>
              </a:rPr>
              <a:t>Aceasta</a:t>
            </a:r>
            <a:r>
              <a:rPr lang="en-US" sz="2000" dirty="0">
                <a:solidFill>
                  <a:srgbClr val="333333"/>
                </a:solidFill>
              </a:rPr>
              <a:t> se </a:t>
            </a:r>
            <a:r>
              <a:rPr lang="en-US" sz="2000" dirty="0" err="1">
                <a:solidFill>
                  <a:srgbClr val="333333"/>
                </a:solidFill>
              </a:rPr>
              <a:t>întâmpl</a:t>
            </a:r>
            <a:r>
              <a:rPr lang="vi-VN" sz="2000" dirty="0">
                <a:solidFill>
                  <a:srgbClr val="333333"/>
                </a:solidFill>
              </a:rPr>
              <a:t>ă</a:t>
            </a:r>
            <a:r>
              <a:rPr lang="de-DE" sz="2000" dirty="0">
                <a:solidFill>
                  <a:srgbClr val="333333"/>
                </a:solidFill>
              </a:rPr>
              <a:t> </a:t>
            </a:r>
            <a:r>
              <a:rPr lang="it-IT" sz="2000" dirty="0" err="1">
                <a:solidFill>
                  <a:srgbClr val="333333"/>
                </a:solidFill>
              </a:rPr>
              <a:t>fără</a:t>
            </a:r>
            <a:r>
              <a:rPr lang="it-IT" sz="2000" dirty="0">
                <a:solidFill>
                  <a:srgbClr val="333333"/>
                </a:solidFill>
              </a:rPr>
              <a:t> o verificare </a:t>
            </a:r>
            <a:r>
              <a:rPr lang="it-IT" sz="2000" dirty="0" err="1">
                <a:solidFill>
                  <a:srgbClr val="333333"/>
                </a:solidFill>
              </a:rPr>
              <a:t>critică</a:t>
            </a:r>
            <a:r>
              <a:rPr lang="it-IT" sz="2000" dirty="0">
                <a:solidFill>
                  <a:srgbClr val="333333"/>
                </a:solidFill>
              </a:rPr>
              <a:t> a </a:t>
            </a:r>
            <a:r>
              <a:rPr lang="it-IT" sz="2000" dirty="0" err="1">
                <a:solidFill>
                  <a:srgbClr val="333333"/>
                </a:solidFill>
              </a:rPr>
              <a:t>realit</a:t>
            </a:r>
            <a:r>
              <a:rPr lang="vi-VN" sz="2000" dirty="0">
                <a:solidFill>
                  <a:srgbClr val="333333"/>
                </a:solidFill>
              </a:rPr>
              <a:t>ăț</a:t>
            </a:r>
            <a:r>
              <a:rPr lang="de-DE" sz="2000" dirty="0">
                <a:solidFill>
                  <a:srgbClr val="333333"/>
                </a:solidFill>
              </a:rPr>
              <a:t>ii.</a:t>
            </a:r>
            <a:endParaRPr lang="en-US" sz="2000" dirty="0">
              <a:solidFill>
                <a:srgbClr val="333333"/>
              </a:solidFill>
            </a:endParaRPr>
          </a:p>
          <a:p>
            <a:pPr marL="342900" indent="-342900">
              <a:buClr>
                <a:srgbClr val="333333"/>
              </a:buClr>
              <a:buFont typeface="WingDings"/>
              <a:buChar char=""/>
            </a:pPr>
            <a:r>
              <a:rPr lang="en-US" sz="2000" dirty="0" err="1">
                <a:solidFill>
                  <a:srgbClr val="333333"/>
                </a:solidFill>
              </a:rPr>
              <a:t>Stigmatizarea</a:t>
            </a:r>
            <a:r>
              <a:rPr lang="en-US" sz="2000" dirty="0">
                <a:solidFill>
                  <a:srgbClr val="333333"/>
                </a:solidFill>
              </a:rPr>
              <a:t> </a:t>
            </a:r>
            <a:r>
              <a:rPr lang="en-US" sz="2000" dirty="0" err="1">
                <a:solidFill>
                  <a:srgbClr val="333333"/>
                </a:solidFill>
              </a:rPr>
              <a:t>poate</a:t>
            </a:r>
            <a:r>
              <a:rPr lang="en-US" sz="2000" dirty="0">
                <a:solidFill>
                  <a:srgbClr val="333333"/>
                </a:solidFill>
              </a:rPr>
              <a:t> s</a:t>
            </a:r>
            <a:r>
              <a:rPr lang="vi-VN" sz="2000" dirty="0">
                <a:solidFill>
                  <a:srgbClr val="333333"/>
                </a:solidFill>
              </a:rPr>
              <a:t>ă</a:t>
            </a:r>
            <a:r>
              <a:rPr lang="de-DE" sz="2000" dirty="0">
                <a:solidFill>
                  <a:srgbClr val="333333"/>
                </a:solidFill>
              </a:rPr>
              <a:t> </a:t>
            </a:r>
            <a:r>
              <a:rPr lang="de-DE" sz="2000" dirty="0" err="1">
                <a:solidFill>
                  <a:srgbClr val="333333"/>
                </a:solidFill>
              </a:rPr>
              <a:t>induc</a:t>
            </a:r>
            <a:r>
              <a:rPr lang="vi-VN" sz="2000" dirty="0">
                <a:solidFill>
                  <a:srgbClr val="333333"/>
                </a:solidFill>
              </a:rPr>
              <a:t>ă</a:t>
            </a:r>
            <a:r>
              <a:rPr lang="de-DE" sz="2000" dirty="0">
                <a:solidFill>
                  <a:srgbClr val="333333"/>
                </a:solidFill>
              </a:rPr>
              <a:t> o devalorizare sau separare a persoanelor.</a:t>
            </a:r>
            <a:endParaRPr lang="en-US" sz="2000" dirty="0">
              <a:solidFill>
                <a:srgbClr val="333333"/>
              </a:solidFill>
            </a:endParaRPr>
          </a:p>
          <a:p>
            <a:pPr marL="342900" indent="-342900">
              <a:buClr>
                <a:srgbClr val="333333"/>
              </a:buClr>
              <a:buFont typeface="WingDings"/>
              <a:buChar char=""/>
            </a:pPr>
            <a:r>
              <a:rPr lang="en-US" sz="2000" dirty="0" err="1">
                <a:solidFill>
                  <a:srgbClr val="333333"/>
                </a:solidFill>
              </a:rPr>
              <a:t>Stigmatizarea</a:t>
            </a:r>
            <a:r>
              <a:rPr lang="en-US" sz="2000" dirty="0">
                <a:solidFill>
                  <a:srgbClr val="333333"/>
                </a:solidFill>
              </a:rPr>
              <a:t> </a:t>
            </a:r>
            <a:r>
              <a:rPr lang="en-US" sz="2000" dirty="0" err="1">
                <a:solidFill>
                  <a:srgbClr val="333333"/>
                </a:solidFill>
              </a:rPr>
              <a:t>poate</a:t>
            </a:r>
            <a:r>
              <a:rPr lang="en-US" sz="2000" dirty="0">
                <a:solidFill>
                  <a:srgbClr val="333333"/>
                </a:solidFill>
              </a:rPr>
              <a:t> s</a:t>
            </a:r>
            <a:r>
              <a:rPr lang="vi-VN" sz="2000" dirty="0">
                <a:solidFill>
                  <a:srgbClr val="333333"/>
                </a:solidFill>
              </a:rPr>
              <a:t>ă</a:t>
            </a:r>
            <a:r>
              <a:rPr lang="de-DE" sz="2000" dirty="0">
                <a:solidFill>
                  <a:srgbClr val="333333"/>
                </a:solidFill>
              </a:rPr>
              <a:t> </a:t>
            </a:r>
            <a:r>
              <a:rPr lang="en-US" sz="2000" dirty="0">
                <a:solidFill>
                  <a:srgbClr val="333333"/>
                </a:solidFill>
              </a:rPr>
              <a:t>se </a:t>
            </a:r>
            <a:r>
              <a:rPr lang="en-US" sz="2000" dirty="0" err="1">
                <a:solidFill>
                  <a:srgbClr val="333333"/>
                </a:solidFill>
              </a:rPr>
              <a:t>întâmple</a:t>
            </a:r>
            <a:r>
              <a:rPr lang="en-US" sz="2000" dirty="0">
                <a:solidFill>
                  <a:srgbClr val="333333"/>
                </a:solidFill>
              </a:rPr>
              <a:t> </a:t>
            </a:r>
            <a:r>
              <a:rPr lang="en-US" sz="2000" dirty="0" err="1">
                <a:solidFill>
                  <a:srgbClr val="333333"/>
                </a:solidFill>
              </a:rPr>
              <a:t>în</a:t>
            </a:r>
            <a:r>
              <a:rPr lang="en-US" sz="2000" dirty="0">
                <a:solidFill>
                  <a:srgbClr val="333333"/>
                </a:solidFill>
              </a:rPr>
              <a:t> </a:t>
            </a:r>
            <a:r>
              <a:rPr lang="de-DE" sz="2000" dirty="0">
                <a:solidFill>
                  <a:srgbClr val="333333"/>
                </a:solidFill>
              </a:rPr>
              <a:t>cazul anumitor boli (de exemplu, HIV), deficiențe vizibile sau boli mentale cum ar fi psihoza.</a:t>
            </a:r>
          </a:p>
          <a:p>
            <a:pPr marL="342900" indent="-342900">
              <a:buClr>
                <a:srgbClr val="333333"/>
              </a:buClr>
              <a:buFont typeface="WingDings"/>
              <a:buChar char=""/>
            </a:pPr>
            <a:r>
              <a:rPr lang="en-US" sz="2000">
                <a:solidFill>
                  <a:srgbClr val="333333"/>
                </a:solidFill>
              </a:rPr>
              <a:t>“Auto-stigmatizarea” </a:t>
            </a:r>
            <a:r>
              <a:rPr lang="vi-VN" sz="2000" dirty="0">
                <a:solidFill>
                  <a:srgbClr val="333333"/>
                </a:solidFill>
              </a:rPr>
              <a:t>înseamnă că persoanele afectate au internalizat stigma</a:t>
            </a:r>
            <a:r>
              <a:rPr lang="de-DE" sz="2000" dirty="0" err="1">
                <a:solidFill>
                  <a:srgbClr val="333333"/>
                </a:solidFill>
              </a:rPr>
              <a:t>tizarea</a:t>
            </a:r>
            <a:r>
              <a:rPr lang="vi-VN" sz="2000" dirty="0">
                <a:solidFill>
                  <a:srgbClr val="333333"/>
                </a:solidFill>
              </a:rPr>
              <a:t> pe care au </a:t>
            </a:r>
            <a:r>
              <a:rPr lang="de-DE" sz="2000" dirty="0" err="1">
                <a:solidFill>
                  <a:srgbClr val="333333"/>
                </a:solidFill>
              </a:rPr>
              <a:t>aflat</a:t>
            </a:r>
            <a:r>
              <a:rPr lang="de-DE" sz="2000" dirty="0">
                <a:solidFill>
                  <a:srgbClr val="333333"/>
                </a:solidFill>
              </a:rPr>
              <a:t>-o </a:t>
            </a:r>
            <a:r>
              <a:rPr lang="vi-VN" sz="2000" dirty="0">
                <a:solidFill>
                  <a:srgbClr val="333333"/>
                </a:solidFill>
              </a:rPr>
              <a:t>din exterior atât de puternic încât se consideră </a:t>
            </a:r>
            <a:r>
              <a:rPr lang="de-DE" sz="2000" err="1">
                <a:solidFill>
                  <a:srgbClr val="333333"/>
                </a:solidFill>
              </a:rPr>
              <a:t>singure</a:t>
            </a:r>
            <a:r>
              <a:rPr lang="de-DE" sz="2000">
                <a:solidFill>
                  <a:srgbClr val="333333"/>
                </a:solidFill>
              </a:rPr>
              <a:t> “</a:t>
            </a:r>
            <a:r>
              <a:rPr lang="vi-VN" sz="2000">
                <a:solidFill>
                  <a:srgbClr val="333333"/>
                </a:solidFill>
              </a:rPr>
              <a:t>inferio</a:t>
            </a:r>
            <a:r>
              <a:rPr lang="de-DE" sz="2000">
                <a:solidFill>
                  <a:srgbClr val="333333"/>
                </a:solidFill>
              </a:rPr>
              <a:t>are</a:t>
            </a:r>
            <a:r>
              <a:rPr lang="en-US" sz="2000">
                <a:solidFill>
                  <a:srgbClr val="333333"/>
                </a:solidFill>
              </a:rPr>
              <a:t>”</a:t>
            </a:r>
            <a:r>
              <a:rPr lang="vi-VN" sz="2000">
                <a:solidFill>
                  <a:srgbClr val="333333"/>
                </a:solidFill>
              </a:rPr>
              <a:t>.</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36</a:t>
            </a:fld>
            <a:endParaRPr lang="de-DE">
              <a:latin typeface="+mn-l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41125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Stigmatizarea celor care suferă de psihoză</a:t>
            </a:r>
            <a:endParaRPr lang="de-DE" sz="3600" dirty="0">
              <a:latin typeface="+mn-lt"/>
              <a:ea typeface="+mn-ea"/>
              <a:cs typeface="+mn-cs"/>
            </a:endParaRPr>
          </a:p>
        </p:txBody>
      </p:sp>
      <p:sp>
        <p:nvSpPr>
          <p:cNvPr id="79875"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Ce</a:t>
            </a:r>
            <a:r>
              <a:rPr lang="de-DE" sz="2400" dirty="0">
                <a:solidFill>
                  <a:srgbClr val="333333"/>
                </a:solidFill>
              </a:rPr>
              <a:t> </a:t>
            </a:r>
            <a:r>
              <a:rPr lang="de-DE" sz="2400" dirty="0" err="1">
                <a:solidFill>
                  <a:srgbClr val="333333"/>
                </a:solidFill>
              </a:rPr>
              <a:t>presupuneri</a:t>
            </a:r>
            <a:r>
              <a:rPr lang="de-DE" sz="2400" dirty="0">
                <a:solidFill>
                  <a:srgbClr val="333333"/>
                </a:solidFill>
              </a:rPr>
              <a:t> </a:t>
            </a:r>
            <a:r>
              <a:rPr lang="de-DE" sz="2400" dirty="0" err="1">
                <a:solidFill>
                  <a:srgbClr val="333333"/>
                </a:solidFill>
              </a:rPr>
              <a:t>ați</a:t>
            </a:r>
            <a:r>
              <a:rPr lang="de-DE" sz="2400" dirty="0">
                <a:solidFill>
                  <a:srgbClr val="333333"/>
                </a:solidFill>
              </a:rPr>
              <a:t> </a:t>
            </a:r>
            <a:r>
              <a:rPr lang="de-DE" sz="2400" dirty="0" err="1">
                <a:solidFill>
                  <a:srgbClr val="333333"/>
                </a:solidFill>
              </a:rPr>
              <a:t>auzit</a:t>
            </a:r>
            <a:r>
              <a:rPr lang="de-DE" sz="2400" dirty="0">
                <a:solidFill>
                  <a:srgbClr val="333333"/>
                </a:solidFill>
              </a:rPr>
              <a:t> de la alte </a:t>
            </a:r>
            <a:r>
              <a:rPr lang="de-DE" sz="2400" dirty="0" err="1">
                <a:solidFill>
                  <a:srgbClr val="333333"/>
                </a:solidFill>
              </a:rPr>
              <a:t>persoane</a:t>
            </a:r>
            <a:r>
              <a:rPr lang="de-DE" sz="2400" dirty="0">
                <a:solidFill>
                  <a:srgbClr val="333333"/>
                </a:solidFill>
              </a:rPr>
              <a:t> </a:t>
            </a:r>
            <a:r>
              <a:rPr lang="de-DE" sz="2400" dirty="0" err="1">
                <a:solidFill>
                  <a:srgbClr val="333333"/>
                </a:solidFill>
              </a:rPr>
              <a:t>cu</a:t>
            </a:r>
            <a:r>
              <a:rPr lang="de-DE" sz="2400" dirty="0">
                <a:solidFill>
                  <a:srgbClr val="333333"/>
                </a:solidFill>
              </a:rPr>
              <a:t> </a:t>
            </a:r>
            <a:r>
              <a:rPr lang="de-DE" sz="2400" dirty="0" err="1">
                <a:solidFill>
                  <a:srgbClr val="333333"/>
                </a:solidFill>
              </a:rPr>
              <a:t>privire</a:t>
            </a:r>
            <a:r>
              <a:rPr lang="de-DE" sz="2400" dirty="0">
                <a:solidFill>
                  <a:srgbClr val="333333"/>
                </a:solidFill>
              </a:rPr>
              <a:t> la </a:t>
            </a:r>
            <a:r>
              <a:rPr lang="de-DE" sz="2400" dirty="0" err="1">
                <a:solidFill>
                  <a:srgbClr val="333333"/>
                </a:solidFill>
              </a:rPr>
              <a:t>persoanele</a:t>
            </a:r>
            <a:r>
              <a:rPr lang="de-DE" sz="2400" dirty="0">
                <a:solidFill>
                  <a:srgbClr val="333333"/>
                </a:solidFill>
              </a:rPr>
              <a:t> care </a:t>
            </a:r>
            <a:r>
              <a:rPr lang="de-DE" sz="2400" dirty="0" err="1">
                <a:solidFill>
                  <a:srgbClr val="333333"/>
                </a:solidFill>
              </a:rPr>
              <a:t>sufer</a:t>
            </a:r>
            <a:r>
              <a:rPr lang="vi-VN" sz="2400" dirty="0">
                <a:solidFill>
                  <a:srgbClr val="333333"/>
                </a:solidFill>
              </a:rPr>
              <a:t>ă</a:t>
            </a:r>
            <a:r>
              <a:rPr lang="de-DE" sz="2400" dirty="0">
                <a:solidFill>
                  <a:srgbClr val="333333"/>
                </a:solidFill>
              </a:rPr>
              <a:t> de </a:t>
            </a:r>
            <a:r>
              <a:rPr lang="de-DE" sz="2400" dirty="0" err="1">
                <a:solidFill>
                  <a:srgbClr val="333333"/>
                </a:solidFill>
              </a:rPr>
              <a:t>psihoz</a:t>
            </a:r>
            <a:r>
              <a:rPr lang="vi-VN" sz="2400">
                <a:solidFill>
                  <a:srgbClr val="333333"/>
                </a:solidFill>
              </a:rPr>
              <a:t>ă</a:t>
            </a:r>
            <a:r>
              <a:rPr lang="de-DE" sz="2400">
                <a:solidFill>
                  <a:srgbClr val="333333"/>
                </a:solidFill>
              </a:rPr>
              <a:t>?</a:t>
            </a:r>
          </a:p>
          <a:p>
            <a:pPr marL="342900" indent="-342900">
              <a:buClr>
                <a:srgbClr val="333333"/>
              </a:buClr>
              <a:buFont typeface="WingDings"/>
              <a:buChar char=""/>
            </a:pPr>
            <a:r>
              <a:rPr lang="de-DE" sz="2400">
                <a:solidFill>
                  <a:srgbClr val="333333"/>
                </a:solidFill>
              </a:rPr>
              <a:t>Ce </a:t>
            </a:r>
            <a:r>
              <a:rPr lang="de-DE" sz="2400" dirty="0" err="1">
                <a:solidFill>
                  <a:srgbClr val="333333"/>
                </a:solidFill>
              </a:rPr>
              <a:t>presupuneri</a:t>
            </a:r>
            <a:r>
              <a:rPr lang="de-DE" sz="2400" dirty="0">
                <a:solidFill>
                  <a:srgbClr val="333333"/>
                </a:solidFill>
              </a:rPr>
              <a:t> </a:t>
            </a:r>
            <a:r>
              <a:rPr lang="de-DE" sz="2400" dirty="0" err="1">
                <a:solidFill>
                  <a:srgbClr val="333333"/>
                </a:solidFill>
              </a:rPr>
              <a:t>aveți</a:t>
            </a:r>
            <a:r>
              <a:rPr lang="de-DE" sz="2400" dirty="0">
                <a:solidFill>
                  <a:srgbClr val="333333"/>
                </a:solidFill>
              </a:rPr>
              <a:t> sau </a:t>
            </a:r>
            <a:r>
              <a:rPr lang="de-DE" sz="2400" dirty="0" err="1">
                <a:solidFill>
                  <a:srgbClr val="333333"/>
                </a:solidFill>
              </a:rPr>
              <a:t>ați</a:t>
            </a:r>
            <a:r>
              <a:rPr lang="de-DE" sz="2400" dirty="0">
                <a:solidFill>
                  <a:srgbClr val="333333"/>
                </a:solidFill>
              </a:rPr>
              <a:t> </a:t>
            </a:r>
            <a:r>
              <a:rPr lang="de-DE" sz="2400" dirty="0" err="1">
                <a:solidFill>
                  <a:srgbClr val="333333"/>
                </a:solidFill>
              </a:rPr>
              <a:t>avut</a:t>
            </a:r>
            <a:r>
              <a:rPr lang="de-DE" sz="2400" dirty="0">
                <a:solidFill>
                  <a:srgbClr val="333333"/>
                </a:solidFill>
              </a:rPr>
              <a:t> </a:t>
            </a:r>
            <a:r>
              <a:rPr lang="de-DE" sz="2400" dirty="0" err="1">
                <a:solidFill>
                  <a:srgbClr val="333333"/>
                </a:solidFill>
              </a:rPr>
              <a:t>cu</a:t>
            </a:r>
            <a:r>
              <a:rPr lang="de-DE" sz="2400" dirty="0">
                <a:solidFill>
                  <a:srgbClr val="333333"/>
                </a:solidFill>
              </a:rPr>
              <a:t> </a:t>
            </a:r>
            <a:r>
              <a:rPr lang="de-DE" sz="2400" dirty="0" err="1">
                <a:solidFill>
                  <a:srgbClr val="333333"/>
                </a:solidFill>
              </a:rPr>
              <a:t>privire</a:t>
            </a:r>
            <a:r>
              <a:rPr lang="de-DE" sz="2400" dirty="0">
                <a:solidFill>
                  <a:srgbClr val="333333"/>
                </a:solidFill>
              </a:rPr>
              <a:t> la </a:t>
            </a:r>
            <a:r>
              <a:rPr lang="de-DE" sz="2400" dirty="0" err="1">
                <a:solidFill>
                  <a:srgbClr val="333333"/>
                </a:solidFill>
              </a:rPr>
              <a:t>oamenii</a:t>
            </a:r>
            <a:r>
              <a:rPr lang="de-DE" sz="2400" dirty="0">
                <a:solidFill>
                  <a:srgbClr val="333333"/>
                </a:solidFill>
              </a:rPr>
              <a:t> care </a:t>
            </a:r>
            <a:r>
              <a:rPr lang="de-DE" sz="2400" dirty="0" err="1">
                <a:solidFill>
                  <a:srgbClr val="333333"/>
                </a:solidFill>
              </a:rPr>
              <a:t>sufer</a:t>
            </a:r>
            <a:r>
              <a:rPr lang="vi-VN" sz="2400" dirty="0">
                <a:solidFill>
                  <a:srgbClr val="333333"/>
                </a:solidFill>
              </a:rPr>
              <a:t>ă</a:t>
            </a:r>
            <a:r>
              <a:rPr lang="de-DE" sz="2400" dirty="0">
                <a:solidFill>
                  <a:srgbClr val="333333"/>
                </a:solidFill>
              </a:rPr>
              <a:t> de </a:t>
            </a:r>
            <a:r>
              <a:rPr lang="de-DE" sz="2400" dirty="0" err="1">
                <a:solidFill>
                  <a:srgbClr val="333333"/>
                </a:solidFill>
              </a:rPr>
              <a:t>psihoz</a:t>
            </a:r>
            <a:r>
              <a:rPr lang="vi-VN" sz="2400">
                <a:solidFill>
                  <a:srgbClr val="333333"/>
                </a:solidFill>
              </a:rPr>
              <a:t>ă</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37</a:t>
            </a:fld>
            <a:endParaRPr lang="de-DE">
              <a:latin typeface="+mn-lt"/>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el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Stigmatizarea celor care suferă de psihoză</a:t>
            </a:r>
            <a:endParaRPr lang="de-DE" sz="3600" dirty="0">
              <a:latin typeface="+mn-lt"/>
              <a:ea typeface="+mn-ea"/>
              <a:cs typeface="+mn-cs"/>
            </a:endParaRPr>
          </a:p>
        </p:txBody>
      </p:sp>
      <p:sp>
        <p:nvSpPr>
          <p:cNvPr id="8" name="Inhaltsplatzhalter 2"/>
          <p:cNvSpPr>
            <a:spLocks noGrp="1"/>
          </p:cNvSpPr>
          <p:nvPr>
            <p:ph idx="1"/>
          </p:nvPr>
        </p:nvSpPr>
        <p:spPr/>
        <p:txBody>
          <a:bodyPr>
            <a:noAutofit/>
          </a:bodyPr>
          <a:lstStyle/>
          <a:p>
            <a:pPr>
              <a:lnSpc>
                <a:spcPct val="100000"/>
              </a:lnSpc>
              <a:spcBef>
                <a:spcPts val="1200"/>
              </a:spcBef>
              <a:defRPr/>
            </a:pPr>
            <a:r>
              <a:rPr lang="de-DE" sz="2400" dirty="0" err="1">
                <a:solidFill>
                  <a:srgbClr val="004992"/>
                </a:solidFill>
              </a:rPr>
              <a:t>Presupuneri</a:t>
            </a:r>
            <a:r>
              <a:rPr lang="de-DE" sz="2400" dirty="0">
                <a:solidFill>
                  <a:srgbClr val="004992"/>
                </a:solidFill>
              </a:rPr>
              <a:t> </a:t>
            </a:r>
            <a:r>
              <a:rPr lang="vi-VN" sz="2400" dirty="0">
                <a:solidFill>
                  <a:srgbClr val="004992"/>
                </a:solidFill>
              </a:rPr>
              <a:t>comune</a:t>
            </a:r>
            <a:r>
              <a:rPr lang="de-DE" sz="2400" dirty="0">
                <a:solidFill>
                  <a:srgbClr val="004992"/>
                </a:solidFill>
              </a:rPr>
              <a:t> </a:t>
            </a:r>
            <a:r>
              <a:rPr lang="de-DE" sz="2400" dirty="0" err="1">
                <a:solidFill>
                  <a:srgbClr val="004992"/>
                </a:solidFill>
              </a:rPr>
              <a:t>îns</a:t>
            </a:r>
            <a:r>
              <a:rPr lang="vi-VN" sz="2400" dirty="0">
                <a:solidFill>
                  <a:srgbClr val="004992"/>
                </a:solidFill>
              </a:rPr>
              <a:t>ă fals</a:t>
            </a:r>
            <a:r>
              <a:rPr lang="de-DE" sz="2400" dirty="0">
                <a:solidFill>
                  <a:srgbClr val="004992"/>
                </a:solidFill>
              </a:rPr>
              <a:t>e </a:t>
            </a:r>
            <a:r>
              <a:rPr lang="de-DE" sz="2400" dirty="0" err="1">
                <a:solidFill>
                  <a:srgbClr val="004992"/>
                </a:solidFill>
              </a:rPr>
              <a:t>pe</a:t>
            </a:r>
            <a:r>
              <a:rPr lang="de-DE" sz="2400" dirty="0">
                <a:solidFill>
                  <a:srgbClr val="004992"/>
                </a:solidFill>
              </a:rPr>
              <a:t> care</a:t>
            </a:r>
            <a:r>
              <a:rPr lang="vi-VN" sz="2400" dirty="0">
                <a:solidFill>
                  <a:srgbClr val="004992"/>
                </a:solidFill>
              </a:rPr>
              <a:t> unii oameni </a:t>
            </a:r>
            <a:r>
              <a:rPr lang="de-DE" sz="2400" dirty="0">
                <a:solidFill>
                  <a:srgbClr val="004992"/>
                </a:solidFill>
              </a:rPr>
              <a:t>le au</a:t>
            </a:r>
            <a:r>
              <a:rPr lang="vi-VN" sz="2400" dirty="0">
                <a:solidFill>
                  <a:srgbClr val="004992"/>
                </a:solidFill>
              </a:rPr>
              <a:t> cu privire la </a:t>
            </a:r>
            <a:r>
              <a:rPr lang="de-DE" sz="2400" dirty="0" err="1">
                <a:solidFill>
                  <a:srgbClr val="004992"/>
                </a:solidFill>
              </a:rPr>
              <a:t>cei</a:t>
            </a:r>
            <a:r>
              <a:rPr lang="de-DE" sz="2400" dirty="0">
                <a:solidFill>
                  <a:srgbClr val="004992"/>
                </a:solidFill>
              </a:rPr>
              <a:t> care </a:t>
            </a:r>
            <a:r>
              <a:rPr lang="de-DE" sz="2400" dirty="0" err="1">
                <a:solidFill>
                  <a:srgbClr val="004992"/>
                </a:solidFill>
              </a:rPr>
              <a:t>sufer</a:t>
            </a:r>
            <a:r>
              <a:rPr lang="vi-VN" sz="2400" dirty="0">
                <a:solidFill>
                  <a:srgbClr val="004992"/>
                </a:solidFill>
              </a:rPr>
              <a:t>ă</a:t>
            </a:r>
            <a:r>
              <a:rPr lang="de-DE" sz="2400" dirty="0">
                <a:solidFill>
                  <a:srgbClr val="004992"/>
                </a:solidFill>
              </a:rPr>
              <a:t> de</a:t>
            </a:r>
            <a:r>
              <a:rPr lang="vi-VN" sz="2400" dirty="0">
                <a:solidFill>
                  <a:srgbClr val="004992"/>
                </a:solidFill>
              </a:rPr>
              <a:t> psihoză:</a:t>
            </a:r>
          </a:p>
          <a:p>
            <a:pPr>
              <a:lnSpc>
                <a:spcPct val="100000"/>
              </a:lnSpc>
              <a:spcBef>
                <a:spcPts val="1200"/>
              </a:spcBef>
              <a:buClr>
                <a:srgbClr val="333333"/>
              </a:buClr>
              <a:defRPr/>
            </a:pPr>
            <a:r>
              <a:rPr lang="de-DE" sz="2400" dirty="0">
                <a:solidFill>
                  <a:srgbClr val="333333"/>
                </a:solidFill>
              </a:rPr>
              <a:t>Ei sunt...</a:t>
            </a:r>
          </a:p>
          <a:p>
            <a:pPr marL="342900" indent="-342900">
              <a:lnSpc>
                <a:spcPct val="100000"/>
              </a:lnSpc>
              <a:spcBef>
                <a:spcPts val="1200"/>
              </a:spcBef>
              <a:buClr>
                <a:srgbClr val="333333"/>
              </a:buClr>
              <a:buFont typeface="WingDings"/>
              <a:buChar char=""/>
              <a:defRPr/>
            </a:pPr>
            <a:r>
              <a:rPr lang="de-DE" sz="2400" dirty="0" err="1">
                <a:solidFill>
                  <a:srgbClr val="333333"/>
                </a:solidFill>
              </a:rPr>
              <a:t>periculoși</a:t>
            </a:r>
            <a:r>
              <a:rPr lang="de-DE" sz="2400" dirty="0">
                <a:solidFill>
                  <a:srgbClr val="333333"/>
                </a:solidFill>
              </a:rPr>
              <a:t> </a:t>
            </a:r>
            <a:r>
              <a:rPr lang="de-DE" sz="2400" dirty="0" err="1">
                <a:solidFill>
                  <a:srgbClr val="333333"/>
                </a:solidFill>
              </a:rPr>
              <a:t>și</a:t>
            </a:r>
            <a:r>
              <a:rPr lang="de-DE" sz="2400" dirty="0">
                <a:solidFill>
                  <a:srgbClr val="333333"/>
                </a:solidFill>
              </a:rPr>
              <a:t> </a:t>
            </a:r>
            <a:r>
              <a:rPr lang="de-DE" sz="2400" dirty="0" err="1">
                <a:solidFill>
                  <a:srgbClr val="333333"/>
                </a:solidFill>
              </a:rPr>
              <a:t>imprevizibili</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de-DE" sz="2400" dirty="0" err="1">
                <a:solidFill>
                  <a:srgbClr val="333333"/>
                </a:solidFill>
              </a:rPr>
              <a:t>personalit</a:t>
            </a:r>
            <a:r>
              <a:rPr lang="vi-VN" sz="2400" dirty="0">
                <a:solidFill>
                  <a:srgbClr val="333333"/>
                </a:solidFill>
              </a:rPr>
              <a:t>ăț</a:t>
            </a:r>
            <a:r>
              <a:rPr lang="de-DE" sz="2400" dirty="0">
                <a:solidFill>
                  <a:srgbClr val="333333"/>
                </a:solidFill>
              </a:rPr>
              <a:t>i multiple (</a:t>
            </a:r>
            <a:r>
              <a:rPr lang="de-DE" sz="2400" dirty="0" err="1">
                <a:solidFill>
                  <a:srgbClr val="333333"/>
                </a:solidFill>
              </a:rPr>
              <a:t>psihoza</a:t>
            </a:r>
            <a:r>
              <a:rPr lang="de-DE" sz="2400" dirty="0">
                <a:solidFill>
                  <a:srgbClr val="333333"/>
                </a:solidFill>
              </a:rPr>
              <a:t>)</a:t>
            </a:r>
          </a:p>
          <a:p>
            <a:pPr marL="342900" indent="-342900">
              <a:lnSpc>
                <a:spcPct val="100000"/>
              </a:lnSpc>
              <a:spcBef>
                <a:spcPts val="1200"/>
              </a:spcBef>
              <a:buClr>
                <a:srgbClr val="333333"/>
              </a:buClr>
              <a:buFont typeface="WingDings"/>
              <a:buChar char=""/>
              <a:defRPr/>
            </a:pPr>
            <a:r>
              <a:rPr lang="de-DE" sz="2400" dirty="0" err="1">
                <a:solidFill>
                  <a:srgbClr val="333333"/>
                </a:solidFill>
              </a:rPr>
              <a:t>neinteligenți</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de-DE" sz="2400" dirty="0">
                <a:solidFill>
                  <a:srgbClr val="333333"/>
                </a:solidFill>
              </a:rPr>
              <a:t>nevindecabili</a:t>
            </a: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38</a:t>
            </a:fld>
            <a:endParaRPr lang="de-DE">
              <a:latin typeface="+mn-lt"/>
              <a:ea typeface="+mn-ea"/>
              <a:cs typeface="+mn-cs"/>
            </a:endParaRPr>
          </a:p>
        </p:txBody>
      </p:sp>
      <p:pic>
        <p:nvPicPr>
          <p:cNvPr id="9" name="Picture 8"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
        <p:nvSpPr>
          <p:cNvPr id="10" name="Caption_5"/>
          <p:cNvSpPr txBox="1"/>
          <p:nvPr/>
        </p:nvSpPr>
        <p:spPr>
          <a:xfrm>
            <a:off x="408954" y="6082659"/>
            <a:ext cx="11376000" cy="370205"/>
          </a:xfrm>
          <a:prstGeom prst="rect">
            <a:avLst/>
          </a:prstGeom>
        </p:spPr>
        <p:txBody>
          <a:bodyPr vert="horz" wrap="square" lIns="0" tIns="0" rIns="0" bIns="0" rtlCol="0">
            <a:noAutofit/>
          </a:bodyPr>
          <a:lstStyle/>
          <a:p>
            <a:pPr algn="ctr">
              <a:lnSpc>
                <a:spcPct val="105000"/>
              </a:lnSpc>
              <a:spcBef>
                <a:spcPts val="1999"/>
              </a:spcBef>
            </a:pPr>
            <a:r>
              <a:rPr lang="en-US" sz="2400" spc="-15" dirty="0" err="1">
                <a:solidFill>
                  <a:srgbClr val="333333"/>
                </a:solidFill>
                <a:ea typeface="+mn-ea"/>
                <a:cs typeface="+mn-cs"/>
              </a:rPr>
              <a:t>Justificat</a:t>
            </a:r>
            <a:r>
              <a:rPr lang="en-US" sz="2400" spc="-15" dirty="0">
                <a:solidFill>
                  <a:srgbClr val="333333"/>
                </a:solidFill>
                <a:ea typeface="+mn-ea"/>
                <a:cs typeface="+mn-cs"/>
              </a:rPr>
              <a:t>? NU!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Stigmatizarea celor care suferă de psihoză</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de-DE" sz="2000" dirty="0" err="1">
                <a:solidFill>
                  <a:srgbClr val="004992"/>
                </a:solidFill>
              </a:rPr>
              <a:t>Justificat</a:t>
            </a:r>
            <a:r>
              <a:rPr lang="de-DE" sz="2000" dirty="0">
                <a:solidFill>
                  <a:srgbClr val="004992"/>
                </a:solidFill>
              </a:rPr>
              <a:t>? NU!</a:t>
            </a:r>
          </a:p>
          <a:p>
            <a:pPr>
              <a:defRPr/>
            </a:pPr>
            <a:r>
              <a:rPr lang="de-DE" sz="2000" dirty="0">
                <a:solidFill>
                  <a:srgbClr val="004992"/>
                </a:solidFill>
              </a:rPr>
              <a:t>Periculoși și imprevizibili?</a:t>
            </a: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39</a:t>
            </a:fld>
            <a:endParaRPr lang="de-DE">
              <a:latin typeface="+mn-lt"/>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Stigmatizarea celor care suferă de psihoză</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de-DE" sz="2000" dirty="0" err="1">
                <a:solidFill>
                  <a:srgbClr val="004992"/>
                </a:solidFill>
              </a:rPr>
              <a:t>Justificat</a:t>
            </a:r>
            <a:r>
              <a:rPr lang="de-DE" sz="2000" dirty="0">
                <a:solidFill>
                  <a:srgbClr val="004992"/>
                </a:solidFill>
              </a:rPr>
              <a:t>? NU!</a:t>
            </a:r>
          </a:p>
          <a:p>
            <a:pPr>
              <a:defRPr/>
            </a:pPr>
            <a:r>
              <a:rPr lang="de-DE" sz="2000" dirty="0" err="1">
                <a:solidFill>
                  <a:srgbClr val="004992"/>
                </a:solidFill>
              </a:rPr>
              <a:t>Periculoși</a:t>
            </a:r>
            <a:r>
              <a:rPr lang="de-DE" sz="2000" dirty="0">
                <a:solidFill>
                  <a:srgbClr val="004992"/>
                </a:solidFill>
              </a:rPr>
              <a:t> </a:t>
            </a:r>
            <a:r>
              <a:rPr lang="de-DE" sz="2000" dirty="0" err="1">
                <a:solidFill>
                  <a:srgbClr val="004992"/>
                </a:solidFill>
              </a:rPr>
              <a:t>și</a:t>
            </a:r>
            <a:r>
              <a:rPr lang="de-DE" sz="2000" dirty="0">
                <a:solidFill>
                  <a:srgbClr val="004992"/>
                </a:solidFill>
              </a:rPr>
              <a:t> </a:t>
            </a:r>
            <a:r>
              <a:rPr lang="de-DE" sz="2000" dirty="0" err="1">
                <a:solidFill>
                  <a:srgbClr val="004992"/>
                </a:solidFill>
              </a:rPr>
              <a:t>imprevizibili</a:t>
            </a:r>
            <a:r>
              <a:rPr lang="de-DE" sz="2000" dirty="0">
                <a:solidFill>
                  <a:srgbClr val="004992"/>
                </a:solidFill>
              </a:rPr>
              <a:t>?</a:t>
            </a:r>
          </a:p>
          <a:p>
            <a:pPr>
              <a:defRPr/>
            </a:pPr>
            <a:r>
              <a:rPr lang="de-DE" sz="2000" dirty="0" err="1">
                <a:solidFill>
                  <a:srgbClr val="333333"/>
                </a:solidFill>
              </a:rPr>
              <a:t>În</a:t>
            </a:r>
            <a:r>
              <a:rPr lang="de-DE" sz="2000" dirty="0">
                <a:solidFill>
                  <a:srgbClr val="333333"/>
                </a:solidFill>
              </a:rPr>
              <a:t> </a:t>
            </a:r>
            <a:r>
              <a:rPr lang="de-DE" sz="2000" dirty="0" err="1">
                <a:solidFill>
                  <a:srgbClr val="333333"/>
                </a:solidFill>
              </a:rPr>
              <a:t>comparație</a:t>
            </a:r>
            <a:r>
              <a:rPr lang="de-DE" sz="2000" dirty="0">
                <a:solidFill>
                  <a:srgbClr val="333333"/>
                </a:solidFill>
              </a:rPr>
              <a:t> </a:t>
            </a:r>
            <a:r>
              <a:rPr lang="de-DE" sz="2000" dirty="0" err="1">
                <a:solidFill>
                  <a:srgbClr val="333333"/>
                </a:solidFill>
              </a:rPr>
              <a:t>cu</a:t>
            </a:r>
            <a:r>
              <a:rPr lang="de-DE" sz="2000" dirty="0">
                <a:solidFill>
                  <a:srgbClr val="333333"/>
                </a:solidFill>
              </a:rPr>
              <a:t> </a:t>
            </a:r>
            <a:r>
              <a:rPr lang="de-DE" sz="2000" dirty="0" err="1">
                <a:solidFill>
                  <a:srgbClr val="333333"/>
                </a:solidFill>
              </a:rPr>
              <a:t>infractorii</a:t>
            </a:r>
            <a:r>
              <a:rPr lang="de-DE" sz="2000" dirty="0">
                <a:solidFill>
                  <a:srgbClr val="333333"/>
                </a:solidFill>
              </a:rPr>
              <a:t> </a:t>
            </a:r>
            <a:r>
              <a:rPr lang="de-DE" sz="2000" dirty="0" err="1">
                <a:solidFill>
                  <a:srgbClr val="333333"/>
                </a:solidFill>
              </a:rPr>
              <a:t>persoanele</a:t>
            </a:r>
            <a:r>
              <a:rPr lang="de-DE" sz="2000" dirty="0">
                <a:solidFill>
                  <a:srgbClr val="333333"/>
                </a:solidFill>
              </a:rPr>
              <a:t> </a:t>
            </a:r>
            <a:r>
              <a:rPr lang="de-DE" sz="2000" dirty="0" err="1">
                <a:solidFill>
                  <a:srgbClr val="333333"/>
                </a:solidFill>
              </a:rPr>
              <a:t>cu</a:t>
            </a:r>
            <a:r>
              <a:rPr lang="de-DE" sz="2000" dirty="0">
                <a:solidFill>
                  <a:srgbClr val="333333"/>
                </a:solidFill>
              </a:rPr>
              <a:t> </a:t>
            </a:r>
            <a:r>
              <a:rPr lang="de-DE" sz="2000" dirty="0" err="1">
                <a:solidFill>
                  <a:srgbClr val="333333"/>
                </a:solidFill>
              </a:rPr>
              <a:t>psihoz</a:t>
            </a:r>
            <a:r>
              <a:rPr lang="vi-VN" sz="2000" dirty="0">
                <a:solidFill>
                  <a:srgbClr val="333333"/>
                </a:solidFill>
              </a:rPr>
              <a:t>ă</a:t>
            </a:r>
            <a:r>
              <a:rPr lang="de-DE" sz="2000" dirty="0">
                <a:solidFill>
                  <a:srgbClr val="333333"/>
                </a:solidFill>
              </a:rPr>
              <a:t> au o </a:t>
            </a:r>
            <a:r>
              <a:rPr lang="de-DE" sz="2000" dirty="0" err="1">
                <a:solidFill>
                  <a:srgbClr val="333333"/>
                </a:solidFill>
              </a:rPr>
              <a:t>probabilitate</a:t>
            </a:r>
            <a:r>
              <a:rPr lang="de-DE" sz="2000" dirty="0">
                <a:solidFill>
                  <a:srgbClr val="333333"/>
                </a:solidFill>
              </a:rPr>
              <a:t> </a:t>
            </a:r>
            <a:r>
              <a:rPr lang="de-DE" sz="2000" dirty="0" err="1">
                <a:solidFill>
                  <a:srgbClr val="333333"/>
                </a:solidFill>
              </a:rPr>
              <a:t>mai</a:t>
            </a:r>
            <a:r>
              <a:rPr lang="de-DE" sz="2000" dirty="0">
                <a:solidFill>
                  <a:srgbClr val="333333"/>
                </a:solidFill>
              </a:rPr>
              <a:t> </a:t>
            </a:r>
            <a:r>
              <a:rPr lang="de-DE" sz="2000" dirty="0" err="1">
                <a:solidFill>
                  <a:srgbClr val="333333"/>
                </a:solidFill>
              </a:rPr>
              <a:t>mare</a:t>
            </a:r>
            <a:r>
              <a:rPr lang="de-DE" sz="2000" dirty="0">
                <a:solidFill>
                  <a:srgbClr val="333333"/>
                </a:solidFill>
              </a:rPr>
              <a:t> de a </a:t>
            </a:r>
            <a:r>
              <a:rPr lang="de-DE" sz="2000" dirty="0" err="1">
                <a:solidFill>
                  <a:srgbClr val="333333"/>
                </a:solidFill>
              </a:rPr>
              <a:t>deveni</a:t>
            </a:r>
            <a:r>
              <a:rPr lang="de-DE" sz="2000" dirty="0">
                <a:solidFill>
                  <a:srgbClr val="333333"/>
                </a:solidFill>
              </a:rPr>
              <a:t> </a:t>
            </a:r>
            <a:r>
              <a:rPr lang="de-DE" sz="2000" dirty="0" err="1">
                <a:solidFill>
                  <a:srgbClr val="333333"/>
                </a:solidFill>
              </a:rPr>
              <a:t>victime</a:t>
            </a:r>
            <a:r>
              <a:rPr lang="de-DE" sz="2000" dirty="0">
                <a:solidFill>
                  <a:srgbClr val="333333"/>
                </a:solidFill>
              </a:rPr>
              <a:t> </a:t>
            </a:r>
            <a:r>
              <a:rPr lang="de-DE" sz="2000" dirty="0" err="1">
                <a:solidFill>
                  <a:srgbClr val="333333"/>
                </a:solidFill>
              </a:rPr>
              <a:t>ale</a:t>
            </a:r>
            <a:r>
              <a:rPr lang="de-DE" sz="2000" dirty="0">
                <a:solidFill>
                  <a:srgbClr val="333333"/>
                </a:solidFill>
              </a:rPr>
              <a:t> </a:t>
            </a:r>
            <a:r>
              <a:rPr lang="de-DE" sz="2000" dirty="0" err="1">
                <a:solidFill>
                  <a:srgbClr val="333333"/>
                </a:solidFill>
              </a:rPr>
              <a:t>abuzului</a:t>
            </a:r>
            <a:r>
              <a:rPr lang="de-DE" sz="2000" dirty="0">
                <a:solidFill>
                  <a:srgbClr val="333333"/>
                </a:solidFill>
              </a:rPr>
              <a:t> </a:t>
            </a:r>
            <a:r>
              <a:rPr lang="de-DE" sz="2000" dirty="0" err="1">
                <a:solidFill>
                  <a:srgbClr val="333333"/>
                </a:solidFill>
              </a:rPr>
              <a:t>și</a:t>
            </a:r>
            <a:r>
              <a:rPr lang="de-DE" sz="2000" dirty="0">
                <a:solidFill>
                  <a:srgbClr val="333333"/>
                </a:solidFill>
              </a:rPr>
              <a:t> </a:t>
            </a:r>
            <a:r>
              <a:rPr lang="de-DE" sz="2000" dirty="0" err="1">
                <a:solidFill>
                  <a:srgbClr val="333333"/>
                </a:solidFill>
              </a:rPr>
              <a:t>violenței</a:t>
            </a:r>
            <a:r>
              <a:rPr lang="de-DE" sz="2000" dirty="0">
                <a:solidFill>
                  <a:srgbClr val="333333"/>
                </a:solidFill>
              </a:rPr>
              <a:t>.</a:t>
            </a:r>
            <a:endParaRPr lang="de-DE" sz="2000" u="sng" dirty="0">
              <a:solidFill>
                <a:srgbClr val="333333"/>
              </a:solidFill>
            </a:endParaRPr>
          </a:p>
          <a:p>
            <a:pPr>
              <a:defRPr/>
            </a:pPr>
            <a:r>
              <a:rPr lang="de-DE" sz="2000" u="sng" dirty="0" err="1">
                <a:solidFill>
                  <a:srgbClr val="333333"/>
                </a:solidFill>
              </a:rPr>
              <a:t>Oricum</a:t>
            </a:r>
            <a:r>
              <a:rPr lang="de-DE" sz="2000" dirty="0">
                <a:solidFill>
                  <a:srgbClr val="333333"/>
                </a:solidFill>
              </a:rPr>
              <a:t>: </a:t>
            </a:r>
            <a:r>
              <a:rPr lang="de-DE" sz="2000" dirty="0" err="1">
                <a:solidFill>
                  <a:srgbClr val="333333"/>
                </a:solidFill>
              </a:rPr>
              <a:t>în</a:t>
            </a:r>
            <a:r>
              <a:rPr lang="de-DE" sz="2000" dirty="0">
                <a:solidFill>
                  <a:srgbClr val="333333"/>
                </a:solidFill>
              </a:rPr>
              <a:t> </a:t>
            </a:r>
            <a:r>
              <a:rPr lang="de-DE" sz="2000" dirty="0" err="1">
                <a:solidFill>
                  <a:srgbClr val="333333"/>
                </a:solidFill>
              </a:rPr>
              <a:t>cazul</a:t>
            </a:r>
            <a:r>
              <a:rPr lang="de-DE" sz="2000" dirty="0">
                <a:solidFill>
                  <a:srgbClr val="333333"/>
                </a:solidFill>
              </a:rPr>
              <a:t> </a:t>
            </a:r>
            <a:r>
              <a:rPr lang="de-DE" sz="2000" dirty="0" err="1">
                <a:solidFill>
                  <a:srgbClr val="333333"/>
                </a:solidFill>
              </a:rPr>
              <a:t>în</a:t>
            </a:r>
            <a:r>
              <a:rPr lang="de-DE" sz="2000" dirty="0">
                <a:solidFill>
                  <a:srgbClr val="333333"/>
                </a:solidFill>
              </a:rPr>
              <a:t> care </a:t>
            </a:r>
            <a:r>
              <a:rPr lang="de-DE" sz="2000" dirty="0" err="1">
                <a:solidFill>
                  <a:srgbClr val="333333"/>
                </a:solidFill>
              </a:rPr>
              <a:t>sunt</a:t>
            </a:r>
            <a:r>
              <a:rPr lang="de-DE" sz="2000" dirty="0">
                <a:solidFill>
                  <a:srgbClr val="333333"/>
                </a:solidFill>
              </a:rPr>
              <a:t> </a:t>
            </a:r>
            <a:r>
              <a:rPr lang="de-DE" sz="2000" dirty="0" err="1">
                <a:solidFill>
                  <a:srgbClr val="333333"/>
                </a:solidFill>
              </a:rPr>
              <a:t>infractori</a:t>
            </a:r>
            <a:r>
              <a:rPr lang="de-DE" sz="2000" dirty="0">
                <a:solidFill>
                  <a:srgbClr val="333333"/>
                </a:solidFill>
              </a:rPr>
              <a:t>...</a:t>
            </a:r>
          </a:p>
          <a:p>
            <a:pPr marL="342900" indent="-342900">
              <a:buClr>
                <a:srgbClr val="333333"/>
              </a:buClr>
              <a:buFont typeface="WingDings"/>
              <a:buChar char=""/>
              <a:defRPr/>
            </a:pPr>
            <a:r>
              <a:rPr lang="de-DE" sz="2000" dirty="0">
                <a:solidFill>
                  <a:srgbClr val="333333"/>
                </a:solidFill>
              </a:rPr>
              <a:t>...</a:t>
            </a:r>
            <a:r>
              <a:rPr lang="vi-VN" sz="2000" dirty="0">
                <a:solidFill>
                  <a:srgbClr val="333333"/>
                </a:solidFill>
              </a:rPr>
              <a:t> ziarele </a:t>
            </a:r>
            <a:r>
              <a:rPr lang="de-DE" sz="2000" dirty="0" err="1">
                <a:solidFill>
                  <a:srgbClr val="333333"/>
                </a:solidFill>
              </a:rPr>
              <a:t>scriu</a:t>
            </a:r>
            <a:r>
              <a:rPr lang="de-DE" sz="2000" dirty="0">
                <a:solidFill>
                  <a:srgbClr val="333333"/>
                </a:solidFill>
              </a:rPr>
              <a:t> </a:t>
            </a:r>
            <a:r>
              <a:rPr lang="vi-VN" sz="2000" dirty="0">
                <a:solidFill>
                  <a:srgbClr val="333333"/>
                </a:solidFill>
              </a:rPr>
              <a:t>mult mai probabil, </a:t>
            </a:r>
            <a:r>
              <a:rPr lang="de-DE" sz="2000" dirty="0" err="1">
                <a:solidFill>
                  <a:srgbClr val="333333"/>
                </a:solidFill>
              </a:rPr>
              <a:t>pentru</a:t>
            </a:r>
            <a:r>
              <a:rPr lang="de-DE" sz="2000" dirty="0">
                <a:solidFill>
                  <a:srgbClr val="333333"/>
                </a:solidFill>
              </a:rPr>
              <a:t> c</a:t>
            </a:r>
            <a:r>
              <a:rPr lang="vi-VN" sz="2000" dirty="0">
                <a:solidFill>
                  <a:srgbClr val="333333"/>
                </a:solidFill>
              </a:rPr>
              <a:t>ă</a:t>
            </a:r>
            <a:r>
              <a:rPr lang="de-DE" sz="2000" dirty="0">
                <a:solidFill>
                  <a:srgbClr val="333333"/>
                </a:solidFill>
              </a:rPr>
              <a:t> </a:t>
            </a:r>
            <a:r>
              <a:rPr lang="de-DE" sz="2000" dirty="0" err="1">
                <a:solidFill>
                  <a:srgbClr val="333333"/>
                </a:solidFill>
              </a:rPr>
              <a:t>astfel</a:t>
            </a:r>
            <a:r>
              <a:rPr lang="de-DE" sz="2000" dirty="0">
                <a:solidFill>
                  <a:srgbClr val="333333"/>
                </a:solidFill>
              </a:rPr>
              <a:t> de </a:t>
            </a:r>
            <a:r>
              <a:rPr lang="de-DE" sz="2000" dirty="0" err="1">
                <a:solidFill>
                  <a:srgbClr val="333333"/>
                </a:solidFill>
              </a:rPr>
              <a:t>titluri</a:t>
            </a:r>
            <a:r>
              <a:rPr lang="de-DE" sz="2000" dirty="0">
                <a:solidFill>
                  <a:srgbClr val="333333"/>
                </a:solidFill>
              </a:rPr>
              <a:t> </a:t>
            </a:r>
            <a:r>
              <a:rPr lang="de-DE" sz="2000" dirty="0" err="1">
                <a:solidFill>
                  <a:srgbClr val="333333"/>
                </a:solidFill>
              </a:rPr>
              <a:t>atrag</a:t>
            </a:r>
            <a:r>
              <a:rPr lang="de-DE" sz="2000" dirty="0">
                <a:solidFill>
                  <a:srgbClr val="333333"/>
                </a:solidFill>
              </a:rPr>
              <a:t> </a:t>
            </a:r>
            <a:r>
              <a:rPr lang="de-DE" sz="2000" dirty="0" err="1">
                <a:solidFill>
                  <a:srgbClr val="333333"/>
                </a:solidFill>
              </a:rPr>
              <a:t>atenția</a:t>
            </a:r>
            <a:r>
              <a:rPr lang="de-DE" sz="2000" dirty="0">
                <a:solidFill>
                  <a:srgbClr val="333333"/>
                </a:solidFill>
              </a:rPr>
              <a:t> </a:t>
            </a:r>
            <a:r>
              <a:rPr lang="de-DE" sz="2000" dirty="0" err="1">
                <a:solidFill>
                  <a:srgbClr val="333333"/>
                </a:solidFill>
              </a:rPr>
              <a:t>și</a:t>
            </a:r>
            <a:r>
              <a:rPr lang="de-DE" sz="2000" dirty="0">
                <a:solidFill>
                  <a:srgbClr val="333333"/>
                </a:solidFill>
              </a:rPr>
              <a:t> </a:t>
            </a:r>
            <a:r>
              <a:rPr lang="de-DE" sz="2000" dirty="0" err="1">
                <a:solidFill>
                  <a:srgbClr val="333333"/>
                </a:solidFill>
              </a:rPr>
              <a:t>felul</a:t>
            </a:r>
            <a:r>
              <a:rPr lang="de-DE" sz="2000" dirty="0">
                <a:solidFill>
                  <a:srgbClr val="333333"/>
                </a:solidFill>
              </a:rPr>
              <a:t> </a:t>
            </a:r>
            <a:r>
              <a:rPr lang="de-DE" sz="2000" dirty="0" err="1">
                <a:solidFill>
                  <a:srgbClr val="333333"/>
                </a:solidFill>
              </a:rPr>
              <a:t>în</a:t>
            </a:r>
            <a:r>
              <a:rPr lang="de-DE" sz="2000" dirty="0">
                <a:solidFill>
                  <a:srgbClr val="333333"/>
                </a:solidFill>
              </a:rPr>
              <a:t> care s-a </a:t>
            </a:r>
            <a:r>
              <a:rPr lang="de-DE" sz="2000" dirty="0" err="1">
                <a:solidFill>
                  <a:srgbClr val="333333"/>
                </a:solidFill>
              </a:rPr>
              <a:t>întâmplat</a:t>
            </a:r>
            <a:r>
              <a:rPr lang="de-DE" sz="2000" dirty="0">
                <a:solidFill>
                  <a:srgbClr val="333333"/>
                </a:solidFill>
              </a:rPr>
              <a:t> e </a:t>
            </a:r>
            <a:r>
              <a:rPr lang="de-DE" sz="2000" dirty="0" err="1">
                <a:solidFill>
                  <a:srgbClr val="333333"/>
                </a:solidFill>
              </a:rPr>
              <a:t>uneori</a:t>
            </a:r>
            <a:r>
              <a:rPr lang="de-DE" sz="2000" dirty="0">
                <a:solidFill>
                  <a:srgbClr val="333333"/>
                </a:solidFill>
              </a:rPr>
              <a:t> </a:t>
            </a:r>
            <a:r>
              <a:rPr lang="de-DE" sz="2000" dirty="0" err="1">
                <a:solidFill>
                  <a:srgbClr val="333333"/>
                </a:solidFill>
              </a:rPr>
              <a:t>ciudat</a:t>
            </a:r>
            <a:r>
              <a:rPr lang="de-DE" sz="2000" dirty="0">
                <a:solidFill>
                  <a:srgbClr val="333333"/>
                </a:solidFill>
              </a:rPr>
              <a:t> </a:t>
            </a:r>
            <a:r>
              <a:rPr lang="vi-VN" sz="2000" dirty="0">
                <a:solidFill>
                  <a:srgbClr val="333333"/>
                </a:solidFill>
              </a:rPr>
              <a:t>(de exemplu, persoană</a:t>
            </a:r>
            <a:r>
              <a:rPr lang="de-DE" sz="2000" dirty="0">
                <a:solidFill>
                  <a:srgbClr val="333333"/>
                </a:solidFill>
              </a:rPr>
              <a:t> </a:t>
            </a:r>
            <a:r>
              <a:rPr lang="vi-VN" sz="2000" dirty="0">
                <a:solidFill>
                  <a:srgbClr val="333333"/>
                </a:solidFill>
              </a:rPr>
              <a:t>bolnavă</a:t>
            </a:r>
            <a:r>
              <a:rPr lang="de-DE" sz="2000" dirty="0">
                <a:solidFill>
                  <a:srgbClr val="333333"/>
                </a:solidFill>
              </a:rPr>
              <a:t> </a:t>
            </a:r>
            <a:r>
              <a:rPr lang="de-DE" sz="2000" dirty="0" err="1">
                <a:solidFill>
                  <a:srgbClr val="333333"/>
                </a:solidFill>
              </a:rPr>
              <a:t>psihic</a:t>
            </a:r>
            <a:r>
              <a:rPr lang="vi-VN" sz="2000" dirty="0">
                <a:solidFill>
                  <a:srgbClr val="333333"/>
                </a:solidFill>
              </a:rPr>
              <a:t>ă</a:t>
            </a:r>
            <a:r>
              <a:rPr lang="de-DE" sz="2000" dirty="0">
                <a:solidFill>
                  <a:srgbClr val="333333"/>
                </a:solidFill>
              </a:rPr>
              <a:t> a </a:t>
            </a:r>
            <a:r>
              <a:rPr lang="de-DE" sz="2000" dirty="0" err="1">
                <a:solidFill>
                  <a:srgbClr val="333333"/>
                </a:solidFill>
              </a:rPr>
              <a:t>atacat</a:t>
            </a:r>
            <a:r>
              <a:rPr lang="vi-VN" sz="2000" dirty="0">
                <a:solidFill>
                  <a:srgbClr val="333333"/>
                </a:solidFill>
              </a:rPr>
              <a:t> politicienii germani Lafontaine și Schäuble).</a:t>
            </a:r>
          </a:p>
          <a:p>
            <a:pPr marL="342900" indent="-342900">
              <a:buClr>
                <a:srgbClr val="333333"/>
              </a:buClr>
              <a:buFont typeface="WingDings"/>
              <a:buChar char=""/>
              <a:defRPr/>
            </a:pPr>
            <a:r>
              <a:rPr lang="en-US" sz="2000" dirty="0" err="1">
                <a:solidFill>
                  <a:srgbClr val="333333"/>
                </a:solidFill>
              </a:rPr>
              <a:t>Strategia</a:t>
            </a:r>
            <a:r>
              <a:rPr lang="en-US" sz="2000" dirty="0">
                <a:solidFill>
                  <a:srgbClr val="333333"/>
                </a:solidFill>
              </a:rPr>
              <a:t> </a:t>
            </a:r>
            <a:r>
              <a:rPr lang="en-US" sz="2000" dirty="0" err="1">
                <a:solidFill>
                  <a:srgbClr val="333333"/>
                </a:solidFill>
              </a:rPr>
              <a:t>avocațiilor</a:t>
            </a:r>
            <a:r>
              <a:rPr lang="en-US" sz="2000" dirty="0">
                <a:solidFill>
                  <a:srgbClr val="333333"/>
                </a:solidFill>
              </a:rPr>
              <a:t> de a </a:t>
            </a:r>
            <a:r>
              <a:rPr lang="en-US" sz="2000" dirty="0" err="1">
                <a:solidFill>
                  <a:srgbClr val="333333"/>
                </a:solidFill>
              </a:rPr>
              <a:t>justifica</a:t>
            </a:r>
            <a:r>
              <a:rPr lang="en-US" sz="2000" dirty="0">
                <a:solidFill>
                  <a:srgbClr val="333333"/>
                </a:solidFill>
              </a:rPr>
              <a:t> </a:t>
            </a:r>
            <a:r>
              <a:rPr lang="en-US" sz="2000" dirty="0" err="1">
                <a:solidFill>
                  <a:srgbClr val="333333"/>
                </a:solidFill>
              </a:rPr>
              <a:t>acte</a:t>
            </a:r>
            <a:r>
              <a:rPr lang="en-US" sz="2000" dirty="0">
                <a:solidFill>
                  <a:srgbClr val="333333"/>
                </a:solidFill>
              </a:rPr>
              <a:t> </a:t>
            </a:r>
            <a:r>
              <a:rPr lang="en-US" sz="2000" dirty="0" err="1">
                <a:solidFill>
                  <a:srgbClr val="333333"/>
                </a:solidFill>
              </a:rPr>
              <a:t>violente</a:t>
            </a:r>
            <a:r>
              <a:rPr lang="en-US" sz="2000" dirty="0">
                <a:solidFill>
                  <a:srgbClr val="333333"/>
                </a:solidFill>
              </a:rPr>
              <a:t> cu o </a:t>
            </a:r>
            <a:r>
              <a:rPr lang="en-US" sz="2000" dirty="0" err="1">
                <a:solidFill>
                  <a:srgbClr val="333333"/>
                </a:solidFill>
              </a:rPr>
              <a:t>boal</a:t>
            </a:r>
            <a:r>
              <a:rPr lang="vi-VN" sz="2000" dirty="0">
                <a:solidFill>
                  <a:srgbClr val="333333"/>
                </a:solidFill>
              </a:rPr>
              <a:t>ă</a:t>
            </a:r>
            <a:r>
              <a:rPr lang="de-DE" sz="2000" dirty="0">
                <a:solidFill>
                  <a:srgbClr val="333333"/>
                </a:solidFill>
              </a:rPr>
              <a:t> </a:t>
            </a:r>
            <a:r>
              <a:rPr lang="de-DE" sz="2000" dirty="0" err="1">
                <a:solidFill>
                  <a:srgbClr val="333333"/>
                </a:solidFill>
              </a:rPr>
              <a:t>psihic</a:t>
            </a:r>
            <a:r>
              <a:rPr lang="vi-VN" sz="2000" dirty="0">
                <a:solidFill>
                  <a:srgbClr val="333333"/>
                </a:solidFill>
              </a:rPr>
              <a:t>ă </a:t>
            </a:r>
            <a:r>
              <a:rPr lang="de-DE" sz="2000" dirty="0">
                <a:solidFill>
                  <a:srgbClr val="333333"/>
                </a:solidFill>
              </a:rPr>
              <a:t>(</a:t>
            </a:r>
            <a:r>
              <a:rPr lang="de-DE" sz="2000" dirty="0" err="1">
                <a:solidFill>
                  <a:srgbClr val="333333"/>
                </a:solidFill>
              </a:rPr>
              <a:t>adev</a:t>
            </a:r>
            <a:r>
              <a:rPr lang="vi-VN" sz="2000" dirty="0">
                <a:solidFill>
                  <a:srgbClr val="333333"/>
                </a:solidFill>
              </a:rPr>
              <a:t>ă</a:t>
            </a:r>
            <a:r>
              <a:rPr lang="de-DE" sz="2000" dirty="0">
                <a:solidFill>
                  <a:srgbClr val="333333"/>
                </a:solidFill>
              </a:rPr>
              <a:t>rat sau nu) </a:t>
            </a:r>
            <a:r>
              <a:rPr lang="vi-VN" sz="2000" dirty="0">
                <a:solidFill>
                  <a:srgbClr val="333333"/>
                </a:solidFill>
              </a:rPr>
              <a:t>întărește </a:t>
            </a:r>
            <a:r>
              <a:rPr lang="de-DE" sz="2000" dirty="0" err="1">
                <a:solidFill>
                  <a:srgbClr val="333333"/>
                </a:solidFill>
              </a:rPr>
              <a:t>uneori</a:t>
            </a:r>
            <a:r>
              <a:rPr lang="de-DE" sz="2000" dirty="0">
                <a:solidFill>
                  <a:srgbClr val="333333"/>
                </a:solidFill>
              </a:rPr>
              <a:t> </a:t>
            </a:r>
            <a:r>
              <a:rPr lang="vi-VN" sz="2000" dirty="0">
                <a:solidFill>
                  <a:srgbClr val="333333"/>
                </a:solidFill>
              </a:rPr>
              <a:t>această impresie</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40</a:t>
            </a:fld>
            <a:endParaRPr lang="de-DE">
              <a:latin typeface="+mn-lt"/>
              <a:ea typeface="+mn-ea"/>
              <a:cs typeface="+mn-cs"/>
            </a:endParaRPr>
          </a:p>
        </p:txBody>
      </p:sp>
    </p:spTree>
    <p:extLst>
      <p:ext uri="{BB962C8B-B14F-4D97-AF65-F5344CB8AC3E}">
        <p14:creationId xmlns:p14="http://schemas.microsoft.com/office/powerpoint/2010/main" val="18681274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Stigmatizarea celor care suferă de psihoză</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de-DE" sz="2000" dirty="0" err="1">
                <a:solidFill>
                  <a:srgbClr val="004992"/>
                </a:solidFill>
              </a:rPr>
              <a:t>Justificat</a:t>
            </a:r>
            <a:r>
              <a:rPr lang="de-DE" sz="2000" dirty="0">
                <a:solidFill>
                  <a:srgbClr val="004992"/>
                </a:solidFill>
              </a:rPr>
              <a:t>? NU!</a:t>
            </a:r>
          </a:p>
          <a:p>
            <a:pPr marL="342900" indent="-342900" eaLnBrk="1" fontAlgn="auto" hangingPunct="1">
              <a:buClr>
                <a:srgbClr val="000000"/>
              </a:buClr>
              <a:buFont typeface="WingDings"/>
              <a:buChar char=""/>
              <a:defRPr/>
            </a:pPr>
            <a:r>
              <a:rPr lang="de-DE" sz="2000" dirty="0">
                <a:solidFill>
                  <a:srgbClr val="004992"/>
                </a:solidFill>
              </a:rPr>
              <a:t>Personalit</a:t>
            </a:r>
            <a:r>
              <a:rPr lang="vi-VN" sz="2000" dirty="0">
                <a:solidFill>
                  <a:srgbClr val="004992"/>
                </a:solidFill>
              </a:rPr>
              <a:t>ăț</a:t>
            </a:r>
            <a:r>
              <a:rPr lang="de-DE" sz="2000" dirty="0">
                <a:solidFill>
                  <a:srgbClr val="004992"/>
                </a:solidFill>
              </a:rPr>
              <a:t>i multiple: </a:t>
            </a:r>
            <a:r>
              <a:rPr lang="de-DE" sz="2000" dirty="0">
                <a:solidFill>
                  <a:srgbClr val="333333"/>
                </a:solidFill>
              </a:rPr>
              <a:t>a</a:t>
            </a:r>
            <a:r>
              <a:rPr lang="vi-VN" sz="2000" dirty="0">
                <a:solidFill>
                  <a:srgbClr val="333333"/>
                </a:solidFill>
              </a:rPr>
              <a:t>ceast</a:t>
            </a:r>
            <a:r>
              <a:rPr lang="de-DE" sz="2000" dirty="0">
                <a:solidFill>
                  <a:srgbClr val="333333"/>
                </a:solidFill>
              </a:rPr>
              <a:t>a </a:t>
            </a:r>
            <a:r>
              <a:rPr lang="de-DE" sz="2000" dirty="0" err="1">
                <a:solidFill>
                  <a:srgbClr val="333333"/>
                </a:solidFill>
              </a:rPr>
              <a:t>este</a:t>
            </a:r>
            <a:r>
              <a:rPr lang="de-DE" sz="2000" dirty="0">
                <a:solidFill>
                  <a:srgbClr val="333333"/>
                </a:solidFill>
              </a:rPr>
              <a:t> o</a:t>
            </a:r>
            <a:r>
              <a:rPr lang="vi-VN" sz="2000" dirty="0">
                <a:solidFill>
                  <a:srgbClr val="333333"/>
                </a:solidFill>
              </a:rPr>
              <a:t> imagine</a:t>
            </a:r>
            <a:r>
              <a:rPr lang="de-DE" sz="2000" dirty="0">
                <a:solidFill>
                  <a:srgbClr val="333333"/>
                </a:solidFill>
              </a:rPr>
              <a:t> </a:t>
            </a:r>
            <a:r>
              <a:rPr lang="vi-VN" sz="2000" dirty="0">
                <a:solidFill>
                  <a:srgbClr val="333333"/>
                </a:solidFill>
              </a:rPr>
              <a:t>falsă și </a:t>
            </a:r>
            <a:r>
              <a:rPr lang="de-DE" sz="2000" dirty="0" err="1">
                <a:solidFill>
                  <a:srgbClr val="333333"/>
                </a:solidFill>
              </a:rPr>
              <a:t>derutant</a:t>
            </a:r>
            <a:r>
              <a:rPr lang="vi-VN" sz="2000" dirty="0">
                <a:solidFill>
                  <a:srgbClr val="333333"/>
                </a:solidFill>
              </a:rPr>
              <a:t>ă </a:t>
            </a:r>
            <a:r>
              <a:rPr lang="de-DE" sz="2000" dirty="0">
                <a:solidFill>
                  <a:srgbClr val="333333"/>
                </a:solidFill>
              </a:rPr>
              <a:t>a</a:t>
            </a:r>
            <a:r>
              <a:rPr lang="vi-VN" sz="2000" dirty="0">
                <a:solidFill>
                  <a:srgbClr val="333333"/>
                </a:solidFill>
              </a:rPr>
              <a:t> schizofrenie</a:t>
            </a:r>
            <a:r>
              <a:rPr lang="de-DE" sz="2000" dirty="0">
                <a:solidFill>
                  <a:srgbClr val="333333"/>
                </a:solidFill>
              </a:rPr>
              <a:t>i</a:t>
            </a:r>
            <a:r>
              <a:rPr lang="vi-VN" sz="2000" dirty="0">
                <a:solidFill>
                  <a:srgbClr val="333333"/>
                </a:solidFill>
              </a:rPr>
              <a:t> și psihoz</a:t>
            </a:r>
            <a:r>
              <a:rPr lang="de-DE" sz="2000" dirty="0">
                <a:solidFill>
                  <a:srgbClr val="333333"/>
                </a:solidFill>
              </a:rPr>
              <a:t>ei</a:t>
            </a:r>
            <a:r>
              <a:rPr lang="en-US" sz="2000" dirty="0">
                <a:solidFill>
                  <a:srgbClr val="333333"/>
                </a:solidFill>
              </a:rPr>
              <a:t>. Mai </a:t>
            </a:r>
            <a:r>
              <a:rPr lang="en-US" sz="2000" dirty="0" err="1">
                <a:solidFill>
                  <a:srgbClr val="333333"/>
                </a:solidFill>
              </a:rPr>
              <a:t>întâi</a:t>
            </a:r>
            <a:r>
              <a:rPr lang="en-US" sz="2000" dirty="0">
                <a:solidFill>
                  <a:srgbClr val="333333"/>
                </a:solidFill>
              </a:rPr>
              <a:t>, </a:t>
            </a:r>
            <a:r>
              <a:rPr lang="en-US" sz="2000" dirty="0" err="1">
                <a:solidFill>
                  <a:srgbClr val="333333"/>
                </a:solidFill>
              </a:rPr>
              <a:t>faptul</a:t>
            </a:r>
            <a:r>
              <a:rPr lang="en-US" sz="2000" dirty="0">
                <a:solidFill>
                  <a:srgbClr val="333333"/>
                </a:solidFill>
              </a:rPr>
              <a:t> </a:t>
            </a:r>
            <a:r>
              <a:rPr lang="en-US" sz="2000" dirty="0" err="1">
                <a:solidFill>
                  <a:srgbClr val="333333"/>
                </a:solidFill>
              </a:rPr>
              <a:t>dac</a:t>
            </a:r>
            <a:r>
              <a:rPr lang="vi-VN" sz="2000" dirty="0">
                <a:solidFill>
                  <a:srgbClr val="333333"/>
                </a:solidFill>
              </a:rPr>
              <a:t>ă</a:t>
            </a:r>
            <a:r>
              <a:rPr lang="en-US" sz="2000" dirty="0">
                <a:solidFill>
                  <a:srgbClr val="333333"/>
                </a:solidFill>
              </a:rPr>
              <a:t> exist</a:t>
            </a:r>
            <a:r>
              <a:rPr lang="vi-VN" sz="2000" dirty="0">
                <a:solidFill>
                  <a:srgbClr val="333333"/>
                </a:solidFill>
              </a:rPr>
              <a:t>ă</a:t>
            </a:r>
            <a:r>
              <a:rPr lang="en-US" sz="2000" dirty="0">
                <a:solidFill>
                  <a:srgbClr val="333333"/>
                </a:solidFill>
              </a:rPr>
              <a:t> </a:t>
            </a:r>
            <a:r>
              <a:rPr lang="en-US" sz="2000" dirty="0" err="1">
                <a:solidFill>
                  <a:srgbClr val="333333"/>
                </a:solidFill>
              </a:rPr>
              <a:t>personali</a:t>
            </a:r>
            <a:r>
              <a:rPr lang="vi-VN" sz="2000" dirty="0">
                <a:solidFill>
                  <a:srgbClr val="333333"/>
                </a:solidFill>
              </a:rPr>
              <a:t>ă</a:t>
            </a:r>
            <a:r>
              <a:rPr lang="en-US" sz="2000" dirty="0" err="1">
                <a:solidFill>
                  <a:srgbClr val="333333"/>
                </a:solidFill>
              </a:rPr>
              <a:t>ți</a:t>
            </a:r>
            <a:r>
              <a:rPr lang="en-US" sz="2000" dirty="0">
                <a:solidFill>
                  <a:srgbClr val="333333"/>
                </a:solidFill>
              </a:rPr>
              <a:t> multiple </a:t>
            </a:r>
            <a:r>
              <a:rPr lang="en-US" sz="2000" dirty="0" err="1">
                <a:solidFill>
                  <a:srgbClr val="333333"/>
                </a:solidFill>
              </a:rPr>
              <a:t>este</a:t>
            </a:r>
            <a:r>
              <a:rPr lang="en-US" sz="2000" dirty="0">
                <a:solidFill>
                  <a:srgbClr val="333333"/>
                </a:solidFill>
              </a:rPr>
              <a:t> </a:t>
            </a:r>
            <a:r>
              <a:rPr lang="en-US" sz="2000" dirty="0" err="1">
                <a:solidFill>
                  <a:srgbClr val="333333"/>
                </a:solidFill>
              </a:rPr>
              <a:t>controversat</a:t>
            </a:r>
            <a:r>
              <a:rPr lang="en-US" sz="2000" dirty="0">
                <a:solidFill>
                  <a:srgbClr val="333333"/>
                </a:solidFill>
              </a:rPr>
              <a:t>. </a:t>
            </a:r>
            <a:r>
              <a:rPr lang="en-US" sz="2000" dirty="0" err="1">
                <a:solidFill>
                  <a:srgbClr val="333333"/>
                </a:solidFill>
              </a:rPr>
              <a:t>În</a:t>
            </a:r>
            <a:r>
              <a:rPr lang="en-US" sz="2000" dirty="0">
                <a:solidFill>
                  <a:srgbClr val="333333"/>
                </a:solidFill>
              </a:rPr>
              <a:t> al </a:t>
            </a:r>
            <a:r>
              <a:rPr lang="en-US" sz="2000" dirty="0" err="1">
                <a:solidFill>
                  <a:srgbClr val="333333"/>
                </a:solidFill>
              </a:rPr>
              <a:t>doilea</a:t>
            </a:r>
            <a:r>
              <a:rPr lang="en-US" sz="2000" dirty="0">
                <a:solidFill>
                  <a:srgbClr val="333333"/>
                </a:solidFill>
              </a:rPr>
              <a:t> </a:t>
            </a:r>
            <a:r>
              <a:rPr lang="en-US" sz="2000" dirty="0" err="1">
                <a:solidFill>
                  <a:srgbClr val="333333"/>
                </a:solidFill>
              </a:rPr>
              <a:t>rând</a:t>
            </a:r>
            <a:r>
              <a:rPr lang="en-US" sz="2000" dirty="0">
                <a:solidFill>
                  <a:srgbClr val="333333"/>
                </a:solidFill>
              </a:rPr>
              <a:t>, </a:t>
            </a:r>
            <a:r>
              <a:rPr lang="en-US" sz="2000" dirty="0" err="1">
                <a:solidFill>
                  <a:srgbClr val="333333"/>
                </a:solidFill>
              </a:rPr>
              <a:t>acest</a:t>
            </a:r>
            <a:r>
              <a:rPr lang="en-US" sz="2000" dirty="0">
                <a:solidFill>
                  <a:srgbClr val="333333"/>
                </a:solidFill>
              </a:rPr>
              <a:t> </a:t>
            </a:r>
            <a:r>
              <a:rPr lang="en-US" sz="2000" dirty="0" err="1">
                <a:solidFill>
                  <a:srgbClr val="333333"/>
                </a:solidFill>
              </a:rPr>
              <a:t>simptom</a:t>
            </a:r>
            <a:r>
              <a:rPr lang="en-US" sz="2000" dirty="0">
                <a:solidFill>
                  <a:srgbClr val="333333"/>
                </a:solidFill>
              </a:rPr>
              <a:t> nu </a:t>
            </a:r>
            <a:r>
              <a:rPr lang="en-US" sz="2000" dirty="0" err="1">
                <a:solidFill>
                  <a:srgbClr val="333333"/>
                </a:solidFill>
              </a:rPr>
              <a:t>este</a:t>
            </a:r>
            <a:r>
              <a:rPr lang="en-US" sz="2000" dirty="0">
                <a:solidFill>
                  <a:srgbClr val="333333"/>
                </a:solidFill>
              </a:rPr>
              <a:t> un </a:t>
            </a:r>
            <a:r>
              <a:rPr lang="en-US" sz="2000" dirty="0" err="1">
                <a:solidFill>
                  <a:srgbClr val="333333"/>
                </a:solidFill>
              </a:rPr>
              <a:t>indiciu</a:t>
            </a:r>
            <a:r>
              <a:rPr lang="en-US" sz="2000" dirty="0">
                <a:solidFill>
                  <a:srgbClr val="333333"/>
                </a:solidFill>
              </a:rPr>
              <a:t> </a:t>
            </a:r>
            <a:r>
              <a:rPr lang="en-US" sz="2000" dirty="0" err="1">
                <a:solidFill>
                  <a:srgbClr val="333333"/>
                </a:solidFill>
              </a:rPr>
              <a:t>pentru</a:t>
            </a:r>
            <a:r>
              <a:rPr lang="en-US" sz="2000" dirty="0">
                <a:solidFill>
                  <a:srgbClr val="333333"/>
                </a:solidFill>
              </a:rPr>
              <a:t> </a:t>
            </a:r>
            <a:r>
              <a:rPr lang="en-US" sz="2000" dirty="0" err="1">
                <a:solidFill>
                  <a:srgbClr val="333333"/>
                </a:solidFill>
              </a:rPr>
              <a:t>schizofrenie</a:t>
            </a:r>
            <a:r>
              <a:rPr lang="en-US" sz="2000" dirty="0">
                <a:solidFill>
                  <a:srgbClr val="333333"/>
                </a:solidFill>
              </a:rPr>
              <a:t> </a:t>
            </a:r>
            <a:r>
              <a:rPr lang="en-US" sz="2000" dirty="0" err="1">
                <a:solidFill>
                  <a:srgbClr val="333333"/>
                </a:solidFill>
              </a:rPr>
              <a:t>ori</a:t>
            </a:r>
            <a:r>
              <a:rPr lang="en-US" sz="2000" dirty="0">
                <a:solidFill>
                  <a:srgbClr val="333333"/>
                </a:solidFill>
              </a:rPr>
              <a:t> </a:t>
            </a:r>
            <a:r>
              <a:rPr lang="en-US" sz="2000" dirty="0" err="1">
                <a:solidFill>
                  <a:srgbClr val="333333"/>
                </a:solidFill>
              </a:rPr>
              <a:t>psihoz</a:t>
            </a:r>
            <a:r>
              <a:rPr lang="vi-VN" sz="2000" dirty="0">
                <a:solidFill>
                  <a:srgbClr val="333333"/>
                </a:solidFill>
              </a:rPr>
              <a:t>ă</a:t>
            </a:r>
            <a:r>
              <a:rPr lang="de-DE" sz="2000" dirty="0">
                <a:solidFill>
                  <a:srgbClr val="333333"/>
                </a:solidFill>
              </a:rPr>
              <a:t>.</a:t>
            </a: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41</a:t>
            </a:fld>
            <a:endParaRPr lang="de-DE">
              <a:latin typeface="+mn-lt"/>
              <a:ea typeface="+mn-ea"/>
              <a:cs typeface="+mn-cs"/>
            </a:endParaRPr>
          </a:p>
        </p:txBody>
      </p:sp>
    </p:spTree>
    <p:extLst>
      <p:ext uri="{BB962C8B-B14F-4D97-AF65-F5344CB8AC3E}">
        <p14:creationId xmlns:p14="http://schemas.microsoft.com/office/powerpoint/2010/main" val="39572339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Stigmatizarea celor care suferă de psihoză</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de-DE" sz="2000" dirty="0" err="1">
                <a:solidFill>
                  <a:srgbClr val="004992"/>
                </a:solidFill>
              </a:rPr>
              <a:t>Justificat</a:t>
            </a:r>
            <a:r>
              <a:rPr lang="de-DE" sz="2000" dirty="0">
                <a:solidFill>
                  <a:srgbClr val="004992"/>
                </a:solidFill>
              </a:rPr>
              <a:t>? NU!</a:t>
            </a:r>
          </a:p>
          <a:p>
            <a:pPr marL="342900" indent="-342900" eaLnBrk="1" fontAlgn="auto" hangingPunct="1">
              <a:buClr>
                <a:srgbClr val="000000"/>
              </a:buClr>
              <a:buFont typeface="WingDings"/>
              <a:buChar char=""/>
              <a:defRPr/>
            </a:pPr>
            <a:r>
              <a:rPr lang="de-DE" sz="2000">
                <a:solidFill>
                  <a:srgbClr val="004992"/>
                </a:solidFill>
              </a:rPr>
              <a:t>Personalit</a:t>
            </a:r>
            <a:r>
              <a:rPr lang="vi-VN" sz="2000" dirty="0">
                <a:solidFill>
                  <a:srgbClr val="004992"/>
                </a:solidFill>
              </a:rPr>
              <a:t>ăț</a:t>
            </a:r>
            <a:r>
              <a:rPr lang="de-DE" sz="2000" dirty="0">
                <a:solidFill>
                  <a:srgbClr val="004992"/>
                </a:solidFill>
              </a:rPr>
              <a:t>i multiple: </a:t>
            </a:r>
            <a:r>
              <a:rPr lang="de-DE" sz="2000" dirty="0">
                <a:solidFill>
                  <a:srgbClr val="333333"/>
                </a:solidFill>
              </a:rPr>
              <a:t>a</a:t>
            </a:r>
            <a:r>
              <a:rPr lang="vi-VN" sz="2000" dirty="0">
                <a:solidFill>
                  <a:srgbClr val="333333"/>
                </a:solidFill>
              </a:rPr>
              <a:t>ceast</a:t>
            </a:r>
            <a:r>
              <a:rPr lang="de-DE" sz="2000" dirty="0">
                <a:solidFill>
                  <a:srgbClr val="333333"/>
                </a:solidFill>
              </a:rPr>
              <a:t>a </a:t>
            </a:r>
            <a:r>
              <a:rPr lang="de-DE" sz="2000" dirty="0" err="1">
                <a:solidFill>
                  <a:srgbClr val="333333"/>
                </a:solidFill>
              </a:rPr>
              <a:t>este</a:t>
            </a:r>
            <a:r>
              <a:rPr lang="de-DE" sz="2000" dirty="0">
                <a:solidFill>
                  <a:srgbClr val="333333"/>
                </a:solidFill>
              </a:rPr>
              <a:t> o</a:t>
            </a:r>
            <a:r>
              <a:rPr lang="vi-VN" sz="2000" dirty="0">
                <a:solidFill>
                  <a:srgbClr val="333333"/>
                </a:solidFill>
              </a:rPr>
              <a:t> imagine</a:t>
            </a:r>
            <a:r>
              <a:rPr lang="de-DE" sz="2000" dirty="0">
                <a:solidFill>
                  <a:srgbClr val="333333"/>
                </a:solidFill>
              </a:rPr>
              <a:t> </a:t>
            </a:r>
            <a:r>
              <a:rPr lang="vi-VN" sz="2000" dirty="0">
                <a:solidFill>
                  <a:srgbClr val="333333"/>
                </a:solidFill>
              </a:rPr>
              <a:t>falsă și </a:t>
            </a:r>
            <a:r>
              <a:rPr lang="de-DE" sz="2000" dirty="0" err="1">
                <a:solidFill>
                  <a:srgbClr val="333333"/>
                </a:solidFill>
              </a:rPr>
              <a:t>derutant</a:t>
            </a:r>
            <a:r>
              <a:rPr lang="vi-VN" sz="2000" dirty="0">
                <a:solidFill>
                  <a:srgbClr val="333333"/>
                </a:solidFill>
              </a:rPr>
              <a:t>ă </a:t>
            </a:r>
            <a:r>
              <a:rPr lang="de-DE" sz="2000" dirty="0">
                <a:solidFill>
                  <a:srgbClr val="333333"/>
                </a:solidFill>
              </a:rPr>
              <a:t>a</a:t>
            </a:r>
            <a:r>
              <a:rPr lang="vi-VN" sz="2000" dirty="0">
                <a:solidFill>
                  <a:srgbClr val="333333"/>
                </a:solidFill>
              </a:rPr>
              <a:t> schizofrenie</a:t>
            </a:r>
            <a:r>
              <a:rPr lang="de-DE" sz="2000" dirty="0">
                <a:solidFill>
                  <a:srgbClr val="333333"/>
                </a:solidFill>
              </a:rPr>
              <a:t>i</a:t>
            </a:r>
            <a:r>
              <a:rPr lang="vi-VN" sz="2000" dirty="0">
                <a:solidFill>
                  <a:srgbClr val="333333"/>
                </a:solidFill>
              </a:rPr>
              <a:t> și psihoz</a:t>
            </a:r>
            <a:r>
              <a:rPr lang="de-DE" sz="2000" dirty="0">
                <a:solidFill>
                  <a:srgbClr val="333333"/>
                </a:solidFill>
              </a:rPr>
              <a:t>ei</a:t>
            </a:r>
            <a:r>
              <a:rPr lang="en-US" sz="2000" dirty="0">
                <a:solidFill>
                  <a:srgbClr val="333333"/>
                </a:solidFill>
              </a:rPr>
              <a:t>. Mai </a:t>
            </a:r>
            <a:r>
              <a:rPr lang="en-US" sz="2000" dirty="0" err="1">
                <a:solidFill>
                  <a:srgbClr val="333333"/>
                </a:solidFill>
              </a:rPr>
              <a:t>întâi</a:t>
            </a:r>
            <a:r>
              <a:rPr lang="en-US" sz="2000" dirty="0">
                <a:solidFill>
                  <a:srgbClr val="333333"/>
                </a:solidFill>
              </a:rPr>
              <a:t>, </a:t>
            </a:r>
            <a:r>
              <a:rPr lang="en-US" sz="2000" dirty="0" err="1">
                <a:solidFill>
                  <a:srgbClr val="333333"/>
                </a:solidFill>
              </a:rPr>
              <a:t>faptul</a:t>
            </a:r>
            <a:r>
              <a:rPr lang="en-US" sz="2000" dirty="0">
                <a:solidFill>
                  <a:srgbClr val="333333"/>
                </a:solidFill>
              </a:rPr>
              <a:t> </a:t>
            </a:r>
            <a:r>
              <a:rPr lang="en-US" sz="2000" dirty="0" err="1">
                <a:solidFill>
                  <a:srgbClr val="333333"/>
                </a:solidFill>
              </a:rPr>
              <a:t>dac</a:t>
            </a:r>
            <a:r>
              <a:rPr lang="vi-VN" sz="2000" dirty="0">
                <a:solidFill>
                  <a:srgbClr val="333333"/>
                </a:solidFill>
              </a:rPr>
              <a:t>ă</a:t>
            </a:r>
            <a:r>
              <a:rPr lang="en-US" sz="2000" dirty="0">
                <a:solidFill>
                  <a:srgbClr val="333333"/>
                </a:solidFill>
              </a:rPr>
              <a:t> exist</a:t>
            </a:r>
            <a:r>
              <a:rPr lang="vi-VN" sz="2000" dirty="0">
                <a:solidFill>
                  <a:srgbClr val="333333"/>
                </a:solidFill>
              </a:rPr>
              <a:t>ă</a:t>
            </a:r>
            <a:r>
              <a:rPr lang="en-US" sz="2000" dirty="0">
                <a:solidFill>
                  <a:srgbClr val="333333"/>
                </a:solidFill>
              </a:rPr>
              <a:t> </a:t>
            </a:r>
            <a:r>
              <a:rPr lang="en-US" sz="2000" dirty="0" err="1">
                <a:solidFill>
                  <a:srgbClr val="333333"/>
                </a:solidFill>
              </a:rPr>
              <a:t>personali</a:t>
            </a:r>
            <a:r>
              <a:rPr lang="vi-VN" sz="2000" dirty="0">
                <a:solidFill>
                  <a:srgbClr val="333333"/>
                </a:solidFill>
              </a:rPr>
              <a:t>ă</a:t>
            </a:r>
            <a:r>
              <a:rPr lang="en-US" sz="2000" dirty="0" err="1">
                <a:solidFill>
                  <a:srgbClr val="333333"/>
                </a:solidFill>
              </a:rPr>
              <a:t>ți</a:t>
            </a:r>
            <a:r>
              <a:rPr lang="en-US" sz="2000" dirty="0">
                <a:solidFill>
                  <a:srgbClr val="333333"/>
                </a:solidFill>
              </a:rPr>
              <a:t> multiple </a:t>
            </a:r>
            <a:r>
              <a:rPr lang="en-US" sz="2000" dirty="0" err="1">
                <a:solidFill>
                  <a:srgbClr val="333333"/>
                </a:solidFill>
              </a:rPr>
              <a:t>este</a:t>
            </a:r>
            <a:r>
              <a:rPr lang="en-US" sz="2000" dirty="0">
                <a:solidFill>
                  <a:srgbClr val="333333"/>
                </a:solidFill>
              </a:rPr>
              <a:t> </a:t>
            </a:r>
            <a:r>
              <a:rPr lang="en-US" sz="2000" dirty="0" err="1">
                <a:solidFill>
                  <a:srgbClr val="333333"/>
                </a:solidFill>
              </a:rPr>
              <a:t>controversat</a:t>
            </a:r>
            <a:r>
              <a:rPr lang="en-US" sz="2000" dirty="0">
                <a:solidFill>
                  <a:srgbClr val="333333"/>
                </a:solidFill>
              </a:rPr>
              <a:t>. </a:t>
            </a:r>
            <a:r>
              <a:rPr lang="en-US" sz="2000" dirty="0" err="1">
                <a:solidFill>
                  <a:srgbClr val="333333"/>
                </a:solidFill>
              </a:rPr>
              <a:t>În</a:t>
            </a:r>
            <a:r>
              <a:rPr lang="en-US" sz="2000" dirty="0">
                <a:solidFill>
                  <a:srgbClr val="333333"/>
                </a:solidFill>
              </a:rPr>
              <a:t> al </a:t>
            </a:r>
            <a:r>
              <a:rPr lang="en-US" sz="2000" dirty="0" err="1">
                <a:solidFill>
                  <a:srgbClr val="333333"/>
                </a:solidFill>
              </a:rPr>
              <a:t>doilea</a:t>
            </a:r>
            <a:r>
              <a:rPr lang="en-US" sz="2000" dirty="0">
                <a:solidFill>
                  <a:srgbClr val="333333"/>
                </a:solidFill>
              </a:rPr>
              <a:t> </a:t>
            </a:r>
            <a:r>
              <a:rPr lang="en-US" sz="2000" dirty="0" err="1">
                <a:solidFill>
                  <a:srgbClr val="333333"/>
                </a:solidFill>
              </a:rPr>
              <a:t>rând</a:t>
            </a:r>
            <a:r>
              <a:rPr lang="en-US" sz="2000" dirty="0">
                <a:solidFill>
                  <a:srgbClr val="333333"/>
                </a:solidFill>
              </a:rPr>
              <a:t>, </a:t>
            </a:r>
            <a:r>
              <a:rPr lang="en-US" sz="2000" dirty="0" err="1">
                <a:solidFill>
                  <a:srgbClr val="333333"/>
                </a:solidFill>
              </a:rPr>
              <a:t>acest</a:t>
            </a:r>
            <a:r>
              <a:rPr lang="en-US" sz="2000" dirty="0">
                <a:solidFill>
                  <a:srgbClr val="333333"/>
                </a:solidFill>
              </a:rPr>
              <a:t> </a:t>
            </a:r>
            <a:r>
              <a:rPr lang="en-US" sz="2000" dirty="0" err="1">
                <a:solidFill>
                  <a:srgbClr val="333333"/>
                </a:solidFill>
              </a:rPr>
              <a:t>simptom</a:t>
            </a:r>
            <a:r>
              <a:rPr lang="en-US" sz="2000" dirty="0">
                <a:solidFill>
                  <a:srgbClr val="333333"/>
                </a:solidFill>
              </a:rPr>
              <a:t> nu </a:t>
            </a:r>
            <a:r>
              <a:rPr lang="en-US" sz="2000" dirty="0" err="1">
                <a:solidFill>
                  <a:srgbClr val="333333"/>
                </a:solidFill>
              </a:rPr>
              <a:t>este</a:t>
            </a:r>
            <a:r>
              <a:rPr lang="en-US" sz="2000" dirty="0">
                <a:solidFill>
                  <a:srgbClr val="333333"/>
                </a:solidFill>
              </a:rPr>
              <a:t> un </a:t>
            </a:r>
            <a:r>
              <a:rPr lang="en-US" sz="2000" dirty="0" err="1">
                <a:solidFill>
                  <a:srgbClr val="333333"/>
                </a:solidFill>
              </a:rPr>
              <a:t>indiciu</a:t>
            </a:r>
            <a:r>
              <a:rPr lang="en-US" sz="2000" dirty="0">
                <a:solidFill>
                  <a:srgbClr val="333333"/>
                </a:solidFill>
              </a:rPr>
              <a:t> </a:t>
            </a:r>
            <a:r>
              <a:rPr lang="en-US" sz="2000" dirty="0" err="1">
                <a:solidFill>
                  <a:srgbClr val="333333"/>
                </a:solidFill>
              </a:rPr>
              <a:t>pentru</a:t>
            </a:r>
            <a:r>
              <a:rPr lang="en-US" sz="2000" dirty="0">
                <a:solidFill>
                  <a:srgbClr val="333333"/>
                </a:solidFill>
              </a:rPr>
              <a:t> </a:t>
            </a:r>
            <a:r>
              <a:rPr lang="en-US" sz="2000" dirty="0" err="1">
                <a:solidFill>
                  <a:srgbClr val="333333"/>
                </a:solidFill>
              </a:rPr>
              <a:t>schizofrenie</a:t>
            </a:r>
            <a:r>
              <a:rPr lang="en-US" sz="2000" dirty="0">
                <a:solidFill>
                  <a:srgbClr val="333333"/>
                </a:solidFill>
              </a:rPr>
              <a:t> </a:t>
            </a:r>
            <a:r>
              <a:rPr lang="en-US" sz="2000" dirty="0" err="1">
                <a:solidFill>
                  <a:srgbClr val="333333"/>
                </a:solidFill>
              </a:rPr>
              <a:t>ori</a:t>
            </a:r>
            <a:r>
              <a:rPr lang="en-US" sz="2000" dirty="0">
                <a:solidFill>
                  <a:srgbClr val="333333"/>
                </a:solidFill>
              </a:rPr>
              <a:t> </a:t>
            </a:r>
            <a:r>
              <a:rPr lang="en-US" sz="2000" dirty="0" err="1">
                <a:solidFill>
                  <a:srgbClr val="333333"/>
                </a:solidFill>
              </a:rPr>
              <a:t>psihoz</a:t>
            </a:r>
            <a:r>
              <a:rPr lang="vi-VN" sz="2000" dirty="0">
                <a:solidFill>
                  <a:srgbClr val="333333"/>
                </a:solidFill>
              </a:rPr>
              <a:t>ă</a:t>
            </a:r>
            <a:r>
              <a:rPr lang="de-DE" sz="2000" dirty="0">
                <a:solidFill>
                  <a:srgbClr val="333333"/>
                </a:solidFill>
              </a:rPr>
              <a:t>.</a:t>
            </a:r>
          </a:p>
          <a:p>
            <a:pPr marL="342900" indent="-342900" eaLnBrk="1" fontAlgn="auto" hangingPunct="1">
              <a:buClr>
                <a:srgbClr val="000000"/>
              </a:buClr>
              <a:buFont typeface="WingDings"/>
              <a:buChar char=""/>
              <a:defRPr/>
            </a:pPr>
            <a:r>
              <a:rPr lang="de-DE" sz="2000" dirty="0" err="1">
                <a:solidFill>
                  <a:srgbClr val="004992"/>
                </a:solidFill>
              </a:rPr>
              <a:t>Neinteligenți</a:t>
            </a:r>
            <a:r>
              <a:rPr lang="de-DE" sz="2000" dirty="0">
                <a:solidFill>
                  <a:srgbClr val="004992"/>
                </a:solidFill>
              </a:rPr>
              <a:t>: </a:t>
            </a:r>
            <a:r>
              <a:rPr lang="en-US" sz="2000" dirty="0" err="1">
                <a:solidFill>
                  <a:srgbClr val="333333"/>
                </a:solidFill>
              </a:rPr>
              <a:t>dezvoltarea</a:t>
            </a:r>
            <a:r>
              <a:rPr lang="en-US" sz="2000" dirty="0">
                <a:solidFill>
                  <a:srgbClr val="333333"/>
                </a:solidFill>
              </a:rPr>
              <a:t> </a:t>
            </a:r>
            <a:r>
              <a:rPr lang="en-US" sz="2000" dirty="0" err="1">
                <a:solidFill>
                  <a:srgbClr val="333333"/>
                </a:solidFill>
              </a:rPr>
              <a:t>tulbur</a:t>
            </a:r>
            <a:r>
              <a:rPr lang="vi-VN" sz="2000" dirty="0">
                <a:solidFill>
                  <a:srgbClr val="333333"/>
                </a:solidFill>
              </a:rPr>
              <a:t>ă</a:t>
            </a:r>
            <a:r>
              <a:rPr lang="de-DE" sz="2000" dirty="0" err="1">
                <a:solidFill>
                  <a:srgbClr val="333333"/>
                </a:solidFill>
              </a:rPr>
              <a:t>rilor</a:t>
            </a:r>
            <a:r>
              <a:rPr lang="de-DE" sz="2000" dirty="0">
                <a:solidFill>
                  <a:srgbClr val="333333"/>
                </a:solidFill>
              </a:rPr>
              <a:t> </a:t>
            </a:r>
            <a:r>
              <a:rPr lang="de-DE" sz="2000" dirty="0" err="1">
                <a:solidFill>
                  <a:srgbClr val="333333"/>
                </a:solidFill>
              </a:rPr>
              <a:t>psihice</a:t>
            </a:r>
            <a:r>
              <a:rPr lang="de-DE" sz="2000" dirty="0">
                <a:solidFill>
                  <a:srgbClr val="333333"/>
                </a:solidFill>
              </a:rPr>
              <a:t> nu </a:t>
            </a:r>
            <a:r>
              <a:rPr lang="de-DE" sz="2000" dirty="0" err="1">
                <a:solidFill>
                  <a:srgbClr val="333333"/>
                </a:solidFill>
              </a:rPr>
              <a:t>are</a:t>
            </a:r>
            <a:r>
              <a:rPr lang="de-DE" sz="2000" dirty="0">
                <a:solidFill>
                  <a:srgbClr val="333333"/>
                </a:solidFill>
              </a:rPr>
              <a:t> leg</a:t>
            </a:r>
            <a:r>
              <a:rPr lang="vi-VN" sz="2000" dirty="0">
                <a:solidFill>
                  <a:srgbClr val="333333"/>
                </a:solidFill>
              </a:rPr>
              <a:t>ă</a:t>
            </a:r>
            <a:r>
              <a:rPr lang="de-DE" sz="2000" dirty="0" err="1">
                <a:solidFill>
                  <a:srgbClr val="333333"/>
                </a:solidFill>
              </a:rPr>
              <a:t>tur</a:t>
            </a:r>
            <a:r>
              <a:rPr lang="vi-VN" sz="2000" dirty="0">
                <a:solidFill>
                  <a:srgbClr val="333333"/>
                </a:solidFill>
              </a:rPr>
              <a:t>ă</a:t>
            </a:r>
            <a:r>
              <a:rPr lang="de-DE" sz="2000" dirty="0">
                <a:solidFill>
                  <a:srgbClr val="333333"/>
                </a:solidFill>
              </a:rPr>
              <a:t> </a:t>
            </a:r>
            <a:r>
              <a:rPr lang="de-DE" sz="2000" dirty="0" err="1">
                <a:solidFill>
                  <a:srgbClr val="333333"/>
                </a:solidFill>
              </a:rPr>
              <a:t>cu</a:t>
            </a:r>
            <a:r>
              <a:rPr lang="de-DE" sz="2000" dirty="0">
                <a:solidFill>
                  <a:srgbClr val="333333"/>
                </a:solidFill>
              </a:rPr>
              <a:t> </a:t>
            </a:r>
            <a:r>
              <a:rPr lang="de-DE" sz="2000" dirty="0" err="1">
                <a:solidFill>
                  <a:srgbClr val="333333"/>
                </a:solidFill>
              </a:rPr>
              <a:t>inteligența</a:t>
            </a:r>
            <a:r>
              <a:rPr lang="de-DE" sz="2000" dirty="0">
                <a:solidFill>
                  <a:srgbClr val="333333"/>
                </a:solidFill>
              </a:rPr>
              <a:t> </a:t>
            </a:r>
            <a:r>
              <a:rPr lang="de-DE" sz="2000" dirty="0" err="1">
                <a:solidFill>
                  <a:srgbClr val="333333"/>
                </a:solidFill>
              </a:rPr>
              <a:t>unei</a:t>
            </a:r>
            <a:r>
              <a:rPr lang="de-DE" sz="2000" dirty="0">
                <a:solidFill>
                  <a:srgbClr val="333333"/>
                </a:solidFill>
              </a:rPr>
              <a:t> </a:t>
            </a:r>
            <a:r>
              <a:rPr lang="de-DE" sz="2000" dirty="0" err="1">
                <a:solidFill>
                  <a:srgbClr val="333333"/>
                </a:solidFill>
              </a:rPr>
              <a:t>persoane</a:t>
            </a:r>
            <a:r>
              <a:rPr lang="de-DE" sz="2000" dirty="0">
                <a:solidFill>
                  <a:srgbClr val="333333"/>
                </a:solidFill>
              </a:rPr>
              <a:t>. </a:t>
            </a:r>
            <a:r>
              <a:rPr lang="vi-VN" sz="2000" dirty="0">
                <a:solidFill>
                  <a:srgbClr val="333333"/>
                </a:solidFill>
              </a:rPr>
              <a:t>La fel ca și</a:t>
            </a:r>
            <a:r>
              <a:rPr lang="de-DE" sz="2000" dirty="0">
                <a:solidFill>
                  <a:srgbClr val="333333"/>
                </a:solidFill>
              </a:rPr>
              <a:t> </a:t>
            </a:r>
            <a:r>
              <a:rPr lang="de-DE" sz="2000" dirty="0" err="1">
                <a:solidFill>
                  <a:srgbClr val="333333"/>
                </a:solidFill>
              </a:rPr>
              <a:t>în</a:t>
            </a:r>
            <a:r>
              <a:rPr lang="vi-VN" sz="2000" dirty="0">
                <a:solidFill>
                  <a:srgbClr val="333333"/>
                </a:solidFill>
              </a:rPr>
              <a:t> populația generală, mulți oameni care </a:t>
            </a:r>
            <a:r>
              <a:rPr lang="de-DE" sz="2000" dirty="0" err="1">
                <a:solidFill>
                  <a:srgbClr val="333333"/>
                </a:solidFill>
              </a:rPr>
              <a:t>sufer</a:t>
            </a:r>
            <a:r>
              <a:rPr lang="vi-VN" sz="2000" dirty="0">
                <a:solidFill>
                  <a:srgbClr val="333333"/>
                </a:solidFill>
              </a:rPr>
              <a:t>ă</a:t>
            </a:r>
            <a:r>
              <a:rPr lang="de-DE" sz="2000" dirty="0">
                <a:solidFill>
                  <a:srgbClr val="333333"/>
                </a:solidFill>
              </a:rPr>
              <a:t> de </a:t>
            </a:r>
            <a:r>
              <a:rPr lang="vi-VN" sz="2000" dirty="0">
                <a:solidFill>
                  <a:srgbClr val="333333"/>
                </a:solidFill>
              </a:rPr>
              <a:t>psihoză pot </a:t>
            </a:r>
            <a:r>
              <a:rPr lang="de-DE" sz="2000" dirty="0">
                <a:solidFill>
                  <a:srgbClr val="333333"/>
                </a:solidFill>
              </a:rPr>
              <a:t>s</a:t>
            </a:r>
            <a:r>
              <a:rPr lang="vi-VN" sz="2000" dirty="0">
                <a:solidFill>
                  <a:srgbClr val="333333"/>
                </a:solidFill>
              </a:rPr>
              <a:t>ă</a:t>
            </a:r>
            <a:r>
              <a:rPr lang="de-DE" sz="2000" dirty="0">
                <a:solidFill>
                  <a:srgbClr val="333333"/>
                </a:solidFill>
              </a:rPr>
              <a:t> </a:t>
            </a:r>
            <a:r>
              <a:rPr lang="de-DE" sz="2000" dirty="0" err="1">
                <a:solidFill>
                  <a:srgbClr val="333333"/>
                </a:solidFill>
              </a:rPr>
              <a:t>aib</a:t>
            </a:r>
            <a:r>
              <a:rPr lang="vi-VN" sz="2000" dirty="0">
                <a:solidFill>
                  <a:srgbClr val="333333"/>
                </a:solidFill>
              </a:rPr>
              <a:t>ă </a:t>
            </a:r>
            <a:r>
              <a:rPr lang="de-DE" sz="2000" dirty="0">
                <a:solidFill>
                  <a:srgbClr val="333333"/>
                </a:solidFill>
              </a:rPr>
              <a:t>o </a:t>
            </a:r>
            <a:r>
              <a:rPr lang="vi-VN" sz="2000" dirty="0">
                <a:solidFill>
                  <a:srgbClr val="333333"/>
                </a:solidFill>
              </a:rPr>
              <a:t>inteligență peste </a:t>
            </a:r>
            <a:r>
              <a:rPr lang="vi-VN" sz="2000">
                <a:solidFill>
                  <a:srgbClr val="333333"/>
                </a:solidFill>
              </a:rPr>
              <a:t>medie.</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42</a:t>
            </a:fld>
            <a:endParaRPr lang="de-DE">
              <a:latin typeface="+mn-lt"/>
              <a:ea typeface="+mn-ea"/>
              <a:cs typeface="+mn-cs"/>
            </a:endParaRPr>
          </a:p>
        </p:txBody>
      </p:sp>
    </p:spTree>
    <p:extLst>
      <p:ext uri="{BB962C8B-B14F-4D97-AF65-F5344CB8AC3E}">
        <p14:creationId xmlns:p14="http://schemas.microsoft.com/office/powerpoint/2010/main" val="745612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Stigmatizarea celor care suferă de psihoză</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de-DE" sz="2000" dirty="0" err="1">
                <a:solidFill>
                  <a:srgbClr val="004992"/>
                </a:solidFill>
              </a:rPr>
              <a:t>Justificat</a:t>
            </a:r>
            <a:r>
              <a:rPr lang="de-DE" sz="2000" dirty="0">
                <a:solidFill>
                  <a:srgbClr val="004992"/>
                </a:solidFill>
              </a:rPr>
              <a:t>? NU!</a:t>
            </a:r>
          </a:p>
          <a:p>
            <a:pPr marL="342900" indent="-342900" eaLnBrk="1" fontAlgn="auto" hangingPunct="1">
              <a:buClr>
                <a:srgbClr val="000000"/>
              </a:buClr>
              <a:buFont typeface="WingDings"/>
              <a:buChar char=""/>
              <a:defRPr/>
            </a:pPr>
            <a:r>
              <a:rPr lang="de-DE" sz="2000">
                <a:solidFill>
                  <a:srgbClr val="004992"/>
                </a:solidFill>
              </a:rPr>
              <a:t>Personalit</a:t>
            </a:r>
            <a:r>
              <a:rPr lang="vi-VN" sz="2000" dirty="0">
                <a:solidFill>
                  <a:srgbClr val="004992"/>
                </a:solidFill>
              </a:rPr>
              <a:t>ăț</a:t>
            </a:r>
            <a:r>
              <a:rPr lang="de-DE" sz="2000" dirty="0">
                <a:solidFill>
                  <a:srgbClr val="004992"/>
                </a:solidFill>
              </a:rPr>
              <a:t>i multiple: </a:t>
            </a:r>
            <a:r>
              <a:rPr lang="de-DE" sz="2000" dirty="0">
                <a:solidFill>
                  <a:srgbClr val="333333"/>
                </a:solidFill>
              </a:rPr>
              <a:t>a</a:t>
            </a:r>
            <a:r>
              <a:rPr lang="vi-VN" sz="2000" dirty="0">
                <a:solidFill>
                  <a:srgbClr val="333333"/>
                </a:solidFill>
              </a:rPr>
              <a:t>ceast</a:t>
            </a:r>
            <a:r>
              <a:rPr lang="de-DE" sz="2000" dirty="0">
                <a:solidFill>
                  <a:srgbClr val="333333"/>
                </a:solidFill>
              </a:rPr>
              <a:t>a </a:t>
            </a:r>
            <a:r>
              <a:rPr lang="de-DE" sz="2000" dirty="0" err="1">
                <a:solidFill>
                  <a:srgbClr val="333333"/>
                </a:solidFill>
              </a:rPr>
              <a:t>este</a:t>
            </a:r>
            <a:r>
              <a:rPr lang="de-DE" sz="2000" dirty="0">
                <a:solidFill>
                  <a:srgbClr val="333333"/>
                </a:solidFill>
              </a:rPr>
              <a:t> o</a:t>
            </a:r>
            <a:r>
              <a:rPr lang="vi-VN" sz="2000" dirty="0">
                <a:solidFill>
                  <a:srgbClr val="333333"/>
                </a:solidFill>
              </a:rPr>
              <a:t> imagine</a:t>
            </a:r>
            <a:r>
              <a:rPr lang="de-DE" sz="2000" dirty="0">
                <a:solidFill>
                  <a:srgbClr val="333333"/>
                </a:solidFill>
              </a:rPr>
              <a:t> </a:t>
            </a:r>
            <a:r>
              <a:rPr lang="vi-VN" sz="2000" dirty="0">
                <a:solidFill>
                  <a:srgbClr val="333333"/>
                </a:solidFill>
              </a:rPr>
              <a:t>falsă și </a:t>
            </a:r>
            <a:r>
              <a:rPr lang="de-DE" sz="2000" dirty="0" err="1">
                <a:solidFill>
                  <a:srgbClr val="333333"/>
                </a:solidFill>
              </a:rPr>
              <a:t>derutant</a:t>
            </a:r>
            <a:r>
              <a:rPr lang="vi-VN" sz="2000" dirty="0">
                <a:solidFill>
                  <a:srgbClr val="333333"/>
                </a:solidFill>
              </a:rPr>
              <a:t>ă </a:t>
            </a:r>
            <a:r>
              <a:rPr lang="de-DE" sz="2000" dirty="0">
                <a:solidFill>
                  <a:srgbClr val="333333"/>
                </a:solidFill>
              </a:rPr>
              <a:t>a</a:t>
            </a:r>
            <a:r>
              <a:rPr lang="vi-VN" sz="2000" dirty="0">
                <a:solidFill>
                  <a:srgbClr val="333333"/>
                </a:solidFill>
              </a:rPr>
              <a:t> schizofrenie</a:t>
            </a:r>
            <a:r>
              <a:rPr lang="de-DE" sz="2000" dirty="0">
                <a:solidFill>
                  <a:srgbClr val="333333"/>
                </a:solidFill>
              </a:rPr>
              <a:t>i</a:t>
            </a:r>
            <a:r>
              <a:rPr lang="vi-VN" sz="2000" dirty="0">
                <a:solidFill>
                  <a:srgbClr val="333333"/>
                </a:solidFill>
              </a:rPr>
              <a:t> și psihoz</a:t>
            </a:r>
            <a:r>
              <a:rPr lang="de-DE" sz="2000" dirty="0">
                <a:solidFill>
                  <a:srgbClr val="333333"/>
                </a:solidFill>
              </a:rPr>
              <a:t>ei</a:t>
            </a:r>
            <a:r>
              <a:rPr lang="en-US" sz="2000" dirty="0">
                <a:solidFill>
                  <a:srgbClr val="333333"/>
                </a:solidFill>
              </a:rPr>
              <a:t>. Mai </a:t>
            </a:r>
            <a:r>
              <a:rPr lang="en-US" sz="2000" dirty="0" err="1">
                <a:solidFill>
                  <a:srgbClr val="333333"/>
                </a:solidFill>
              </a:rPr>
              <a:t>întâi</a:t>
            </a:r>
            <a:r>
              <a:rPr lang="en-US" sz="2000" dirty="0">
                <a:solidFill>
                  <a:srgbClr val="333333"/>
                </a:solidFill>
              </a:rPr>
              <a:t>, </a:t>
            </a:r>
            <a:r>
              <a:rPr lang="en-US" sz="2000" dirty="0" err="1">
                <a:solidFill>
                  <a:srgbClr val="333333"/>
                </a:solidFill>
              </a:rPr>
              <a:t>faptul</a:t>
            </a:r>
            <a:r>
              <a:rPr lang="en-US" sz="2000" dirty="0">
                <a:solidFill>
                  <a:srgbClr val="333333"/>
                </a:solidFill>
              </a:rPr>
              <a:t> </a:t>
            </a:r>
            <a:r>
              <a:rPr lang="en-US" sz="2000" dirty="0" err="1">
                <a:solidFill>
                  <a:srgbClr val="333333"/>
                </a:solidFill>
              </a:rPr>
              <a:t>dac</a:t>
            </a:r>
            <a:r>
              <a:rPr lang="vi-VN" sz="2000" dirty="0">
                <a:solidFill>
                  <a:srgbClr val="333333"/>
                </a:solidFill>
              </a:rPr>
              <a:t>ă</a:t>
            </a:r>
            <a:r>
              <a:rPr lang="en-US" sz="2000" dirty="0">
                <a:solidFill>
                  <a:srgbClr val="333333"/>
                </a:solidFill>
              </a:rPr>
              <a:t> exist</a:t>
            </a:r>
            <a:r>
              <a:rPr lang="vi-VN" sz="2000" dirty="0">
                <a:solidFill>
                  <a:srgbClr val="333333"/>
                </a:solidFill>
              </a:rPr>
              <a:t>ă</a:t>
            </a:r>
            <a:r>
              <a:rPr lang="en-US" sz="2000" dirty="0">
                <a:solidFill>
                  <a:srgbClr val="333333"/>
                </a:solidFill>
              </a:rPr>
              <a:t> </a:t>
            </a:r>
            <a:r>
              <a:rPr lang="en-US" sz="2000" dirty="0" err="1">
                <a:solidFill>
                  <a:srgbClr val="333333"/>
                </a:solidFill>
              </a:rPr>
              <a:t>personali</a:t>
            </a:r>
            <a:r>
              <a:rPr lang="vi-VN" sz="2000" dirty="0">
                <a:solidFill>
                  <a:srgbClr val="333333"/>
                </a:solidFill>
              </a:rPr>
              <a:t>ă</a:t>
            </a:r>
            <a:r>
              <a:rPr lang="en-US" sz="2000" dirty="0" err="1">
                <a:solidFill>
                  <a:srgbClr val="333333"/>
                </a:solidFill>
              </a:rPr>
              <a:t>ți</a:t>
            </a:r>
            <a:r>
              <a:rPr lang="en-US" sz="2000" dirty="0">
                <a:solidFill>
                  <a:srgbClr val="333333"/>
                </a:solidFill>
              </a:rPr>
              <a:t> multiple </a:t>
            </a:r>
            <a:r>
              <a:rPr lang="en-US" sz="2000" dirty="0" err="1">
                <a:solidFill>
                  <a:srgbClr val="333333"/>
                </a:solidFill>
              </a:rPr>
              <a:t>este</a:t>
            </a:r>
            <a:r>
              <a:rPr lang="en-US" sz="2000" dirty="0">
                <a:solidFill>
                  <a:srgbClr val="333333"/>
                </a:solidFill>
              </a:rPr>
              <a:t> </a:t>
            </a:r>
            <a:r>
              <a:rPr lang="en-US" sz="2000" dirty="0" err="1">
                <a:solidFill>
                  <a:srgbClr val="333333"/>
                </a:solidFill>
              </a:rPr>
              <a:t>controversat</a:t>
            </a:r>
            <a:r>
              <a:rPr lang="en-US" sz="2000" dirty="0">
                <a:solidFill>
                  <a:srgbClr val="333333"/>
                </a:solidFill>
              </a:rPr>
              <a:t>. </a:t>
            </a:r>
            <a:r>
              <a:rPr lang="en-US" sz="2000" dirty="0" err="1">
                <a:solidFill>
                  <a:srgbClr val="333333"/>
                </a:solidFill>
              </a:rPr>
              <a:t>În</a:t>
            </a:r>
            <a:r>
              <a:rPr lang="en-US" sz="2000" dirty="0">
                <a:solidFill>
                  <a:srgbClr val="333333"/>
                </a:solidFill>
              </a:rPr>
              <a:t> al </a:t>
            </a:r>
            <a:r>
              <a:rPr lang="en-US" sz="2000" dirty="0" err="1">
                <a:solidFill>
                  <a:srgbClr val="333333"/>
                </a:solidFill>
              </a:rPr>
              <a:t>doilea</a:t>
            </a:r>
            <a:r>
              <a:rPr lang="en-US" sz="2000" dirty="0">
                <a:solidFill>
                  <a:srgbClr val="333333"/>
                </a:solidFill>
              </a:rPr>
              <a:t> </a:t>
            </a:r>
            <a:r>
              <a:rPr lang="en-US" sz="2000" dirty="0" err="1">
                <a:solidFill>
                  <a:srgbClr val="333333"/>
                </a:solidFill>
              </a:rPr>
              <a:t>rând</a:t>
            </a:r>
            <a:r>
              <a:rPr lang="en-US" sz="2000" dirty="0">
                <a:solidFill>
                  <a:srgbClr val="333333"/>
                </a:solidFill>
              </a:rPr>
              <a:t>, </a:t>
            </a:r>
            <a:r>
              <a:rPr lang="en-US" sz="2000" dirty="0" err="1">
                <a:solidFill>
                  <a:srgbClr val="333333"/>
                </a:solidFill>
              </a:rPr>
              <a:t>acest</a:t>
            </a:r>
            <a:r>
              <a:rPr lang="en-US" sz="2000" dirty="0">
                <a:solidFill>
                  <a:srgbClr val="333333"/>
                </a:solidFill>
              </a:rPr>
              <a:t> </a:t>
            </a:r>
            <a:r>
              <a:rPr lang="en-US" sz="2000" dirty="0" err="1">
                <a:solidFill>
                  <a:srgbClr val="333333"/>
                </a:solidFill>
              </a:rPr>
              <a:t>simptom</a:t>
            </a:r>
            <a:r>
              <a:rPr lang="en-US" sz="2000" dirty="0">
                <a:solidFill>
                  <a:srgbClr val="333333"/>
                </a:solidFill>
              </a:rPr>
              <a:t> nu </a:t>
            </a:r>
            <a:r>
              <a:rPr lang="en-US" sz="2000" dirty="0" err="1">
                <a:solidFill>
                  <a:srgbClr val="333333"/>
                </a:solidFill>
              </a:rPr>
              <a:t>este</a:t>
            </a:r>
            <a:r>
              <a:rPr lang="en-US" sz="2000" dirty="0">
                <a:solidFill>
                  <a:srgbClr val="333333"/>
                </a:solidFill>
              </a:rPr>
              <a:t> un </a:t>
            </a:r>
            <a:r>
              <a:rPr lang="en-US" sz="2000" dirty="0" err="1">
                <a:solidFill>
                  <a:srgbClr val="333333"/>
                </a:solidFill>
              </a:rPr>
              <a:t>indiciu</a:t>
            </a:r>
            <a:r>
              <a:rPr lang="en-US" sz="2000" dirty="0">
                <a:solidFill>
                  <a:srgbClr val="333333"/>
                </a:solidFill>
              </a:rPr>
              <a:t> </a:t>
            </a:r>
            <a:r>
              <a:rPr lang="en-US" sz="2000" dirty="0" err="1">
                <a:solidFill>
                  <a:srgbClr val="333333"/>
                </a:solidFill>
              </a:rPr>
              <a:t>pentru</a:t>
            </a:r>
            <a:r>
              <a:rPr lang="en-US" sz="2000" dirty="0">
                <a:solidFill>
                  <a:srgbClr val="333333"/>
                </a:solidFill>
              </a:rPr>
              <a:t> </a:t>
            </a:r>
            <a:r>
              <a:rPr lang="en-US" sz="2000" dirty="0" err="1">
                <a:solidFill>
                  <a:srgbClr val="333333"/>
                </a:solidFill>
              </a:rPr>
              <a:t>schizofrenie</a:t>
            </a:r>
            <a:r>
              <a:rPr lang="en-US" sz="2000" dirty="0">
                <a:solidFill>
                  <a:srgbClr val="333333"/>
                </a:solidFill>
              </a:rPr>
              <a:t> </a:t>
            </a:r>
            <a:r>
              <a:rPr lang="en-US" sz="2000" dirty="0" err="1">
                <a:solidFill>
                  <a:srgbClr val="333333"/>
                </a:solidFill>
              </a:rPr>
              <a:t>ori</a:t>
            </a:r>
            <a:r>
              <a:rPr lang="en-US" sz="2000" dirty="0">
                <a:solidFill>
                  <a:srgbClr val="333333"/>
                </a:solidFill>
              </a:rPr>
              <a:t> </a:t>
            </a:r>
            <a:r>
              <a:rPr lang="en-US" sz="2000" dirty="0" err="1">
                <a:solidFill>
                  <a:srgbClr val="333333"/>
                </a:solidFill>
              </a:rPr>
              <a:t>psihoz</a:t>
            </a:r>
            <a:r>
              <a:rPr lang="vi-VN" sz="2000" dirty="0">
                <a:solidFill>
                  <a:srgbClr val="333333"/>
                </a:solidFill>
              </a:rPr>
              <a:t>ă</a:t>
            </a:r>
            <a:r>
              <a:rPr lang="de-DE" sz="2000" dirty="0">
                <a:solidFill>
                  <a:srgbClr val="333333"/>
                </a:solidFill>
              </a:rPr>
              <a:t>.</a:t>
            </a:r>
          </a:p>
          <a:p>
            <a:pPr marL="342900" indent="-342900" eaLnBrk="1" fontAlgn="auto" hangingPunct="1">
              <a:buClr>
                <a:srgbClr val="000000"/>
              </a:buClr>
              <a:buFont typeface="WingDings"/>
              <a:buChar char=""/>
              <a:defRPr/>
            </a:pPr>
            <a:r>
              <a:rPr lang="de-DE" sz="2000" dirty="0" err="1">
                <a:solidFill>
                  <a:srgbClr val="004992"/>
                </a:solidFill>
              </a:rPr>
              <a:t>Neinteligenți</a:t>
            </a:r>
            <a:r>
              <a:rPr lang="de-DE" sz="2000" dirty="0">
                <a:solidFill>
                  <a:srgbClr val="004992"/>
                </a:solidFill>
              </a:rPr>
              <a:t>: </a:t>
            </a:r>
            <a:r>
              <a:rPr lang="en-US" sz="2000" dirty="0" err="1">
                <a:solidFill>
                  <a:srgbClr val="333333"/>
                </a:solidFill>
              </a:rPr>
              <a:t>dezvoltarea</a:t>
            </a:r>
            <a:r>
              <a:rPr lang="en-US" sz="2000" dirty="0">
                <a:solidFill>
                  <a:srgbClr val="333333"/>
                </a:solidFill>
              </a:rPr>
              <a:t> </a:t>
            </a:r>
            <a:r>
              <a:rPr lang="en-US" sz="2000" dirty="0" err="1">
                <a:solidFill>
                  <a:srgbClr val="333333"/>
                </a:solidFill>
              </a:rPr>
              <a:t>tulbur</a:t>
            </a:r>
            <a:r>
              <a:rPr lang="vi-VN" sz="2000" dirty="0">
                <a:solidFill>
                  <a:srgbClr val="333333"/>
                </a:solidFill>
              </a:rPr>
              <a:t>ă</a:t>
            </a:r>
            <a:r>
              <a:rPr lang="de-DE" sz="2000" dirty="0" err="1">
                <a:solidFill>
                  <a:srgbClr val="333333"/>
                </a:solidFill>
              </a:rPr>
              <a:t>rilor</a:t>
            </a:r>
            <a:r>
              <a:rPr lang="de-DE" sz="2000" dirty="0">
                <a:solidFill>
                  <a:srgbClr val="333333"/>
                </a:solidFill>
              </a:rPr>
              <a:t> </a:t>
            </a:r>
            <a:r>
              <a:rPr lang="de-DE" sz="2000" dirty="0" err="1">
                <a:solidFill>
                  <a:srgbClr val="333333"/>
                </a:solidFill>
              </a:rPr>
              <a:t>psihice</a:t>
            </a:r>
            <a:r>
              <a:rPr lang="de-DE" sz="2000" dirty="0">
                <a:solidFill>
                  <a:srgbClr val="333333"/>
                </a:solidFill>
              </a:rPr>
              <a:t> nu </a:t>
            </a:r>
            <a:r>
              <a:rPr lang="de-DE" sz="2000" dirty="0" err="1">
                <a:solidFill>
                  <a:srgbClr val="333333"/>
                </a:solidFill>
              </a:rPr>
              <a:t>are</a:t>
            </a:r>
            <a:r>
              <a:rPr lang="de-DE" sz="2000" dirty="0">
                <a:solidFill>
                  <a:srgbClr val="333333"/>
                </a:solidFill>
              </a:rPr>
              <a:t> leg</a:t>
            </a:r>
            <a:r>
              <a:rPr lang="vi-VN" sz="2000" dirty="0">
                <a:solidFill>
                  <a:srgbClr val="333333"/>
                </a:solidFill>
              </a:rPr>
              <a:t>ă</a:t>
            </a:r>
            <a:r>
              <a:rPr lang="de-DE" sz="2000" dirty="0" err="1">
                <a:solidFill>
                  <a:srgbClr val="333333"/>
                </a:solidFill>
              </a:rPr>
              <a:t>tur</a:t>
            </a:r>
            <a:r>
              <a:rPr lang="vi-VN" sz="2000" dirty="0">
                <a:solidFill>
                  <a:srgbClr val="333333"/>
                </a:solidFill>
              </a:rPr>
              <a:t>ă</a:t>
            </a:r>
            <a:r>
              <a:rPr lang="de-DE" sz="2000" dirty="0">
                <a:solidFill>
                  <a:srgbClr val="333333"/>
                </a:solidFill>
              </a:rPr>
              <a:t> </a:t>
            </a:r>
            <a:r>
              <a:rPr lang="de-DE" sz="2000" dirty="0" err="1">
                <a:solidFill>
                  <a:srgbClr val="333333"/>
                </a:solidFill>
              </a:rPr>
              <a:t>cu</a:t>
            </a:r>
            <a:r>
              <a:rPr lang="de-DE" sz="2000" dirty="0">
                <a:solidFill>
                  <a:srgbClr val="333333"/>
                </a:solidFill>
              </a:rPr>
              <a:t> </a:t>
            </a:r>
            <a:r>
              <a:rPr lang="de-DE" sz="2000" dirty="0" err="1">
                <a:solidFill>
                  <a:srgbClr val="333333"/>
                </a:solidFill>
              </a:rPr>
              <a:t>inteligența</a:t>
            </a:r>
            <a:r>
              <a:rPr lang="de-DE" sz="2000" dirty="0">
                <a:solidFill>
                  <a:srgbClr val="333333"/>
                </a:solidFill>
              </a:rPr>
              <a:t> </a:t>
            </a:r>
            <a:r>
              <a:rPr lang="de-DE" sz="2000" dirty="0" err="1">
                <a:solidFill>
                  <a:srgbClr val="333333"/>
                </a:solidFill>
              </a:rPr>
              <a:t>unei</a:t>
            </a:r>
            <a:r>
              <a:rPr lang="de-DE" sz="2000" dirty="0">
                <a:solidFill>
                  <a:srgbClr val="333333"/>
                </a:solidFill>
              </a:rPr>
              <a:t> </a:t>
            </a:r>
            <a:r>
              <a:rPr lang="de-DE" sz="2000" dirty="0" err="1">
                <a:solidFill>
                  <a:srgbClr val="333333"/>
                </a:solidFill>
              </a:rPr>
              <a:t>persoane</a:t>
            </a:r>
            <a:r>
              <a:rPr lang="de-DE" sz="2000" dirty="0">
                <a:solidFill>
                  <a:srgbClr val="333333"/>
                </a:solidFill>
              </a:rPr>
              <a:t>. </a:t>
            </a:r>
            <a:r>
              <a:rPr lang="vi-VN" sz="2000" dirty="0">
                <a:solidFill>
                  <a:srgbClr val="333333"/>
                </a:solidFill>
              </a:rPr>
              <a:t>La fel ca și</a:t>
            </a:r>
            <a:r>
              <a:rPr lang="de-DE" sz="2000" dirty="0">
                <a:solidFill>
                  <a:srgbClr val="333333"/>
                </a:solidFill>
              </a:rPr>
              <a:t> </a:t>
            </a:r>
            <a:r>
              <a:rPr lang="de-DE" sz="2000" dirty="0" err="1">
                <a:solidFill>
                  <a:srgbClr val="333333"/>
                </a:solidFill>
              </a:rPr>
              <a:t>în</a:t>
            </a:r>
            <a:r>
              <a:rPr lang="vi-VN" sz="2000" dirty="0">
                <a:solidFill>
                  <a:srgbClr val="333333"/>
                </a:solidFill>
              </a:rPr>
              <a:t> populația generală, mulți oameni care </a:t>
            </a:r>
            <a:r>
              <a:rPr lang="de-DE" sz="2000" dirty="0" err="1">
                <a:solidFill>
                  <a:srgbClr val="333333"/>
                </a:solidFill>
              </a:rPr>
              <a:t>sufer</a:t>
            </a:r>
            <a:r>
              <a:rPr lang="vi-VN" sz="2000" dirty="0">
                <a:solidFill>
                  <a:srgbClr val="333333"/>
                </a:solidFill>
              </a:rPr>
              <a:t>ă</a:t>
            </a:r>
            <a:r>
              <a:rPr lang="de-DE" sz="2000" dirty="0">
                <a:solidFill>
                  <a:srgbClr val="333333"/>
                </a:solidFill>
              </a:rPr>
              <a:t> de </a:t>
            </a:r>
            <a:r>
              <a:rPr lang="vi-VN" sz="2000" dirty="0">
                <a:solidFill>
                  <a:srgbClr val="333333"/>
                </a:solidFill>
              </a:rPr>
              <a:t>psihoză pot </a:t>
            </a:r>
            <a:r>
              <a:rPr lang="de-DE" sz="2000" dirty="0">
                <a:solidFill>
                  <a:srgbClr val="333333"/>
                </a:solidFill>
              </a:rPr>
              <a:t>s</a:t>
            </a:r>
            <a:r>
              <a:rPr lang="vi-VN" sz="2000" dirty="0">
                <a:solidFill>
                  <a:srgbClr val="333333"/>
                </a:solidFill>
              </a:rPr>
              <a:t>ă</a:t>
            </a:r>
            <a:r>
              <a:rPr lang="de-DE" sz="2000" dirty="0">
                <a:solidFill>
                  <a:srgbClr val="333333"/>
                </a:solidFill>
              </a:rPr>
              <a:t> </a:t>
            </a:r>
            <a:r>
              <a:rPr lang="de-DE" sz="2000" dirty="0" err="1">
                <a:solidFill>
                  <a:srgbClr val="333333"/>
                </a:solidFill>
              </a:rPr>
              <a:t>aib</a:t>
            </a:r>
            <a:r>
              <a:rPr lang="vi-VN" sz="2000" dirty="0">
                <a:solidFill>
                  <a:srgbClr val="333333"/>
                </a:solidFill>
              </a:rPr>
              <a:t>ă </a:t>
            </a:r>
            <a:r>
              <a:rPr lang="de-DE" sz="2000" dirty="0">
                <a:solidFill>
                  <a:srgbClr val="333333"/>
                </a:solidFill>
              </a:rPr>
              <a:t>o </a:t>
            </a:r>
            <a:r>
              <a:rPr lang="vi-VN" sz="2000" dirty="0">
                <a:solidFill>
                  <a:srgbClr val="333333"/>
                </a:solidFill>
              </a:rPr>
              <a:t>inteligență peste medie.</a:t>
            </a:r>
          </a:p>
          <a:p>
            <a:pPr marL="342900" indent="-342900" eaLnBrk="1" fontAlgn="auto" hangingPunct="1">
              <a:buClr>
                <a:srgbClr val="000000"/>
              </a:buClr>
              <a:buFont typeface="WingDings"/>
              <a:buChar char=""/>
              <a:defRPr/>
            </a:pPr>
            <a:r>
              <a:rPr lang="de-DE" sz="2000" dirty="0">
                <a:solidFill>
                  <a:srgbClr val="004992"/>
                </a:solidFill>
              </a:rPr>
              <a:t>Nevindecabili: </a:t>
            </a:r>
            <a:r>
              <a:rPr lang="vi-VN" sz="2000" dirty="0">
                <a:solidFill>
                  <a:srgbClr val="333333"/>
                </a:solidFill>
              </a:rPr>
              <a:t>Cu </a:t>
            </a:r>
            <a:r>
              <a:rPr lang="de-DE" sz="2000" dirty="0" err="1">
                <a:solidFill>
                  <a:srgbClr val="333333"/>
                </a:solidFill>
              </a:rPr>
              <a:t>ajutorul</a:t>
            </a:r>
            <a:r>
              <a:rPr lang="de-DE" sz="2000" dirty="0">
                <a:solidFill>
                  <a:srgbClr val="333333"/>
                </a:solidFill>
              </a:rPr>
              <a:t> </a:t>
            </a:r>
            <a:r>
              <a:rPr lang="de-DE" sz="2000" dirty="0" err="1">
                <a:solidFill>
                  <a:srgbClr val="333333"/>
                </a:solidFill>
              </a:rPr>
              <a:t>unui</a:t>
            </a:r>
            <a:r>
              <a:rPr lang="vi-VN" sz="2000" dirty="0">
                <a:solidFill>
                  <a:srgbClr val="333333"/>
                </a:solidFill>
              </a:rPr>
              <a:t> tratament </a:t>
            </a:r>
            <a:r>
              <a:rPr lang="de-DE" sz="2000" dirty="0" err="1">
                <a:solidFill>
                  <a:srgbClr val="333333"/>
                </a:solidFill>
              </a:rPr>
              <a:t>adecvat</a:t>
            </a:r>
            <a:r>
              <a:rPr lang="de-DE" sz="2000" dirty="0">
                <a:solidFill>
                  <a:srgbClr val="333333"/>
                </a:solidFill>
              </a:rPr>
              <a:t> </a:t>
            </a:r>
            <a:r>
              <a:rPr lang="de-DE" sz="2000" dirty="0" err="1">
                <a:solidFill>
                  <a:srgbClr val="333333"/>
                </a:solidFill>
              </a:rPr>
              <a:t>sunt</a:t>
            </a:r>
            <a:r>
              <a:rPr lang="vi-VN" sz="2000" dirty="0">
                <a:solidFill>
                  <a:srgbClr val="333333"/>
                </a:solidFill>
              </a:rPr>
              <a:t> mulți pacienți capabili să ducă o viață productivă și î</a:t>
            </a:r>
            <a:r>
              <a:rPr lang="de-DE" sz="2000" dirty="0" err="1">
                <a:solidFill>
                  <a:srgbClr val="333333"/>
                </a:solidFill>
              </a:rPr>
              <a:t>mplinit</a:t>
            </a:r>
            <a:r>
              <a:rPr lang="vi-VN" sz="2000" dirty="0">
                <a:solidFill>
                  <a:srgbClr val="333333"/>
                </a:solidFill>
              </a:rPr>
              <a:t>ă</a:t>
            </a:r>
            <a:r>
              <a:rPr lang="de-DE" sz="2000" dirty="0">
                <a:solidFill>
                  <a:srgbClr val="333333"/>
                </a:solidFill>
              </a:rPr>
              <a:t>.</a:t>
            </a: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43</a:t>
            </a:fld>
            <a:endParaRPr lang="de-DE">
              <a:latin typeface="+mn-lt"/>
              <a:ea typeface="+mn-ea"/>
              <a:cs typeface="+mn-cs"/>
            </a:endParaRPr>
          </a:p>
        </p:txBody>
      </p:sp>
    </p:spTree>
    <p:extLst>
      <p:ext uri="{BB962C8B-B14F-4D97-AF65-F5344CB8AC3E}">
        <p14:creationId xmlns:p14="http://schemas.microsoft.com/office/powerpoint/2010/main" val="6524459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solidFill>
                  <a:srgbClr val="004992"/>
                </a:solidFill>
                <a:latin typeface="+mn-lt"/>
                <a:ea typeface="+mn-ea"/>
                <a:cs typeface="+mn-cs"/>
              </a:rPr>
              <a:t>De ce ne ocupăm cu tema asta?</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e-DE" sz="2400" dirty="0">
                <a:solidFill>
                  <a:srgbClr val="333333"/>
                </a:solidFill>
              </a:rPr>
              <a:t>Multe persoane cu diagnoza </a:t>
            </a:r>
            <a:r>
              <a:rPr lang="de-DE" sz="2400">
                <a:solidFill>
                  <a:srgbClr val="333333"/>
                </a:solidFill>
              </a:rPr>
              <a:t>de “schizofrenie” sau “psihoz</a:t>
            </a:r>
            <a:r>
              <a:rPr lang="vi-VN" sz="2400">
                <a:solidFill>
                  <a:srgbClr val="333333"/>
                </a:solidFill>
              </a:rPr>
              <a:t>ă</a:t>
            </a:r>
            <a:r>
              <a:rPr lang="de-DE" sz="2400">
                <a:solidFill>
                  <a:srgbClr val="333333"/>
                </a:solidFill>
              </a:rPr>
              <a:t>” </a:t>
            </a:r>
            <a:r>
              <a:rPr lang="de-DE" sz="2400" dirty="0">
                <a:solidFill>
                  <a:srgbClr val="333333"/>
                </a:solidFill>
              </a:rPr>
              <a:t>(îns</a:t>
            </a:r>
            <a:r>
              <a:rPr lang="vi-VN" sz="2400" dirty="0">
                <a:solidFill>
                  <a:srgbClr val="333333"/>
                </a:solidFill>
              </a:rPr>
              <a:t>ă</a:t>
            </a:r>
            <a:r>
              <a:rPr lang="de-DE" sz="2400" dirty="0">
                <a:solidFill>
                  <a:srgbClr val="333333"/>
                </a:solidFill>
              </a:rPr>
              <a:t> nu to</a:t>
            </a:r>
            <a:r>
              <a:rPr lang="vi-VN" sz="2400" dirty="0">
                <a:solidFill>
                  <a:srgbClr val="333333"/>
                </a:solidFill>
              </a:rPr>
              <a:t>ț</a:t>
            </a:r>
            <a:r>
              <a:rPr lang="de-DE" sz="2400" dirty="0">
                <a:solidFill>
                  <a:srgbClr val="333333"/>
                </a:solidFill>
              </a:rPr>
              <a:t>i!) pot s</a:t>
            </a:r>
            <a:r>
              <a:rPr lang="vi-VN" sz="2400" dirty="0">
                <a:solidFill>
                  <a:srgbClr val="333333"/>
                </a:solidFill>
              </a:rPr>
              <a:t>ă</a:t>
            </a:r>
            <a:r>
              <a:rPr lang="de-DE" sz="2400" dirty="0">
                <a:solidFill>
                  <a:srgbClr val="333333"/>
                </a:solidFill>
              </a:rPr>
              <a:t> fac</a:t>
            </a:r>
            <a:r>
              <a:rPr lang="vi-VN" sz="2400" dirty="0">
                <a:solidFill>
                  <a:srgbClr val="333333"/>
                </a:solidFill>
              </a:rPr>
              <a:t>ă</a:t>
            </a:r>
            <a:r>
              <a:rPr lang="de-DE" sz="2400" dirty="0">
                <a:solidFill>
                  <a:srgbClr val="333333"/>
                </a:solidFill>
              </a:rPr>
              <a:t> experiențe discriminante dac</a:t>
            </a:r>
            <a:r>
              <a:rPr lang="vi-VN" sz="2400" dirty="0">
                <a:solidFill>
                  <a:srgbClr val="333333"/>
                </a:solidFill>
              </a:rPr>
              <a:t>ă</a:t>
            </a:r>
            <a:r>
              <a:rPr lang="de-DE" sz="2400" dirty="0">
                <a:solidFill>
                  <a:srgbClr val="333333"/>
                </a:solidFill>
              </a:rPr>
              <a:t> diagnoza se asociaz</a:t>
            </a:r>
            <a:r>
              <a:rPr lang="vi-VN" sz="2400" dirty="0">
                <a:solidFill>
                  <a:srgbClr val="333333"/>
                </a:solidFill>
              </a:rPr>
              <a:t>ă</a:t>
            </a:r>
            <a:r>
              <a:rPr lang="de-DE" sz="2400" dirty="0">
                <a:solidFill>
                  <a:srgbClr val="333333"/>
                </a:solidFill>
              </a:rPr>
              <a:t> cu presupuneri necorecte.</a:t>
            </a:r>
            <a:endParaRPr lang="en-US" sz="2400" dirty="0">
              <a:solidFill>
                <a:srgbClr val="333333"/>
              </a:solidFill>
            </a:endParaRPr>
          </a:p>
          <a:p>
            <a:pPr lvl="0" defTabSz="914400" fontAlgn="base">
              <a:defRPr/>
            </a:pPr>
            <a:r>
              <a:rPr lang="de-DE" sz="2400" dirty="0">
                <a:solidFill>
                  <a:srgbClr val="333333"/>
                </a:solidFill>
              </a:rPr>
              <a:t>Cu</a:t>
            </a:r>
            <a:r>
              <a:rPr lang="vi-VN" sz="2400" dirty="0">
                <a:solidFill>
                  <a:srgbClr val="333333"/>
                </a:solidFill>
              </a:rPr>
              <a:t> scopul de a reduce stigmatizarea, stereotipurile comune cu privire la persoanele cu schizofrenie sau psihoză trebuie să fie identificate și corectate.</a:t>
            </a: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44</a:t>
            </a:fld>
            <a:endParaRPr lang="de-DE">
              <a:latin typeface="+mn-lt"/>
              <a:ea typeface="+mn-ea"/>
              <a:cs typeface="+mn-cs"/>
            </a:endParaRPr>
          </a:p>
        </p:txBody>
      </p:sp>
    </p:spTree>
    <p:extLst>
      <p:ext uri="{BB962C8B-B14F-4D97-AF65-F5344CB8AC3E}">
        <p14:creationId xmlns:p14="http://schemas.microsoft.com/office/powerpoint/2010/main" val="32240117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solidFill>
                  <a:srgbClr val="004992"/>
                </a:solidFill>
                <a:latin typeface="+mn-lt"/>
                <a:ea typeface="+mn-ea"/>
                <a:cs typeface="+mn-cs"/>
              </a:rPr>
              <a:t>De ce ne ocupăm cu tema asta?</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rPr>
              <a:t>Multe persoane cu diagnoza de “schizofrenie” sau “psihoz</a:t>
            </a:r>
            <a:r>
              <a:rPr lang="vi-VN" sz="2400">
                <a:solidFill>
                  <a:srgbClr val="333333"/>
                </a:solidFill>
              </a:rPr>
              <a:t>ă</a:t>
            </a:r>
            <a:r>
              <a:rPr lang="de-DE" sz="2400">
                <a:solidFill>
                  <a:srgbClr val="333333"/>
                </a:solidFill>
              </a:rPr>
              <a:t>” </a:t>
            </a:r>
            <a:r>
              <a:rPr lang="de-DE" sz="2400" dirty="0">
                <a:solidFill>
                  <a:srgbClr val="333333"/>
                </a:solidFill>
              </a:rPr>
              <a:t>(îns</a:t>
            </a:r>
            <a:r>
              <a:rPr lang="vi-VN" sz="2400" dirty="0">
                <a:solidFill>
                  <a:srgbClr val="333333"/>
                </a:solidFill>
              </a:rPr>
              <a:t>ă</a:t>
            </a:r>
            <a:r>
              <a:rPr lang="de-DE" sz="2400" dirty="0">
                <a:solidFill>
                  <a:srgbClr val="333333"/>
                </a:solidFill>
              </a:rPr>
              <a:t> nu to</a:t>
            </a:r>
            <a:r>
              <a:rPr lang="vi-VN" sz="2400" dirty="0">
                <a:solidFill>
                  <a:srgbClr val="333333"/>
                </a:solidFill>
              </a:rPr>
              <a:t>ț</a:t>
            </a:r>
            <a:r>
              <a:rPr lang="de-DE" sz="2400" dirty="0">
                <a:solidFill>
                  <a:srgbClr val="333333"/>
                </a:solidFill>
              </a:rPr>
              <a:t>i!) pot s</a:t>
            </a:r>
            <a:r>
              <a:rPr lang="vi-VN" sz="2400" dirty="0">
                <a:solidFill>
                  <a:srgbClr val="333333"/>
                </a:solidFill>
              </a:rPr>
              <a:t>ă</a:t>
            </a:r>
            <a:r>
              <a:rPr lang="de-DE" sz="2400" dirty="0">
                <a:solidFill>
                  <a:srgbClr val="333333"/>
                </a:solidFill>
              </a:rPr>
              <a:t> fac</a:t>
            </a:r>
            <a:r>
              <a:rPr lang="vi-VN" sz="2400" dirty="0">
                <a:solidFill>
                  <a:srgbClr val="333333"/>
                </a:solidFill>
              </a:rPr>
              <a:t>ă</a:t>
            </a:r>
            <a:r>
              <a:rPr lang="de-DE" sz="2400" dirty="0">
                <a:solidFill>
                  <a:srgbClr val="333333"/>
                </a:solidFill>
              </a:rPr>
              <a:t> experiențe discriminante dac</a:t>
            </a:r>
            <a:r>
              <a:rPr lang="vi-VN" sz="2400" dirty="0">
                <a:solidFill>
                  <a:srgbClr val="333333"/>
                </a:solidFill>
              </a:rPr>
              <a:t>ă</a:t>
            </a:r>
            <a:r>
              <a:rPr lang="de-DE" sz="2400" dirty="0">
                <a:solidFill>
                  <a:srgbClr val="333333"/>
                </a:solidFill>
              </a:rPr>
              <a:t> diagnoza se asociaz</a:t>
            </a:r>
            <a:r>
              <a:rPr lang="vi-VN" sz="2400" dirty="0">
                <a:solidFill>
                  <a:srgbClr val="333333"/>
                </a:solidFill>
              </a:rPr>
              <a:t>ă</a:t>
            </a:r>
            <a:r>
              <a:rPr lang="de-DE" sz="2400" dirty="0">
                <a:solidFill>
                  <a:srgbClr val="333333"/>
                </a:solidFill>
              </a:rPr>
              <a:t> cu presupuneri necorecte.</a:t>
            </a:r>
            <a:endParaRPr lang="en-US" sz="2400" dirty="0">
              <a:solidFill>
                <a:srgbClr val="333333"/>
              </a:solidFill>
            </a:endParaRPr>
          </a:p>
          <a:p>
            <a:pPr lvl="0" defTabSz="914400" fontAlgn="base">
              <a:defRPr/>
            </a:pPr>
            <a:r>
              <a:rPr lang="de-DE" sz="2400" dirty="0">
                <a:solidFill>
                  <a:srgbClr val="333333"/>
                </a:solidFill>
              </a:rPr>
              <a:t>Cu</a:t>
            </a:r>
            <a:r>
              <a:rPr lang="vi-VN" sz="2400" dirty="0">
                <a:solidFill>
                  <a:srgbClr val="333333"/>
                </a:solidFill>
              </a:rPr>
              <a:t> scopul de a reduce stigmatizarea, stereotipurile comune cu privire la persoanele cu schizofrenie sau psihoză trebuie să fie identificate și corectate.</a:t>
            </a:r>
          </a:p>
          <a:p>
            <a:pPr lvl="0" defTabSz="914400" fontAlgn="base">
              <a:defRPr/>
            </a:pPr>
            <a:r>
              <a:rPr lang="de-DE" sz="2400" u="sng" dirty="0">
                <a:solidFill>
                  <a:srgbClr val="004992"/>
                </a:solidFill>
              </a:rPr>
              <a:t>Important</a:t>
            </a:r>
            <a:r>
              <a:rPr lang="de-DE" sz="2400" dirty="0">
                <a:solidFill>
                  <a:srgbClr val="004992"/>
                </a:solidFill>
              </a:rPr>
              <a:t>:</a:t>
            </a:r>
            <a:r>
              <a:rPr lang="de-DE" sz="2400" i="1" dirty="0">
                <a:solidFill>
                  <a:srgbClr val="004992"/>
                </a:solidFill>
              </a:rPr>
              <a:t> </a:t>
            </a:r>
            <a:r>
              <a:rPr lang="vi-VN" sz="2400" dirty="0">
                <a:solidFill>
                  <a:srgbClr val="333333"/>
                </a:solidFill>
              </a:rPr>
              <a:t>Dacă aruncăm o privire mai atentă, fiecare persoană are calități care </a:t>
            </a:r>
            <a:r>
              <a:rPr lang="de-DE" sz="2400" dirty="0">
                <a:solidFill>
                  <a:srgbClr val="333333"/>
                </a:solidFill>
              </a:rPr>
              <a:t>o</a:t>
            </a:r>
            <a:r>
              <a:rPr lang="vi-VN" sz="2400" dirty="0">
                <a:solidFill>
                  <a:srgbClr val="333333"/>
                </a:solidFill>
              </a:rPr>
              <a:t> fac unică. Multe prejudecăți sau stereotipuri se bazează pe un </a:t>
            </a:r>
            <a:r>
              <a:rPr lang="de-DE" sz="2400" dirty="0">
                <a:solidFill>
                  <a:srgbClr val="333333"/>
                </a:solidFill>
              </a:rPr>
              <a:t>singur </a:t>
            </a:r>
            <a:r>
              <a:rPr lang="vi-VN" sz="2400" dirty="0">
                <a:solidFill>
                  <a:srgbClr val="333333"/>
                </a:solidFill>
              </a:rPr>
              <a:t>aspect al identității unei persoane. Aceste prejudecăți sau stereotipuri po</a:t>
            </a:r>
            <a:r>
              <a:rPr lang="de-DE" sz="2400" dirty="0">
                <a:solidFill>
                  <a:srgbClr val="333333"/>
                </a:solidFill>
              </a:rPr>
              <a:t>t</a:t>
            </a:r>
            <a:r>
              <a:rPr lang="vi-VN" sz="2400" dirty="0">
                <a:solidFill>
                  <a:srgbClr val="333333"/>
                </a:solidFill>
              </a:rPr>
              <a:t> duce la </a:t>
            </a:r>
            <a:r>
              <a:rPr lang="de-DE" sz="2400" dirty="0">
                <a:solidFill>
                  <a:srgbClr val="333333"/>
                </a:solidFill>
              </a:rPr>
              <a:t>tratare necorect</a:t>
            </a:r>
            <a:r>
              <a:rPr lang="vi-VN" sz="2400" dirty="0">
                <a:solidFill>
                  <a:srgbClr val="333333"/>
                </a:solidFill>
              </a:rPr>
              <a:t>ă</a:t>
            </a:r>
            <a:r>
              <a:rPr lang="de-DE" sz="2400" dirty="0">
                <a:solidFill>
                  <a:srgbClr val="333333"/>
                </a:solidFill>
              </a:rPr>
              <a:t> a</a:t>
            </a:r>
            <a:r>
              <a:rPr lang="vi-VN" sz="2400" dirty="0">
                <a:solidFill>
                  <a:srgbClr val="333333"/>
                </a:solidFill>
              </a:rPr>
              <a:t> oameni</a:t>
            </a:r>
            <a:r>
              <a:rPr lang="de-DE" sz="2400" dirty="0">
                <a:solidFill>
                  <a:srgbClr val="333333"/>
                </a:solidFill>
              </a:rPr>
              <a:t>lor</a:t>
            </a:r>
            <a:r>
              <a:rPr lang="vi-VN" sz="2400" dirty="0">
                <a:solidFill>
                  <a:srgbClr val="333333"/>
                </a:solidFill>
              </a:rPr>
              <a:t> care nu merită să fie judecaț</a:t>
            </a:r>
            <a:r>
              <a:rPr lang="de-DE" sz="2400" dirty="0">
                <a:solidFill>
                  <a:srgbClr val="333333"/>
                </a:solidFill>
              </a:rPr>
              <a:t>i</a:t>
            </a:r>
            <a:r>
              <a:rPr lang="vi-VN" sz="2400" dirty="0">
                <a:solidFill>
                  <a:srgbClr val="333333"/>
                </a:solidFill>
              </a:rPr>
              <a:t> negativ. </a:t>
            </a:r>
            <a:r>
              <a:rPr lang="de-DE" sz="2400" u="sng" dirty="0">
                <a:solidFill>
                  <a:srgbClr val="333333"/>
                </a:solidFill>
              </a:rPr>
              <a:t>O </a:t>
            </a:r>
            <a:r>
              <a:rPr lang="vi-VN" sz="2400" u="sng" dirty="0">
                <a:solidFill>
                  <a:srgbClr val="333333"/>
                </a:solidFill>
              </a:rPr>
              <a:t>boală </a:t>
            </a:r>
            <a:r>
              <a:rPr lang="de-DE" sz="2400" u="sng" dirty="0">
                <a:solidFill>
                  <a:srgbClr val="333333"/>
                </a:solidFill>
              </a:rPr>
              <a:t>psihic</a:t>
            </a:r>
            <a:r>
              <a:rPr lang="vi-VN" sz="2400" u="sng" dirty="0">
                <a:solidFill>
                  <a:srgbClr val="333333"/>
                </a:solidFill>
              </a:rPr>
              <a:t>ă este doar un aspect </a:t>
            </a:r>
            <a:r>
              <a:rPr lang="de-DE" sz="2400" u="sng" dirty="0">
                <a:solidFill>
                  <a:srgbClr val="333333"/>
                </a:solidFill>
              </a:rPr>
              <a:t>al</a:t>
            </a:r>
            <a:r>
              <a:rPr lang="vi-VN" sz="2400" u="sng" dirty="0">
                <a:solidFill>
                  <a:srgbClr val="333333"/>
                </a:solidFill>
              </a:rPr>
              <a:t> identității unei persoane.</a:t>
            </a:r>
            <a:endParaRPr lang="en-US" sz="2400" dirty="0"/>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45</a:t>
            </a:fld>
            <a:endParaRPr lang="de-DE">
              <a:latin typeface="+mn-lt"/>
              <a:ea typeface="+mn-ea"/>
              <a:cs typeface="+mn-cs"/>
            </a:endParaRPr>
          </a:p>
        </p:txBody>
      </p:sp>
    </p:spTree>
    <p:extLst>
      <p:ext uri="{BB962C8B-B14F-4D97-AF65-F5344CB8AC3E}">
        <p14:creationId xmlns:p14="http://schemas.microsoft.com/office/powerpoint/2010/main" val="1872325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Ce facem?</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46</a:t>
            </a:fld>
            <a:endParaRPr lang="de-DE">
              <a:latin typeface="+mn-lt"/>
              <a:ea typeface="+mn-ea"/>
              <a:cs typeface="+mn-cs"/>
            </a:endParaRPr>
          </a:p>
        </p:txBody>
      </p:sp>
      <p:graphicFrame>
        <p:nvGraphicFramePr>
          <p:cNvPr id="7" name="Caption_3"/>
          <p:cNvGraphicFramePr>
            <a:graphicFrameLocks noChangeAspect="1"/>
          </p:cNvGraphicFramePr>
          <p:nvPr>
            <p:extLst>
              <p:ext uri="{D42A27DB-BD31-4B8C-83A1-F6EECF244321}">
                <p14:modId xmlns:p14="http://schemas.microsoft.com/office/powerpoint/2010/main" val="1104829945"/>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vi-VN" sz="2400">
                <a:solidFill>
                  <a:srgbClr val="333333"/>
                </a:solidFill>
              </a:rPr>
              <a:t>Informarea &amp; comunicarea corectă a bolii!</a:t>
            </a:r>
            <a:endParaRPr lang="de-DE" sz="2400" dirty="0">
              <a:solidFill>
                <a:srgbClr val="333333"/>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latin typeface="+mn-lt"/>
                <a:ea typeface="+mn-ea"/>
                <a:cs typeface="+mn-cs"/>
              </a:rPr>
              <a:t>Trebuie să comunic boala mea... și cum?</a:t>
            </a:r>
            <a:endParaRPr lang="de-DE" sz="3600" dirty="0">
              <a:latin typeface="+mn-lt"/>
              <a:ea typeface="+mn-ea"/>
              <a:cs typeface="+mn-cs"/>
            </a:endParaRPr>
          </a:p>
        </p:txBody>
      </p:sp>
      <p:sp>
        <p:nvSpPr>
          <p:cNvPr id="3" name="Inhaltsplatzhalter 2"/>
          <p:cNvSpPr>
            <a:spLocks noGrp="1"/>
          </p:cNvSpPr>
          <p:nvPr>
            <p:ph idx="1"/>
          </p:nvPr>
        </p:nvSpPr>
        <p:spPr>
          <a:xfrm>
            <a:off x="408955" y="2204864"/>
            <a:ext cx="6400800" cy="4248000"/>
          </a:xfrm>
        </p:spPr>
        <p:txBody>
          <a:bodyPr>
            <a:noAutofit/>
          </a:bodyPr>
          <a:lstStyle/>
          <a:p>
            <a:pPr>
              <a:defRPr/>
            </a:pPr>
            <a:r>
              <a:rPr lang="en-US" sz="2400" dirty="0" err="1">
                <a:solidFill>
                  <a:srgbClr val="004992"/>
                </a:solidFill>
              </a:rPr>
              <a:t>Trebuie</a:t>
            </a:r>
            <a:r>
              <a:rPr lang="en-US" sz="2400" dirty="0">
                <a:solidFill>
                  <a:srgbClr val="004992"/>
                </a:solidFill>
              </a:rPr>
              <a:t> s</a:t>
            </a:r>
            <a:r>
              <a:rPr lang="vi-VN" sz="2400" dirty="0">
                <a:solidFill>
                  <a:srgbClr val="004992"/>
                </a:solidFill>
              </a:rPr>
              <a:t>ă</a:t>
            </a:r>
            <a:r>
              <a:rPr lang="de-DE" sz="2400" dirty="0">
                <a:solidFill>
                  <a:srgbClr val="004992"/>
                </a:solidFill>
              </a:rPr>
              <a:t> le </a:t>
            </a:r>
            <a:r>
              <a:rPr lang="de-DE" sz="2400" dirty="0" err="1">
                <a:solidFill>
                  <a:srgbClr val="004992"/>
                </a:solidFill>
              </a:rPr>
              <a:t>spuneți</a:t>
            </a:r>
            <a:r>
              <a:rPr lang="de-DE" sz="2400" dirty="0">
                <a:solidFill>
                  <a:srgbClr val="004992"/>
                </a:solidFill>
              </a:rPr>
              <a:t> </a:t>
            </a:r>
            <a:r>
              <a:rPr lang="de-DE" sz="2400" dirty="0" err="1">
                <a:solidFill>
                  <a:srgbClr val="004992"/>
                </a:solidFill>
              </a:rPr>
              <a:t>altora</a:t>
            </a:r>
            <a:r>
              <a:rPr lang="de-DE" sz="2400" dirty="0">
                <a:solidFill>
                  <a:srgbClr val="004992"/>
                </a:solidFill>
              </a:rPr>
              <a:t> c</a:t>
            </a:r>
            <a:r>
              <a:rPr lang="vi-VN" sz="2400" dirty="0">
                <a:solidFill>
                  <a:srgbClr val="004992"/>
                </a:solidFill>
              </a:rPr>
              <a:t>ă</a:t>
            </a:r>
            <a:r>
              <a:rPr lang="de-DE" sz="2400" dirty="0">
                <a:solidFill>
                  <a:srgbClr val="004992"/>
                </a:solidFill>
              </a:rPr>
              <a:t> </a:t>
            </a:r>
            <a:r>
              <a:rPr lang="de-DE" sz="2400" dirty="0" err="1">
                <a:solidFill>
                  <a:srgbClr val="004992"/>
                </a:solidFill>
              </a:rPr>
              <a:t>suferiți</a:t>
            </a:r>
            <a:r>
              <a:rPr lang="de-DE" sz="2400" dirty="0">
                <a:solidFill>
                  <a:srgbClr val="004992"/>
                </a:solidFill>
              </a:rPr>
              <a:t> de </a:t>
            </a:r>
            <a:r>
              <a:rPr lang="de-DE" sz="2400" dirty="0" err="1">
                <a:solidFill>
                  <a:srgbClr val="004992"/>
                </a:solidFill>
              </a:rPr>
              <a:t>psihoz</a:t>
            </a:r>
            <a:r>
              <a:rPr lang="vi-VN" sz="2400" dirty="0">
                <a:solidFill>
                  <a:srgbClr val="004992"/>
                </a:solidFill>
              </a:rPr>
              <a:t>ă</a:t>
            </a:r>
            <a:r>
              <a:rPr lang="de-DE" sz="2400" dirty="0">
                <a:solidFill>
                  <a:srgbClr val="004992"/>
                </a:solidFill>
              </a:rPr>
              <a:t> sau </a:t>
            </a:r>
            <a:r>
              <a:rPr lang="de-DE" sz="2400" dirty="0" err="1">
                <a:solidFill>
                  <a:srgbClr val="004992"/>
                </a:solidFill>
              </a:rPr>
              <a:t>schizofrenie</a:t>
            </a:r>
            <a:r>
              <a:rPr lang="de-DE" sz="2400" dirty="0">
                <a:solidFill>
                  <a:srgbClr val="004992"/>
                </a:solidFill>
              </a:rPr>
              <a:t>?</a:t>
            </a:r>
          </a:p>
          <a:p>
            <a:pPr marL="342900" indent="-342900">
              <a:buClr>
                <a:srgbClr val="333333"/>
              </a:buClr>
              <a:buFont typeface="WingDings"/>
              <a:buChar char=""/>
              <a:defRPr/>
            </a:pPr>
            <a:r>
              <a:rPr lang="en-US" sz="2400" dirty="0" err="1">
                <a:solidFill>
                  <a:srgbClr val="333333"/>
                </a:solidFill>
              </a:rPr>
              <a:t>Schizofrenia</a:t>
            </a:r>
            <a:r>
              <a:rPr lang="en-US" sz="2400" dirty="0">
                <a:solidFill>
                  <a:srgbClr val="333333"/>
                </a:solidFill>
              </a:rPr>
              <a:t> </a:t>
            </a:r>
            <a:r>
              <a:rPr lang="en-US" sz="2400" dirty="0" err="1">
                <a:solidFill>
                  <a:srgbClr val="333333"/>
                </a:solidFill>
              </a:rPr>
              <a:t>sau</a:t>
            </a:r>
            <a:r>
              <a:rPr lang="en-US" sz="2400" dirty="0">
                <a:solidFill>
                  <a:srgbClr val="333333"/>
                </a:solidFill>
              </a:rPr>
              <a:t> </a:t>
            </a:r>
            <a:r>
              <a:rPr lang="en-US" sz="2400" dirty="0" err="1">
                <a:solidFill>
                  <a:srgbClr val="333333"/>
                </a:solidFill>
              </a:rPr>
              <a:t>psihoza</a:t>
            </a:r>
            <a:r>
              <a:rPr lang="en-US" sz="2400" dirty="0">
                <a:solidFill>
                  <a:srgbClr val="333333"/>
                </a:solidFill>
              </a:rPr>
              <a:t> (ca </a:t>
            </a:r>
            <a:r>
              <a:rPr lang="en-US" sz="2400" dirty="0" err="1">
                <a:solidFill>
                  <a:srgbClr val="333333"/>
                </a:solidFill>
              </a:rPr>
              <a:t>orice</a:t>
            </a:r>
            <a:r>
              <a:rPr lang="en-US" sz="2400" dirty="0">
                <a:solidFill>
                  <a:srgbClr val="333333"/>
                </a:solidFill>
              </a:rPr>
              <a:t> </a:t>
            </a:r>
            <a:r>
              <a:rPr lang="en-US" sz="2400" dirty="0" err="1">
                <a:solidFill>
                  <a:srgbClr val="333333"/>
                </a:solidFill>
              </a:rPr>
              <a:t>alte</a:t>
            </a:r>
            <a:r>
              <a:rPr lang="en-US" sz="2400" dirty="0">
                <a:solidFill>
                  <a:srgbClr val="333333"/>
                </a:solidFill>
              </a:rPr>
              <a:t> </a:t>
            </a:r>
            <a:r>
              <a:rPr lang="en-US" sz="2400" dirty="0" err="1">
                <a:solidFill>
                  <a:srgbClr val="333333"/>
                </a:solidFill>
              </a:rPr>
              <a:t>boli</a:t>
            </a:r>
            <a:r>
              <a:rPr lang="en-US" sz="2400" dirty="0">
                <a:solidFill>
                  <a:srgbClr val="333333"/>
                </a:solidFill>
              </a:rPr>
              <a:t> </a:t>
            </a:r>
            <a:r>
              <a:rPr lang="en-US" sz="2400" dirty="0" err="1">
                <a:solidFill>
                  <a:srgbClr val="333333"/>
                </a:solidFill>
              </a:rPr>
              <a:t>psihice</a:t>
            </a:r>
            <a:r>
              <a:rPr lang="en-US" sz="2400" dirty="0">
                <a:solidFill>
                  <a:srgbClr val="333333"/>
                </a:solidFill>
              </a:rPr>
              <a:t>) nu </a:t>
            </a:r>
            <a:r>
              <a:rPr lang="en-US" sz="2400" dirty="0" err="1">
                <a:solidFill>
                  <a:srgbClr val="333333"/>
                </a:solidFill>
              </a:rPr>
              <a:t>sunt</a:t>
            </a:r>
            <a:r>
              <a:rPr lang="en-US" sz="2400" dirty="0">
                <a:solidFill>
                  <a:srgbClr val="333333"/>
                </a:solidFill>
              </a:rPr>
              <a:t> </a:t>
            </a:r>
            <a:r>
              <a:rPr lang="en-US" sz="2400" dirty="0" err="1">
                <a:solidFill>
                  <a:srgbClr val="333333"/>
                </a:solidFill>
              </a:rPr>
              <a:t>boli</a:t>
            </a:r>
            <a:r>
              <a:rPr lang="en-US" sz="2400" dirty="0">
                <a:solidFill>
                  <a:srgbClr val="333333"/>
                </a:solidFill>
              </a:rPr>
              <a:t> cu </a:t>
            </a:r>
            <a:r>
              <a:rPr lang="en-US" sz="2400" dirty="0" err="1">
                <a:solidFill>
                  <a:srgbClr val="333333"/>
                </a:solidFill>
              </a:rPr>
              <a:t>declarare</a:t>
            </a:r>
            <a:r>
              <a:rPr lang="en-US" sz="2400" dirty="0">
                <a:solidFill>
                  <a:srgbClr val="333333"/>
                </a:solidFill>
              </a:rPr>
              <a:t> </a:t>
            </a:r>
            <a:r>
              <a:rPr lang="en-US" sz="2400" dirty="0" err="1">
                <a:solidFill>
                  <a:srgbClr val="333333"/>
                </a:solidFill>
              </a:rPr>
              <a:t>obligatorie</a:t>
            </a:r>
            <a:r>
              <a:rPr lang="en-US" sz="2400" dirty="0">
                <a:solidFill>
                  <a:srgbClr val="333333"/>
                </a:solidFill>
              </a:rPr>
              <a:t>.</a:t>
            </a:r>
          </a:p>
          <a:p>
            <a:pPr>
              <a:defRPr/>
            </a:pPr>
            <a:r>
              <a:rPr lang="en-US" sz="2400" b="1" dirty="0" err="1">
                <a:solidFill>
                  <a:srgbClr val="333333"/>
                </a:solidFill>
              </a:rPr>
              <a:t>Depinde</a:t>
            </a:r>
            <a:r>
              <a:rPr lang="en-US" sz="2400" b="1" dirty="0">
                <a:solidFill>
                  <a:srgbClr val="333333"/>
                </a:solidFill>
              </a:rPr>
              <a:t> de </a:t>
            </a:r>
            <a:r>
              <a:rPr lang="en-US" sz="2400" b="1" dirty="0" err="1">
                <a:solidFill>
                  <a:srgbClr val="333333"/>
                </a:solidFill>
              </a:rPr>
              <a:t>dumneavoastr</a:t>
            </a:r>
            <a:r>
              <a:rPr lang="vi-VN" sz="2400" b="1" dirty="0">
                <a:solidFill>
                  <a:srgbClr val="333333"/>
                </a:solidFill>
              </a:rPr>
              <a:t>ă</a:t>
            </a:r>
            <a:r>
              <a:rPr lang="de-DE" sz="2400" b="1" dirty="0">
                <a:solidFill>
                  <a:srgbClr val="333333"/>
                </a:solidFill>
              </a:rPr>
              <a:t> </a:t>
            </a:r>
            <a:r>
              <a:rPr lang="de-DE" sz="2400" b="1" dirty="0" err="1">
                <a:solidFill>
                  <a:srgbClr val="333333"/>
                </a:solidFill>
              </a:rPr>
              <a:t>dac</a:t>
            </a:r>
            <a:r>
              <a:rPr lang="vi-VN" sz="2400" b="1" dirty="0">
                <a:solidFill>
                  <a:srgbClr val="333333"/>
                </a:solidFill>
              </a:rPr>
              <a:t>ă</a:t>
            </a:r>
            <a:r>
              <a:rPr lang="de-DE" sz="2400" b="1" dirty="0">
                <a:solidFill>
                  <a:srgbClr val="333333"/>
                </a:solidFill>
              </a:rPr>
              <a:t> </a:t>
            </a:r>
            <a:r>
              <a:rPr lang="de-DE" sz="2400" b="1" dirty="0" err="1">
                <a:solidFill>
                  <a:srgbClr val="333333"/>
                </a:solidFill>
              </a:rPr>
              <a:t>informați</a:t>
            </a:r>
            <a:r>
              <a:rPr lang="de-DE" sz="2400" b="1" dirty="0">
                <a:solidFill>
                  <a:srgbClr val="333333"/>
                </a:solidFill>
              </a:rPr>
              <a:t> sau nu </a:t>
            </a:r>
            <a:r>
              <a:rPr lang="de-DE" sz="2400" b="1" dirty="0" err="1">
                <a:solidFill>
                  <a:srgbClr val="333333"/>
                </a:solidFill>
              </a:rPr>
              <a:t>informați</a:t>
            </a:r>
            <a:r>
              <a:rPr lang="de-DE" sz="2400" b="1" dirty="0">
                <a:solidFill>
                  <a:srgbClr val="333333"/>
                </a:solidFill>
              </a:rPr>
              <a:t> </a:t>
            </a:r>
            <a:r>
              <a:rPr lang="de-DE" sz="2400" b="1" dirty="0" err="1">
                <a:solidFill>
                  <a:srgbClr val="333333"/>
                </a:solidFill>
              </a:rPr>
              <a:t>alții</a:t>
            </a:r>
            <a:r>
              <a:rPr lang="de-DE" sz="2400" b="1" dirty="0">
                <a:solidFill>
                  <a:srgbClr val="333333"/>
                </a:solidFill>
              </a:rPr>
              <a:t> </a:t>
            </a:r>
            <a:r>
              <a:rPr lang="de-DE" sz="2400" b="1" dirty="0" err="1">
                <a:solidFill>
                  <a:srgbClr val="333333"/>
                </a:solidFill>
              </a:rPr>
              <a:t>despre</a:t>
            </a:r>
            <a:r>
              <a:rPr lang="de-DE" sz="2400" b="1" dirty="0">
                <a:solidFill>
                  <a:srgbClr val="333333"/>
                </a:solidFill>
              </a:rPr>
              <a:t> </a:t>
            </a:r>
            <a:r>
              <a:rPr lang="de-DE" sz="2400" b="1" dirty="0" err="1">
                <a:solidFill>
                  <a:srgbClr val="333333"/>
                </a:solidFill>
              </a:rPr>
              <a:t>boal</a:t>
            </a:r>
            <a:r>
              <a:rPr lang="vi-VN" sz="2400" b="1" dirty="0">
                <a:solidFill>
                  <a:srgbClr val="333333"/>
                </a:solidFill>
              </a:rPr>
              <a:t>ă</a:t>
            </a:r>
            <a:r>
              <a:rPr lang="de-DE" sz="2400" b="1" dirty="0">
                <a:solidFill>
                  <a:srgbClr val="333333"/>
                </a:solidFill>
              </a:rPr>
              <a:t>.</a:t>
            </a: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47</a:t>
            </a:fld>
            <a:endParaRPr lang="de-DE">
              <a:latin typeface="+mn-lt"/>
              <a:ea typeface="+mn-ea"/>
              <a:cs typeface="+mn-cs"/>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2955948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vi-VN" sz="3600" dirty="0">
                <a:solidFill>
                  <a:srgbClr val="004992"/>
                </a:solidFill>
                <a:latin typeface="+mn-lt"/>
                <a:ea typeface="+mn-ea"/>
                <a:cs typeface="+mn-cs"/>
              </a:rPr>
              <a:t>Trebuie să comunic boala mea... și cum?</a:t>
            </a:r>
            <a:endParaRPr lang="en-US" sz="3600" dirty="0">
              <a:solidFill>
                <a:srgbClr val="004992"/>
              </a:solidFill>
              <a:latin typeface="+mn-lt"/>
              <a:ea typeface="+mn-ea"/>
              <a:cs typeface="+mn-cs"/>
            </a:endParaRPr>
          </a:p>
        </p:txBody>
      </p:sp>
      <p:sp>
        <p:nvSpPr>
          <p:cNvPr id="3" name="Inhaltsplatzhalter 2"/>
          <p:cNvSpPr>
            <a:spLocks noGrp="1"/>
          </p:cNvSpPr>
          <p:nvPr>
            <p:ph idx="1"/>
          </p:nvPr>
        </p:nvSpPr>
        <p:spPr>
          <a:xfrm>
            <a:off x="408955" y="2204864"/>
            <a:ext cx="6400800" cy="4248000"/>
          </a:xfrm>
        </p:spPr>
        <p:txBody>
          <a:bodyPr>
            <a:noAutofit/>
          </a:bodyPr>
          <a:lstStyle/>
          <a:p>
            <a:pPr>
              <a:defRPr/>
            </a:pPr>
            <a:r>
              <a:rPr lang="en-US" sz="2400" dirty="0" err="1">
                <a:solidFill>
                  <a:srgbClr val="004992"/>
                </a:solidFill>
              </a:rPr>
              <a:t>Trebuie</a:t>
            </a:r>
            <a:r>
              <a:rPr lang="en-US" sz="2400" dirty="0">
                <a:solidFill>
                  <a:srgbClr val="004992"/>
                </a:solidFill>
              </a:rPr>
              <a:t> s</a:t>
            </a:r>
            <a:r>
              <a:rPr lang="vi-VN" sz="2400" dirty="0">
                <a:solidFill>
                  <a:srgbClr val="004992"/>
                </a:solidFill>
              </a:rPr>
              <a:t>ă</a:t>
            </a:r>
            <a:r>
              <a:rPr lang="de-DE" sz="2400" dirty="0">
                <a:solidFill>
                  <a:srgbClr val="004992"/>
                </a:solidFill>
              </a:rPr>
              <a:t> le </a:t>
            </a:r>
            <a:r>
              <a:rPr lang="de-DE" sz="2400" dirty="0" err="1">
                <a:solidFill>
                  <a:srgbClr val="004992"/>
                </a:solidFill>
              </a:rPr>
              <a:t>spuneți</a:t>
            </a:r>
            <a:r>
              <a:rPr lang="de-DE" sz="2400" dirty="0">
                <a:solidFill>
                  <a:srgbClr val="004992"/>
                </a:solidFill>
              </a:rPr>
              <a:t> </a:t>
            </a:r>
            <a:r>
              <a:rPr lang="de-DE" sz="2400" dirty="0" err="1">
                <a:solidFill>
                  <a:srgbClr val="004992"/>
                </a:solidFill>
              </a:rPr>
              <a:t>altora</a:t>
            </a:r>
            <a:r>
              <a:rPr lang="de-DE" sz="2400" dirty="0">
                <a:solidFill>
                  <a:srgbClr val="004992"/>
                </a:solidFill>
              </a:rPr>
              <a:t> c</a:t>
            </a:r>
            <a:r>
              <a:rPr lang="vi-VN" sz="2400" dirty="0">
                <a:solidFill>
                  <a:srgbClr val="004992"/>
                </a:solidFill>
              </a:rPr>
              <a:t>ă</a:t>
            </a:r>
            <a:r>
              <a:rPr lang="de-DE" sz="2400" dirty="0">
                <a:solidFill>
                  <a:srgbClr val="004992"/>
                </a:solidFill>
              </a:rPr>
              <a:t> </a:t>
            </a:r>
            <a:r>
              <a:rPr lang="de-DE" sz="2400" dirty="0" err="1">
                <a:solidFill>
                  <a:srgbClr val="004992"/>
                </a:solidFill>
              </a:rPr>
              <a:t>suferiți</a:t>
            </a:r>
            <a:r>
              <a:rPr lang="de-DE" sz="2400" dirty="0">
                <a:solidFill>
                  <a:srgbClr val="004992"/>
                </a:solidFill>
              </a:rPr>
              <a:t> de </a:t>
            </a:r>
            <a:r>
              <a:rPr lang="de-DE" sz="2400" dirty="0" err="1">
                <a:solidFill>
                  <a:srgbClr val="004992"/>
                </a:solidFill>
              </a:rPr>
              <a:t>psihoz</a:t>
            </a:r>
            <a:r>
              <a:rPr lang="vi-VN" sz="2400" dirty="0">
                <a:solidFill>
                  <a:srgbClr val="004992"/>
                </a:solidFill>
              </a:rPr>
              <a:t>ă</a:t>
            </a:r>
            <a:r>
              <a:rPr lang="de-DE" sz="2400" dirty="0">
                <a:solidFill>
                  <a:srgbClr val="004992"/>
                </a:solidFill>
              </a:rPr>
              <a:t> sau </a:t>
            </a:r>
            <a:r>
              <a:rPr lang="de-DE" sz="2400" dirty="0" err="1">
                <a:solidFill>
                  <a:srgbClr val="004992"/>
                </a:solidFill>
              </a:rPr>
              <a:t>schizofrenie</a:t>
            </a:r>
            <a:r>
              <a:rPr lang="de-DE" sz="2400" dirty="0">
                <a:solidFill>
                  <a:srgbClr val="004992"/>
                </a:solidFill>
              </a:rPr>
              <a:t>?</a:t>
            </a:r>
          </a:p>
          <a:p>
            <a:pPr marL="342900" indent="-342900">
              <a:buClr>
                <a:srgbClr val="333333"/>
              </a:buClr>
              <a:buFont typeface="WingDings"/>
              <a:buChar char=""/>
              <a:defRPr/>
            </a:pPr>
            <a:r>
              <a:rPr lang="de-DE" sz="2400" dirty="0">
                <a:solidFill>
                  <a:srgbClr val="333333"/>
                </a:solidFill>
              </a:rPr>
              <a:t>P</a:t>
            </a:r>
            <a:r>
              <a:rPr lang="vi-VN" sz="2400" dirty="0">
                <a:solidFill>
                  <a:srgbClr val="333333"/>
                </a:solidFill>
              </a:rPr>
              <a:t>oate </a:t>
            </a:r>
            <a:r>
              <a:rPr lang="de-DE" sz="2400" dirty="0">
                <a:solidFill>
                  <a:srgbClr val="333333"/>
                </a:solidFill>
              </a:rPr>
              <a:t>e</a:t>
            </a:r>
            <a:r>
              <a:rPr lang="vi-VN" sz="2400" dirty="0">
                <a:solidFill>
                  <a:srgbClr val="333333"/>
                </a:solidFill>
              </a:rPr>
              <a:t> important să vorb</a:t>
            </a:r>
            <a:r>
              <a:rPr lang="de-DE" sz="2400" dirty="0" err="1">
                <a:solidFill>
                  <a:srgbClr val="333333"/>
                </a:solidFill>
              </a:rPr>
              <a:t>iți</a:t>
            </a:r>
            <a:r>
              <a:rPr lang="de-DE" sz="2400" dirty="0">
                <a:solidFill>
                  <a:srgbClr val="333333"/>
                </a:solidFill>
              </a:rPr>
              <a:t> </a:t>
            </a:r>
            <a:r>
              <a:rPr lang="vi-VN" sz="2400" dirty="0">
                <a:solidFill>
                  <a:srgbClr val="333333"/>
                </a:solidFill>
              </a:rPr>
              <a:t>cu o persoană de încredere despre boală, pentru că</a:t>
            </a:r>
            <a:r>
              <a:rPr lang="de-DE" sz="2400" dirty="0">
                <a:solidFill>
                  <a:srgbClr val="333333"/>
                </a:solidFill>
              </a:rPr>
              <a:t>…</a:t>
            </a:r>
            <a:endParaRPr lang="de-DE" sz="2400" dirty="0">
              <a:solidFill>
                <a:srgbClr val="333333"/>
              </a:solidFill>
              <a:sym typeface="Wingdings" panose="05000000000000000000" pitchFamily="2" charset="2"/>
            </a:endParaRPr>
          </a:p>
          <a:p>
            <a:pPr marL="342900" indent="-342900">
              <a:buClr>
                <a:srgbClr val="333333"/>
              </a:buClr>
              <a:buFont typeface="WingDings"/>
              <a:buChar char=""/>
              <a:defRPr/>
            </a:pPr>
            <a:r>
              <a:rPr lang="en-US" sz="2400" dirty="0" err="1">
                <a:solidFill>
                  <a:srgbClr val="333333"/>
                </a:solidFill>
              </a:rPr>
              <a:t>uneori</a:t>
            </a:r>
            <a:r>
              <a:rPr lang="en-US" sz="2400" dirty="0">
                <a:solidFill>
                  <a:srgbClr val="333333"/>
                </a:solidFill>
              </a:rPr>
              <a:t> </a:t>
            </a:r>
            <a:r>
              <a:rPr lang="en-US" sz="2400" dirty="0" err="1">
                <a:solidFill>
                  <a:srgbClr val="333333"/>
                </a:solidFill>
              </a:rPr>
              <a:t>alte</a:t>
            </a:r>
            <a:r>
              <a:rPr lang="en-US" sz="2400" dirty="0">
                <a:solidFill>
                  <a:srgbClr val="333333"/>
                </a:solidFill>
              </a:rPr>
              <a:t> </a:t>
            </a:r>
            <a:r>
              <a:rPr lang="en-US" sz="2400" dirty="0" err="1">
                <a:solidFill>
                  <a:srgbClr val="333333"/>
                </a:solidFill>
              </a:rPr>
              <a:t>persoane</a:t>
            </a:r>
            <a:r>
              <a:rPr lang="en-US" sz="2400" dirty="0">
                <a:solidFill>
                  <a:srgbClr val="333333"/>
                </a:solidFill>
              </a:rPr>
              <a:t> </a:t>
            </a:r>
            <a:r>
              <a:rPr lang="en-US" sz="2400" dirty="0" err="1">
                <a:solidFill>
                  <a:srgbClr val="333333"/>
                </a:solidFill>
              </a:rPr>
              <a:t>recunosc</a:t>
            </a:r>
            <a:r>
              <a:rPr lang="en-US" sz="2400" dirty="0">
                <a:solidFill>
                  <a:srgbClr val="333333"/>
                </a:solidFill>
              </a:rPr>
              <a:t> </a:t>
            </a:r>
            <a:r>
              <a:rPr lang="en-US" sz="2400" dirty="0" err="1">
                <a:solidFill>
                  <a:srgbClr val="333333"/>
                </a:solidFill>
              </a:rPr>
              <a:t>mai</a:t>
            </a:r>
            <a:r>
              <a:rPr lang="en-US" sz="2400" dirty="0">
                <a:solidFill>
                  <a:srgbClr val="333333"/>
                </a:solidFill>
              </a:rPr>
              <a:t> </a:t>
            </a:r>
            <a:r>
              <a:rPr lang="en-US" sz="2400" dirty="0" err="1">
                <a:solidFill>
                  <a:srgbClr val="333333"/>
                </a:solidFill>
              </a:rPr>
              <a:t>repede</a:t>
            </a:r>
            <a:r>
              <a:rPr lang="en-US" sz="2400" dirty="0">
                <a:solidFill>
                  <a:srgbClr val="333333"/>
                </a:solidFill>
              </a:rPr>
              <a:t> </a:t>
            </a:r>
            <a:r>
              <a:rPr lang="en-US" sz="2400" dirty="0" err="1">
                <a:solidFill>
                  <a:srgbClr val="333333"/>
                </a:solidFill>
              </a:rPr>
              <a:t>decât</a:t>
            </a:r>
            <a:r>
              <a:rPr lang="en-US" sz="2400" dirty="0">
                <a:solidFill>
                  <a:srgbClr val="333333"/>
                </a:solidFill>
              </a:rPr>
              <a:t> </a:t>
            </a:r>
            <a:r>
              <a:rPr lang="en-US" sz="2400" dirty="0" err="1">
                <a:solidFill>
                  <a:srgbClr val="333333"/>
                </a:solidFill>
              </a:rPr>
              <a:t>pacienții</a:t>
            </a:r>
            <a:r>
              <a:rPr lang="en-US" sz="2400" dirty="0">
                <a:solidFill>
                  <a:srgbClr val="333333"/>
                </a:solidFill>
              </a:rPr>
              <a:t> </a:t>
            </a:r>
            <a:r>
              <a:rPr lang="en-US" sz="2400" dirty="0" err="1">
                <a:solidFill>
                  <a:srgbClr val="333333"/>
                </a:solidFill>
              </a:rPr>
              <a:t>primele</a:t>
            </a:r>
            <a:r>
              <a:rPr lang="en-US" sz="2400" dirty="0">
                <a:solidFill>
                  <a:srgbClr val="333333"/>
                </a:solidFill>
              </a:rPr>
              <a:t> </a:t>
            </a:r>
            <a:r>
              <a:rPr lang="en-US" sz="2400" dirty="0" err="1">
                <a:solidFill>
                  <a:srgbClr val="333333"/>
                </a:solidFill>
              </a:rPr>
              <a:t>semne</a:t>
            </a:r>
            <a:r>
              <a:rPr lang="en-US" sz="2400" dirty="0">
                <a:solidFill>
                  <a:srgbClr val="333333"/>
                </a:solidFill>
              </a:rPr>
              <a:t> ale </a:t>
            </a:r>
            <a:r>
              <a:rPr lang="en-US" sz="2400" dirty="0" err="1">
                <a:solidFill>
                  <a:srgbClr val="333333"/>
                </a:solidFill>
              </a:rPr>
              <a:t>unei</a:t>
            </a:r>
            <a:r>
              <a:rPr lang="en-US" sz="2400" dirty="0">
                <a:solidFill>
                  <a:srgbClr val="333333"/>
                </a:solidFill>
              </a:rPr>
              <a:t> faze </a:t>
            </a:r>
            <a:r>
              <a:rPr lang="en-US" sz="2400" dirty="0" err="1">
                <a:solidFill>
                  <a:srgbClr val="333333"/>
                </a:solidFill>
              </a:rPr>
              <a:t>psihotice</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48</a:t>
            </a:fld>
            <a:endParaRPr lang="de-DE">
              <a:latin typeface="+mn-lt"/>
              <a:ea typeface="+mn-ea"/>
              <a:cs typeface="+mn-cs"/>
            </a:endParaRPr>
          </a:p>
        </p:txBody>
      </p:sp>
      <p:pic>
        <p:nvPicPr>
          <p:cNvPr id="9"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33880669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comunic boala mea?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en-US" sz="2400" dirty="0" err="1">
                <a:solidFill>
                  <a:srgbClr val="004992"/>
                </a:solidFill>
              </a:rPr>
              <a:t>Recomandare</a:t>
            </a:r>
            <a:r>
              <a:rPr lang="en-US" sz="2400" dirty="0">
                <a:solidFill>
                  <a:srgbClr val="004992"/>
                </a:solidFill>
              </a:rPr>
              <a:t>: </a:t>
            </a:r>
            <a:r>
              <a:rPr lang="en-US" sz="2400" dirty="0" err="1">
                <a:solidFill>
                  <a:srgbClr val="004992"/>
                </a:solidFill>
              </a:rPr>
              <a:t>explicați</a:t>
            </a:r>
            <a:r>
              <a:rPr lang="en-US" sz="2400" dirty="0">
                <a:solidFill>
                  <a:srgbClr val="004992"/>
                </a:solidFill>
              </a:rPr>
              <a:t> </a:t>
            </a:r>
            <a:r>
              <a:rPr lang="en-US" sz="2400" dirty="0" err="1">
                <a:solidFill>
                  <a:srgbClr val="004992"/>
                </a:solidFill>
              </a:rPr>
              <a:t>mai</a:t>
            </a:r>
            <a:r>
              <a:rPr lang="en-US" sz="2400" dirty="0">
                <a:solidFill>
                  <a:srgbClr val="004992"/>
                </a:solidFill>
              </a:rPr>
              <a:t> </a:t>
            </a:r>
            <a:r>
              <a:rPr lang="en-US" sz="2400" dirty="0" err="1">
                <a:solidFill>
                  <a:srgbClr val="004992"/>
                </a:solidFill>
              </a:rPr>
              <a:t>degrab</a:t>
            </a:r>
            <a:r>
              <a:rPr lang="vi-VN" sz="2400" dirty="0">
                <a:solidFill>
                  <a:srgbClr val="004992"/>
                </a:solidFill>
              </a:rPr>
              <a:t>ă</a:t>
            </a:r>
            <a:r>
              <a:rPr lang="de-DE" sz="2400" dirty="0">
                <a:solidFill>
                  <a:srgbClr val="004992"/>
                </a:solidFill>
              </a:rPr>
              <a:t> </a:t>
            </a:r>
            <a:r>
              <a:rPr lang="de-DE" sz="2400" dirty="0" err="1">
                <a:solidFill>
                  <a:srgbClr val="004992"/>
                </a:solidFill>
              </a:rPr>
              <a:t>simptomele</a:t>
            </a:r>
            <a:r>
              <a:rPr lang="de-DE" sz="2400" dirty="0">
                <a:solidFill>
                  <a:srgbClr val="004992"/>
                </a:solidFill>
              </a:rPr>
              <a:t> </a:t>
            </a:r>
            <a:r>
              <a:rPr lang="de-DE" sz="2400" dirty="0" err="1">
                <a:solidFill>
                  <a:srgbClr val="004992"/>
                </a:solidFill>
              </a:rPr>
              <a:t>în</a:t>
            </a:r>
            <a:r>
              <a:rPr lang="de-DE" sz="2400" dirty="0">
                <a:solidFill>
                  <a:srgbClr val="004992"/>
                </a:solidFill>
              </a:rPr>
              <a:t> </a:t>
            </a:r>
            <a:r>
              <a:rPr lang="de-DE" sz="2400" dirty="0" err="1">
                <a:solidFill>
                  <a:srgbClr val="004992"/>
                </a:solidFill>
              </a:rPr>
              <a:t>loc</a:t>
            </a:r>
            <a:r>
              <a:rPr lang="de-DE" sz="2400" dirty="0">
                <a:solidFill>
                  <a:srgbClr val="004992"/>
                </a:solidFill>
              </a:rPr>
              <a:t> s</a:t>
            </a:r>
            <a:r>
              <a:rPr lang="vi-VN" sz="2400" dirty="0">
                <a:solidFill>
                  <a:srgbClr val="004992"/>
                </a:solidFill>
              </a:rPr>
              <a:t>ă</a:t>
            </a:r>
            <a:r>
              <a:rPr lang="de-DE" sz="2400" dirty="0">
                <a:solidFill>
                  <a:srgbClr val="004992"/>
                </a:solidFill>
              </a:rPr>
              <a:t> comunicați diagnoza</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49</a:t>
            </a:fld>
            <a:endParaRPr lang="de-DE">
              <a:latin typeface="+mn-lt"/>
              <a:ea typeface="+mn-ea"/>
              <a:cs typeface="+mn-cs"/>
            </a:endParaRPr>
          </a:p>
        </p:txBody>
      </p:sp>
    </p:spTree>
    <p:extLst>
      <p:ext uri="{BB962C8B-B14F-4D97-AF65-F5344CB8AC3E}">
        <p14:creationId xmlns:p14="http://schemas.microsoft.com/office/powerpoint/2010/main" val="19108958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comunic boala mea?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en-US" sz="2400" dirty="0" err="1">
                <a:solidFill>
                  <a:srgbClr val="004992"/>
                </a:solidFill>
              </a:rPr>
              <a:t>Recomandare</a:t>
            </a:r>
            <a:r>
              <a:rPr lang="en-US" sz="2400" dirty="0">
                <a:solidFill>
                  <a:srgbClr val="004992"/>
                </a:solidFill>
              </a:rPr>
              <a:t>: </a:t>
            </a:r>
            <a:r>
              <a:rPr lang="en-US" sz="2400" dirty="0" err="1">
                <a:solidFill>
                  <a:srgbClr val="004992"/>
                </a:solidFill>
              </a:rPr>
              <a:t>explicați</a:t>
            </a:r>
            <a:r>
              <a:rPr lang="en-US" sz="2400" dirty="0">
                <a:solidFill>
                  <a:srgbClr val="004992"/>
                </a:solidFill>
              </a:rPr>
              <a:t> </a:t>
            </a:r>
            <a:r>
              <a:rPr lang="en-US" sz="2400" dirty="0" err="1">
                <a:solidFill>
                  <a:srgbClr val="004992"/>
                </a:solidFill>
              </a:rPr>
              <a:t>mai</a:t>
            </a:r>
            <a:r>
              <a:rPr lang="en-US" sz="2400" dirty="0">
                <a:solidFill>
                  <a:srgbClr val="004992"/>
                </a:solidFill>
              </a:rPr>
              <a:t> </a:t>
            </a:r>
            <a:r>
              <a:rPr lang="en-US" sz="2400" dirty="0" err="1">
                <a:solidFill>
                  <a:srgbClr val="004992"/>
                </a:solidFill>
              </a:rPr>
              <a:t>degrab</a:t>
            </a:r>
            <a:r>
              <a:rPr lang="vi-VN" sz="2400" dirty="0">
                <a:solidFill>
                  <a:srgbClr val="004992"/>
                </a:solidFill>
              </a:rPr>
              <a:t>ă</a:t>
            </a:r>
            <a:r>
              <a:rPr lang="de-DE" sz="2400" dirty="0">
                <a:solidFill>
                  <a:srgbClr val="004992"/>
                </a:solidFill>
              </a:rPr>
              <a:t> </a:t>
            </a:r>
            <a:r>
              <a:rPr lang="de-DE" sz="2400" dirty="0" err="1">
                <a:solidFill>
                  <a:srgbClr val="004992"/>
                </a:solidFill>
              </a:rPr>
              <a:t>simptomele</a:t>
            </a:r>
            <a:r>
              <a:rPr lang="de-DE" sz="2400" dirty="0">
                <a:solidFill>
                  <a:srgbClr val="004992"/>
                </a:solidFill>
              </a:rPr>
              <a:t> </a:t>
            </a:r>
            <a:r>
              <a:rPr lang="de-DE" sz="2400" dirty="0" err="1">
                <a:solidFill>
                  <a:srgbClr val="004992"/>
                </a:solidFill>
              </a:rPr>
              <a:t>în</a:t>
            </a:r>
            <a:r>
              <a:rPr lang="de-DE" sz="2400" dirty="0">
                <a:solidFill>
                  <a:srgbClr val="004992"/>
                </a:solidFill>
              </a:rPr>
              <a:t> </a:t>
            </a:r>
            <a:r>
              <a:rPr lang="de-DE" sz="2400" dirty="0" err="1">
                <a:solidFill>
                  <a:srgbClr val="004992"/>
                </a:solidFill>
              </a:rPr>
              <a:t>loc</a:t>
            </a:r>
            <a:r>
              <a:rPr lang="de-DE" sz="2400" dirty="0">
                <a:solidFill>
                  <a:srgbClr val="004992"/>
                </a:solidFill>
              </a:rPr>
              <a:t> s</a:t>
            </a:r>
            <a:r>
              <a:rPr lang="vi-VN" sz="2400" dirty="0">
                <a:solidFill>
                  <a:srgbClr val="004992"/>
                </a:solidFill>
              </a:rPr>
              <a:t>ă</a:t>
            </a:r>
            <a:r>
              <a:rPr lang="de-DE" sz="2400" dirty="0">
                <a:solidFill>
                  <a:srgbClr val="004992"/>
                </a:solidFill>
              </a:rPr>
              <a:t> </a:t>
            </a:r>
            <a:r>
              <a:rPr lang="de-DE" sz="2400" dirty="0" err="1">
                <a:solidFill>
                  <a:srgbClr val="004992"/>
                </a:solidFill>
              </a:rPr>
              <a:t>comunicați</a:t>
            </a:r>
            <a:r>
              <a:rPr lang="de-DE" sz="2400" dirty="0">
                <a:solidFill>
                  <a:srgbClr val="004992"/>
                </a:solidFill>
              </a:rPr>
              <a:t> </a:t>
            </a:r>
            <a:r>
              <a:rPr lang="de-DE" sz="2400" dirty="0" err="1">
                <a:solidFill>
                  <a:srgbClr val="004992"/>
                </a:solidFill>
              </a:rPr>
              <a:t>diagnoza</a:t>
            </a:r>
            <a:endParaRPr lang="en-US" sz="2400" dirty="0">
              <a:solidFill>
                <a:srgbClr val="004992"/>
              </a:solidFill>
            </a:endParaRPr>
          </a:p>
          <a:p>
            <a:pPr marL="342900" indent="-342900">
              <a:buClr>
                <a:srgbClr val="333333"/>
              </a:buClr>
              <a:buFont typeface="WingDings"/>
              <a:buChar char=""/>
              <a:defRPr/>
            </a:pPr>
            <a:r>
              <a:rPr lang="vi-VN" sz="2400" dirty="0">
                <a:solidFill>
                  <a:srgbClr val="333333"/>
                </a:solidFill>
              </a:rPr>
              <a:t>Mai ales, dacă nu cuno</a:t>
            </a:r>
            <a:r>
              <a:rPr lang="de-DE" sz="2400" dirty="0" err="1">
                <a:solidFill>
                  <a:srgbClr val="333333"/>
                </a:solidFill>
              </a:rPr>
              <a:t>așteți</a:t>
            </a:r>
            <a:r>
              <a:rPr lang="vi-VN" sz="2400" dirty="0">
                <a:solidFill>
                  <a:srgbClr val="333333"/>
                </a:solidFill>
              </a:rPr>
              <a:t> </a:t>
            </a:r>
            <a:r>
              <a:rPr lang="de-DE" sz="2400" dirty="0" err="1">
                <a:solidFill>
                  <a:srgbClr val="333333"/>
                </a:solidFill>
              </a:rPr>
              <a:t>persoanele</a:t>
            </a:r>
            <a:r>
              <a:rPr lang="de-DE" sz="2400" dirty="0">
                <a:solidFill>
                  <a:srgbClr val="333333"/>
                </a:solidFill>
              </a:rPr>
              <a:t> </a:t>
            </a:r>
            <a:r>
              <a:rPr lang="vi-VN" sz="2400" dirty="0">
                <a:solidFill>
                  <a:srgbClr val="333333"/>
                </a:solidFill>
              </a:rPr>
              <a:t>foarte bine, este </a:t>
            </a:r>
            <a:r>
              <a:rPr lang="de-DE" sz="2400" dirty="0" err="1">
                <a:solidFill>
                  <a:srgbClr val="333333"/>
                </a:solidFill>
              </a:rPr>
              <a:t>mai</a:t>
            </a:r>
            <a:r>
              <a:rPr lang="de-DE" sz="2400" dirty="0">
                <a:solidFill>
                  <a:srgbClr val="333333"/>
                </a:solidFill>
              </a:rPr>
              <a:t> </a:t>
            </a:r>
            <a:r>
              <a:rPr lang="de-DE" sz="2400" dirty="0" err="1">
                <a:solidFill>
                  <a:srgbClr val="333333"/>
                </a:solidFill>
              </a:rPr>
              <a:t>reco</a:t>
            </a:r>
            <a:r>
              <a:rPr lang="vi-VN" sz="2400" dirty="0">
                <a:solidFill>
                  <a:srgbClr val="333333"/>
                </a:solidFill>
              </a:rPr>
              <a:t>mandabil să descrieț</a:t>
            </a:r>
            <a:r>
              <a:rPr lang="de-DE" sz="2400" dirty="0">
                <a:solidFill>
                  <a:srgbClr val="333333"/>
                </a:solidFill>
              </a:rPr>
              <a:t>i</a:t>
            </a:r>
            <a:r>
              <a:rPr lang="vi-VN" sz="2400" dirty="0">
                <a:solidFill>
                  <a:srgbClr val="333333"/>
                </a:solidFill>
              </a:rPr>
              <a:t> simptomele </a:t>
            </a:r>
            <a:r>
              <a:rPr lang="de-DE" sz="2400" dirty="0" err="1">
                <a:solidFill>
                  <a:srgbClr val="333333"/>
                </a:solidFill>
              </a:rPr>
              <a:t>pe</a:t>
            </a:r>
            <a:r>
              <a:rPr lang="de-DE" sz="2400" dirty="0">
                <a:solidFill>
                  <a:srgbClr val="333333"/>
                </a:solidFill>
              </a:rPr>
              <a:t> care le </a:t>
            </a:r>
            <a:r>
              <a:rPr lang="de-DE" sz="2400" dirty="0" err="1">
                <a:solidFill>
                  <a:srgbClr val="333333"/>
                </a:solidFill>
              </a:rPr>
              <a:t>aveți</a:t>
            </a:r>
            <a:r>
              <a:rPr lang="vi-VN" sz="2400" dirty="0">
                <a:solidFill>
                  <a:srgbClr val="333333"/>
                </a:solidFill>
              </a:rPr>
              <a:t>, î</a:t>
            </a:r>
            <a:r>
              <a:rPr lang="de-DE" sz="2400" dirty="0">
                <a:solidFill>
                  <a:srgbClr val="333333"/>
                </a:solidFill>
              </a:rPr>
              <a:t>n </a:t>
            </a:r>
            <a:r>
              <a:rPr lang="de-DE" sz="2400" dirty="0" err="1">
                <a:solidFill>
                  <a:srgbClr val="333333"/>
                </a:solidFill>
              </a:rPr>
              <a:t>loc</a:t>
            </a:r>
            <a:r>
              <a:rPr lang="de-DE" sz="2400" dirty="0">
                <a:solidFill>
                  <a:srgbClr val="333333"/>
                </a:solidFill>
              </a:rPr>
              <a:t> </a:t>
            </a:r>
            <a:r>
              <a:rPr lang="vi-VN" sz="2400" dirty="0">
                <a:solidFill>
                  <a:srgbClr val="333333"/>
                </a:solidFill>
              </a:rPr>
              <a:t>să spuneți numele</a:t>
            </a:r>
            <a:r>
              <a:rPr lang="de-DE" sz="2400" dirty="0">
                <a:solidFill>
                  <a:srgbClr val="333333"/>
                </a:solidFill>
              </a:rPr>
              <a:t> </a:t>
            </a:r>
            <a:r>
              <a:rPr lang="vi-VN" sz="2400" dirty="0">
                <a:solidFill>
                  <a:srgbClr val="333333"/>
                </a:solidFill>
              </a:rPr>
              <a:t>(ambiguu) </a:t>
            </a:r>
            <a:r>
              <a:rPr lang="de-DE" sz="2400" dirty="0" err="1">
                <a:solidFill>
                  <a:srgbClr val="333333"/>
                </a:solidFill>
              </a:rPr>
              <a:t>ale</a:t>
            </a:r>
            <a:r>
              <a:rPr lang="de-DE" sz="2400" dirty="0">
                <a:solidFill>
                  <a:srgbClr val="333333"/>
                </a:solidFill>
              </a:rPr>
              <a:t> </a:t>
            </a:r>
            <a:r>
              <a:rPr lang="de-DE" sz="2400" dirty="0" err="1">
                <a:solidFill>
                  <a:srgbClr val="333333"/>
                </a:solidFill>
              </a:rPr>
              <a:t>bolii</a:t>
            </a:r>
            <a:r>
              <a:rPr lang="de-DE" sz="2400" dirty="0">
                <a:solidFill>
                  <a:srgbClr val="333333"/>
                </a:solidFill>
              </a:rPr>
              <a:t> </a:t>
            </a:r>
            <a:r>
              <a:rPr lang="vi-VN" sz="2400" dirty="0">
                <a:solidFill>
                  <a:srgbClr val="333333"/>
                </a:solidFill>
              </a:rPr>
              <a:t>(schizofreni</a:t>
            </a:r>
            <a:r>
              <a:rPr lang="de-DE" sz="2400" dirty="0">
                <a:solidFill>
                  <a:srgbClr val="333333"/>
                </a:solidFill>
              </a:rPr>
              <a:t>e</a:t>
            </a:r>
            <a:r>
              <a:rPr lang="vi-VN" sz="2400" dirty="0">
                <a:solidFill>
                  <a:srgbClr val="333333"/>
                </a:solidFill>
              </a:rPr>
              <a:t>, </a:t>
            </a:r>
            <a:r>
              <a:rPr lang="vi-VN" sz="2400">
                <a:solidFill>
                  <a:srgbClr val="333333"/>
                </a:solidFill>
              </a:rPr>
              <a:t>psihoză)</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50</a:t>
            </a:fld>
            <a:endParaRPr lang="de-DE">
              <a:latin typeface="+mn-lt"/>
              <a:ea typeface="+mn-ea"/>
              <a:cs typeface="+mn-cs"/>
            </a:endParaRPr>
          </a:p>
        </p:txBody>
      </p:sp>
    </p:spTree>
    <p:extLst>
      <p:ext uri="{BB962C8B-B14F-4D97-AF65-F5344CB8AC3E}">
        <p14:creationId xmlns:p14="http://schemas.microsoft.com/office/powerpoint/2010/main" val="32718499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comunic boala mea?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en-US" sz="2400" dirty="0" err="1">
                <a:solidFill>
                  <a:srgbClr val="004992"/>
                </a:solidFill>
              </a:rPr>
              <a:t>Recomandare</a:t>
            </a:r>
            <a:r>
              <a:rPr lang="en-US" sz="2400" dirty="0">
                <a:solidFill>
                  <a:srgbClr val="004992"/>
                </a:solidFill>
              </a:rPr>
              <a:t>: </a:t>
            </a:r>
            <a:r>
              <a:rPr lang="en-US" sz="2400" dirty="0" err="1">
                <a:solidFill>
                  <a:srgbClr val="004992"/>
                </a:solidFill>
              </a:rPr>
              <a:t>explicați</a:t>
            </a:r>
            <a:r>
              <a:rPr lang="en-US" sz="2400" dirty="0">
                <a:solidFill>
                  <a:srgbClr val="004992"/>
                </a:solidFill>
              </a:rPr>
              <a:t> </a:t>
            </a:r>
            <a:r>
              <a:rPr lang="en-US" sz="2400" dirty="0" err="1">
                <a:solidFill>
                  <a:srgbClr val="004992"/>
                </a:solidFill>
              </a:rPr>
              <a:t>mai</a:t>
            </a:r>
            <a:r>
              <a:rPr lang="en-US" sz="2400" dirty="0">
                <a:solidFill>
                  <a:srgbClr val="004992"/>
                </a:solidFill>
              </a:rPr>
              <a:t> </a:t>
            </a:r>
            <a:r>
              <a:rPr lang="en-US" sz="2400" dirty="0" err="1">
                <a:solidFill>
                  <a:srgbClr val="004992"/>
                </a:solidFill>
              </a:rPr>
              <a:t>degrab</a:t>
            </a:r>
            <a:r>
              <a:rPr lang="vi-VN" sz="2400" dirty="0">
                <a:solidFill>
                  <a:srgbClr val="004992"/>
                </a:solidFill>
              </a:rPr>
              <a:t>ă</a:t>
            </a:r>
            <a:r>
              <a:rPr lang="de-DE" sz="2400" dirty="0">
                <a:solidFill>
                  <a:srgbClr val="004992"/>
                </a:solidFill>
              </a:rPr>
              <a:t> </a:t>
            </a:r>
            <a:r>
              <a:rPr lang="de-DE" sz="2400" dirty="0" err="1">
                <a:solidFill>
                  <a:srgbClr val="004992"/>
                </a:solidFill>
              </a:rPr>
              <a:t>simptomele</a:t>
            </a:r>
            <a:r>
              <a:rPr lang="de-DE" sz="2400" dirty="0">
                <a:solidFill>
                  <a:srgbClr val="004992"/>
                </a:solidFill>
              </a:rPr>
              <a:t> </a:t>
            </a:r>
            <a:r>
              <a:rPr lang="de-DE" sz="2400" dirty="0" err="1">
                <a:solidFill>
                  <a:srgbClr val="004992"/>
                </a:solidFill>
              </a:rPr>
              <a:t>în</a:t>
            </a:r>
            <a:r>
              <a:rPr lang="de-DE" sz="2400" dirty="0">
                <a:solidFill>
                  <a:srgbClr val="004992"/>
                </a:solidFill>
              </a:rPr>
              <a:t> </a:t>
            </a:r>
            <a:r>
              <a:rPr lang="de-DE" sz="2400" dirty="0" err="1">
                <a:solidFill>
                  <a:srgbClr val="004992"/>
                </a:solidFill>
              </a:rPr>
              <a:t>loc</a:t>
            </a:r>
            <a:r>
              <a:rPr lang="de-DE" sz="2400" dirty="0">
                <a:solidFill>
                  <a:srgbClr val="004992"/>
                </a:solidFill>
              </a:rPr>
              <a:t> s</a:t>
            </a:r>
            <a:r>
              <a:rPr lang="vi-VN" sz="2400" dirty="0">
                <a:solidFill>
                  <a:srgbClr val="004992"/>
                </a:solidFill>
              </a:rPr>
              <a:t>ă</a:t>
            </a:r>
            <a:r>
              <a:rPr lang="de-DE" sz="2400" dirty="0">
                <a:solidFill>
                  <a:srgbClr val="004992"/>
                </a:solidFill>
              </a:rPr>
              <a:t> </a:t>
            </a:r>
            <a:r>
              <a:rPr lang="de-DE" sz="2400" dirty="0" err="1">
                <a:solidFill>
                  <a:srgbClr val="004992"/>
                </a:solidFill>
              </a:rPr>
              <a:t>comunicați</a:t>
            </a:r>
            <a:r>
              <a:rPr lang="de-DE" sz="2400" dirty="0">
                <a:solidFill>
                  <a:srgbClr val="004992"/>
                </a:solidFill>
              </a:rPr>
              <a:t> </a:t>
            </a:r>
            <a:r>
              <a:rPr lang="de-DE" sz="2400" dirty="0" err="1">
                <a:solidFill>
                  <a:srgbClr val="004992"/>
                </a:solidFill>
              </a:rPr>
              <a:t>diagnoza</a:t>
            </a:r>
            <a:endParaRPr lang="en-US" sz="2400" dirty="0">
              <a:solidFill>
                <a:srgbClr val="004992"/>
              </a:solidFill>
            </a:endParaRPr>
          </a:p>
          <a:p>
            <a:pPr marL="342900" indent="-342900">
              <a:buClr>
                <a:srgbClr val="333333"/>
              </a:buClr>
              <a:buFont typeface="WingDings"/>
              <a:buChar char=""/>
              <a:defRPr/>
            </a:pPr>
            <a:r>
              <a:rPr lang="vi-VN" sz="2400" dirty="0">
                <a:solidFill>
                  <a:srgbClr val="333333"/>
                </a:solidFill>
              </a:rPr>
              <a:t>Mai ales, dacă nu cuno</a:t>
            </a:r>
            <a:r>
              <a:rPr lang="de-DE" sz="2400" dirty="0" err="1">
                <a:solidFill>
                  <a:srgbClr val="333333"/>
                </a:solidFill>
              </a:rPr>
              <a:t>așteți</a:t>
            </a:r>
            <a:r>
              <a:rPr lang="vi-VN" sz="2400" dirty="0">
                <a:solidFill>
                  <a:srgbClr val="333333"/>
                </a:solidFill>
              </a:rPr>
              <a:t> </a:t>
            </a:r>
            <a:r>
              <a:rPr lang="de-DE" sz="2400" dirty="0" err="1">
                <a:solidFill>
                  <a:srgbClr val="333333"/>
                </a:solidFill>
              </a:rPr>
              <a:t>persoanele</a:t>
            </a:r>
            <a:r>
              <a:rPr lang="de-DE" sz="2400" dirty="0">
                <a:solidFill>
                  <a:srgbClr val="333333"/>
                </a:solidFill>
              </a:rPr>
              <a:t> </a:t>
            </a:r>
            <a:r>
              <a:rPr lang="vi-VN" sz="2400" dirty="0">
                <a:solidFill>
                  <a:srgbClr val="333333"/>
                </a:solidFill>
              </a:rPr>
              <a:t>foarte bine, este </a:t>
            </a:r>
            <a:r>
              <a:rPr lang="de-DE" sz="2400" dirty="0" err="1">
                <a:solidFill>
                  <a:srgbClr val="333333"/>
                </a:solidFill>
              </a:rPr>
              <a:t>mai</a:t>
            </a:r>
            <a:r>
              <a:rPr lang="de-DE" sz="2400" dirty="0">
                <a:solidFill>
                  <a:srgbClr val="333333"/>
                </a:solidFill>
              </a:rPr>
              <a:t> </a:t>
            </a:r>
            <a:r>
              <a:rPr lang="de-DE" sz="2400" dirty="0" err="1">
                <a:solidFill>
                  <a:srgbClr val="333333"/>
                </a:solidFill>
              </a:rPr>
              <a:t>reco</a:t>
            </a:r>
            <a:r>
              <a:rPr lang="vi-VN" sz="2400" dirty="0">
                <a:solidFill>
                  <a:srgbClr val="333333"/>
                </a:solidFill>
              </a:rPr>
              <a:t>mandabil să descrieț</a:t>
            </a:r>
            <a:r>
              <a:rPr lang="de-DE" sz="2400" dirty="0">
                <a:solidFill>
                  <a:srgbClr val="333333"/>
                </a:solidFill>
              </a:rPr>
              <a:t>i</a:t>
            </a:r>
            <a:r>
              <a:rPr lang="vi-VN" sz="2400" dirty="0">
                <a:solidFill>
                  <a:srgbClr val="333333"/>
                </a:solidFill>
              </a:rPr>
              <a:t> simptomele </a:t>
            </a:r>
            <a:r>
              <a:rPr lang="de-DE" sz="2400" dirty="0" err="1">
                <a:solidFill>
                  <a:srgbClr val="333333"/>
                </a:solidFill>
              </a:rPr>
              <a:t>pe</a:t>
            </a:r>
            <a:r>
              <a:rPr lang="de-DE" sz="2400" dirty="0">
                <a:solidFill>
                  <a:srgbClr val="333333"/>
                </a:solidFill>
              </a:rPr>
              <a:t> care le </a:t>
            </a:r>
            <a:r>
              <a:rPr lang="de-DE" sz="2400" dirty="0" err="1">
                <a:solidFill>
                  <a:srgbClr val="333333"/>
                </a:solidFill>
              </a:rPr>
              <a:t>aveți</a:t>
            </a:r>
            <a:r>
              <a:rPr lang="vi-VN" sz="2400" dirty="0">
                <a:solidFill>
                  <a:srgbClr val="333333"/>
                </a:solidFill>
              </a:rPr>
              <a:t>, î</a:t>
            </a:r>
            <a:r>
              <a:rPr lang="de-DE" sz="2400" dirty="0">
                <a:solidFill>
                  <a:srgbClr val="333333"/>
                </a:solidFill>
              </a:rPr>
              <a:t>n </a:t>
            </a:r>
            <a:r>
              <a:rPr lang="de-DE" sz="2400" dirty="0" err="1">
                <a:solidFill>
                  <a:srgbClr val="333333"/>
                </a:solidFill>
              </a:rPr>
              <a:t>loc</a:t>
            </a:r>
            <a:r>
              <a:rPr lang="de-DE" sz="2400" dirty="0">
                <a:solidFill>
                  <a:srgbClr val="333333"/>
                </a:solidFill>
              </a:rPr>
              <a:t> </a:t>
            </a:r>
            <a:r>
              <a:rPr lang="vi-VN" sz="2400" dirty="0">
                <a:solidFill>
                  <a:srgbClr val="333333"/>
                </a:solidFill>
              </a:rPr>
              <a:t>să spuneți numele</a:t>
            </a:r>
            <a:r>
              <a:rPr lang="de-DE" sz="2400" dirty="0">
                <a:solidFill>
                  <a:srgbClr val="333333"/>
                </a:solidFill>
              </a:rPr>
              <a:t> </a:t>
            </a:r>
            <a:r>
              <a:rPr lang="vi-VN" sz="2400" dirty="0">
                <a:solidFill>
                  <a:srgbClr val="333333"/>
                </a:solidFill>
              </a:rPr>
              <a:t>(ambiguu) </a:t>
            </a:r>
            <a:r>
              <a:rPr lang="de-DE" sz="2400" dirty="0" err="1">
                <a:solidFill>
                  <a:srgbClr val="333333"/>
                </a:solidFill>
              </a:rPr>
              <a:t>ale</a:t>
            </a:r>
            <a:r>
              <a:rPr lang="de-DE" sz="2400" dirty="0">
                <a:solidFill>
                  <a:srgbClr val="333333"/>
                </a:solidFill>
              </a:rPr>
              <a:t> </a:t>
            </a:r>
            <a:r>
              <a:rPr lang="de-DE" sz="2400" dirty="0" err="1">
                <a:solidFill>
                  <a:srgbClr val="333333"/>
                </a:solidFill>
              </a:rPr>
              <a:t>bolii</a:t>
            </a:r>
            <a:r>
              <a:rPr lang="de-DE" sz="2400" dirty="0">
                <a:solidFill>
                  <a:srgbClr val="333333"/>
                </a:solidFill>
              </a:rPr>
              <a:t> </a:t>
            </a:r>
            <a:r>
              <a:rPr lang="vi-VN" sz="2400" dirty="0">
                <a:solidFill>
                  <a:srgbClr val="333333"/>
                </a:solidFill>
              </a:rPr>
              <a:t>(schizofreni</a:t>
            </a:r>
            <a:r>
              <a:rPr lang="de-DE" sz="2400" dirty="0">
                <a:solidFill>
                  <a:srgbClr val="333333"/>
                </a:solidFill>
              </a:rPr>
              <a:t>e</a:t>
            </a:r>
            <a:r>
              <a:rPr lang="vi-VN" sz="2400" dirty="0">
                <a:solidFill>
                  <a:srgbClr val="333333"/>
                </a:solidFill>
              </a:rPr>
              <a:t>, psihoză)</a:t>
            </a:r>
          </a:p>
          <a:p>
            <a:pPr marL="342900" indent="-342900">
              <a:buClr>
                <a:srgbClr val="333333"/>
              </a:buClr>
              <a:buFont typeface="WingDings"/>
              <a:buChar char=""/>
              <a:defRPr/>
            </a:pPr>
            <a:r>
              <a:rPr lang="en-US" sz="2400" dirty="0" err="1">
                <a:solidFill>
                  <a:srgbClr val="333333"/>
                </a:solidFill>
              </a:rPr>
              <a:t>Pentru</a:t>
            </a:r>
            <a:r>
              <a:rPr lang="en-US" sz="2400" dirty="0">
                <a:solidFill>
                  <a:srgbClr val="333333"/>
                </a:solidFill>
              </a:rPr>
              <a:t> a fi </a:t>
            </a:r>
            <a:r>
              <a:rPr lang="vi-VN" sz="2400" dirty="0">
                <a:solidFill>
                  <a:srgbClr val="333333"/>
                </a:solidFill>
              </a:rPr>
              <a:t>î</a:t>
            </a:r>
            <a:r>
              <a:rPr lang="de-DE" sz="2400" dirty="0">
                <a:solidFill>
                  <a:srgbClr val="333333"/>
                </a:solidFill>
              </a:rPr>
              <a:t>n </a:t>
            </a:r>
            <a:r>
              <a:rPr lang="de-DE" sz="2400" dirty="0" err="1">
                <a:solidFill>
                  <a:srgbClr val="333333"/>
                </a:solidFill>
              </a:rPr>
              <a:t>stare</a:t>
            </a:r>
            <a:r>
              <a:rPr lang="de-DE" sz="2400" dirty="0">
                <a:solidFill>
                  <a:srgbClr val="333333"/>
                </a:solidFill>
              </a:rPr>
              <a:t> </a:t>
            </a:r>
            <a:r>
              <a:rPr lang="vi-VN" sz="2400" dirty="0">
                <a:solidFill>
                  <a:srgbClr val="333333"/>
                </a:solidFill>
              </a:rPr>
              <a:t>să</a:t>
            </a:r>
            <a:r>
              <a:rPr lang="de-DE" sz="2400" dirty="0">
                <a:solidFill>
                  <a:srgbClr val="333333"/>
                </a:solidFill>
              </a:rPr>
              <a:t> </a:t>
            </a:r>
            <a:r>
              <a:rPr lang="de-DE" sz="2400" dirty="0" err="1">
                <a:solidFill>
                  <a:srgbClr val="333333"/>
                </a:solidFill>
              </a:rPr>
              <a:t>explicați</a:t>
            </a:r>
            <a:r>
              <a:rPr lang="de-DE" sz="2400" dirty="0">
                <a:solidFill>
                  <a:srgbClr val="333333"/>
                </a:solidFill>
              </a:rPr>
              <a:t> </a:t>
            </a:r>
            <a:r>
              <a:rPr lang="de-DE" sz="2400" dirty="0" err="1">
                <a:solidFill>
                  <a:srgbClr val="333333"/>
                </a:solidFill>
              </a:rPr>
              <a:t>boala</a:t>
            </a:r>
            <a:r>
              <a:rPr lang="de-DE" sz="2400" dirty="0">
                <a:solidFill>
                  <a:srgbClr val="333333"/>
                </a:solidFill>
              </a:rPr>
              <a:t> </a:t>
            </a:r>
            <a:r>
              <a:rPr lang="de-DE" sz="2400" dirty="0" err="1">
                <a:solidFill>
                  <a:srgbClr val="333333"/>
                </a:solidFill>
              </a:rPr>
              <a:t>dumneavoastr</a:t>
            </a:r>
            <a:r>
              <a:rPr lang="vi-VN" sz="2400" dirty="0">
                <a:solidFill>
                  <a:srgbClr val="333333"/>
                </a:solidFill>
              </a:rPr>
              <a:t>ă</a:t>
            </a:r>
            <a:r>
              <a:rPr lang="de-DE" sz="2400" dirty="0">
                <a:solidFill>
                  <a:srgbClr val="333333"/>
                </a:solidFill>
              </a:rPr>
              <a:t> </a:t>
            </a:r>
            <a:r>
              <a:rPr lang="de-DE" sz="2400" dirty="0" err="1">
                <a:solidFill>
                  <a:srgbClr val="333333"/>
                </a:solidFill>
              </a:rPr>
              <a:t>altor</a:t>
            </a:r>
            <a:r>
              <a:rPr lang="de-DE" sz="2400" dirty="0">
                <a:solidFill>
                  <a:srgbClr val="333333"/>
                </a:solidFill>
              </a:rPr>
              <a:t> </a:t>
            </a:r>
            <a:r>
              <a:rPr lang="de-DE" sz="2400" dirty="0" err="1">
                <a:solidFill>
                  <a:srgbClr val="333333"/>
                </a:solidFill>
              </a:rPr>
              <a:t>oameni</a:t>
            </a:r>
            <a:r>
              <a:rPr lang="de-DE" sz="2400" dirty="0">
                <a:solidFill>
                  <a:srgbClr val="333333"/>
                </a:solidFill>
              </a:rPr>
              <a:t> </a:t>
            </a:r>
            <a:r>
              <a:rPr lang="de-DE" sz="2400" dirty="0" err="1">
                <a:solidFill>
                  <a:srgbClr val="333333"/>
                </a:solidFill>
              </a:rPr>
              <a:t>trebuie</a:t>
            </a:r>
            <a:r>
              <a:rPr lang="de-DE" sz="2400" dirty="0">
                <a:solidFill>
                  <a:srgbClr val="333333"/>
                </a:solidFill>
              </a:rPr>
              <a:t> s</a:t>
            </a:r>
            <a:r>
              <a:rPr lang="vi-VN" sz="2400" dirty="0">
                <a:solidFill>
                  <a:srgbClr val="333333"/>
                </a:solidFill>
              </a:rPr>
              <a:t>ă</a:t>
            </a:r>
            <a:r>
              <a:rPr lang="de-DE" sz="2400" dirty="0">
                <a:solidFill>
                  <a:srgbClr val="333333"/>
                </a:solidFill>
              </a:rPr>
              <a:t> </a:t>
            </a:r>
            <a:r>
              <a:rPr lang="de-DE" sz="2400" dirty="0" err="1">
                <a:solidFill>
                  <a:srgbClr val="333333"/>
                </a:solidFill>
              </a:rPr>
              <a:t>deveniți</a:t>
            </a:r>
            <a:r>
              <a:rPr lang="de-DE" sz="2400" dirty="0">
                <a:solidFill>
                  <a:srgbClr val="333333"/>
                </a:solidFill>
              </a:rPr>
              <a:t> </a:t>
            </a:r>
            <a:r>
              <a:rPr lang="de-DE" sz="2400" dirty="0" err="1">
                <a:solidFill>
                  <a:srgbClr val="333333"/>
                </a:solidFill>
              </a:rPr>
              <a:t>un</a:t>
            </a:r>
            <a:r>
              <a:rPr lang="de-DE" sz="2400" dirty="0">
                <a:solidFill>
                  <a:srgbClr val="333333"/>
                </a:solidFill>
              </a:rPr>
              <a:t> expert</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51</a:t>
            </a:fld>
            <a:endParaRPr lang="de-DE">
              <a:latin typeface="+mn-lt"/>
              <a:ea typeface="+mn-ea"/>
              <a:cs typeface="+mn-cs"/>
            </a:endParaRPr>
          </a:p>
        </p:txBody>
      </p:sp>
    </p:spTree>
    <p:extLst>
      <p:ext uri="{BB962C8B-B14F-4D97-AF65-F5344CB8AC3E}">
        <p14:creationId xmlns:p14="http://schemas.microsoft.com/office/powerpoint/2010/main" val="41016666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comunic boala mea?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rPr>
              <a:t>Simptomele</a:t>
            </a:r>
            <a:r>
              <a:rPr lang="en-US" sz="2000" dirty="0">
                <a:solidFill>
                  <a:srgbClr val="004992"/>
                </a:solidFill>
              </a:rPr>
              <a:t> </a:t>
            </a:r>
            <a:r>
              <a:rPr lang="en-US" sz="2000" dirty="0" err="1">
                <a:solidFill>
                  <a:srgbClr val="004992"/>
                </a:solidFill>
              </a:rPr>
              <a:t>principale</a:t>
            </a:r>
            <a:r>
              <a:rPr lang="en-US" sz="2000" dirty="0">
                <a:solidFill>
                  <a:srgbClr val="004992"/>
                </a:solidFill>
              </a:rPr>
              <a:t> ale </a:t>
            </a:r>
            <a:r>
              <a:rPr lang="en-US" sz="2000" dirty="0" err="1">
                <a:solidFill>
                  <a:srgbClr val="004992"/>
                </a:solidFill>
              </a:rPr>
              <a:t>schizofreniei</a:t>
            </a:r>
            <a:r>
              <a:rPr lang="en-US" sz="2000" dirty="0">
                <a:solidFill>
                  <a:srgbClr val="004992"/>
                </a:solidFill>
              </a:rPr>
              <a:t> </a:t>
            </a:r>
            <a:r>
              <a:rPr lang="en-US" sz="2000" dirty="0" err="1">
                <a:solidFill>
                  <a:srgbClr val="004992"/>
                </a:solidFill>
              </a:rPr>
              <a:t>sau</a:t>
            </a:r>
            <a:r>
              <a:rPr lang="en-US" sz="2000" dirty="0">
                <a:solidFill>
                  <a:srgbClr val="004992"/>
                </a:solidFill>
              </a:rPr>
              <a:t> </a:t>
            </a:r>
            <a:r>
              <a:rPr lang="en-US" sz="2000" dirty="0" err="1">
                <a:solidFill>
                  <a:srgbClr val="004992"/>
                </a:solidFill>
              </a:rPr>
              <a:t>psihozei</a:t>
            </a:r>
            <a:r>
              <a:rPr lang="en-US" sz="2000" dirty="0">
                <a:solidFill>
                  <a:srgbClr val="004992"/>
                </a:solidFill>
              </a:rPr>
              <a:t>:</a:t>
            </a:r>
          </a:p>
          <a:p>
            <a:pPr lvl="0" defTabSz="914400" eaLnBrk="0" fontAlgn="base" hangingPunct="0">
              <a:lnSpc>
                <a:spcPct val="100000"/>
              </a:lnSpc>
              <a:spcBef>
                <a:spcPts val="1200"/>
              </a:spcBef>
              <a:buClr>
                <a:srgbClr val="006699"/>
              </a:buClr>
              <a:tabLst>
                <a:tab pos="84138" algn="l"/>
              </a:tabLst>
            </a:pPr>
            <a:r>
              <a:rPr lang="en-US" sz="2000" b="1" kern="0" dirty="0">
                <a:solidFill>
                  <a:srgbClr val="333333"/>
                </a:solidFill>
              </a:rPr>
              <a:t>???</a:t>
            </a:r>
            <a:endParaRPr lang="de-DE" sz="2000" b="1"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52</a:t>
            </a:fld>
            <a:endParaRPr lang="de-DE">
              <a:latin typeface="+mn-lt"/>
              <a:ea typeface="+mn-ea"/>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comunic boala mea?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rPr>
              <a:t>Simptomele</a:t>
            </a:r>
            <a:r>
              <a:rPr lang="en-US" sz="2000" dirty="0">
                <a:solidFill>
                  <a:srgbClr val="004992"/>
                </a:solidFill>
              </a:rPr>
              <a:t> </a:t>
            </a:r>
            <a:r>
              <a:rPr lang="en-US" sz="2000" dirty="0" err="1">
                <a:solidFill>
                  <a:srgbClr val="004992"/>
                </a:solidFill>
              </a:rPr>
              <a:t>principale</a:t>
            </a:r>
            <a:r>
              <a:rPr lang="en-US" sz="2000" dirty="0">
                <a:solidFill>
                  <a:srgbClr val="004992"/>
                </a:solidFill>
              </a:rPr>
              <a:t> ale </a:t>
            </a:r>
            <a:r>
              <a:rPr lang="en-US" sz="2000" dirty="0" err="1">
                <a:solidFill>
                  <a:srgbClr val="004992"/>
                </a:solidFill>
              </a:rPr>
              <a:t>schizofreniei</a:t>
            </a:r>
            <a:r>
              <a:rPr lang="en-US" sz="2000" dirty="0">
                <a:solidFill>
                  <a:srgbClr val="004992"/>
                </a:solidFill>
              </a:rPr>
              <a:t> </a:t>
            </a:r>
            <a:r>
              <a:rPr lang="en-US" sz="2000" dirty="0" err="1">
                <a:solidFill>
                  <a:srgbClr val="004992"/>
                </a:solidFill>
              </a:rPr>
              <a:t>sau</a:t>
            </a:r>
            <a:r>
              <a:rPr lang="en-US" sz="2000" dirty="0">
                <a:solidFill>
                  <a:srgbClr val="004992"/>
                </a:solidFill>
              </a:rPr>
              <a:t> </a:t>
            </a:r>
            <a:r>
              <a:rPr lang="en-US" sz="2000" dirty="0" err="1">
                <a:solidFill>
                  <a:srgbClr val="004992"/>
                </a:solidFill>
              </a:rPr>
              <a:t>psihozei</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de-DE" sz="2000" b="1" dirty="0" err="1">
                <a:solidFill>
                  <a:srgbClr val="333333"/>
                </a:solidFill>
              </a:rPr>
              <a:t>Halucinații</a:t>
            </a:r>
            <a:endParaRPr lang="de-DE" sz="2000" b="1" dirty="0">
              <a:solidFill>
                <a:srgbClr val="333333"/>
              </a:solidFill>
            </a:endParaRPr>
          </a:p>
          <a:p>
            <a:pPr marL="342900" indent="-342900">
              <a:lnSpc>
                <a:spcPct val="100000"/>
              </a:lnSpc>
              <a:spcBef>
                <a:spcPts val="1200"/>
              </a:spcBef>
              <a:buClr>
                <a:srgbClr val="333333"/>
              </a:buClr>
              <a:buFont typeface="WingDings"/>
              <a:buChar char=""/>
            </a:pPr>
            <a:r>
              <a:rPr lang="en-US" sz="2000" b="1" dirty="0" err="1">
                <a:solidFill>
                  <a:srgbClr val="333333"/>
                </a:solidFill>
              </a:rPr>
              <a:t>Idei</a:t>
            </a:r>
            <a:r>
              <a:rPr lang="en-US" sz="2000" b="1" dirty="0">
                <a:solidFill>
                  <a:srgbClr val="333333"/>
                </a:solidFill>
              </a:rPr>
              <a:t> </a:t>
            </a:r>
            <a:r>
              <a:rPr lang="en-US" sz="2000" b="1" dirty="0" err="1">
                <a:solidFill>
                  <a:srgbClr val="333333"/>
                </a:solidFill>
              </a:rPr>
              <a:t>delirante</a:t>
            </a:r>
            <a:endParaRPr lang="en-US" sz="2000" b="1" dirty="0">
              <a:solidFill>
                <a:srgbClr val="333333"/>
              </a:solidFill>
            </a:endParaRPr>
          </a:p>
          <a:p>
            <a:pPr marL="342900" indent="-342900">
              <a:lnSpc>
                <a:spcPct val="100000"/>
              </a:lnSpc>
              <a:spcBef>
                <a:spcPts val="1200"/>
              </a:spcBef>
              <a:buClr>
                <a:srgbClr val="333333"/>
              </a:buClr>
              <a:buFont typeface="WingDings"/>
              <a:buChar char=""/>
            </a:pPr>
            <a:r>
              <a:rPr lang="en-US" sz="2000" b="1" dirty="0" err="1">
                <a:solidFill>
                  <a:srgbClr val="333333"/>
                </a:solidFill>
              </a:rPr>
              <a:t>Alte</a:t>
            </a:r>
            <a:r>
              <a:rPr lang="en-US" sz="2000" b="1" dirty="0">
                <a:solidFill>
                  <a:srgbClr val="333333"/>
                </a:solidFill>
              </a:rPr>
              <a:t> </a:t>
            </a:r>
            <a:r>
              <a:rPr lang="en-US" sz="2000" b="1" dirty="0" err="1">
                <a:solidFill>
                  <a:srgbClr val="333333"/>
                </a:solidFill>
              </a:rPr>
              <a:t>simptome</a:t>
            </a:r>
            <a:r>
              <a:rPr lang="en-US" sz="2000" b="1" dirty="0">
                <a:solidFill>
                  <a:srgbClr val="333333"/>
                </a:solidFill>
              </a:rPr>
              <a:t> (</a:t>
            </a:r>
            <a:r>
              <a:rPr lang="en-US" sz="2000" b="1" dirty="0" err="1">
                <a:solidFill>
                  <a:srgbClr val="333333"/>
                </a:solidFill>
              </a:rPr>
              <a:t>nespecifice</a:t>
            </a:r>
            <a:r>
              <a:rPr lang="en-US" sz="2000" b="1" dirty="0">
                <a:solidFill>
                  <a:srgbClr val="333333"/>
                </a:solidFill>
              </a:rPr>
              <a:t>) cum </a:t>
            </a:r>
            <a:r>
              <a:rPr lang="en-US" sz="2000" b="1" dirty="0" err="1">
                <a:solidFill>
                  <a:srgbClr val="333333"/>
                </a:solidFill>
              </a:rPr>
              <a:t>ar</a:t>
            </a:r>
            <a:r>
              <a:rPr lang="en-US" sz="2000" b="1" dirty="0">
                <a:solidFill>
                  <a:srgbClr val="333333"/>
                </a:solidFill>
              </a:rPr>
              <a:t> fi </a:t>
            </a:r>
            <a:r>
              <a:rPr lang="en-US" sz="2000" b="1" dirty="0" err="1">
                <a:solidFill>
                  <a:srgbClr val="333333"/>
                </a:solidFill>
              </a:rPr>
              <a:t>depresia</a:t>
            </a:r>
            <a:r>
              <a:rPr lang="en-US" sz="2000" b="1" dirty="0">
                <a:solidFill>
                  <a:srgbClr val="333333"/>
                </a:solidFill>
              </a:rPr>
              <a:t> (</a:t>
            </a:r>
            <a:r>
              <a:rPr lang="en-US" sz="2000" b="1" dirty="0" err="1">
                <a:solidFill>
                  <a:srgbClr val="333333"/>
                </a:solidFill>
              </a:rPr>
              <a:t>ele</a:t>
            </a:r>
            <a:r>
              <a:rPr lang="en-US" sz="2000" b="1" dirty="0">
                <a:solidFill>
                  <a:srgbClr val="333333"/>
                </a:solidFill>
              </a:rPr>
              <a:t> pot s</a:t>
            </a:r>
            <a:r>
              <a:rPr lang="vi-VN" sz="2000" b="1" dirty="0">
                <a:solidFill>
                  <a:srgbClr val="333333"/>
                </a:solidFill>
              </a:rPr>
              <a:t>ă</a:t>
            </a:r>
            <a:r>
              <a:rPr lang="de-DE" sz="2000" b="1" dirty="0">
                <a:solidFill>
                  <a:srgbClr val="333333"/>
                </a:solidFill>
              </a:rPr>
              <a:t> </a:t>
            </a:r>
            <a:r>
              <a:rPr lang="en-US" sz="2000" b="1" dirty="0" err="1">
                <a:solidFill>
                  <a:srgbClr val="333333"/>
                </a:solidFill>
              </a:rPr>
              <a:t>apar</a:t>
            </a:r>
            <a:r>
              <a:rPr lang="vi-VN" sz="2000" b="1" dirty="0">
                <a:solidFill>
                  <a:srgbClr val="333333"/>
                </a:solidFill>
              </a:rPr>
              <a:t>ă</a:t>
            </a:r>
            <a:r>
              <a:rPr lang="en-US" sz="2000" b="1" dirty="0">
                <a:solidFill>
                  <a:srgbClr val="333333"/>
                </a:solidFill>
              </a:rPr>
              <a:t> </a:t>
            </a:r>
            <a:r>
              <a:rPr lang="en-US" sz="2000" b="1" dirty="0" err="1">
                <a:solidFill>
                  <a:srgbClr val="333333"/>
                </a:solidFill>
              </a:rPr>
              <a:t>în</a:t>
            </a:r>
            <a:r>
              <a:rPr lang="en-US" sz="2000" b="1" dirty="0">
                <a:solidFill>
                  <a:srgbClr val="333333"/>
                </a:solidFill>
              </a:rPr>
              <a:t> </a:t>
            </a:r>
            <a:r>
              <a:rPr lang="en-US" sz="2000" b="1" dirty="0" err="1">
                <a:solidFill>
                  <a:srgbClr val="333333"/>
                </a:solidFill>
              </a:rPr>
              <a:t>cadrul</a:t>
            </a:r>
            <a:r>
              <a:rPr lang="en-US" sz="2000" b="1" dirty="0">
                <a:solidFill>
                  <a:srgbClr val="333333"/>
                </a:solidFill>
              </a:rPr>
              <a:t> </a:t>
            </a:r>
            <a:r>
              <a:rPr lang="en-US" sz="2000" b="1" dirty="0" err="1">
                <a:solidFill>
                  <a:srgbClr val="333333"/>
                </a:solidFill>
              </a:rPr>
              <a:t>altor</a:t>
            </a:r>
            <a:r>
              <a:rPr lang="en-US" sz="2000" b="1" dirty="0">
                <a:solidFill>
                  <a:srgbClr val="333333"/>
                </a:solidFill>
              </a:rPr>
              <a:t> </a:t>
            </a:r>
            <a:r>
              <a:rPr lang="en-US" sz="2000" b="1" dirty="0" err="1">
                <a:solidFill>
                  <a:srgbClr val="333333"/>
                </a:solidFill>
              </a:rPr>
              <a:t>boli</a:t>
            </a:r>
            <a:r>
              <a:rPr lang="en-US" sz="2000" b="1" dirty="0">
                <a:solidFill>
                  <a:srgbClr val="333333"/>
                </a:solidFill>
              </a:rPr>
              <a:t>)</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53</a:t>
            </a:fld>
            <a:endParaRPr lang="de-DE">
              <a:latin typeface="+mn-lt"/>
              <a:ea typeface="+mn-ea"/>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comunic boala mea?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rPr>
              <a:t>Simptomele</a:t>
            </a:r>
            <a:r>
              <a:rPr lang="en-US" sz="2000" dirty="0">
                <a:solidFill>
                  <a:srgbClr val="004992"/>
                </a:solidFill>
              </a:rPr>
              <a:t> </a:t>
            </a:r>
            <a:r>
              <a:rPr lang="en-US" sz="2000" dirty="0" err="1">
                <a:solidFill>
                  <a:srgbClr val="004992"/>
                </a:solidFill>
              </a:rPr>
              <a:t>principale</a:t>
            </a:r>
            <a:r>
              <a:rPr lang="en-US" sz="2000" dirty="0">
                <a:solidFill>
                  <a:srgbClr val="004992"/>
                </a:solidFill>
              </a:rPr>
              <a:t> ale </a:t>
            </a:r>
            <a:r>
              <a:rPr lang="en-US" sz="2000" dirty="0" err="1">
                <a:solidFill>
                  <a:srgbClr val="004992"/>
                </a:solidFill>
              </a:rPr>
              <a:t>schizofreniei</a:t>
            </a:r>
            <a:r>
              <a:rPr lang="en-US" sz="2000" dirty="0">
                <a:solidFill>
                  <a:srgbClr val="004992"/>
                </a:solidFill>
              </a:rPr>
              <a:t> </a:t>
            </a:r>
            <a:r>
              <a:rPr lang="en-US" sz="2000" dirty="0" err="1">
                <a:solidFill>
                  <a:srgbClr val="004992"/>
                </a:solidFill>
              </a:rPr>
              <a:t>sau</a:t>
            </a:r>
            <a:r>
              <a:rPr lang="en-US" sz="2000" dirty="0">
                <a:solidFill>
                  <a:srgbClr val="004992"/>
                </a:solidFill>
              </a:rPr>
              <a:t> </a:t>
            </a:r>
            <a:r>
              <a:rPr lang="en-US" sz="2000" dirty="0" err="1">
                <a:solidFill>
                  <a:srgbClr val="004992"/>
                </a:solidFill>
              </a:rPr>
              <a:t>psihozei</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de-DE" sz="2000" b="1" dirty="0" err="1">
                <a:solidFill>
                  <a:srgbClr val="333333"/>
                </a:solidFill>
              </a:rPr>
              <a:t>Halucinații</a:t>
            </a:r>
            <a:r>
              <a:rPr lang="de-DE" sz="2000" b="1" dirty="0">
                <a:solidFill>
                  <a:srgbClr val="333333"/>
                </a:solidFill>
              </a:rPr>
              <a:t>: </a:t>
            </a:r>
            <a:r>
              <a:rPr lang="de-DE" sz="2000" dirty="0" err="1">
                <a:solidFill>
                  <a:srgbClr val="333333"/>
                </a:solidFill>
              </a:rPr>
              <a:t>auzul</a:t>
            </a:r>
            <a:r>
              <a:rPr lang="de-DE" sz="2000" dirty="0">
                <a:solidFill>
                  <a:srgbClr val="333333"/>
                </a:solidFill>
              </a:rPr>
              <a:t>, v</a:t>
            </a:r>
            <a:r>
              <a:rPr lang="vi-VN" sz="2000" dirty="0">
                <a:solidFill>
                  <a:srgbClr val="333333"/>
                </a:solidFill>
              </a:rPr>
              <a:t>ă</a:t>
            </a:r>
            <a:r>
              <a:rPr lang="de-DE" sz="2000" dirty="0">
                <a:solidFill>
                  <a:srgbClr val="333333"/>
                </a:solidFill>
              </a:rPr>
              <a:t>zutul, simțitul sau gustatul lucrurilor care nu sunt reale (de exemplu auzul de voci care jignesc)</a:t>
            </a: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54</a:t>
            </a:fld>
            <a:endParaRPr lang="de-DE">
              <a:latin typeface="+mn-lt"/>
              <a:ea typeface="+mn-ea"/>
              <a:cs typeface="+mn-cs"/>
            </a:endParaRPr>
          </a:p>
        </p:txBody>
      </p:sp>
    </p:spTree>
    <p:extLst>
      <p:ext uri="{BB962C8B-B14F-4D97-AF65-F5344CB8AC3E}">
        <p14:creationId xmlns:p14="http://schemas.microsoft.com/office/powerpoint/2010/main" val="6871394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comunic boala mea?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rPr>
              <a:t>Simptomele</a:t>
            </a:r>
            <a:r>
              <a:rPr lang="en-US" sz="2000" dirty="0">
                <a:solidFill>
                  <a:srgbClr val="004992"/>
                </a:solidFill>
              </a:rPr>
              <a:t> </a:t>
            </a:r>
            <a:r>
              <a:rPr lang="en-US" sz="2000" dirty="0" err="1">
                <a:solidFill>
                  <a:srgbClr val="004992"/>
                </a:solidFill>
              </a:rPr>
              <a:t>principale</a:t>
            </a:r>
            <a:r>
              <a:rPr lang="en-US" sz="2000" dirty="0">
                <a:solidFill>
                  <a:srgbClr val="004992"/>
                </a:solidFill>
              </a:rPr>
              <a:t> ale </a:t>
            </a:r>
            <a:r>
              <a:rPr lang="en-US" sz="2000" dirty="0" err="1">
                <a:solidFill>
                  <a:srgbClr val="004992"/>
                </a:solidFill>
              </a:rPr>
              <a:t>schizofreniei</a:t>
            </a:r>
            <a:r>
              <a:rPr lang="en-US" sz="2000" dirty="0">
                <a:solidFill>
                  <a:srgbClr val="004992"/>
                </a:solidFill>
              </a:rPr>
              <a:t> </a:t>
            </a:r>
            <a:r>
              <a:rPr lang="en-US" sz="2000" dirty="0" err="1">
                <a:solidFill>
                  <a:srgbClr val="004992"/>
                </a:solidFill>
              </a:rPr>
              <a:t>sau</a:t>
            </a:r>
            <a:r>
              <a:rPr lang="en-US" sz="2000" dirty="0">
                <a:solidFill>
                  <a:srgbClr val="004992"/>
                </a:solidFill>
              </a:rPr>
              <a:t> </a:t>
            </a:r>
            <a:r>
              <a:rPr lang="en-US" sz="2000" dirty="0" err="1">
                <a:solidFill>
                  <a:srgbClr val="004992"/>
                </a:solidFill>
              </a:rPr>
              <a:t>psihozei</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de-DE" sz="2000" b="1" dirty="0" err="1">
                <a:solidFill>
                  <a:srgbClr val="333333"/>
                </a:solidFill>
              </a:rPr>
              <a:t>Halucinații</a:t>
            </a:r>
            <a:r>
              <a:rPr lang="de-DE" sz="2000" b="1" dirty="0">
                <a:solidFill>
                  <a:srgbClr val="333333"/>
                </a:solidFill>
              </a:rPr>
              <a:t>: </a:t>
            </a:r>
            <a:r>
              <a:rPr lang="de-DE" sz="2000" dirty="0" err="1">
                <a:solidFill>
                  <a:srgbClr val="333333"/>
                </a:solidFill>
              </a:rPr>
              <a:t>auzul</a:t>
            </a:r>
            <a:r>
              <a:rPr lang="de-DE" sz="2000" dirty="0">
                <a:solidFill>
                  <a:srgbClr val="333333"/>
                </a:solidFill>
              </a:rPr>
              <a:t>, v</a:t>
            </a:r>
            <a:r>
              <a:rPr lang="vi-VN" sz="2000" dirty="0">
                <a:solidFill>
                  <a:srgbClr val="333333"/>
                </a:solidFill>
              </a:rPr>
              <a:t>ă</a:t>
            </a:r>
            <a:r>
              <a:rPr lang="de-DE" sz="2000" dirty="0">
                <a:solidFill>
                  <a:srgbClr val="333333"/>
                </a:solidFill>
              </a:rPr>
              <a:t>zutul, simțitul sau gustatul lucrurilor care nu sunt reale (de exemplu auzul de voci care jignesc)</a:t>
            </a:r>
          </a:p>
          <a:p>
            <a:pPr>
              <a:lnSpc>
                <a:spcPct val="100000"/>
              </a:lnSpc>
              <a:spcBef>
                <a:spcPts val="1200"/>
              </a:spcBef>
            </a:pPr>
            <a:r>
              <a:rPr lang="de-DE" sz="2000" dirty="0">
                <a:solidFill>
                  <a:srgbClr val="333333"/>
                </a:solidFill>
              </a:rPr>
              <a:t>Exemplu:</a:t>
            </a:r>
          </a:p>
          <a:p>
            <a:pPr>
              <a:lnSpc>
                <a:spcPct val="100000"/>
              </a:lnSpc>
              <a:spcBef>
                <a:spcPts val="1200"/>
              </a:spcBef>
            </a:pPr>
            <a:r>
              <a:rPr lang="en-US" sz="2000" i="1">
                <a:solidFill>
                  <a:srgbClr val="333333"/>
                </a:solidFill>
              </a:rPr>
              <a:t>“Aproape </a:t>
            </a:r>
            <a:r>
              <a:rPr lang="en-US" sz="2000" i="1" dirty="0">
                <a:solidFill>
                  <a:srgbClr val="333333"/>
                </a:solidFill>
              </a:rPr>
              <a:t>15% din </a:t>
            </a:r>
            <a:r>
              <a:rPr lang="en-US" sz="2000" i="1" dirty="0" err="1">
                <a:solidFill>
                  <a:srgbClr val="333333"/>
                </a:solidFill>
              </a:rPr>
              <a:t>oameni</a:t>
            </a:r>
            <a:r>
              <a:rPr lang="en-US" sz="2000" i="1" dirty="0">
                <a:solidFill>
                  <a:srgbClr val="333333"/>
                </a:solidFill>
              </a:rPr>
              <a:t> au </a:t>
            </a:r>
            <a:r>
              <a:rPr lang="en-US" sz="2000" i="1" dirty="0" err="1">
                <a:solidFill>
                  <a:srgbClr val="333333"/>
                </a:solidFill>
              </a:rPr>
              <a:t>halucinații</a:t>
            </a:r>
            <a:r>
              <a:rPr lang="en-US" sz="2000" i="1" dirty="0">
                <a:solidFill>
                  <a:srgbClr val="333333"/>
                </a:solidFill>
              </a:rPr>
              <a:t> f</a:t>
            </a:r>
            <a:r>
              <a:rPr lang="vi-VN" sz="2000" i="1" dirty="0">
                <a:solidFill>
                  <a:srgbClr val="333333"/>
                </a:solidFill>
              </a:rPr>
              <a:t>ă</a:t>
            </a:r>
            <a:r>
              <a:rPr lang="de-DE" sz="2000" i="1" dirty="0">
                <a:solidFill>
                  <a:srgbClr val="333333"/>
                </a:solidFill>
              </a:rPr>
              <a:t>r</a:t>
            </a:r>
            <a:r>
              <a:rPr lang="vi-VN" sz="2000" i="1" dirty="0">
                <a:solidFill>
                  <a:srgbClr val="333333"/>
                </a:solidFill>
              </a:rPr>
              <a:t>ă</a:t>
            </a:r>
            <a:r>
              <a:rPr lang="de-DE" sz="2000" i="1" dirty="0">
                <a:solidFill>
                  <a:srgbClr val="333333"/>
                </a:solidFill>
              </a:rPr>
              <a:t> a </a:t>
            </a:r>
            <a:r>
              <a:rPr lang="de-DE" sz="2000" i="1" dirty="0" err="1">
                <a:solidFill>
                  <a:srgbClr val="333333"/>
                </a:solidFill>
              </a:rPr>
              <a:t>fi</a:t>
            </a:r>
            <a:r>
              <a:rPr lang="de-DE" sz="2000" i="1" dirty="0">
                <a:solidFill>
                  <a:srgbClr val="333333"/>
                </a:solidFill>
              </a:rPr>
              <a:t> </a:t>
            </a:r>
            <a:r>
              <a:rPr lang="de-DE" sz="2000" i="1" dirty="0" err="1">
                <a:solidFill>
                  <a:srgbClr val="333333"/>
                </a:solidFill>
              </a:rPr>
              <a:t>bolnavi</a:t>
            </a:r>
            <a:r>
              <a:rPr lang="de-DE" sz="2000" i="1" dirty="0">
                <a:solidFill>
                  <a:srgbClr val="333333"/>
                </a:solidFill>
              </a:rPr>
              <a:t> </a:t>
            </a:r>
            <a:r>
              <a:rPr lang="de-DE" sz="2000" i="1" dirty="0" err="1">
                <a:solidFill>
                  <a:srgbClr val="333333"/>
                </a:solidFill>
              </a:rPr>
              <a:t>psihici</a:t>
            </a:r>
            <a:r>
              <a:rPr lang="de-DE" sz="2000" i="1" dirty="0">
                <a:solidFill>
                  <a:srgbClr val="333333"/>
                </a:solidFill>
              </a:rPr>
              <a:t>. Cum </a:t>
            </a:r>
            <a:r>
              <a:rPr lang="de-DE" sz="2000" i="1" dirty="0" err="1">
                <a:solidFill>
                  <a:srgbClr val="333333"/>
                </a:solidFill>
              </a:rPr>
              <a:t>pot</a:t>
            </a:r>
            <a:r>
              <a:rPr lang="de-DE" sz="2000" i="1" dirty="0">
                <a:solidFill>
                  <a:srgbClr val="333333"/>
                </a:solidFill>
              </a:rPr>
              <a:t> s</a:t>
            </a:r>
            <a:r>
              <a:rPr lang="vi-VN" sz="2000" i="1" dirty="0">
                <a:solidFill>
                  <a:srgbClr val="333333"/>
                </a:solidFill>
              </a:rPr>
              <a:t>ă</a:t>
            </a:r>
            <a:r>
              <a:rPr lang="de-DE" sz="2000" i="1" dirty="0">
                <a:solidFill>
                  <a:srgbClr val="333333"/>
                </a:solidFill>
              </a:rPr>
              <a:t>-</a:t>
            </a:r>
            <a:r>
              <a:rPr lang="de-DE" sz="2000" i="1" dirty="0" err="1">
                <a:solidFill>
                  <a:srgbClr val="333333"/>
                </a:solidFill>
              </a:rPr>
              <a:t>ți</a:t>
            </a:r>
            <a:r>
              <a:rPr lang="de-DE" sz="2000" i="1" dirty="0">
                <a:solidFill>
                  <a:srgbClr val="333333"/>
                </a:solidFill>
              </a:rPr>
              <a:t> </a:t>
            </a:r>
            <a:r>
              <a:rPr lang="de-DE" sz="2000" i="1" dirty="0" err="1">
                <a:solidFill>
                  <a:srgbClr val="333333"/>
                </a:solidFill>
              </a:rPr>
              <a:t>descriu</a:t>
            </a:r>
            <a:r>
              <a:rPr lang="de-DE" sz="2000" i="1" dirty="0">
                <a:solidFill>
                  <a:srgbClr val="333333"/>
                </a:solidFill>
              </a:rPr>
              <a:t>? E </a:t>
            </a:r>
            <a:r>
              <a:rPr lang="de-DE" sz="2000" i="1" dirty="0" err="1">
                <a:solidFill>
                  <a:srgbClr val="333333"/>
                </a:solidFill>
              </a:rPr>
              <a:t>ca</a:t>
            </a:r>
            <a:r>
              <a:rPr lang="de-DE" sz="2000" i="1" dirty="0">
                <a:solidFill>
                  <a:srgbClr val="333333"/>
                </a:solidFill>
              </a:rPr>
              <a:t> </a:t>
            </a:r>
            <a:r>
              <a:rPr lang="de-DE" sz="2000" i="1" dirty="0" err="1">
                <a:solidFill>
                  <a:srgbClr val="333333"/>
                </a:solidFill>
              </a:rPr>
              <a:t>și</a:t>
            </a:r>
            <a:r>
              <a:rPr lang="de-DE" sz="2000" i="1" dirty="0">
                <a:solidFill>
                  <a:srgbClr val="333333"/>
                </a:solidFill>
              </a:rPr>
              <a:t> cum ai </a:t>
            </a:r>
            <a:r>
              <a:rPr lang="de-DE" sz="2000" i="1" dirty="0" err="1">
                <a:solidFill>
                  <a:srgbClr val="333333"/>
                </a:solidFill>
              </a:rPr>
              <a:t>asculta</a:t>
            </a:r>
            <a:r>
              <a:rPr lang="de-DE" sz="2000" i="1" dirty="0">
                <a:solidFill>
                  <a:srgbClr val="333333"/>
                </a:solidFill>
              </a:rPr>
              <a:t> o </a:t>
            </a:r>
            <a:r>
              <a:rPr lang="de-DE" sz="2000" i="1" dirty="0" err="1">
                <a:solidFill>
                  <a:srgbClr val="333333"/>
                </a:solidFill>
              </a:rPr>
              <a:t>melodie</a:t>
            </a:r>
            <a:r>
              <a:rPr lang="de-DE" sz="2000" i="1" dirty="0">
                <a:solidFill>
                  <a:srgbClr val="333333"/>
                </a:solidFill>
              </a:rPr>
              <a:t> care nu-</a:t>
            </a:r>
            <a:r>
              <a:rPr lang="de-DE" sz="2000" i="1" dirty="0" err="1">
                <a:solidFill>
                  <a:srgbClr val="333333"/>
                </a:solidFill>
              </a:rPr>
              <a:t>ți</a:t>
            </a:r>
            <a:r>
              <a:rPr lang="de-DE" sz="2000" i="1" dirty="0">
                <a:solidFill>
                  <a:srgbClr val="333333"/>
                </a:solidFill>
              </a:rPr>
              <a:t> </a:t>
            </a:r>
            <a:r>
              <a:rPr lang="de-DE" sz="2000" i="1" dirty="0" err="1">
                <a:solidFill>
                  <a:srgbClr val="333333"/>
                </a:solidFill>
              </a:rPr>
              <a:t>mai</a:t>
            </a:r>
            <a:r>
              <a:rPr lang="de-DE" sz="2000" i="1" dirty="0">
                <a:solidFill>
                  <a:srgbClr val="333333"/>
                </a:solidFill>
              </a:rPr>
              <a:t> </a:t>
            </a:r>
            <a:r>
              <a:rPr lang="de-DE" sz="2000" i="1" dirty="0" err="1">
                <a:solidFill>
                  <a:srgbClr val="333333"/>
                </a:solidFill>
              </a:rPr>
              <a:t>iese</a:t>
            </a:r>
            <a:r>
              <a:rPr lang="de-DE" sz="2000" i="1" dirty="0">
                <a:solidFill>
                  <a:srgbClr val="333333"/>
                </a:solidFill>
              </a:rPr>
              <a:t> </a:t>
            </a:r>
            <a:r>
              <a:rPr lang="de-DE" sz="2000" i="1" dirty="0" err="1">
                <a:solidFill>
                  <a:srgbClr val="333333"/>
                </a:solidFill>
              </a:rPr>
              <a:t>din</a:t>
            </a:r>
            <a:r>
              <a:rPr lang="de-DE" sz="2000" i="1" dirty="0">
                <a:solidFill>
                  <a:srgbClr val="333333"/>
                </a:solidFill>
              </a:rPr>
              <a:t> </a:t>
            </a:r>
            <a:r>
              <a:rPr lang="de-DE" sz="2000" i="1" dirty="0" err="1">
                <a:solidFill>
                  <a:srgbClr val="333333"/>
                </a:solidFill>
              </a:rPr>
              <a:t>cap</a:t>
            </a:r>
            <a:r>
              <a:rPr lang="de-DE" sz="2000" i="1" dirty="0">
                <a:solidFill>
                  <a:srgbClr val="333333"/>
                </a:solidFill>
              </a:rPr>
              <a:t>, </a:t>
            </a:r>
            <a:r>
              <a:rPr lang="de-DE" sz="2000" i="1" dirty="0" err="1">
                <a:solidFill>
                  <a:srgbClr val="333333"/>
                </a:solidFill>
              </a:rPr>
              <a:t>îns</a:t>
            </a:r>
            <a:r>
              <a:rPr lang="vi-VN" sz="2000" i="1" dirty="0">
                <a:solidFill>
                  <a:srgbClr val="333333"/>
                </a:solidFill>
              </a:rPr>
              <a:t>ă</a:t>
            </a:r>
            <a:r>
              <a:rPr lang="de-DE" sz="2000" i="1" dirty="0">
                <a:solidFill>
                  <a:srgbClr val="333333"/>
                </a:solidFill>
              </a:rPr>
              <a:t> </a:t>
            </a:r>
            <a:r>
              <a:rPr lang="de-DE" sz="2000" i="1" dirty="0" err="1">
                <a:solidFill>
                  <a:srgbClr val="333333"/>
                </a:solidFill>
              </a:rPr>
              <a:t>mai</a:t>
            </a:r>
            <a:r>
              <a:rPr lang="de-DE" sz="2000" i="1" dirty="0">
                <a:solidFill>
                  <a:srgbClr val="333333"/>
                </a:solidFill>
              </a:rPr>
              <a:t> </a:t>
            </a:r>
            <a:r>
              <a:rPr lang="de-DE" sz="2000" i="1" dirty="0" err="1">
                <a:solidFill>
                  <a:srgbClr val="333333"/>
                </a:solidFill>
              </a:rPr>
              <a:t>tare</a:t>
            </a:r>
            <a:r>
              <a:rPr lang="de-DE" sz="2000" i="1" dirty="0">
                <a:solidFill>
                  <a:srgbClr val="333333"/>
                </a:solidFill>
              </a:rPr>
              <a:t>, </a:t>
            </a:r>
            <a:r>
              <a:rPr lang="de-DE" sz="2000" i="1" dirty="0" err="1">
                <a:solidFill>
                  <a:srgbClr val="333333"/>
                </a:solidFill>
              </a:rPr>
              <a:t>așa</a:t>
            </a:r>
            <a:r>
              <a:rPr lang="de-DE" sz="2000" i="1" dirty="0">
                <a:solidFill>
                  <a:srgbClr val="333333"/>
                </a:solidFill>
              </a:rPr>
              <a:t> c</a:t>
            </a:r>
            <a:r>
              <a:rPr lang="vi-VN" sz="2000" i="1" dirty="0">
                <a:solidFill>
                  <a:srgbClr val="333333"/>
                </a:solidFill>
              </a:rPr>
              <a:t>ă</a:t>
            </a:r>
            <a:r>
              <a:rPr lang="de-DE" sz="2000" i="1" dirty="0">
                <a:solidFill>
                  <a:srgbClr val="333333"/>
                </a:solidFill>
              </a:rPr>
              <a:t> </a:t>
            </a:r>
            <a:r>
              <a:rPr lang="de-DE" sz="2000" i="1" dirty="0" err="1">
                <a:solidFill>
                  <a:srgbClr val="333333"/>
                </a:solidFill>
              </a:rPr>
              <a:t>crezi</a:t>
            </a:r>
            <a:r>
              <a:rPr lang="de-DE" sz="2000" i="1" dirty="0">
                <a:solidFill>
                  <a:srgbClr val="333333"/>
                </a:solidFill>
              </a:rPr>
              <a:t> c</a:t>
            </a:r>
            <a:r>
              <a:rPr lang="vi-VN" sz="2000" i="1" dirty="0">
                <a:solidFill>
                  <a:srgbClr val="333333"/>
                </a:solidFill>
              </a:rPr>
              <a:t>ă</a:t>
            </a:r>
            <a:r>
              <a:rPr lang="de-DE" sz="2000" i="1" dirty="0">
                <a:solidFill>
                  <a:srgbClr val="333333"/>
                </a:solidFill>
              </a:rPr>
              <a:t> </a:t>
            </a:r>
            <a:r>
              <a:rPr lang="de-DE" sz="2000" i="1" dirty="0" err="1">
                <a:solidFill>
                  <a:srgbClr val="333333"/>
                </a:solidFill>
              </a:rPr>
              <a:t>este</a:t>
            </a:r>
            <a:r>
              <a:rPr lang="de-DE" sz="2000" i="1" dirty="0">
                <a:solidFill>
                  <a:srgbClr val="333333"/>
                </a:solidFill>
              </a:rPr>
              <a:t> real</a:t>
            </a:r>
            <a:r>
              <a:rPr lang="vi-VN" sz="2000" i="1" dirty="0">
                <a:solidFill>
                  <a:srgbClr val="333333"/>
                </a:solidFill>
              </a:rPr>
              <a:t>ă</a:t>
            </a:r>
            <a:r>
              <a:rPr lang="de-DE" sz="2000" i="1" dirty="0">
                <a:solidFill>
                  <a:srgbClr val="333333"/>
                </a:solidFill>
              </a:rPr>
              <a:t>. Sau </a:t>
            </a:r>
            <a:r>
              <a:rPr lang="de-DE" sz="2000" i="1" dirty="0" err="1">
                <a:solidFill>
                  <a:srgbClr val="333333"/>
                </a:solidFill>
              </a:rPr>
              <a:t>ca</a:t>
            </a:r>
            <a:r>
              <a:rPr lang="de-DE" sz="2000" i="1" dirty="0">
                <a:solidFill>
                  <a:srgbClr val="333333"/>
                </a:solidFill>
              </a:rPr>
              <a:t> </a:t>
            </a:r>
            <a:r>
              <a:rPr lang="de-DE" sz="2000" i="1" dirty="0" err="1">
                <a:solidFill>
                  <a:srgbClr val="333333"/>
                </a:solidFill>
              </a:rPr>
              <a:t>și</a:t>
            </a:r>
            <a:r>
              <a:rPr lang="de-DE" sz="2000" i="1" dirty="0">
                <a:solidFill>
                  <a:srgbClr val="333333"/>
                </a:solidFill>
              </a:rPr>
              <a:t> cum </a:t>
            </a:r>
            <a:r>
              <a:rPr lang="de-DE" sz="2000" i="1" dirty="0" err="1">
                <a:solidFill>
                  <a:srgbClr val="333333"/>
                </a:solidFill>
              </a:rPr>
              <a:t>sun</a:t>
            </a:r>
            <a:r>
              <a:rPr lang="vi-VN" sz="2000" i="1" dirty="0">
                <a:solidFill>
                  <a:srgbClr val="333333"/>
                </a:solidFill>
              </a:rPr>
              <a:t>ă</a:t>
            </a:r>
            <a:r>
              <a:rPr lang="de-DE" sz="2000" i="1" dirty="0">
                <a:solidFill>
                  <a:srgbClr val="333333"/>
                </a:solidFill>
              </a:rPr>
              <a:t> la </a:t>
            </a:r>
            <a:r>
              <a:rPr lang="de-DE" sz="2000" i="1" dirty="0" err="1">
                <a:solidFill>
                  <a:srgbClr val="333333"/>
                </a:solidFill>
              </a:rPr>
              <a:t>uș</a:t>
            </a:r>
            <a:r>
              <a:rPr lang="vi-VN" sz="2000" i="1" dirty="0">
                <a:solidFill>
                  <a:srgbClr val="333333"/>
                </a:solidFill>
              </a:rPr>
              <a:t>ă</a:t>
            </a:r>
            <a:r>
              <a:rPr lang="de-DE" sz="2000" i="1" dirty="0">
                <a:solidFill>
                  <a:srgbClr val="333333"/>
                </a:solidFill>
              </a:rPr>
              <a:t> </a:t>
            </a:r>
            <a:r>
              <a:rPr lang="de-DE" sz="2000" i="1" dirty="0" err="1">
                <a:solidFill>
                  <a:srgbClr val="333333"/>
                </a:solidFill>
              </a:rPr>
              <a:t>când</a:t>
            </a:r>
            <a:r>
              <a:rPr lang="de-DE" sz="2000" i="1" dirty="0">
                <a:solidFill>
                  <a:srgbClr val="333333"/>
                </a:solidFill>
              </a:rPr>
              <a:t> </a:t>
            </a:r>
            <a:r>
              <a:rPr lang="de-DE" sz="2000" i="1" dirty="0" err="1">
                <a:solidFill>
                  <a:srgbClr val="333333"/>
                </a:solidFill>
              </a:rPr>
              <a:t>aștepți</a:t>
            </a:r>
            <a:r>
              <a:rPr lang="de-DE" sz="2000" i="1" dirty="0">
                <a:solidFill>
                  <a:srgbClr val="333333"/>
                </a:solidFill>
              </a:rPr>
              <a:t> </a:t>
            </a:r>
            <a:r>
              <a:rPr lang="de-DE" sz="2000" i="1" dirty="0" err="1">
                <a:solidFill>
                  <a:srgbClr val="333333"/>
                </a:solidFill>
              </a:rPr>
              <a:t>pe</a:t>
            </a:r>
            <a:r>
              <a:rPr lang="de-DE" sz="2000" i="1" dirty="0">
                <a:solidFill>
                  <a:srgbClr val="333333"/>
                </a:solidFill>
              </a:rPr>
              <a:t> </a:t>
            </a:r>
            <a:r>
              <a:rPr lang="de-DE" sz="2000" i="1" dirty="0" err="1">
                <a:solidFill>
                  <a:srgbClr val="333333"/>
                </a:solidFill>
              </a:rPr>
              <a:t>cineva</a:t>
            </a:r>
            <a:r>
              <a:rPr lang="de-DE" sz="2000" i="1" dirty="0">
                <a:solidFill>
                  <a:srgbClr val="333333"/>
                </a:solidFill>
              </a:rPr>
              <a:t> </a:t>
            </a:r>
            <a:r>
              <a:rPr lang="de-DE" sz="2000" i="1" dirty="0" err="1">
                <a:solidFill>
                  <a:srgbClr val="333333"/>
                </a:solidFill>
              </a:rPr>
              <a:t>doar</a:t>
            </a:r>
            <a:r>
              <a:rPr lang="de-DE" sz="2000" i="1" dirty="0">
                <a:solidFill>
                  <a:srgbClr val="333333"/>
                </a:solidFill>
              </a:rPr>
              <a:t> c</a:t>
            </a:r>
            <a:r>
              <a:rPr lang="vi-VN" sz="2000" i="1" dirty="0">
                <a:solidFill>
                  <a:srgbClr val="333333"/>
                </a:solidFill>
              </a:rPr>
              <a:t>ă</a:t>
            </a:r>
            <a:r>
              <a:rPr lang="de-DE" sz="2000" i="1" dirty="0">
                <a:solidFill>
                  <a:srgbClr val="333333"/>
                </a:solidFill>
              </a:rPr>
              <a:t> nu e </a:t>
            </a:r>
            <a:r>
              <a:rPr lang="de-DE" sz="2000" i="1">
                <a:solidFill>
                  <a:srgbClr val="333333"/>
                </a:solidFill>
              </a:rPr>
              <a:t>nimeni.</a:t>
            </a:r>
            <a:r>
              <a:rPr lang="en-US" sz="2000" i="1">
                <a:solidFill>
                  <a:srgbClr val="333333"/>
                </a:solidFill>
              </a:rPr>
              <a:t>”</a:t>
            </a:r>
            <a:endParaRPr lang="de-DE"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55</a:t>
            </a:fld>
            <a:endParaRPr lang="de-DE">
              <a:latin typeface="+mn-lt"/>
              <a:ea typeface="+mn-ea"/>
              <a:cs typeface="+mn-cs"/>
            </a:endParaRPr>
          </a:p>
        </p:txBody>
      </p:sp>
    </p:spTree>
    <p:extLst>
      <p:ext uri="{BB962C8B-B14F-4D97-AF65-F5344CB8AC3E}">
        <p14:creationId xmlns:p14="http://schemas.microsoft.com/office/powerpoint/2010/main" val="23358602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comunic boala mea?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rPr>
              <a:t>Simptomele</a:t>
            </a:r>
            <a:r>
              <a:rPr lang="en-US" sz="2000" dirty="0">
                <a:solidFill>
                  <a:srgbClr val="004992"/>
                </a:solidFill>
              </a:rPr>
              <a:t> </a:t>
            </a:r>
            <a:r>
              <a:rPr lang="en-US" sz="2000" dirty="0" err="1">
                <a:solidFill>
                  <a:srgbClr val="004992"/>
                </a:solidFill>
              </a:rPr>
              <a:t>principale</a:t>
            </a:r>
            <a:r>
              <a:rPr lang="en-US" sz="2000" dirty="0">
                <a:solidFill>
                  <a:srgbClr val="004992"/>
                </a:solidFill>
              </a:rPr>
              <a:t> ale </a:t>
            </a:r>
            <a:r>
              <a:rPr lang="en-US" sz="2000" dirty="0" err="1">
                <a:solidFill>
                  <a:srgbClr val="004992"/>
                </a:solidFill>
              </a:rPr>
              <a:t>schizofreniei</a:t>
            </a:r>
            <a:r>
              <a:rPr lang="en-US" sz="2000" dirty="0">
                <a:solidFill>
                  <a:srgbClr val="004992"/>
                </a:solidFill>
              </a:rPr>
              <a:t> </a:t>
            </a:r>
            <a:r>
              <a:rPr lang="en-US" sz="2000" dirty="0" err="1">
                <a:solidFill>
                  <a:srgbClr val="004992"/>
                </a:solidFill>
              </a:rPr>
              <a:t>sau</a:t>
            </a:r>
            <a:r>
              <a:rPr lang="en-US" sz="2000" dirty="0">
                <a:solidFill>
                  <a:srgbClr val="004992"/>
                </a:solidFill>
              </a:rPr>
              <a:t> </a:t>
            </a:r>
            <a:r>
              <a:rPr lang="en-US" sz="2000" dirty="0" err="1">
                <a:solidFill>
                  <a:srgbClr val="004992"/>
                </a:solidFill>
              </a:rPr>
              <a:t>psihozei</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en-US" sz="2000" b="1" dirty="0" err="1">
                <a:solidFill>
                  <a:srgbClr val="333333"/>
                </a:solidFill>
              </a:rPr>
              <a:t>Idei</a:t>
            </a:r>
            <a:r>
              <a:rPr lang="en-US" sz="2000" b="1" dirty="0">
                <a:solidFill>
                  <a:srgbClr val="333333"/>
                </a:solidFill>
              </a:rPr>
              <a:t> </a:t>
            </a:r>
            <a:r>
              <a:rPr lang="en-US" sz="2000" b="1" dirty="0" err="1">
                <a:solidFill>
                  <a:srgbClr val="333333"/>
                </a:solidFill>
              </a:rPr>
              <a:t>delirante</a:t>
            </a:r>
            <a:r>
              <a:rPr lang="en-US" sz="2000" b="1" dirty="0">
                <a:solidFill>
                  <a:srgbClr val="333333"/>
                </a:solidFill>
              </a:rPr>
              <a:t>: </a:t>
            </a:r>
            <a:r>
              <a:rPr lang="en-US" sz="2000" dirty="0">
                <a:solidFill>
                  <a:srgbClr val="333333"/>
                </a:solidFill>
              </a:rPr>
              <a:t>A fi </a:t>
            </a:r>
            <a:r>
              <a:rPr lang="en-US" sz="2000" dirty="0" err="1">
                <a:solidFill>
                  <a:srgbClr val="333333"/>
                </a:solidFill>
              </a:rPr>
              <a:t>convins</a:t>
            </a:r>
            <a:r>
              <a:rPr lang="en-US" sz="2000" dirty="0">
                <a:solidFill>
                  <a:srgbClr val="333333"/>
                </a:solidFill>
              </a:rPr>
              <a:t> de </a:t>
            </a:r>
            <a:r>
              <a:rPr lang="en-US" sz="2000" dirty="0" err="1">
                <a:solidFill>
                  <a:srgbClr val="333333"/>
                </a:solidFill>
              </a:rPr>
              <a:t>ceva</a:t>
            </a:r>
            <a:r>
              <a:rPr lang="en-US" sz="2000" dirty="0">
                <a:solidFill>
                  <a:srgbClr val="333333"/>
                </a:solidFill>
              </a:rPr>
              <a:t> care nu </a:t>
            </a:r>
            <a:r>
              <a:rPr lang="en-US" sz="2000" dirty="0" err="1">
                <a:solidFill>
                  <a:srgbClr val="333333"/>
                </a:solidFill>
              </a:rPr>
              <a:t>este</a:t>
            </a:r>
            <a:r>
              <a:rPr lang="en-US" sz="2000" dirty="0">
                <a:solidFill>
                  <a:srgbClr val="333333"/>
                </a:solidFill>
              </a:rPr>
              <a:t> </a:t>
            </a:r>
            <a:r>
              <a:rPr lang="en-US" sz="2000" dirty="0" err="1">
                <a:solidFill>
                  <a:srgbClr val="333333"/>
                </a:solidFill>
              </a:rPr>
              <a:t>adev</a:t>
            </a:r>
            <a:r>
              <a:rPr lang="vi-VN" sz="2000" dirty="0">
                <a:solidFill>
                  <a:srgbClr val="333333"/>
                </a:solidFill>
              </a:rPr>
              <a:t>ă</a:t>
            </a:r>
            <a:r>
              <a:rPr lang="de-DE" sz="2000" dirty="0">
                <a:solidFill>
                  <a:srgbClr val="333333"/>
                </a:solidFill>
              </a:rPr>
              <a:t>rat </a:t>
            </a:r>
            <a:r>
              <a:rPr lang="en-US" sz="2000" dirty="0">
                <a:solidFill>
                  <a:srgbClr val="333333"/>
                </a:solidFill>
              </a:rPr>
              <a:t>(de </a:t>
            </a:r>
            <a:r>
              <a:rPr lang="en-US" sz="2000" dirty="0" err="1">
                <a:solidFill>
                  <a:srgbClr val="333333"/>
                </a:solidFill>
              </a:rPr>
              <a:t>exemplu</a:t>
            </a:r>
            <a:r>
              <a:rPr lang="en-US" sz="2000" dirty="0">
                <a:solidFill>
                  <a:srgbClr val="333333"/>
                </a:solidFill>
              </a:rPr>
              <a:t> de fi ales s</a:t>
            </a:r>
            <a:r>
              <a:rPr lang="vi-VN" sz="2000" dirty="0">
                <a:solidFill>
                  <a:srgbClr val="333333"/>
                </a:solidFill>
              </a:rPr>
              <a:t>ă</a:t>
            </a:r>
            <a:r>
              <a:rPr lang="de-DE" sz="2000" dirty="0">
                <a:solidFill>
                  <a:srgbClr val="333333"/>
                </a:solidFill>
              </a:rPr>
              <a:t> </a:t>
            </a:r>
            <a:r>
              <a:rPr lang="de-DE" sz="2000" dirty="0" err="1">
                <a:solidFill>
                  <a:srgbClr val="333333"/>
                </a:solidFill>
              </a:rPr>
              <a:t>salvați</a:t>
            </a:r>
            <a:r>
              <a:rPr lang="de-DE" sz="2000" dirty="0">
                <a:solidFill>
                  <a:srgbClr val="333333"/>
                </a:solidFill>
              </a:rPr>
              <a:t> </a:t>
            </a:r>
            <a:r>
              <a:rPr lang="de-DE" sz="2000" dirty="0" err="1">
                <a:solidFill>
                  <a:srgbClr val="333333"/>
                </a:solidFill>
              </a:rPr>
              <a:t>lumea</a:t>
            </a:r>
            <a:r>
              <a:rPr lang="de-DE" sz="2000" dirty="0">
                <a:solidFill>
                  <a:srgbClr val="333333"/>
                </a:solidFill>
              </a:rPr>
              <a:t> sau de a </a:t>
            </a:r>
            <a:r>
              <a:rPr lang="de-DE" sz="2000" dirty="0" err="1">
                <a:solidFill>
                  <a:srgbClr val="333333"/>
                </a:solidFill>
              </a:rPr>
              <a:t>fi</a:t>
            </a:r>
            <a:r>
              <a:rPr lang="de-DE" sz="2000" dirty="0">
                <a:solidFill>
                  <a:srgbClr val="333333"/>
                </a:solidFill>
              </a:rPr>
              <a:t> </a:t>
            </a:r>
            <a:r>
              <a:rPr lang="de-DE" sz="2000" dirty="0" err="1">
                <a:solidFill>
                  <a:srgbClr val="333333"/>
                </a:solidFill>
              </a:rPr>
              <a:t>urm</a:t>
            </a:r>
            <a:r>
              <a:rPr lang="vi-VN" sz="2000" dirty="0">
                <a:solidFill>
                  <a:srgbClr val="333333"/>
                </a:solidFill>
              </a:rPr>
              <a:t>ă</a:t>
            </a:r>
            <a:r>
              <a:rPr lang="de-DE" sz="2000" dirty="0">
                <a:solidFill>
                  <a:srgbClr val="333333"/>
                </a:solidFill>
              </a:rPr>
              <a:t>rit de CIA/FBI</a:t>
            </a:r>
            <a:r>
              <a:rPr lang="en-US" sz="2000" dirty="0">
                <a:solidFill>
                  <a:srgbClr val="333333"/>
                </a:solidFill>
              </a:rPr>
              <a:t>)</a:t>
            </a:r>
            <a:endParaRPr lang="en-US" sz="2000" b="1"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56</a:t>
            </a:fld>
            <a:endParaRPr lang="de-DE">
              <a:latin typeface="+mn-lt"/>
              <a:ea typeface="+mn-ea"/>
              <a:cs typeface="+mn-cs"/>
            </a:endParaRPr>
          </a:p>
        </p:txBody>
      </p:sp>
    </p:spTree>
    <p:extLst>
      <p:ext uri="{BB962C8B-B14F-4D97-AF65-F5344CB8AC3E}">
        <p14:creationId xmlns:p14="http://schemas.microsoft.com/office/powerpoint/2010/main" val="20524608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comunic boala mea?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rPr>
              <a:t>Simptomele</a:t>
            </a:r>
            <a:r>
              <a:rPr lang="en-US" sz="2000" dirty="0">
                <a:solidFill>
                  <a:srgbClr val="004992"/>
                </a:solidFill>
              </a:rPr>
              <a:t> </a:t>
            </a:r>
            <a:r>
              <a:rPr lang="en-US" sz="2000" dirty="0" err="1">
                <a:solidFill>
                  <a:srgbClr val="004992"/>
                </a:solidFill>
              </a:rPr>
              <a:t>principale</a:t>
            </a:r>
            <a:r>
              <a:rPr lang="en-US" sz="2000" dirty="0">
                <a:solidFill>
                  <a:srgbClr val="004992"/>
                </a:solidFill>
              </a:rPr>
              <a:t> ale </a:t>
            </a:r>
            <a:r>
              <a:rPr lang="en-US" sz="2000" dirty="0" err="1">
                <a:solidFill>
                  <a:srgbClr val="004992"/>
                </a:solidFill>
              </a:rPr>
              <a:t>schizofreniei</a:t>
            </a:r>
            <a:r>
              <a:rPr lang="en-US" sz="2000" dirty="0">
                <a:solidFill>
                  <a:srgbClr val="004992"/>
                </a:solidFill>
              </a:rPr>
              <a:t> </a:t>
            </a:r>
            <a:r>
              <a:rPr lang="en-US" sz="2000" dirty="0" err="1">
                <a:solidFill>
                  <a:srgbClr val="004992"/>
                </a:solidFill>
              </a:rPr>
              <a:t>sau</a:t>
            </a:r>
            <a:r>
              <a:rPr lang="en-US" sz="2000" dirty="0">
                <a:solidFill>
                  <a:srgbClr val="004992"/>
                </a:solidFill>
              </a:rPr>
              <a:t> </a:t>
            </a:r>
            <a:r>
              <a:rPr lang="en-US" sz="2000" dirty="0" err="1">
                <a:solidFill>
                  <a:srgbClr val="004992"/>
                </a:solidFill>
              </a:rPr>
              <a:t>psihozei</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en-US" sz="2000" b="1" dirty="0" err="1">
                <a:solidFill>
                  <a:srgbClr val="333333"/>
                </a:solidFill>
              </a:rPr>
              <a:t>Idei</a:t>
            </a:r>
            <a:r>
              <a:rPr lang="en-US" sz="2000" b="1" dirty="0">
                <a:solidFill>
                  <a:srgbClr val="333333"/>
                </a:solidFill>
              </a:rPr>
              <a:t> </a:t>
            </a:r>
            <a:r>
              <a:rPr lang="en-US" sz="2000" b="1" dirty="0" err="1">
                <a:solidFill>
                  <a:srgbClr val="333333"/>
                </a:solidFill>
              </a:rPr>
              <a:t>delirante</a:t>
            </a:r>
            <a:r>
              <a:rPr lang="en-US" sz="2000" b="1" dirty="0">
                <a:solidFill>
                  <a:srgbClr val="333333"/>
                </a:solidFill>
              </a:rPr>
              <a:t>: </a:t>
            </a:r>
            <a:r>
              <a:rPr lang="en-US" sz="2000" dirty="0">
                <a:solidFill>
                  <a:srgbClr val="333333"/>
                </a:solidFill>
              </a:rPr>
              <a:t>A fi </a:t>
            </a:r>
            <a:r>
              <a:rPr lang="en-US" sz="2000" dirty="0" err="1">
                <a:solidFill>
                  <a:srgbClr val="333333"/>
                </a:solidFill>
              </a:rPr>
              <a:t>convins</a:t>
            </a:r>
            <a:r>
              <a:rPr lang="en-US" sz="2000" dirty="0">
                <a:solidFill>
                  <a:srgbClr val="333333"/>
                </a:solidFill>
              </a:rPr>
              <a:t> de </a:t>
            </a:r>
            <a:r>
              <a:rPr lang="en-US" sz="2000" dirty="0" err="1">
                <a:solidFill>
                  <a:srgbClr val="333333"/>
                </a:solidFill>
              </a:rPr>
              <a:t>ceva</a:t>
            </a:r>
            <a:r>
              <a:rPr lang="en-US" sz="2000" dirty="0">
                <a:solidFill>
                  <a:srgbClr val="333333"/>
                </a:solidFill>
              </a:rPr>
              <a:t> care nu </a:t>
            </a:r>
            <a:r>
              <a:rPr lang="en-US" sz="2000" dirty="0" err="1">
                <a:solidFill>
                  <a:srgbClr val="333333"/>
                </a:solidFill>
              </a:rPr>
              <a:t>este</a:t>
            </a:r>
            <a:r>
              <a:rPr lang="en-US" sz="2000" dirty="0">
                <a:solidFill>
                  <a:srgbClr val="333333"/>
                </a:solidFill>
              </a:rPr>
              <a:t> </a:t>
            </a:r>
            <a:r>
              <a:rPr lang="en-US" sz="2000" dirty="0" err="1">
                <a:solidFill>
                  <a:srgbClr val="333333"/>
                </a:solidFill>
              </a:rPr>
              <a:t>adev</a:t>
            </a:r>
            <a:r>
              <a:rPr lang="vi-VN" sz="2000" dirty="0">
                <a:solidFill>
                  <a:srgbClr val="333333"/>
                </a:solidFill>
              </a:rPr>
              <a:t>ă</a:t>
            </a:r>
            <a:r>
              <a:rPr lang="de-DE" sz="2000" dirty="0">
                <a:solidFill>
                  <a:srgbClr val="333333"/>
                </a:solidFill>
              </a:rPr>
              <a:t>rat </a:t>
            </a:r>
            <a:r>
              <a:rPr lang="en-US" sz="2000" dirty="0">
                <a:solidFill>
                  <a:srgbClr val="333333"/>
                </a:solidFill>
              </a:rPr>
              <a:t>(de </a:t>
            </a:r>
            <a:r>
              <a:rPr lang="en-US" sz="2000" dirty="0" err="1">
                <a:solidFill>
                  <a:srgbClr val="333333"/>
                </a:solidFill>
              </a:rPr>
              <a:t>exemplu</a:t>
            </a:r>
            <a:r>
              <a:rPr lang="en-US" sz="2000" dirty="0">
                <a:solidFill>
                  <a:srgbClr val="333333"/>
                </a:solidFill>
              </a:rPr>
              <a:t> de fi ales s</a:t>
            </a:r>
            <a:r>
              <a:rPr lang="vi-VN" sz="2000" dirty="0">
                <a:solidFill>
                  <a:srgbClr val="333333"/>
                </a:solidFill>
              </a:rPr>
              <a:t>ă</a:t>
            </a:r>
            <a:r>
              <a:rPr lang="de-DE" sz="2000" dirty="0">
                <a:solidFill>
                  <a:srgbClr val="333333"/>
                </a:solidFill>
              </a:rPr>
              <a:t> </a:t>
            </a:r>
            <a:r>
              <a:rPr lang="de-DE" sz="2000" dirty="0" err="1">
                <a:solidFill>
                  <a:srgbClr val="333333"/>
                </a:solidFill>
              </a:rPr>
              <a:t>salvați</a:t>
            </a:r>
            <a:r>
              <a:rPr lang="de-DE" sz="2000" dirty="0">
                <a:solidFill>
                  <a:srgbClr val="333333"/>
                </a:solidFill>
              </a:rPr>
              <a:t> </a:t>
            </a:r>
            <a:r>
              <a:rPr lang="de-DE" sz="2000" dirty="0" err="1">
                <a:solidFill>
                  <a:srgbClr val="333333"/>
                </a:solidFill>
              </a:rPr>
              <a:t>lumea</a:t>
            </a:r>
            <a:r>
              <a:rPr lang="de-DE" sz="2000" dirty="0">
                <a:solidFill>
                  <a:srgbClr val="333333"/>
                </a:solidFill>
              </a:rPr>
              <a:t> sau de a </a:t>
            </a:r>
            <a:r>
              <a:rPr lang="de-DE" sz="2000" dirty="0" err="1">
                <a:solidFill>
                  <a:srgbClr val="333333"/>
                </a:solidFill>
              </a:rPr>
              <a:t>fi</a:t>
            </a:r>
            <a:r>
              <a:rPr lang="de-DE" sz="2000" dirty="0">
                <a:solidFill>
                  <a:srgbClr val="333333"/>
                </a:solidFill>
              </a:rPr>
              <a:t> </a:t>
            </a:r>
            <a:r>
              <a:rPr lang="de-DE" sz="2000" dirty="0" err="1">
                <a:solidFill>
                  <a:srgbClr val="333333"/>
                </a:solidFill>
              </a:rPr>
              <a:t>urm</a:t>
            </a:r>
            <a:r>
              <a:rPr lang="vi-VN" sz="2000" dirty="0">
                <a:solidFill>
                  <a:srgbClr val="333333"/>
                </a:solidFill>
              </a:rPr>
              <a:t>ă</a:t>
            </a:r>
            <a:r>
              <a:rPr lang="de-DE" sz="2000" dirty="0">
                <a:solidFill>
                  <a:srgbClr val="333333"/>
                </a:solidFill>
              </a:rPr>
              <a:t>rit de CIA/FBI</a:t>
            </a:r>
            <a:r>
              <a:rPr lang="en-US" sz="2000" dirty="0">
                <a:solidFill>
                  <a:srgbClr val="333333"/>
                </a:solidFill>
              </a:rPr>
              <a:t>)</a:t>
            </a:r>
            <a:endParaRPr lang="en-US" sz="2000" b="1" dirty="0">
              <a:solidFill>
                <a:srgbClr val="333333"/>
              </a:solidFill>
            </a:endParaRPr>
          </a:p>
          <a:p>
            <a:pPr lvl="0">
              <a:lnSpc>
                <a:spcPct val="100000"/>
              </a:lnSpc>
              <a:spcBef>
                <a:spcPts val="1200"/>
              </a:spcBef>
            </a:pPr>
            <a:r>
              <a:rPr lang="de-DE" sz="2000" dirty="0">
                <a:solidFill>
                  <a:srgbClr val="333333"/>
                </a:solidFill>
              </a:rPr>
              <a:t>Exemplu:</a:t>
            </a:r>
          </a:p>
          <a:p>
            <a:pPr lvl="0">
              <a:lnSpc>
                <a:spcPct val="100000"/>
              </a:lnSpc>
              <a:spcBef>
                <a:spcPts val="1200"/>
              </a:spcBef>
            </a:pPr>
            <a:r>
              <a:rPr lang="en-US" sz="2000" i="1">
                <a:solidFill>
                  <a:srgbClr val="333333"/>
                </a:solidFill>
              </a:rPr>
              <a:t>“Aproape </a:t>
            </a:r>
            <a:r>
              <a:rPr lang="en-US" sz="2000" i="1" dirty="0" err="1">
                <a:solidFill>
                  <a:srgbClr val="333333"/>
                </a:solidFill>
              </a:rPr>
              <a:t>fiecare</a:t>
            </a:r>
            <a:r>
              <a:rPr lang="en-US" sz="2000" i="1" dirty="0">
                <a:solidFill>
                  <a:srgbClr val="333333"/>
                </a:solidFill>
              </a:rPr>
              <a:t> om </a:t>
            </a:r>
            <a:r>
              <a:rPr lang="en-US" sz="2000" i="1" dirty="0" err="1">
                <a:solidFill>
                  <a:srgbClr val="333333"/>
                </a:solidFill>
              </a:rPr>
              <a:t>cunoaște</a:t>
            </a:r>
            <a:r>
              <a:rPr lang="en-US" sz="2000" i="1" dirty="0">
                <a:solidFill>
                  <a:srgbClr val="333333"/>
                </a:solidFill>
              </a:rPr>
              <a:t> </a:t>
            </a:r>
            <a:r>
              <a:rPr lang="en-US" sz="2000" i="1" dirty="0" err="1">
                <a:solidFill>
                  <a:srgbClr val="333333"/>
                </a:solidFill>
              </a:rPr>
              <a:t>zile</a:t>
            </a:r>
            <a:r>
              <a:rPr lang="en-US" sz="2000" i="1" dirty="0">
                <a:solidFill>
                  <a:srgbClr val="333333"/>
                </a:solidFill>
              </a:rPr>
              <a:t> </a:t>
            </a:r>
            <a:r>
              <a:rPr lang="en-US" sz="2000" i="1" dirty="0" err="1">
                <a:solidFill>
                  <a:srgbClr val="333333"/>
                </a:solidFill>
              </a:rPr>
              <a:t>în</a:t>
            </a:r>
            <a:r>
              <a:rPr lang="en-US" sz="2000" i="1" dirty="0">
                <a:solidFill>
                  <a:srgbClr val="333333"/>
                </a:solidFill>
              </a:rPr>
              <a:t> care exist</a:t>
            </a:r>
            <a:r>
              <a:rPr lang="vi-VN" sz="2000" i="1" dirty="0">
                <a:solidFill>
                  <a:srgbClr val="333333"/>
                </a:solidFill>
              </a:rPr>
              <a:t>ă</a:t>
            </a:r>
            <a:r>
              <a:rPr lang="de-DE" sz="2000" i="1" dirty="0">
                <a:solidFill>
                  <a:srgbClr val="333333"/>
                </a:solidFill>
              </a:rPr>
              <a:t> </a:t>
            </a:r>
            <a:r>
              <a:rPr lang="de-DE" sz="2000" i="1" dirty="0" err="1">
                <a:solidFill>
                  <a:srgbClr val="333333"/>
                </a:solidFill>
              </a:rPr>
              <a:t>un</a:t>
            </a:r>
            <a:r>
              <a:rPr lang="de-DE" sz="2000" i="1" dirty="0">
                <a:solidFill>
                  <a:srgbClr val="333333"/>
                </a:solidFill>
              </a:rPr>
              <a:t> </a:t>
            </a:r>
            <a:r>
              <a:rPr lang="de-DE" sz="2000" i="1" dirty="0" err="1">
                <a:solidFill>
                  <a:srgbClr val="333333"/>
                </a:solidFill>
              </a:rPr>
              <a:t>sentiment</a:t>
            </a:r>
            <a:r>
              <a:rPr lang="de-DE" sz="2000" i="1" dirty="0">
                <a:solidFill>
                  <a:srgbClr val="333333"/>
                </a:solidFill>
              </a:rPr>
              <a:t> </a:t>
            </a:r>
            <a:r>
              <a:rPr lang="de-DE" sz="2000" i="1" dirty="0" err="1">
                <a:solidFill>
                  <a:srgbClr val="333333"/>
                </a:solidFill>
              </a:rPr>
              <a:t>intens</a:t>
            </a:r>
            <a:r>
              <a:rPr lang="de-DE" sz="2000" i="1" dirty="0">
                <a:solidFill>
                  <a:srgbClr val="333333"/>
                </a:solidFill>
              </a:rPr>
              <a:t> c</a:t>
            </a:r>
            <a:r>
              <a:rPr lang="vi-VN" sz="2000" i="1" dirty="0">
                <a:solidFill>
                  <a:srgbClr val="333333"/>
                </a:solidFill>
              </a:rPr>
              <a:t>ă</a:t>
            </a:r>
            <a:r>
              <a:rPr lang="de-DE" sz="2000" i="1" dirty="0">
                <a:solidFill>
                  <a:srgbClr val="333333"/>
                </a:solidFill>
              </a:rPr>
              <a:t> </a:t>
            </a:r>
            <a:r>
              <a:rPr lang="de-DE" sz="2000" i="1" dirty="0" err="1">
                <a:solidFill>
                  <a:srgbClr val="333333"/>
                </a:solidFill>
              </a:rPr>
              <a:t>toat</a:t>
            </a:r>
            <a:r>
              <a:rPr lang="vi-VN" sz="2000" i="1" dirty="0">
                <a:solidFill>
                  <a:srgbClr val="333333"/>
                </a:solidFill>
              </a:rPr>
              <a:t>ă</a:t>
            </a:r>
            <a:r>
              <a:rPr lang="de-DE" sz="2000" i="1" dirty="0">
                <a:solidFill>
                  <a:srgbClr val="333333"/>
                </a:solidFill>
              </a:rPr>
              <a:t> </a:t>
            </a:r>
            <a:r>
              <a:rPr lang="de-DE" sz="2000" i="1" dirty="0" err="1">
                <a:solidFill>
                  <a:srgbClr val="333333"/>
                </a:solidFill>
              </a:rPr>
              <a:t>lumea</a:t>
            </a:r>
            <a:r>
              <a:rPr lang="de-DE" sz="2000" i="1" dirty="0">
                <a:solidFill>
                  <a:srgbClr val="333333"/>
                </a:solidFill>
              </a:rPr>
              <a:t> </a:t>
            </a:r>
            <a:r>
              <a:rPr lang="de-DE" sz="2000" i="1" dirty="0" err="1">
                <a:solidFill>
                  <a:srgbClr val="333333"/>
                </a:solidFill>
              </a:rPr>
              <a:t>este</a:t>
            </a:r>
            <a:r>
              <a:rPr lang="de-DE" sz="2000" i="1" dirty="0">
                <a:solidFill>
                  <a:srgbClr val="333333"/>
                </a:solidFill>
              </a:rPr>
              <a:t> </a:t>
            </a:r>
            <a:r>
              <a:rPr lang="de-DE" sz="2000" i="1" dirty="0" err="1">
                <a:solidFill>
                  <a:srgbClr val="333333"/>
                </a:solidFill>
              </a:rPr>
              <a:t>împotriva</a:t>
            </a:r>
            <a:r>
              <a:rPr lang="de-DE" sz="2000" i="1" dirty="0">
                <a:solidFill>
                  <a:srgbClr val="333333"/>
                </a:solidFill>
              </a:rPr>
              <a:t> </a:t>
            </a:r>
            <a:r>
              <a:rPr lang="de-DE" sz="2000" i="1" dirty="0" err="1">
                <a:solidFill>
                  <a:srgbClr val="333333"/>
                </a:solidFill>
              </a:rPr>
              <a:t>lui</a:t>
            </a:r>
            <a:r>
              <a:rPr lang="de-DE" sz="2000" i="1" dirty="0">
                <a:solidFill>
                  <a:srgbClr val="333333"/>
                </a:solidFill>
              </a:rPr>
              <a:t>. </a:t>
            </a:r>
            <a:r>
              <a:rPr lang="de-DE" sz="2000" i="1" dirty="0" err="1">
                <a:solidFill>
                  <a:srgbClr val="333333"/>
                </a:solidFill>
              </a:rPr>
              <a:t>Ori</a:t>
            </a:r>
            <a:r>
              <a:rPr lang="de-DE" sz="2000" i="1" dirty="0">
                <a:solidFill>
                  <a:srgbClr val="333333"/>
                </a:solidFill>
              </a:rPr>
              <a:t> </a:t>
            </a:r>
            <a:r>
              <a:rPr lang="vi-VN" sz="2000" i="1" dirty="0">
                <a:solidFill>
                  <a:srgbClr val="333333"/>
                </a:solidFill>
              </a:rPr>
              <a:t>că</a:t>
            </a:r>
            <a:r>
              <a:rPr lang="de-DE" sz="2000" i="1" dirty="0">
                <a:solidFill>
                  <a:srgbClr val="333333"/>
                </a:solidFill>
              </a:rPr>
              <a:t> </a:t>
            </a:r>
            <a:r>
              <a:rPr lang="de-DE" sz="2000" i="1" dirty="0" err="1">
                <a:solidFill>
                  <a:srgbClr val="333333"/>
                </a:solidFill>
              </a:rPr>
              <a:t>oamenii</a:t>
            </a:r>
            <a:r>
              <a:rPr lang="de-DE" sz="2000" i="1" dirty="0">
                <a:solidFill>
                  <a:srgbClr val="333333"/>
                </a:solidFill>
              </a:rPr>
              <a:t> </a:t>
            </a:r>
            <a:r>
              <a:rPr lang="de-DE" sz="2000" i="1" dirty="0" err="1">
                <a:solidFill>
                  <a:srgbClr val="333333"/>
                </a:solidFill>
              </a:rPr>
              <a:t>te</a:t>
            </a:r>
            <a:r>
              <a:rPr lang="de-DE" sz="2000" i="1" dirty="0">
                <a:solidFill>
                  <a:srgbClr val="333333"/>
                </a:solidFill>
              </a:rPr>
              <a:t> </a:t>
            </a:r>
            <a:r>
              <a:rPr lang="de-DE" sz="2000" i="1" dirty="0" err="1">
                <a:solidFill>
                  <a:srgbClr val="333333"/>
                </a:solidFill>
              </a:rPr>
              <a:t>privesc</a:t>
            </a:r>
            <a:r>
              <a:rPr lang="de-DE" sz="2000" i="1" dirty="0">
                <a:solidFill>
                  <a:srgbClr val="333333"/>
                </a:solidFill>
              </a:rPr>
              <a:t> </a:t>
            </a:r>
            <a:r>
              <a:rPr lang="en-US" sz="2000" i="1" dirty="0">
                <a:solidFill>
                  <a:srgbClr val="333333"/>
                </a:solidFill>
              </a:rPr>
              <a:t>î</a:t>
            </a:r>
            <a:r>
              <a:rPr lang="de-DE" sz="2000" i="1" dirty="0" err="1">
                <a:solidFill>
                  <a:srgbClr val="333333"/>
                </a:solidFill>
              </a:rPr>
              <a:t>ntr-un</a:t>
            </a:r>
            <a:r>
              <a:rPr lang="de-DE" sz="2000" i="1" dirty="0">
                <a:solidFill>
                  <a:srgbClr val="333333"/>
                </a:solidFill>
              </a:rPr>
              <a:t> </a:t>
            </a:r>
            <a:r>
              <a:rPr lang="de-DE" sz="2000" i="1" dirty="0" err="1">
                <a:solidFill>
                  <a:srgbClr val="333333"/>
                </a:solidFill>
              </a:rPr>
              <a:t>fel</a:t>
            </a:r>
            <a:r>
              <a:rPr lang="de-DE" sz="2000" i="1" dirty="0">
                <a:solidFill>
                  <a:srgbClr val="333333"/>
                </a:solidFill>
              </a:rPr>
              <a:t> </a:t>
            </a:r>
            <a:r>
              <a:rPr lang="de-DE" sz="2000" i="1" dirty="0" err="1">
                <a:solidFill>
                  <a:srgbClr val="333333"/>
                </a:solidFill>
              </a:rPr>
              <a:t>ciudat</a:t>
            </a:r>
            <a:r>
              <a:rPr lang="de-DE" sz="2000" i="1" dirty="0">
                <a:solidFill>
                  <a:srgbClr val="333333"/>
                </a:solidFill>
              </a:rPr>
              <a:t>, </a:t>
            </a:r>
            <a:r>
              <a:rPr lang="de-DE" sz="2000" i="1" dirty="0" err="1">
                <a:solidFill>
                  <a:srgbClr val="333333"/>
                </a:solidFill>
              </a:rPr>
              <a:t>mai</a:t>
            </a:r>
            <a:r>
              <a:rPr lang="de-DE" sz="2000" i="1" dirty="0">
                <a:solidFill>
                  <a:srgbClr val="333333"/>
                </a:solidFill>
              </a:rPr>
              <a:t> </a:t>
            </a:r>
            <a:r>
              <a:rPr lang="de-DE" sz="2000" i="1" dirty="0" err="1">
                <a:solidFill>
                  <a:srgbClr val="333333"/>
                </a:solidFill>
              </a:rPr>
              <a:t>ales</a:t>
            </a:r>
            <a:r>
              <a:rPr lang="de-DE" sz="2000" i="1" dirty="0">
                <a:solidFill>
                  <a:srgbClr val="333333"/>
                </a:solidFill>
              </a:rPr>
              <a:t> </a:t>
            </a:r>
            <a:r>
              <a:rPr lang="de-DE" sz="2000" i="1" dirty="0" err="1">
                <a:solidFill>
                  <a:srgbClr val="333333"/>
                </a:solidFill>
              </a:rPr>
              <a:t>atunci</a:t>
            </a:r>
            <a:r>
              <a:rPr lang="de-DE" sz="2000" i="1" dirty="0">
                <a:solidFill>
                  <a:srgbClr val="333333"/>
                </a:solidFill>
              </a:rPr>
              <a:t> </a:t>
            </a:r>
            <a:r>
              <a:rPr lang="de-DE" sz="2000" i="1" dirty="0" err="1">
                <a:solidFill>
                  <a:srgbClr val="333333"/>
                </a:solidFill>
              </a:rPr>
              <a:t>când</a:t>
            </a:r>
            <a:r>
              <a:rPr lang="de-DE" sz="2000" i="1" dirty="0">
                <a:solidFill>
                  <a:srgbClr val="333333"/>
                </a:solidFill>
              </a:rPr>
              <a:t> nu </a:t>
            </a:r>
            <a:r>
              <a:rPr lang="de-DE" sz="2000" i="1" dirty="0" err="1">
                <a:solidFill>
                  <a:srgbClr val="333333"/>
                </a:solidFill>
              </a:rPr>
              <a:t>te</a:t>
            </a:r>
            <a:r>
              <a:rPr lang="de-DE" sz="2000" i="1" dirty="0">
                <a:solidFill>
                  <a:srgbClr val="333333"/>
                </a:solidFill>
              </a:rPr>
              <a:t> </a:t>
            </a:r>
            <a:r>
              <a:rPr lang="de-DE" sz="2000" i="1" dirty="0" err="1">
                <a:solidFill>
                  <a:srgbClr val="333333"/>
                </a:solidFill>
              </a:rPr>
              <a:t>simți</a:t>
            </a:r>
            <a:r>
              <a:rPr lang="de-DE" sz="2000" i="1" dirty="0">
                <a:solidFill>
                  <a:srgbClr val="333333"/>
                </a:solidFill>
              </a:rPr>
              <a:t> </a:t>
            </a:r>
            <a:r>
              <a:rPr lang="de-DE" sz="2000" i="1" dirty="0" err="1">
                <a:solidFill>
                  <a:srgbClr val="333333"/>
                </a:solidFill>
              </a:rPr>
              <a:t>bine</a:t>
            </a:r>
            <a:r>
              <a:rPr lang="de-DE" sz="2000" i="1" dirty="0">
                <a:solidFill>
                  <a:srgbClr val="333333"/>
                </a:solidFill>
              </a:rPr>
              <a:t>. </a:t>
            </a:r>
            <a:r>
              <a:rPr lang="de-DE" sz="2000" i="1" dirty="0" err="1">
                <a:solidFill>
                  <a:srgbClr val="333333"/>
                </a:solidFill>
              </a:rPr>
              <a:t>Eu</a:t>
            </a:r>
            <a:r>
              <a:rPr lang="de-DE" sz="2000" i="1" dirty="0">
                <a:solidFill>
                  <a:srgbClr val="333333"/>
                </a:solidFill>
              </a:rPr>
              <a:t> </a:t>
            </a:r>
            <a:r>
              <a:rPr lang="de-DE" sz="2000" i="1" dirty="0" err="1">
                <a:solidFill>
                  <a:srgbClr val="333333"/>
                </a:solidFill>
              </a:rPr>
              <a:t>când</a:t>
            </a:r>
            <a:r>
              <a:rPr lang="de-DE" sz="2000" i="1" dirty="0">
                <a:solidFill>
                  <a:srgbClr val="333333"/>
                </a:solidFill>
              </a:rPr>
              <a:t> am </a:t>
            </a:r>
            <a:r>
              <a:rPr lang="de-DE" sz="2000" i="1" dirty="0" err="1">
                <a:solidFill>
                  <a:srgbClr val="333333"/>
                </a:solidFill>
              </a:rPr>
              <a:t>sentimentul</a:t>
            </a:r>
            <a:r>
              <a:rPr lang="de-DE" sz="2000" i="1" dirty="0">
                <a:solidFill>
                  <a:srgbClr val="333333"/>
                </a:solidFill>
              </a:rPr>
              <a:t> </a:t>
            </a:r>
            <a:r>
              <a:rPr lang="de-DE" sz="2000" i="1" dirty="0" err="1">
                <a:solidFill>
                  <a:srgbClr val="333333"/>
                </a:solidFill>
              </a:rPr>
              <a:t>acesta</a:t>
            </a:r>
            <a:r>
              <a:rPr lang="de-DE" sz="2000" i="1" dirty="0">
                <a:solidFill>
                  <a:srgbClr val="333333"/>
                </a:solidFill>
              </a:rPr>
              <a:t>, </a:t>
            </a:r>
            <a:r>
              <a:rPr lang="en-US" sz="2000" i="1" dirty="0">
                <a:solidFill>
                  <a:srgbClr val="333333"/>
                </a:solidFill>
              </a:rPr>
              <a:t>î</a:t>
            </a:r>
            <a:r>
              <a:rPr lang="de-DE" sz="2000" i="1" dirty="0">
                <a:solidFill>
                  <a:srgbClr val="333333"/>
                </a:solidFill>
              </a:rPr>
              <a:t>l </a:t>
            </a:r>
            <a:r>
              <a:rPr lang="de-DE" sz="2000" i="1" dirty="0" err="1">
                <a:solidFill>
                  <a:srgbClr val="333333"/>
                </a:solidFill>
              </a:rPr>
              <a:t>simt</a:t>
            </a:r>
            <a:r>
              <a:rPr lang="de-DE" sz="2000" i="1" dirty="0">
                <a:solidFill>
                  <a:srgbClr val="333333"/>
                </a:solidFill>
              </a:rPr>
              <a:t> </a:t>
            </a:r>
            <a:r>
              <a:rPr lang="de-DE" sz="2000" i="1" dirty="0" err="1">
                <a:solidFill>
                  <a:srgbClr val="333333"/>
                </a:solidFill>
              </a:rPr>
              <a:t>mult</a:t>
            </a:r>
            <a:r>
              <a:rPr lang="de-DE" sz="2000" i="1" dirty="0">
                <a:solidFill>
                  <a:srgbClr val="333333"/>
                </a:solidFill>
              </a:rPr>
              <a:t> </a:t>
            </a:r>
            <a:r>
              <a:rPr lang="de-DE" sz="2000" i="1" dirty="0" err="1">
                <a:solidFill>
                  <a:srgbClr val="333333"/>
                </a:solidFill>
              </a:rPr>
              <a:t>mai</a:t>
            </a:r>
            <a:r>
              <a:rPr lang="de-DE" sz="2000" i="1" dirty="0">
                <a:solidFill>
                  <a:srgbClr val="333333"/>
                </a:solidFill>
              </a:rPr>
              <a:t> intensiv. </a:t>
            </a:r>
            <a:r>
              <a:rPr lang="de-DE" sz="2000" i="1" dirty="0" err="1">
                <a:solidFill>
                  <a:srgbClr val="333333"/>
                </a:solidFill>
              </a:rPr>
              <a:t>Când</a:t>
            </a:r>
            <a:r>
              <a:rPr lang="de-DE" sz="2000" i="1" dirty="0">
                <a:solidFill>
                  <a:srgbClr val="333333"/>
                </a:solidFill>
              </a:rPr>
              <a:t> am </a:t>
            </a:r>
            <a:r>
              <a:rPr lang="de-DE" sz="2000" i="1" dirty="0" err="1">
                <a:solidFill>
                  <a:srgbClr val="333333"/>
                </a:solidFill>
              </a:rPr>
              <a:t>fost</a:t>
            </a:r>
            <a:r>
              <a:rPr lang="de-DE" sz="2000" i="1" dirty="0">
                <a:solidFill>
                  <a:srgbClr val="333333"/>
                </a:solidFill>
              </a:rPr>
              <a:t> </a:t>
            </a:r>
            <a:r>
              <a:rPr lang="de-DE" sz="2000" i="1" dirty="0" err="1">
                <a:solidFill>
                  <a:srgbClr val="333333"/>
                </a:solidFill>
              </a:rPr>
              <a:t>bolnav</a:t>
            </a:r>
            <a:r>
              <a:rPr lang="de-DE" sz="2000" i="1" dirty="0">
                <a:solidFill>
                  <a:srgbClr val="333333"/>
                </a:solidFill>
              </a:rPr>
              <a:t> am </a:t>
            </a:r>
            <a:r>
              <a:rPr lang="de-DE" sz="2000" i="1" dirty="0" err="1">
                <a:solidFill>
                  <a:srgbClr val="333333"/>
                </a:solidFill>
              </a:rPr>
              <a:t>fost</a:t>
            </a:r>
            <a:r>
              <a:rPr lang="de-DE" sz="2000" i="1" dirty="0">
                <a:solidFill>
                  <a:srgbClr val="333333"/>
                </a:solidFill>
              </a:rPr>
              <a:t> 100% </a:t>
            </a:r>
            <a:r>
              <a:rPr lang="de-DE" sz="2000" i="1" dirty="0" err="1">
                <a:solidFill>
                  <a:srgbClr val="333333"/>
                </a:solidFill>
              </a:rPr>
              <a:t>sigur</a:t>
            </a:r>
            <a:r>
              <a:rPr lang="de-DE" sz="2000" i="1" dirty="0">
                <a:solidFill>
                  <a:srgbClr val="333333"/>
                </a:solidFill>
              </a:rPr>
              <a:t> c</a:t>
            </a:r>
            <a:r>
              <a:rPr lang="vi-VN" sz="2000" i="1" dirty="0">
                <a:solidFill>
                  <a:srgbClr val="333333"/>
                </a:solidFill>
              </a:rPr>
              <a:t>ă</a:t>
            </a:r>
            <a:r>
              <a:rPr lang="de-DE" sz="2000" i="1" dirty="0">
                <a:solidFill>
                  <a:srgbClr val="333333"/>
                </a:solidFill>
              </a:rPr>
              <a:t> </a:t>
            </a:r>
            <a:r>
              <a:rPr lang="de-DE" sz="2000" i="1" dirty="0" err="1">
                <a:solidFill>
                  <a:srgbClr val="333333"/>
                </a:solidFill>
              </a:rPr>
              <a:t>anumite</a:t>
            </a:r>
            <a:r>
              <a:rPr lang="de-DE" sz="2000" i="1" dirty="0">
                <a:solidFill>
                  <a:srgbClr val="333333"/>
                </a:solidFill>
              </a:rPr>
              <a:t> </a:t>
            </a:r>
            <a:r>
              <a:rPr lang="de-DE" sz="2000" i="1" dirty="0" err="1">
                <a:solidFill>
                  <a:srgbClr val="333333"/>
                </a:solidFill>
              </a:rPr>
              <a:t>persoane</a:t>
            </a:r>
            <a:r>
              <a:rPr lang="de-DE" sz="2000" i="1" dirty="0">
                <a:solidFill>
                  <a:srgbClr val="333333"/>
                </a:solidFill>
              </a:rPr>
              <a:t> m-au </a:t>
            </a:r>
            <a:r>
              <a:rPr lang="de-DE" sz="2000" i="1" dirty="0" err="1">
                <a:solidFill>
                  <a:srgbClr val="333333"/>
                </a:solidFill>
              </a:rPr>
              <a:t>urm</a:t>
            </a:r>
            <a:r>
              <a:rPr lang="vi-VN" sz="2000" i="1" dirty="0">
                <a:solidFill>
                  <a:srgbClr val="333333"/>
                </a:solidFill>
              </a:rPr>
              <a:t>ă</a:t>
            </a:r>
            <a:r>
              <a:rPr lang="de-DE" sz="2000" i="1" dirty="0">
                <a:solidFill>
                  <a:srgbClr val="333333"/>
                </a:solidFill>
              </a:rPr>
              <a:t>rit. </a:t>
            </a:r>
            <a:r>
              <a:rPr lang="de-DE" sz="2000" i="1" dirty="0" err="1">
                <a:solidFill>
                  <a:srgbClr val="333333"/>
                </a:solidFill>
              </a:rPr>
              <a:t>Acum</a:t>
            </a:r>
            <a:r>
              <a:rPr lang="de-DE" sz="2000" i="1" dirty="0">
                <a:solidFill>
                  <a:srgbClr val="333333"/>
                </a:solidFill>
              </a:rPr>
              <a:t> </a:t>
            </a:r>
            <a:r>
              <a:rPr lang="de-DE" sz="2000" i="1" dirty="0" err="1">
                <a:solidFill>
                  <a:srgbClr val="333333"/>
                </a:solidFill>
              </a:rPr>
              <a:t>gândesc</a:t>
            </a:r>
            <a:r>
              <a:rPr lang="de-DE" sz="2000" i="1" dirty="0">
                <a:solidFill>
                  <a:srgbClr val="333333"/>
                </a:solidFill>
              </a:rPr>
              <a:t> </a:t>
            </a:r>
            <a:r>
              <a:rPr lang="de-DE" sz="2000" i="1" err="1">
                <a:solidFill>
                  <a:srgbClr val="333333"/>
                </a:solidFill>
              </a:rPr>
              <a:t>altfel</a:t>
            </a:r>
            <a:r>
              <a:rPr lang="de-DE" sz="2000" i="1">
                <a:solidFill>
                  <a:srgbClr val="333333"/>
                </a:solidFill>
              </a:rPr>
              <a:t>.”</a:t>
            </a:r>
            <a:endParaRPr lang="en-US" sz="2000" i="1" dirty="0">
              <a:solidFill>
                <a:srgbClr val="333333"/>
              </a:solidFill>
            </a:endParaRPr>
          </a:p>
          <a:p>
            <a:pPr lvl="0">
              <a:lnSpc>
                <a:spcPct val="100000"/>
              </a:lnSpc>
              <a:spcBef>
                <a:spcPts val="1200"/>
              </a:spcBef>
            </a:pPr>
            <a:r>
              <a:rPr lang="en-US" sz="2000" i="1" kern="1200">
                <a:solidFill>
                  <a:srgbClr val="333333"/>
                </a:solidFill>
              </a:rPr>
              <a:t>“</a:t>
            </a:r>
            <a:r>
              <a:rPr lang="en-US" sz="2000" i="1">
                <a:solidFill>
                  <a:srgbClr val="333333"/>
                </a:solidFill>
              </a:rPr>
              <a:t>Aproape </a:t>
            </a:r>
            <a:r>
              <a:rPr lang="en-US" sz="2000" i="1" dirty="0" err="1">
                <a:solidFill>
                  <a:srgbClr val="333333"/>
                </a:solidFill>
              </a:rPr>
              <a:t>fiecare</a:t>
            </a:r>
            <a:r>
              <a:rPr lang="en-US" sz="2000" i="1" dirty="0">
                <a:solidFill>
                  <a:srgbClr val="333333"/>
                </a:solidFill>
              </a:rPr>
              <a:t> om </a:t>
            </a:r>
            <a:r>
              <a:rPr lang="en-US" sz="2000" i="1" dirty="0" err="1">
                <a:solidFill>
                  <a:srgbClr val="333333"/>
                </a:solidFill>
              </a:rPr>
              <a:t>cunoaște</a:t>
            </a:r>
            <a:r>
              <a:rPr lang="en-US" sz="2000" i="1" dirty="0">
                <a:solidFill>
                  <a:srgbClr val="333333"/>
                </a:solidFill>
              </a:rPr>
              <a:t> </a:t>
            </a:r>
            <a:r>
              <a:rPr lang="en-US" sz="2000" i="1" dirty="0" err="1">
                <a:solidFill>
                  <a:srgbClr val="333333"/>
                </a:solidFill>
              </a:rPr>
              <a:t>sentimentul</a:t>
            </a:r>
            <a:r>
              <a:rPr lang="en-US" sz="2000" i="1" dirty="0">
                <a:solidFill>
                  <a:srgbClr val="333333"/>
                </a:solidFill>
              </a:rPr>
              <a:t> </a:t>
            </a:r>
            <a:r>
              <a:rPr lang="de-DE" sz="2000" i="1" dirty="0">
                <a:solidFill>
                  <a:srgbClr val="333333"/>
                </a:solidFill>
              </a:rPr>
              <a:t>c</a:t>
            </a:r>
            <a:r>
              <a:rPr lang="vi-VN" sz="2000" i="1" dirty="0">
                <a:solidFill>
                  <a:srgbClr val="333333"/>
                </a:solidFill>
              </a:rPr>
              <a:t>ă</a:t>
            </a:r>
            <a:r>
              <a:rPr lang="en-US" sz="2000" i="1" dirty="0">
                <a:solidFill>
                  <a:srgbClr val="333333"/>
                </a:solidFill>
              </a:rPr>
              <a:t> </a:t>
            </a:r>
            <a:r>
              <a:rPr lang="en-US" sz="2000" i="1" dirty="0" err="1">
                <a:solidFill>
                  <a:srgbClr val="333333"/>
                </a:solidFill>
              </a:rPr>
              <a:t>este</a:t>
            </a:r>
            <a:r>
              <a:rPr lang="en-US" sz="2000" i="1" dirty="0">
                <a:solidFill>
                  <a:srgbClr val="333333"/>
                </a:solidFill>
              </a:rPr>
              <a:t> </a:t>
            </a:r>
            <a:r>
              <a:rPr lang="en-US" sz="2000" i="1" dirty="0" err="1">
                <a:solidFill>
                  <a:srgbClr val="333333"/>
                </a:solidFill>
              </a:rPr>
              <a:t>în</a:t>
            </a:r>
            <a:r>
              <a:rPr lang="en-US" sz="2000" i="1" dirty="0">
                <a:solidFill>
                  <a:srgbClr val="333333"/>
                </a:solidFill>
              </a:rPr>
              <a:t> stare s</a:t>
            </a:r>
            <a:r>
              <a:rPr lang="vi-VN" sz="2000" i="1" dirty="0">
                <a:solidFill>
                  <a:srgbClr val="333333"/>
                </a:solidFill>
              </a:rPr>
              <a:t>ă</a:t>
            </a:r>
            <a:r>
              <a:rPr lang="en-US" sz="2000" i="1" dirty="0">
                <a:solidFill>
                  <a:srgbClr val="333333"/>
                </a:solidFill>
              </a:rPr>
              <a:t> </a:t>
            </a:r>
            <a:r>
              <a:rPr lang="en-US" sz="2000" i="1" dirty="0" err="1">
                <a:solidFill>
                  <a:srgbClr val="333333"/>
                </a:solidFill>
              </a:rPr>
              <a:t>fac</a:t>
            </a:r>
            <a:r>
              <a:rPr lang="vi-VN" sz="2000" i="1" dirty="0">
                <a:solidFill>
                  <a:srgbClr val="333333"/>
                </a:solidFill>
              </a:rPr>
              <a:t>ă</a:t>
            </a:r>
            <a:r>
              <a:rPr lang="en-US" sz="2000" i="1" dirty="0">
                <a:solidFill>
                  <a:srgbClr val="333333"/>
                </a:solidFill>
              </a:rPr>
              <a:t> tot </a:t>
            </a:r>
            <a:r>
              <a:rPr lang="en-US" sz="2000" i="1" dirty="0" err="1">
                <a:solidFill>
                  <a:srgbClr val="333333"/>
                </a:solidFill>
              </a:rPr>
              <a:t>ce-și</a:t>
            </a:r>
            <a:r>
              <a:rPr lang="en-US" sz="2000" i="1" dirty="0">
                <a:solidFill>
                  <a:srgbClr val="333333"/>
                </a:solidFill>
              </a:rPr>
              <a:t> </a:t>
            </a:r>
            <a:r>
              <a:rPr lang="en-US" sz="2000" i="1" dirty="0" err="1">
                <a:solidFill>
                  <a:srgbClr val="333333"/>
                </a:solidFill>
              </a:rPr>
              <a:t>propune</a:t>
            </a:r>
            <a:r>
              <a:rPr lang="en-US" sz="2000" i="1" dirty="0">
                <a:solidFill>
                  <a:srgbClr val="333333"/>
                </a:solidFill>
              </a:rPr>
              <a:t>, c</a:t>
            </a:r>
            <a:r>
              <a:rPr lang="vi-VN" sz="2000" i="1" dirty="0">
                <a:solidFill>
                  <a:srgbClr val="333333"/>
                </a:solidFill>
              </a:rPr>
              <a:t>ă</a:t>
            </a:r>
            <a:r>
              <a:rPr lang="en-US" sz="2000" i="1" dirty="0">
                <a:solidFill>
                  <a:srgbClr val="333333"/>
                </a:solidFill>
              </a:rPr>
              <a:t>-</a:t>
            </a:r>
            <a:r>
              <a:rPr lang="en-US" sz="2000" i="1" dirty="0" err="1">
                <a:solidFill>
                  <a:srgbClr val="333333"/>
                </a:solidFill>
              </a:rPr>
              <a:t>i</a:t>
            </a:r>
            <a:r>
              <a:rPr lang="en-US" sz="2000" i="1" dirty="0">
                <a:solidFill>
                  <a:srgbClr val="333333"/>
                </a:solidFill>
              </a:rPr>
              <a:t> </a:t>
            </a:r>
            <a:r>
              <a:rPr lang="en-US" sz="2000" i="1" dirty="0" err="1">
                <a:solidFill>
                  <a:srgbClr val="333333"/>
                </a:solidFill>
              </a:rPr>
              <a:t>reușește</a:t>
            </a:r>
            <a:r>
              <a:rPr lang="en-US" sz="2000" i="1" dirty="0">
                <a:solidFill>
                  <a:srgbClr val="333333"/>
                </a:solidFill>
              </a:rPr>
              <a:t> tot </a:t>
            </a:r>
            <a:r>
              <a:rPr lang="en-US" sz="2000" i="1" dirty="0" err="1">
                <a:solidFill>
                  <a:srgbClr val="333333"/>
                </a:solidFill>
              </a:rPr>
              <a:t>ce</a:t>
            </a:r>
            <a:r>
              <a:rPr lang="en-US" sz="2000" i="1" dirty="0">
                <a:solidFill>
                  <a:srgbClr val="333333"/>
                </a:solidFill>
              </a:rPr>
              <a:t> </a:t>
            </a:r>
            <a:r>
              <a:rPr lang="en-US" sz="2000" i="1" dirty="0" err="1">
                <a:solidFill>
                  <a:srgbClr val="333333"/>
                </a:solidFill>
              </a:rPr>
              <a:t>vrea</a:t>
            </a:r>
            <a:r>
              <a:rPr lang="en-US" sz="2000" i="1" dirty="0">
                <a:solidFill>
                  <a:srgbClr val="333333"/>
                </a:solidFill>
              </a:rPr>
              <a:t> </a:t>
            </a:r>
            <a:r>
              <a:rPr lang="en-US" sz="2000" i="1" dirty="0" err="1">
                <a:solidFill>
                  <a:srgbClr val="333333"/>
                </a:solidFill>
              </a:rPr>
              <a:t>și</a:t>
            </a:r>
            <a:r>
              <a:rPr lang="en-US" sz="2000" i="1" dirty="0">
                <a:solidFill>
                  <a:srgbClr val="333333"/>
                </a:solidFill>
              </a:rPr>
              <a:t> c</a:t>
            </a:r>
            <a:r>
              <a:rPr lang="vi-VN" sz="2000" i="1" dirty="0">
                <a:solidFill>
                  <a:srgbClr val="333333"/>
                </a:solidFill>
              </a:rPr>
              <a:t>ă</a:t>
            </a:r>
            <a:r>
              <a:rPr lang="en-US" sz="2000" i="1" dirty="0">
                <a:solidFill>
                  <a:srgbClr val="333333"/>
                </a:solidFill>
              </a:rPr>
              <a:t> </a:t>
            </a:r>
            <a:r>
              <a:rPr lang="en-US" sz="2000" i="1" dirty="0" err="1">
                <a:solidFill>
                  <a:srgbClr val="333333"/>
                </a:solidFill>
              </a:rPr>
              <a:t>nimeni</a:t>
            </a:r>
            <a:r>
              <a:rPr lang="en-US" sz="2000" i="1" dirty="0">
                <a:solidFill>
                  <a:srgbClr val="333333"/>
                </a:solidFill>
              </a:rPr>
              <a:t> nu e </a:t>
            </a:r>
            <a:r>
              <a:rPr lang="en-US" sz="2000" i="1" dirty="0" err="1">
                <a:solidFill>
                  <a:srgbClr val="333333"/>
                </a:solidFill>
              </a:rPr>
              <a:t>mai</a:t>
            </a:r>
            <a:r>
              <a:rPr lang="en-US" sz="2000" i="1" dirty="0">
                <a:solidFill>
                  <a:srgbClr val="333333"/>
                </a:solidFill>
              </a:rPr>
              <a:t> bun ca el. </a:t>
            </a:r>
            <a:r>
              <a:rPr lang="en-US" sz="2000" i="1" dirty="0" err="1">
                <a:solidFill>
                  <a:srgbClr val="333333"/>
                </a:solidFill>
              </a:rPr>
              <a:t>Eu</a:t>
            </a:r>
            <a:r>
              <a:rPr lang="en-US" sz="2000" i="1" dirty="0">
                <a:solidFill>
                  <a:srgbClr val="333333"/>
                </a:solidFill>
              </a:rPr>
              <a:t> </a:t>
            </a:r>
            <a:r>
              <a:rPr lang="de-DE" sz="2000" i="1" dirty="0" err="1">
                <a:solidFill>
                  <a:srgbClr val="333333"/>
                </a:solidFill>
              </a:rPr>
              <a:t>când</a:t>
            </a:r>
            <a:r>
              <a:rPr lang="de-DE" sz="2000" i="1" dirty="0">
                <a:solidFill>
                  <a:srgbClr val="333333"/>
                </a:solidFill>
              </a:rPr>
              <a:t> </a:t>
            </a:r>
            <a:r>
              <a:rPr lang="en-US" sz="2000" i="1" dirty="0">
                <a:solidFill>
                  <a:srgbClr val="333333"/>
                </a:solidFill>
              </a:rPr>
              <a:t>g</a:t>
            </a:r>
            <a:r>
              <a:rPr lang="de-DE" sz="2000" i="1" dirty="0">
                <a:solidFill>
                  <a:srgbClr val="333333"/>
                </a:solidFill>
              </a:rPr>
              <a:t>â</a:t>
            </a:r>
            <a:r>
              <a:rPr lang="en-US" sz="2000" i="1" dirty="0" err="1">
                <a:solidFill>
                  <a:srgbClr val="333333"/>
                </a:solidFill>
              </a:rPr>
              <a:t>ndesc</a:t>
            </a:r>
            <a:r>
              <a:rPr lang="en-US" sz="2000" i="1" dirty="0">
                <a:solidFill>
                  <a:srgbClr val="333333"/>
                </a:solidFill>
              </a:rPr>
              <a:t> </a:t>
            </a:r>
            <a:r>
              <a:rPr lang="en-US" sz="2000" i="1" dirty="0" err="1">
                <a:solidFill>
                  <a:srgbClr val="333333"/>
                </a:solidFill>
              </a:rPr>
              <a:t>așa</a:t>
            </a:r>
            <a:r>
              <a:rPr lang="en-US" sz="2000" i="1" dirty="0">
                <a:solidFill>
                  <a:srgbClr val="333333"/>
                </a:solidFill>
              </a:rPr>
              <a:t>, g</a:t>
            </a:r>
            <a:r>
              <a:rPr lang="de-DE" sz="2000" i="1" dirty="0">
                <a:solidFill>
                  <a:srgbClr val="333333"/>
                </a:solidFill>
              </a:rPr>
              <a:t>â</a:t>
            </a:r>
            <a:r>
              <a:rPr lang="en-US" sz="2000" i="1" dirty="0" err="1">
                <a:solidFill>
                  <a:srgbClr val="333333"/>
                </a:solidFill>
              </a:rPr>
              <a:t>ndesc</a:t>
            </a:r>
            <a:r>
              <a:rPr lang="en-US" sz="2000" i="1" dirty="0">
                <a:solidFill>
                  <a:srgbClr val="333333"/>
                </a:solidFill>
              </a:rPr>
              <a:t> </a:t>
            </a:r>
            <a:r>
              <a:rPr lang="en-US" sz="2000" i="1" dirty="0" err="1">
                <a:solidFill>
                  <a:srgbClr val="333333"/>
                </a:solidFill>
              </a:rPr>
              <a:t>pe</a:t>
            </a:r>
            <a:r>
              <a:rPr lang="en-US" sz="2000" i="1" dirty="0">
                <a:solidFill>
                  <a:srgbClr val="333333"/>
                </a:solidFill>
              </a:rPr>
              <a:t> o </a:t>
            </a:r>
            <a:r>
              <a:rPr lang="en-US" sz="2000" i="1" dirty="0" err="1">
                <a:solidFill>
                  <a:srgbClr val="333333"/>
                </a:solidFill>
              </a:rPr>
              <a:t>perioad</a:t>
            </a:r>
            <a:r>
              <a:rPr lang="vi-VN" sz="2000" i="1" dirty="0">
                <a:solidFill>
                  <a:srgbClr val="333333"/>
                </a:solidFill>
              </a:rPr>
              <a:t>ă</a:t>
            </a:r>
            <a:r>
              <a:rPr lang="en-US" sz="2000" i="1" dirty="0">
                <a:solidFill>
                  <a:srgbClr val="333333"/>
                </a:solidFill>
              </a:rPr>
              <a:t> </a:t>
            </a:r>
            <a:r>
              <a:rPr lang="en-US" sz="2000" i="1" dirty="0" err="1">
                <a:solidFill>
                  <a:srgbClr val="333333"/>
                </a:solidFill>
              </a:rPr>
              <a:t>mai</a:t>
            </a:r>
            <a:r>
              <a:rPr lang="en-US" sz="2000" i="1" dirty="0">
                <a:solidFill>
                  <a:srgbClr val="333333"/>
                </a:solidFill>
              </a:rPr>
              <a:t> lung de </a:t>
            </a:r>
            <a:r>
              <a:rPr lang="en-US" sz="2000" i="1" dirty="0" err="1">
                <a:solidFill>
                  <a:srgbClr val="333333"/>
                </a:solidFill>
              </a:rPr>
              <a:t>timp</a:t>
            </a:r>
            <a:r>
              <a:rPr lang="en-US" sz="2000" i="1" dirty="0">
                <a:solidFill>
                  <a:srgbClr val="333333"/>
                </a:solidFill>
              </a:rPr>
              <a:t> </a:t>
            </a:r>
            <a:r>
              <a:rPr lang="en-US" sz="2000" i="1" dirty="0" err="1">
                <a:solidFill>
                  <a:srgbClr val="333333"/>
                </a:solidFill>
              </a:rPr>
              <a:t>și</a:t>
            </a:r>
            <a:r>
              <a:rPr lang="en-US" sz="2000" i="1" dirty="0">
                <a:solidFill>
                  <a:srgbClr val="333333"/>
                </a:solidFill>
              </a:rPr>
              <a:t> am </a:t>
            </a:r>
            <a:r>
              <a:rPr lang="en-US" sz="2000" i="1" dirty="0" err="1">
                <a:solidFill>
                  <a:srgbClr val="333333"/>
                </a:solidFill>
              </a:rPr>
              <a:t>avut</a:t>
            </a:r>
            <a:r>
              <a:rPr lang="en-US" sz="2000" i="1" dirty="0">
                <a:solidFill>
                  <a:srgbClr val="333333"/>
                </a:solidFill>
              </a:rPr>
              <a:t> de </a:t>
            </a:r>
            <a:r>
              <a:rPr lang="en-US" sz="2000" i="1" dirty="0" err="1">
                <a:solidFill>
                  <a:srgbClr val="333333"/>
                </a:solidFill>
              </a:rPr>
              <a:t>aceea</a:t>
            </a:r>
            <a:r>
              <a:rPr lang="en-US" sz="2000" i="1" dirty="0">
                <a:solidFill>
                  <a:srgbClr val="333333"/>
                </a:solidFill>
              </a:rPr>
              <a:t> </a:t>
            </a:r>
            <a:r>
              <a:rPr lang="en-US" sz="2000" i="1" dirty="0" err="1">
                <a:solidFill>
                  <a:srgbClr val="333333"/>
                </a:solidFill>
              </a:rPr>
              <a:t>probleme</a:t>
            </a:r>
            <a:r>
              <a:rPr lang="en-US" sz="2000" i="1" dirty="0">
                <a:solidFill>
                  <a:srgbClr val="333333"/>
                </a:solidFill>
              </a:rPr>
              <a:t> la </a:t>
            </a:r>
            <a:r>
              <a:rPr lang="en-US" sz="2000" i="1" err="1">
                <a:solidFill>
                  <a:srgbClr val="333333"/>
                </a:solidFill>
              </a:rPr>
              <a:t>lucru</a:t>
            </a:r>
            <a:r>
              <a:rPr lang="en-US" sz="2000" i="1">
                <a:solidFill>
                  <a:srgbClr val="333333"/>
                </a:solidFill>
              </a:rPr>
              <a:t>…”</a:t>
            </a:r>
            <a:endParaRPr lang="en-US"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57</a:t>
            </a:fld>
            <a:endParaRPr lang="de-DE">
              <a:latin typeface="+mn-lt"/>
              <a:ea typeface="+mn-ea"/>
              <a:cs typeface="+mn-cs"/>
            </a:endParaRPr>
          </a:p>
        </p:txBody>
      </p:sp>
    </p:spTree>
    <p:extLst>
      <p:ext uri="{BB962C8B-B14F-4D97-AF65-F5344CB8AC3E}">
        <p14:creationId xmlns:p14="http://schemas.microsoft.com/office/powerpoint/2010/main" val="41265645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comunic boala mea?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rPr>
              <a:t>Simptomele</a:t>
            </a:r>
            <a:r>
              <a:rPr lang="en-US" sz="2000" dirty="0">
                <a:solidFill>
                  <a:srgbClr val="004992"/>
                </a:solidFill>
              </a:rPr>
              <a:t> </a:t>
            </a:r>
            <a:r>
              <a:rPr lang="en-US" sz="2000" dirty="0" err="1">
                <a:solidFill>
                  <a:srgbClr val="004992"/>
                </a:solidFill>
              </a:rPr>
              <a:t>principale</a:t>
            </a:r>
            <a:r>
              <a:rPr lang="en-US" sz="2000" dirty="0">
                <a:solidFill>
                  <a:srgbClr val="004992"/>
                </a:solidFill>
              </a:rPr>
              <a:t> ale </a:t>
            </a:r>
            <a:r>
              <a:rPr lang="en-US" sz="2000" dirty="0" err="1">
                <a:solidFill>
                  <a:srgbClr val="004992"/>
                </a:solidFill>
              </a:rPr>
              <a:t>schizofreniei</a:t>
            </a:r>
            <a:r>
              <a:rPr lang="en-US" sz="2000" dirty="0">
                <a:solidFill>
                  <a:srgbClr val="004992"/>
                </a:solidFill>
              </a:rPr>
              <a:t> </a:t>
            </a:r>
            <a:r>
              <a:rPr lang="en-US" sz="2000" dirty="0" err="1">
                <a:solidFill>
                  <a:srgbClr val="004992"/>
                </a:solidFill>
              </a:rPr>
              <a:t>sau</a:t>
            </a:r>
            <a:r>
              <a:rPr lang="en-US" sz="2000" dirty="0">
                <a:solidFill>
                  <a:srgbClr val="004992"/>
                </a:solidFill>
              </a:rPr>
              <a:t> </a:t>
            </a:r>
            <a:r>
              <a:rPr lang="en-US" sz="2000" dirty="0" err="1">
                <a:solidFill>
                  <a:srgbClr val="004992"/>
                </a:solidFill>
              </a:rPr>
              <a:t>psihozei</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en-US" sz="2000" b="1" dirty="0" err="1">
                <a:solidFill>
                  <a:srgbClr val="333333"/>
                </a:solidFill>
              </a:rPr>
              <a:t>Alte</a:t>
            </a:r>
            <a:r>
              <a:rPr lang="en-US" sz="2000" b="1" dirty="0">
                <a:solidFill>
                  <a:srgbClr val="333333"/>
                </a:solidFill>
              </a:rPr>
              <a:t> </a:t>
            </a:r>
            <a:r>
              <a:rPr lang="en-US" sz="2000" b="1" dirty="0" err="1">
                <a:solidFill>
                  <a:srgbClr val="333333"/>
                </a:solidFill>
              </a:rPr>
              <a:t>simptome</a:t>
            </a:r>
            <a:r>
              <a:rPr lang="en-US" sz="2000" b="1" dirty="0">
                <a:solidFill>
                  <a:srgbClr val="333333"/>
                </a:solidFill>
              </a:rPr>
              <a:t> (</a:t>
            </a:r>
            <a:r>
              <a:rPr lang="en-US" sz="2000" b="1" dirty="0" err="1">
                <a:solidFill>
                  <a:srgbClr val="333333"/>
                </a:solidFill>
              </a:rPr>
              <a:t>nespecifice</a:t>
            </a:r>
            <a:r>
              <a:rPr lang="en-US" sz="2000" b="1" dirty="0">
                <a:solidFill>
                  <a:srgbClr val="333333"/>
                </a:solidFill>
              </a:rPr>
              <a:t>): </a:t>
            </a:r>
            <a:r>
              <a:rPr lang="en-US" sz="2000" dirty="0">
                <a:solidFill>
                  <a:srgbClr val="333333"/>
                </a:solidFill>
              </a:rPr>
              <a:t>de </a:t>
            </a:r>
            <a:r>
              <a:rPr lang="en-US" sz="2000" dirty="0" err="1">
                <a:solidFill>
                  <a:srgbClr val="333333"/>
                </a:solidFill>
              </a:rPr>
              <a:t>exemple</a:t>
            </a:r>
            <a:r>
              <a:rPr lang="en-US" sz="2000" dirty="0">
                <a:solidFill>
                  <a:srgbClr val="333333"/>
                </a:solidFill>
              </a:rPr>
              <a:t> </a:t>
            </a:r>
            <a:r>
              <a:rPr lang="en-US" sz="2000" dirty="0" err="1">
                <a:solidFill>
                  <a:srgbClr val="333333"/>
                </a:solidFill>
              </a:rPr>
              <a:t>depresie</a:t>
            </a:r>
            <a:r>
              <a:rPr lang="en-US" sz="2000" dirty="0">
                <a:solidFill>
                  <a:srgbClr val="333333"/>
                </a:solidFill>
              </a:rPr>
              <a:t>, </a:t>
            </a:r>
            <a:r>
              <a:rPr lang="en-US" sz="2000" dirty="0" err="1">
                <a:solidFill>
                  <a:srgbClr val="333333"/>
                </a:solidFill>
              </a:rPr>
              <a:t>tulbur</a:t>
            </a:r>
            <a:r>
              <a:rPr lang="vi-VN" sz="2000" dirty="0">
                <a:solidFill>
                  <a:srgbClr val="333333"/>
                </a:solidFill>
              </a:rPr>
              <a:t>ă</a:t>
            </a:r>
            <a:r>
              <a:rPr lang="en-US" sz="2000" dirty="0" err="1">
                <a:solidFill>
                  <a:srgbClr val="333333"/>
                </a:solidFill>
              </a:rPr>
              <a:t>ri</a:t>
            </a:r>
            <a:r>
              <a:rPr lang="en-US" sz="2000" dirty="0">
                <a:solidFill>
                  <a:srgbClr val="333333"/>
                </a:solidFill>
              </a:rPr>
              <a:t> de </a:t>
            </a:r>
            <a:r>
              <a:rPr lang="en-US" sz="2000" dirty="0" err="1">
                <a:solidFill>
                  <a:srgbClr val="333333"/>
                </a:solidFill>
              </a:rPr>
              <a:t>comunicație</a:t>
            </a:r>
            <a:r>
              <a:rPr lang="en-US" sz="2000" dirty="0">
                <a:solidFill>
                  <a:srgbClr val="333333"/>
                </a:solidFill>
              </a:rPr>
              <a:t> </a:t>
            </a:r>
            <a:r>
              <a:rPr lang="en-US" sz="2000" dirty="0" err="1">
                <a:solidFill>
                  <a:srgbClr val="333333"/>
                </a:solidFill>
              </a:rPr>
              <a:t>sau</a:t>
            </a:r>
            <a:r>
              <a:rPr lang="en-US" sz="2000" dirty="0">
                <a:solidFill>
                  <a:srgbClr val="333333"/>
                </a:solidFill>
              </a:rPr>
              <a:t> </a:t>
            </a:r>
            <a:r>
              <a:rPr lang="en-US" sz="2000" dirty="0" err="1">
                <a:solidFill>
                  <a:srgbClr val="333333"/>
                </a:solidFill>
              </a:rPr>
              <a:t>probleme</a:t>
            </a:r>
            <a:r>
              <a:rPr lang="en-US" sz="2000" dirty="0">
                <a:solidFill>
                  <a:srgbClr val="333333"/>
                </a:solidFill>
              </a:rPr>
              <a:t> cu </a:t>
            </a:r>
            <a:r>
              <a:rPr lang="en-US" sz="2000" dirty="0" err="1">
                <a:solidFill>
                  <a:srgbClr val="333333"/>
                </a:solidFill>
              </a:rPr>
              <a:t>atenția</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58</a:t>
            </a:fld>
            <a:endParaRPr lang="de-DE">
              <a:latin typeface="+mn-lt"/>
              <a:ea typeface="+mn-ea"/>
              <a:cs typeface="+mn-cs"/>
            </a:endParaRPr>
          </a:p>
        </p:txBody>
      </p:sp>
    </p:spTree>
    <p:extLst>
      <p:ext uri="{BB962C8B-B14F-4D97-AF65-F5344CB8AC3E}">
        <p14:creationId xmlns:p14="http://schemas.microsoft.com/office/powerpoint/2010/main" val="3568266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comunic boala mea?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rPr>
              <a:t>Simptomele</a:t>
            </a:r>
            <a:r>
              <a:rPr lang="en-US" sz="2000" dirty="0">
                <a:solidFill>
                  <a:srgbClr val="004992"/>
                </a:solidFill>
              </a:rPr>
              <a:t> </a:t>
            </a:r>
            <a:r>
              <a:rPr lang="en-US" sz="2000" dirty="0" err="1">
                <a:solidFill>
                  <a:srgbClr val="004992"/>
                </a:solidFill>
              </a:rPr>
              <a:t>principale</a:t>
            </a:r>
            <a:r>
              <a:rPr lang="en-US" sz="2000" dirty="0">
                <a:solidFill>
                  <a:srgbClr val="004992"/>
                </a:solidFill>
              </a:rPr>
              <a:t> ale </a:t>
            </a:r>
            <a:r>
              <a:rPr lang="en-US" sz="2000" dirty="0" err="1">
                <a:solidFill>
                  <a:srgbClr val="004992"/>
                </a:solidFill>
              </a:rPr>
              <a:t>schizofreniei</a:t>
            </a:r>
            <a:r>
              <a:rPr lang="en-US" sz="2000" dirty="0">
                <a:solidFill>
                  <a:srgbClr val="004992"/>
                </a:solidFill>
              </a:rPr>
              <a:t> </a:t>
            </a:r>
            <a:r>
              <a:rPr lang="en-US" sz="2000" dirty="0" err="1">
                <a:solidFill>
                  <a:srgbClr val="004992"/>
                </a:solidFill>
              </a:rPr>
              <a:t>sau</a:t>
            </a:r>
            <a:r>
              <a:rPr lang="en-US" sz="2000" dirty="0">
                <a:solidFill>
                  <a:srgbClr val="004992"/>
                </a:solidFill>
              </a:rPr>
              <a:t> </a:t>
            </a:r>
            <a:r>
              <a:rPr lang="en-US" sz="2000" dirty="0" err="1">
                <a:solidFill>
                  <a:srgbClr val="004992"/>
                </a:solidFill>
              </a:rPr>
              <a:t>psihozei</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en-US" sz="2000" b="1" dirty="0" err="1">
                <a:solidFill>
                  <a:srgbClr val="333333"/>
                </a:solidFill>
              </a:rPr>
              <a:t>Alte</a:t>
            </a:r>
            <a:r>
              <a:rPr lang="en-US" sz="2000" b="1" dirty="0">
                <a:solidFill>
                  <a:srgbClr val="333333"/>
                </a:solidFill>
              </a:rPr>
              <a:t> </a:t>
            </a:r>
            <a:r>
              <a:rPr lang="en-US" sz="2000" b="1" dirty="0" err="1">
                <a:solidFill>
                  <a:srgbClr val="333333"/>
                </a:solidFill>
              </a:rPr>
              <a:t>simptome</a:t>
            </a:r>
            <a:r>
              <a:rPr lang="en-US" sz="2000" b="1" dirty="0">
                <a:solidFill>
                  <a:srgbClr val="333333"/>
                </a:solidFill>
              </a:rPr>
              <a:t> (</a:t>
            </a:r>
            <a:r>
              <a:rPr lang="en-US" sz="2000" b="1" dirty="0" err="1">
                <a:solidFill>
                  <a:srgbClr val="333333"/>
                </a:solidFill>
              </a:rPr>
              <a:t>nespecifice</a:t>
            </a:r>
            <a:r>
              <a:rPr lang="en-US" sz="2000" b="1" dirty="0">
                <a:solidFill>
                  <a:srgbClr val="333333"/>
                </a:solidFill>
              </a:rPr>
              <a:t>): </a:t>
            </a:r>
            <a:r>
              <a:rPr lang="en-US" sz="2000" dirty="0">
                <a:solidFill>
                  <a:srgbClr val="333333"/>
                </a:solidFill>
              </a:rPr>
              <a:t>de </a:t>
            </a:r>
            <a:r>
              <a:rPr lang="en-US" sz="2000" dirty="0" err="1">
                <a:solidFill>
                  <a:srgbClr val="333333"/>
                </a:solidFill>
              </a:rPr>
              <a:t>exemple</a:t>
            </a:r>
            <a:r>
              <a:rPr lang="en-US" sz="2000" dirty="0">
                <a:solidFill>
                  <a:srgbClr val="333333"/>
                </a:solidFill>
              </a:rPr>
              <a:t> </a:t>
            </a:r>
            <a:r>
              <a:rPr lang="en-US" sz="2000" dirty="0" err="1">
                <a:solidFill>
                  <a:srgbClr val="333333"/>
                </a:solidFill>
              </a:rPr>
              <a:t>depresie</a:t>
            </a:r>
            <a:r>
              <a:rPr lang="en-US" sz="2000" dirty="0">
                <a:solidFill>
                  <a:srgbClr val="333333"/>
                </a:solidFill>
              </a:rPr>
              <a:t>, </a:t>
            </a:r>
            <a:r>
              <a:rPr lang="en-US" sz="2000" dirty="0" err="1">
                <a:solidFill>
                  <a:srgbClr val="333333"/>
                </a:solidFill>
              </a:rPr>
              <a:t>tulbur</a:t>
            </a:r>
            <a:r>
              <a:rPr lang="vi-VN" sz="2000" dirty="0">
                <a:solidFill>
                  <a:srgbClr val="333333"/>
                </a:solidFill>
              </a:rPr>
              <a:t>ă</a:t>
            </a:r>
            <a:r>
              <a:rPr lang="en-US" sz="2000" dirty="0" err="1">
                <a:solidFill>
                  <a:srgbClr val="333333"/>
                </a:solidFill>
              </a:rPr>
              <a:t>ri</a:t>
            </a:r>
            <a:r>
              <a:rPr lang="en-US" sz="2000" dirty="0">
                <a:solidFill>
                  <a:srgbClr val="333333"/>
                </a:solidFill>
              </a:rPr>
              <a:t> de </a:t>
            </a:r>
            <a:r>
              <a:rPr lang="en-US" sz="2000" dirty="0" err="1">
                <a:solidFill>
                  <a:srgbClr val="333333"/>
                </a:solidFill>
              </a:rPr>
              <a:t>comunicație</a:t>
            </a:r>
            <a:r>
              <a:rPr lang="en-US" sz="2000" dirty="0">
                <a:solidFill>
                  <a:srgbClr val="333333"/>
                </a:solidFill>
              </a:rPr>
              <a:t> </a:t>
            </a:r>
            <a:r>
              <a:rPr lang="en-US" sz="2000" dirty="0" err="1">
                <a:solidFill>
                  <a:srgbClr val="333333"/>
                </a:solidFill>
              </a:rPr>
              <a:t>sau</a:t>
            </a:r>
            <a:r>
              <a:rPr lang="en-US" sz="2000" dirty="0">
                <a:solidFill>
                  <a:srgbClr val="333333"/>
                </a:solidFill>
              </a:rPr>
              <a:t> </a:t>
            </a:r>
            <a:r>
              <a:rPr lang="en-US" sz="2000" dirty="0" err="1">
                <a:solidFill>
                  <a:srgbClr val="333333"/>
                </a:solidFill>
              </a:rPr>
              <a:t>probleme</a:t>
            </a:r>
            <a:r>
              <a:rPr lang="en-US" sz="2000" dirty="0">
                <a:solidFill>
                  <a:srgbClr val="333333"/>
                </a:solidFill>
              </a:rPr>
              <a:t> cu </a:t>
            </a:r>
            <a:r>
              <a:rPr lang="en-US" sz="2000" dirty="0" err="1">
                <a:solidFill>
                  <a:srgbClr val="333333"/>
                </a:solidFill>
              </a:rPr>
              <a:t>atenția</a:t>
            </a:r>
            <a:endParaRPr lang="en-US" sz="2000" dirty="0">
              <a:solidFill>
                <a:srgbClr val="333333"/>
              </a:solidFill>
            </a:endParaRPr>
          </a:p>
          <a:p>
            <a:pPr lvl="0">
              <a:lnSpc>
                <a:spcPct val="100000"/>
              </a:lnSpc>
              <a:spcBef>
                <a:spcPts val="1200"/>
              </a:spcBef>
            </a:pPr>
            <a:r>
              <a:rPr lang="de-DE" sz="2000" dirty="0" err="1">
                <a:solidFill>
                  <a:srgbClr val="333333"/>
                </a:solidFill>
              </a:rPr>
              <a:t>Exemplu</a:t>
            </a:r>
            <a:r>
              <a:rPr lang="de-DE" sz="2000" dirty="0">
                <a:solidFill>
                  <a:srgbClr val="333333"/>
                </a:solidFill>
              </a:rPr>
              <a:t>:</a:t>
            </a:r>
            <a:endParaRPr lang="de-DE" sz="2000" i="1" dirty="0">
              <a:solidFill>
                <a:srgbClr val="333333"/>
              </a:solidFill>
            </a:endParaRPr>
          </a:p>
          <a:p>
            <a:pPr lvl="0">
              <a:lnSpc>
                <a:spcPct val="100000"/>
              </a:lnSpc>
              <a:spcBef>
                <a:spcPts val="1200"/>
              </a:spcBef>
            </a:pPr>
            <a:r>
              <a:rPr lang="en-US" sz="2000" i="1">
                <a:solidFill>
                  <a:srgbClr val="333333"/>
                </a:solidFill>
              </a:rPr>
              <a:t>“Fiecare </a:t>
            </a:r>
            <a:r>
              <a:rPr lang="en-US" sz="2000" i="1" dirty="0">
                <a:solidFill>
                  <a:srgbClr val="333333"/>
                </a:solidFill>
              </a:rPr>
              <a:t>om are </a:t>
            </a:r>
            <a:r>
              <a:rPr lang="en-US" sz="2000" i="1" dirty="0" err="1">
                <a:solidFill>
                  <a:srgbClr val="333333"/>
                </a:solidFill>
              </a:rPr>
              <a:t>momente</a:t>
            </a:r>
            <a:r>
              <a:rPr lang="en-US" sz="2000" i="1" dirty="0">
                <a:solidFill>
                  <a:srgbClr val="333333"/>
                </a:solidFill>
              </a:rPr>
              <a:t> </a:t>
            </a:r>
            <a:r>
              <a:rPr lang="en-US" sz="2000" i="1" dirty="0" err="1">
                <a:solidFill>
                  <a:srgbClr val="333333"/>
                </a:solidFill>
              </a:rPr>
              <a:t>când</a:t>
            </a:r>
            <a:r>
              <a:rPr lang="en-US" sz="2000" i="1" dirty="0">
                <a:solidFill>
                  <a:srgbClr val="333333"/>
                </a:solidFill>
              </a:rPr>
              <a:t> se </a:t>
            </a:r>
            <a:r>
              <a:rPr lang="en-US" sz="2000" i="1" dirty="0" err="1">
                <a:solidFill>
                  <a:srgbClr val="333333"/>
                </a:solidFill>
              </a:rPr>
              <a:t>simte</a:t>
            </a:r>
            <a:r>
              <a:rPr lang="en-US" sz="2000" i="1" dirty="0">
                <a:solidFill>
                  <a:srgbClr val="333333"/>
                </a:solidFill>
              </a:rPr>
              <a:t> </a:t>
            </a:r>
            <a:r>
              <a:rPr lang="en-US" sz="2000" i="1" dirty="0" err="1">
                <a:solidFill>
                  <a:srgbClr val="333333"/>
                </a:solidFill>
              </a:rPr>
              <a:t>foarte</a:t>
            </a:r>
            <a:r>
              <a:rPr lang="en-US" sz="2000" i="1" dirty="0">
                <a:solidFill>
                  <a:srgbClr val="333333"/>
                </a:solidFill>
              </a:rPr>
              <a:t> </a:t>
            </a:r>
            <a:r>
              <a:rPr lang="en-US" sz="2000" i="1" dirty="0" err="1">
                <a:solidFill>
                  <a:srgbClr val="333333"/>
                </a:solidFill>
              </a:rPr>
              <a:t>trist</a:t>
            </a:r>
            <a:r>
              <a:rPr lang="en-US" sz="2000" i="1" dirty="0">
                <a:solidFill>
                  <a:srgbClr val="333333"/>
                </a:solidFill>
              </a:rPr>
              <a:t>, c</a:t>
            </a:r>
            <a:r>
              <a:rPr lang="vi-VN" sz="2000" i="1" dirty="0">
                <a:solidFill>
                  <a:srgbClr val="333333"/>
                </a:solidFill>
              </a:rPr>
              <a:t>ă</a:t>
            </a:r>
            <a:r>
              <a:rPr lang="de-DE" sz="2000" i="1" dirty="0">
                <a:solidFill>
                  <a:srgbClr val="333333"/>
                </a:solidFill>
              </a:rPr>
              <a:t> nu </a:t>
            </a:r>
            <a:r>
              <a:rPr lang="de-DE" sz="2000" i="1" dirty="0" err="1">
                <a:solidFill>
                  <a:srgbClr val="333333"/>
                </a:solidFill>
              </a:rPr>
              <a:t>este</a:t>
            </a:r>
            <a:r>
              <a:rPr lang="de-DE" sz="2000" i="1" dirty="0">
                <a:solidFill>
                  <a:srgbClr val="333333"/>
                </a:solidFill>
              </a:rPr>
              <a:t> </a:t>
            </a:r>
            <a:r>
              <a:rPr lang="de-DE" sz="2000" i="1" dirty="0" err="1">
                <a:solidFill>
                  <a:srgbClr val="333333"/>
                </a:solidFill>
              </a:rPr>
              <a:t>în</a:t>
            </a:r>
            <a:r>
              <a:rPr lang="de-DE" sz="2000" i="1" dirty="0">
                <a:solidFill>
                  <a:srgbClr val="333333"/>
                </a:solidFill>
              </a:rPr>
              <a:t> </a:t>
            </a:r>
            <a:r>
              <a:rPr lang="de-DE" sz="2000" i="1" dirty="0" err="1">
                <a:solidFill>
                  <a:srgbClr val="333333"/>
                </a:solidFill>
              </a:rPr>
              <a:t>stare</a:t>
            </a:r>
            <a:r>
              <a:rPr lang="de-DE" sz="2000" i="1" dirty="0">
                <a:solidFill>
                  <a:srgbClr val="333333"/>
                </a:solidFill>
              </a:rPr>
              <a:t> s</a:t>
            </a:r>
            <a:r>
              <a:rPr lang="vi-VN" sz="2000" i="1" dirty="0">
                <a:solidFill>
                  <a:srgbClr val="333333"/>
                </a:solidFill>
              </a:rPr>
              <a:t>ă</a:t>
            </a:r>
            <a:r>
              <a:rPr lang="de-DE" sz="2000" i="1" dirty="0">
                <a:solidFill>
                  <a:srgbClr val="333333"/>
                </a:solidFill>
              </a:rPr>
              <a:t> </a:t>
            </a:r>
            <a:r>
              <a:rPr lang="de-DE" sz="2000" i="1" dirty="0" err="1">
                <a:solidFill>
                  <a:srgbClr val="333333"/>
                </a:solidFill>
              </a:rPr>
              <a:t>fac</a:t>
            </a:r>
            <a:r>
              <a:rPr lang="vi-VN" sz="2000" i="1" dirty="0">
                <a:solidFill>
                  <a:srgbClr val="333333"/>
                </a:solidFill>
              </a:rPr>
              <a:t>ă</a:t>
            </a:r>
            <a:r>
              <a:rPr lang="de-DE" sz="2000" i="1" dirty="0">
                <a:solidFill>
                  <a:srgbClr val="333333"/>
                </a:solidFill>
              </a:rPr>
              <a:t> </a:t>
            </a:r>
            <a:r>
              <a:rPr lang="de-DE" sz="2000" i="1" dirty="0" err="1">
                <a:solidFill>
                  <a:srgbClr val="333333"/>
                </a:solidFill>
              </a:rPr>
              <a:t>ceva</a:t>
            </a:r>
            <a:r>
              <a:rPr lang="de-DE" sz="2000" i="1" dirty="0">
                <a:solidFill>
                  <a:srgbClr val="333333"/>
                </a:solidFill>
              </a:rPr>
              <a:t> </a:t>
            </a:r>
            <a:r>
              <a:rPr lang="en-US" sz="2000" i="1" dirty="0" err="1">
                <a:solidFill>
                  <a:srgbClr val="333333"/>
                </a:solidFill>
              </a:rPr>
              <a:t>și</a:t>
            </a:r>
            <a:r>
              <a:rPr lang="en-US" sz="2000" i="1" dirty="0">
                <a:solidFill>
                  <a:srgbClr val="333333"/>
                </a:solidFill>
              </a:rPr>
              <a:t> c</a:t>
            </a:r>
            <a:r>
              <a:rPr lang="vi-VN" sz="2000" i="1" dirty="0">
                <a:solidFill>
                  <a:srgbClr val="333333"/>
                </a:solidFill>
              </a:rPr>
              <a:t>ă</a:t>
            </a:r>
            <a:r>
              <a:rPr lang="en-US" sz="2000" i="1" dirty="0">
                <a:solidFill>
                  <a:srgbClr val="333333"/>
                </a:solidFill>
              </a:rPr>
              <a:t> se </a:t>
            </a:r>
            <a:r>
              <a:rPr lang="en-US" sz="2000" i="1" dirty="0" err="1">
                <a:solidFill>
                  <a:srgbClr val="333333"/>
                </a:solidFill>
              </a:rPr>
              <a:t>retrage</a:t>
            </a:r>
            <a:r>
              <a:rPr lang="en-US" sz="2000" i="1" dirty="0">
                <a:solidFill>
                  <a:srgbClr val="333333"/>
                </a:solidFill>
              </a:rPr>
              <a:t>. </a:t>
            </a:r>
            <a:r>
              <a:rPr lang="en-US" sz="2000" i="1" dirty="0" err="1">
                <a:solidFill>
                  <a:srgbClr val="333333"/>
                </a:solidFill>
              </a:rPr>
              <a:t>Și</a:t>
            </a:r>
            <a:r>
              <a:rPr lang="en-US" sz="2000" i="1" dirty="0">
                <a:solidFill>
                  <a:srgbClr val="333333"/>
                </a:solidFill>
              </a:rPr>
              <a:t> la mine a </a:t>
            </a:r>
            <a:r>
              <a:rPr lang="en-US" sz="2000" i="1" dirty="0" err="1">
                <a:solidFill>
                  <a:srgbClr val="333333"/>
                </a:solidFill>
              </a:rPr>
              <a:t>fost</a:t>
            </a:r>
            <a:r>
              <a:rPr lang="en-US" sz="2000" i="1" dirty="0">
                <a:solidFill>
                  <a:srgbClr val="333333"/>
                </a:solidFill>
              </a:rPr>
              <a:t> la </a:t>
            </a:r>
            <a:r>
              <a:rPr lang="en-US" sz="2000" i="1" dirty="0" err="1">
                <a:solidFill>
                  <a:srgbClr val="333333"/>
                </a:solidFill>
              </a:rPr>
              <a:t>fel</a:t>
            </a:r>
            <a:r>
              <a:rPr lang="en-US" sz="2000" i="1" dirty="0">
                <a:solidFill>
                  <a:srgbClr val="333333"/>
                </a:solidFill>
              </a:rPr>
              <a:t> – </a:t>
            </a:r>
            <a:r>
              <a:rPr lang="en-US" sz="2000" i="1" dirty="0" err="1">
                <a:solidFill>
                  <a:srgbClr val="333333"/>
                </a:solidFill>
              </a:rPr>
              <a:t>doar</a:t>
            </a:r>
            <a:r>
              <a:rPr lang="en-US" sz="2000" i="1" dirty="0">
                <a:solidFill>
                  <a:srgbClr val="333333"/>
                </a:solidFill>
              </a:rPr>
              <a:t> c</a:t>
            </a:r>
            <a:r>
              <a:rPr lang="vi-VN" sz="2000" i="1" dirty="0">
                <a:solidFill>
                  <a:srgbClr val="333333"/>
                </a:solidFill>
              </a:rPr>
              <a:t>ă</a:t>
            </a:r>
            <a:r>
              <a:rPr lang="en-US" sz="2000" i="1" dirty="0">
                <a:solidFill>
                  <a:srgbClr val="333333"/>
                </a:solidFill>
              </a:rPr>
              <a:t> </a:t>
            </a:r>
            <a:r>
              <a:rPr lang="en-US" sz="2000" i="1" dirty="0" err="1">
                <a:solidFill>
                  <a:srgbClr val="333333"/>
                </a:solidFill>
              </a:rPr>
              <a:t>tristețea</a:t>
            </a:r>
            <a:r>
              <a:rPr lang="en-US" sz="2000" i="1" dirty="0">
                <a:solidFill>
                  <a:srgbClr val="333333"/>
                </a:solidFill>
              </a:rPr>
              <a:t> a </a:t>
            </a:r>
            <a:r>
              <a:rPr lang="en-US" sz="2000" i="1" dirty="0" err="1">
                <a:solidFill>
                  <a:srgbClr val="333333"/>
                </a:solidFill>
              </a:rPr>
              <a:t>durat</a:t>
            </a:r>
            <a:r>
              <a:rPr lang="en-US" sz="2000" i="1" dirty="0">
                <a:solidFill>
                  <a:srgbClr val="333333"/>
                </a:solidFill>
              </a:rPr>
              <a:t> s</a:t>
            </a:r>
            <a:r>
              <a:rPr lang="vi-VN" sz="2000" i="1" dirty="0">
                <a:solidFill>
                  <a:srgbClr val="333333"/>
                </a:solidFill>
              </a:rPr>
              <a:t>ă</a:t>
            </a:r>
            <a:r>
              <a:rPr lang="en-US" sz="2000" i="1" dirty="0" err="1">
                <a:solidFill>
                  <a:srgbClr val="333333"/>
                </a:solidFill>
              </a:rPr>
              <a:t>pt</a:t>
            </a:r>
            <a:r>
              <a:rPr lang="vi-VN" sz="2000" i="1" dirty="0">
                <a:solidFill>
                  <a:srgbClr val="333333"/>
                </a:solidFill>
              </a:rPr>
              <a:t>ă</a:t>
            </a:r>
            <a:r>
              <a:rPr lang="en-US" sz="2000" i="1" dirty="0" err="1">
                <a:solidFill>
                  <a:srgbClr val="333333"/>
                </a:solidFill>
              </a:rPr>
              <a:t>mâni</a:t>
            </a:r>
            <a:r>
              <a:rPr lang="en-US" sz="2000" i="1" dirty="0">
                <a:solidFill>
                  <a:srgbClr val="333333"/>
                </a:solidFill>
              </a:rPr>
              <a:t> </a:t>
            </a:r>
            <a:r>
              <a:rPr lang="en-US" sz="2000" i="1" dirty="0" err="1">
                <a:solidFill>
                  <a:srgbClr val="333333"/>
                </a:solidFill>
              </a:rPr>
              <a:t>și</a:t>
            </a:r>
            <a:r>
              <a:rPr lang="en-US" sz="2000" i="1" dirty="0">
                <a:solidFill>
                  <a:srgbClr val="333333"/>
                </a:solidFill>
              </a:rPr>
              <a:t> nu m-a </a:t>
            </a:r>
            <a:r>
              <a:rPr lang="en-US" sz="2000" i="1" dirty="0" err="1">
                <a:solidFill>
                  <a:srgbClr val="333333"/>
                </a:solidFill>
              </a:rPr>
              <a:t>putut</a:t>
            </a:r>
            <a:r>
              <a:rPr lang="en-US" sz="2000" i="1" dirty="0">
                <a:solidFill>
                  <a:srgbClr val="333333"/>
                </a:solidFill>
              </a:rPr>
              <a:t> </a:t>
            </a:r>
            <a:r>
              <a:rPr lang="vi-VN" sz="2000" i="1" dirty="0">
                <a:solidFill>
                  <a:srgbClr val="333333"/>
                </a:solidFill>
              </a:rPr>
              <a:t>înveseli</a:t>
            </a:r>
            <a:r>
              <a:rPr lang="de-DE" sz="2000" i="1" dirty="0">
                <a:solidFill>
                  <a:srgbClr val="333333"/>
                </a:solidFill>
              </a:rPr>
              <a:t> absolut </a:t>
            </a:r>
            <a:r>
              <a:rPr lang="en-US" sz="2000" i="1" dirty="0" err="1">
                <a:solidFill>
                  <a:srgbClr val="333333"/>
                </a:solidFill>
              </a:rPr>
              <a:t>nimic</a:t>
            </a:r>
            <a:r>
              <a:rPr lang="en-US" sz="2000" i="1" dirty="0">
                <a:solidFill>
                  <a:srgbClr val="333333"/>
                </a:solidFill>
              </a:rPr>
              <a:t>. M-am </a:t>
            </a:r>
            <a:r>
              <a:rPr lang="en-US" sz="2000" i="1" dirty="0" err="1">
                <a:solidFill>
                  <a:srgbClr val="333333"/>
                </a:solidFill>
              </a:rPr>
              <a:t>simțit</a:t>
            </a:r>
            <a:r>
              <a:rPr lang="en-US" sz="2000" i="1" dirty="0">
                <a:solidFill>
                  <a:srgbClr val="333333"/>
                </a:solidFill>
              </a:rPr>
              <a:t> </a:t>
            </a:r>
            <a:r>
              <a:rPr lang="en-US" sz="2000" i="1" dirty="0" err="1">
                <a:solidFill>
                  <a:srgbClr val="333333"/>
                </a:solidFill>
              </a:rPr>
              <a:t>pe</a:t>
            </a:r>
            <a:r>
              <a:rPr lang="en-US" sz="2000" i="1" dirty="0">
                <a:solidFill>
                  <a:srgbClr val="333333"/>
                </a:solidFill>
              </a:rPr>
              <a:t> </a:t>
            </a:r>
            <a:r>
              <a:rPr lang="en-US" sz="2000" i="1" dirty="0" err="1">
                <a:solidFill>
                  <a:srgbClr val="333333"/>
                </a:solidFill>
              </a:rPr>
              <a:t>deasupra</a:t>
            </a:r>
            <a:r>
              <a:rPr lang="en-US" sz="2000" i="1" dirty="0">
                <a:solidFill>
                  <a:srgbClr val="333333"/>
                </a:solidFill>
              </a:rPr>
              <a:t> </a:t>
            </a:r>
            <a:r>
              <a:rPr lang="en-US" sz="2000" i="1" dirty="0" err="1">
                <a:solidFill>
                  <a:srgbClr val="333333"/>
                </a:solidFill>
              </a:rPr>
              <a:t>și</a:t>
            </a:r>
            <a:r>
              <a:rPr lang="en-US" sz="2000" i="1" dirty="0">
                <a:solidFill>
                  <a:srgbClr val="333333"/>
                </a:solidFill>
              </a:rPr>
              <a:t> f</a:t>
            </a:r>
            <a:r>
              <a:rPr lang="vi-VN" sz="2000" i="1" dirty="0">
                <a:solidFill>
                  <a:srgbClr val="333333"/>
                </a:solidFill>
              </a:rPr>
              <a:t>ă</a:t>
            </a:r>
            <a:r>
              <a:rPr lang="en-US" sz="2000" i="1" dirty="0">
                <a:solidFill>
                  <a:srgbClr val="333333"/>
                </a:solidFill>
              </a:rPr>
              <a:t>r</a:t>
            </a:r>
            <a:r>
              <a:rPr lang="vi-VN" sz="2000" i="1" dirty="0">
                <a:solidFill>
                  <a:srgbClr val="333333"/>
                </a:solidFill>
              </a:rPr>
              <a:t>ă</a:t>
            </a:r>
            <a:r>
              <a:rPr lang="en-US" sz="2000" i="1" dirty="0">
                <a:solidFill>
                  <a:srgbClr val="333333"/>
                </a:solidFill>
              </a:rPr>
              <a:t> </a:t>
            </a:r>
            <a:r>
              <a:rPr lang="en-US" sz="2000" i="1" dirty="0" err="1">
                <a:solidFill>
                  <a:srgbClr val="333333"/>
                </a:solidFill>
              </a:rPr>
              <a:t>nici</a:t>
            </a:r>
            <a:r>
              <a:rPr lang="en-US" sz="2000" i="1" dirty="0">
                <a:solidFill>
                  <a:srgbClr val="333333"/>
                </a:solidFill>
              </a:rPr>
              <a:t> o </a:t>
            </a:r>
            <a:r>
              <a:rPr lang="en-US" sz="2000" i="1" dirty="0" err="1">
                <a:solidFill>
                  <a:srgbClr val="333333"/>
                </a:solidFill>
              </a:rPr>
              <a:t>speranț</a:t>
            </a:r>
            <a:r>
              <a:rPr lang="vi-VN" sz="2000" i="1" dirty="0">
                <a:solidFill>
                  <a:srgbClr val="333333"/>
                </a:solidFill>
              </a:rPr>
              <a:t>ă</a:t>
            </a:r>
            <a:r>
              <a:rPr lang="en-US" sz="2000" i="1" dirty="0">
                <a:solidFill>
                  <a:srgbClr val="333333"/>
                </a:solidFill>
              </a:rPr>
              <a:t> </a:t>
            </a:r>
            <a:r>
              <a:rPr lang="en-US" sz="2000" i="1" dirty="0" err="1">
                <a:solidFill>
                  <a:srgbClr val="333333"/>
                </a:solidFill>
              </a:rPr>
              <a:t>sau</a:t>
            </a:r>
            <a:r>
              <a:rPr lang="en-US" sz="2000" i="1" dirty="0">
                <a:solidFill>
                  <a:srgbClr val="333333"/>
                </a:solidFill>
              </a:rPr>
              <a:t> </a:t>
            </a:r>
            <a:r>
              <a:rPr lang="en-US" sz="2000" i="1" dirty="0" err="1">
                <a:solidFill>
                  <a:srgbClr val="333333"/>
                </a:solidFill>
              </a:rPr>
              <a:t>valoare</a:t>
            </a:r>
            <a:r>
              <a:rPr lang="en-US" sz="2000" i="1" dirty="0">
                <a:solidFill>
                  <a:srgbClr val="333333"/>
                </a:solidFill>
              </a:rPr>
              <a:t>. </a:t>
            </a:r>
            <a:r>
              <a:rPr lang="en-US" sz="2000" i="1" dirty="0" err="1">
                <a:solidFill>
                  <a:srgbClr val="333333"/>
                </a:solidFill>
              </a:rPr>
              <a:t>Atunci</a:t>
            </a:r>
            <a:r>
              <a:rPr lang="en-US" sz="2000" i="1" dirty="0">
                <a:solidFill>
                  <a:srgbClr val="333333"/>
                </a:solidFill>
              </a:rPr>
              <a:t> am </a:t>
            </a:r>
            <a:r>
              <a:rPr lang="en-US" sz="2000" i="1" dirty="0" err="1">
                <a:solidFill>
                  <a:srgbClr val="333333"/>
                </a:solidFill>
              </a:rPr>
              <a:t>crezut</a:t>
            </a:r>
            <a:r>
              <a:rPr lang="en-US" sz="2000" i="1" dirty="0">
                <a:solidFill>
                  <a:srgbClr val="333333"/>
                </a:solidFill>
              </a:rPr>
              <a:t> c</a:t>
            </a:r>
            <a:r>
              <a:rPr lang="vi-VN" sz="2000" i="1" dirty="0">
                <a:solidFill>
                  <a:srgbClr val="333333"/>
                </a:solidFill>
              </a:rPr>
              <a:t>ă</a:t>
            </a:r>
            <a:r>
              <a:rPr lang="en-US" sz="2000" i="1" dirty="0">
                <a:solidFill>
                  <a:srgbClr val="333333"/>
                </a:solidFill>
              </a:rPr>
              <a:t> o s</a:t>
            </a:r>
            <a:r>
              <a:rPr lang="vi-VN" sz="2000" i="1" dirty="0">
                <a:solidFill>
                  <a:srgbClr val="333333"/>
                </a:solidFill>
              </a:rPr>
              <a:t>ă</a:t>
            </a:r>
            <a:r>
              <a:rPr lang="en-US" sz="2000" i="1" dirty="0">
                <a:solidFill>
                  <a:srgbClr val="333333"/>
                </a:solidFill>
              </a:rPr>
              <a:t> m</a:t>
            </a:r>
            <a:r>
              <a:rPr lang="vi-VN" sz="2000" i="1" dirty="0">
                <a:solidFill>
                  <a:srgbClr val="333333"/>
                </a:solidFill>
              </a:rPr>
              <a:t>ă</a:t>
            </a:r>
            <a:r>
              <a:rPr lang="en-US" sz="2000" i="1" dirty="0">
                <a:solidFill>
                  <a:srgbClr val="333333"/>
                </a:solidFill>
              </a:rPr>
              <a:t> </a:t>
            </a:r>
            <a:r>
              <a:rPr lang="en-US" sz="2000" i="1" dirty="0" err="1">
                <a:solidFill>
                  <a:srgbClr val="333333"/>
                </a:solidFill>
              </a:rPr>
              <a:t>simt</a:t>
            </a:r>
            <a:r>
              <a:rPr lang="en-US" sz="2000" i="1" dirty="0">
                <a:solidFill>
                  <a:srgbClr val="333333"/>
                </a:solidFill>
              </a:rPr>
              <a:t> </a:t>
            </a:r>
            <a:r>
              <a:rPr lang="en-US" sz="2000" i="1" dirty="0" err="1">
                <a:solidFill>
                  <a:srgbClr val="333333"/>
                </a:solidFill>
              </a:rPr>
              <a:t>așa</a:t>
            </a:r>
            <a:r>
              <a:rPr lang="en-US" sz="2000" i="1" dirty="0">
                <a:solidFill>
                  <a:srgbClr val="333333"/>
                </a:solidFill>
              </a:rPr>
              <a:t> tot </a:t>
            </a:r>
            <a:r>
              <a:rPr lang="en-US" sz="2000" i="1" dirty="0" err="1">
                <a:solidFill>
                  <a:srgbClr val="333333"/>
                </a:solidFill>
              </a:rPr>
              <a:t>timpul</a:t>
            </a:r>
            <a:r>
              <a:rPr lang="en-US" sz="2000" i="1" dirty="0">
                <a:solidFill>
                  <a:srgbClr val="333333"/>
                </a:solidFill>
              </a:rPr>
              <a:t>. </a:t>
            </a:r>
            <a:r>
              <a:rPr lang="en-US" sz="2000" i="1" dirty="0" err="1">
                <a:solidFill>
                  <a:srgbClr val="333333"/>
                </a:solidFill>
              </a:rPr>
              <a:t>Îns</a:t>
            </a:r>
            <a:r>
              <a:rPr lang="vi-VN" sz="2000" i="1" dirty="0">
                <a:solidFill>
                  <a:srgbClr val="333333"/>
                </a:solidFill>
              </a:rPr>
              <a:t>ă</a:t>
            </a:r>
            <a:r>
              <a:rPr lang="en-US" sz="2000" i="1" dirty="0">
                <a:solidFill>
                  <a:srgbClr val="333333"/>
                </a:solidFill>
              </a:rPr>
              <a:t> </a:t>
            </a:r>
            <a:r>
              <a:rPr lang="en-US" sz="2000" i="1" dirty="0" err="1">
                <a:solidFill>
                  <a:srgbClr val="333333"/>
                </a:solidFill>
              </a:rPr>
              <a:t>cândva</a:t>
            </a:r>
            <a:r>
              <a:rPr lang="en-US" sz="2000" i="1" dirty="0">
                <a:solidFill>
                  <a:srgbClr val="333333"/>
                </a:solidFill>
              </a:rPr>
              <a:t> </a:t>
            </a:r>
            <a:r>
              <a:rPr lang="en-US" sz="2000" i="1" dirty="0" err="1">
                <a:solidFill>
                  <a:srgbClr val="333333"/>
                </a:solidFill>
              </a:rPr>
              <a:t>apar</a:t>
            </a:r>
            <a:r>
              <a:rPr lang="en-US" sz="2000" i="1" dirty="0">
                <a:solidFill>
                  <a:srgbClr val="333333"/>
                </a:solidFill>
              </a:rPr>
              <a:t> </a:t>
            </a:r>
            <a:r>
              <a:rPr lang="en-US" sz="2000" i="1" dirty="0" err="1">
                <a:solidFill>
                  <a:srgbClr val="333333"/>
                </a:solidFill>
              </a:rPr>
              <a:t>câteva</a:t>
            </a:r>
            <a:r>
              <a:rPr lang="en-US" sz="2000" i="1" dirty="0">
                <a:solidFill>
                  <a:srgbClr val="333333"/>
                </a:solidFill>
              </a:rPr>
              <a:t> raze de </a:t>
            </a:r>
            <a:r>
              <a:rPr lang="en-US" sz="2000" i="1" err="1">
                <a:solidFill>
                  <a:srgbClr val="333333"/>
                </a:solidFill>
              </a:rPr>
              <a:t>soare</a:t>
            </a:r>
            <a:r>
              <a:rPr lang="en-US" sz="2000" i="1">
                <a:solidFill>
                  <a:srgbClr val="333333"/>
                </a:solidFill>
              </a:rPr>
              <a:t>…”</a:t>
            </a:r>
            <a:endParaRPr lang="en-US"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59</a:t>
            </a:fld>
            <a:endParaRPr lang="de-DE">
              <a:latin typeface="+mn-lt"/>
              <a:ea typeface="+mn-ea"/>
              <a:cs typeface="+mn-cs"/>
            </a:endParaRPr>
          </a:p>
        </p:txBody>
      </p:sp>
    </p:spTree>
    <p:extLst>
      <p:ext uri="{BB962C8B-B14F-4D97-AF65-F5344CB8AC3E}">
        <p14:creationId xmlns:p14="http://schemas.microsoft.com/office/powerpoint/2010/main" val="6176385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comunic boala mea?</a:t>
            </a:r>
            <a:endParaRPr lang="de-DE" sz="3600" dirty="0">
              <a:latin typeface="+mn-lt"/>
              <a:ea typeface="+mn-ea"/>
              <a:cs typeface="+mn-cs"/>
            </a:endParaRPr>
          </a:p>
        </p:txBody>
      </p:sp>
      <p:sp>
        <p:nvSpPr>
          <p:cNvPr id="117762" name="Inhaltsplatzhalter 2"/>
          <p:cNvSpPr>
            <a:spLocks noGrp="1"/>
          </p:cNvSpPr>
          <p:nvPr>
            <p:ph idx="1"/>
          </p:nvPr>
        </p:nvSpPr>
        <p:spPr/>
        <p:txBody>
          <a:bodyPr>
            <a:noAutofit/>
          </a:bodyPr>
          <a:lstStyle/>
          <a:p>
            <a:r>
              <a:rPr lang="en-US" sz="2400" dirty="0" err="1">
                <a:solidFill>
                  <a:srgbClr val="333333"/>
                </a:solidFill>
              </a:rPr>
              <a:t>Informați</a:t>
            </a:r>
            <a:r>
              <a:rPr lang="en-US" sz="2400" dirty="0">
                <a:solidFill>
                  <a:srgbClr val="333333"/>
                </a:solidFill>
              </a:rPr>
              <a:t>-v</a:t>
            </a:r>
            <a:r>
              <a:rPr lang="vi-VN" sz="2400" dirty="0">
                <a:solidFill>
                  <a:srgbClr val="333333"/>
                </a:solidFill>
              </a:rPr>
              <a:t>ă</a:t>
            </a:r>
            <a:r>
              <a:rPr lang="de-DE" sz="2400" dirty="0">
                <a:solidFill>
                  <a:srgbClr val="333333"/>
                </a:solidFill>
              </a:rPr>
              <a:t> </a:t>
            </a:r>
            <a:r>
              <a:rPr lang="de-DE" sz="2400" dirty="0" err="1">
                <a:solidFill>
                  <a:srgbClr val="333333"/>
                </a:solidFill>
              </a:rPr>
              <a:t>bine</a:t>
            </a:r>
            <a:r>
              <a:rPr lang="de-DE" sz="2400" dirty="0">
                <a:solidFill>
                  <a:srgbClr val="333333"/>
                </a:solidFill>
              </a:rPr>
              <a:t> </a:t>
            </a:r>
            <a:r>
              <a:rPr lang="de-DE" sz="2400" dirty="0" err="1">
                <a:solidFill>
                  <a:srgbClr val="333333"/>
                </a:solidFill>
              </a:rPr>
              <a:t>despre</a:t>
            </a:r>
            <a:r>
              <a:rPr lang="de-DE" sz="2400" dirty="0">
                <a:solidFill>
                  <a:srgbClr val="333333"/>
                </a:solidFill>
              </a:rPr>
              <a:t> </a:t>
            </a:r>
            <a:r>
              <a:rPr lang="de-DE" sz="2400" dirty="0" err="1">
                <a:solidFill>
                  <a:srgbClr val="333333"/>
                </a:solidFill>
              </a:rPr>
              <a:t>psihoz</a:t>
            </a:r>
            <a:r>
              <a:rPr lang="vi-VN" sz="2400" dirty="0">
                <a:solidFill>
                  <a:srgbClr val="333333"/>
                </a:solidFill>
              </a:rPr>
              <a:t>ă</a:t>
            </a:r>
            <a:r>
              <a:rPr lang="de-DE" sz="2400" dirty="0">
                <a:solidFill>
                  <a:srgbClr val="333333"/>
                </a:solidFill>
              </a:rPr>
              <a:t>. </a:t>
            </a:r>
            <a:r>
              <a:rPr lang="de-DE" sz="2400" dirty="0" err="1">
                <a:solidFill>
                  <a:srgbClr val="333333"/>
                </a:solidFill>
              </a:rPr>
              <a:t>Cel</a:t>
            </a:r>
            <a:r>
              <a:rPr lang="de-DE" sz="2400" dirty="0">
                <a:solidFill>
                  <a:srgbClr val="333333"/>
                </a:solidFill>
              </a:rPr>
              <a:t> </a:t>
            </a:r>
            <a:r>
              <a:rPr lang="de-DE" sz="2400" dirty="0" err="1">
                <a:solidFill>
                  <a:srgbClr val="333333"/>
                </a:solidFill>
              </a:rPr>
              <a:t>mai</a:t>
            </a:r>
            <a:r>
              <a:rPr lang="de-DE" sz="2400" dirty="0">
                <a:solidFill>
                  <a:srgbClr val="333333"/>
                </a:solidFill>
              </a:rPr>
              <a:t> </a:t>
            </a:r>
            <a:r>
              <a:rPr lang="de-DE" sz="2400" dirty="0" err="1">
                <a:solidFill>
                  <a:srgbClr val="333333"/>
                </a:solidFill>
              </a:rPr>
              <a:t>bun</a:t>
            </a:r>
            <a:r>
              <a:rPr lang="de-DE" sz="2400" dirty="0">
                <a:solidFill>
                  <a:srgbClr val="333333"/>
                </a:solidFill>
              </a:rPr>
              <a:t> </a:t>
            </a:r>
            <a:r>
              <a:rPr lang="de-DE" sz="2400" dirty="0" err="1">
                <a:solidFill>
                  <a:srgbClr val="333333"/>
                </a:solidFill>
              </a:rPr>
              <a:t>mod</a:t>
            </a:r>
            <a:r>
              <a:rPr lang="de-DE" sz="2400" dirty="0">
                <a:solidFill>
                  <a:srgbClr val="333333"/>
                </a:solidFill>
              </a:rPr>
              <a:t> de a </a:t>
            </a:r>
            <a:r>
              <a:rPr lang="de-DE" sz="2400" dirty="0" err="1">
                <a:solidFill>
                  <a:srgbClr val="333333"/>
                </a:solidFill>
              </a:rPr>
              <a:t>corecta</a:t>
            </a:r>
            <a:r>
              <a:rPr lang="de-DE" sz="2400" dirty="0">
                <a:solidFill>
                  <a:srgbClr val="333333"/>
                </a:solidFill>
              </a:rPr>
              <a:t> p</a:t>
            </a:r>
            <a:r>
              <a:rPr lang="vi-VN" sz="2400" dirty="0">
                <a:solidFill>
                  <a:srgbClr val="333333"/>
                </a:solidFill>
              </a:rPr>
              <a:t>ă</a:t>
            </a:r>
            <a:r>
              <a:rPr lang="de-DE" sz="2400" dirty="0" err="1">
                <a:solidFill>
                  <a:srgbClr val="333333"/>
                </a:solidFill>
              </a:rPr>
              <a:t>rerile</a:t>
            </a:r>
            <a:r>
              <a:rPr lang="de-DE" sz="2400" dirty="0">
                <a:solidFill>
                  <a:srgbClr val="333333"/>
                </a:solidFill>
              </a:rPr>
              <a:t> </a:t>
            </a:r>
            <a:r>
              <a:rPr lang="de-DE" sz="2400" dirty="0" err="1">
                <a:solidFill>
                  <a:srgbClr val="333333"/>
                </a:solidFill>
              </a:rPr>
              <a:t>greșite</a:t>
            </a:r>
            <a:r>
              <a:rPr lang="de-DE" sz="2400" dirty="0">
                <a:solidFill>
                  <a:srgbClr val="333333"/>
                </a:solidFill>
              </a:rPr>
              <a:t> </a:t>
            </a:r>
            <a:r>
              <a:rPr lang="de-DE" sz="2400" dirty="0" err="1">
                <a:solidFill>
                  <a:srgbClr val="333333"/>
                </a:solidFill>
              </a:rPr>
              <a:t>ale</a:t>
            </a:r>
            <a:r>
              <a:rPr lang="de-DE" sz="2400" dirty="0">
                <a:solidFill>
                  <a:srgbClr val="333333"/>
                </a:solidFill>
              </a:rPr>
              <a:t> </a:t>
            </a:r>
            <a:r>
              <a:rPr lang="de-DE" sz="2400" dirty="0" err="1">
                <a:solidFill>
                  <a:srgbClr val="333333"/>
                </a:solidFill>
              </a:rPr>
              <a:t>altor</a:t>
            </a:r>
            <a:r>
              <a:rPr lang="de-DE" sz="2400" dirty="0">
                <a:solidFill>
                  <a:srgbClr val="333333"/>
                </a:solidFill>
              </a:rPr>
              <a:t> </a:t>
            </a:r>
            <a:r>
              <a:rPr lang="de-DE" sz="2400" dirty="0" err="1">
                <a:solidFill>
                  <a:srgbClr val="333333"/>
                </a:solidFill>
              </a:rPr>
              <a:t>persoane</a:t>
            </a:r>
            <a:r>
              <a:rPr lang="de-DE" sz="2400" dirty="0">
                <a:solidFill>
                  <a:srgbClr val="333333"/>
                </a:solidFill>
              </a:rPr>
              <a:t> </a:t>
            </a:r>
            <a:r>
              <a:rPr lang="de-DE" sz="2400" dirty="0" err="1">
                <a:solidFill>
                  <a:srgbClr val="333333"/>
                </a:solidFill>
              </a:rPr>
              <a:t>este</a:t>
            </a:r>
            <a:r>
              <a:rPr lang="de-DE" sz="2400" dirty="0">
                <a:solidFill>
                  <a:srgbClr val="333333"/>
                </a:solidFill>
              </a:rPr>
              <a:t> </a:t>
            </a:r>
            <a:r>
              <a:rPr lang="de-DE" sz="2400" dirty="0" err="1">
                <a:solidFill>
                  <a:srgbClr val="333333"/>
                </a:solidFill>
              </a:rPr>
              <a:t>prin</a:t>
            </a:r>
            <a:r>
              <a:rPr lang="de-DE" sz="2400" dirty="0">
                <a:solidFill>
                  <a:srgbClr val="333333"/>
                </a:solidFill>
              </a:rPr>
              <a:t> </a:t>
            </a:r>
            <a:r>
              <a:rPr lang="de-DE" sz="2400" dirty="0" err="1">
                <a:solidFill>
                  <a:srgbClr val="333333"/>
                </a:solidFill>
              </a:rPr>
              <a:t>fapte</a:t>
            </a:r>
            <a:r>
              <a:rPr lang="de-DE" sz="2400" dirty="0">
                <a:solidFill>
                  <a:srgbClr val="333333"/>
                </a:solidFill>
              </a:rPr>
              <a:t> </a:t>
            </a:r>
            <a:r>
              <a:rPr lang="de-DE" sz="2400" dirty="0" err="1">
                <a:solidFill>
                  <a:srgbClr val="333333"/>
                </a:solidFill>
              </a:rPr>
              <a:t>și</a:t>
            </a:r>
            <a:r>
              <a:rPr lang="de-DE" sz="2400" dirty="0">
                <a:solidFill>
                  <a:srgbClr val="333333"/>
                </a:solidFill>
              </a:rPr>
              <a:t> </a:t>
            </a:r>
            <a:r>
              <a:rPr lang="de-DE" sz="2400" err="1">
                <a:solidFill>
                  <a:srgbClr val="333333"/>
                </a:solidFill>
              </a:rPr>
              <a:t>informații</a:t>
            </a:r>
            <a:r>
              <a:rPr 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60</a:t>
            </a:fld>
            <a:endParaRPr lang="de-DE">
              <a:latin typeface="+mn-lt"/>
              <a:ea typeface="+mn-ea"/>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Transferul în viața de zi cu zi</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a:defRPr/>
            </a:pPr>
            <a:r>
              <a:rPr lang="de-DE" sz="2400" b="1" dirty="0" err="1">
                <a:solidFill>
                  <a:srgbClr val="333333"/>
                </a:solidFill>
              </a:rPr>
              <a:t>Țeluri</a:t>
            </a:r>
            <a:r>
              <a:rPr lang="de-DE" sz="2400" b="1" dirty="0">
                <a:solidFill>
                  <a:srgbClr val="333333"/>
                </a:solidFill>
              </a:rPr>
              <a:t>:</a:t>
            </a:r>
          </a:p>
          <a:p>
            <a:pPr>
              <a:defRPr/>
            </a:pPr>
            <a:r>
              <a:rPr lang="vi-VN" sz="2000" dirty="0">
                <a:solidFill>
                  <a:srgbClr val="333333"/>
                </a:solidFill>
              </a:rPr>
              <a:t>Pentru a preveni prejudecățile și stigmatizarea, este important de a comunica boala dumneavoastră în mod adecvat</a:t>
            </a:r>
            <a:r>
              <a:rPr lang="de-DE" sz="2000" dirty="0">
                <a:solidFill>
                  <a:srgbClr val="333333"/>
                </a:solidFill>
              </a:rPr>
              <a:t>.</a:t>
            </a:r>
            <a:endParaRPr lang="vi-VN" sz="2000" dirty="0">
              <a:solidFill>
                <a:srgbClr val="333333"/>
              </a:solidFill>
            </a:endParaRPr>
          </a:p>
          <a:p>
            <a:pPr marL="342900" lvl="1" indent="-342900">
              <a:spcBef>
                <a:spcPts val="1999"/>
              </a:spcBef>
              <a:spcAft>
                <a:spcPts val="0"/>
              </a:spcAft>
              <a:buClr>
                <a:srgbClr val="333333"/>
              </a:buClr>
              <a:buFont typeface="WingDings"/>
              <a:buChar char=""/>
              <a:defRPr/>
            </a:pPr>
            <a:r>
              <a:rPr lang="de-DE" sz="2000" dirty="0">
                <a:solidFill>
                  <a:srgbClr val="333333"/>
                </a:solidFill>
              </a:rPr>
              <a:t>Bolile psihice sunt dese.</a:t>
            </a:r>
          </a:p>
          <a:p>
            <a:pPr marL="342900" lvl="1" indent="-342900">
              <a:spcBef>
                <a:spcPts val="1999"/>
              </a:spcBef>
              <a:spcAft>
                <a:spcPts val="0"/>
              </a:spcAft>
              <a:buClr>
                <a:srgbClr val="333333"/>
              </a:buClr>
              <a:buFont typeface="WingDings"/>
              <a:buChar char=""/>
              <a:defRPr/>
            </a:pPr>
            <a:r>
              <a:rPr lang="de-DE" sz="2000" dirty="0" err="1">
                <a:solidFill>
                  <a:srgbClr val="333333"/>
                </a:solidFill>
              </a:rPr>
              <a:t>Dac</a:t>
            </a:r>
            <a:r>
              <a:rPr lang="vi-VN" sz="2000" dirty="0">
                <a:solidFill>
                  <a:srgbClr val="333333"/>
                </a:solidFill>
              </a:rPr>
              <a:t>ă</a:t>
            </a:r>
            <a:r>
              <a:rPr lang="de-DE" sz="2000" dirty="0">
                <a:solidFill>
                  <a:srgbClr val="333333"/>
                </a:solidFill>
              </a:rPr>
              <a:t> nu </a:t>
            </a:r>
            <a:r>
              <a:rPr lang="de-DE" sz="2000" dirty="0" err="1">
                <a:solidFill>
                  <a:srgbClr val="333333"/>
                </a:solidFill>
              </a:rPr>
              <a:t>vreți</a:t>
            </a:r>
            <a:r>
              <a:rPr lang="de-DE" sz="2000" dirty="0">
                <a:solidFill>
                  <a:srgbClr val="333333"/>
                </a:solidFill>
              </a:rPr>
              <a:t> nu </a:t>
            </a:r>
            <a:r>
              <a:rPr lang="de-DE" sz="2000" dirty="0" err="1">
                <a:solidFill>
                  <a:srgbClr val="333333"/>
                </a:solidFill>
              </a:rPr>
              <a:t>sunteți</a:t>
            </a:r>
            <a:r>
              <a:rPr lang="de-DE" sz="2000" dirty="0">
                <a:solidFill>
                  <a:srgbClr val="333333"/>
                </a:solidFill>
              </a:rPr>
              <a:t> obligat s</a:t>
            </a:r>
            <a:r>
              <a:rPr lang="vi-VN" sz="2000" dirty="0">
                <a:solidFill>
                  <a:srgbClr val="333333"/>
                </a:solidFill>
              </a:rPr>
              <a:t>ă</a:t>
            </a:r>
            <a:r>
              <a:rPr lang="de-DE" sz="2000" dirty="0">
                <a:solidFill>
                  <a:srgbClr val="333333"/>
                </a:solidFill>
              </a:rPr>
              <a:t> </a:t>
            </a:r>
            <a:r>
              <a:rPr lang="de-DE" sz="2000" dirty="0" err="1">
                <a:solidFill>
                  <a:srgbClr val="333333"/>
                </a:solidFill>
              </a:rPr>
              <a:t>vorbiți</a:t>
            </a:r>
            <a:r>
              <a:rPr lang="de-DE" sz="2000" dirty="0">
                <a:solidFill>
                  <a:srgbClr val="333333"/>
                </a:solidFill>
              </a:rPr>
              <a:t> </a:t>
            </a:r>
            <a:r>
              <a:rPr lang="de-DE" sz="2000" dirty="0" err="1">
                <a:solidFill>
                  <a:srgbClr val="333333"/>
                </a:solidFill>
              </a:rPr>
              <a:t>desprea</a:t>
            </a:r>
            <a:r>
              <a:rPr lang="de-DE" sz="2000" dirty="0">
                <a:solidFill>
                  <a:srgbClr val="333333"/>
                </a:solidFill>
              </a:rPr>
              <a:t> </a:t>
            </a:r>
            <a:r>
              <a:rPr lang="de-DE" sz="2000" dirty="0" err="1">
                <a:solidFill>
                  <a:srgbClr val="333333"/>
                </a:solidFill>
              </a:rPr>
              <a:t>starea</a:t>
            </a:r>
            <a:r>
              <a:rPr lang="de-DE" sz="2000" dirty="0">
                <a:solidFill>
                  <a:srgbClr val="333333"/>
                </a:solidFill>
              </a:rPr>
              <a:t> </a:t>
            </a:r>
            <a:r>
              <a:rPr lang="de-DE" sz="2000" dirty="0" err="1">
                <a:solidFill>
                  <a:srgbClr val="333333"/>
                </a:solidFill>
              </a:rPr>
              <a:t>dumneavoastr</a:t>
            </a:r>
            <a:r>
              <a:rPr lang="vi-VN" sz="2000" dirty="0">
                <a:solidFill>
                  <a:srgbClr val="333333"/>
                </a:solidFill>
              </a:rPr>
              <a:t>ă</a:t>
            </a:r>
            <a:endParaRPr lang="de-DE" sz="2000" dirty="0">
              <a:solidFill>
                <a:srgbClr val="333333"/>
              </a:solidFill>
            </a:endParaRPr>
          </a:p>
          <a:p>
            <a:pPr marL="342900" lvl="1" indent="-342900">
              <a:spcBef>
                <a:spcPts val="1999"/>
              </a:spcBef>
              <a:spcAft>
                <a:spcPts val="0"/>
              </a:spcAft>
              <a:buClr>
                <a:srgbClr val="333333"/>
              </a:buClr>
              <a:buFont typeface="WingDings"/>
              <a:buChar char=""/>
              <a:defRPr/>
            </a:pPr>
            <a:r>
              <a:rPr lang="de-DE" sz="2000" dirty="0" err="1">
                <a:solidFill>
                  <a:srgbClr val="333333"/>
                </a:solidFill>
              </a:rPr>
              <a:t>Uneori</a:t>
            </a:r>
            <a:r>
              <a:rPr lang="de-DE" sz="2000" dirty="0">
                <a:solidFill>
                  <a:srgbClr val="333333"/>
                </a:solidFill>
              </a:rPr>
              <a:t> e </a:t>
            </a:r>
            <a:r>
              <a:rPr lang="de-DE" sz="2000" dirty="0" err="1">
                <a:solidFill>
                  <a:srgbClr val="333333"/>
                </a:solidFill>
              </a:rPr>
              <a:t>important</a:t>
            </a:r>
            <a:r>
              <a:rPr lang="de-DE" sz="2000" dirty="0">
                <a:solidFill>
                  <a:srgbClr val="333333"/>
                </a:solidFill>
              </a:rPr>
              <a:t> </a:t>
            </a:r>
            <a:r>
              <a:rPr lang="de-DE" sz="2000" dirty="0" err="1">
                <a:solidFill>
                  <a:srgbClr val="333333"/>
                </a:solidFill>
              </a:rPr>
              <a:t>și</a:t>
            </a:r>
            <a:r>
              <a:rPr lang="de-DE" sz="2000" dirty="0">
                <a:solidFill>
                  <a:srgbClr val="333333"/>
                </a:solidFill>
              </a:rPr>
              <a:t> v</a:t>
            </a:r>
            <a:r>
              <a:rPr lang="vi-VN" sz="2000" dirty="0">
                <a:solidFill>
                  <a:srgbClr val="333333"/>
                </a:solidFill>
              </a:rPr>
              <a:t>ă</a:t>
            </a:r>
            <a:r>
              <a:rPr lang="de-DE" sz="2000" dirty="0">
                <a:solidFill>
                  <a:srgbClr val="333333"/>
                </a:solidFill>
              </a:rPr>
              <a:t> </a:t>
            </a:r>
            <a:r>
              <a:rPr lang="de-DE" sz="2000" dirty="0" err="1">
                <a:solidFill>
                  <a:srgbClr val="333333"/>
                </a:solidFill>
              </a:rPr>
              <a:t>poate</a:t>
            </a:r>
            <a:r>
              <a:rPr lang="de-DE" sz="2000" dirty="0">
                <a:solidFill>
                  <a:srgbClr val="333333"/>
                </a:solidFill>
              </a:rPr>
              <a:t> </a:t>
            </a:r>
            <a:r>
              <a:rPr lang="de-DE" sz="2000" dirty="0" err="1">
                <a:solidFill>
                  <a:srgbClr val="333333"/>
                </a:solidFill>
              </a:rPr>
              <a:t>fi</a:t>
            </a:r>
            <a:r>
              <a:rPr lang="de-DE" sz="2000" dirty="0">
                <a:solidFill>
                  <a:srgbClr val="333333"/>
                </a:solidFill>
              </a:rPr>
              <a:t> de </a:t>
            </a:r>
            <a:r>
              <a:rPr lang="de-DE" sz="2000" dirty="0" err="1">
                <a:solidFill>
                  <a:srgbClr val="333333"/>
                </a:solidFill>
              </a:rPr>
              <a:t>ajutor</a:t>
            </a:r>
            <a:r>
              <a:rPr lang="de-DE" sz="2000" dirty="0">
                <a:solidFill>
                  <a:srgbClr val="333333"/>
                </a:solidFill>
              </a:rPr>
              <a:t> </a:t>
            </a:r>
            <a:r>
              <a:rPr lang="de-DE" sz="2000" dirty="0" err="1">
                <a:solidFill>
                  <a:srgbClr val="333333"/>
                </a:solidFill>
              </a:rPr>
              <a:t>dac</a:t>
            </a:r>
            <a:r>
              <a:rPr lang="vi-VN" sz="2000" dirty="0">
                <a:solidFill>
                  <a:srgbClr val="333333"/>
                </a:solidFill>
              </a:rPr>
              <a:t>ă</a:t>
            </a:r>
            <a:r>
              <a:rPr lang="de-DE" sz="2000" dirty="0">
                <a:solidFill>
                  <a:srgbClr val="333333"/>
                </a:solidFill>
              </a:rPr>
              <a:t> le </a:t>
            </a:r>
            <a:r>
              <a:rPr lang="de-DE" sz="2000" dirty="0" err="1">
                <a:solidFill>
                  <a:srgbClr val="333333"/>
                </a:solidFill>
              </a:rPr>
              <a:t>spuneți</a:t>
            </a:r>
            <a:r>
              <a:rPr lang="de-DE" sz="2000" dirty="0">
                <a:solidFill>
                  <a:srgbClr val="333333"/>
                </a:solidFill>
              </a:rPr>
              <a:t> la </a:t>
            </a:r>
            <a:r>
              <a:rPr lang="de-DE" sz="2000" dirty="0" err="1">
                <a:solidFill>
                  <a:srgbClr val="333333"/>
                </a:solidFill>
              </a:rPr>
              <a:t>persoanele</a:t>
            </a:r>
            <a:r>
              <a:rPr lang="de-DE" sz="2000" dirty="0">
                <a:solidFill>
                  <a:srgbClr val="333333"/>
                </a:solidFill>
              </a:rPr>
              <a:t> </a:t>
            </a:r>
            <a:r>
              <a:rPr lang="de-DE" sz="2000" dirty="0" err="1">
                <a:solidFill>
                  <a:srgbClr val="333333"/>
                </a:solidFill>
              </a:rPr>
              <a:t>în</a:t>
            </a:r>
            <a:r>
              <a:rPr lang="de-DE" sz="2000" dirty="0">
                <a:solidFill>
                  <a:srgbClr val="333333"/>
                </a:solidFill>
              </a:rPr>
              <a:t> care </a:t>
            </a:r>
            <a:r>
              <a:rPr lang="de-DE" sz="2000" dirty="0" err="1">
                <a:solidFill>
                  <a:srgbClr val="333333"/>
                </a:solidFill>
              </a:rPr>
              <a:t>aveți</a:t>
            </a:r>
            <a:r>
              <a:rPr lang="de-DE" sz="2000" dirty="0">
                <a:solidFill>
                  <a:srgbClr val="333333"/>
                </a:solidFill>
              </a:rPr>
              <a:t> </a:t>
            </a:r>
            <a:r>
              <a:rPr lang="de-DE" sz="2000" dirty="0" err="1">
                <a:solidFill>
                  <a:srgbClr val="333333"/>
                </a:solidFill>
              </a:rPr>
              <a:t>încredere</a:t>
            </a:r>
            <a:r>
              <a:rPr lang="de-DE" sz="2000" dirty="0">
                <a:solidFill>
                  <a:srgbClr val="333333"/>
                </a:solidFill>
              </a:rPr>
              <a:t> </a:t>
            </a:r>
            <a:r>
              <a:rPr lang="de-DE" sz="2000" dirty="0" err="1">
                <a:solidFill>
                  <a:srgbClr val="333333"/>
                </a:solidFill>
              </a:rPr>
              <a:t>despre</a:t>
            </a:r>
            <a:r>
              <a:rPr lang="de-DE" sz="2000" dirty="0">
                <a:solidFill>
                  <a:srgbClr val="333333"/>
                </a:solidFill>
              </a:rPr>
              <a:t> </a:t>
            </a:r>
            <a:r>
              <a:rPr lang="de-DE" sz="2000" dirty="0" err="1">
                <a:solidFill>
                  <a:srgbClr val="333333"/>
                </a:solidFill>
              </a:rPr>
              <a:t>boala</a:t>
            </a:r>
            <a:r>
              <a:rPr lang="de-DE" sz="2000" dirty="0">
                <a:solidFill>
                  <a:srgbClr val="333333"/>
                </a:solidFill>
              </a:rPr>
              <a:t> </a:t>
            </a:r>
            <a:r>
              <a:rPr lang="de-DE" sz="2000" dirty="0" err="1">
                <a:solidFill>
                  <a:srgbClr val="333333"/>
                </a:solidFill>
              </a:rPr>
              <a:t>dumneavoastr</a:t>
            </a:r>
            <a:r>
              <a:rPr lang="vi-VN" sz="2000" dirty="0">
                <a:solidFill>
                  <a:srgbClr val="333333"/>
                </a:solidFill>
              </a:rPr>
              <a:t> ă</a:t>
            </a:r>
            <a:r>
              <a:rPr lang="de-DE" sz="2000" dirty="0">
                <a:solidFill>
                  <a:srgbClr val="333333"/>
                </a:solidFill>
              </a:rPr>
              <a:t>, de </a:t>
            </a:r>
            <a:r>
              <a:rPr lang="de-DE" sz="2000" dirty="0" err="1">
                <a:solidFill>
                  <a:srgbClr val="333333"/>
                </a:solidFill>
              </a:rPr>
              <a:t>exemplu</a:t>
            </a:r>
            <a:r>
              <a:rPr lang="de-DE" sz="2000" dirty="0">
                <a:solidFill>
                  <a:srgbClr val="333333"/>
                </a:solidFill>
              </a:rPr>
              <a:t> </a:t>
            </a:r>
            <a:r>
              <a:rPr lang="de-DE" sz="2000" dirty="0" err="1">
                <a:solidFill>
                  <a:srgbClr val="333333"/>
                </a:solidFill>
              </a:rPr>
              <a:t>pentru</a:t>
            </a:r>
            <a:r>
              <a:rPr lang="de-DE" sz="2000" dirty="0">
                <a:solidFill>
                  <a:srgbClr val="333333"/>
                </a:solidFill>
              </a:rPr>
              <a:t> </a:t>
            </a:r>
            <a:r>
              <a:rPr lang="de-DE" sz="2000" dirty="0" err="1">
                <a:solidFill>
                  <a:srgbClr val="333333"/>
                </a:solidFill>
              </a:rPr>
              <a:t>sprijin</a:t>
            </a:r>
            <a:r>
              <a:rPr lang="de-DE" sz="2000" dirty="0">
                <a:solidFill>
                  <a:srgbClr val="333333"/>
                </a:solidFill>
              </a:rPr>
              <a:t> sau v</a:t>
            </a:r>
            <a:r>
              <a:rPr lang="vi-VN" sz="2000" dirty="0">
                <a:solidFill>
                  <a:srgbClr val="333333"/>
                </a:solidFill>
              </a:rPr>
              <a:t>ă</a:t>
            </a:r>
            <a:r>
              <a:rPr lang="de-DE" sz="2000" dirty="0">
                <a:solidFill>
                  <a:srgbClr val="333333"/>
                </a:solidFill>
              </a:rPr>
              <a:t> </a:t>
            </a:r>
            <a:r>
              <a:rPr lang="de-DE" sz="2000" dirty="0" err="1">
                <a:solidFill>
                  <a:srgbClr val="333333"/>
                </a:solidFill>
              </a:rPr>
              <a:t>ajut</a:t>
            </a:r>
            <a:r>
              <a:rPr lang="vi-VN" sz="2000" dirty="0">
                <a:solidFill>
                  <a:srgbClr val="333333"/>
                </a:solidFill>
              </a:rPr>
              <a:t>ă</a:t>
            </a:r>
            <a:r>
              <a:rPr lang="de-DE" sz="2000" dirty="0">
                <a:solidFill>
                  <a:srgbClr val="333333"/>
                </a:solidFill>
              </a:rPr>
              <a:t> s</a:t>
            </a:r>
            <a:r>
              <a:rPr lang="vi-VN" sz="2000" dirty="0">
                <a:solidFill>
                  <a:srgbClr val="333333"/>
                </a:solidFill>
              </a:rPr>
              <a:t>ă</a:t>
            </a:r>
            <a:r>
              <a:rPr lang="de-DE" sz="2000" dirty="0">
                <a:solidFill>
                  <a:srgbClr val="333333"/>
                </a:solidFill>
              </a:rPr>
              <a:t> </a:t>
            </a:r>
            <a:r>
              <a:rPr lang="de-DE" sz="2000" dirty="0" err="1">
                <a:solidFill>
                  <a:srgbClr val="333333"/>
                </a:solidFill>
              </a:rPr>
              <a:t>preveniți</a:t>
            </a:r>
            <a:r>
              <a:rPr lang="de-DE" sz="2000" dirty="0">
                <a:solidFill>
                  <a:srgbClr val="333333"/>
                </a:solidFill>
              </a:rPr>
              <a:t> </a:t>
            </a:r>
            <a:r>
              <a:rPr lang="de-DE" sz="2000" dirty="0" err="1">
                <a:solidFill>
                  <a:srgbClr val="333333"/>
                </a:solidFill>
              </a:rPr>
              <a:t>recidive</a:t>
            </a:r>
            <a:endParaRPr lang="de-DE" sz="2000" dirty="0">
              <a:solidFill>
                <a:srgbClr val="333333"/>
              </a:solidFill>
            </a:endParaRPr>
          </a:p>
          <a:p>
            <a:pPr marL="342900" lvl="1" indent="-342900">
              <a:spcBef>
                <a:spcPts val="1999"/>
              </a:spcBef>
              <a:spcAft>
                <a:spcPts val="0"/>
              </a:spcAft>
              <a:buClr>
                <a:srgbClr val="333333"/>
              </a:buClr>
              <a:buFont typeface="WingDings"/>
              <a:buChar char=""/>
              <a:defRPr/>
            </a:pPr>
            <a:r>
              <a:rPr lang="en-US" sz="2000" dirty="0" err="1">
                <a:solidFill>
                  <a:srgbClr val="333333"/>
                </a:solidFill>
              </a:rPr>
              <a:t>Uneori</a:t>
            </a:r>
            <a:r>
              <a:rPr lang="en-US" sz="2000" dirty="0">
                <a:solidFill>
                  <a:srgbClr val="333333"/>
                </a:solidFill>
              </a:rPr>
              <a:t> </a:t>
            </a:r>
            <a:r>
              <a:rPr lang="en-US" sz="2000" dirty="0" err="1">
                <a:solidFill>
                  <a:srgbClr val="333333"/>
                </a:solidFill>
              </a:rPr>
              <a:t>oamenii</a:t>
            </a:r>
            <a:r>
              <a:rPr lang="en-US" sz="2000" dirty="0">
                <a:solidFill>
                  <a:srgbClr val="333333"/>
                </a:solidFill>
              </a:rPr>
              <a:t> au </a:t>
            </a:r>
            <a:r>
              <a:rPr lang="en-US" sz="2000" dirty="0" err="1">
                <a:solidFill>
                  <a:srgbClr val="333333"/>
                </a:solidFill>
              </a:rPr>
              <a:t>opinii</a:t>
            </a:r>
            <a:r>
              <a:rPr lang="en-US" sz="2000" dirty="0">
                <a:solidFill>
                  <a:srgbClr val="333333"/>
                </a:solidFill>
              </a:rPr>
              <a:t> </a:t>
            </a:r>
            <a:r>
              <a:rPr lang="en-US" sz="2000" dirty="0" err="1">
                <a:solidFill>
                  <a:srgbClr val="333333"/>
                </a:solidFill>
              </a:rPr>
              <a:t>greșite</a:t>
            </a:r>
            <a:r>
              <a:rPr lang="en-US" sz="2000" dirty="0">
                <a:solidFill>
                  <a:srgbClr val="333333"/>
                </a:solidFill>
              </a:rPr>
              <a:t> </a:t>
            </a:r>
            <a:r>
              <a:rPr lang="en-US" sz="2000" dirty="0" err="1">
                <a:solidFill>
                  <a:srgbClr val="333333"/>
                </a:solidFill>
              </a:rPr>
              <a:t>despre</a:t>
            </a:r>
            <a:r>
              <a:rPr lang="en-US" sz="2000" dirty="0">
                <a:solidFill>
                  <a:srgbClr val="333333"/>
                </a:solidFill>
              </a:rPr>
              <a:t> </a:t>
            </a:r>
            <a:r>
              <a:rPr lang="en-US" sz="2000" dirty="0" err="1">
                <a:solidFill>
                  <a:srgbClr val="333333"/>
                </a:solidFill>
              </a:rPr>
              <a:t>boal</a:t>
            </a:r>
            <a:r>
              <a:rPr lang="vi-VN" sz="2000" dirty="0">
                <a:solidFill>
                  <a:srgbClr val="333333"/>
                </a:solidFill>
              </a:rPr>
              <a:t>ă</a:t>
            </a:r>
            <a:r>
              <a:rPr lang="de-DE" sz="2000" dirty="0">
                <a:solidFill>
                  <a:srgbClr val="333333"/>
                </a:solidFill>
              </a:rPr>
              <a:t>. De </a:t>
            </a:r>
            <a:r>
              <a:rPr lang="de-DE" sz="2000" dirty="0" err="1">
                <a:solidFill>
                  <a:srgbClr val="333333"/>
                </a:solidFill>
              </a:rPr>
              <a:t>aceea</a:t>
            </a:r>
            <a:r>
              <a:rPr lang="de-DE" sz="2000" dirty="0">
                <a:solidFill>
                  <a:srgbClr val="333333"/>
                </a:solidFill>
              </a:rPr>
              <a:t> </a:t>
            </a:r>
            <a:r>
              <a:rPr lang="de-DE" sz="2000" dirty="0" err="1">
                <a:solidFill>
                  <a:srgbClr val="333333"/>
                </a:solidFill>
              </a:rPr>
              <a:t>este</a:t>
            </a:r>
            <a:r>
              <a:rPr lang="de-DE" sz="2000" dirty="0">
                <a:solidFill>
                  <a:srgbClr val="333333"/>
                </a:solidFill>
              </a:rPr>
              <a:t> </a:t>
            </a:r>
            <a:r>
              <a:rPr lang="de-DE" sz="2000" dirty="0" err="1">
                <a:solidFill>
                  <a:srgbClr val="333333"/>
                </a:solidFill>
              </a:rPr>
              <a:t>mai</a:t>
            </a:r>
            <a:r>
              <a:rPr lang="de-DE" sz="2000" dirty="0">
                <a:solidFill>
                  <a:srgbClr val="333333"/>
                </a:solidFill>
              </a:rPr>
              <a:t> </a:t>
            </a:r>
            <a:r>
              <a:rPr lang="de-DE" sz="2000" dirty="0" err="1">
                <a:solidFill>
                  <a:srgbClr val="333333"/>
                </a:solidFill>
              </a:rPr>
              <a:t>recomandabil</a:t>
            </a:r>
            <a:r>
              <a:rPr lang="de-DE" sz="2000" dirty="0">
                <a:solidFill>
                  <a:srgbClr val="333333"/>
                </a:solidFill>
              </a:rPr>
              <a:t> s</a:t>
            </a:r>
            <a:r>
              <a:rPr lang="vi-VN" sz="2000" dirty="0">
                <a:solidFill>
                  <a:srgbClr val="333333"/>
                </a:solidFill>
              </a:rPr>
              <a:t>ă</a:t>
            </a:r>
            <a:r>
              <a:rPr lang="de-DE" sz="2000" dirty="0">
                <a:solidFill>
                  <a:srgbClr val="333333"/>
                </a:solidFill>
              </a:rPr>
              <a:t> </a:t>
            </a:r>
            <a:r>
              <a:rPr lang="de-DE" sz="2000" dirty="0" err="1">
                <a:solidFill>
                  <a:srgbClr val="333333"/>
                </a:solidFill>
              </a:rPr>
              <a:t>explicați</a:t>
            </a:r>
            <a:r>
              <a:rPr lang="de-DE" sz="2000" dirty="0">
                <a:solidFill>
                  <a:srgbClr val="333333"/>
                </a:solidFill>
              </a:rPr>
              <a:t> </a:t>
            </a:r>
            <a:r>
              <a:rPr lang="de-DE" sz="2000" dirty="0" err="1">
                <a:solidFill>
                  <a:srgbClr val="333333"/>
                </a:solidFill>
              </a:rPr>
              <a:t>simptomele</a:t>
            </a:r>
            <a:r>
              <a:rPr lang="de-DE" sz="2000" dirty="0">
                <a:solidFill>
                  <a:srgbClr val="333333"/>
                </a:solidFill>
              </a:rPr>
              <a:t> </a:t>
            </a:r>
            <a:r>
              <a:rPr lang="de-DE" sz="2000" dirty="0" err="1">
                <a:solidFill>
                  <a:srgbClr val="333333"/>
                </a:solidFill>
              </a:rPr>
              <a:t>pe</a:t>
            </a:r>
            <a:r>
              <a:rPr lang="de-DE" sz="2000" dirty="0">
                <a:solidFill>
                  <a:srgbClr val="333333"/>
                </a:solidFill>
              </a:rPr>
              <a:t> care le </a:t>
            </a:r>
            <a:r>
              <a:rPr lang="de-DE" sz="2000" dirty="0" err="1">
                <a:solidFill>
                  <a:srgbClr val="333333"/>
                </a:solidFill>
              </a:rPr>
              <a:t>aveți</a:t>
            </a:r>
            <a:r>
              <a:rPr lang="de-DE" sz="2000" dirty="0">
                <a:solidFill>
                  <a:srgbClr val="333333"/>
                </a:solidFill>
              </a:rPr>
              <a:t> </a:t>
            </a:r>
            <a:r>
              <a:rPr lang="de-DE" sz="2000" dirty="0" err="1">
                <a:solidFill>
                  <a:srgbClr val="333333"/>
                </a:solidFill>
              </a:rPr>
              <a:t>în</a:t>
            </a:r>
            <a:r>
              <a:rPr lang="de-DE" sz="2000" dirty="0">
                <a:solidFill>
                  <a:srgbClr val="333333"/>
                </a:solidFill>
              </a:rPr>
              <a:t> </a:t>
            </a:r>
            <a:r>
              <a:rPr lang="de-DE" sz="2000" dirty="0" err="1">
                <a:solidFill>
                  <a:srgbClr val="333333"/>
                </a:solidFill>
              </a:rPr>
              <a:t>loc</a:t>
            </a:r>
            <a:r>
              <a:rPr lang="de-DE" sz="2000" dirty="0">
                <a:solidFill>
                  <a:srgbClr val="333333"/>
                </a:solidFill>
              </a:rPr>
              <a:t> s</a:t>
            </a:r>
            <a:r>
              <a:rPr lang="vi-VN" sz="2000" dirty="0">
                <a:solidFill>
                  <a:srgbClr val="333333"/>
                </a:solidFill>
              </a:rPr>
              <a:t>ă</a:t>
            </a:r>
            <a:r>
              <a:rPr lang="de-DE" sz="2000" dirty="0">
                <a:solidFill>
                  <a:srgbClr val="333333"/>
                </a:solidFill>
              </a:rPr>
              <a:t> </a:t>
            </a:r>
            <a:r>
              <a:rPr lang="de-DE" sz="2000" dirty="0" err="1">
                <a:solidFill>
                  <a:srgbClr val="333333"/>
                </a:solidFill>
              </a:rPr>
              <a:t>numiți</a:t>
            </a:r>
            <a:r>
              <a:rPr lang="de-DE" sz="2000" dirty="0">
                <a:solidFill>
                  <a:srgbClr val="333333"/>
                </a:solidFill>
              </a:rPr>
              <a:t> </a:t>
            </a:r>
            <a:r>
              <a:rPr lang="de-DE" sz="2000" dirty="0" err="1">
                <a:solidFill>
                  <a:srgbClr val="333333"/>
                </a:solidFill>
              </a:rPr>
              <a:t>diagnoza</a:t>
            </a:r>
            <a:r>
              <a:rPr lang="de-DE" sz="2000" dirty="0">
                <a:solidFill>
                  <a:srgbClr val="333333"/>
                </a:solidFill>
              </a:rPr>
              <a:t> (</a:t>
            </a:r>
            <a:r>
              <a:rPr lang="de-DE" sz="2000" dirty="0" err="1">
                <a:solidFill>
                  <a:srgbClr val="333333"/>
                </a:solidFill>
              </a:rPr>
              <a:t>ambigu</a:t>
            </a:r>
            <a:r>
              <a:rPr lang="vi-VN" sz="2000" dirty="0">
                <a:solidFill>
                  <a:srgbClr val="333333"/>
                </a:solidFill>
              </a:rPr>
              <a:t>ă</a:t>
            </a:r>
            <a:r>
              <a:rPr lang="de-DE" sz="2000" dirty="0">
                <a:solidFill>
                  <a:srgbClr val="333333"/>
                </a:solidFill>
              </a:rPr>
              <a:t>).</a:t>
            </a: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61</a:t>
            </a:fld>
            <a:endParaRPr lang="de-DE">
              <a:latin typeface="+mn-lt"/>
              <a:ea typeface="+mn-ea"/>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Ce legătura are acest fapt cu psihoza?</a:t>
            </a:r>
            <a:endParaRPr lang="de-DE" sz="3600" dirty="0">
              <a:solidFill>
                <a:srgbClr val="004992"/>
              </a:solidFill>
              <a:latin typeface="+mn-lt"/>
              <a:ea typeface="+mn-ea"/>
              <a:cs typeface="+mn-cs"/>
            </a:endParaRPr>
          </a:p>
        </p:txBody>
      </p:sp>
      <p:sp>
        <p:nvSpPr>
          <p:cNvPr id="119810" name="Inhaltsplatzhalter 2"/>
          <p:cNvSpPr>
            <a:spLocks noGrp="1"/>
          </p:cNvSpPr>
          <p:nvPr>
            <p:ph idx="1"/>
          </p:nvPr>
        </p:nvSpPr>
        <p:spPr/>
        <p:txBody>
          <a:bodyPr>
            <a:noAutofit/>
          </a:bodyPr>
          <a:lstStyle/>
          <a:p>
            <a:r>
              <a:rPr lang="en-US" sz="2000" dirty="0" err="1">
                <a:solidFill>
                  <a:srgbClr val="333333"/>
                </a:solidFill>
              </a:rPr>
              <a:t>Multe</a:t>
            </a:r>
            <a:r>
              <a:rPr lang="en-US" sz="2000" dirty="0">
                <a:solidFill>
                  <a:srgbClr val="333333"/>
                </a:solidFill>
              </a:rPr>
              <a:t> </a:t>
            </a:r>
            <a:r>
              <a:rPr lang="de-DE" sz="2000" dirty="0">
                <a:solidFill>
                  <a:srgbClr val="333333"/>
                </a:solidFill>
              </a:rPr>
              <a:t>(</a:t>
            </a:r>
            <a:r>
              <a:rPr lang="de-DE" sz="2000" dirty="0" err="1">
                <a:solidFill>
                  <a:srgbClr val="333333"/>
                </a:solidFill>
              </a:rPr>
              <a:t>îns</a:t>
            </a:r>
            <a:r>
              <a:rPr lang="vi-VN" sz="2000" dirty="0">
                <a:solidFill>
                  <a:srgbClr val="333333"/>
                </a:solidFill>
              </a:rPr>
              <a:t>ă</a:t>
            </a:r>
            <a:r>
              <a:rPr lang="de-DE" sz="2000" dirty="0">
                <a:solidFill>
                  <a:srgbClr val="333333"/>
                </a:solidFill>
              </a:rPr>
              <a:t> nu </a:t>
            </a:r>
            <a:r>
              <a:rPr lang="de-DE" sz="2000" dirty="0" err="1">
                <a:solidFill>
                  <a:srgbClr val="333333"/>
                </a:solidFill>
              </a:rPr>
              <a:t>toate</a:t>
            </a:r>
            <a:r>
              <a:rPr lang="de-DE" sz="2000" dirty="0">
                <a:solidFill>
                  <a:srgbClr val="333333"/>
                </a:solidFill>
              </a:rPr>
              <a:t>!) </a:t>
            </a:r>
            <a:r>
              <a:rPr lang="de-DE" sz="2000" dirty="0" err="1">
                <a:solidFill>
                  <a:srgbClr val="333333"/>
                </a:solidFill>
              </a:rPr>
              <a:t>persoane</a:t>
            </a:r>
            <a:r>
              <a:rPr lang="de-DE" sz="2000" dirty="0">
                <a:solidFill>
                  <a:srgbClr val="333333"/>
                </a:solidFill>
              </a:rPr>
              <a:t> </a:t>
            </a:r>
            <a:r>
              <a:rPr lang="de-DE" sz="2000" dirty="0" err="1">
                <a:solidFill>
                  <a:srgbClr val="333333"/>
                </a:solidFill>
              </a:rPr>
              <a:t>cu</a:t>
            </a:r>
            <a:r>
              <a:rPr lang="de-DE" sz="2000" dirty="0">
                <a:solidFill>
                  <a:srgbClr val="333333"/>
                </a:solidFill>
              </a:rPr>
              <a:t> </a:t>
            </a:r>
            <a:r>
              <a:rPr lang="de-DE" sz="2000" dirty="0" err="1">
                <a:solidFill>
                  <a:srgbClr val="333333"/>
                </a:solidFill>
              </a:rPr>
              <a:t>psihoz</a:t>
            </a:r>
            <a:r>
              <a:rPr lang="vi-VN" sz="2000" dirty="0">
                <a:solidFill>
                  <a:srgbClr val="333333"/>
                </a:solidFill>
              </a:rPr>
              <a:t>ă</a:t>
            </a:r>
            <a:r>
              <a:rPr lang="de-DE" sz="2000" dirty="0">
                <a:solidFill>
                  <a:srgbClr val="333333"/>
                </a:solidFill>
              </a:rPr>
              <a:t> se </a:t>
            </a:r>
            <a:r>
              <a:rPr lang="de-DE" sz="2000" dirty="0" err="1">
                <a:solidFill>
                  <a:srgbClr val="333333"/>
                </a:solidFill>
              </a:rPr>
              <a:t>lupt</a:t>
            </a:r>
            <a:r>
              <a:rPr lang="vi-VN" sz="2000" dirty="0">
                <a:solidFill>
                  <a:srgbClr val="333333"/>
                </a:solidFill>
              </a:rPr>
              <a:t>ă</a:t>
            </a:r>
            <a:r>
              <a:rPr lang="de-DE" sz="2000" dirty="0">
                <a:solidFill>
                  <a:srgbClr val="333333"/>
                </a:solidFill>
              </a:rPr>
              <a:t> </a:t>
            </a:r>
            <a:r>
              <a:rPr lang="de-DE" sz="2000" dirty="0" err="1">
                <a:solidFill>
                  <a:srgbClr val="333333"/>
                </a:solidFill>
              </a:rPr>
              <a:t>cu</a:t>
            </a:r>
            <a:r>
              <a:rPr lang="de-DE" sz="2000" dirty="0">
                <a:solidFill>
                  <a:srgbClr val="333333"/>
                </a:solidFill>
              </a:rPr>
              <a:t> </a:t>
            </a:r>
            <a:r>
              <a:rPr lang="de-DE" sz="2000" dirty="0" err="1">
                <a:solidFill>
                  <a:srgbClr val="333333"/>
                </a:solidFill>
              </a:rPr>
              <a:t>prejudec</a:t>
            </a:r>
            <a:r>
              <a:rPr lang="vi-VN" sz="2000" dirty="0">
                <a:solidFill>
                  <a:srgbClr val="333333"/>
                </a:solidFill>
              </a:rPr>
              <a:t>ăț</a:t>
            </a:r>
            <a:r>
              <a:rPr lang="de-DE" sz="2000" dirty="0">
                <a:solidFill>
                  <a:srgbClr val="333333"/>
                </a:solidFill>
              </a:rPr>
              <a:t>i. </a:t>
            </a:r>
            <a:r>
              <a:rPr lang="de-DE" sz="2000" dirty="0" err="1">
                <a:solidFill>
                  <a:srgbClr val="333333"/>
                </a:solidFill>
              </a:rPr>
              <a:t>Pentru</a:t>
            </a:r>
            <a:r>
              <a:rPr lang="de-DE" sz="2000" dirty="0">
                <a:solidFill>
                  <a:srgbClr val="333333"/>
                </a:solidFill>
              </a:rPr>
              <a:t> a le </a:t>
            </a:r>
            <a:r>
              <a:rPr lang="de-DE" sz="2000" dirty="0" err="1">
                <a:solidFill>
                  <a:srgbClr val="333333"/>
                </a:solidFill>
              </a:rPr>
              <a:t>preveni</a:t>
            </a:r>
            <a:r>
              <a:rPr lang="de-DE" sz="2000" dirty="0">
                <a:solidFill>
                  <a:srgbClr val="333333"/>
                </a:solidFill>
              </a:rPr>
              <a:t> </a:t>
            </a:r>
            <a:r>
              <a:rPr lang="de-DE" sz="2000" dirty="0" err="1">
                <a:solidFill>
                  <a:srgbClr val="333333"/>
                </a:solidFill>
              </a:rPr>
              <a:t>este</a:t>
            </a:r>
            <a:r>
              <a:rPr lang="de-DE" sz="2000" dirty="0">
                <a:solidFill>
                  <a:srgbClr val="333333"/>
                </a:solidFill>
              </a:rPr>
              <a:t> </a:t>
            </a:r>
            <a:r>
              <a:rPr lang="de-DE" sz="2000" dirty="0" err="1">
                <a:solidFill>
                  <a:srgbClr val="333333"/>
                </a:solidFill>
              </a:rPr>
              <a:t>necesar</a:t>
            </a:r>
            <a:r>
              <a:rPr lang="de-DE" sz="2000" dirty="0">
                <a:solidFill>
                  <a:srgbClr val="333333"/>
                </a:solidFill>
              </a:rPr>
              <a:t> </a:t>
            </a:r>
            <a:r>
              <a:rPr lang="de-DE" sz="2000" dirty="0" err="1">
                <a:solidFill>
                  <a:srgbClr val="333333"/>
                </a:solidFill>
              </a:rPr>
              <a:t>ca</a:t>
            </a:r>
            <a:r>
              <a:rPr lang="de-DE" sz="2000" dirty="0">
                <a:solidFill>
                  <a:srgbClr val="333333"/>
                </a:solidFill>
              </a:rPr>
              <a:t> </a:t>
            </a:r>
            <a:r>
              <a:rPr lang="de-DE" sz="2000" dirty="0" err="1">
                <a:solidFill>
                  <a:srgbClr val="333333"/>
                </a:solidFill>
              </a:rPr>
              <a:t>boala</a:t>
            </a:r>
            <a:r>
              <a:rPr lang="de-DE" sz="2000" dirty="0">
                <a:solidFill>
                  <a:srgbClr val="333333"/>
                </a:solidFill>
              </a:rPr>
              <a:t> s</a:t>
            </a:r>
            <a:r>
              <a:rPr lang="vi-VN" sz="2000" dirty="0">
                <a:solidFill>
                  <a:srgbClr val="333333"/>
                </a:solidFill>
              </a:rPr>
              <a:t>ă</a:t>
            </a:r>
            <a:r>
              <a:rPr lang="de-DE" sz="2000" dirty="0">
                <a:solidFill>
                  <a:srgbClr val="333333"/>
                </a:solidFill>
              </a:rPr>
              <a:t> </a:t>
            </a:r>
            <a:r>
              <a:rPr lang="de-DE" sz="2000" dirty="0" err="1">
                <a:solidFill>
                  <a:srgbClr val="333333"/>
                </a:solidFill>
              </a:rPr>
              <a:t>fie</a:t>
            </a:r>
            <a:r>
              <a:rPr lang="de-DE" sz="2000" dirty="0">
                <a:solidFill>
                  <a:srgbClr val="333333"/>
                </a:solidFill>
              </a:rPr>
              <a:t> </a:t>
            </a:r>
            <a:r>
              <a:rPr lang="de-DE" sz="2000" dirty="0" err="1">
                <a:solidFill>
                  <a:srgbClr val="333333"/>
                </a:solidFill>
              </a:rPr>
              <a:t>explicat</a:t>
            </a:r>
            <a:r>
              <a:rPr lang="vi-VN" sz="2000" dirty="0">
                <a:solidFill>
                  <a:srgbClr val="333333"/>
                </a:solidFill>
              </a:rPr>
              <a:t>ă</a:t>
            </a:r>
            <a:r>
              <a:rPr lang="de-DE" sz="2000" dirty="0">
                <a:solidFill>
                  <a:srgbClr val="333333"/>
                </a:solidFill>
              </a:rPr>
              <a:t>.</a:t>
            </a:r>
            <a:endParaRPr lang="en-US" sz="2000" dirty="0">
              <a:solidFill>
                <a:srgbClr val="333333"/>
              </a:solidFill>
            </a:endParaRPr>
          </a:p>
          <a:p>
            <a:r>
              <a:rPr lang="de-DE" sz="2000" dirty="0" err="1">
                <a:solidFill>
                  <a:srgbClr val="004992"/>
                </a:solidFill>
              </a:rPr>
              <a:t>Exemplu</a:t>
            </a:r>
            <a:r>
              <a:rPr lang="de-DE" sz="2000" dirty="0">
                <a:solidFill>
                  <a:srgbClr val="004992"/>
                </a:solidFill>
              </a:rPr>
              <a:t>: </a:t>
            </a:r>
            <a:r>
              <a:rPr lang="en-US" sz="2000" dirty="0">
                <a:solidFill>
                  <a:srgbClr val="333333"/>
                </a:solidFill>
              </a:rPr>
              <a:t>Din </a:t>
            </a:r>
            <a:r>
              <a:rPr lang="en-US" sz="2000" dirty="0" err="1">
                <a:solidFill>
                  <a:srgbClr val="333333"/>
                </a:solidFill>
              </a:rPr>
              <a:t>cauza</a:t>
            </a:r>
            <a:r>
              <a:rPr lang="en-US" sz="2000" dirty="0">
                <a:solidFill>
                  <a:srgbClr val="333333"/>
                </a:solidFill>
              </a:rPr>
              <a:t> </a:t>
            </a:r>
            <a:r>
              <a:rPr lang="en-US" sz="2000" dirty="0" err="1">
                <a:solidFill>
                  <a:srgbClr val="333333"/>
                </a:solidFill>
              </a:rPr>
              <a:t>unui</a:t>
            </a:r>
            <a:r>
              <a:rPr lang="en-US" sz="2000" dirty="0">
                <a:solidFill>
                  <a:srgbClr val="333333"/>
                </a:solidFill>
              </a:rPr>
              <a:t> </a:t>
            </a:r>
            <a:r>
              <a:rPr lang="en-US" sz="2000" dirty="0" err="1">
                <a:solidFill>
                  <a:srgbClr val="333333"/>
                </a:solidFill>
              </a:rPr>
              <a:t>episod</a:t>
            </a:r>
            <a:r>
              <a:rPr lang="en-US" sz="2000" dirty="0">
                <a:solidFill>
                  <a:srgbClr val="333333"/>
                </a:solidFill>
              </a:rPr>
              <a:t> </a:t>
            </a:r>
            <a:r>
              <a:rPr lang="en-US" sz="2000" dirty="0" err="1">
                <a:solidFill>
                  <a:srgbClr val="333333"/>
                </a:solidFill>
              </a:rPr>
              <a:t>psihotic</a:t>
            </a:r>
            <a:r>
              <a:rPr lang="en-US" sz="2000" dirty="0">
                <a:solidFill>
                  <a:srgbClr val="333333"/>
                </a:solidFill>
              </a:rPr>
              <a:t> Martin a </a:t>
            </a:r>
            <a:r>
              <a:rPr lang="en-US" sz="2000" dirty="0" err="1">
                <a:solidFill>
                  <a:srgbClr val="333333"/>
                </a:solidFill>
              </a:rPr>
              <a:t>petrecut</a:t>
            </a:r>
            <a:r>
              <a:rPr lang="en-US" sz="2000" dirty="0">
                <a:solidFill>
                  <a:srgbClr val="333333"/>
                </a:solidFill>
              </a:rPr>
              <a:t> </a:t>
            </a:r>
            <a:r>
              <a:rPr lang="en-US" sz="2000" dirty="0" err="1">
                <a:solidFill>
                  <a:srgbClr val="333333"/>
                </a:solidFill>
              </a:rPr>
              <a:t>ultimele</a:t>
            </a:r>
            <a:r>
              <a:rPr lang="en-US" sz="2000" dirty="0">
                <a:solidFill>
                  <a:srgbClr val="333333"/>
                </a:solidFill>
              </a:rPr>
              <a:t> s</a:t>
            </a:r>
            <a:r>
              <a:rPr lang="vi-VN" sz="2000" dirty="0">
                <a:solidFill>
                  <a:srgbClr val="333333"/>
                </a:solidFill>
              </a:rPr>
              <a:t>ă</a:t>
            </a:r>
            <a:r>
              <a:rPr lang="de-DE" sz="2000" dirty="0" err="1">
                <a:solidFill>
                  <a:srgbClr val="333333"/>
                </a:solidFill>
              </a:rPr>
              <a:t>pt</a:t>
            </a:r>
            <a:r>
              <a:rPr lang="vi-VN" sz="2000" dirty="0">
                <a:solidFill>
                  <a:srgbClr val="333333"/>
                </a:solidFill>
              </a:rPr>
              <a:t>ă</a:t>
            </a:r>
            <a:r>
              <a:rPr lang="de-DE" sz="2000" dirty="0">
                <a:solidFill>
                  <a:srgbClr val="333333"/>
                </a:solidFill>
              </a:rPr>
              <a:t>m</a:t>
            </a:r>
            <a:r>
              <a:rPr lang="vi-VN" sz="2000" dirty="0">
                <a:solidFill>
                  <a:srgbClr val="333333"/>
                </a:solidFill>
              </a:rPr>
              <a:t>â</a:t>
            </a:r>
            <a:r>
              <a:rPr lang="de-DE" sz="2000" dirty="0" err="1">
                <a:solidFill>
                  <a:srgbClr val="333333"/>
                </a:solidFill>
              </a:rPr>
              <a:t>ni</a:t>
            </a:r>
            <a:r>
              <a:rPr lang="de-DE" sz="2000" dirty="0">
                <a:solidFill>
                  <a:srgbClr val="333333"/>
                </a:solidFill>
              </a:rPr>
              <a:t> </a:t>
            </a:r>
            <a:r>
              <a:rPr lang="de-DE" sz="2000" dirty="0" err="1">
                <a:solidFill>
                  <a:srgbClr val="333333"/>
                </a:solidFill>
              </a:rPr>
              <a:t>în</a:t>
            </a:r>
            <a:r>
              <a:rPr lang="de-DE" sz="2000" dirty="0">
                <a:solidFill>
                  <a:srgbClr val="333333"/>
                </a:solidFill>
              </a:rPr>
              <a:t> </a:t>
            </a:r>
            <a:r>
              <a:rPr lang="de-DE" sz="2000" dirty="0" err="1">
                <a:solidFill>
                  <a:srgbClr val="333333"/>
                </a:solidFill>
              </a:rPr>
              <a:t>spital</a:t>
            </a:r>
            <a:r>
              <a:rPr lang="de-DE" sz="2000" dirty="0">
                <a:solidFill>
                  <a:srgbClr val="333333"/>
                </a:solidFill>
              </a:rPr>
              <a:t>. </a:t>
            </a:r>
            <a:r>
              <a:rPr lang="de-DE" sz="2000" dirty="0" err="1">
                <a:solidFill>
                  <a:srgbClr val="333333"/>
                </a:solidFill>
              </a:rPr>
              <a:t>Pân</a:t>
            </a:r>
            <a:r>
              <a:rPr lang="vi-VN" sz="2000" dirty="0">
                <a:solidFill>
                  <a:srgbClr val="333333"/>
                </a:solidFill>
              </a:rPr>
              <a:t>ă</a:t>
            </a:r>
            <a:r>
              <a:rPr lang="de-DE" sz="2000" dirty="0">
                <a:solidFill>
                  <a:srgbClr val="333333"/>
                </a:solidFill>
              </a:rPr>
              <a:t> </a:t>
            </a:r>
            <a:r>
              <a:rPr lang="de-DE" sz="2000" dirty="0" err="1">
                <a:solidFill>
                  <a:srgbClr val="333333"/>
                </a:solidFill>
              </a:rPr>
              <a:t>acum</a:t>
            </a:r>
            <a:r>
              <a:rPr lang="de-DE" sz="2000" dirty="0">
                <a:solidFill>
                  <a:srgbClr val="333333"/>
                </a:solidFill>
              </a:rPr>
              <a:t> </a:t>
            </a:r>
            <a:r>
              <a:rPr lang="de-DE" sz="2000" dirty="0" err="1">
                <a:solidFill>
                  <a:srgbClr val="333333"/>
                </a:solidFill>
              </a:rPr>
              <a:t>el</a:t>
            </a:r>
            <a:r>
              <a:rPr lang="de-DE" sz="2000" dirty="0">
                <a:solidFill>
                  <a:srgbClr val="333333"/>
                </a:solidFill>
              </a:rPr>
              <a:t> nu a </a:t>
            </a:r>
            <a:r>
              <a:rPr lang="de-DE" sz="2000" dirty="0" err="1">
                <a:solidFill>
                  <a:srgbClr val="333333"/>
                </a:solidFill>
              </a:rPr>
              <a:t>spus</a:t>
            </a:r>
            <a:r>
              <a:rPr lang="de-DE" sz="2000" dirty="0">
                <a:solidFill>
                  <a:srgbClr val="333333"/>
                </a:solidFill>
              </a:rPr>
              <a:t> </a:t>
            </a:r>
            <a:r>
              <a:rPr lang="de-DE" sz="2000" dirty="0" err="1">
                <a:solidFill>
                  <a:srgbClr val="333333"/>
                </a:solidFill>
              </a:rPr>
              <a:t>nim</a:t>
            </a:r>
            <a:r>
              <a:rPr lang="vi-VN" sz="2000" dirty="0">
                <a:solidFill>
                  <a:srgbClr val="333333"/>
                </a:solidFill>
              </a:rPr>
              <a:t>ă</a:t>
            </a:r>
            <a:r>
              <a:rPr lang="de-DE" sz="2000" dirty="0" err="1">
                <a:solidFill>
                  <a:srgbClr val="333333"/>
                </a:solidFill>
              </a:rPr>
              <a:t>nui</a:t>
            </a:r>
            <a:r>
              <a:rPr lang="de-DE" sz="2000" dirty="0">
                <a:solidFill>
                  <a:srgbClr val="333333"/>
                </a:solidFill>
              </a:rPr>
              <a:t> </a:t>
            </a:r>
            <a:r>
              <a:rPr lang="de-DE" sz="2000" dirty="0" err="1">
                <a:solidFill>
                  <a:srgbClr val="333333"/>
                </a:solidFill>
              </a:rPr>
              <a:t>despre</a:t>
            </a:r>
            <a:r>
              <a:rPr lang="de-DE" sz="2000" dirty="0">
                <a:solidFill>
                  <a:srgbClr val="333333"/>
                </a:solidFill>
              </a:rPr>
              <a:t> </a:t>
            </a:r>
            <a:r>
              <a:rPr lang="de-DE" sz="2000" dirty="0" err="1">
                <a:solidFill>
                  <a:srgbClr val="333333"/>
                </a:solidFill>
              </a:rPr>
              <a:t>boala</a:t>
            </a:r>
            <a:r>
              <a:rPr lang="de-DE" sz="2000" dirty="0">
                <a:solidFill>
                  <a:srgbClr val="333333"/>
                </a:solidFill>
              </a:rPr>
              <a:t> </a:t>
            </a:r>
            <a:r>
              <a:rPr lang="de-DE" sz="2000" dirty="0" err="1">
                <a:solidFill>
                  <a:srgbClr val="333333"/>
                </a:solidFill>
              </a:rPr>
              <a:t>lui</a:t>
            </a:r>
            <a:r>
              <a:rPr lang="de-DE" sz="2000" dirty="0">
                <a:solidFill>
                  <a:srgbClr val="333333"/>
                </a:solidFill>
              </a:rPr>
              <a:t> </a:t>
            </a:r>
            <a:r>
              <a:rPr lang="de-DE" sz="2000" dirty="0" err="1">
                <a:solidFill>
                  <a:srgbClr val="333333"/>
                </a:solidFill>
              </a:rPr>
              <a:t>și</a:t>
            </a:r>
            <a:r>
              <a:rPr lang="de-DE" sz="2000" dirty="0">
                <a:solidFill>
                  <a:srgbClr val="333333"/>
                </a:solidFill>
              </a:rPr>
              <a:t> </a:t>
            </a:r>
            <a:r>
              <a:rPr lang="de-DE" sz="2000" dirty="0" err="1">
                <a:solidFill>
                  <a:srgbClr val="333333"/>
                </a:solidFill>
              </a:rPr>
              <a:t>el</a:t>
            </a:r>
            <a:r>
              <a:rPr lang="de-DE" sz="2000" dirty="0">
                <a:solidFill>
                  <a:srgbClr val="333333"/>
                </a:solidFill>
              </a:rPr>
              <a:t> s-a </a:t>
            </a:r>
            <a:r>
              <a:rPr lang="de-DE" sz="2000" dirty="0" err="1">
                <a:solidFill>
                  <a:srgbClr val="333333"/>
                </a:solidFill>
              </a:rPr>
              <a:t>retras</a:t>
            </a:r>
            <a:r>
              <a:rPr lang="de-DE" sz="2000" dirty="0">
                <a:solidFill>
                  <a:srgbClr val="333333"/>
                </a:solidFill>
              </a:rPr>
              <a:t> </a:t>
            </a:r>
            <a:r>
              <a:rPr lang="de-DE" sz="2000" dirty="0" err="1">
                <a:solidFill>
                  <a:srgbClr val="333333"/>
                </a:solidFill>
              </a:rPr>
              <a:t>din</a:t>
            </a:r>
            <a:r>
              <a:rPr lang="de-DE" sz="2000" dirty="0">
                <a:solidFill>
                  <a:srgbClr val="333333"/>
                </a:solidFill>
              </a:rPr>
              <a:t> </a:t>
            </a:r>
            <a:r>
              <a:rPr lang="de-DE" sz="2000" dirty="0" err="1">
                <a:solidFill>
                  <a:srgbClr val="333333"/>
                </a:solidFill>
              </a:rPr>
              <a:t>ce</a:t>
            </a:r>
            <a:r>
              <a:rPr lang="de-DE" sz="2000" dirty="0">
                <a:solidFill>
                  <a:srgbClr val="333333"/>
                </a:solidFill>
              </a:rPr>
              <a:t> </a:t>
            </a:r>
            <a:r>
              <a:rPr lang="de-DE" sz="2000" dirty="0" err="1">
                <a:solidFill>
                  <a:srgbClr val="333333"/>
                </a:solidFill>
              </a:rPr>
              <a:t>în</a:t>
            </a:r>
            <a:r>
              <a:rPr lang="de-DE" sz="2000" dirty="0">
                <a:solidFill>
                  <a:srgbClr val="333333"/>
                </a:solidFill>
              </a:rPr>
              <a:t> </a:t>
            </a:r>
            <a:r>
              <a:rPr lang="de-DE" sz="2000" dirty="0" err="1">
                <a:solidFill>
                  <a:srgbClr val="333333"/>
                </a:solidFill>
              </a:rPr>
              <a:t>ce</a:t>
            </a:r>
            <a:r>
              <a:rPr lang="de-DE" sz="2000" dirty="0">
                <a:solidFill>
                  <a:srgbClr val="333333"/>
                </a:solidFill>
              </a:rPr>
              <a:t> </a:t>
            </a:r>
            <a:r>
              <a:rPr lang="de-DE" sz="2000" dirty="0" err="1">
                <a:solidFill>
                  <a:srgbClr val="333333"/>
                </a:solidFill>
              </a:rPr>
              <a:t>mai</a:t>
            </a:r>
            <a:r>
              <a:rPr lang="de-DE" sz="2000" dirty="0">
                <a:solidFill>
                  <a:srgbClr val="333333"/>
                </a:solidFill>
              </a:rPr>
              <a:t> </a:t>
            </a:r>
            <a:r>
              <a:rPr lang="de-DE" sz="2000" dirty="0" err="1">
                <a:solidFill>
                  <a:srgbClr val="333333"/>
                </a:solidFill>
              </a:rPr>
              <a:t>mult</a:t>
            </a:r>
            <a:r>
              <a:rPr lang="de-DE" sz="2000" dirty="0">
                <a:solidFill>
                  <a:srgbClr val="333333"/>
                </a:solidFill>
              </a:rPr>
              <a:t>.</a:t>
            </a:r>
            <a:endParaRPr lang="en-US" sz="2000" dirty="0">
              <a:solidFill>
                <a:srgbClr val="333333"/>
              </a:solidFill>
            </a:endParaRPr>
          </a:p>
          <a:p>
            <a:r>
              <a:rPr lang="de-DE" sz="2000" dirty="0" err="1">
                <a:solidFill>
                  <a:srgbClr val="004992"/>
                </a:solidFill>
              </a:rPr>
              <a:t>Context</a:t>
            </a:r>
            <a:r>
              <a:rPr lang="de-DE" sz="2000" dirty="0">
                <a:solidFill>
                  <a:srgbClr val="004992"/>
                </a:solidFill>
              </a:rPr>
              <a:t>: </a:t>
            </a:r>
            <a:r>
              <a:rPr lang="de-DE" sz="2000" dirty="0" err="1">
                <a:solidFill>
                  <a:srgbClr val="333333"/>
                </a:solidFill>
              </a:rPr>
              <a:t>În</a:t>
            </a:r>
            <a:r>
              <a:rPr lang="de-DE" sz="2000" dirty="0">
                <a:solidFill>
                  <a:srgbClr val="333333"/>
                </a:solidFill>
              </a:rPr>
              <a:t> </a:t>
            </a:r>
            <a:r>
              <a:rPr lang="de-DE" sz="2000" dirty="0" err="1">
                <a:solidFill>
                  <a:srgbClr val="333333"/>
                </a:solidFill>
              </a:rPr>
              <a:t>trecut</a:t>
            </a:r>
            <a:r>
              <a:rPr lang="de-DE" sz="2000" dirty="0">
                <a:solidFill>
                  <a:srgbClr val="333333"/>
                </a:solidFill>
              </a:rPr>
              <a:t> </a:t>
            </a:r>
            <a:r>
              <a:rPr lang="en-US" sz="2000" dirty="0">
                <a:solidFill>
                  <a:srgbClr val="333333"/>
                </a:solidFill>
              </a:rPr>
              <a:t>Martin </a:t>
            </a:r>
            <a:r>
              <a:rPr lang="vi-VN" sz="2000" dirty="0">
                <a:solidFill>
                  <a:srgbClr val="333333"/>
                </a:solidFill>
              </a:rPr>
              <a:t>a avut experiențe negative câ</a:t>
            </a:r>
            <a:r>
              <a:rPr lang="de-DE" sz="2000" dirty="0" err="1">
                <a:solidFill>
                  <a:srgbClr val="333333"/>
                </a:solidFill>
              </a:rPr>
              <a:t>nd</a:t>
            </a:r>
            <a:r>
              <a:rPr lang="de-DE" sz="2000" dirty="0">
                <a:solidFill>
                  <a:srgbClr val="333333"/>
                </a:solidFill>
              </a:rPr>
              <a:t> a</a:t>
            </a:r>
            <a:r>
              <a:rPr lang="vi-VN" sz="2000" dirty="0">
                <a:solidFill>
                  <a:srgbClr val="333333"/>
                </a:solidFill>
              </a:rPr>
              <a:t> vorb</a:t>
            </a:r>
            <a:r>
              <a:rPr lang="de-DE" sz="2000" dirty="0" err="1">
                <a:solidFill>
                  <a:srgbClr val="333333"/>
                </a:solidFill>
              </a:rPr>
              <a:t>it</a:t>
            </a:r>
            <a:r>
              <a:rPr lang="vi-VN" sz="2000" dirty="0">
                <a:solidFill>
                  <a:srgbClr val="333333"/>
                </a:solidFill>
              </a:rPr>
              <a:t> despre psihoza </a:t>
            </a:r>
            <a:r>
              <a:rPr lang="de-DE" sz="2000" dirty="0" err="1">
                <a:solidFill>
                  <a:srgbClr val="333333"/>
                </a:solidFill>
              </a:rPr>
              <a:t>lui</a:t>
            </a:r>
            <a:r>
              <a:rPr lang="de-DE" sz="2000" dirty="0">
                <a:solidFill>
                  <a:srgbClr val="333333"/>
                </a:solidFill>
              </a:rPr>
              <a:t>. </a:t>
            </a:r>
            <a:r>
              <a:rPr lang="vi-VN" sz="2000" dirty="0">
                <a:solidFill>
                  <a:srgbClr val="333333"/>
                </a:solidFill>
              </a:rPr>
              <a:t>După ce i-a spus </a:t>
            </a:r>
            <a:r>
              <a:rPr lang="de-DE" sz="2000" dirty="0">
                <a:solidFill>
                  <a:srgbClr val="333333"/>
                </a:solidFill>
              </a:rPr>
              <a:t>la </a:t>
            </a:r>
            <a:r>
              <a:rPr lang="vi-VN" sz="2000" dirty="0">
                <a:solidFill>
                  <a:srgbClr val="333333"/>
                </a:solidFill>
              </a:rPr>
              <a:t>ultimul </a:t>
            </a:r>
            <a:r>
              <a:rPr lang="de-DE" sz="2000" dirty="0" err="1">
                <a:solidFill>
                  <a:srgbClr val="333333"/>
                </a:solidFill>
              </a:rPr>
              <a:t>lui</a:t>
            </a:r>
            <a:r>
              <a:rPr lang="vi-VN" sz="2000" dirty="0">
                <a:solidFill>
                  <a:srgbClr val="333333"/>
                </a:solidFill>
              </a:rPr>
              <a:t> șef </a:t>
            </a:r>
            <a:r>
              <a:rPr lang="de-DE" sz="2000" dirty="0">
                <a:solidFill>
                  <a:srgbClr val="333333"/>
                </a:solidFill>
              </a:rPr>
              <a:t>a </a:t>
            </a:r>
            <a:r>
              <a:rPr lang="de-DE" sz="2000" dirty="0" err="1">
                <a:solidFill>
                  <a:srgbClr val="333333"/>
                </a:solidFill>
              </a:rPr>
              <a:t>fost</a:t>
            </a:r>
            <a:r>
              <a:rPr lang="de-DE" sz="2000" dirty="0">
                <a:solidFill>
                  <a:srgbClr val="333333"/>
                </a:solidFill>
              </a:rPr>
              <a:t> </a:t>
            </a:r>
            <a:r>
              <a:rPr lang="de-DE" sz="2000" dirty="0" err="1">
                <a:solidFill>
                  <a:srgbClr val="333333"/>
                </a:solidFill>
              </a:rPr>
              <a:t>mutat</a:t>
            </a:r>
            <a:r>
              <a:rPr lang="de-DE" sz="2000" dirty="0">
                <a:solidFill>
                  <a:srgbClr val="333333"/>
                </a:solidFill>
              </a:rPr>
              <a:t> la </a:t>
            </a:r>
            <a:r>
              <a:rPr lang="de-DE" sz="2000" dirty="0" err="1">
                <a:solidFill>
                  <a:srgbClr val="333333"/>
                </a:solidFill>
              </a:rPr>
              <a:t>un</a:t>
            </a:r>
            <a:r>
              <a:rPr lang="de-DE" sz="2000" dirty="0">
                <a:solidFill>
                  <a:srgbClr val="333333"/>
                </a:solidFill>
              </a:rPr>
              <a:t> alt </a:t>
            </a:r>
            <a:r>
              <a:rPr lang="de-DE" sz="2000" dirty="0" err="1">
                <a:solidFill>
                  <a:srgbClr val="333333"/>
                </a:solidFill>
              </a:rPr>
              <a:t>loc</a:t>
            </a:r>
            <a:r>
              <a:rPr lang="de-DE" sz="2000" dirty="0">
                <a:solidFill>
                  <a:srgbClr val="333333"/>
                </a:solidFill>
              </a:rPr>
              <a:t> de </a:t>
            </a:r>
            <a:r>
              <a:rPr lang="de-DE" sz="2000" dirty="0" err="1">
                <a:solidFill>
                  <a:srgbClr val="333333"/>
                </a:solidFill>
              </a:rPr>
              <a:t>munc</a:t>
            </a:r>
            <a:r>
              <a:rPr lang="vi-VN" sz="2000" dirty="0">
                <a:solidFill>
                  <a:srgbClr val="333333"/>
                </a:solidFill>
              </a:rPr>
              <a:t>ă</a:t>
            </a:r>
            <a:r>
              <a:rPr lang="de-DE" sz="2000" dirty="0">
                <a:solidFill>
                  <a:srgbClr val="333333"/>
                </a:solidFill>
              </a:rPr>
              <a:t>. De </a:t>
            </a:r>
            <a:r>
              <a:rPr lang="de-DE" sz="2000" dirty="0" err="1">
                <a:solidFill>
                  <a:srgbClr val="333333"/>
                </a:solidFill>
              </a:rPr>
              <a:t>aceea</a:t>
            </a:r>
            <a:r>
              <a:rPr lang="de-DE" sz="2000" dirty="0">
                <a:solidFill>
                  <a:srgbClr val="333333"/>
                </a:solidFill>
              </a:rPr>
              <a:t> </a:t>
            </a:r>
            <a:r>
              <a:rPr lang="de-DE" sz="2000" dirty="0" err="1">
                <a:solidFill>
                  <a:srgbClr val="333333"/>
                </a:solidFill>
              </a:rPr>
              <a:t>lui</a:t>
            </a:r>
            <a:r>
              <a:rPr lang="de-DE" sz="2000" dirty="0">
                <a:solidFill>
                  <a:srgbClr val="333333"/>
                </a:solidFill>
              </a:rPr>
              <a:t> i-e </a:t>
            </a:r>
            <a:r>
              <a:rPr lang="de-DE" sz="2000" dirty="0" err="1">
                <a:solidFill>
                  <a:srgbClr val="333333"/>
                </a:solidFill>
              </a:rPr>
              <a:t>fric</a:t>
            </a:r>
            <a:r>
              <a:rPr lang="vi-VN" sz="2000" dirty="0">
                <a:solidFill>
                  <a:srgbClr val="333333"/>
                </a:solidFill>
              </a:rPr>
              <a:t>ă</a:t>
            </a:r>
            <a:r>
              <a:rPr lang="de-DE" sz="2000" dirty="0">
                <a:solidFill>
                  <a:srgbClr val="333333"/>
                </a:solidFill>
              </a:rPr>
              <a:t> c</a:t>
            </a:r>
            <a:r>
              <a:rPr lang="vi-VN" sz="2000" dirty="0">
                <a:solidFill>
                  <a:srgbClr val="333333"/>
                </a:solidFill>
              </a:rPr>
              <a:t>ă</a:t>
            </a:r>
            <a:r>
              <a:rPr lang="de-DE" sz="2000" dirty="0">
                <a:solidFill>
                  <a:srgbClr val="333333"/>
                </a:solidFill>
              </a:rPr>
              <a:t> </a:t>
            </a:r>
            <a:r>
              <a:rPr lang="de-DE" sz="2000" dirty="0" err="1">
                <a:solidFill>
                  <a:srgbClr val="333333"/>
                </a:solidFill>
              </a:rPr>
              <a:t>dac</a:t>
            </a:r>
            <a:r>
              <a:rPr lang="vi-VN" sz="2000" dirty="0">
                <a:solidFill>
                  <a:srgbClr val="333333"/>
                </a:solidFill>
              </a:rPr>
              <a:t>ă</a:t>
            </a:r>
            <a:r>
              <a:rPr lang="de-DE" sz="2000" dirty="0">
                <a:solidFill>
                  <a:srgbClr val="333333"/>
                </a:solidFill>
              </a:rPr>
              <a:t> le </a:t>
            </a:r>
            <a:r>
              <a:rPr lang="de-DE" sz="2000" dirty="0" err="1">
                <a:solidFill>
                  <a:srgbClr val="333333"/>
                </a:solidFill>
              </a:rPr>
              <a:t>spune</a:t>
            </a:r>
            <a:r>
              <a:rPr lang="de-DE" sz="2000" dirty="0">
                <a:solidFill>
                  <a:srgbClr val="333333"/>
                </a:solidFill>
              </a:rPr>
              <a:t> la </a:t>
            </a:r>
            <a:r>
              <a:rPr lang="de-DE" sz="2000" dirty="0" err="1">
                <a:solidFill>
                  <a:srgbClr val="333333"/>
                </a:solidFill>
              </a:rPr>
              <a:t>prietenii</a:t>
            </a:r>
            <a:r>
              <a:rPr lang="de-DE" sz="2000" dirty="0">
                <a:solidFill>
                  <a:srgbClr val="333333"/>
                </a:solidFill>
              </a:rPr>
              <a:t> </a:t>
            </a:r>
            <a:r>
              <a:rPr lang="de-DE" sz="2000" dirty="0" err="1">
                <a:solidFill>
                  <a:srgbClr val="333333"/>
                </a:solidFill>
              </a:rPr>
              <a:t>lui</a:t>
            </a:r>
            <a:r>
              <a:rPr lang="de-DE" sz="2000" dirty="0">
                <a:solidFill>
                  <a:srgbClr val="333333"/>
                </a:solidFill>
              </a:rPr>
              <a:t> de </a:t>
            </a:r>
            <a:r>
              <a:rPr lang="de-DE" sz="2000" dirty="0" err="1">
                <a:solidFill>
                  <a:srgbClr val="333333"/>
                </a:solidFill>
              </a:rPr>
              <a:t>ce</a:t>
            </a:r>
            <a:r>
              <a:rPr lang="de-DE" sz="2000" dirty="0">
                <a:solidFill>
                  <a:srgbClr val="333333"/>
                </a:solidFill>
              </a:rPr>
              <a:t> </a:t>
            </a:r>
            <a:r>
              <a:rPr lang="de-DE" sz="2000" dirty="0" err="1">
                <a:solidFill>
                  <a:srgbClr val="333333"/>
                </a:solidFill>
              </a:rPr>
              <a:t>sufer</a:t>
            </a:r>
            <a:r>
              <a:rPr lang="vi-VN" sz="2000" dirty="0">
                <a:solidFill>
                  <a:srgbClr val="333333"/>
                </a:solidFill>
              </a:rPr>
              <a:t>ă</a:t>
            </a:r>
            <a:r>
              <a:rPr lang="de-DE" sz="2000" dirty="0">
                <a:solidFill>
                  <a:srgbClr val="333333"/>
                </a:solidFill>
              </a:rPr>
              <a:t>, </a:t>
            </a:r>
            <a:r>
              <a:rPr lang="de-DE" sz="2000" dirty="0" err="1">
                <a:solidFill>
                  <a:srgbClr val="333333"/>
                </a:solidFill>
              </a:rPr>
              <a:t>aceștia</a:t>
            </a:r>
            <a:r>
              <a:rPr lang="de-DE" sz="2000" dirty="0">
                <a:solidFill>
                  <a:srgbClr val="333333"/>
                </a:solidFill>
              </a:rPr>
              <a:t> </a:t>
            </a:r>
            <a:r>
              <a:rPr lang="de-DE" sz="2000" dirty="0" err="1">
                <a:solidFill>
                  <a:srgbClr val="333333"/>
                </a:solidFill>
              </a:rPr>
              <a:t>cred</a:t>
            </a:r>
            <a:r>
              <a:rPr lang="de-DE" sz="2000" dirty="0">
                <a:solidFill>
                  <a:srgbClr val="333333"/>
                </a:solidFill>
              </a:rPr>
              <a:t> c</a:t>
            </a:r>
            <a:r>
              <a:rPr lang="vi-VN" sz="2000" dirty="0">
                <a:solidFill>
                  <a:srgbClr val="333333"/>
                </a:solidFill>
              </a:rPr>
              <a:t>ă</a:t>
            </a:r>
            <a:r>
              <a:rPr lang="de-DE" sz="2000" dirty="0">
                <a:solidFill>
                  <a:srgbClr val="333333"/>
                </a:solidFill>
              </a:rPr>
              <a:t> </a:t>
            </a:r>
            <a:r>
              <a:rPr lang="de-DE" sz="2000" dirty="0" err="1">
                <a:solidFill>
                  <a:srgbClr val="333333"/>
                </a:solidFill>
              </a:rPr>
              <a:t>el</a:t>
            </a:r>
            <a:r>
              <a:rPr lang="de-DE" sz="2000" dirty="0">
                <a:solidFill>
                  <a:srgbClr val="333333"/>
                </a:solidFill>
              </a:rPr>
              <a:t> e </a:t>
            </a:r>
            <a:r>
              <a:rPr lang="de-DE" sz="2000" dirty="0" err="1">
                <a:solidFill>
                  <a:srgbClr val="333333"/>
                </a:solidFill>
              </a:rPr>
              <a:t>nebun</a:t>
            </a:r>
            <a:r>
              <a:rPr lang="de-DE" sz="2000" dirty="0">
                <a:solidFill>
                  <a:srgbClr val="333333"/>
                </a:solidFill>
              </a:rPr>
              <a:t> </a:t>
            </a:r>
            <a:r>
              <a:rPr lang="de-DE" sz="2000" dirty="0" err="1">
                <a:solidFill>
                  <a:srgbClr val="333333"/>
                </a:solidFill>
              </a:rPr>
              <a:t>și</a:t>
            </a:r>
            <a:r>
              <a:rPr lang="de-DE" sz="2000" dirty="0">
                <a:solidFill>
                  <a:srgbClr val="333333"/>
                </a:solidFill>
              </a:rPr>
              <a:t> nu </a:t>
            </a:r>
            <a:r>
              <a:rPr lang="de-DE" sz="2000" dirty="0" err="1">
                <a:solidFill>
                  <a:srgbClr val="333333"/>
                </a:solidFill>
              </a:rPr>
              <a:t>mai</a:t>
            </a:r>
            <a:r>
              <a:rPr lang="de-DE" sz="2000" dirty="0">
                <a:solidFill>
                  <a:srgbClr val="333333"/>
                </a:solidFill>
              </a:rPr>
              <a:t> vor s</a:t>
            </a:r>
            <a:r>
              <a:rPr lang="vi-VN" sz="2000" dirty="0">
                <a:solidFill>
                  <a:srgbClr val="333333"/>
                </a:solidFill>
              </a:rPr>
              <a:t>ă</a:t>
            </a:r>
            <a:r>
              <a:rPr lang="de-DE" sz="2000" dirty="0">
                <a:solidFill>
                  <a:srgbClr val="333333"/>
                </a:solidFill>
              </a:rPr>
              <a:t> </a:t>
            </a:r>
            <a:r>
              <a:rPr lang="de-DE" sz="2000" dirty="0" err="1">
                <a:solidFill>
                  <a:srgbClr val="333333"/>
                </a:solidFill>
              </a:rPr>
              <a:t>aib</a:t>
            </a:r>
            <a:r>
              <a:rPr lang="vi-VN" sz="2000" dirty="0">
                <a:solidFill>
                  <a:srgbClr val="333333"/>
                </a:solidFill>
              </a:rPr>
              <a:t>ă</a:t>
            </a:r>
            <a:r>
              <a:rPr lang="de-DE" sz="2000" dirty="0">
                <a:solidFill>
                  <a:srgbClr val="333333"/>
                </a:solidFill>
              </a:rPr>
              <a:t> de-a </a:t>
            </a:r>
            <a:r>
              <a:rPr lang="de-DE" sz="2000" dirty="0" err="1">
                <a:solidFill>
                  <a:srgbClr val="333333"/>
                </a:solidFill>
              </a:rPr>
              <a:t>face</a:t>
            </a:r>
            <a:r>
              <a:rPr lang="de-DE" sz="2000" dirty="0">
                <a:solidFill>
                  <a:srgbClr val="333333"/>
                </a:solidFill>
              </a:rPr>
              <a:t> </a:t>
            </a:r>
            <a:r>
              <a:rPr lang="de-DE" sz="2000" dirty="0" err="1">
                <a:solidFill>
                  <a:srgbClr val="333333"/>
                </a:solidFill>
              </a:rPr>
              <a:t>cu</a:t>
            </a:r>
            <a:r>
              <a:rPr lang="de-DE" sz="2000" dirty="0">
                <a:solidFill>
                  <a:srgbClr val="333333"/>
                </a:solidFill>
              </a:rPr>
              <a:t> </a:t>
            </a:r>
            <a:r>
              <a:rPr lang="de-DE" sz="2000" dirty="0" err="1">
                <a:solidFill>
                  <a:srgbClr val="333333"/>
                </a:solidFill>
              </a:rPr>
              <a:t>el</a:t>
            </a:r>
            <a:r>
              <a:rPr lang="de-DE" sz="2000" dirty="0">
                <a:solidFill>
                  <a:srgbClr val="333333"/>
                </a:solidFill>
              </a:rPr>
              <a:t>.</a:t>
            </a:r>
          </a:p>
          <a:p>
            <a:r>
              <a:rPr lang="de-DE" sz="2000" dirty="0" err="1">
                <a:solidFill>
                  <a:srgbClr val="004992"/>
                </a:solidFill>
              </a:rPr>
              <a:t>Îns</a:t>
            </a:r>
            <a:r>
              <a:rPr lang="vi-VN" sz="2000" dirty="0">
                <a:solidFill>
                  <a:srgbClr val="004992"/>
                </a:solidFill>
              </a:rPr>
              <a:t>ă</a:t>
            </a:r>
            <a:r>
              <a:rPr lang="de-DE" sz="2000" dirty="0">
                <a:solidFill>
                  <a:srgbClr val="004992"/>
                </a:solidFill>
              </a:rPr>
              <a:t>: </a:t>
            </a:r>
            <a:r>
              <a:rPr lang="de-DE" sz="2000" dirty="0" err="1">
                <a:solidFill>
                  <a:srgbClr val="333333"/>
                </a:solidFill>
              </a:rPr>
              <a:t>În</a:t>
            </a:r>
            <a:r>
              <a:rPr lang="de-DE" sz="2000" dirty="0">
                <a:solidFill>
                  <a:srgbClr val="333333"/>
                </a:solidFill>
              </a:rPr>
              <a:t> </a:t>
            </a:r>
            <a:r>
              <a:rPr lang="de-DE" sz="2000" dirty="0" err="1">
                <a:solidFill>
                  <a:srgbClr val="333333"/>
                </a:solidFill>
              </a:rPr>
              <a:t>spital</a:t>
            </a:r>
            <a:r>
              <a:rPr lang="de-DE" sz="2000" dirty="0">
                <a:solidFill>
                  <a:srgbClr val="333333"/>
                </a:solidFill>
              </a:rPr>
              <a:t> Martin a </a:t>
            </a:r>
            <a:r>
              <a:rPr lang="de-DE" sz="2000" dirty="0" err="1">
                <a:solidFill>
                  <a:srgbClr val="333333"/>
                </a:solidFill>
              </a:rPr>
              <a:t>participat</a:t>
            </a:r>
            <a:r>
              <a:rPr lang="de-DE" sz="2000" dirty="0">
                <a:solidFill>
                  <a:srgbClr val="333333"/>
                </a:solidFill>
              </a:rPr>
              <a:t> la MCT, </a:t>
            </a:r>
            <a:r>
              <a:rPr lang="de-DE" sz="2000" dirty="0" err="1">
                <a:solidFill>
                  <a:srgbClr val="333333"/>
                </a:solidFill>
              </a:rPr>
              <a:t>terapie</a:t>
            </a:r>
            <a:r>
              <a:rPr lang="de-DE" sz="2000" dirty="0">
                <a:solidFill>
                  <a:srgbClr val="333333"/>
                </a:solidFill>
              </a:rPr>
              <a:t> </a:t>
            </a:r>
            <a:r>
              <a:rPr lang="de-DE" sz="2000" dirty="0" err="1">
                <a:solidFill>
                  <a:srgbClr val="333333"/>
                </a:solidFill>
              </a:rPr>
              <a:t>și</a:t>
            </a:r>
            <a:r>
              <a:rPr lang="de-DE" sz="2000" dirty="0">
                <a:solidFill>
                  <a:srgbClr val="333333"/>
                </a:solidFill>
              </a:rPr>
              <a:t> alte </a:t>
            </a:r>
            <a:r>
              <a:rPr lang="de-DE" sz="2000" dirty="0" err="1">
                <a:solidFill>
                  <a:srgbClr val="333333"/>
                </a:solidFill>
              </a:rPr>
              <a:t>activit</a:t>
            </a:r>
            <a:r>
              <a:rPr lang="vi-VN" sz="2000" dirty="0">
                <a:solidFill>
                  <a:srgbClr val="333333"/>
                </a:solidFill>
              </a:rPr>
              <a:t>ă</a:t>
            </a:r>
            <a:r>
              <a:rPr lang="de-DE" sz="2000" dirty="0" err="1">
                <a:solidFill>
                  <a:srgbClr val="333333"/>
                </a:solidFill>
              </a:rPr>
              <a:t>ți</a:t>
            </a:r>
            <a:r>
              <a:rPr lang="de-DE" sz="2000" dirty="0">
                <a:solidFill>
                  <a:srgbClr val="333333"/>
                </a:solidFill>
              </a:rPr>
              <a:t> </a:t>
            </a:r>
            <a:r>
              <a:rPr lang="de-DE" sz="2000" dirty="0" err="1">
                <a:solidFill>
                  <a:srgbClr val="333333"/>
                </a:solidFill>
              </a:rPr>
              <a:t>și</a:t>
            </a:r>
            <a:r>
              <a:rPr lang="de-DE" sz="2000" dirty="0">
                <a:solidFill>
                  <a:srgbClr val="333333"/>
                </a:solidFill>
              </a:rPr>
              <a:t> a </a:t>
            </a:r>
            <a:r>
              <a:rPr lang="de-DE" sz="2000" dirty="0" err="1">
                <a:solidFill>
                  <a:srgbClr val="333333"/>
                </a:solidFill>
              </a:rPr>
              <a:t>luat</a:t>
            </a:r>
            <a:r>
              <a:rPr lang="de-DE" sz="2000" dirty="0">
                <a:solidFill>
                  <a:srgbClr val="333333"/>
                </a:solidFill>
              </a:rPr>
              <a:t> </a:t>
            </a:r>
            <a:r>
              <a:rPr lang="de-DE" sz="2000" dirty="0" err="1">
                <a:solidFill>
                  <a:srgbClr val="333333"/>
                </a:solidFill>
              </a:rPr>
              <a:t>decizia</a:t>
            </a:r>
            <a:r>
              <a:rPr lang="de-DE" sz="2000" dirty="0">
                <a:solidFill>
                  <a:srgbClr val="333333"/>
                </a:solidFill>
              </a:rPr>
              <a:t> s</a:t>
            </a:r>
            <a:r>
              <a:rPr lang="vi-VN" sz="2000" dirty="0">
                <a:solidFill>
                  <a:srgbClr val="333333"/>
                </a:solidFill>
              </a:rPr>
              <a:t>ă</a:t>
            </a:r>
            <a:r>
              <a:rPr lang="de-DE" sz="2000" dirty="0">
                <a:solidFill>
                  <a:srgbClr val="333333"/>
                </a:solidFill>
              </a:rPr>
              <a:t> nu se </a:t>
            </a:r>
            <a:r>
              <a:rPr lang="de-DE" sz="2000" dirty="0" err="1">
                <a:solidFill>
                  <a:srgbClr val="333333"/>
                </a:solidFill>
              </a:rPr>
              <a:t>mai</a:t>
            </a:r>
            <a:r>
              <a:rPr lang="de-DE" sz="2000" dirty="0">
                <a:solidFill>
                  <a:srgbClr val="333333"/>
                </a:solidFill>
              </a:rPr>
              <a:t> </a:t>
            </a:r>
            <a:r>
              <a:rPr lang="de-DE" sz="2000" dirty="0" err="1">
                <a:solidFill>
                  <a:srgbClr val="333333"/>
                </a:solidFill>
              </a:rPr>
              <a:t>ascunde</a:t>
            </a:r>
            <a:r>
              <a:rPr lang="de-DE" sz="2000" dirty="0">
                <a:solidFill>
                  <a:srgbClr val="333333"/>
                </a:solidFill>
              </a:rPr>
              <a:t> de </a:t>
            </a:r>
            <a:r>
              <a:rPr lang="de-DE" sz="2000" dirty="0" err="1">
                <a:solidFill>
                  <a:srgbClr val="333333"/>
                </a:solidFill>
              </a:rPr>
              <a:t>prietenii</a:t>
            </a:r>
            <a:r>
              <a:rPr lang="de-DE" sz="2000" dirty="0">
                <a:solidFill>
                  <a:srgbClr val="333333"/>
                </a:solidFill>
              </a:rPr>
              <a:t> </a:t>
            </a:r>
            <a:r>
              <a:rPr lang="de-DE" sz="2000" dirty="0" err="1">
                <a:solidFill>
                  <a:srgbClr val="333333"/>
                </a:solidFill>
              </a:rPr>
              <a:t>lui</a:t>
            </a:r>
            <a:r>
              <a:rPr lang="de-DE" sz="2000" dirty="0">
                <a:solidFill>
                  <a:srgbClr val="333333"/>
                </a:solidFill>
              </a:rPr>
              <a:t>. </a:t>
            </a:r>
            <a:r>
              <a:rPr lang="de-DE" sz="2000" dirty="0" err="1">
                <a:solidFill>
                  <a:srgbClr val="333333"/>
                </a:solidFill>
              </a:rPr>
              <a:t>Aproape</a:t>
            </a:r>
            <a:r>
              <a:rPr lang="de-DE" sz="2000" dirty="0">
                <a:solidFill>
                  <a:srgbClr val="333333"/>
                </a:solidFill>
              </a:rPr>
              <a:t> </a:t>
            </a:r>
            <a:r>
              <a:rPr lang="de-DE" sz="2000" dirty="0" err="1">
                <a:solidFill>
                  <a:srgbClr val="333333"/>
                </a:solidFill>
              </a:rPr>
              <a:t>toți</a:t>
            </a:r>
            <a:r>
              <a:rPr lang="de-DE" sz="2000" dirty="0">
                <a:solidFill>
                  <a:srgbClr val="333333"/>
                </a:solidFill>
              </a:rPr>
              <a:t> </a:t>
            </a:r>
            <a:r>
              <a:rPr lang="de-DE" sz="2000" dirty="0" err="1">
                <a:solidFill>
                  <a:srgbClr val="333333"/>
                </a:solidFill>
              </a:rPr>
              <a:t>prietenii</a:t>
            </a:r>
            <a:r>
              <a:rPr lang="de-DE" sz="2000" dirty="0">
                <a:solidFill>
                  <a:srgbClr val="333333"/>
                </a:solidFill>
              </a:rPr>
              <a:t> </a:t>
            </a:r>
            <a:r>
              <a:rPr lang="de-DE" sz="2000" dirty="0" err="1">
                <a:solidFill>
                  <a:srgbClr val="333333"/>
                </a:solidFill>
              </a:rPr>
              <a:t>lui</a:t>
            </a:r>
            <a:r>
              <a:rPr lang="de-DE" sz="2000" dirty="0">
                <a:solidFill>
                  <a:srgbClr val="333333"/>
                </a:solidFill>
              </a:rPr>
              <a:t> au </a:t>
            </a:r>
            <a:r>
              <a:rPr lang="de-DE" sz="2000" dirty="0" err="1">
                <a:solidFill>
                  <a:srgbClr val="333333"/>
                </a:solidFill>
              </a:rPr>
              <a:t>reacționat</a:t>
            </a:r>
            <a:r>
              <a:rPr lang="de-DE" sz="2000" dirty="0">
                <a:solidFill>
                  <a:srgbClr val="333333"/>
                </a:solidFill>
              </a:rPr>
              <a:t> </a:t>
            </a:r>
            <a:r>
              <a:rPr lang="de-DE" sz="2000" dirty="0" err="1">
                <a:solidFill>
                  <a:srgbClr val="333333"/>
                </a:solidFill>
              </a:rPr>
              <a:t>cu</a:t>
            </a:r>
            <a:r>
              <a:rPr lang="de-DE" sz="2000" dirty="0">
                <a:solidFill>
                  <a:srgbClr val="333333"/>
                </a:solidFill>
              </a:rPr>
              <a:t> </a:t>
            </a:r>
            <a:r>
              <a:rPr lang="de-DE" sz="2000" dirty="0" err="1">
                <a:solidFill>
                  <a:srgbClr val="333333"/>
                </a:solidFill>
              </a:rPr>
              <a:t>înțelegere</a:t>
            </a:r>
            <a:r>
              <a:rPr lang="de-DE" sz="2000" dirty="0">
                <a:solidFill>
                  <a:srgbClr val="333333"/>
                </a:solidFill>
              </a:rPr>
              <a:t> </a:t>
            </a:r>
            <a:r>
              <a:rPr lang="de-DE" sz="2000" dirty="0" err="1">
                <a:solidFill>
                  <a:srgbClr val="333333"/>
                </a:solidFill>
              </a:rPr>
              <a:t>cu</a:t>
            </a:r>
            <a:r>
              <a:rPr lang="de-DE" sz="2000" dirty="0">
                <a:solidFill>
                  <a:srgbClr val="333333"/>
                </a:solidFill>
              </a:rPr>
              <a:t> </a:t>
            </a:r>
            <a:r>
              <a:rPr lang="de-DE" sz="2000" dirty="0" err="1">
                <a:solidFill>
                  <a:srgbClr val="333333"/>
                </a:solidFill>
              </a:rPr>
              <a:t>privire</a:t>
            </a:r>
            <a:r>
              <a:rPr lang="de-DE" sz="2000" dirty="0">
                <a:solidFill>
                  <a:srgbClr val="333333"/>
                </a:solidFill>
              </a:rPr>
              <a:t> la </a:t>
            </a:r>
            <a:r>
              <a:rPr lang="de-DE" sz="2000" dirty="0" err="1">
                <a:solidFill>
                  <a:srgbClr val="333333"/>
                </a:solidFill>
              </a:rPr>
              <a:t>simptomele</a:t>
            </a:r>
            <a:r>
              <a:rPr lang="de-DE" sz="2000" dirty="0">
                <a:solidFill>
                  <a:srgbClr val="333333"/>
                </a:solidFill>
              </a:rPr>
              <a:t> </a:t>
            </a:r>
            <a:r>
              <a:rPr lang="de-DE" sz="2000" dirty="0" err="1">
                <a:solidFill>
                  <a:srgbClr val="333333"/>
                </a:solidFill>
              </a:rPr>
              <a:t>lui</a:t>
            </a:r>
            <a:r>
              <a:rPr lang="de-DE" sz="2000" dirty="0">
                <a:solidFill>
                  <a:srgbClr val="333333"/>
                </a:solidFill>
              </a:rPr>
              <a:t> Martin. </a:t>
            </a:r>
            <a:r>
              <a:rPr lang="de-DE" sz="2000" dirty="0" err="1">
                <a:solidFill>
                  <a:srgbClr val="333333"/>
                </a:solidFill>
              </a:rPr>
              <a:t>Un</a:t>
            </a:r>
            <a:r>
              <a:rPr lang="de-DE" sz="2000" dirty="0">
                <a:solidFill>
                  <a:srgbClr val="333333"/>
                </a:solidFill>
              </a:rPr>
              <a:t> </a:t>
            </a:r>
            <a:r>
              <a:rPr lang="de-DE" sz="2000" dirty="0" err="1">
                <a:solidFill>
                  <a:srgbClr val="333333"/>
                </a:solidFill>
              </a:rPr>
              <a:t>prieten</a:t>
            </a:r>
            <a:r>
              <a:rPr lang="de-DE" sz="2000" dirty="0">
                <a:solidFill>
                  <a:srgbClr val="333333"/>
                </a:solidFill>
              </a:rPr>
              <a:t> a </a:t>
            </a:r>
            <a:r>
              <a:rPr lang="de-DE" sz="2000" dirty="0" err="1">
                <a:solidFill>
                  <a:srgbClr val="333333"/>
                </a:solidFill>
              </a:rPr>
              <a:t>vorbit</a:t>
            </a:r>
            <a:r>
              <a:rPr lang="de-DE" sz="2000" dirty="0">
                <a:solidFill>
                  <a:srgbClr val="333333"/>
                </a:solidFill>
              </a:rPr>
              <a:t> </a:t>
            </a:r>
            <a:r>
              <a:rPr lang="de-DE" sz="2000" dirty="0" err="1">
                <a:solidFill>
                  <a:srgbClr val="333333"/>
                </a:solidFill>
              </a:rPr>
              <a:t>chiar</a:t>
            </a:r>
            <a:r>
              <a:rPr lang="de-DE" sz="2000" dirty="0">
                <a:solidFill>
                  <a:srgbClr val="333333"/>
                </a:solidFill>
              </a:rPr>
              <a:t> </a:t>
            </a:r>
            <a:r>
              <a:rPr lang="de-DE" sz="2000" dirty="0" err="1">
                <a:solidFill>
                  <a:srgbClr val="333333"/>
                </a:solidFill>
              </a:rPr>
              <a:t>despre</a:t>
            </a:r>
            <a:r>
              <a:rPr lang="de-DE" sz="2000" dirty="0">
                <a:solidFill>
                  <a:srgbClr val="333333"/>
                </a:solidFill>
              </a:rPr>
              <a:t> </a:t>
            </a:r>
            <a:r>
              <a:rPr lang="de-DE" sz="2000" dirty="0" err="1">
                <a:solidFill>
                  <a:srgbClr val="333333"/>
                </a:solidFill>
              </a:rPr>
              <a:t>sentimentul</a:t>
            </a:r>
            <a:r>
              <a:rPr lang="de-DE" sz="2000" dirty="0">
                <a:solidFill>
                  <a:srgbClr val="333333"/>
                </a:solidFill>
              </a:rPr>
              <a:t> </a:t>
            </a:r>
            <a:r>
              <a:rPr lang="de-DE" sz="2000" dirty="0" err="1">
                <a:solidFill>
                  <a:srgbClr val="333333"/>
                </a:solidFill>
              </a:rPr>
              <a:t>lui</a:t>
            </a:r>
            <a:r>
              <a:rPr lang="de-DE" sz="2000" dirty="0">
                <a:solidFill>
                  <a:srgbClr val="333333"/>
                </a:solidFill>
              </a:rPr>
              <a:t> de a </a:t>
            </a:r>
            <a:r>
              <a:rPr lang="de-DE" sz="2000" dirty="0" err="1">
                <a:solidFill>
                  <a:srgbClr val="333333"/>
                </a:solidFill>
              </a:rPr>
              <a:t>fi</a:t>
            </a:r>
            <a:r>
              <a:rPr lang="de-DE" sz="2000" dirty="0">
                <a:solidFill>
                  <a:srgbClr val="333333"/>
                </a:solidFill>
              </a:rPr>
              <a:t> </a:t>
            </a:r>
            <a:r>
              <a:rPr lang="de-DE" sz="2000" dirty="0" err="1">
                <a:solidFill>
                  <a:srgbClr val="333333"/>
                </a:solidFill>
              </a:rPr>
              <a:t>în</a:t>
            </a:r>
            <a:r>
              <a:rPr lang="de-DE" sz="2000" dirty="0">
                <a:solidFill>
                  <a:srgbClr val="333333"/>
                </a:solidFill>
              </a:rPr>
              <a:t> </a:t>
            </a:r>
            <a:r>
              <a:rPr lang="de-DE" sz="2000" dirty="0" err="1">
                <a:solidFill>
                  <a:srgbClr val="333333"/>
                </a:solidFill>
              </a:rPr>
              <a:t>pericol</a:t>
            </a:r>
            <a:r>
              <a:rPr lang="de-DE" sz="2000" dirty="0">
                <a:solidFill>
                  <a:srgbClr val="333333"/>
                </a:solidFill>
              </a:rPr>
              <a:t> </a:t>
            </a:r>
            <a:r>
              <a:rPr lang="de-DE" sz="2000" dirty="0" err="1">
                <a:solidFill>
                  <a:srgbClr val="333333"/>
                </a:solidFill>
              </a:rPr>
              <a:t>și</a:t>
            </a:r>
            <a:r>
              <a:rPr lang="de-DE" sz="2000" dirty="0">
                <a:solidFill>
                  <a:srgbClr val="333333"/>
                </a:solidFill>
              </a:rPr>
              <a:t> de a </a:t>
            </a:r>
            <a:r>
              <a:rPr lang="de-DE" sz="2000" dirty="0" err="1">
                <a:solidFill>
                  <a:srgbClr val="333333"/>
                </a:solidFill>
              </a:rPr>
              <a:t>fi</a:t>
            </a:r>
            <a:r>
              <a:rPr lang="de-DE" sz="2000" dirty="0">
                <a:solidFill>
                  <a:srgbClr val="333333"/>
                </a:solidFill>
              </a:rPr>
              <a:t> </a:t>
            </a:r>
            <a:r>
              <a:rPr lang="de-DE" sz="2000" dirty="0" err="1">
                <a:solidFill>
                  <a:srgbClr val="333333"/>
                </a:solidFill>
              </a:rPr>
              <a:t>urm</a:t>
            </a:r>
            <a:r>
              <a:rPr lang="vi-VN" sz="2000" dirty="0">
                <a:solidFill>
                  <a:srgbClr val="333333"/>
                </a:solidFill>
              </a:rPr>
              <a:t>ă</a:t>
            </a:r>
            <a:r>
              <a:rPr lang="de-DE" sz="2000" dirty="0">
                <a:solidFill>
                  <a:srgbClr val="333333"/>
                </a:solidFill>
              </a:rPr>
              <a:t>rit.</a:t>
            </a: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62</a:t>
            </a:fld>
            <a:endParaRPr lang="de-DE">
              <a:latin typeface="+mn-lt"/>
              <a:ea typeface="+mn-ea"/>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63</a:t>
            </a:fld>
            <a:endParaRPr lang="de-DE">
              <a:latin typeface="+mn-lt"/>
              <a:ea typeface="+mn-ea"/>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cs typeface="+mn-cs"/>
              </a:rPr>
              <a:t>www.uke.de/mct_app</a:t>
            </a:r>
            <a:endParaRPr lang="de-DE" sz="1800" dirty="0">
              <a:solidFill>
                <a:srgbClr val="333333"/>
              </a:solidFill>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7116827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vi-VN">
                <a:latin typeface="+mn-lt"/>
                <a:ea typeface="+mn-ea"/>
                <a:cs typeface="+mn-cs"/>
              </a:rPr>
              <a:t>Trening metacognitiv 10 – Având de-a face cu prejudecăți (stigmatizare)</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64</a:t>
            </a:fld>
            <a:endParaRPr lang="de-DE">
              <a:latin typeface="+mn-lt"/>
              <a:ea typeface="+mn-ea"/>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633353329"/>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Vecree.com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i="0" u="none">
                          <a:solidFill>
                            <a:srgbClr val="333333"/>
                          </a:solidFill>
                          <a:latin typeface="+mn-lt"/>
                          <a:ea typeface="+mn-ea"/>
                          <a:cs typeface="+mn-cs"/>
                        </a:rPr>
                        <a:t>basketball sketch</a:t>
                      </a:r>
                      <a:endParaRPr lang="nl-NL" sz="1000" b="0" i="0" u="none" dirty="0">
                        <a:solidFill>
                          <a:srgbClr val="333333"/>
                        </a:solidFill>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basketball/Basketball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Plings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Hockey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hockey stick/Hockeyschläger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Jeff Nelson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ft_edm_park__0103.jpg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letter/Brief</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Victor Svensson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DNA</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Christian Schnettelker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DonkeyHotey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Stop Sign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stop sign/Stoppschild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mn-lt"/>
                          <a:ea typeface="+mn-ea"/>
                          <a:cs typeface="+mn-cs"/>
                        </a:rPr>
                        <a:t>Vic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Deciding Which Door to Choose 2</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deciding which door to choose/Entscheidung zwischen zwei Türen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21017984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6092</Words>
  <Application>Microsoft Office PowerPoint</Application>
  <PresentationFormat>Benutzerdefiniert</PresentationFormat>
  <Paragraphs>626</Paragraphs>
  <Slides>64</Slides>
  <Notes>64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64</vt:i4>
      </vt:variant>
    </vt:vector>
  </HeadingPairs>
  <TitlesOfParts>
    <vt:vector size="72" baseType="lpstr">
      <vt:lpstr>Calibri Light</vt:lpstr>
      <vt:lpstr>Symbol</vt:lpstr>
      <vt:lpstr>Times New Roman</vt:lpstr>
      <vt:lpstr>Arial</vt:lpstr>
      <vt:lpstr>Wingdings 2</vt:lpstr>
      <vt:lpstr>WingDings</vt:lpstr>
      <vt:lpstr>Verdana</vt:lpstr>
      <vt:lpstr>UKE_PPT-Vorlage_16zu9</vt:lpstr>
      <vt:lpstr>TMC 10 II – Având de-a face cu prejudecăți (stigmatizare)</vt:lpstr>
      <vt:lpstr>Ce au aceste persoane în comun?</vt:lpstr>
      <vt:lpstr>Ce au aceste persoane în comun?</vt:lpstr>
      <vt:lpstr>Ce au aceste persoane în comun?</vt:lpstr>
      <vt:lpstr>Ce au aceste persoane în comun?</vt:lpstr>
      <vt:lpstr>Ce au aceste persoane în comun?</vt:lpstr>
      <vt:lpstr>Ce au aceste persoane în comun?</vt:lpstr>
      <vt:lpstr>Ce au aceste persoane în comun?</vt:lpstr>
      <vt:lpstr>Renumit = perfect?</vt:lpstr>
      <vt:lpstr>Care dintre aceste tablouri au fost pictate de către persoane cu simptome de psihoză?</vt:lpstr>
      <vt:lpstr>Care dintre aceste tablouri au obținut cel mai mare preț la o licitație?</vt:lpstr>
      <vt:lpstr>Care dintre aceste tablouri au obținut cel mai mare preț la o licitație?</vt:lpstr>
      <vt:lpstr>Edvard Munch</vt:lpstr>
      <vt:lpstr>Steffen Moritz</vt:lpstr>
      <vt:lpstr>Vincent van Gogh</vt:lpstr>
      <vt:lpstr>Ringo Starr (baterist la Beatles)</vt:lpstr>
      <vt:lpstr>Prima concluzie</vt:lpstr>
      <vt:lpstr>Prima concluzie</vt:lpstr>
      <vt:lpstr>Prima concluzie</vt:lpstr>
      <vt:lpstr>Prima concluzie</vt:lpstr>
      <vt:lpstr>Este “normal” de a avea probleme mentale?</vt:lpstr>
      <vt:lpstr>Este “normal” de a avea probleme mentale?</vt:lpstr>
      <vt:lpstr>Este “normal” de a avea probleme mentale?</vt:lpstr>
      <vt:lpstr>Convingerile deosebite nu sunt așa de rar… Frecvența experienței psihotice în populație</vt:lpstr>
      <vt:lpstr>Convingerile deosebite nu sunt așa de rar… Frecvența experienței psihotice în populație</vt:lpstr>
      <vt:lpstr>Convingerile deosebite nu sunt așa de rar… Frecvența experienței psihotice în populație</vt:lpstr>
      <vt:lpstr>Convingerile deosebite nu sunt așa de rar… Frecvența experienței psihotice în populație</vt:lpstr>
      <vt:lpstr>Convingerile deosebite nu sunt așa de rar… Frecvența experienței psihotice în populație</vt:lpstr>
      <vt:lpstr>Convingerile deosebite nu sunt așa de rar… Frecvența experienței psihotice în populație</vt:lpstr>
      <vt:lpstr>Convingerile deosebite nu sunt așa de rar… Frecvența experienței psihotice în populație</vt:lpstr>
      <vt:lpstr>Convingerile deosebite nu sunt așa de rar… Frecvența experienței psihotice în populație</vt:lpstr>
      <vt:lpstr>Amintiți-vă…</vt:lpstr>
      <vt:lpstr>Ce este stigmatizarea și ce estee  auto-stigmatiszarea?</vt:lpstr>
      <vt:lpstr>Ce este stigmatizarea și ce estee  auto-stigmatiszarea?</vt:lpstr>
      <vt:lpstr>Ce este stigmatizarea și ce estee  auto-stigmatiszarea?</vt:lpstr>
      <vt:lpstr>Ce este stigmatizarea și ce estee  auto-stigmatiszarea?</vt:lpstr>
      <vt:lpstr>Stigmatizarea celor care suferă de psihoză</vt:lpstr>
      <vt:lpstr>Stigmatizarea celor care suferă de psihoză</vt:lpstr>
      <vt:lpstr>Stigmatizarea celor care suferă de psihoză</vt:lpstr>
      <vt:lpstr>Stigmatizarea celor care suferă de psihoză</vt:lpstr>
      <vt:lpstr>Stigmatizarea celor care suferă de psihoză</vt:lpstr>
      <vt:lpstr>Stigmatizarea celor care suferă de psihoză</vt:lpstr>
      <vt:lpstr>Stigmatizarea celor care suferă de psihoză</vt:lpstr>
      <vt:lpstr>De ce ne ocupăm cu tema asta?</vt:lpstr>
      <vt:lpstr>De ce ne ocupăm cu tema asta?</vt:lpstr>
      <vt:lpstr>Ce facem?</vt:lpstr>
      <vt:lpstr>Trebuie să comunic boala mea... și cum?</vt:lpstr>
      <vt:lpstr>Trebuie să comunic boala mea... și cum?</vt:lpstr>
      <vt:lpstr>Cum comunic boala mea?</vt:lpstr>
      <vt:lpstr>Cum comunic boala mea?</vt:lpstr>
      <vt:lpstr>Cum comunic boala mea?</vt:lpstr>
      <vt:lpstr>Cum comunic boala mea?</vt:lpstr>
      <vt:lpstr>Cum comunic boala mea?</vt:lpstr>
      <vt:lpstr>Cum comunic boala mea?</vt:lpstr>
      <vt:lpstr>Cum comunic boala mea?</vt:lpstr>
      <vt:lpstr>Cum comunic boala mea?</vt:lpstr>
      <vt:lpstr>Cum comunic boala mea?</vt:lpstr>
      <vt:lpstr>Cum comunic boala mea?</vt:lpstr>
      <vt:lpstr>Cum comunic boala mea?</vt:lpstr>
      <vt:lpstr>Cum comunic boala mea?</vt:lpstr>
      <vt:lpstr>Transferul în viața de zi cu zi</vt:lpstr>
      <vt:lpstr>Ce legătura are acest fapt cu psihoza?</vt:lpstr>
      <vt:lpstr>Vă mulţumim pentru atenţia dumneavoastră!</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Britt-Marie Larsen</cp:lastModifiedBy>
  <cp:revision>1376</cp:revision>
  <dcterms:created xsi:type="dcterms:W3CDTF">2015-05-22T07:54:23Z</dcterms:created>
  <dcterms:modified xsi:type="dcterms:W3CDTF">2023-02-16T10:23:46Z</dcterms:modified>
</cp:coreProperties>
</file>