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4068" r:id="rId1"/>
  </p:sldMasterIdLst>
  <p:notesMasterIdLst>
    <p:notesMasterId r:id="rId47"/>
  </p:notesMasterIdLst>
  <p:sldIdLst>
    <p:sldId id="345" r:id="rId2"/>
    <p:sldId id="257" r:id="rId3"/>
    <p:sldId id="258" r:id="rId4"/>
    <p:sldId id="259" r:id="rId5"/>
    <p:sldId id="260" r:id="rId6"/>
    <p:sldId id="261" r:id="rId7"/>
    <p:sldId id="265" r:id="rId8"/>
    <p:sldId id="331" r:id="rId9"/>
    <p:sldId id="330" r:id="rId10"/>
    <p:sldId id="329" r:id="rId11"/>
    <p:sldId id="268" r:id="rId12"/>
    <p:sldId id="333" r:id="rId13"/>
    <p:sldId id="332" r:id="rId14"/>
    <p:sldId id="271" r:id="rId15"/>
    <p:sldId id="335" r:id="rId16"/>
    <p:sldId id="334" r:id="rId17"/>
    <p:sldId id="272" r:id="rId18"/>
    <p:sldId id="300" r:id="rId19"/>
    <p:sldId id="346" r:id="rId20"/>
    <p:sldId id="275" r:id="rId21"/>
    <p:sldId id="278" r:id="rId22"/>
    <p:sldId id="337" r:id="rId23"/>
    <p:sldId id="336" r:id="rId24"/>
    <p:sldId id="309" r:id="rId25"/>
    <p:sldId id="280" r:id="rId26"/>
    <p:sldId id="281" r:id="rId27"/>
    <p:sldId id="282" r:id="rId28"/>
    <p:sldId id="318" r:id="rId29"/>
    <p:sldId id="338" r:id="rId30"/>
    <p:sldId id="319" r:id="rId31"/>
    <p:sldId id="339" r:id="rId32"/>
    <p:sldId id="320" r:id="rId33"/>
    <p:sldId id="340" r:id="rId34"/>
    <p:sldId id="321" r:id="rId35"/>
    <p:sldId id="341" r:id="rId36"/>
    <p:sldId id="342" r:id="rId37"/>
    <p:sldId id="322" r:id="rId38"/>
    <p:sldId id="343" r:id="rId39"/>
    <p:sldId id="323" r:id="rId40"/>
    <p:sldId id="347" r:id="rId41"/>
    <p:sldId id="290" r:id="rId42"/>
    <p:sldId id="344" r:id="rId43"/>
    <p:sldId id="291" r:id="rId44"/>
    <p:sldId id="326" r:id="rId45"/>
    <p:sldId id="305" r:id="rId46"/>
  </p:sldIdLst>
  <p:sldSz cx="12195175" cy="6858000"/>
  <p:notesSz cx="7099300" cy="10234613"/>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Lst>
  <p:defaultTextStyle>
    <a:defPPr>
      <a:defRPr lang="en-GB"/>
    </a:defPPr>
    <a:lvl1pPr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1pPr>
    <a:lvl2pPr marL="742950" indent="-28575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2pPr>
    <a:lvl3pPr marL="1143000" indent="-22860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3pPr>
    <a:lvl4pPr marL="1600200" indent="-22860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4pPr>
    <a:lvl5pPr marL="2057400" indent="-22860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5pPr>
    <a:lvl6pPr marL="22860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6pPr>
    <a:lvl7pPr marL="27432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7pPr>
    <a:lvl8pPr marL="32004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8pPr>
    <a:lvl9pPr marL="36576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78" autoAdjust="0"/>
    <p:restoredTop sz="94660"/>
  </p:normalViewPr>
  <p:slideViewPr>
    <p:cSldViewPr>
      <p:cViewPr varScale="1">
        <p:scale>
          <a:sx n="98" d="100"/>
          <a:sy n="98" d="100"/>
        </p:scale>
        <p:origin x="232" y="56"/>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634"/>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7" name="AutoShape 2"/>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8" name="AutoShape 3"/>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9" name="AutoShape 4"/>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077" name="Rectangle 5"/>
          <p:cNvSpPr>
            <a:spLocks noGrp="1" noChangeArrowheads="1"/>
          </p:cNvSpPr>
          <p:nvPr>
            <p:ph type="hdr"/>
          </p:nvPr>
        </p:nvSpPr>
        <p:spPr bwMode="auto">
          <a:xfrm>
            <a:off x="0" y="0"/>
            <a:ext cx="3070225" cy="504825"/>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lvl1pP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defRPr>
            </a:lvl1pPr>
          </a:lstStyle>
          <a:p>
            <a:pPr>
              <a:defRPr/>
            </a:pPr>
            <a:endParaRPr lang="en-US"/>
          </a:p>
        </p:txBody>
      </p:sp>
      <p:sp>
        <p:nvSpPr>
          <p:cNvPr id="3078" name="Rectangle 6"/>
          <p:cNvSpPr>
            <a:spLocks noGrp="1" noChangeArrowheads="1"/>
          </p:cNvSpPr>
          <p:nvPr>
            <p:ph type="dt"/>
          </p:nvPr>
        </p:nvSpPr>
        <p:spPr bwMode="auto">
          <a:xfrm>
            <a:off x="4022725" y="0"/>
            <a:ext cx="3070225" cy="504825"/>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lvl1pPr algn="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defRPr>
            </a:lvl1pPr>
          </a:lstStyle>
          <a:p>
            <a:pPr>
              <a:defRPr/>
            </a:pPr>
            <a:endParaRPr lang="en-US"/>
          </a:p>
        </p:txBody>
      </p:sp>
      <p:sp>
        <p:nvSpPr>
          <p:cNvPr id="16392" name="Rectangle 7"/>
          <p:cNvSpPr>
            <a:spLocks noGrp="1" noRot="1" noChangeAspect="1" noChangeArrowheads="1"/>
          </p:cNvSpPr>
          <p:nvPr>
            <p:ph type="sldImg"/>
          </p:nvPr>
        </p:nvSpPr>
        <p:spPr bwMode="auto">
          <a:xfrm>
            <a:off x="141288" y="768350"/>
            <a:ext cx="6810375" cy="3830638"/>
          </a:xfrm>
          <a:prstGeom prst="rect">
            <a:avLst/>
          </a:prstGeom>
          <a:solidFill>
            <a:srgbClr val="FFFFFF"/>
          </a:solidFill>
          <a:ln w="9360">
            <a:solidFill>
              <a:srgbClr val="000000"/>
            </a:solidFill>
            <a:miter lim="800000"/>
            <a:headEnd/>
            <a:tailEnd/>
          </a:ln>
        </p:spPr>
      </p:sp>
      <p:sp>
        <p:nvSpPr>
          <p:cNvPr id="3080" name="Rectangle 8"/>
          <p:cNvSpPr>
            <a:spLocks noGrp="1" noChangeArrowheads="1"/>
          </p:cNvSpPr>
          <p:nvPr>
            <p:ph type="body"/>
          </p:nvPr>
        </p:nvSpPr>
        <p:spPr bwMode="auto">
          <a:xfrm>
            <a:off x="946150" y="4860925"/>
            <a:ext cx="5200650" cy="4598988"/>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p>
            <a:pPr lvl="0"/>
            <a:endParaRPr lang="de-DE" noProof="0"/>
          </a:p>
        </p:txBody>
      </p:sp>
      <p:sp>
        <p:nvSpPr>
          <p:cNvPr id="3081" name="Rectangle 9"/>
          <p:cNvSpPr>
            <a:spLocks noGrp="1" noChangeArrowheads="1"/>
          </p:cNvSpPr>
          <p:nvPr>
            <p:ph type="ftr"/>
          </p:nvPr>
        </p:nvSpPr>
        <p:spPr bwMode="auto">
          <a:xfrm>
            <a:off x="0" y="9723438"/>
            <a:ext cx="3070225" cy="504825"/>
          </a:xfrm>
          <a:prstGeom prst="rect">
            <a:avLst/>
          </a:prstGeom>
          <a:noFill/>
          <a:ln w="9525">
            <a:noFill/>
            <a:round/>
            <a:headEnd/>
            <a:tailEnd/>
          </a:ln>
          <a:effectLst/>
        </p:spPr>
        <p:txBody>
          <a:bodyPr vert="horz" wrap="square" lIns="99000" tIns="49680" rIns="99000" bIns="49680" numCol="1" anchor="b" anchorCtr="0" compatLnSpc="1">
            <a:prstTxWarp prst="textNoShape">
              <a:avLst/>
            </a:prstTxWarp>
          </a:bodyPr>
          <a:lstStyle>
            <a:lvl1pP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defRPr>
            </a:lvl1pPr>
          </a:lstStyle>
          <a:p>
            <a:pPr>
              <a:defRPr/>
            </a:pPr>
            <a:endParaRPr lang="en-US"/>
          </a:p>
        </p:txBody>
      </p:sp>
      <p:sp>
        <p:nvSpPr>
          <p:cNvPr id="3082" name="Rectangle 10"/>
          <p:cNvSpPr>
            <a:spLocks noGrp="1" noChangeArrowheads="1"/>
          </p:cNvSpPr>
          <p:nvPr>
            <p:ph type="sldNum"/>
          </p:nvPr>
        </p:nvSpPr>
        <p:spPr bwMode="auto">
          <a:xfrm>
            <a:off x="4022725" y="9723438"/>
            <a:ext cx="3070225" cy="504825"/>
          </a:xfrm>
          <a:prstGeom prst="rect">
            <a:avLst/>
          </a:prstGeom>
          <a:noFill/>
          <a:ln w="9525">
            <a:noFill/>
            <a:round/>
            <a:headEnd/>
            <a:tailEnd/>
          </a:ln>
          <a:effectLst/>
        </p:spPr>
        <p:txBody>
          <a:bodyPr vert="horz" wrap="square" lIns="99000" tIns="49680" rIns="99000" bIns="4968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smtClean="0">
                <a:solidFill>
                  <a:srgbClr val="000000"/>
                </a:solidFill>
              </a:defRPr>
            </a:lvl1pPr>
          </a:lstStyle>
          <a:p>
            <a:pPr>
              <a:defRPr/>
            </a:pPr>
            <a:fld id="{C85F8EE9-8D68-4CFB-A24A-EF60C967AECF}" type="slidenum">
              <a:rPr lang="en-US" altLang="de-DE"/>
              <a:pPr>
                <a:defRPr/>
              </a:pPr>
              <a:t>‹Nr.›</a:t>
            </a:fld>
            <a:endParaRPr lang="en-US" altLang="de-DE"/>
          </a:p>
        </p:txBody>
      </p:sp>
    </p:spTree>
    <p:extLst>
      <p:ext uri="{BB962C8B-B14F-4D97-AF65-F5344CB8AC3E}">
        <p14:creationId xmlns:p14="http://schemas.microsoft.com/office/powerpoint/2010/main" val="1587108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6F7F3320-56E9-4910-93DD-AAFD8A7FF8C3}" type="slidenum">
              <a:rPr lang="en-US" altLang="de-DE" sz="1300">
                <a:latin typeface="Arial" panose="020B0604020202020204" pitchFamily="34" charset="0"/>
              </a:rPr>
              <a:pPr>
                <a:spcBef>
                  <a:spcPct val="0"/>
                </a:spcBef>
              </a:pPr>
              <a:t>2</a:t>
            </a:fld>
            <a:endParaRPr lang="en-US" altLang="de-DE" sz="1300">
              <a:latin typeface="Arial" panose="020B0604020202020204" pitchFamily="34" charset="0"/>
            </a:endParaRPr>
          </a:p>
        </p:txBody>
      </p:sp>
      <p:sp>
        <p:nvSpPr>
          <p:cNvPr id="2048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048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052323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1B99F068-7925-43CC-B969-52310FF9C350}" type="slidenum">
              <a:rPr lang="en-US" altLang="de-DE" sz="1300">
                <a:latin typeface="Arial" panose="020B0604020202020204" pitchFamily="34" charset="0"/>
              </a:rPr>
              <a:pPr>
                <a:spcBef>
                  <a:spcPct val="0"/>
                </a:spcBef>
              </a:pPr>
              <a:t>3</a:t>
            </a:fld>
            <a:endParaRPr lang="en-US" altLang="de-DE" sz="1300">
              <a:latin typeface="Arial" panose="020B0604020202020204" pitchFamily="34" charset="0"/>
            </a:endParaRPr>
          </a:p>
        </p:txBody>
      </p:sp>
      <p:sp>
        <p:nvSpPr>
          <p:cNvPr id="2253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253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855932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31B99ECD-7811-4DFF-9B88-49688FEDC82E}" type="slidenum">
              <a:rPr lang="en-US" altLang="de-DE" sz="1300">
                <a:latin typeface="Arial" panose="020B0604020202020204" pitchFamily="34" charset="0"/>
              </a:rPr>
              <a:pPr>
                <a:spcBef>
                  <a:spcPct val="0"/>
                </a:spcBef>
              </a:pPr>
              <a:t>4</a:t>
            </a:fld>
            <a:endParaRPr lang="en-US" altLang="de-DE" sz="1300">
              <a:latin typeface="Arial" panose="020B0604020202020204" pitchFamily="34" charset="0"/>
            </a:endParaRPr>
          </a:p>
        </p:txBody>
      </p:sp>
      <p:sp>
        <p:nvSpPr>
          <p:cNvPr id="245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45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30485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94E7F85-46BD-4D4E-8897-DB0034057AFC}" type="slidenum">
              <a:rPr lang="en-US" altLang="de-DE" sz="1300">
                <a:latin typeface="Arial" panose="020B0604020202020204" pitchFamily="34" charset="0"/>
              </a:rPr>
              <a:pPr>
                <a:spcBef>
                  <a:spcPct val="0"/>
                </a:spcBef>
              </a:pPr>
              <a:t>5</a:t>
            </a:fld>
            <a:endParaRPr lang="en-US" altLang="de-DE" sz="1300">
              <a:latin typeface="Arial" panose="020B0604020202020204" pitchFamily="34" charset="0"/>
            </a:endParaRPr>
          </a:p>
        </p:txBody>
      </p:sp>
      <p:sp>
        <p:nvSpPr>
          <p:cNvPr id="266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66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685255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D7389C8-8B02-40BB-AFEF-6236B492A22F}" type="slidenum">
              <a:rPr lang="en-US" altLang="de-DE" sz="1300">
                <a:latin typeface="Arial" panose="020B0604020202020204" pitchFamily="34" charset="0"/>
              </a:rPr>
              <a:pPr>
                <a:spcBef>
                  <a:spcPct val="0"/>
                </a:spcBef>
              </a:pPr>
              <a:t>6</a:t>
            </a:fld>
            <a:endParaRPr lang="en-US" altLang="de-DE" sz="1300">
              <a:latin typeface="Arial" panose="020B0604020202020204" pitchFamily="34" charset="0"/>
            </a:endParaRPr>
          </a:p>
        </p:txBody>
      </p:sp>
      <p:sp>
        <p:nvSpPr>
          <p:cNvPr id="2867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867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3685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7</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8</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9</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10</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E8476723-0D29-4091-AC55-0133494F1D60}" type="slidenum">
              <a:rPr lang="en-US" altLang="de-DE" sz="1300">
                <a:latin typeface="Arial" panose="020B0604020202020204" pitchFamily="34" charset="0"/>
              </a:rPr>
              <a:pPr>
                <a:spcBef>
                  <a:spcPct val="0"/>
                </a:spcBef>
              </a:pPr>
              <a:t>11</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3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8363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E8476723-0D29-4091-AC55-0133494F1D60}" type="slidenum">
              <a:rPr lang="en-US" altLang="de-DE" sz="1300">
                <a:latin typeface="Arial" panose="020B0604020202020204" pitchFamily="34" charset="0"/>
              </a:rPr>
              <a:pPr>
                <a:spcBef>
                  <a:spcPct val="0"/>
                </a:spcBef>
              </a:pPr>
              <a:t>12</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3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836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E8476723-0D29-4091-AC55-0133494F1D60}" type="slidenum">
              <a:rPr lang="en-US" altLang="de-DE" sz="1300">
                <a:latin typeface="Arial" panose="020B0604020202020204" pitchFamily="34" charset="0"/>
              </a:rPr>
              <a:pPr>
                <a:spcBef>
                  <a:spcPct val="0"/>
                </a:spcBef>
              </a:pPr>
              <a:t>13</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3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8363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7CA5F49-289B-474D-BF8B-20773B88B044}" type="slidenum">
              <a:rPr lang="en-US" altLang="de-DE" sz="1300">
                <a:latin typeface="Arial" panose="020B0604020202020204" pitchFamily="34" charset="0"/>
              </a:rPr>
              <a:pPr>
                <a:spcBef>
                  <a:spcPct val="0"/>
                </a:spcBef>
              </a:pPr>
              <a:t>14</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915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51819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7CA5F49-289B-474D-BF8B-20773B88B044}" type="slidenum">
              <a:rPr lang="en-US" altLang="de-DE" sz="1300">
                <a:latin typeface="Arial" panose="020B0604020202020204" pitchFamily="34" charset="0"/>
              </a:rPr>
              <a:pPr>
                <a:spcBef>
                  <a:spcPct val="0"/>
                </a:spcBef>
              </a:pPr>
              <a:t>15</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915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51819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7CA5F49-289B-474D-BF8B-20773B88B044}" type="slidenum">
              <a:rPr lang="en-US" altLang="de-DE" sz="1300">
                <a:latin typeface="Arial" panose="020B0604020202020204" pitchFamily="34" charset="0"/>
              </a:rPr>
              <a:pPr>
                <a:spcBef>
                  <a:spcPct val="0"/>
                </a:spcBef>
              </a:pPr>
              <a:t>16</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915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51819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22E0DB72-62E4-4ECF-8F74-11DD56A8F598}" type="slidenum">
              <a:rPr lang="en-US" altLang="de-DE" sz="1300">
                <a:latin typeface="Arial" panose="020B0604020202020204" pitchFamily="34" charset="0"/>
              </a:rPr>
              <a:pPr>
                <a:spcBef>
                  <a:spcPct val="0"/>
                </a:spcBef>
              </a:pPr>
              <a:t>17</a:t>
            </a:fld>
            <a:endParaRPr lang="en-US" altLang="de-DE" sz="1300">
              <a:latin typeface="Arial" panose="020B0604020202020204" pitchFamily="34" charset="0"/>
            </a:endParaRPr>
          </a:p>
        </p:txBody>
      </p:sp>
      <p:sp>
        <p:nvSpPr>
          <p:cNvPr id="5120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0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29684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E43EE59-5613-4163-900E-FAE7B0EBC517}" type="slidenum">
              <a:rPr lang="en-US" altLang="de-DE" sz="1300">
                <a:latin typeface="Arial" panose="020B0604020202020204" pitchFamily="34" charset="0"/>
              </a:rPr>
              <a:pPr>
                <a:spcBef>
                  <a:spcPct val="0"/>
                </a:spcBef>
              </a:pPr>
              <a:t>18</a:t>
            </a:fld>
            <a:endParaRPr lang="en-US" altLang="de-DE" sz="1300">
              <a:latin typeface="Arial" panose="020B0604020202020204" pitchFamily="34" charset="0"/>
            </a:endParaRPr>
          </a:p>
        </p:txBody>
      </p:sp>
      <p:sp>
        <p:nvSpPr>
          <p:cNvPr id="5529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5300" name="Rectangle 3"/>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0256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E43EE59-5613-4163-900E-FAE7B0EBC517}" type="slidenum">
              <a:rPr lang="en-US" altLang="de-DE" sz="1300">
                <a:latin typeface="Arial" panose="020B0604020202020204" pitchFamily="34" charset="0"/>
              </a:rPr>
              <a:pPr>
                <a:spcBef>
                  <a:spcPct val="0"/>
                </a:spcBef>
              </a:pPr>
              <a:t>19</a:t>
            </a:fld>
            <a:endParaRPr lang="en-US" altLang="de-DE" sz="1300">
              <a:latin typeface="Arial" panose="020B0604020202020204" pitchFamily="34" charset="0"/>
            </a:endParaRPr>
          </a:p>
        </p:txBody>
      </p:sp>
      <p:sp>
        <p:nvSpPr>
          <p:cNvPr id="5529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5300" name="Rectangle 3"/>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0256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FF2099C-EEE5-43DC-8463-79BA83F1D2EA}" type="slidenum">
              <a:rPr lang="en-US" altLang="de-DE" sz="1300">
                <a:latin typeface="Arial" panose="020B0604020202020204" pitchFamily="34" charset="0"/>
              </a:rPr>
              <a:pPr>
                <a:spcBef>
                  <a:spcPct val="0"/>
                </a:spcBef>
              </a:pPr>
              <a:t>20</a:t>
            </a:fld>
            <a:endParaRPr lang="en-US" altLang="de-DE" sz="1300">
              <a:latin typeface="Arial" panose="020B0604020202020204" pitchFamily="34" charset="0"/>
            </a:endParaRPr>
          </a:p>
        </p:txBody>
      </p:sp>
      <p:sp>
        <p:nvSpPr>
          <p:cNvPr id="57347"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73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039227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C5B58C57-06F6-425C-B7CC-B4021C9DF020}" type="slidenum">
              <a:rPr lang="en-US" altLang="de-DE" sz="1300">
                <a:latin typeface="Arial" panose="020B0604020202020204" pitchFamily="34" charset="0"/>
              </a:rPr>
              <a:pPr>
                <a:spcBef>
                  <a:spcPct val="0"/>
                </a:spcBef>
              </a:pPr>
              <a:t>21</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3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00718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C5B58C57-06F6-425C-B7CC-B4021C9DF020}" type="slidenum">
              <a:rPr lang="en-US" altLang="de-DE" sz="1300">
                <a:latin typeface="Arial" panose="020B0604020202020204" pitchFamily="34" charset="0"/>
              </a:rPr>
              <a:pPr>
                <a:spcBef>
                  <a:spcPct val="0"/>
                </a:spcBef>
              </a:pPr>
              <a:t>22</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3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00718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C5B58C57-06F6-425C-B7CC-B4021C9DF020}" type="slidenum">
              <a:rPr lang="en-US" altLang="de-DE" sz="1300">
                <a:latin typeface="Arial" panose="020B0604020202020204" pitchFamily="34" charset="0"/>
              </a:rPr>
              <a:pPr>
                <a:spcBef>
                  <a:spcPct val="0"/>
                </a:spcBef>
              </a:pPr>
              <a:t>23</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3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00718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2AEA86A-069C-4F12-B512-DD6123BD6BCA}" type="slidenum">
              <a:rPr lang="en-US" altLang="de-DE" sz="1300">
                <a:latin typeface="Arial" panose="020B0604020202020204" pitchFamily="34" charset="0"/>
              </a:rPr>
              <a:pPr>
                <a:spcBef>
                  <a:spcPct val="0"/>
                </a:spcBef>
              </a:pPr>
              <a:t>24</a:t>
            </a:fld>
            <a:endParaRPr lang="en-US" altLang="de-DE" sz="1300">
              <a:latin typeface="Arial" panose="020B060402020202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0513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3BAF88A5-4F95-4A3F-AD24-9F0577B7D52D}" type="slidenum">
              <a:rPr lang="en-US" altLang="de-DE" sz="1300">
                <a:latin typeface="Arial" panose="020B0604020202020204" pitchFamily="34" charset="0"/>
              </a:rPr>
              <a:pPr>
                <a:spcBef>
                  <a:spcPct val="0"/>
                </a:spcBef>
              </a:pPr>
              <a:t>25</a:t>
            </a:fld>
            <a:endParaRPr lang="en-US" altLang="de-DE" sz="1300">
              <a:latin typeface="Arial" panose="020B0604020202020204" pitchFamily="34" charset="0"/>
            </a:endParaRPr>
          </a:p>
        </p:txBody>
      </p:sp>
      <p:sp>
        <p:nvSpPr>
          <p:cNvPr id="6758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7588" name="Rectangle 2"/>
          <p:cNvSpPr>
            <a:spLocks noGrp="1" noChangeArrowheads="1"/>
          </p:cNvSpPr>
          <p:nvPr>
            <p:ph type="body"/>
          </p:nvPr>
        </p:nvSpPr>
        <p:spPr>
          <a:xfrm>
            <a:off x="946150" y="4860925"/>
            <a:ext cx="5202238" cy="460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996402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D246CB2-6626-439F-ADFD-A4BB67127C7F}" type="slidenum">
              <a:rPr lang="en-US" altLang="de-DE" sz="1300">
                <a:latin typeface="Arial" panose="020B0604020202020204" pitchFamily="34" charset="0"/>
              </a:rPr>
              <a:pPr>
                <a:spcBef>
                  <a:spcPct val="0"/>
                </a:spcBef>
              </a:pPr>
              <a:t>26</a:t>
            </a:fld>
            <a:endParaRPr lang="en-US" altLang="de-DE" sz="1300">
              <a:latin typeface="Arial" panose="020B0604020202020204" pitchFamily="34" charset="0"/>
            </a:endParaRPr>
          </a:p>
        </p:txBody>
      </p:sp>
      <p:sp>
        <p:nvSpPr>
          <p:cNvPr id="6963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963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495246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452B41B7-3A28-4EBD-BBB0-1A4758C41EF1}" type="slidenum">
              <a:rPr lang="en-US" altLang="de-DE" sz="1300">
                <a:latin typeface="Arial" panose="020B0604020202020204" pitchFamily="34" charset="0"/>
              </a:rPr>
              <a:pPr>
                <a:spcBef>
                  <a:spcPct val="0"/>
                </a:spcBef>
              </a:pPr>
              <a:t>27</a:t>
            </a:fld>
            <a:endParaRPr lang="en-US" altLang="de-DE" sz="1300">
              <a:latin typeface="Arial" panose="020B0604020202020204" pitchFamily="34" charset="0"/>
            </a:endParaRPr>
          </a:p>
        </p:txBody>
      </p:sp>
      <p:sp>
        <p:nvSpPr>
          <p:cNvPr id="7168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168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680984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1D3FF7C-FA15-418E-BCE9-E482BA7BA67E}" type="slidenum">
              <a:rPr lang="en-US" altLang="de-DE" sz="1300">
                <a:latin typeface="Arial" panose="020B0604020202020204" pitchFamily="34" charset="0"/>
              </a:rPr>
              <a:pPr>
                <a:spcBef>
                  <a:spcPct val="0"/>
                </a:spcBef>
              </a:pPr>
              <a:t>28</a:t>
            </a:fld>
            <a:endParaRPr lang="en-US" altLang="de-DE" sz="1300">
              <a:latin typeface="Arial" panose="020B060402020202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9138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1D3FF7C-FA15-418E-BCE9-E482BA7BA67E}" type="slidenum">
              <a:rPr lang="en-US" altLang="de-DE" sz="1300">
                <a:latin typeface="Arial" panose="020B0604020202020204" pitchFamily="34" charset="0"/>
              </a:rPr>
              <a:pPr>
                <a:spcBef>
                  <a:spcPct val="0"/>
                </a:spcBef>
              </a:pPr>
              <a:t>29</a:t>
            </a:fld>
            <a:endParaRPr lang="en-US" altLang="de-DE" sz="1300">
              <a:latin typeface="Arial" panose="020B060402020202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9138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7DF126F-C570-42B7-8C55-65E43B348DBD}" type="slidenum">
              <a:rPr lang="en-US" altLang="de-DE" sz="1300">
                <a:latin typeface="Arial" panose="020B0604020202020204" pitchFamily="34" charset="0"/>
              </a:rPr>
              <a:pPr>
                <a:spcBef>
                  <a:spcPct val="0"/>
                </a:spcBef>
              </a:pPr>
              <a:t>30</a:t>
            </a:fld>
            <a:endParaRPr lang="en-US" altLang="de-DE" sz="1300">
              <a:latin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742612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7DF126F-C570-42B7-8C55-65E43B348DBD}" type="slidenum">
              <a:rPr lang="en-US" altLang="de-DE" sz="1300">
                <a:latin typeface="Arial" panose="020B0604020202020204" pitchFamily="34" charset="0"/>
              </a:rPr>
              <a:pPr>
                <a:spcBef>
                  <a:spcPct val="0"/>
                </a:spcBef>
              </a:pPr>
              <a:t>31</a:t>
            </a:fld>
            <a:endParaRPr lang="en-US" altLang="de-DE" sz="1300">
              <a:latin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742612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5E76E13C-B331-42CD-A688-8F60D5A47719}" type="slidenum">
              <a:rPr lang="en-US" altLang="de-DE" sz="1300">
                <a:latin typeface="Arial" panose="020B0604020202020204" pitchFamily="34" charset="0"/>
              </a:rPr>
              <a:pPr>
                <a:spcBef>
                  <a:spcPct val="0"/>
                </a:spcBef>
              </a:pPr>
              <a:t>32</a:t>
            </a:fld>
            <a:endParaRPr lang="en-US" altLang="de-DE" sz="1300">
              <a:latin typeface="Arial" panose="020B060402020202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6496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5E76E13C-B331-42CD-A688-8F60D5A47719}" type="slidenum">
              <a:rPr lang="en-US" altLang="de-DE" sz="1300">
                <a:latin typeface="Arial" panose="020B0604020202020204" pitchFamily="34" charset="0"/>
              </a:rPr>
              <a:pPr>
                <a:spcBef>
                  <a:spcPct val="0"/>
                </a:spcBef>
              </a:pPr>
              <a:t>33</a:t>
            </a:fld>
            <a:endParaRPr lang="en-US" altLang="de-DE" sz="1300">
              <a:latin typeface="Arial" panose="020B060402020202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64967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63751519-AED1-4E3E-8D2C-51D61A0A43E5}" type="slidenum">
              <a:rPr lang="en-US" altLang="de-DE" sz="1300">
                <a:latin typeface="Arial" panose="020B0604020202020204" pitchFamily="34" charset="0"/>
              </a:rPr>
              <a:pPr>
                <a:spcBef>
                  <a:spcPct val="0"/>
                </a:spcBef>
              </a:pPr>
              <a:t>34</a:t>
            </a:fld>
            <a:endParaRPr lang="en-US" altLang="de-DE" sz="1300">
              <a:latin typeface="Arial" panose="020B060402020202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577527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63751519-AED1-4E3E-8D2C-51D61A0A43E5}" type="slidenum">
              <a:rPr lang="en-US" altLang="de-DE" sz="1300">
                <a:latin typeface="Arial" panose="020B0604020202020204" pitchFamily="34" charset="0"/>
              </a:rPr>
              <a:pPr>
                <a:spcBef>
                  <a:spcPct val="0"/>
                </a:spcBef>
              </a:pPr>
              <a:t>35</a:t>
            </a:fld>
            <a:endParaRPr lang="en-US" altLang="de-DE" sz="1300">
              <a:latin typeface="Arial" panose="020B060402020202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5775271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C5E80DB-7C21-48D2-981B-0B6B105F6AFC}" type="slidenum">
              <a:rPr lang="en-US" altLang="de-DE" sz="1300">
                <a:latin typeface="Arial" panose="020B0604020202020204" pitchFamily="34" charset="0"/>
              </a:rPr>
              <a:pPr>
                <a:spcBef>
                  <a:spcPct val="0"/>
                </a:spcBef>
              </a:pPr>
              <a:t>37</a:t>
            </a:fld>
            <a:endParaRPr lang="en-US" altLang="de-DE" sz="1300">
              <a:latin typeface="Arial" panose="020B060402020202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48839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C5E80DB-7C21-48D2-981B-0B6B105F6AFC}" type="slidenum">
              <a:rPr lang="en-US" altLang="de-DE" sz="1300">
                <a:latin typeface="Arial" panose="020B0604020202020204" pitchFamily="34" charset="0"/>
              </a:rPr>
              <a:pPr>
                <a:spcBef>
                  <a:spcPct val="0"/>
                </a:spcBef>
              </a:pPr>
              <a:t>38</a:t>
            </a:fld>
            <a:endParaRPr lang="en-US" altLang="de-DE" sz="1300">
              <a:latin typeface="Arial" panose="020B060402020202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48839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8639C6D-B189-43C6-9907-48A43833F16C}" type="slidenum">
              <a:rPr lang="en-US" altLang="de-DE" sz="1300">
                <a:latin typeface="Arial" panose="020B0604020202020204" pitchFamily="34" charset="0"/>
              </a:rPr>
              <a:pPr>
                <a:spcBef>
                  <a:spcPct val="0"/>
                </a:spcBef>
              </a:pPr>
              <a:t>39</a:t>
            </a:fld>
            <a:endParaRPr lang="en-US" altLang="de-DE" sz="1300">
              <a:latin typeface="Arial" panose="020B060402020202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615142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8639C6D-B189-43C6-9907-48A43833F16C}" type="slidenum">
              <a:rPr lang="en-US" altLang="de-DE" sz="1300">
                <a:latin typeface="Arial" panose="020B0604020202020204" pitchFamily="34" charset="0"/>
              </a:rPr>
              <a:pPr>
                <a:spcBef>
                  <a:spcPct val="0"/>
                </a:spcBef>
              </a:pPr>
              <a:t>40</a:t>
            </a:fld>
            <a:endParaRPr lang="en-US" altLang="de-DE" sz="1300">
              <a:latin typeface="Arial" panose="020B060402020202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61514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37EA49F-C12F-4098-8A47-38F98C0AD3C3}" type="slidenum">
              <a:rPr lang="en-US" altLang="de-DE" sz="1300">
                <a:latin typeface="Arial" panose="020B0604020202020204" pitchFamily="34" charset="0"/>
              </a:rPr>
              <a:pPr>
                <a:spcBef>
                  <a:spcPct val="0"/>
                </a:spcBef>
              </a:pPr>
              <a:t>41</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807620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37EA49F-C12F-4098-8A47-38F98C0AD3C3}" type="slidenum">
              <a:rPr lang="en-US" altLang="de-DE" sz="1300">
                <a:latin typeface="Arial" panose="020B0604020202020204" pitchFamily="34" charset="0"/>
              </a:rPr>
              <a:pPr>
                <a:spcBef>
                  <a:spcPct val="0"/>
                </a:spcBef>
              </a:pPr>
              <a:t>42</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80762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DDA6E330-ED86-4F3B-8B4C-2357D157CF01}" type="slidenum">
              <a:rPr lang="en-US" altLang="de-DE" sz="1300">
                <a:latin typeface="Arial" panose="020B0604020202020204" pitchFamily="34" charset="0"/>
              </a:rPr>
              <a:pPr>
                <a:spcBef>
                  <a:spcPct val="0"/>
                </a:spcBef>
              </a:pPr>
              <a:t>43</a:t>
            </a:fld>
            <a:endParaRPr lang="en-US" altLang="de-DE" sz="1300">
              <a:latin typeface="Arial" panose="020B0604020202020204" pitchFamily="34" charset="0"/>
            </a:endParaRPr>
          </a:p>
        </p:txBody>
      </p:sp>
      <p:sp>
        <p:nvSpPr>
          <p:cNvPr id="1034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34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272480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18F60219-4A4A-4600-BDB3-3234B0C8BBA2}" type="slidenum">
              <a:rPr lang="en-US" altLang="de-DE" sz="1300">
                <a:latin typeface="Arial" panose="020B0604020202020204" pitchFamily="34" charset="0"/>
              </a:rPr>
              <a:pPr>
                <a:spcBef>
                  <a:spcPct val="0"/>
                </a:spcBef>
              </a:pPr>
              <a:t>45</a:t>
            </a:fld>
            <a:endParaRPr lang="en-US" altLang="de-DE" sz="1300">
              <a:latin typeface="Arial" panose="020B060402020202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66706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ED158DF6-A40E-4321-8D8E-F73AFD890B6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6 – Empatie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C10793A-8895-49A9-BEA7-C6DAFEC7AFC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A7C8ACF7-536D-4900-8FCD-F417DEC892D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ED158DF6-A40E-4321-8D8E-F73AFD890B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ED158DF6-A40E-4321-8D8E-F73AFD890B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5" name="Slide Number Placeholder 4"/>
          <p:cNvSpPr>
            <a:spLocks noGrp="1"/>
          </p:cNvSpPr>
          <p:nvPr>
            <p:ph type="sldNum" sz="quarter" idx="12"/>
          </p:nvPr>
        </p:nvSpPr>
        <p:spPr bwMode="gray"/>
        <p:txBody>
          <a:bodyPr/>
          <a:lstStyle>
            <a:lvl1pPr>
              <a:defRPr b="0"/>
            </a:lvl1pPr>
          </a:lstStyle>
          <a:p>
            <a:pPr>
              <a:defRPr/>
            </a:pPr>
            <a:fld id="{726366D1-66C1-42A8-8F65-D87B3483C97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B0912B26-B2A5-454A-B4F5-8917A2A1221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6 – Empatie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D158DF6-A40E-4321-8D8E-F73AFD890B6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6 B BADE – </a:t>
            </a:r>
            <a:r>
              <a:rPr lang="en-US" altLang="ja-JP" dirty="0" err="1">
                <a:latin typeface="+mn-lt"/>
                <a:ea typeface="+mn-ea"/>
                <a:cs typeface="+mn-cs"/>
              </a:rPr>
              <a:t>Empatie</a:t>
            </a:r>
            <a:r>
              <a:rPr lang="en-US" altLang="ja-JP"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23311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Când faceţi cunoştinţă cu cineva, de ce ţineţi seama? Puteţi avea încredere în aceste semnale/indicii?</a:t>
            </a:r>
            <a:endParaRPr lang="en-US" sz="3600">
              <a:solidFill>
                <a:srgbClr val="004992"/>
              </a:solidFill>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726366D1-66C1-42A8-8F65-D87B3483C973}" type="slidenum">
              <a:rPr lang="de-DE" altLang="de-DE" smtClean="0"/>
              <a:pPr>
                <a:defRPr/>
              </a:pPr>
              <a:t>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Când faceţi cunoştinţă cu cineva, de ce ţineţi seama? Puteţi avea încredere în aceste semnale/indicii?</a:t>
            </a:r>
            <a:endParaRPr lang="en-US" sz="3600">
              <a:solidFill>
                <a:srgbClr val="004992"/>
              </a:solidFill>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Limbajul corporal/</a:t>
            </a:r>
            <a:br>
              <a:rPr lang="de-DE" altLang="de-DE" sz="2000">
                <a:latin typeface="Calibri Light"/>
              </a:rPr>
            </a:br>
            <a:r>
              <a:rPr lang="de-DE" altLang="de-DE" sz="2000">
                <a:latin typeface="Calibri Light"/>
              </a:rPr>
              <a:t>comportarea?</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Ochi?</a:t>
            </a:r>
            <a:endParaRPr lang="de-DE" altLang="de-DE" sz="2000" dirty="0">
              <a:latin typeface="Calibri Light"/>
            </a:endParaRPr>
          </a:p>
        </p:txBody>
      </p:sp>
      <p:sp>
        <p:nvSpPr>
          <p:cNvPr id="21" name="Caption_26"/>
          <p:cNvSpPr txBox="1">
            <a:spLocks noChangeArrowheads="1"/>
          </p:cNvSpPr>
          <p:nvPr/>
        </p:nvSpPr>
        <p:spPr bwMode="auto">
          <a:xfrm>
            <a:off x="8360275" y="2636912"/>
            <a:ext cx="16257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Limbajul?</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7969795" y="4437112"/>
            <a:ext cx="2016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vi-VN" altLang="de-DE" sz="2000">
                <a:solidFill>
                  <a:srgbClr val="333333"/>
                </a:solidFill>
                <a:latin typeface="Calibri Light"/>
              </a:rPr>
              <a:t>Îmbrăcămintea?</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1" y="3068230"/>
            <a:ext cx="4032449"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5" y="4862487"/>
            <a:ext cx="3785987"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6" y="5491300"/>
            <a:ext cx="24505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360275" y="5085184"/>
            <a:ext cx="16257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Mâini?</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alte?...</a:t>
            </a:r>
            <a:endParaRPr lang="de-DE" altLang="de-DE" sz="20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726366D1-66C1-42A8-8F65-D87B3483C973}" type="slidenum">
              <a:rPr lang="de-DE" altLang="de-DE" smtClean="0"/>
              <a:pPr>
                <a:defRPr/>
              </a:pPr>
              <a:t>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449263" fontAlgn="base">
              <a:buClr>
                <a:srgbClr val="333333"/>
              </a:buClr>
              <a:buFont typeface="WingDings"/>
              <a:buChar char=""/>
            </a:pPr>
            <a:r>
              <a:rPr lang="de-DE" altLang="de-DE" sz="240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respectivă</a:t>
            </a:r>
            <a:r>
              <a:rPr lang="en-US" altLang="de-DE" sz="2400" dirty="0">
                <a:solidFill>
                  <a:srgbClr val="333333"/>
                </a:solidFill>
              </a:rPr>
              <a:t> (</a:t>
            </a:r>
            <a:r>
              <a:rPr lang="en-US" altLang="de-DE" sz="2400" dirty="0" err="1">
                <a:solidFill>
                  <a:srgbClr val="333333"/>
                </a:solidFill>
              </a:rPr>
              <a:t>zvonuri</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v-a </a:t>
            </a:r>
            <a:r>
              <a:rPr lang="en-US" altLang="de-DE" sz="2400" dirty="0" err="1">
                <a:solidFill>
                  <a:srgbClr val="333333"/>
                </a:solidFill>
              </a:rPr>
              <a:t>povestit</a:t>
            </a:r>
            <a:r>
              <a:rPr lang="en-US" altLang="de-DE" sz="2400" dirty="0">
                <a:solidFill>
                  <a:srgbClr val="333333"/>
                </a:solidFill>
              </a:rPr>
              <a:t> un </a:t>
            </a:r>
            <a:r>
              <a:rPr lang="en-US" altLang="de-DE" sz="2400" dirty="0" err="1">
                <a:solidFill>
                  <a:srgbClr val="333333"/>
                </a:solidFill>
              </a:rPr>
              <a:t>prieten</a:t>
            </a:r>
            <a:endParaRPr lang="en-US" altLang="de-DE" sz="2400" dirty="0">
              <a:solidFill>
                <a:srgbClr val="333333"/>
              </a:solidFill>
            </a:endParaRPr>
          </a:p>
          <a:p>
            <a:pPr marL="342900" lvl="0" indent="-342900" defTabSz="449263" fontAlgn="base">
              <a:buClr>
                <a:srgbClr val="333333"/>
              </a:buClr>
              <a:buFont typeface="WingDings"/>
              <a:buChar char=""/>
            </a:pPr>
            <a:r>
              <a:rPr lang="de-DE" altLang="de-DE" sz="2400" dirty="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asemănătoare</a:t>
            </a:r>
            <a:r>
              <a:rPr lang="en-US" altLang="de-DE" sz="2400" dirty="0">
                <a:solidFill>
                  <a:srgbClr val="333333"/>
                </a:solidFill>
              </a:rPr>
              <a:t> (de </a:t>
            </a:r>
            <a:r>
              <a:rPr lang="en-US" altLang="de-DE" sz="2400" err="1">
                <a:solidFill>
                  <a:srgbClr val="333333"/>
                </a:solidFill>
              </a:rPr>
              <a:t>exemplu</a:t>
            </a:r>
            <a:r>
              <a:rPr lang="en-US" altLang="de-DE" sz="2400">
                <a:solidFill>
                  <a:srgbClr val="333333"/>
                </a:solidFill>
              </a:rPr>
              <a:t> “rocker”)</a:t>
            </a:r>
            <a:endParaRPr lang="en-US" altLang="de-DE" sz="2400" dirty="0">
              <a:solidFill>
                <a:srgbClr val="333333"/>
              </a:solidFill>
            </a:endParaRPr>
          </a:p>
          <a:p>
            <a:pPr marL="342900" lvl="0" indent="-342900" defTabSz="449263" fontAlgn="base">
              <a:buClr>
                <a:srgbClr val="333333"/>
              </a:buClr>
              <a:buFont typeface="WingDings"/>
              <a:buChar char=""/>
            </a:pPr>
            <a:r>
              <a:rPr lang="en-US" altLang="de-DE" sz="2400" dirty="0" err="1">
                <a:solidFill>
                  <a:srgbClr val="333333"/>
                </a:solidFill>
              </a:rPr>
              <a:t>Intuiţie</a:t>
            </a:r>
            <a:endParaRPr lang="en-US" altLang="de-DE" sz="2400" dirty="0">
              <a:solidFill>
                <a:srgbClr val="333333"/>
              </a:solidFill>
            </a:endParaRPr>
          </a:p>
          <a:p>
            <a:pPr marL="342900" lvl="0" indent="-342900" defTabSz="449263" fontAlgn="base">
              <a:buClr>
                <a:srgbClr val="333333"/>
              </a:buClr>
              <a:buFont typeface="WingDings"/>
              <a:buChar char=""/>
            </a:pPr>
            <a:r>
              <a:rPr lang="fr-FR" altLang="de-DE" sz="2400" dirty="0" err="1">
                <a:solidFill>
                  <a:srgbClr val="333333"/>
                </a:solidFill>
              </a:rPr>
              <a:t>Ceva</a:t>
            </a:r>
            <a:r>
              <a:rPr lang="fr-FR" altLang="de-DE" sz="2400" dirty="0">
                <a:solidFill>
                  <a:srgbClr val="333333"/>
                </a:solidFill>
              </a:rPr>
              <a:t> </a:t>
            </a:r>
            <a:r>
              <a:rPr lang="fr-FR" altLang="de-DE" sz="2400" dirty="0" err="1">
                <a:solidFill>
                  <a:srgbClr val="333333"/>
                </a:solidFill>
              </a:rPr>
              <a:t>scris</a:t>
            </a:r>
            <a:r>
              <a:rPr lang="fr-FR" altLang="de-DE" sz="2400" dirty="0">
                <a:solidFill>
                  <a:srgbClr val="333333"/>
                </a:solidFill>
              </a:rPr>
              <a:t>: de </a:t>
            </a:r>
            <a:r>
              <a:rPr lang="fr-FR" altLang="de-DE" sz="2400" dirty="0" err="1">
                <a:solidFill>
                  <a:srgbClr val="333333"/>
                </a:solidFill>
              </a:rPr>
              <a:t>exemplu</a:t>
            </a:r>
            <a:r>
              <a:rPr lang="fr-FR" altLang="de-DE" sz="2400" dirty="0">
                <a:solidFill>
                  <a:srgbClr val="333333"/>
                </a:solidFill>
              </a:rPr>
              <a:t> email </a:t>
            </a:r>
            <a:r>
              <a:rPr lang="fr-FR" altLang="de-DE" sz="2400" dirty="0" err="1">
                <a:solidFill>
                  <a:srgbClr val="333333"/>
                </a:solidFill>
              </a:rPr>
              <a:t>sau</a:t>
            </a:r>
            <a:r>
              <a:rPr lang="fr-FR" altLang="de-DE" sz="2400" dirty="0">
                <a:solidFill>
                  <a:srgbClr val="333333"/>
                </a:solidFill>
              </a:rPr>
              <a:t> chat</a:t>
            </a:r>
            <a:endParaRPr lang="en-US" sz="2400" dirty="0"/>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6 – Empatie II</a:t>
            </a:r>
          </a:p>
        </p:txBody>
      </p:sp>
      <p:sp>
        <p:nvSpPr>
          <p:cNvPr id="9" name="Slide Number Placeholder 8"/>
          <p:cNvSpPr>
            <a:spLocks noGrp="1"/>
          </p:cNvSpPr>
          <p:nvPr>
            <p:ph type="sldNum" sz="quarter" idx="12"/>
          </p:nvPr>
        </p:nvSpPr>
        <p:spPr/>
        <p:txBody>
          <a:bodyPr/>
          <a:lstStyle/>
          <a:p>
            <a:pPr>
              <a:defRPr/>
            </a:pPr>
            <a:fld id="{EC10793A-8895-49A9-BEA7-C6DAFEC7AFC6}" type="slidenum">
              <a:rPr lang="de-DE" altLang="de-DE" smtClean="0"/>
              <a:pPr>
                <a:defRPr/>
              </a:pPr>
              <a:t>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a:solidFill>
                  <a:srgbClr val="004992"/>
                </a:solidFill>
                <a:latin typeface="+mn-lt"/>
                <a:ea typeface="+mn-ea"/>
                <a:cs typeface="+mn-cs"/>
              </a:rPr>
              <a:t>Avantaje şi dezavantaje ale indiciilor/semnalelor de evaluare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După ce am discutat câteva aspecte care contribuie la evaluarea unei persoane, ne vom concentra asupra avantajelor şi dezavantajelor acestor indicii.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605754433"/>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307284908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şi comportamentul pot accentua anumite cuvinte, cum ar fi un pumn încordat când ameninţăm, capul aplecat când ne rugăm.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8</a:t>
            </a:fld>
            <a:endParaRPr lang="de-DE" altLang="de-DE"/>
          </a:p>
        </p:txBody>
      </p:sp>
    </p:spTree>
    <p:extLst>
      <p:ext uri="{BB962C8B-B14F-4D97-AF65-F5344CB8AC3E}">
        <p14:creationId xmlns:p14="http://schemas.microsoft.com/office/powerpoint/2010/main" val="41947540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126271986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şi comportamentul pot accentua anumite cuvinte, cum ar fi un pumn încordat când ameninţăm, capul aplecat când ne rugăm.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Semne indirecte pot să aibe un anumit sens: gesticularea exagerată poate să fie un semn de nervozitate (însă: există diferenţe între culturi!), umeri căzuţi în jos un semn de încredere în sine redusă.</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9</a:t>
            </a:fld>
            <a:endParaRPr lang="de-DE" altLang="de-DE"/>
          </a:p>
        </p:txBody>
      </p:sp>
    </p:spTree>
    <p:extLst>
      <p:ext uri="{BB962C8B-B14F-4D97-AF65-F5344CB8AC3E}">
        <p14:creationId xmlns:p14="http://schemas.microsoft.com/office/powerpoint/2010/main" val="7519151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3529405298"/>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şi comportamentul pot accentua anumite cuvinte, cum ar fi un pumn încordat când ameninţăm, capul aplecat când ne rugăm.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Semne indirecte pot să aibe un anumit sens: gesticularea exagerată poate să fie un semn de nervozitate (însă: există diferenţe între culturi!), umeri căzuţi în jos un semn de încredere în sine redusă.</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limbajul corporal pot să înşele. </a:t>
                      </a:r>
                      <a:br>
                        <a:rPr kumimoji="0" lang="vi-VN" sz="1800" b="0" i="0" u="none" strike="noStrike" cap="none" normalizeH="0" baseline="0" dirty="0">
                          <a:ln>
                            <a:noFill/>
                          </a:ln>
                          <a:solidFill>
                            <a:srgbClr val="333333"/>
                          </a:solidFill>
                          <a:effectLst/>
                          <a:latin typeface="Calibri Light"/>
                        </a:rPr>
                      </a:br>
                      <a:r>
                        <a:rPr kumimoji="0" lang="vi-VN" sz="1800" b="0" i="0" u="none" strike="noStrike" cap="none" normalizeH="0" baseline="0" dirty="0">
                          <a:ln>
                            <a:noFill/>
                          </a:ln>
                          <a:solidFill>
                            <a:srgbClr val="333333"/>
                          </a:solidFill>
                          <a:effectLst/>
                          <a:latin typeface="Calibri Light"/>
                        </a:rPr>
                        <a:t>Exemple: Este posibil să ne construim </a:t>
                      </a:r>
                      <a:r>
                        <a:rPr kumimoji="0" lang="vi-VN" sz="1800" b="0" i="0" u="none" strike="noStrike" cap="none" normalizeH="0" baseline="0">
                          <a:ln>
                            <a:noFill/>
                          </a:ln>
                          <a:solidFill>
                            <a:srgbClr val="333333"/>
                          </a:solidFill>
                          <a:effectLst/>
                          <a:latin typeface="Calibri Light"/>
                        </a:rPr>
                        <a:t>o “faţadă” </a:t>
                      </a:r>
                      <a:r>
                        <a:rPr kumimoji="0" lang="vi-VN" sz="1800" b="0" i="0" u="none" strike="noStrike" cap="none" normalizeH="0" baseline="0" dirty="0">
                          <a:ln>
                            <a:noFill/>
                          </a:ln>
                          <a:solidFill>
                            <a:srgbClr val="333333"/>
                          </a:solidFill>
                          <a:effectLst/>
                          <a:latin typeface="Calibri Light"/>
                        </a:rPr>
                        <a:t>pentru a arăta încrezători în noi.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O persoană încrezătoare în sine ar putea să ne apare nesigură din cauza unei deformării ale coloanei vertebrale (e.g. scolioză, cifoză).</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10</a:t>
            </a:fld>
            <a:endParaRPr lang="de-DE" altLang="de-DE"/>
          </a:p>
        </p:txBody>
      </p:sp>
    </p:spTree>
    <p:extLst>
      <p:ext uri="{BB962C8B-B14F-4D97-AF65-F5344CB8AC3E}">
        <p14:creationId xmlns:p14="http://schemas.microsoft.com/office/powerpoint/2010/main" val="222376027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315208178"/>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Exprimări scrise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Aspect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vi-VN"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vi-VN" altLang="de-DE" sz="2000" dirty="0">
                <a:solidFill>
                  <a:srgbClr val="333333"/>
                </a:solidFill>
                <a:latin typeface="+mj-lt"/>
              </a:rPr>
              <a:t>Exemplu:</a:t>
            </a:r>
            <a:br>
              <a:rPr lang="en-US" altLang="de-DE" sz="2000">
                <a:solidFill>
                  <a:srgbClr val="333333"/>
                </a:solidFill>
                <a:latin typeface="+mj-lt"/>
              </a:rPr>
            </a:br>
            <a:r>
              <a:rPr lang="vi-VN" altLang="de-DE" sz="2000">
                <a:solidFill>
                  <a:srgbClr val="333333"/>
                </a:solidFill>
                <a:latin typeface="+mj-lt"/>
              </a:rPr>
              <a:t>“Nu </a:t>
            </a:r>
            <a:r>
              <a:rPr lang="vi-VN" altLang="de-DE" sz="2000" dirty="0">
                <a:solidFill>
                  <a:srgbClr val="333333"/>
                </a:solidFill>
                <a:latin typeface="+mj-lt"/>
              </a:rPr>
              <a:t>munci aşa de </a:t>
            </a:r>
            <a:r>
              <a:rPr lang="vi-VN" altLang="de-DE" sz="2000">
                <a:solidFill>
                  <a:srgbClr val="333333"/>
                </a:solidFill>
                <a:latin typeface="+mj-lt"/>
              </a:rPr>
              <a:t>mult!”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sym typeface="Wingdings" panose="05000000000000000000" pitchFamily="2" charset="2"/>
              </a:rPr>
              <a:t> </a:t>
            </a:r>
            <a:r>
              <a:rPr lang="vi-VN" altLang="de-DE" sz="2000" dirty="0">
                <a:solidFill>
                  <a:srgbClr val="333333"/>
                </a:solidFill>
                <a:latin typeface="+mj-lt"/>
              </a:rPr>
              <a:t>Ironie, compătimire,</a:t>
            </a:r>
            <a:r>
              <a:rPr lang="en-US" altLang="de-DE" sz="2000" dirty="0">
                <a:solidFill>
                  <a:srgbClr val="333333"/>
                </a:solidFill>
                <a:latin typeface="+mj-lt"/>
              </a:rPr>
              <a:t> </a:t>
            </a:r>
            <a:r>
              <a:rPr lang="vi-VN" altLang="de-DE" sz="2000" dirty="0">
                <a:solidFill>
                  <a:srgbClr val="333333"/>
                </a:solidFill>
                <a:latin typeface="+mj-lt"/>
              </a:rPr>
              <a:t>vorbe goale?</a:t>
            </a:r>
            <a:endParaRPr lang="en-US"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74127350"/>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Exprimări scrise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Aspect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scriem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gândim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mult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decât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atunci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vorbim</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endParaRPr kumimoji="0" lang="en-US" sz="2000" b="0" i="0" u="none" strike="noStrike" cap="none" normalizeH="0" baseline="0" dirty="0">
                        <a:ln>
                          <a:noFill/>
                        </a:ln>
                        <a:solidFill>
                          <a:srgbClr val="004992"/>
                        </a:solidFill>
                        <a:effectLst/>
                        <a:latin typeface="+mn-l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vi-VN"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vi-VN" altLang="de-DE" sz="2000" dirty="0">
                <a:solidFill>
                  <a:srgbClr val="333333"/>
                </a:solidFill>
                <a:latin typeface="+mj-lt"/>
              </a:rPr>
              <a:t>Exemplu:</a:t>
            </a:r>
            <a:br>
              <a:rPr lang="en-US" altLang="de-DE" sz="2000">
                <a:solidFill>
                  <a:srgbClr val="333333"/>
                </a:solidFill>
                <a:latin typeface="+mj-lt"/>
              </a:rPr>
            </a:br>
            <a:r>
              <a:rPr lang="vi-VN" altLang="de-DE" sz="2000">
                <a:solidFill>
                  <a:srgbClr val="333333"/>
                </a:solidFill>
                <a:latin typeface="+mj-lt"/>
              </a:rPr>
              <a:t>“Nu </a:t>
            </a:r>
            <a:r>
              <a:rPr lang="vi-VN" altLang="de-DE" sz="2000" dirty="0">
                <a:solidFill>
                  <a:srgbClr val="333333"/>
                </a:solidFill>
                <a:latin typeface="+mj-lt"/>
              </a:rPr>
              <a:t>munci aşa de </a:t>
            </a:r>
            <a:r>
              <a:rPr lang="vi-VN" altLang="de-DE" sz="2000">
                <a:solidFill>
                  <a:srgbClr val="333333"/>
                </a:solidFill>
                <a:latin typeface="+mj-lt"/>
              </a:rPr>
              <a:t>mult!”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sym typeface="Wingdings" panose="05000000000000000000" pitchFamily="2" charset="2"/>
              </a:rPr>
              <a:t> </a:t>
            </a:r>
            <a:r>
              <a:rPr lang="vi-VN" altLang="de-DE" sz="2000" dirty="0">
                <a:solidFill>
                  <a:srgbClr val="333333"/>
                </a:solidFill>
                <a:latin typeface="+mj-lt"/>
              </a:rPr>
              <a:t>Ironie, compătimire,</a:t>
            </a:r>
            <a:r>
              <a:rPr lang="en-US" altLang="de-DE" sz="2000" dirty="0">
                <a:solidFill>
                  <a:srgbClr val="333333"/>
                </a:solidFill>
                <a:latin typeface="+mj-lt"/>
              </a:rPr>
              <a:t> </a:t>
            </a:r>
            <a:r>
              <a:rPr lang="vi-VN" altLang="de-DE" sz="2000" dirty="0">
                <a:solidFill>
                  <a:srgbClr val="333333"/>
                </a:solidFill>
                <a:latin typeface="+mj-lt"/>
              </a:rPr>
              <a:t>vorbe goale?</a:t>
            </a:r>
            <a:endParaRPr lang="en-US"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12</a:t>
            </a:fld>
            <a:endParaRPr lang="de-DE" altLang="de-DE"/>
          </a:p>
        </p:txBody>
      </p:sp>
    </p:spTree>
    <p:extLst>
      <p:ext uri="{BB962C8B-B14F-4D97-AF65-F5344CB8AC3E}">
        <p14:creationId xmlns:p14="http://schemas.microsoft.com/office/powerpoint/2010/main" val="320653565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71311818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Exprimări scrise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Aspect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scriem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gândim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mult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decât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atunci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vorbim</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Când citim, trebuie uneori să </a:t>
                      </a:r>
                      <a:r>
                        <a:rPr kumimoji="0" lang="vi-VN" sz="2000" b="0" i="0" u="none" strike="noStrike" cap="none" normalizeH="0" baseline="0">
                          <a:ln>
                            <a:noFill/>
                          </a:ln>
                          <a:solidFill>
                            <a:srgbClr val="333333"/>
                          </a:solidFill>
                          <a:effectLst/>
                          <a:latin typeface="Calibri Light"/>
                        </a:rPr>
                        <a:t>citim “printre rânduri”; </a:t>
                      </a:r>
                      <a:r>
                        <a:rPr kumimoji="0" lang="vi-VN" sz="2000" b="0" i="0" u="none" strike="noStrike" cap="none" normalizeH="0" baseline="0" dirty="0">
                          <a:ln>
                            <a:noFill/>
                          </a:ln>
                          <a:solidFill>
                            <a:srgbClr val="333333"/>
                          </a:solidFill>
                          <a:effectLst/>
                          <a:latin typeface="Calibri Light"/>
                        </a:rPr>
                        <a:t>însă ne putem înşela!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O studie recentă a arătat că cei care trimit şi cei care primesc email sunt siguri pe sine că înţeleg </a:t>
                      </a:r>
                      <a:r>
                        <a:rPr kumimoji="0" lang="vi-VN" sz="2000" b="0" i="0" u="none" strike="noStrike" cap="none" normalizeH="0" baseline="0">
                          <a:ln>
                            <a:noFill/>
                          </a:ln>
                          <a:solidFill>
                            <a:srgbClr val="333333"/>
                          </a:solidFill>
                          <a:effectLst/>
                          <a:latin typeface="Calibri Light"/>
                        </a:rPr>
                        <a:t>corect “tonul” </a:t>
                      </a:r>
                      <a:r>
                        <a:rPr kumimoji="0" lang="vi-VN" sz="2000" b="0" i="0" u="none" strike="noStrike" cap="none" normalizeH="0" baseline="0" dirty="0">
                          <a:ln>
                            <a:noFill/>
                          </a:ln>
                          <a:solidFill>
                            <a:srgbClr val="333333"/>
                          </a:solidFill>
                          <a:effectLst/>
                          <a:latin typeface="Calibri Light"/>
                        </a:rPr>
                        <a:t>unui email (e.g. ironic). În realitate s-a găsit o corespundere în proporţie de doar 56 %, cea ce e doar puţin mai mult decât prin coincidenţă!</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vi-VN" altLang="de-DE" sz="2000" dirty="0">
                <a:solidFill>
                  <a:srgbClr val="333333"/>
                </a:solidFill>
                <a:latin typeface="+mj-lt"/>
              </a:rPr>
              <a:t>Exemplu:</a:t>
            </a:r>
            <a:br>
              <a:rPr lang="en-US" altLang="de-DE" sz="2000">
                <a:solidFill>
                  <a:srgbClr val="333333"/>
                </a:solidFill>
                <a:latin typeface="+mj-lt"/>
              </a:rPr>
            </a:br>
            <a:r>
              <a:rPr lang="vi-VN" altLang="de-DE" sz="2000">
                <a:solidFill>
                  <a:srgbClr val="333333"/>
                </a:solidFill>
                <a:latin typeface="+mj-lt"/>
              </a:rPr>
              <a:t>“Nu </a:t>
            </a:r>
            <a:r>
              <a:rPr lang="vi-VN" altLang="de-DE" sz="2000" dirty="0">
                <a:solidFill>
                  <a:srgbClr val="333333"/>
                </a:solidFill>
                <a:latin typeface="+mj-lt"/>
              </a:rPr>
              <a:t>munci aşa de </a:t>
            </a:r>
            <a:r>
              <a:rPr lang="vi-VN" altLang="de-DE" sz="2000">
                <a:solidFill>
                  <a:srgbClr val="333333"/>
                </a:solidFill>
                <a:latin typeface="+mj-lt"/>
              </a:rPr>
              <a:t>mult!”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sym typeface="Wingdings" panose="05000000000000000000" pitchFamily="2" charset="2"/>
              </a:rPr>
              <a:t> </a:t>
            </a:r>
            <a:r>
              <a:rPr lang="vi-VN" altLang="de-DE" sz="2000" dirty="0">
                <a:solidFill>
                  <a:srgbClr val="333333"/>
                </a:solidFill>
                <a:latin typeface="+mj-lt"/>
              </a:rPr>
              <a:t>Ironie, compătimire,</a:t>
            </a:r>
            <a:r>
              <a:rPr lang="en-US" altLang="de-DE" sz="2000" dirty="0">
                <a:solidFill>
                  <a:srgbClr val="333333"/>
                </a:solidFill>
                <a:latin typeface="+mj-lt"/>
              </a:rPr>
              <a:t> </a:t>
            </a:r>
            <a:r>
              <a:rPr lang="vi-VN" altLang="de-DE" sz="2000" dirty="0">
                <a:solidFill>
                  <a:srgbClr val="333333"/>
                </a:solidFill>
                <a:latin typeface="+mj-lt"/>
              </a:rPr>
              <a:t>vorbe goale?</a:t>
            </a:r>
            <a:endParaRPr lang="en-US"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13</a:t>
            </a:fld>
            <a:endParaRPr lang="de-DE" altLang="de-DE"/>
          </a:p>
        </p:txBody>
      </p:sp>
    </p:spTree>
    <p:extLst>
      <p:ext uri="{BB962C8B-B14F-4D97-AF65-F5344CB8AC3E}">
        <p14:creationId xmlns:p14="http://schemas.microsoft.com/office/powerpoint/2010/main" val="279600840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789135670"/>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Calibri Light"/>
                        </a:rPr>
                        <a:t>Cuno ştinţe prealabile despre persoane asemnănătoare /cultura respectivă (prejudecăţi)</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20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00161"/>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266878"/>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883032"/>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caracteristic turcesc, caracteristic nemţesc?</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3189801716"/>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Calibri Light"/>
                        </a:rPr>
                        <a:t>Cuno ştinţe prealabile despre persoane asemnănătoare /cultura respectivă (prejudecăţi)</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despre o cultură sau grupe etnice ne uşurează să înţelegem membrii acestora. Fiecare cultură posedă valorile şi regulile ei.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00161"/>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266878"/>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883032"/>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caracteristic turcesc, caracteristic nemţesc?</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15</a:t>
            </a:fld>
            <a:endParaRPr lang="de-DE" altLang="de-DE"/>
          </a:p>
        </p:txBody>
      </p:sp>
    </p:spTree>
    <p:extLst>
      <p:ext uri="{BB962C8B-B14F-4D97-AF65-F5344CB8AC3E}">
        <p14:creationId xmlns:p14="http://schemas.microsoft.com/office/powerpoint/2010/main" val="16658932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3038759684"/>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Calibri Light"/>
                        </a:rPr>
                        <a:t>Cuno ştinţe prealabile despre persoane asemnănătoare /cultura respectivă (prejudecăţi)</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despre o cultură sau grupe etnice ne uşurează să înţelegem membrii acestora. Fiecare cultură posedă valorile şi regulile ei.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Oamenii nu corespund adesea clişeelor sau stereotipurilor!</a:t>
                      </a:r>
                      <a:br>
                        <a:rPr kumimoji="0" lang="en-US" sz="2000" b="0" i="0" u="none" strike="noStrike" cap="none" normalizeH="0" baseline="0" dirty="0">
                          <a:ln>
                            <a:noFill/>
                          </a:ln>
                          <a:solidFill>
                            <a:srgbClr val="333333"/>
                          </a:solidFill>
                          <a:effectLst/>
                          <a:latin typeface="Calibri Light"/>
                        </a:rPr>
                      </a:br>
                      <a:r>
                        <a:rPr kumimoji="0" lang="vi-VN" sz="2000" b="0" i="0" u="none" strike="noStrike" cap="none" normalizeH="0" baseline="0" dirty="0">
                          <a:ln>
                            <a:noFill/>
                          </a:ln>
                          <a:solidFill>
                            <a:srgbClr val="333333"/>
                          </a:solidFill>
                          <a:effectLst/>
                          <a:latin typeface="Calibri Light"/>
                        </a:rPr>
                        <a:t>Străinii în Germania sau în alte ţări sunt confrontaţi uneori cu prej udecăţi (e.g.americanii sunt aroganţi, polonezii fură), la fel ca şi nemţii în străinătate (fără humor, disciplinaţi, reci etc.).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00161"/>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266878"/>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883032"/>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caracteristic turcesc, caracteristic nemţesc?</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16</a:t>
            </a:fld>
            <a:endParaRPr lang="de-DE" altLang="de-DE"/>
          </a:p>
        </p:txBody>
      </p:sp>
    </p:spTree>
    <p:extLst>
      <p:ext uri="{BB962C8B-B14F-4D97-AF65-F5344CB8AC3E}">
        <p14:creationId xmlns:p14="http://schemas.microsoft.com/office/powerpoint/2010/main" val="41560350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Aparenţă şi realitate!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449263" fontAlgn="base"/>
            <a:r>
              <a:rPr lang="en-US" altLang="de-DE" sz="2400" dirty="0">
                <a:solidFill>
                  <a:srgbClr val="004992"/>
                </a:solidFill>
              </a:rPr>
              <a:t>… </a:t>
            </a:r>
            <a:r>
              <a:rPr lang="en-US" altLang="de-DE" sz="2400" dirty="0" err="1">
                <a:solidFill>
                  <a:srgbClr val="004992"/>
                </a:solidFill>
              </a:rPr>
              <a:t>noi</a:t>
            </a:r>
            <a:r>
              <a:rPr lang="en-US" altLang="de-DE" sz="2400" dirty="0">
                <a:solidFill>
                  <a:srgbClr val="004992"/>
                </a:solidFill>
              </a:rPr>
              <a:t> nu ne </a:t>
            </a:r>
            <a:r>
              <a:rPr lang="en-US" altLang="de-DE" sz="2400" dirty="0" err="1">
                <a:solidFill>
                  <a:srgbClr val="004992"/>
                </a:solidFill>
              </a:rPr>
              <a:t>putem</a:t>
            </a:r>
            <a:r>
              <a:rPr lang="en-US" altLang="de-DE" sz="2400" dirty="0">
                <a:solidFill>
                  <a:srgbClr val="004992"/>
                </a:solidFill>
              </a:rPr>
              <a:t> </a:t>
            </a:r>
            <a:r>
              <a:rPr lang="en-US" altLang="de-DE" sz="2400" dirty="0" err="1">
                <a:solidFill>
                  <a:srgbClr val="004992"/>
                </a:solidFill>
              </a:rPr>
              <a:t>baza</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nici</a:t>
            </a:r>
            <a:r>
              <a:rPr lang="en-US" altLang="de-DE" sz="2400" dirty="0">
                <a:solidFill>
                  <a:srgbClr val="004992"/>
                </a:solidFill>
              </a:rPr>
              <a:t> </a:t>
            </a:r>
            <a:r>
              <a:rPr lang="en-US" altLang="de-DE" sz="2400" dirty="0" err="1">
                <a:solidFill>
                  <a:srgbClr val="004992"/>
                </a:solidFill>
              </a:rPr>
              <a:t>unul</a:t>
            </a:r>
            <a:r>
              <a:rPr lang="en-US" altLang="de-DE" sz="2400" dirty="0">
                <a:solidFill>
                  <a:srgbClr val="004992"/>
                </a:solidFill>
              </a:rPr>
              <a:t> </a:t>
            </a:r>
            <a:r>
              <a:rPr lang="en-US" altLang="de-DE" sz="2400" dirty="0" err="1">
                <a:solidFill>
                  <a:srgbClr val="004992"/>
                </a:solidFill>
              </a:rPr>
              <a:t>singur</a:t>
            </a:r>
            <a:r>
              <a:rPr lang="en-US" altLang="de-DE" sz="2400" dirty="0">
                <a:solidFill>
                  <a:srgbClr val="004992"/>
                </a:solidFill>
              </a:rPr>
              <a:t> din </a:t>
            </a:r>
            <a:r>
              <a:rPr lang="en-US" altLang="de-DE" sz="2400" dirty="0" err="1">
                <a:solidFill>
                  <a:srgbClr val="004992"/>
                </a:solidFill>
              </a:rPr>
              <a:t>aspectele</a:t>
            </a:r>
            <a:r>
              <a:rPr lang="en-US" altLang="de-DE" sz="2400" dirty="0">
                <a:solidFill>
                  <a:srgbClr val="004992"/>
                </a:solidFill>
              </a:rPr>
              <a:t> </a:t>
            </a:r>
            <a:r>
              <a:rPr lang="en-US" altLang="de-DE" sz="2400" dirty="0" err="1">
                <a:solidFill>
                  <a:srgbClr val="004992"/>
                </a:solidFill>
              </a:rPr>
              <a:t>discutate</a:t>
            </a:r>
            <a:r>
              <a:rPr lang="en-US" altLang="de-DE" sz="2400" dirty="0">
                <a:solidFill>
                  <a:srgbClr val="004992"/>
                </a:solidFill>
              </a:rPr>
              <a:t> (</a:t>
            </a:r>
            <a:r>
              <a:rPr lang="en-US" altLang="de-DE" sz="2400" dirty="0" err="1">
                <a:solidFill>
                  <a:srgbClr val="004992"/>
                </a:solidFill>
              </a:rPr>
              <a:t>limba</a:t>
            </a:r>
            <a:r>
              <a:rPr lang="en-US" altLang="de-DE" sz="2400" dirty="0">
                <a:solidFill>
                  <a:srgbClr val="004992"/>
                </a:solidFill>
              </a:rPr>
              <a:t>, </a:t>
            </a:r>
            <a:r>
              <a:rPr lang="en-US" altLang="de-DE" sz="2400" dirty="0" err="1">
                <a:solidFill>
                  <a:srgbClr val="004992"/>
                </a:solidFill>
              </a:rPr>
              <a:t>limbajul</a:t>
            </a:r>
            <a:r>
              <a:rPr lang="en-US" altLang="de-DE" sz="2400" dirty="0">
                <a:solidFill>
                  <a:srgbClr val="004992"/>
                </a:solidFill>
              </a:rPr>
              <a:t> corporal, </a:t>
            </a:r>
            <a:r>
              <a:rPr lang="en-US" altLang="de-DE" sz="2400" dirty="0" err="1">
                <a:solidFill>
                  <a:srgbClr val="004992"/>
                </a:solidFill>
              </a:rPr>
              <a:t>intuiţia</a:t>
            </a:r>
            <a:r>
              <a:rPr lang="en-US" altLang="de-DE" sz="2400" dirty="0">
                <a:solidFill>
                  <a:srgbClr val="004992"/>
                </a:solidFill>
              </a:rPr>
              <a:t> etc.)!</a:t>
            </a:r>
          </a:p>
          <a:p>
            <a:pPr lvl="0" defTabSz="449263" fontAlgn="base"/>
            <a:r>
              <a:rPr lang="de-DE" altLang="de-DE" sz="2400" i="1" dirty="0">
                <a:solidFill>
                  <a:srgbClr val="333333"/>
                </a:solidFill>
              </a:rPr>
              <a:t>Este necesar să luăm toate aspectele în considerare!</a:t>
            </a:r>
            <a:br>
              <a:rPr lang="de-DE" altLang="de-DE" sz="2400" i="1" dirty="0">
                <a:solidFill>
                  <a:srgbClr val="333333"/>
                </a:solidFill>
              </a:rPr>
            </a:br>
            <a:r>
              <a:rPr lang="de-DE" altLang="de-DE" sz="2400" dirty="0">
                <a:solidFill>
                  <a:srgbClr val="333333"/>
                </a:solidFill>
              </a:rPr>
              <a:t>Asta ne ajută să luăm o decizie cât mai corectă ...</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17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449263" fontAlgn="base"/>
            <a:r>
              <a:rPr lang="de-DE" altLang="de-DE" sz="2400" dirty="0">
                <a:solidFill>
                  <a:srgbClr val="333333"/>
                </a:solidFill>
              </a:rPr>
              <a:t>Studii arată că multe (însă nu toate!) persoane cu boli psihice (mai ales psihoză):</a:t>
            </a:r>
          </a:p>
          <a:p>
            <a:pPr marL="342900" lvl="0" indent="-342900" defTabSz="449263"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endParaRPr lang="en-US" sz="2400" dirty="0"/>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EC10793A-8895-49A9-BEA7-C6DAFEC7AFC6}" type="slidenum">
              <a:rPr lang="de-DE" altLang="de-DE" smtClean="0"/>
              <a:pPr>
                <a:defRPr/>
              </a:pPr>
              <a:t>18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449263" fontAlgn="base"/>
            <a:r>
              <a:rPr lang="de-DE" altLang="de-DE" sz="2400" dirty="0">
                <a:solidFill>
                  <a:srgbClr val="333333"/>
                </a:solidFill>
              </a:rPr>
              <a:t>Studii arată că multe (însă nu toate!) persoane cu boli psihice (mai ales psihoză):</a:t>
            </a:r>
          </a:p>
          <a:p>
            <a:pPr marL="342900" lvl="0" indent="-342900" defTabSz="449263"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p>
          <a:p>
            <a:pPr marL="342900" lvl="0" indent="-342900" defTabSz="449263" fontAlgn="base" hangingPunct="0">
              <a:buClr>
                <a:srgbClr val="333333"/>
              </a:buClr>
              <a:buFont typeface="WingDings"/>
              <a:buChar char=""/>
            </a:pPr>
            <a:r>
              <a:rPr lang="de-DE" altLang="de-DE" sz="2400" dirty="0">
                <a:solidFill>
                  <a:srgbClr val="004992"/>
                </a:solidFill>
              </a:rPr>
              <a:t>Au probleme să recunoască de ce alte persoane se comportă într-un anumit mod.</a:t>
            </a:r>
            <a:endParaRPr lang="en-US" sz="2400" dirty="0"/>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EC10793A-8895-49A9-BEA7-C6DAFEC7AFC6}" type="slidenum">
              <a:rPr lang="de-DE" altLang="de-DE" smtClean="0"/>
              <a:pPr>
                <a:defRPr/>
              </a:pPr>
              <a:t>19</a:t>
            </a:fld>
            <a:endParaRPr lang="de-DE" altLang="de-DE"/>
          </a:p>
        </p:txBody>
      </p:sp>
    </p:spTree>
    <p:extLst>
      <p:ext uri="{BB962C8B-B14F-4D97-AF65-F5344CB8AC3E}">
        <p14:creationId xmlns:p14="http://schemas.microsoft.com/office/powerpoint/2010/main" val="10213414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6"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ts val="800"/>
              </a:spcBef>
              <a:buClr>
                <a:srgbClr val="000000"/>
              </a:buClr>
              <a:buSzPct val="100000"/>
              <a:buFont typeface="Times New Roman" panose="02020603050405020304" pitchFamily="18" charset="0"/>
              <a:defRPr sz="32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vl2pPr>
              <a:spcBef>
                <a:spcPts val="700"/>
              </a:spcBef>
              <a:buClr>
                <a:srgbClr val="000000"/>
              </a:buClr>
              <a:buSzPct val="100000"/>
              <a:buFont typeface="Times New Roman" panose="02020603050405020304" pitchFamily="18" charset="0"/>
              <a:defRPr sz="28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2pPr>
            <a:lvl3pPr>
              <a:spcBef>
                <a:spcPts val="600"/>
              </a:spcBef>
              <a:buClr>
                <a:srgbClr val="000000"/>
              </a:buClr>
              <a:buSzPct val="100000"/>
              <a:buFont typeface="Times New Roman" panose="02020603050405020304" pitchFamily="18" charset="0"/>
              <a:defRPr sz="24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3pPr>
            <a:lvl4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4pPr>
            <a:lvl5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FontTx/>
              <a:buNone/>
            </a:pPr>
            <a:r>
              <a:rPr lang="ro-RO" altLang="de-DE" sz="2000" dirty="0">
                <a:solidFill>
                  <a:srgbClr val="004992"/>
                </a:solidFill>
                <a:latin typeface="+mn-lt"/>
                <a:ea typeface="+mn-ea"/>
                <a:cs typeface="+mn-cs"/>
              </a:rPr>
              <a:t>Poate cineva să ne descrie pe scurt din experiența proprie?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Exemple pentru modul în care dificultăţi de empatie favorizează în psihoză evaluări greşite</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54250293"/>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4248473">
                  <a:extLst>
                    <a:ext uri="{9D8B030D-6E8A-4147-A177-3AD203B41FA5}">
                      <a16:colId xmlns:a16="http://schemas.microsoft.com/office/drawing/2014/main" val="20000"/>
                    </a:ext>
                  </a:extLst>
                </a:gridCol>
                <a:gridCol w="333552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Eveniment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Evaluare în episod psihotic</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Alte explicaţii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După ce aţi vorbit cu medicul, acesta râde împreună cu o soră medicală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“Râd de mine”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Coincidenţă, medicul şi sora au vorbit despre complet altceva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Un trecător se uită la dumneavoastră de două ori şi se întoarce încă o dată pentru a vă arunca o privire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Convingerea că sunteţi urmărit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Trecătorul este iritat pentru că la prima privire aţi reacţionat cu frică şi vrea să înţeleagă de ce.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Cineva străin clipeşte din ochi spre dumneavoastră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Semnale Morse ca avertizare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Persoanei respective i-a intrat ceva în ochi, e interesată, întâmplare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20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Veţi vedea o poveste ilustrată.</a:t>
            </a:r>
          </a:p>
          <a:p>
            <a:pPr marL="342900" lvl="0" indent="-342900" defTabSz="449263" fontAlgn="base">
              <a:buClr>
                <a:srgbClr val="333333"/>
              </a:buClr>
              <a:buFont typeface="WingDings"/>
              <a:buChar char=""/>
            </a:pPr>
            <a:r>
              <a:rPr lang="de-DE" altLang="de-DE" sz="2400" dirty="0">
                <a:solidFill>
                  <a:srgbClr val="333333"/>
                </a:solidFill>
              </a:rPr>
              <a:t>Discutaţi despre ce gândesc persoanele din poveste cu privire la alte persoane.</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21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Veţi vedea o poveste ilustrată.</a:t>
            </a:r>
          </a:p>
          <a:p>
            <a:pPr marL="342900" lvl="0" indent="-342900" defTabSz="449263" fontAlgn="base">
              <a:buClr>
                <a:srgbClr val="333333"/>
              </a:buClr>
              <a:buFont typeface="WingDings"/>
              <a:buChar char=""/>
            </a:pPr>
            <a:r>
              <a:rPr lang="de-DE" altLang="de-DE" sz="2400" dirty="0">
                <a:solidFill>
                  <a:srgbClr val="333333"/>
                </a:solidFill>
              </a:rPr>
              <a:t>Discutaţi despre ce gândesc persoanele din poveste cu privire la alte persoane.</a:t>
            </a:r>
          </a:p>
          <a:p>
            <a:pPr lvl="0" defTabSz="449263" fontAlgn="base"/>
            <a:endParaRPr lang="de-DE" altLang="de-DE" sz="2400" b="1" dirty="0">
              <a:solidFill>
                <a:srgbClr val="004992"/>
              </a:solidFill>
            </a:endParaRPr>
          </a:p>
          <a:p>
            <a:pPr lvl="0" defTabSz="449263" fontAlgn="base"/>
            <a:r>
              <a:rPr lang="de-DE" altLang="de-DE" sz="2400" b="1" dirty="0">
                <a:solidFill>
                  <a:srgbClr val="004992"/>
                </a:solidFill>
              </a:rPr>
              <a:t>Important</a:t>
            </a:r>
            <a:r>
              <a:rPr lang="de-DE" altLang="de-DE" sz="2400" dirty="0">
                <a:solidFill>
                  <a:srgbClr val="333333"/>
                </a:solidFill>
              </a:rPr>
              <a:t>:</a:t>
            </a:r>
          </a:p>
          <a:p>
            <a:pPr marL="342900" lvl="0" indent="-342900" defTabSz="449263" fontAlgn="base">
              <a:buClr>
                <a:srgbClr val="333333"/>
              </a:buClr>
              <a:buFont typeface="WingDings"/>
              <a:buChar char=""/>
            </a:pPr>
            <a:r>
              <a:rPr lang="en-US" altLang="de-DE" sz="2400" dirty="0">
                <a:solidFill>
                  <a:srgbClr val="333333"/>
                </a:solidFill>
              </a:rPr>
              <a:t>Ţ</a:t>
            </a:r>
            <a:r>
              <a:rPr lang="de-DE" altLang="de-DE" sz="2400" dirty="0">
                <a:solidFill>
                  <a:srgbClr val="333333"/>
                </a:solidFill>
              </a:rPr>
              <a:t>ineţi cont de faptul că persoanele din ilustraţii nu posedă aceleaşi cunoştinţe ca şi dumneavoastră.</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22</a:t>
            </a:fld>
            <a:endParaRPr lang="de-DE" altLang="de-DE"/>
          </a:p>
        </p:txBody>
      </p:sp>
    </p:spTree>
    <p:extLst>
      <p:ext uri="{BB962C8B-B14F-4D97-AF65-F5344CB8AC3E}">
        <p14:creationId xmlns:p14="http://schemas.microsoft.com/office/powerpoint/2010/main" val="5444448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Veţi vedea o poveste ilustrată.</a:t>
            </a:r>
          </a:p>
          <a:p>
            <a:pPr marL="342900" lvl="0" indent="-342900" defTabSz="449263" fontAlgn="base">
              <a:buClr>
                <a:srgbClr val="333333"/>
              </a:buClr>
              <a:buFont typeface="WingDings"/>
              <a:buChar char=""/>
            </a:pPr>
            <a:r>
              <a:rPr lang="de-DE" altLang="de-DE" sz="2400" dirty="0">
                <a:solidFill>
                  <a:srgbClr val="333333"/>
                </a:solidFill>
              </a:rPr>
              <a:t>Discutaţi despre ce gândesc persoanele din poveste cu privire la alte persoane.</a:t>
            </a:r>
          </a:p>
          <a:p>
            <a:pPr lvl="0" defTabSz="449263" fontAlgn="base"/>
            <a:endParaRPr lang="de-DE" altLang="de-DE" sz="2400" b="1" dirty="0">
              <a:solidFill>
                <a:srgbClr val="004992"/>
              </a:solidFill>
            </a:endParaRPr>
          </a:p>
          <a:p>
            <a:pPr lvl="0" defTabSz="449263" fontAlgn="base"/>
            <a:r>
              <a:rPr lang="de-DE" altLang="de-DE" sz="2400" b="1" dirty="0">
                <a:solidFill>
                  <a:srgbClr val="004992"/>
                </a:solidFill>
              </a:rPr>
              <a:t>Important</a:t>
            </a:r>
            <a:r>
              <a:rPr lang="de-DE" altLang="de-DE" sz="2400" dirty="0">
                <a:solidFill>
                  <a:srgbClr val="333333"/>
                </a:solidFill>
              </a:rPr>
              <a:t>:</a:t>
            </a:r>
          </a:p>
          <a:p>
            <a:pPr marL="342900" lvl="0" indent="-342900" defTabSz="449263" fontAlgn="base">
              <a:buClr>
                <a:srgbClr val="333333"/>
              </a:buClr>
              <a:buFont typeface="WingDings"/>
              <a:buChar char=""/>
            </a:pPr>
            <a:r>
              <a:rPr lang="en-US" altLang="de-DE" sz="2400" dirty="0">
                <a:solidFill>
                  <a:srgbClr val="333333"/>
                </a:solidFill>
              </a:rPr>
              <a:t>Ţ</a:t>
            </a:r>
            <a:r>
              <a:rPr lang="de-DE" altLang="de-DE" sz="2400" dirty="0">
                <a:solidFill>
                  <a:srgbClr val="333333"/>
                </a:solidFill>
              </a:rPr>
              <a:t>ineţi cont de faptul că persoanele din ilustraţii nu posedă aceleaşi cunoştinţe ca şi dumneavoastră.</a:t>
            </a:r>
          </a:p>
          <a:p>
            <a:pPr marL="342900" lvl="0" indent="-342900" defTabSz="449263" fontAlgn="base">
              <a:buClr>
                <a:srgbClr val="333333"/>
              </a:buClr>
              <a:buFont typeface="WingDings"/>
              <a:buChar char=""/>
            </a:pPr>
            <a:r>
              <a:rPr lang="de-DE" altLang="de-DE" sz="2400" dirty="0">
                <a:solidFill>
                  <a:srgbClr val="333333"/>
                </a:solidFill>
              </a:rPr>
              <a:t>Ce fel de informaţii suplimentare sunt necesare pentru a da un răspuns definitiv?</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23</a:t>
            </a:fld>
            <a:endParaRPr lang="de-DE" altLang="de-DE"/>
          </a:p>
        </p:txBody>
      </p:sp>
    </p:spTree>
    <p:extLst>
      <p:ext uri="{BB962C8B-B14F-4D97-AF65-F5344CB8AC3E}">
        <p14:creationId xmlns:p14="http://schemas.microsoft.com/office/powerpoint/2010/main" val="36706848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mj-lt"/>
              </a:rPr>
              <a:t>Ce o să creadă majoritatea oamenilor... au dreptate?</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2400" u="sng">
                <a:latin typeface="Calibri Light"/>
              </a:rPr>
              <a:t>Exemplu: un bărbat gras cade de pe scaun</a:t>
            </a:r>
            <a:endParaRPr lang="de-DE" altLang="de-DE" sz="2400" dirty="0">
              <a:latin typeface="Calibri Ligh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dirty="0">
                <a:solidFill>
                  <a:srgbClr val="333333"/>
                </a:solidFill>
                <a:latin typeface="Calibri Light"/>
              </a:rPr>
              <a:t>Ce gras!</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Un bărbat gras cade de pe scaun</a:t>
            </a:r>
            <a:br>
              <a:rPr lang="vi-VN" sz="3600">
                <a:latin typeface="+mn-lt"/>
                <a:ea typeface="+mn-ea"/>
                <a:cs typeface="+mn-cs"/>
              </a:rPr>
            </a:br>
            <a:r>
              <a:rPr lang="vi-VN" sz="3600">
                <a:latin typeface="+mn-lt"/>
                <a:ea typeface="+mn-ea"/>
                <a:cs typeface="+mn-cs"/>
              </a:rPr>
              <a:t>Ce o să creadă majoritatea oamenilor?</a:t>
            </a:r>
            <a:endParaRPr lang="en-US" sz="3600">
              <a:latin typeface="+mn-lt"/>
              <a:ea typeface="+mn-ea"/>
              <a:cs typeface="+mn-cs"/>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vi-VN" altLang="de-DE" sz="2000" dirty="0">
                <a:solidFill>
                  <a:srgbClr val="004992"/>
                </a:solidFill>
                <a:latin typeface="Calibri Light"/>
              </a:rPr>
              <a:t>Probabil: </a:t>
            </a:r>
            <a:r>
              <a:rPr lang="vi-VN" altLang="de-DE" sz="2000" dirty="0">
                <a:solidFill>
                  <a:srgbClr val="333333"/>
                </a:solidFill>
                <a:latin typeface="Calibri Light"/>
              </a:rPr>
              <a:t>bărbatul a fost prea greu pentru scaun	</a:t>
            </a:r>
          </a:p>
          <a:p>
            <a:pPr eaLnBrk="1" hangingPunct="1">
              <a:spcBef>
                <a:spcPts val="1200"/>
              </a:spcBef>
              <a:buFontTx/>
              <a:buNone/>
            </a:pPr>
            <a:r>
              <a:rPr lang="vi-VN" altLang="de-DE" sz="2000" dirty="0">
                <a:solidFill>
                  <a:srgbClr val="004992"/>
                </a:solidFill>
                <a:latin typeface="Calibri Light"/>
              </a:rPr>
              <a:t>Mai puţin probabil: </a:t>
            </a:r>
            <a:r>
              <a:rPr lang="vi-VN" altLang="de-DE" sz="2000" dirty="0">
                <a:solidFill>
                  <a:srgbClr val="333333"/>
                </a:solidFill>
                <a:latin typeface="Calibri Light"/>
              </a:rPr>
              <a:t>bărbatul s-a legănat pe scaun; scaul nu a fost foarte solid</a:t>
            </a:r>
          </a:p>
          <a:p>
            <a:pPr eaLnBrk="1" hangingPunct="1">
              <a:spcBef>
                <a:spcPts val="1200"/>
              </a:spcBef>
              <a:buFontTx/>
              <a:buNone/>
            </a:pPr>
            <a:r>
              <a:rPr lang="vi-VN" altLang="de-DE" sz="2000" b="1" dirty="0">
                <a:solidFill>
                  <a:srgbClr val="004992"/>
                </a:solidFill>
                <a:latin typeface="Calibri Light"/>
              </a:rPr>
              <a:t>O presupunere improbabilă: </a:t>
            </a:r>
            <a:r>
              <a:rPr lang="vi-VN" altLang="de-DE" sz="2000" dirty="0">
                <a:solidFill>
                  <a:srgbClr val="004992"/>
                </a:solidFill>
                <a:latin typeface="Calibri Light"/>
              </a:rPr>
              <a:t>scaunul a fost tăiat cu ferăstrăul – însă </a:t>
            </a:r>
            <a:r>
              <a:rPr lang="vi-VN" altLang="de-DE" sz="2000" b="1" dirty="0">
                <a:solidFill>
                  <a:srgbClr val="004992"/>
                </a:solidFill>
                <a:latin typeface="Calibri Light"/>
              </a:rPr>
              <a:t>CORECT:</a:t>
            </a:r>
            <a:r>
              <a:rPr lang="vi-VN" altLang="de-DE" sz="2000" dirty="0">
                <a:solidFill>
                  <a:srgbClr val="333333"/>
                </a:solidFill>
                <a:latin typeface="Calibri Light"/>
              </a:rPr>
              <a:t> nimeni nu l-a văzut pe băiatul din primul desen cum a tăiat scaunul!</a:t>
            </a:r>
            <a:endParaRPr lang="de-DE" altLang="de-DE" sz="2000" dirty="0">
              <a:solidFill>
                <a:srgbClr val="333333"/>
              </a:solidFill>
              <a:latin typeface="Calibri Light"/>
            </a:endParaRPr>
          </a:p>
        </p:txBody>
      </p:sp>
      <p:sp>
        <p:nvSpPr>
          <p:cNvPr id="11" name="Caption_54287"/>
          <p:cNvSpPr txBox="1">
            <a:spLocks noChangeArrowheads="1"/>
          </p:cNvSpPr>
          <p:nvPr/>
        </p:nvSpPr>
        <p:spPr bwMode="auto">
          <a:xfrm>
            <a:off x="5881563" y="2996952"/>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dirty="0">
                <a:solidFill>
                  <a:srgbClr val="333333"/>
                </a:solidFill>
                <a:latin typeface="Calibri Light"/>
              </a:rPr>
              <a:t>Ce gras!</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25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Acum începem!</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26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494763" y="5884164"/>
            <a:ext cx="5171992"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pt-BR" altLang="de-DE" sz="2400">
                <a:solidFill>
                  <a:srgbClr val="004992"/>
                </a:solidFill>
                <a:latin typeface="Calibri Light"/>
              </a:rPr>
              <a:t>Cum se simte femeia în această situaţie?</a:t>
            </a:r>
            <a:endParaRPr lang="de-DE" altLang="de-DE" sz="2400" dirty="0">
              <a:solidFill>
                <a:srgbClr val="004992"/>
              </a:solidFill>
              <a:latin typeface="Calibri Light"/>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Semaforul e verde!</a:t>
            </a:r>
            <a:endParaRPr lang="de-DE" altLang="de-DE" sz="1800" b="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27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Ce crede bărbatul?</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i="1">
                <a:latin typeface="Calibri Light"/>
              </a:rPr>
              <a:t>Ai completat chestionarul cu privire la satisfacerea la locul de muncă?</a:t>
            </a:r>
            <a:endParaRPr lang="de-DE" altLang="de-DE" sz="12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dirty="0">
                <a:latin typeface="Calibri Light"/>
              </a:rPr>
              <a:t>Vă rog, puteţi să-mi spuneţi până când pot să împrumut această carte?</a:t>
            </a:r>
            <a:endParaRPr lang="en-GB" altLang="de-DE" sz="12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Nu răspund la întrebări aşa de idioate!</a:t>
            </a:r>
            <a:endParaRPr lang="en-GB" altLang="de-DE" sz="1200" dirty="0">
              <a:latin typeface="Calibri Ligh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Ce crede bărbatul?</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i="1">
                <a:latin typeface="Calibri Light"/>
              </a:rPr>
              <a:t>Ai completat chestionarul cu privire la satisfacerea la locul de muncă?</a:t>
            </a:r>
            <a:endParaRPr lang="de-DE" altLang="de-DE" sz="12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dirty="0">
                <a:latin typeface="Calibri Light"/>
              </a:rPr>
              <a:t>Vă rog, puteţi să-mi spuneţi până când pot să împrumut această carte?</a:t>
            </a:r>
            <a:endParaRPr lang="en-GB" altLang="de-DE" sz="12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Nu răspund la întrebări aşa de idioate!</a:t>
            </a:r>
            <a:endParaRPr lang="en-GB" altLang="de-DE" sz="1200" dirty="0">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29</a:t>
            </a:fld>
            <a:endParaRPr lang="de-DE" altLang="de-DE"/>
          </a:p>
        </p:txBody>
      </p:sp>
    </p:spTree>
    <p:extLst>
      <p:ext uri="{BB962C8B-B14F-4D97-AF65-F5344CB8AC3E}">
        <p14:creationId xmlns:p14="http://schemas.microsoft.com/office/powerpoint/2010/main" val="2899643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err="1">
                <a:latin typeface="Calibri Light"/>
              </a:rPr>
              <a:t>Fußball</a:t>
            </a:r>
            <a:r>
              <a:rPr lang="en-US" altLang="de-DE" sz="1400" b="1" dirty="0">
                <a:latin typeface="Calibri Light"/>
              </a:rPr>
              <a:t> </a:t>
            </a:r>
            <a:r>
              <a:rPr lang="en-US" altLang="de-DE" sz="1400" b="1" dirty="0" err="1">
                <a:latin typeface="Calibri Light"/>
              </a:rPr>
              <a:t>spielen</a:t>
            </a:r>
            <a:r>
              <a:rPr lang="en-US" altLang="de-DE" sz="1400" b="1" dirty="0">
                <a:latin typeface="Calibri Light"/>
              </a:rPr>
              <a:t>?</a:t>
            </a:r>
            <a:endParaRPr lang="en-GB" altLang="de-DE" sz="1400" b="1" dirty="0">
              <a:latin typeface="Calibri Light"/>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fr-FR" altLang="de-DE" sz="2400">
                <a:solidFill>
                  <a:srgbClr val="004992"/>
                </a:solidFill>
                <a:latin typeface="Calibri Light"/>
              </a:rPr>
              <a:t>Ce crede paznicul de parc...are dreptate?</a:t>
            </a:r>
            <a:endParaRPr lang="de-DE" altLang="de-DE" sz="2400" dirty="0">
              <a:solidFill>
                <a:srgbClr val="004992"/>
              </a:solidFill>
              <a:latin typeface="Calibri Light"/>
            </a:endParaRPr>
          </a:p>
        </p:txBody>
      </p:sp>
      <p:sp>
        <p:nvSpPr>
          <p:cNvPr id="17"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vi-VN" sz="2400" kern="10">
                <a:ln w="9525">
                  <a:solidFill>
                    <a:srgbClr val="000000"/>
                  </a:solidFill>
                  <a:round/>
                  <a:headEnd/>
                  <a:tailEnd/>
                </a:ln>
                <a:solidFill>
                  <a:srgbClr val="000000"/>
                </a:solidFill>
                <a:latin typeface="Calibri Light"/>
              </a:rPr>
              <a:t>Şcoală de limbi străine</a:t>
            </a:r>
            <a:endParaRPr lang="de-DE" sz="2400" kern="10" dirty="0">
              <a:ln w="9525">
                <a:solidFill>
                  <a:srgbClr val="000000"/>
                </a:solidFill>
                <a:round/>
                <a:headEnd/>
                <a:tailEnd/>
              </a:ln>
              <a:solidFill>
                <a:srgbClr val="000000"/>
              </a:solidFill>
              <a:latin typeface="Calibri Light"/>
            </a:endParaRPr>
          </a:p>
        </p:txBody>
      </p:sp>
      <p:sp>
        <p:nvSpPr>
          <p:cNvPr id="18"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eu sunt</a:t>
            </a:r>
          </a:p>
          <a:p>
            <a:pPr eaLnBrk="1" hangingPunct="1">
              <a:lnSpc>
                <a:spcPct val="40000"/>
              </a:lnSpc>
              <a:spcBef>
                <a:spcPct val="50000"/>
              </a:spcBef>
              <a:buFontTx/>
              <a:buNone/>
            </a:pPr>
            <a:r>
              <a:rPr lang="de-DE" altLang="de-DE" sz="1000" b="1">
                <a:latin typeface="Calibri Light"/>
              </a:rPr>
              <a:t>tu eşti</a:t>
            </a:r>
            <a:endParaRPr lang="de-DE" altLang="de-DE" sz="1000" b="1" dirty="0">
              <a:latin typeface="Calibri Light"/>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700" b="1">
                <a:latin typeface="Calibri Light"/>
                <a:cs typeface="Arial" panose="020B0604020202020204" pitchFamily="34" charset="0"/>
              </a:rPr>
              <a:t>Nu călcaţi</a:t>
            </a:r>
          </a:p>
          <a:p>
            <a:pPr algn="ctr" eaLnBrk="1" hangingPunct="1">
              <a:spcBef>
                <a:spcPct val="50000"/>
              </a:spcBef>
              <a:buFontTx/>
              <a:buNone/>
            </a:pPr>
            <a:r>
              <a:rPr lang="vi-VN" altLang="de-DE" sz="700" b="1">
                <a:latin typeface="Calibri Light"/>
                <a:cs typeface="Arial" panose="020B0604020202020204" pitchFamily="34" charset="0"/>
              </a:rPr>
              <a:t>iarba!</a:t>
            </a:r>
            <a:endParaRPr lang="de-DE" altLang="de-DE" sz="700" b="1" dirty="0">
              <a:latin typeface="Calibri Light"/>
              <a:cs typeface="Arial" panose="020B0604020202020204" pitchFamily="34" charset="0"/>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vi-VN" altLang="de-DE" sz="800" b="1">
                <a:latin typeface="Calibri Light"/>
                <a:cs typeface="Arial" panose="020B0604020202020204" pitchFamily="34" charset="0"/>
              </a:rPr>
              <a:t>Nu călcaţi</a:t>
            </a:r>
          </a:p>
          <a:p>
            <a:pPr algn="ctr" eaLnBrk="1" hangingPunct="1">
              <a:spcBef>
                <a:spcPts val="0"/>
              </a:spcBef>
              <a:buFontTx/>
              <a:buNone/>
            </a:pPr>
            <a:r>
              <a:rPr lang="vi-VN" altLang="de-DE" sz="800" b="1">
                <a:latin typeface="Calibri Light"/>
                <a:cs typeface="Arial" panose="020B0604020202020204" pitchFamily="34" charset="0"/>
              </a:rPr>
              <a:t>iarba!</a:t>
            </a:r>
            <a:endParaRPr lang="de-DE" altLang="de-DE" sz="800" b="1" dirty="0">
              <a:latin typeface="Calibri Light"/>
              <a:cs typeface="Arial" panose="020B0604020202020204" pitchFamily="34" charset="0"/>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000">
                <a:latin typeface="Calibri Light"/>
              </a:rPr>
              <a:t>Curs de limba română 1A</a:t>
            </a:r>
            <a:endParaRPr lang="de-DE" altLang="de-DE" sz="1000" dirty="0">
              <a:latin typeface="Calibri Light"/>
            </a:endParaRPr>
          </a:p>
        </p:txBody>
      </p:sp>
      <p:sp>
        <p:nvSpPr>
          <p:cNvPr id="22"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4"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fr-FR" altLang="de-DE" sz="2400">
                <a:solidFill>
                  <a:srgbClr val="004992"/>
                </a:solidFill>
                <a:latin typeface="Calibri Light"/>
              </a:rPr>
              <a:t>Ce crede paznicul de parc...are dreptate?</a:t>
            </a:r>
            <a:endParaRPr lang="de-DE" altLang="de-DE" sz="2400" dirty="0">
              <a:solidFill>
                <a:srgbClr val="004992"/>
              </a:solidFill>
              <a:latin typeface="Calibri Light"/>
            </a:endParaRPr>
          </a:p>
        </p:txBody>
      </p:sp>
      <p:sp>
        <p:nvSpPr>
          <p:cNvPr id="17"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vi-VN" sz="2400" kern="10" dirty="0">
                <a:ln w="9525">
                  <a:solidFill>
                    <a:srgbClr val="000000"/>
                  </a:solidFill>
                  <a:round/>
                  <a:headEnd/>
                  <a:tailEnd/>
                </a:ln>
                <a:solidFill>
                  <a:srgbClr val="000000"/>
                </a:solidFill>
                <a:latin typeface="Calibri Light"/>
              </a:rPr>
              <a:t>Şcoală de limbi străine</a:t>
            </a:r>
            <a:endParaRPr lang="de-DE" sz="2400" kern="10" dirty="0">
              <a:ln w="9525">
                <a:solidFill>
                  <a:srgbClr val="000000"/>
                </a:solidFill>
                <a:round/>
                <a:headEnd/>
                <a:tailEnd/>
              </a:ln>
              <a:solidFill>
                <a:srgbClr val="000000"/>
              </a:solidFill>
              <a:latin typeface="Calibri Light"/>
            </a:endParaRPr>
          </a:p>
        </p:txBody>
      </p:sp>
      <p:sp>
        <p:nvSpPr>
          <p:cNvPr id="18"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eu sunt</a:t>
            </a:r>
          </a:p>
          <a:p>
            <a:pPr eaLnBrk="1" hangingPunct="1">
              <a:lnSpc>
                <a:spcPct val="40000"/>
              </a:lnSpc>
              <a:spcBef>
                <a:spcPct val="50000"/>
              </a:spcBef>
              <a:buFontTx/>
              <a:buNone/>
            </a:pPr>
            <a:r>
              <a:rPr lang="de-DE" altLang="de-DE" sz="1000" b="1">
                <a:latin typeface="Calibri Light"/>
              </a:rPr>
              <a:t>tu eşti</a:t>
            </a:r>
            <a:endParaRPr lang="de-DE" altLang="de-DE" sz="1000" b="1" dirty="0">
              <a:latin typeface="Calibri Light"/>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700" b="1">
                <a:latin typeface="Calibri Light"/>
                <a:cs typeface="Arial" panose="020B0604020202020204" pitchFamily="34" charset="0"/>
              </a:rPr>
              <a:t>Nu călcaţi</a:t>
            </a:r>
          </a:p>
          <a:p>
            <a:pPr algn="ctr" eaLnBrk="1" hangingPunct="1">
              <a:spcBef>
                <a:spcPct val="50000"/>
              </a:spcBef>
              <a:buFontTx/>
              <a:buNone/>
            </a:pPr>
            <a:r>
              <a:rPr lang="vi-VN" altLang="de-DE" sz="700" b="1">
                <a:latin typeface="Calibri Light"/>
                <a:cs typeface="Arial" panose="020B0604020202020204" pitchFamily="34" charset="0"/>
              </a:rPr>
              <a:t>iarba!</a:t>
            </a:r>
            <a:endParaRPr lang="de-DE" altLang="de-DE" sz="700" b="1" dirty="0">
              <a:latin typeface="Calibri Light"/>
              <a:cs typeface="Arial" panose="020B0604020202020204" pitchFamily="34" charset="0"/>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vi-VN" altLang="de-DE" sz="800" b="1">
                <a:latin typeface="Calibri Light"/>
                <a:cs typeface="Arial" panose="020B0604020202020204" pitchFamily="34" charset="0"/>
              </a:rPr>
              <a:t>Nu călcaţi</a:t>
            </a:r>
          </a:p>
          <a:p>
            <a:pPr algn="ctr" eaLnBrk="1" hangingPunct="1">
              <a:spcBef>
                <a:spcPts val="0"/>
              </a:spcBef>
              <a:buFontTx/>
              <a:buNone/>
            </a:pPr>
            <a:r>
              <a:rPr lang="vi-VN" altLang="de-DE" sz="800" b="1">
                <a:latin typeface="Calibri Light"/>
                <a:cs typeface="Arial" panose="020B0604020202020204" pitchFamily="34" charset="0"/>
              </a:rPr>
              <a:t>iarba!</a:t>
            </a:r>
            <a:endParaRPr lang="de-DE" altLang="de-DE" sz="800" b="1" dirty="0">
              <a:latin typeface="Calibri Light"/>
              <a:cs typeface="Arial" panose="020B0604020202020204" pitchFamily="34" charset="0"/>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000" dirty="0">
                <a:latin typeface="Calibri Light"/>
              </a:rPr>
              <a:t>Curs de limba română 1A</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31</a:t>
            </a:fld>
            <a:endParaRPr lang="de-DE" altLang="de-DE"/>
          </a:p>
        </p:txBody>
      </p:sp>
    </p:spTree>
    <p:extLst>
      <p:ext uri="{BB962C8B-B14F-4D97-AF65-F5344CB8AC3E}">
        <p14:creationId xmlns:p14="http://schemas.microsoft.com/office/powerpoint/2010/main" val="832955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La ce se gândeşte bărbatul din faţa tabloului … are dreptate ?</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12" name="Slide Number Placeholder 11"/>
          <p:cNvSpPr>
            <a:spLocks noGrp="1"/>
          </p:cNvSpPr>
          <p:nvPr>
            <p:ph type="sldNum" sz="quarter" idx="12"/>
          </p:nvPr>
        </p:nvSpPr>
        <p:spPr/>
        <p:txBody>
          <a:bodyPr/>
          <a:lstStyle/>
          <a:p>
            <a:pPr>
              <a:defRPr/>
            </a:pPr>
            <a:fld id="{B0912B26-B2A5-454A-B4F5-8917A2A12212}"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La ce se gândeşte bărbatul din faţa tabloului … are dreptate ?</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33</a:t>
            </a:fld>
            <a:endParaRPr lang="de-DE" altLang="de-DE"/>
          </a:p>
        </p:txBody>
      </p:sp>
    </p:spTree>
    <p:extLst>
      <p:ext uri="{BB962C8B-B14F-4D97-AF65-F5344CB8AC3E}">
        <p14:creationId xmlns:p14="http://schemas.microsoft.com/office/powerpoint/2010/main" val="1353991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Ce crede mama băiatului? Avem nevoie de informaţii suplimentare?</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000">
                <a:latin typeface="Calibri Light"/>
              </a:rPr>
              <a:t>Însă nu mă</a:t>
            </a:r>
          </a:p>
          <a:p>
            <a:pPr algn="ctr" eaLnBrk="1" hangingPunct="1">
              <a:spcBef>
                <a:spcPts val="0"/>
              </a:spcBef>
              <a:spcAft>
                <a:spcPts val="0"/>
              </a:spcAft>
              <a:buNone/>
            </a:pPr>
            <a:r>
              <a:rPr lang="vi-VN" altLang="de-DE" sz="1000">
                <a:latin typeface="Calibri Light"/>
              </a:rPr>
              <a:t>simt bine!</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900">
                <a:latin typeface="Calibri Light"/>
              </a:rPr>
              <a:t>Hai, scoală-te! Trebuie să te duci la şcoală</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vi-VN" altLang="de-DE" sz="1000">
                <a:latin typeface="Calibri Light"/>
              </a:rPr>
              <a:t>Bea un ceai şi pune- ţi termometrul. O să vin înapoi să văd ce temperatură ai!</a:t>
            </a:r>
            <a:endParaRPr lang="de-DE" altLang="de-DE" sz="1000" dirty="0">
              <a:latin typeface="Calibri Light"/>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Ce crede mama băiatului? Avem nevoie de informaţii suplimentare?</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000">
                <a:latin typeface="Calibri Light"/>
              </a:rPr>
              <a:t>Însă nu mă</a:t>
            </a:r>
          </a:p>
          <a:p>
            <a:pPr algn="ctr" eaLnBrk="1" hangingPunct="1">
              <a:spcBef>
                <a:spcPts val="0"/>
              </a:spcBef>
              <a:spcAft>
                <a:spcPts val="0"/>
              </a:spcAft>
              <a:buNone/>
            </a:pPr>
            <a:r>
              <a:rPr lang="vi-VN" altLang="de-DE" sz="1000">
                <a:latin typeface="Calibri Light"/>
              </a:rPr>
              <a:t>simt bine!</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900">
                <a:latin typeface="Calibri Light"/>
              </a:rPr>
              <a:t>Hai, scoală-te! Trebuie să te duci la şcoală</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vi-VN" altLang="de-DE" sz="1000">
                <a:latin typeface="Calibri Light"/>
              </a:rPr>
              <a:t>Bea un ceai şi pune- ţi termometrul. O să vin înapoi să văd ce temperatură ai!</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35</a:t>
            </a:fld>
            <a:endParaRPr lang="de-DE" altLang="de-DE"/>
          </a:p>
        </p:txBody>
      </p:sp>
    </p:spTree>
    <p:extLst>
      <p:ext uri="{BB962C8B-B14F-4D97-AF65-F5344CB8AC3E}">
        <p14:creationId xmlns:p14="http://schemas.microsoft.com/office/powerpoint/2010/main" val="3095402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EC10793A-8895-49A9-BEA7-C6DAFEC7AFC6}" type="slidenum">
              <a:rPr lang="de-DE" altLang="de-DE" smtClean="0"/>
              <a:pPr>
                <a:defRPr/>
              </a:pPr>
              <a:t>36</a:t>
            </a:fld>
            <a:endParaRPr lang="de-DE" altLang="de-DE"/>
          </a:p>
        </p:txBody>
      </p:sp>
    </p:spTree>
    <p:extLst>
      <p:ext uri="{BB962C8B-B14F-4D97-AF65-F5344CB8AC3E}">
        <p14:creationId xmlns:p14="http://schemas.microsoft.com/office/powerpoint/2010/main" val="3818470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t-BR" altLang="de-DE" sz="2400">
                <a:solidFill>
                  <a:srgbClr val="004992"/>
                </a:solidFill>
                <a:latin typeface="Calibri Light"/>
              </a:rPr>
              <a:t>Ce crede bărbatul cu câinele?</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37</a:t>
            </a:fld>
            <a:endParaRPr lang="de-DE" altLang="de-DE"/>
          </a:p>
        </p:txBody>
      </p:sp>
      <p:sp>
        <p:nvSpPr>
          <p:cNvPr id="12"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t-BR" altLang="de-DE" sz="2400">
                <a:solidFill>
                  <a:srgbClr val="004992"/>
                </a:solidFill>
                <a:latin typeface="Calibri Light"/>
              </a:rPr>
              <a:t>Ce crede bărbatul cu câinele?</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38</a:t>
            </a:fld>
            <a:endParaRPr lang="de-DE" altLang="de-DE"/>
          </a:p>
        </p:txBody>
      </p:sp>
    </p:spTree>
    <p:extLst>
      <p:ext uri="{BB962C8B-B14F-4D97-AF65-F5344CB8AC3E}">
        <p14:creationId xmlns:p14="http://schemas.microsoft.com/office/powerpoint/2010/main" val="2460071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Doamna Mirea, ne întâlnim în oraş la o cafea?</a:t>
            </a:r>
            <a:endParaRPr lang="de-DE" altLang="de-DE" sz="1200" b="1" dirty="0">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vi-VN" altLang="de-DE" sz="2400">
                <a:solidFill>
                  <a:srgbClr val="004992"/>
                </a:solidFill>
                <a:latin typeface="Calibri Light"/>
              </a:rPr>
              <a:t>Ce ar putea crede bărbatul din ultimul desen...are dreptate?</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39</a:t>
            </a:fld>
            <a:endParaRPr lang="de-DE" altLang="de-DE"/>
          </a:p>
        </p:txBody>
      </p:sp>
      <p:sp>
        <p:nvSpPr>
          <p:cNvPr id="11"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Calibri Light"/>
              </a:rPr>
              <a:t>Îmi pare rău, am planificat altceva</a:t>
            </a:r>
            <a:endParaRPr lang="de-DE" altLang="de-DE" sz="1200" b="1" dirty="0">
              <a:latin typeface="Calibri Light"/>
            </a:endParaRPr>
          </a:p>
        </p:txBody>
      </p:sp>
      <p:sp>
        <p:nvSpPr>
          <p:cNvPr id="17"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Doamna Mirea, ne întâlnim în oraş la o cafea?</a:t>
            </a:r>
            <a:endParaRPr lang="de-DE" altLang="de-DE" sz="1200" b="1" dirty="0">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vi-VN" altLang="de-DE" sz="2400">
                <a:solidFill>
                  <a:srgbClr val="004992"/>
                </a:solidFill>
                <a:latin typeface="Calibri Light"/>
              </a:rPr>
              <a:t>Ce ar putea crede bărbatul din ultimul desen...are dreptate?</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40</a:t>
            </a:fld>
            <a:endParaRPr lang="de-DE" altLang="de-DE"/>
          </a:p>
        </p:txBody>
      </p:sp>
      <p:sp>
        <p:nvSpPr>
          <p:cNvPr id="11"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Calibri Light"/>
              </a:rPr>
              <a:t>Îmi pare rău, am planificat altceva</a:t>
            </a:r>
            <a:endParaRPr lang="de-DE" altLang="de-DE" sz="1200" b="1" dirty="0">
              <a:latin typeface="Calibri Light"/>
            </a:endParaRPr>
          </a:p>
        </p:txBody>
      </p:sp>
    </p:spTree>
    <p:extLst>
      <p:ext uri="{BB962C8B-B14F-4D97-AF65-F5344CB8AC3E}">
        <p14:creationId xmlns:p14="http://schemas.microsoft.com/office/powerpoint/2010/main" val="3071958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Obiective:</a:t>
            </a:r>
          </a:p>
          <a:p>
            <a:pPr marL="342900" lvl="0" indent="-342900" defTabSz="449263"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41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Obiective:</a:t>
            </a:r>
          </a:p>
          <a:p>
            <a:pPr marL="342900" lvl="0" indent="-342900" defTabSz="449263"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p>
          <a:p>
            <a:pPr marL="342900" lvl="0" indent="-342900" defTabSz="449263" fontAlgn="base">
              <a:buClr>
                <a:srgbClr val="333333"/>
              </a:buClr>
              <a:buFont typeface="WingDings"/>
              <a:buChar char=""/>
            </a:pPr>
            <a:r>
              <a:rPr lang="de-DE" altLang="de-DE" sz="2400" dirty="0">
                <a:solidFill>
                  <a:srgbClr val="333333"/>
                </a:solidFill>
              </a:rPr>
              <a:t>Pentru a evalua situaţii complexe este important să încercăm să le apreciem din perspective diferite şi să ţinem cont de cât mai multe informaţii.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42</a:t>
            </a:fld>
            <a:endParaRPr lang="de-DE" altLang="de-DE"/>
          </a:p>
        </p:txBody>
      </p:sp>
    </p:spTree>
    <p:extLst>
      <p:ext uri="{BB962C8B-B14F-4D97-AF65-F5344CB8AC3E}">
        <p14:creationId xmlns:p14="http://schemas.microsoft.com/office/powerpoint/2010/main" val="1107811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dirty="0">
                <a:solidFill>
                  <a:srgbClr val="333333"/>
                </a:solidFill>
              </a:rPr>
              <a:t>Persoane cu psihoză (însă nu toate!) interpretează des greşit expresiile (faciale) şi faptele altor oameni.</a:t>
            </a:r>
          </a:p>
          <a:p>
            <a:pPr lvl="0" defTabSz="449263" fontAlgn="base"/>
            <a:r>
              <a:rPr lang="de-DE" altLang="de-DE" sz="2400" dirty="0">
                <a:solidFill>
                  <a:srgbClr val="004992"/>
                </a:solidFill>
              </a:rPr>
              <a:t>Exemplu: </a:t>
            </a:r>
            <a:r>
              <a:rPr lang="de-DE" altLang="de-DE" sz="2400" dirty="0">
                <a:solidFill>
                  <a:srgbClr val="333333"/>
                </a:solidFill>
              </a:rPr>
              <a:t>Nadia se simte fixată cu privirea şi are sentimentul că lumea are ceva î mpotriva ei.</a:t>
            </a:r>
          </a:p>
          <a:p>
            <a:pPr lvl="0" defTabSz="449263" fontAlgn="base"/>
            <a:r>
              <a:rPr lang="de-DE" altLang="de-DE" sz="2400" dirty="0">
                <a:solidFill>
                  <a:srgbClr val="004992"/>
                </a:solidFill>
              </a:rPr>
              <a:t>De ce: </a:t>
            </a:r>
            <a:r>
              <a:rPr lang="de-DE" altLang="de-DE" sz="2400" dirty="0">
                <a:solidFill>
                  <a:srgbClr val="333333"/>
                </a:solidFill>
              </a:rPr>
              <a:t>Nadia trăieşte de săptămâni în frică permanentă şi poartă ochelari de soare pentru a nu fi recunoscută. Datorită comportamentului ei ciudat Nadia atrage privirile altora asupra ei, priviri pe care ea la rândul ei le interpretează greşit.</a:t>
            </a:r>
          </a:p>
          <a:p>
            <a:pPr lvl="0" defTabSz="449263" fontAlgn="base"/>
            <a:r>
              <a:rPr lang="de-DE" altLang="de-DE" sz="2400">
                <a:solidFill>
                  <a:srgbClr val="333333"/>
                </a:solidFill>
              </a:rPr>
              <a:t>“A </a:t>
            </a:r>
            <a:r>
              <a:rPr lang="de-DE" altLang="de-DE" sz="2400" dirty="0">
                <a:solidFill>
                  <a:srgbClr val="333333"/>
                </a:solidFill>
              </a:rPr>
              <a:t>greşii </a:t>
            </a:r>
            <a:r>
              <a:rPr lang="de-DE" altLang="de-DE" sz="2400">
                <a:solidFill>
                  <a:srgbClr val="333333"/>
                </a:solidFill>
              </a:rPr>
              <a:t>este omeneşte” </a:t>
            </a:r>
            <a:r>
              <a:rPr lang="de-DE" altLang="de-DE" sz="2400" dirty="0">
                <a:solidFill>
                  <a:srgbClr val="333333"/>
                </a:solidFill>
              </a:rPr>
              <a:t>– încercaţi să ţineţi cont de alte păreri.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43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cs typeface="+mn-cs"/>
              </a:rPr>
              <a:t>www.uke.de/mct_app</a:t>
            </a:r>
            <a:endParaRPr lang="de-DE" dirty="0">
              <a:solidFill>
                <a:srgbClr val="333333"/>
              </a:solidFill>
              <a:latin typeface="+mn-lt"/>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EC10793A-8895-49A9-BEA7-C6DAFEC7AFC6}" type="slidenum">
              <a:rPr lang="de-DE" altLang="de-DE" smtClean="0"/>
              <a:pPr>
                <a:defRPr/>
              </a:pPr>
              <a:t>44</a:t>
            </a:fld>
            <a:endParaRPr lang="de-DE" altLang="de-DE"/>
          </a:p>
        </p:txBody>
      </p:sp>
    </p:spTree>
    <p:extLst>
      <p:ext uri="{BB962C8B-B14F-4D97-AF65-F5344CB8AC3E}">
        <p14:creationId xmlns:p14="http://schemas.microsoft.com/office/powerpoint/2010/main" val="3154328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19908780"/>
              </p:ext>
            </p:extLst>
          </p:nvPr>
        </p:nvGraphicFramePr>
        <p:xfrm>
          <a:off x="408954" y="2011680"/>
          <a:ext cx="11375999" cy="466320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Verena Jung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Britta Block</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45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2886</Words>
  <Application>Microsoft Office PowerPoint</Application>
  <PresentationFormat>Benutzerdefiniert</PresentationFormat>
  <Paragraphs>422</Paragraphs>
  <Slides>45</Slides>
  <Notes>45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45</vt:i4>
      </vt:variant>
    </vt:vector>
  </HeadingPairs>
  <TitlesOfParts>
    <vt:vector size="52" baseType="lpstr">
      <vt:lpstr>Calibri Light</vt:lpstr>
      <vt:lpstr>Symbol</vt:lpstr>
      <vt:lpstr>WingDings</vt:lpstr>
      <vt:lpstr>Times New Roman</vt:lpstr>
      <vt:lpstr>Calibri</vt:lpstr>
      <vt:lpstr>Arial</vt:lpstr>
      <vt:lpstr>UKE_PPT-Vorlage_16zu9</vt:lpstr>
      <vt:lpstr>TMC 6 B BADE – Empatie II</vt:lpstr>
      <vt:lpstr>Când faceţi cunoştinţă cu cineva, de ce ţineţi seama? Puteţi avea încredere în aceste semnale/indicii?</vt:lpstr>
      <vt:lpstr>Când faceţi cunoştinţă cu cineva, de ce ţineţi seama? Puteţi avea încredere în aceste semnale/indicii?</vt:lpstr>
      <vt:lpstr>Există alte de surse de informaţii? Sunt de încredere?</vt:lpstr>
      <vt:lpstr>Există alte de surse de informaţii? Sunt de încredere?</vt:lpstr>
      <vt:lpstr>Avantaje şi dezavantaje ale indiciilor/semnalelor de evaluare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Aparenţă şi realitate!</vt:lpstr>
      <vt:lpstr>Cu ce scop?</vt:lpstr>
      <vt:lpstr>Cu ce scop?</vt:lpstr>
      <vt:lpstr>Exemple pentru modul în care dificultăţi de empatie favorizează în psihoză evaluări greşite</vt:lpstr>
      <vt:lpstr>Exerciţiu</vt:lpstr>
      <vt:lpstr>Exerciţiu</vt:lpstr>
      <vt:lpstr>Exerciţiu</vt:lpstr>
      <vt:lpstr>PowerPoint-Präsentation</vt:lpstr>
      <vt:lpstr>Un bărbat gras cade de pe scaun Ce o să creadă majoritatea oamenilor?</vt:lpstr>
      <vt:lpstr>Acum începem!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Opțional: videoclip</vt:lpstr>
      <vt:lpstr>PowerPoint-Präsentation</vt:lpstr>
      <vt:lpstr>PowerPoint-Präsentation</vt:lpstr>
      <vt:lpstr>PowerPoint-Präsentation</vt:lpstr>
      <vt:lpstr>PowerPoint-Präsentation</vt:lpstr>
      <vt:lpstr>Transferul în viaţa de zi cu zi</vt:lpstr>
      <vt:lpstr>Transferul în viaţa de zi cu zi</vt:lpstr>
      <vt:lpstr>Ce legătură are aceasta cu psihoza?</vt:lpstr>
      <vt:lpstr>Vă mulţumim pentru atenţia dumneavoastră!</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250</cp:revision>
  <cp:lastPrinted>2009-06-12T10:37:59Z</cp:lastPrinted>
  <dcterms:created xsi:type="dcterms:W3CDTF">2004-06-30T16:15:23Z</dcterms:created>
  <dcterms:modified xsi:type="dcterms:W3CDTF">2023-02-16T10:09:22Z</dcterms:modified>
</cp:coreProperties>
</file>