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6" r:id="rId1"/>
  </p:sldMasterIdLst>
  <p:notesMasterIdLst>
    <p:notesMasterId r:id="rId41"/>
  </p:notesMasterIdLst>
  <p:handoutMasterIdLst>
    <p:handoutMasterId r:id="rId42"/>
  </p:handoutMasterIdLst>
  <p:sldIdLst>
    <p:sldId id="469" r:id="rId2"/>
    <p:sldId id="416" r:id="rId3"/>
    <p:sldId id="417" r:id="rId4"/>
    <p:sldId id="418" r:id="rId5"/>
    <p:sldId id="419" r:id="rId6"/>
    <p:sldId id="413" r:id="rId7"/>
    <p:sldId id="423" r:id="rId8"/>
    <p:sldId id="451" r:id="rId9"/>
    <p:sldId id="450" r:id="rId10"/>
    <p:sldId id="433" r:id="rId11"/>
    <p:sldId id="453" r:id="rId12"/>
    <p:sldId id="452" r:id="rId13"/>
    <p:sldId id="399" r:id="rId14"/>
    <p:sldId id="427" r:id="rId15"/>
    <p:sldId id="455" r:id="rId16"/>
    <p:sldId id="454" r:id="rId17"/>
    <p:sldId id="376" r:id="rId18"/>
    <p:sldId id="428" r:id="rId19"/>
    <p:sldId id="456" r:id="rId20"/>
    <p:sldId id="411" r:id="rId21"/>
    <p:sldId id="430" r:id="rId22"/>
    <p:sldId id="458" r:id="rId23"/>
    <p:sldId id="457" r:id="rId24"/>
    <p:sldId id="459" r:id="rId25"/>
    <p:sldId id="307" r:id="rId26"/>
    <p:sldId id="309" r:id="rId27"/>
    <p:sldId id="460" r:id="rId28"/>
    <p:sldId id="462" r:id="rId29"/>
    <p:sldId id="465" r:id="rId30"/>
    <p:sldId id="466" r:id="rId31"/>
    <p:sldId id="467" r:id="rId32"/>
    <p:sldId id="408" r:id="rId33"/>
    <p:sldId id="304" r:id="rId34"/>
    <p:sldId id="300" r:id="rId35"/>
    <p:sldId id="431" r:id="rId36"/>
    <p:sldId id="468" r:id="rId37"/>
    <p:sldId id="392" r:id="rId38"/>
    <p:sldId id="448" r:id="rId39"/>
    <p:sldId id="434" r:id="rId40"/>
  </p:sldIdLst>
  <p:sldSz cx="12195175" cy="6858000"/>
  <p:notesSz cx="6669088" cy="9928225"/>
  <p:embeddedFontLst>
    <p:embeddedFont>
      <p:font typeface="Calibri Light" panose="020F0302020204030204" pitchFamily="34" charset="0"/>
      <p:regular r:id="rId43"/>
      <p:italic r:id="rId44"/>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840">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0066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44" autoAdjust="0"/>
    <p:restoredTop sz="94660"/>
  </p:normalViewPr>
  <p:slideViewPr>
    <p:cSldViewPr>
      <p:cViewPr varScale="1">
        <p:scale>
          <a:sx n="98" d="100"/>
          <a:sy n="98" d="100"/>
        </p:scale>
        <p:origin x="200" y="56"/>
      </p:cViewPr>
      <p:guideLst>
        <p:guide orient="horz" pos="2840"/>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1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eaLnBrk="1" hangingPunct="1">
              <a:defRPr sz="12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377825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eaLnBrk="1" hangingPunct="1">
              <a:defRPr sz="12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eaLnBrk="1" hangingPunct="1">
              <a:defRPr sz="12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377825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eaLnBrk="1" hangingPunct="1">
              <a:defRPr sz="1200" b="1">
                <a:latin typeface="Arial" panose="020B0604020202020204" pitchFamily="34" charset="0"/>
              </a:defRPr>
            </a:lvl1pPr>
          </a:lstStyle>
          <a:p>
            <a:pPr>
              <a:defRPr/>
            </a:pPr>
            <a:fld id="{2A99DC99-45F3-43A9-A191-8391F87A036B}" type="slidenum">
              <a:rPr lang="en-US" altLang="de-DE"/>
              <a:pPr>
                <a:defRPr/>
              </a:pPr>
              <a:t>‹Nr.›</a:t>
            </a:fld>
            <a:endParaRPr lang="en-US" altLang="de-DE"/>
          </a:p>
        </p:txBody>
      </p:sp>
    </p:spTree>
    <p:extLst>
      <p:ext uri="{BB962C8B-B14F-4D97-AF65-F5344CB8AC3E}">
        <p14:creationId xmlns:p14="http://schemas.microsoft.com/office/powerpoint/2010/main" val="2688387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eaLnBrk="1" hangingPunct="1">
              <a:defRPr sz="12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3778250" y="0"/>
            <a:ext cx="2890838"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eaLnBrk="1" hangingPunct="1">
              <a:defRPr sz="1200" b="1">
                <a:latin typeface="Arial"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26988" y="746125"/>
            <a:ext cx="6615112"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eaLnBrk="1" hangingPunct="1">
              <a:defRPr sz="12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3778250" y="9432925"/>
            <a:ext cx="2890838"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eaLnBrk="1" hangingPunct="1">
              <a:defRPr sz="1200" b="1">
                <a:latin typeface="Arial" panose="020B0604020202020204" pitchFamily="34" charset="0"/>
              </a:defRPr>
            </a:lvl1pPr>
          </a:lstStyle>
          <a:p>
            <a:pPr>
              <a:defRPr/>
            </a:pPr>
            <a:fld id="{35D84DDD-FA94-47E6-A842-5477B03F8B76}" type="slidenum">
              <a:rPr lang="en-US" altLang="de-DE"/>
              <a:pPr>
                <a:defRPr/>
              </a:pPr>
              <a:t>‹Nr.›</a:t>
            </a:fld>
            <a:endParaRPr lang="en-US" altLang="de-DE"/>
          </a:p>
        </p:txBody>
      </p:sp>
    </p:spTree>
    <p:extLst>
      <p:ext uri="{BB962C8B-B14F-4D97-AF65-F5344CB8AC3E}">
        <p14:creationId xmlns:p14="http://schemas.microsoft.com/office/powerpoint/2010/main" val="23743285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585788"/>
            <a:ext cx="5561012" cy="31273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48C4DD-AC75-4900-B782-A3BF7FE7EFD8}" type="slidenum">
              <a:rPr lang="en-US" altLang="de-DE" smtClean="0"/>
              <a:pPr>
                <a:spcBef>
                  <a:spcPct val="0"/>
                </a:spcBef>
              </a:pPr>
              <a:t>2</a:t>
            </a:fld>
            <a:endParaRPr lang="en-US" altLang="de-DE"/>
          </a:p>
        </p:txBody>
      </p:sp>
      <p:sp>
        <p:nvSpPr>
          <p:cNvPr id="10243" name="Rectangle 2"/>
          <p:cNvSpPr>
            <a:spLocks noGrp="1" noRot="1" noChangeAspect="1" noChangeArrowheads="1" noTextEdit="1"/>
          </p:cNvSpPr>
          <p:nvPr>
            <p:ph type="sldImg"/>
          </p:nvPr>
        </p:nvSpPr>
        <p:spPr>
          <a:xfrm>
            <a:off x="26988" y="746125"/>
            <a:ext cx="6615112" cy="3721100"/>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305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00CC10-0421-421B-89F1-BC924CE04CDE}" type="slidenum">
              <a:rPr lang="en-US" altLang="de-DE" smtClean="0"/>
              <a:pPr>
                <a:spcBef>
                  <a:spcPct val="0"/>
                </a:spcBef>
              </a:pPr>
              <a:t>3</a:t>
            </a:fld>
            <a:endParaRPr lang="en-US" altLang="de-DE"/>
          </a:p>
        </p:txBody>
      </p:sp>
      <p:sp>
        <p:nvSpPr>
          <p:cNvPr id="12291" name="Rectangle 2"/>
          <p:cNvSpPr>
            <a:spLocks noGrp="1" noRot="1" noChangeAspect="1" noChangeArrowheads="1" noTextEdit="1"/>
          </p:cNvSpPr>
          <p:nvPr>
            <p:ph type="sldImg"/>
          </p:nvPr>
        </p:nvSpPr>
        <p:spPr>
          <a:xfrm>
            <a:off x="26988" y="746125"/>
            <a:ext cx="6615112" cy="3721100"/>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0725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E6694-2128-4207-A987-67E159CC2A34}" type="slidenum">
              <a:rPr lang="en-US" altLang="de-DE" smtClean="0"/>
              <a:pPr>
                <a:spcBef>
                  <a:spcPct val="0"/>
                </a:spcBef>
              </a:pPr>
              <a:t>4</a:t>
            </a:fld>
            <a:endParaRPr lang="en-US" altLang="de-DE"/>
          </a:p>
        </p:txBody>
      </p:sp>
      <p:sp>
        <p:nvSpPr>
          <p:cNvPr id="14339" name="Rectangle 2"/>
          <p:cNvSpPr>
            <a:spLocks noGrp="1" noRot="1" noChangeAspect="1" noChangeArrowheads="1" noTextEdit="1"/>
          </p:cNvSpPr>
          <p:nvPr>
            <p:ph type="sldImg"/>
          </p:nvPr>
        </p:nvSpPr>
        <p:spPr>
          <a:xfrm>
            <a:off x="26988" y="746125"/>
            <a:ext cx="6615112" cy="3721100"/>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8350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EE94AB-DCBC-4F78-AC6A-2EA2249D2F1E}" type="slidenum">
              <a:rPr lang="en-US" altLang="de-DE" smtClean="0"/>
              <a:pPr>
                <a:spcBef>
                  <a:spcPct val="0"/>
                </a:spcBef>
              </a:pPr>
              <a:t>5</a:t>
            </a:fld>
            <a:endParaRPr lang="en-US" altLang="de-DE"/>
          </a:p>
        </p:txBody>
      </p:sp>
      <p:sp>
        <p:nvSpPr>
          <p:cNvPr id="16387" name="Rectangle 2"/>
          <p:cNvSpPr>
            <a:spLocks noGrp="1" noRot="1" noChangeAspect="1" noChangeArrowheads="1" noTextEdit="1"/>
          </p:cNvSpPr>
          <p:nvPr>
            <p:ph type="sldImg"/>
          </p:nvPr>
        </p:nvSpPr>
        <p:spPr>
          <a:xfrm>
            <a:off x="26988" y="746125"/>
            <a:ext cx="6615112" cy="3721100"/>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6893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43A0F-03DE-4831-92EE-2322453EFC53}" type="slidenum">
              <a:rPr lang="en-US" altLang="de-DE" smtClean="0"/>
              <a:pPr>
                <a:spcBef>
                  <a:spcPct val="0"/>
                </a:spcBef>
              </a:pPr>
              <a:t>6</a:t>
            </a:fld>
            <a:endParaRPr lang="en-US" altLang="de-DE"/>
          </a:p>
        </p:txBody>
      </p:sp>
      <p:sp>
        <p:nvSpPr>
          <p:cNvPr id="18435" name="Rectangle 2"/>
          <p:cNvSpPr>
            <a:spLocks noGrp="1" noRot="1" noChangeAspect="1" noChangeArrowheads="1" noTextEdit="1"/>
          </p:cNvSpPr>
          <p:nvPr>
            <p:ph type="sldImg"/>
          </p:nvPr>
        </p:nvSpPr>
        <p:spPr>
          <a:xfrm>
            <a:off x="26988" y="746125"/>
            <a:ext cx="6615112" cy="3721100"/>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935910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9EF118-9C51-441D-A2F1-FF08D9EBF777}" type="slidenum">
              <a:rPr lang="en-US" altLang="de-DE" smtClean="0"/>
              <a:pPr>
                <a:spcBef>
                  <a:spcPct val="0"/>
                </a:spcBef>
              </a:pPr>
              <a:t>7</a:t>
            </a:fld>
            <a:endParaRPr lang="en-US" altLang="de-DE"/>
          </a:p>
        </p:txBody>
      </p:sp>
      <p:sp>
        <p:nvSpPr>
          <p:cNvPr id="24579" name="Rectangle 2"/>
          <p:cNvSpPr>
            <a:spLocks noGrp="1" noRot="1" noChangeAspect="1" noChangeArrowheads="1" noTextEdit="1"/>
          </p:cNvSpPr>
          <p:nvPr>
            <p:ph type="sldImg"/>
          </p:nvPr>
        </p:nvSpPr>
        <p:spPr>
          <a:xfrm>
            <a:off x="26988" y="746125"/>
            <a:ext cx="6615112" cy="3721100"/>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645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9EF118-9C51-441D-A2F1-FF08D9EBF777}" type="slidenum">
              <a:rPr lang="en-US" altLang="de-DE" smtClean="0"/>
              <a:pPr>
                <a:spcBef>
                  <a:spcPct val="0"/>
                </a:spcBef>
              </a:pPr>
              <a:t>8</a:t>
            </a:fld>
            <a:endParaRPr lang="en-US" altLang="de-DE"/>
          </a:p>
        </p:txBody>
      </p:sp>
      <p:sp>
        <p:nvSpPr>
          <p:cNvPr id="24579" name="Rectangle 2"/>
          <p:cNvSpPr>
            <a:spLocks noGrp="1" noRot="1" noChangeAspect="1" noChangeArrowheads="1" noTextEdit="1"/>
          </p:cNvSpPr>
          <p:nvPr>
            <p:ph type="sldImg"/>
          </p:nvPr>
        </p:nvSpPr>
        <p:spPr>
          <a:xfrm>
            <a:off x="26988" y="746125"/>
            <a:ext cx="6615112" cy="3721100"/>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645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9EF118-9C51-441D-A2F1-FF08D9EBF777}" type="slidenum">
              <a:rPr lang="en-US" altLang="de-DE" smtClean="0"/>
              <a:pPr>
                <a:spcBef>
                  <a:spcPct val="0"/>
                </a:spcBef>
              </a:pPr>
              <a:t>9</a:t>
            </a:fld>
            <a:endParaRPr lang="en-US" altLang="de-DE"/>
          </a:p>
        </p:txBody>
      </p:sp>
      <p:sp>
        <p:nvSpPr>
          <p:cNvPr id="24579" name="Rectangle 2"/>
          <p:cNvSpPr>
            <a:spLocks noGrp="1" noRot="1" noChangeAspect="1" noChangeArrowheads="1" noTextEdit="1"/>
          </p:cNvSpPr>
          <p:nvPr>
            <p:ph type="sldImg"/>
          </p:nvPr>
        </p:nvSpPr>
        <p:spPr>
          <a:xfrm>
            <a:off x="26988" y="746125"/>
            <a:ext cx="6615112" cy="3721100"/>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645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844F95-6529-40EC-9060-DFBF05B37378}" type="slidenum">
              <a:rPr lang="en-US" altLang="de-DE" smtClean="0"/>
              <a:pPr>
                <a:spcBef>
                  <a:spcPct val="0"/>
                </a:spcBef>
              </a:pPr>
              <a:t>10</a:t>
            </a:fld>
            <a:endParaRPr lang="en-US" altLang="de-DE"/>
          </a:p>
        </p:txBody>
      </p:sp>
      <p:sp>
        <p:nvSpPr>
          <p:cNvPr id="30723" name="Rectangle 2"/>
          <p:cNvSpPr>
            <a:spLocks noGrp="1" noRot="1" noChangeAspect="1" noChangeArrowheads="1" noTextEdit="1"/>
          </p:cNvSpPr>
          <p:nvPr>
            <p:ph type="sldImg"/>
          </p:nvPr>
        </p:nvSpPr>
        <p:spPr>
          <a:xfrm>
            <a:off x="26988" y="746125"/>
            <a:ext cx="6615112" cy="37211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878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844F95-6529-40EC-9060-DFBF05B37378}" type="slidenum">
              <a:rPr lang="en-US" altLang="de-DE" smtClean="0"/>
              <a:pPr>
                <a:spcBef>
                  <a:spcPct val="0"/>
                </a:spcBef>
              </a:pPr>
              <a:t>11</a:t>
            </a:fld>
            <a:endParaRPr lang="en-US" altLang="de-DE"/>
          </a:p>
        </p:txBody>
      </p:sp>
      <p:sp>
        <p:nvSpPr>
          <p:cNvPr id="30723" name="Rectangle 2"/>
          <p:cNvSpPr>
            <a:spLocks noGrp="1" noRot="1" noChangeAspect="1" noChangeArrowheads="1" noTextEdit="1"/>
          </p:cNvSpPr>
          <p:nvPr>
            <p:ph type="sldImg"/>
          </p:nvPr>
        </p:nvSpPr>
        <p:spPr>
          <a:xfrm>
            <a:off x="26988" y="746125"/>
            <a:ext cx="6615112" cy="37211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878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844F95-6529-40EC-9060-DFBF05B37378}" type="slidenum">
              <a:rPr lang="en-US" altLang="de-DE" smtClean="0"/>
              <a:pPr>
                <a:spcBef>
                  <a:spcPct val="0"/>
                </a:spcBef>
              </a:pPr>
              <a:t>12</a:t>
            </a:fld>
            <a:endParaRPr lang="en-US" altLang="de-DE"/>
          </a:p>
        </p:txBody>
      </p:sp>
      <p:sp>
        <p:nvSpPr>
          <p:cNvPr id="30723" name="Rectangle 2"/>
          <p:cNvSpPr>
            <a:spLocks noGrp="1" noRot="1" noChangeAspect="1" noChangeArrowheads="1" noTextEdit="1"/>
          </p:cNvSpPr>
          <p:nvPr>
            <p:ph type="sldImg"/>
          </p:nvPr>
        </p:nvSpPr>
        <p:spPr>
          <a:xfrm>
            <a:off x="26988" y="746125"/>
            <a:ext cx="6615112" cy="37211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878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2C0438-4526-474D-8661-BE51170B88AD}" type="slidenum">
              <a:rPr lang="en-US" altLang="de-DE" smtClean="0"/>
              <a:pPr>
                <a:spcBef>
                  <a:spcPct val="0"/>
                </a:spcBef>
              </a:pPr>
              <a:t>13</a:t>
            </a:fld>
            <a:endParaRPr lang="en-US" altLang="de-DE"/>
          </a:p>
        </p:txBody>
      </p:sp>
      <p:sp>
        <p:nvSpPr>
          <p:cNvPr id="32771" name="Rectangle 2"/>
          <p:cNvSpPr>
            <a:spLocks noGrp="1" noRot="1" noChangeAspect="1" noChangeArrowheads="1" noTextEdit="1"/>
          </p:cNvSpPr>
          <p:nvPr>
            <p:ph type="sldImg"/>
          </p:nvPr>
        </p:nvSpPr>
        <p:spPr>
          <a:xfrm>
            <a:off x="26988" y="746125"/>
            <a:ext cx="6615112" cy="3721100"/>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5794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462612-A266-4BCB-8268-2290D71101F7}" type="slidenum">
              <a:rPr lang="en-US" altLang="de-DE" smtClean="0"/>
              <a:pPr>
                <a:spcBef>
                  <a:spcPct val="0"/>
                </a:spcBef>
              </a:pPr>
              <a:t>14</a:t>
            </a:fld>
            <a:endParaRPr lang="en-US" altLang="de-DE"/>
          </a:p>
        </p:txBody>
      </p:sp>
      <p:sp>
        <p:nvSpPr>
          <p:cNvPr id="38915" name="Rectangle 2"/>
          <p:cNvSpPr>
            <a:spLocks noGrp="1" noRot="1" noChangeAspect="1" noChangeArrowheads="1" noTextEdit="1"/>
          </p:cNvSpPr>
          <p:nvPr>
            <p:ph type="sldImg"/>
          </p:nvPr>
        </p:nvSpPr>
        <p:spPr>
          <a:xfrm>
            <a:off x="26988" y="746125"/>
            <a:ext cx="6615112" cy="372110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1442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462612-A266-4BCB-8268-2290D71101F7}" type="slidenum">
              <a:rPr lang="en-US" altLang="de-DE" smtClean="0"/>
              <a:pPr>
                <a:spcBef>
                  <a:spcPct val="0"/>
                </a:spcBef>
              </a:pPr>
              <a:t>15</a:t>
            </a:fld>
            <a:endParaRPr lang="en-US" altLang="de-DE"/>
          </a:p>
        </p:txBody>
      </p:sp>
      <p:sp>
        <p:nvSpPr>
          <p:cNvPr id="38915" name="Rectangle 2"/>
          <p:cNvSpPr>
            <a:spLocks noGrp="1" noRot="1" noChangeAspect="1" noChangeArrowheads="1" noTextEdit="1"/>
          </p:cNvSpPr>
          <p:nvPr>
            <p:ph type="sldImg"/>
          </p:nvPr>
        </p:nvSpPr>
        <p:spPr>
          <a:xfrm>
            <a:off x="26988" y="746125"/>
            <a:ext cx="6615112" cy="372110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1442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462612-A266-4BCB-8268-2290D71101F7}" type="slidenum">
              <a:rPr lang="en-US" altLang="de-DE" smtClean="0"/>
              <a:pPr>
                <a:spcBef>
                  <a:spcPct val="0"/>
                </a:spcBef>
              </a:pPr>
              <a:t>16</a:t>
            </a:fld>
            <a:endParaRPr lang="en-US" altLang="de-DE"/>
          </a:p>
        </p:txBody>
      </p:sp>
      <p:sp>
        <p:nvSpPr>
          <p:cNvPr id="38915" name="Rectangle 2"/>
          <p:cNvSpPr>
            <a:spLocks noGrp="1" noRot="1" noChangeAspect="1" noChangeArrowheads="1" noTextEdit="1"/>
          </p:cNvSpPr>
          <p:nvPr>
            <p:ph type="sldImg"/>
          </p:nvPr>
        </p:nvSpPr>
        <p:spPr>
          <a:xfrm>
            <a:off x="26988" y="746125"/>
            <a:ext cx="6615112" cy="372110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1442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F7418-B8F2-4FF1-8D7D-9334814DB28B}" type="slidenum">
              <a:rPr lang="en-US" altLang="de-DE" smtClean="0"/>
              <a:pPr>
                <a:spcBef>
                  <a:spcPct val="0"/>
                </a:spcBef>
              </a:pPr>
              <a:t>17</a:t>
            </a:fld>
            <a:endParaRPr lang="en-US" altLang="de-DE"/>
          </a:p>
        </p:txBody>
      </p:sp>
      <p:sp>
        <p:nvSpPr>
          <p:cNvPr id="40963" name="Rectangle 2"/>
          <p:cNvSpPr>
            <a:spLocks noGrp="1" noRot="1" noChangeAspect="1" noChangeArrowheads="1" noTextEdit="1"/>
          </p:cNvSpPr>
          <p:nvPr>
            <p:ph type="sldImg"/>
          </p:nvPr>
        </p:nvSpPr>
        <p:spPr>
          <a:xfrm>
            <a:off x="26988" y="746125"/>
            <a:ext cx="6615112" cy="3721100"/>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1527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74D8DF-1D0F-490F-95E1-4370BAE25FFD}" type="slidenum">
              <a:rPr lang="en-US" altLang="de-DE" smtClean="0"/>
              <a:pPr>
                <a:spcBef>
                  <a:spcPct val="0"/>
                </a:spcBef>
              </a:pPr>
              <a:t>18</a:t>
            </a:fld>
            <a:endParaRPr lang="en-US" altLang="de-DE"/>
          </a:p>
        </p:txBody>
      </p:sp>
      <p:sp>
        <p:nvSpPr>
          <p:cNvPr id="45059" name="Rectangle 2"/>
          <p:cNvSpPr>
            <a:spLocks noGrp="1" noRot="1" noChangeAspect="1" noChangeArrowheads="1" noTextEdit="1"/>
          </p:cNvSpPr>
          <p:nvPr>
            <p:ph type="sldImg"/>
          </p:nvPr>
        </p:nvSpPr>
        <p:spPr>
          <a:xfrm>
            <a:off x="26988" y="746125"/>
            <a:ext cx="6615112" cy="372110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328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74D8DF-1D0F-490F-95E1-4370BAE25FFD}" type="slidenum">
              <a:rPr lang="en-US" altLang="de-DE" smtClean="0"/>
              <a:pPr>
                <a:spcBef>
                  <a:spcPct val="0"/>
                </a:spcBef>
              </a:pPr>
              <a:t>19</a:t>
            </a:fld>
            <a:endParaRPr lang="en-US" altLang="de-DE"/>
          </a:p>
        </p:txBody>
      </p:sp>
      <p:sp>
        <p:nvSpPr>
          <p:cNvPr id="45059" name="Rectangle 2"/>
          <p:cNvSpPr>
            <a:spLocks noGrp="1" noRot="1" noChangeAspect="1" noChangeArrowheads="1" noTextEdit="1"/>
          </p:cNvSpPr>
          <p:nvPr>
            <p:ph type="sldImg"/>
          </p:nvPr>
        </p:nvSpPr>
        <p:spPr>
          <a:xfrm>
            <a:off x="26988" y="746125"/>
            <a:ext cx="6615112" cy="372110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328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F1758C-13A2-4D33-AF66-66A27C029A7C}" type="slidenum">
              <a:rPr lang="en-US" altLang="de-DE" smtClean="0"/>
              <a:pPr>
                <a:spcBef>
                  <a:spcPct val="0"/>
                </a:spcBef>
              </a:pPr>
              <a:t>20</a:t>
            </a:fld>
            <a:endParaRPr lang="en-US" altLang="de-DE"/>
          </a:p>
        </p:txBody>
      </p:sp>
      <p:sp>
        <p:nvSpPr>
          <p:cNvPr id="47107" name="Rectangle 2"/>
          <p:cNvSpPr>
            <a:spLocks noGrp="1" noRot="1" noChangeAspect="1" noChangeArrowheads="1" noTextEdit="1"/>
          </p:cNvSpPr>
          <p:nvPr>
            <p:ph type="sldImg"/>
          </p:nvPr>
        </p:nvSpPr>
        <p:spPr>
          <a:xfrm>
            <a:off x="28575" y="746125"/>
            <a:ext cx="6615113" cy="3721100"/>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6337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1E40C9-2EC4-45B7-9215-E16F10F9B9EE}" type="slidenum">
              <a:rPr lang="en-US" altLang="de-DE" smtClean="0"/>
              <a:pPr>
                <a:spcBef>
                  <a:spcPct val="0"/>
                </a:spcBef>
              </a:pPr>
              <a:t>21</a:t>
            </a:fld>
            <a:endParaRPr lang="en-US" altLang="de-DE"/>
          </a:p>
        </p:txBody>
      </p:sp>
      <p:sp>
        <p:nvSpPr>
          <p:cNvPr id="53251" name="Rectangle 2"/>
          <p:cNvSpPr>
            <a:spLocks noGrp="1" noRot="1" noChangeAspect="1" noChangeArrowheads="1" noTextEdit="1"/>
          </p:cNvSpPr>
          <p:nvPr>
            <p:ph type="sldImg"/>
          </p:nvPr>
        </p:nvSpPr>
        <p:spPr>
          <a:xfrm>
            <a:off x="26988" y="746125"/>
            <a:ext cx="6615112" cy="37211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3444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1E40C9-2EC4-45B7-9215-E16F10F9B9EE}" type="slidenum">
              <a:rPr lang="en-US" altLang="de-DE" smtClean="0"/>
              <a:pPr>
                <a:spcBef>
                  <a:spcPct val="0"/>
                </a:spcBef>
              </a:pPr>
              <a:t>22</a:t>
            </a:fld>
            <a:endParaRPr lang="en-US" altLang="de-DE"/>
          </a:p>
        </p:txBody>
      </p:sp>
      <p:sp>
        <p:nvSpPr>
          <p:cNvPr id="53251" name="Rectangle 2"/>
          <p:cNvSpPr>
            <a:spLocks noGrp="1" noRot="1" noChangeAspect="1" noChangeArrowheads="1" noTextEdit="1"/>
          </p:cNvSpPr>
          <p:nvPr>
            <p:ph type="sldImg"/>
          </p:nvPr>
        </p:nvSpPr>
        <p:spPr>
          <a:xfrm>
            <a:off x="26988" y="746125"/>
            <a:ext cx="6615112" cy="37211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3444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1E40C9-2EC4-45B7-9215-E16F10F9B9EE}" type="slidenum">
              <a:rPr lang="en-US" altLang="de-DE" smtClean="0"/>
              <a:pPr>
                <a:spcBef>
                  <a:spcPct val="0"/>
                </a:spcBef>
              </a:pPr>
              <a:t>23</a:t>
            </a:fld>
            <a:endParaRPr lang="en-US" altLang="de-DE"/>
          </a:p>
        </p:txBody>
      </p:sp>
      <p:sp>
        <p:nvSpPr>
          <p:cNvPr id="53251" name="Rectangle 2"/>
          <p:cNvSpPr>
            <a:spLocks noGrp="1" noRot="1" noChangeAspect="1" noChangeArrowheads="1" noTextEdit="1"/>
          </p:cNvSpPr>
          <p:nvPr>
            <p:ph type="sldImg"/>
          </p:nvPr>
        </p:nvSpPr>
        <p:spPr>
          <a:xfrm>
            <a:off x="26988" y="746125"/>
            <a:ext cx="6615112" cy="37211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3444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61B313-1803-451A-A88E-0E937900EA9F}" type="slidenum">
              <a:rPr lang="en-US" altLang="de-DE" smtClean="0"/>
              <a:pPr>
                <a:spcBef>
                  <a:spcPct val="0"/>
                </a:spcBef>
              </a:pPr>
              <a:t>24</a:t>
            </a:fld>
            <a:endParaRPr lang="en-US" altLang="de-DE"/>
          </a:p>
        </p:txBody>
      </p:sp>
      <p:sp>
        <p:nvSpPr>
          <p:cNvPr id="57347" name="Rectangle 2"/>
          <p:cNvSpPr>
            <a:spLocks noGrp="1" noRot="1" noChangeAspect="1" noChangeArrowheads="1" noTextEdit="1"/>
          </p:cNvSpPr>
          <p:nvPr>
            <p:ph type="sldImg"/>
          </p:nvPr>
        </p:nvSpPr>
        <p:spPr>
          <a:xfrm>
            <a:off x="26988" y="746125"/>
            <a:ext cx="6615112" cy="37211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02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4E1D21-0596-48B7-B5AE-58FA71AF1F84}" type="slidenum">
              <a:rPr lang="en-US" altLang="de-DE" smtClean="0"/>
              <a:pPr>
                <a:spcBef>
                  <a:spcPct val="0"/>
                </a:spcBef>
              </a:pPr>
              <a:t>25</a:t>
            </a:fld>
            <a:endParaRPr lang="en-US" altLang="de-DE"/>
          </a:p>
        </p:txBody>
      </p:sp>
      <p:sp>
        <p:nvSpPr>
          <p:cNvPr id="59395" name="Rectangle 2"/>
          <p:cNvSpPr>
            <a:spLocks noGrp="1" noRot="1" noChangeAspect="1" noChangeArrowheads="1" noTextEdit="1"/>
          </p:cNvSpPr>
          <p:nvPr>
            <p:ph type="sldImg"/>
          </p:nvPr>
        </p:nvSpPr>
        <p:spPr>
          <a:xfrm>
            <a:off x="26988" y="746125"/>
            <a:ext cx="6615112" cy="372110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98074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16E2AB-00C7-4E79-95FF-13ACF87ECDA1}" type="slidenum">
              <a:rPr lang="en-US" altLang="de-DE" smtClean="0"/>
              <a:pPr>
                <a:spcBef>
                  <a:spcPct val="0"/>
                </a:spcBef>
              </a:pPr>
              <a:t>26</a:t>
            </a:fld>
            <a:endParaRPr lang="en-US" altLang="de-DE"/>
          </a:p>
        </p:txBody>
      </p:sp>
      <p:sp>
        <p:nvSpPr>
          <p:cNvPr id="61443" name="Rectangle 1026"/>
          <p:cNvSpPr>
            <a:spLocks noGrp="1" noRot="1" noChangeAspect="1" noChangeArrowheads="1" noTextEdit="1"/>
          </p:cNvSpPr>
          <p:nvPr>
            <p:ph type="sldImg"/>
          </p:nvPr>
        </p:nvSpPr>
        <p:spPr>
          <a:xfrm>
            <a:off x="26988" y="746125"/>
            <a:ext cx="6615112" cy="3721100"/>
          </a:xfrm>
          <a:ln/>
        </p:spPr>
      </p:sp>
      <p:sp>
        <p:nvSpPr>
          <p:cNvPr id="614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209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370DD1-E7B1-4B6E-A4FD-7818DFCAB143}" type="slidenum">
              <a:rPr lang="en-US" altLang="de-DE" smtClean="0"/>
              <a:pPr>
                <a:spcBef>
                  <a:spcPct val="0"/>
                </a:spcBef>
              </a:pPr>
              <a:t>27</a:t>
            </a:fld>
            <a:endParaRPr lang="en-US" altLang="de-DE"/>
          </a:p>
        </p:txBody>
      </p:sp>
      <p:sp>
        <p:nvSpPr>
          <p:cNvPr id="67587" name="Rectangle 2"/>
          <p:cNvSpPr>
            <a:spLocks noGrp="1" noRot="1" noChangeAspect="1" noChangeArrowheads="1" noTextEdit="1"/>
          </p:cNvSpPr>
          <p:nvPr>
            <p:ph type="sldImg"/>
          </p:nvPr>
        </p:nvSpPr>
        <p:spPr>
          <a:xfrm>
            <a:off x="26988" y="746125"/>
            <a:ext cx="6615112" cy="37211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55684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FA9C0-65EA-444D-9242-36D2137AD40C}" type="slidenum">
              <a:rPr lang="en-US" altLang="de-DE" smtClean="0"/>
              <a:pPr>
                <a:spcBef>
                  <a:spcPct val="0"/>
                </a:spcBef>
              </a:pPr>
              <a:t>28</a:t>
            </a:fld>
            <a:endParaRPr lang="en-US" altLang="de-DE"/>
          </a:p>
        </p:txBody>
      </p:sp>
      <p:sp>
        <p:nvSpPr>
          <p:cNvPr id="75779" name="Rectangle 2"/>
          <p:cNvSpPr>
            <a:spLocks noGrp="1" noRot="1" noChangeAspect="1" noChangeArrowheads="1" noTextEdit="1"/>
          </p:cNvSpPr>
          <p:nvPr>
            <p:ph type="sldImg"/>
          </p:nvPr>
        </p:nvSpPr>
        <p:spPr>
          <a:xfrm>
            <a:off x="26988" y="746125"/>
            <a:ext cx="6615112" cy="37211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91302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1B471F-D3C1-4C1C-98E0-2E9736FEE6CB}" type="slidenum">
              <a:rPr lang="en-US" altLang="de-DE" smtClean="0"/>
              <a:pPr>
                <a:spcBef>
                  <a:spcPct val="0"/>
                </a:spcBef>
              </a:pPr>
              <a:t>29</a:t>
            </a:fld>
            <a:endParaRPr lang="en-US" altLang="de-DE"/>
          </a:p>
        </p:txBody>
      </p:sp>
      <p:sp>
        <p:nvSpPr>
          <p:cNvPr id="79875" name="Rectangle 2"/>
          <p:cNvSpPr>
            <a:spLocks noGrp="1" noRot="1" noChangeAspect="1" noChangeArrowheads="1" noTextEdit="1"/>
          </p:cNvSpPr>
          <p:nvPr>
            <p:ph type="sldImg"/>
          </p:nvPr>
        </p:nvSpPr>
        <p:spPr>
          <a:xfrm>
            <a:off x="26988" y="746125"/>
            <a:ext cx="6615112" cy="3721100"/>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786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731DE4-E979-48D3-846E-B82E0B5BD95E}" type="slidenum">
              <a:rPr lang="en-US" altLang="de-DE" smtClean="0"/>
              <a:pPr>
                <a:spcBef>
                  <a:spcPct val="0"/>
                </a:spcBef>
              </a:pPr>
              <a:t>30</a:t>
            </a:fld>
            <a:endParaRPr lang="en-US" altLang="de-DE"/>
          </a:p>
        </p:txBody>
      </p:sp>
      <p:sp>
        <p:nvSpPr>
          <p:cNvPr id="83971" name="Rectangle 2"/>
          <p:cNvSpPr>
            <a:spLocks noGrp="1" noRot="1" noChangeAspect="1" noChangeArrowheads="1" noTextEdit="1"/>
          </p:cNvSpPr>
          <p:nvPr>
            <p:ph type="sldImg"/>
          </p:nvPr>
        </p:nvSpPr>
        <p:spPr>
          <a:xfrm>
            <a:off x="26988" y="746125"/>
            <a:ext cx="6615112" cy="37211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20002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242888" y="585788"/>
            <a:ext cx="5561012" cy="312737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9942E-AFC2-4588-986E-33295CEDC121}" type="slidenum">
              <a:rPr lang="en-US" altLang="de-DE" smtClean="0"/>
              <a:pPr>
                <a:spcBef>
                  <a:spcPct val="0"/>
                </a:spcBef>
              </a:pPr>
              <a:t>32</a:t>
            </a:fld>
            <a:endParaRPr lang="en-US" altLang="de-DE"/>
          </a:p>
        </p:txBody>
      </p:sp>
      <p:sp>
        <p:nvSpPr>
          <p:cNvPr id="87043" name="Rectangle 2"/>
          <p:cNvSpPr>
            <a:spLocks noGrp="1" noRot="1" noChangeAspect="1" noChangeArrowheads="1" noTextEdit="1"/>
          </p:cNvSpPr>
          <p:nvPr>
            <p:ph type="sldImg"/>
          </p:nvPr>
        </p:nvSpPr>
        <p:spPr>
          <a:xfrm>
            <a:off x="26988" y="746125"/>
            <a:ext cx="6615112" cy="3721100"/>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60940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020375-A40D-4278-A8D3-C0EAA746C95B}" type="slidenum">
              <a:rPr lang="en-US" altLang="de-DE" smtClean="0"/>
              <a:pPr>
                <a:spcBef>
                  <a:spcPct val="0"/>
                </a:spcBef>
              </a:pPr>
              <a:t>33</a:t>
            </a:fld>
            <a:endParaRPr lang="en-US" altLang="de-DE"/>
          </a:p>
        </p:txBody>
      </p:sp>
      <p:sp>
        <p:nvSpPr>
          <p:cNvPr id="89091" name="Rectangle 2"/>
          <p:cNvSpPr>
            <a:spLocks noGrp="1" noRot="1" noChangeAspect="1" noChangeArrowheads="1" noTextEdit="1"/>
          </p:cNvSpPr>
          <p:nvPr>
            <p:ph type="sldImg"/>
          </p:nvPr>
        </p:nvSpPr>
        <p:spPr>
          <a:xfrm>
            <a:off x="26988" y="746125"/>
            <a:ext cx="6615112" cy="3721100"/>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85492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EBE204-835A-403C-BAEA-788E4EA201F2}" type="slidenum">
              <a:rPr lang="en-US" altLang="de-DE" smtClean="0"/>
              <a:pPr>
                <a:spcBef>
                  <a:spcPct val="0"/>
                </a:spcBef>
              </a:pPr>
              <a:t>34</a:t>
            </a:fld>
            <a:endParaRPr lang="en-US" altLang="de-DE"/>
          </a:p>
        </p:txBody>
      </p:sp>
      <p:sp>
        <p:nvSpPr>
          <p:cNvPr id="91139" name="Rectangle 2"/>
          <p:cNvSpPr>
            <a:spLocks noGrp="1" noRot="1" noChangeAspect="1" noChangeArrowheads="1" noTextEdit="1"/>
          </p:cNvSpPr>
          <p:nvPr>
            <p:ph type="sldImg"/>
          </p:nvPr>
        </p:nvSpPr>
        <p:spPr>
          <a:xfrm>
            <a:off x="26988" y="746125"/>
            <a:ext cx="6615112" cy="3721100"/>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8901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557B5B-5B71-457E-B8A4-89B75536428D}" type="slidenum">
              <a:rPr lang="en-US" altLang="de-DE" smtClean="0"/>
              <a:pPr>
                <a:spcBef>
                  <a:spcPct val="0"/>
                </a:spcBef>
              </a:pPr>
              <a:t>35</a:t>
            </a:fld>
            <a:endParaRPr lang="en-US" altLang="de-DE"/>
          </a:p>
        </p:txBody>
      </p:sp>
      <p:sp>
        <p:nvSpPr>
          <p:cNvPr id="95235" name="Rectangle 2"/>
          <p:cNvSpPr>
            <a:spLocks noGrp="1" noRot="1" noChangeAspect="1" noChangeArrowheads="1" noTextEdit="1"/>
          </p:cNvSpPr>
          <p:nvPr>
            <p:ph type="sldImg"/>
          </p:nvPr>
        </p:nvSpPr>
        <p:spPr>
          <a:xfrm>
            <a:off x="26988" y="746125"/>
            <a:ext cx="6615112" cy="372110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900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557B5B-5B71-457E-B8A4-89B75536428D}" type="slidenum">
              <a:rPr lang="en-US" altLang="de-DE" smtClean="0"/>
              <a:pPr>
                <a:spcBef>
                  <a:spcPct val="0"/>
                </a:spcBef>
              </a:pPr>
              <a:t>36</a:t>
            </a:fld>
            <a:endParaRPr lang="en-US" altLang="de-DE"/>
          </a:p>
        </p:txBody>
      </p:sp>
      <p:sp>
        <p:nvSpPr>
          <p:cNvPr id="95235" name="Rectangle 2"/>
          <p:cNvSpPr>
            <a:spLocks noGrp="1" noRot="1" noChangeAspect="1" noChangeArrowheads="1" noTextEdit="1"/>
          </p:cNvSpPr>
          <p:nvPr>
            <p:ph type="sldImg"/>
          </p:nvPr>
        </p:nvSpPr>
        <p:spPr>
          <a:xfrm>
            <a:off x="26988" y="746125"/>
            <a:ext cx="6615112" cy="372110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900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22C0E0-95F7-4429-9BA1-C84672A24632}" type="slidenum">
              <a:rPr lang="en-US" altLang="de-DE" smtClean="0"/>
              <a:pPr>
                <a:spcBef>
                  <a:spcPct val="0"/>
                </a:spcBef>
              </a:pPr>
              <a:t>37</a:t>
            </a:fld>
            <a:endParaRPr lang="en-US" altLang="de-DE"/>
          </a:p>
        </p:txBody>
      </p:sp>
      <p:sp>
        <p:nvSpPr>
          <p:cNvPr id="97283" name="Rectangle 2"/>
          <p:cNvSpPr>
            <a:spLocks noGrp="1" noRot="1" noChangeAspect="1" noChangeArrowheads="1" noTextEdit="1"/>
          </p:cNvSpPr>
          <p:nvPr>
            <p:ph type="sldImg"/>
          </p:nvPr>
        </p:nvSpPr>
        <p:spPr>
          <a:xfrm>
            <a:off x="26988" y="746125"/>
            <a:ext cx="6615112" cy="3721100"/>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71716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888" y="585788"/>
            <a:ext cx="5561012" cy="31273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B5121C-EA7F-49CC-BFE7-A126A2742449}" type="slidenum">
              <a:rPr lang="en-US" altLang="de-DE" smtClean="0"/>
              <a:pPr>
                <a:spcBef>
                  <a:spcPct val="0"/>
                </a:spcBef>
              </a:pPr>
              <a:t>39</a:t>
            </a:fld>
            <a:endParaRPr lang="en-US" altLang="de-DE"/>
          </a:p>
        </p:txBody>
      </p:sp>
      <p:sp>
        <p:nvSpPr>
          <p:cNvPr id="101379" name="Rectangle 2"/>
          <p:cNvSpPr>
            <a:spLocks noGrp="1" noRot="1" noChangeAspect="1" noChangeArrowheads="1" noTextEdit="1"/>
          </p:cNvSpPr>
          <p:nvPr>
            <p:ph type="sldImg"/>
          </p:nvPr>
        </p:nvSpPr>
        <p:spPr>
          <a:xfrm>
            <a:off x="26988" y="746125"/>
            <a:ext cx="6615112" cy="3721100"/>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68521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4" name="Slide Number Placeholder 3"/>
          <p:cNvSpPr>
            <a:spLocks noGrp="1"/>
          </p:cNvSpPr>
          <p:nvPr>
            <p:ph type="sldNum" sz="quarter" idx="12"/>
          </p:nvPr>
        </p:nvSpPr>
        <p:spPr bwMode="gray"/>
        <p:txBody>
          <a:bodyPr/>
          <a:lstStyle>
            <a:lvl1pPr>
              <a:defRPr b="0"/>
            </a:lvl1pPr>
          </a:lstStyle>
          <a:p>
            <a:pPr>
              <a:defRPr/>
            </a:pPr>
            <a:fld id="{44008C50-17A1-4EDB-8DB6-E82A0677C6A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6 – Empatie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8A749CA-978D-49C6-BB1D-AAB194ED47EA}"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4C4B0D4C-9092-435D-96E8-A1E1CB9E6BA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44008C50-17A1-4EDB-8DB6-E82A0677C6A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44008C50-17A1-4EDB-8DB6-E82A0677C6A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5" name="Slide Number Placeholder 4"/>
          <p:cNvSpPr>
            <a:spLocks noGrp="1"/>
          </p:cNvSpPr>
          <p:nvPr>
            <p:ph type="sldNum" sz="quarter" idx="12"/>
          </p:nvPr>
        </p:nvSpPr>
        <p:spPr bwMode="gray"/>
        <p:txBody>
          <a:bodyPr/>
          <a:lstStyle>
            <a:lvl1pPr>
              <a:defRPr b="0"/>
            </a:lvl1pPr>
          </a:lstStyle>
          <a:p>
            <a:pPr>
              <a:defRPr/>
            </a:pPr>
            <a:fld id="{C1ED99D9-B8E9-4094-8B73-4BB2C8ECA8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4" name="Slide Number Placeholder 3"/>
          <p:cNvSpPr>
            <a:spLocks noGrp="1"/>
          </p:cNvSpPr>
          <p:nvPr>
            <p:ph type="sldNum" sz="quarter" idx="12"/>
          </p:nvPr>
        </p:nvSpPr>
        <p:spPr bwMode="gray"/>
        <p:txBody>
          <a:bodyPr/>
          <a:lstStyle>
            <a:lvl1pPr>
              <a:defRPr b="0"/>
            </a:lvl1pPr>
          </a:lstStyle>
          <a:p>
            <a:pPr>
              <a:defRPr/>
            </a:pPr>
            <a:fld id="{828670D3-A26A-4FDE-B15E-C75D8221ED4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6 – Empatie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4008C50-17A1-4EDB-8DB6-E82A0677C6A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TMC 6 A – </a:t>
            </a:r>
            <a:r>
              <a:rPr lang="en-US" altLang="ja-JP" dirty="0" err="1">
                <a:latin typeface="+mn-lt"/>
                <a:ea typeface="+mn-ea"/>
                <a:cs typeface="+mn-cs"/>
              </a:rPr>
              <a:t>Empatie</a:t>
            </a:r>
            <a:r>
              <a:rPr lang="en-US" altLang="ja-JP"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2371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Când faceţi cunoştinţă cu cineva, de ce ţineţi seama? Puteţi avea încredere în aceste semnale/indicii?</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Când faceţi cunoştinţă cu cineva, de ce ţineţi seama? Puteţi avea încredere în aceste semnale/indicii?</a:t>
            </a:r>
            <a:endParaRPr lang="en-US" sz="3600">
              <a:latin typeface="+mn-lt"/>
              <a:ea typeface="+mn-ea"/>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Mâini?</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alte?...</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Limbajul corporal/</a:t>
            </a:r>
            <a:br>
              <a:rPr lang="de-DE" altLang="de-DE" sz="2000">
                <a:latin typeface="Calibri Light"/>
              </a:rPr>
            </a:br>
            <a:r>
              <a:rPr lang="de-DE" altLang="de-DE" sz="2000">
                <a:latin typeface="Calibri Light"/>
              </a:rPr>
              <a:t>comportare?</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Ochi?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Limbajul?</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Hainele?</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Există alte de surse de informaţii? Sunt de încredere?</a:t>
            </a:r>
            <a:endParaRPr lang="en-US" sz="3600">
              <a:latin typeface="+mn-lt"/>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Există alte de surse de informaţii? Sunt de încredere?</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914400" fontAlgn="base">
              <a:buClr>
                <a:srgbClr val="333333"/>
              </a:buClr>
              <a:buFont typeface="WingDings"/>
              <a:buChar char=""/>
            </a:pPr>
            <a:r>
              <a:rPr lang="de-DE" altLang="de-DE" sz="2400">
                <a:solidFill>
                  <a:srgbClr val="333333"/>
                </a:solidFill>
              </a:rPr>
              <a:t>Cuno</a:t>
            </a:r>
            <a:r>
              <a:rPr lang="en-US" altLang="de-DE" sz="2400" dirty="0" err="1">
                <a:solidFill>
                  <a:srgbClr val="333333"/>
                </a:solidFill>
              </a:rPr>
              <a:t>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respectivă</a:t>
            </a:r>
            <a:r>
              <a:rPr lang="en-US" altLang="de-DE" sz="2400" dirty="0">
                <a:solidFill>
                  <a:srgbClr val="333333"/>
                </a:solidFill>
              </a:rPr>
              <a:t> (</a:t>
            </a:r>
            <a:r>
              <a:rPr lang="en-US" altLang="de-DE" sz="2400" dirty="0" err="1">
                <a:solidFill>
                  <a:srgbClr val="333333"/>
                </a:solidFill>
              </a:rPr>
              <a:t>zvonuri</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v-a </a:t>
            </a:r>
            <a:r>
              <a:rPr lang="en-US" altLang="de-DE" sz="2400" dirty="0" err="1">
                <a:solidFill>
                  <a:srgbClr val="333333"/>
                </a:solidFill>
              </a:rPr>
              <a:t>povestit</a:t>
            </a:r>
            <a:r>
              <a:rPr lang="en-US" altLang="de-DE" sz="2400" dirty="0">
                <a:solidFill>
                  <a:srgbClr val="333333"/>
                </a:solidFill>
              </a:rPr>
              <a:t> un </a:t>
            </a:r>
            <a:r>
              <a:rPr lang="en-US" altLang="de-DE" sz="2400" dirty="0" err="1">
                <a:solidFill>
                  <a:srgbClr val="333333"/>
                </a:solidFill>
              </a:rPr>
              <a:t>prieten</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Cuno</a:t>
            </a:r>
            <a:r>
              <a:rPr lang="en-US" altLang="de-DE" sz="2400" dirty="0" err="1">
                <a:solidFill>
                  <a:srgbClr val="333333"/>
                </a:solidFill>
              </a:rPr>
              <a:t>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asemănătoare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rapper)</a:t>
            </a:r>
          </a:p>
          <a:p>
            <a:pPr marL="342900" lvl="0" indent="-342900" defTabSz="914400" fontAlgn="base">
              <a:buClr>
                <a:srgbClr val="333333"/>
              </a:buClr>
              <a:buFont typeface="WingDings"/>
              <a:buChar char=""/>
            </a:pPr>
            <a:r>
              <a:rPr lang="en-US" altLang="de-DE" sz="2400" dirty="0" err="1">
                <a:solidFill>
                  <a:srgbClr val="333333"/>
                </a:solidFill>
              </a:rPr>
              <a:t>Intuiţie</a:t>
            </a:r>
            <a:endParaRPr lang="en-US" altLang="de-DE" sz="2400" dirty="0">
              <a:solidFill>
                <a:srgbClr val="333333"/>
              </a:solidFill>
            </a:endParaRPr>
          </a:p>
          <a:p>
            <a:pPr marL="342900" lvl="0" indent="-342900" defTabSz="914400" fontAlgn="base">
              <a:buClr>
                <a:srgbClr val="333333"/>
              </a:buClr>
              <a:buFont typeface="WingDings"/>
              <a:buChar char=""/>
            </a:pPr>
            <a:r>
              <a:rPr lang="fr-FR" altLang="de-DE" sz="2400" dirty="0" err="1">
                <a:solidFill>
                  <a:srgbClr val="333333"/>
                </a:solidFill>
              </a:rPr>
              <a:t>Ceva</a:t>
            </a:r>
            <a:r>
              <a:rPr lang="fr-FR" altLang="de-DE" sz="2400" dirty="0">
                <a:solidFill>
                  <a:srgbClr val="333333"/>
                </a:solidFill>
              </a:rPr>
              <a:t> </a:t>
            </a:r>
            <a:r>
              <a:rPr lang="fr-FR" altLang="de-DE" sz="2400" dirty="0" err="1">
                <a:solidFill>
                  <a:srgbClr val="333333"/>
                </a:solidFill>
              </a:rPr>
              <a:t>scris</a:t>
            </a:r>
            <a:r>
              <a:rPr lang="fr-FR" altLang="de-DE" sz="2400" dirty="0">
                <a:solidFill>
                  <a:srgbClr val="333333"/>
                </a:solidFill>
              </a:rPr>
              <a:t>: de </a:t>
            </a:r>
            <a:r>
              <a:rPr lang="fr-FR" altLang="de-DE" sz="2400" dirty="0" err="1">
                <a:solidFill>
                  <a:srgbClr val="333333"/>
                </a:solidFill>
              </a:rPr>
              <a:t>exemplu</a:t>
            </a:r>
            <a:r>
              <a:rPr lang="fr-FR" altLang="de-DE" sz="2400" dirty="0">
                <a:solidFill>
                  <a:srgbClr val="333333"/>
                </a:solidFill>
              </a:rPr>
              <a:t> email </a:t>
            </a:r>
            <a:r>
              <a:rPr lang="fr-FR" altLang="de-DE" sz="2400" dirty="0" err="1">
                <a:solidFill>
                  <a:srgbClr val="333333"/>
                </a:solidFill>
              </a:rPr>
              <a:t>sau</a:t>
            </a:r>
            <a:r>
              <a:rPr lang="fr-FR" altLang="de-DE" sz="2400" dirty="0">
                <a:solidFill>
                  <a:srgbClr val="333333"/>
                </a:solidFill>
              </a:rPr>
              <a:t> chat</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a:solidFill>
                  <a:srgbClr val="004992"/>
                </a:solidFill>
                <a:latin typeface="+mn-lt"/>
                <a:ea typeface="+mn-ea"/>
                <a:cs typeface="+mn-cs"/>
              </a:rPr>
              <a:t>Avantaje şi dezavantaje ale indiciilor/semnalelor de evaluare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a:solidFill>
                  <a:srgbClr val="333333"/>
                </a:solidFill>
              </a:rPr>
              <a:t>După ce am discutat câteva aspecte care contribuie la evaluarea unei persoane, ne vom concentra asupra avantajelor şi dezavantajelor acestor indicii.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44956761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Limbajul/exprimări verbale:</a:t>
                      </a:r>
                    </a:p>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Ce şi cum spune cineva ceva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rPr>
                        <a:t>???</a:t>
                      </a:r>
                      <a:endParaRPr kumimoji="0" lang="pt-BR"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Exemplu:</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6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vi-VN" altLang="de-DE" sz="1800">
                <a:solidFill>
                  <a:srgbClr val="333333"/>
                </a:solidFill>
                <a:latin typeface="+mj-lt"/>
                <a:ea typeface="+mn-ea"/>
              </a:rPr>
              <a:t>Atribuit Marie Antoinette (1755-1793); sarcasm, naivitate, neşiinţă?</a:t>
            </a:r>
            <a:endParaRPr lang="en-US" altLang="de-DE" sz="18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vi-VN" altLang="de-DE" sz="1600" b="1">
                <a:solidFill>
                  <a:srgbClr val="333333"/>
                </a:solidFill>
                <a:latin typeface="Calibri Light"/>
              </a:rPr>
              <a:t>Poporul nu are pâine…de ce nu mănâncă cozonac ?</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06826995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Limbajul/exprimări verbale:</a:t>
                      </a:r>
                    </a:p>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Ce şi cum spune cineva ceva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333333"/>
                          </a:solidFill>
                          <a:effectLst/>
                          <a:latin typeface="Calibri Light"/>
                        </a:rPr>
                        <a:t>Limba reprezintă un mod foarte important pentru comunicare. Tonul (arogant, înfumurat), alegerea cuvintelor (arogant, neutral) pot </a:t>
                      </a:r>
                      <a:r>
                        <a:rPr kumimoji="0" lang="vi-VN" sz="2000" b="0" i="0" u="none" strike="noStrike" cap="none" normalizeH="0" baseline="0">
                          <a:ln>
                            <a:noFill/>
                          </a:ln>
                          <a:solidFill>
                            <a:srgbClr val="333333"/>
                          </a:solidFill>
                          <a:effectLst/>
                          <a:latin typeface="Calibri Light"/>
                        </a:rPr>
                        <a:t>să “spună” </a:t>
                      </a:r>
                      <a:r>
                        <a:rPr kumimoji="0" lang="vi-VN" sz="2000" b="0" i="0" u="none" strike="noStrike" cap="none" normalizeH="0" baseline="0" dirty="0">
                          <a:ln>
                            <a:noFill/>
                          </a:ln>
                          <a:solidFill>
                            <a:srgbClr val="333333"/>
                          </a:solidFill>
                          <a:effectLst/>
                          <a:latin typeface="Calibri Light"/>
                        </a:rPr>
                        <a:t>mult despre o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rPr>
                        <a:t>???</a:t>
                      </a:r>
                      <a:endParaRPr kumimoji="0" lang="pt-BR"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Exemplu:</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6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vi-VN" altLang="de-DE" sz="1800">
                <a:solidFill>
                  <a:srgbClr val="333333"/>
                </a:solidFill>
                <a:latin typeface="+mj-lt"/>
                <a:ea typeface="+mn-ea"/>
              </a:rPr>
              <a:t>Atribuit Marie Antoinette (1755-1793); sarcasm, naivitate, neşiinţă?</a:t>
            </a:r>
            <a:endParaRPr lang="en-US" altLang="de-DE" sz="18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vi-VN" altLang="de-DE" sz="1600" b="1">
                <a:solidFill>
                  <a:srgbClr val="333333"/>
                </a:solidFill>
                <a:latin typeface="Calibri Light"/>
              </a:rPr>
              <a:t>Poporul nu are pâine…de ce nu mănâncă cozonac ?</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8</a:t>
            </a:fld>
            <a:endParaRPr lang="de-DE" altLang="de-DE"/>
          </a:p>
        </p:txBody>
      </p:sp>
    </p:spTree>
    <p:extLst>
      <p:ext uri="{BB962C8B-B14F-4D97-AF65-F5344CB8AC3E}">
        <p14:creationId xmlns:p14="http://schemas.microsoft.com/office/powerpoint/2010/main" val="1709328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094571844"/>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Limbajul/exprimări verbale:</a:t>
                      </a:r>
                    </a:p>
                    <a:p>
                      <a:pPr marL="0" marR="0" lvl="0" indent="0" algn="l" defTabSz="914400" rtl="0" eaLnBrk="1" fontAlgn="base" latinLnBrk="0" hangingPunct="1">
                        <a:lnSpc>
                          <a:spcPct val="100000"/>
                        </a:lnSpc>
                        <a:spcBef>
                          <a:spcPts val="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Ce şi cum spune cineva ceva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333333"/>
                          </a:solidFill>
                          <a:effectLst/>
                          <a:latin typeface="Calibri Light"/>
                        </a:rPr>
                        <a:t>Limba reprezintă un mod foarte important pentru comunicare. Tonul (arogant, înfumurat), alegerea cuvintelor (arogant, neutral) pot </a:t>
                      </a:r>
                      <a:r>
                        <a:rPr kumimoji="0" lang="vi-VN" sz="2000" b="0" i="0" u="none" strike="noStrike" cap="none" normalizeH="0" baseline="0">
                          <a:ln>
                            <a:noFill/>
                          </a:ln>
                          <a:solidFill>
                            <a:srgbClr val="333333"/>
                          </a:solidFill>
                          <a:effectLst/>
                          <a:latin typeface="Calibri Light"/>
                        </a:rPr>
                        <a:t>să “spună” </a:t>
                      </a:r>
                      <a:r>
                        <a:rPr kumimoji="0" lang="vi-VN" sz="2000" b="0" i="0" u="none" strike="noStrike" cap="none" normalizeH="0" baseline="0" dirty="0">
                          <a:ln>
                            <a:noFill/>
                          </a:ln>
                          <a:solidFill>
                            <a:srgbClr val="333333"/>
                          </a:solidFill>
                          <a:effectLst/>
                          <a:latin typeface="Calibri Light"/>
                        </a:rPr>
                        <a:t>mult despre o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Conţinutul: </a:t>
                      </a:r>
                      <a:r>
                        <a:rPr kumimoji="0" lang="vi-VN" sz="2000" b="0" i="0" u="none" strike="noStrike" cap="none" normalizeH="0" baseline="0" dirty="0">
                          <a:ln>
                            <a:noFill/>
                          </a:ln>
                          <a:solidFill>
                            <a:srgbClr val="333333"/>
                          </a:solidFill>
                          <a:effectLst/>
                          <a:latin typeface="Calibri Light"/>
                        </a:rPr>
                        <a:t>ce spunem nu corespunde adesea cu ceea ce gândim (buna-cuviinţă, neînţelegeri etc.).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Intonaţia: </a:t>
                      </a:r>
                      <a:r>
                        <a:rPr kumimoji="0" lang="vi-VN" sz="2000" b="0" i="0" u="none" strike="noStrike" cap="none" normalizeH="0" baseline="0" dirty="0">
                          <a:ln>
                            <a:noFill/>
                          </a:ln>
                          <a:solidFill>
                            <a:srgbClr val="333333"/>
                          </a:solidFill>
                          <a:effectLst/>
                          <a:latin typeface="Calibri Light"/>
                        </a:rPr>
                        <a:t>unele persoane au o intonaţie mai monotonă – pot însă să aibe </a:t>
                      </a:r>
                      <a:r>
                        <a:rPr kumimoji="0" lang="vi-VN" sz="2000" b="0" i="0" u="none" strike="noStrike" cap="none" normalizeH="0" baseline="0">
                          <a:ln>
                            <a:noFill/>
                          </a:ln>
                          <a:solidFill>
                            <a:srgbClr val="333333"/>
                          </a:solidFill>
                          <a:effectLst/>
                          <a:latin typeface="Calibri Light"/>
                        </a:rPr>
                        <a:t>emoţii (“umor sec”; </a:t>
                      </a:r>
                      <a:r>
                        <a:rPr kumimoji="0" lang="vi-VN" sz="2000" b="0" i="0" u="none" strike="noStrike" cap="none" normalizeH="0" baseline="0" dirty="0">
                          <a:ln>
                            <a:noFill/>
                          </a:ln>
                          <a:solidFill>
                            <a:srgbClr val="333333"/>
                          </a:solidFill>
                          <a:effectLst/>
                          <a:latin typeface="Calibri Light"/>
                        </a:rPr>
                        <a:t>anumite boli: Morbus Parkinson).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Exemplu:</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69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vi-VN" altLang="de-DE" sz="1800">
                <a:solidFill>
                  <a:srgbClr val="333333"/>
                </a:solidFill>
                <a:latin typeface="+mj-lt"/>
                <a:ea typeface="+mn-ea"/>
              </a:rPr>
              <a:t>Atribuit Marie Antoinette (1755-1793); sarcasm, naivitate, neşiinţă?</a:t>
            </a:r>
            <a:endParaRPr lang="en-US" altLang="de-DE" sz="18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vi-VN" altLang="de-DE" sz="1600" b="1">
                <a:solidFill>
                  <a:srgbClr val="333333"/>
                </a:solidFill>
                <a:latin typeface="Calibri Light"/>
              </a:rPr>
              <a:t>Poporul nu are pâine…de ce nu mănâncă cozonac ?</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9</a:t>
            </a:fld>
            <a:endParaRPr lang="de-DE" altLang="de-DE"/>
          </a:p>
        </p:txBody>
      </p:sp>
    </p:spTree>
    <p:extLst>
      <p:ext uri="{BB962C8B-B14F-4D97-AF65-F5344CB8AC3E}">
        <p14:creationId xmlns:p14="http://schemas.microsoft.com/office/powerpoint/2010/main" val="3730864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027306570"/>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Cunoştinţe prealabile despre o anumită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32572364"/>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Cunoştinţe prealabile despre o anumită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Cunoştinţe prealabile despre o persoană ne uşurează aprecierea/evaluarea acesteia, mai ales atunci când am mai întâlnit-o într-o situaţie asemănătoare.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11</a:t>
            </a:fld>
            <a:endParaRPr lang="de-DE" altLang="de-DE"/>
          </a:p>
        </p:txBody>
      </p:sp>
    </p:spTree>
    <p:extLst>
      <p:ext uri="{BB962C8B-B14F-4D97-AF65-F5344CB8AC3E}">
        <p14:creationId xmlns:p14="http://schemas.microsoft.com/office/powerpoint/2010/main" val="524384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30809118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Cunoştinţe prealabile despre o anumită persoană</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Aspect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Cunoştinţe prealabile despre o persoană ne uşurează aprecierea/evaluarea acesteia, mai ales atunci când am mai întâlnit-o într-o situaţie asemănătoare.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Oamenii se comportă diferit, fapt ce depinde de situaţii, de dispoziţia sufletească şi de întâmplare. Nimeni nu este totdeauna şi peste tot prietenos respectiv răutăcios. Cineva poate să se comporte între prieteni foarte social, însă cu persoane străine timid sau viceversa. Uneori suntem suprinşi de noi înşine!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12</a:t>
            </a:fld>
            <a:endParaRPr lang="de-DE" altLang="de-DE"/>
          </a:p>
        </p:txBody>
      </p:sp>
    </p:spTree>
    <p:extLst>
      <p:ext uri="{BB962C8B-B14F-4D97-AF65-F5344CB8AC3E}">
        <p14:creationId xmlns:p14="http://schemas.microsoft.com/office/powerpoint/2010/main" val="2114351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a:solidFill>
                <a:srgbClr val="004992"/>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069652060"/>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Intuiţie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Aspect important:</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4"/>
          <p:cNvSpPr txBox="1">
            <a:spLocks noChangeArrowheads="1"/>
          </p:cNvSpPr>
          <p:nvPr/>
        </p:nvSpPr>
        <p:spPr bwMode="auto">
          <a:xfrm>
            <a:off x="408953" y="4869160"/>
            <a:ext cx="374904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vi-VN" altLang="de-DE" sz="1800">
                <a:solidFill>
                  <a:srgbClr val="333333"/>
                </a:solidFill>
                <a:latin typeface="+mj-lt"/>
                <a:ea typeface="+mn-ea"/>
              </a:rPr>
              <a:t>Se presupune că câinii pot să recunoască intenţiile oamenilor!</a:t>
            </a:r>
            <a:endParaRPr lang="en-US" altLang="de-DE" sz="1800" dirty="0">
              <a:solidFill>
                <a:srgbClr val="333333"/>
              </a:solidFill>
              <a:latin typeface="+mj-lt"/>
              <a:ea typeface="+mn-ea"/>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dirty="0">
              <a:solidFill>
                <a:srgbClr val="004992"/>
              </a:solidFill>
              <a:latin typeface="+mn-lt"/>
              <a:ea typeface="+mn-ea"/>
              <a:cs typeface="+mn-cs"/>
            </a:endParaRPr>
          </a:p>
        </p:txBody>
      </p:sp>
      <p:graphicFrame>
        <p:nvGraphicFramePr>
          <p:cNvPr id="19" name="Group 2"/>
          <p:cNvGraphicFramePr>
            <a:graphicFrameLocks noGrp="1"/>
          </p:cNvGraphicFramePr>
          <p:nvPr>
            <p:extLst>
              <p:ext uri="{D42A27DB-BD31-4B8C-83A1-F6EECF244321}">
                <p14:modId xmlns:p14="http://schemas.microsoft.com/office/powerpoint/2010/main" val="4207948980"/>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Intuiţie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Intuiţia poate fi înţeleasă ca cunoştinţe adunate pe baza experienţei de viaţă. Uneori instinctul nostru este mai bun decât judecata!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400">
                <a:latin typeface="Calibri Light"/>
              </a:rPr>
              <a:t>Frică/Teamă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Fericire</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Filmul de groază </a:t>
            </a:r>
            <a:br>
              <a:rPr lang="vi-VN" altLang="de-DE" sz="1200">
                <a:latin typeface="Calibri Light"/>
              </a:rPr>
            </a:br>
            <a:r>
              <a:rPr lang="vi-VN" altLang="de-DE" sz="1200">
                <a:latin typeface="Calibri Light"/>
              </a:rPr>
              <a:t>(“Es”)</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Aminitire despre un circ</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vi-VN" altLang="de-DE" sz="1400" b="1" dirty="0">
                <a:latin typeface="Calibri Light"/>
              </a:rPr>
              <a:t>vesel, simpatic, înspăimântător?</a:t>
            </a:r>
          </a:p>
          <a:p>
            <a:pPr lvl="0" algn="ctr" eaLnBrk="1" hangingPunct="1">
              <a:spcBef>
                <a:spcPts val="0"/>
              </a:spcBef>
              <a:spcAft>
                <a:spcPts val="0"/>
              </a:spcAft>
              <a:buNone/>
            </a:pPr>
            <a:r>
              <a:rPr lang="vi-VN" altLang="de-DE" sz="1400" dirty="0">
                <a:latin typeface="Calibri Light"/>
              </a:rPr>
              <a:t>Dependent de starea emoţională!</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dirty="0">
              <a:solidFill>
                <a:srgbClr val="004992"/>
              </a:solidFill>
              <a:latin typeface="+mn-lt"/>
              <a:ea typeface="+mn-ea"/>
              <a:cs typeface="+mn-cs"/>
            </a:endParaRPr>
          </a:p>
        </p:txBody>
      </p:sp>
      <p:graphicFrame>
        <p:nvGraphicFramePr>
          <p:cNvPr id="19" name="Group 2"/>
          <p:cNvGraphicFramePr>
            <a:graphicFrameLocks noGrp="1"/>
          </p:cNvGraphicFramePr>
          <p:nvPr>
            <p:extLst>
              <p:ext uri="{D42A27DB-BD31-4B8C-83A1-F6EECF244321}">
                <p14:modId xmlns:p14="http://schemas.microsoft.com/office/powerpoint/2010/main" val="216749417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Intuiţie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Intuiţia poate fi înţeleasă ca cunoştinţe adunate pe baza experienţei de viaţă. Uneori instinctul nostru este mai bun decât judecata!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Sentimentele momentane pot să ne influenţeaze percepţia/gândirea. Exemple:</a:t>
                      </a:r>
                      <a:endParaRPr kumimoji="0" lang="en-US"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vi-VN" sz="1800" b="0" i="0" u="none" strike="noStrike" cap="none" normalizeH="0" baseline="0" dirty="0">
                          <a:ln>
                            <a:noFill/>
                          </a:ln>
                          <a:solidFill>
                            <a:srgbClr val="004992"/>
                          </a:solidFill>
                          <a:effectLst/>
                          <a:latin typeface="Calibri Light"/>
                        </a:rPr>
                        <a:t>Furie/mânie:</a:t>
                      </a:r>
                      <a:r>
                        <a:rPr kumimoji="0" lang="vi-VN" sz="1800" b="0" i="0" u="none" strike="noStrike" cap="none" normalizeH="0" baseline="0" dirty="0">
                          <a:ln>
                            <a:noFill/>
                          </a:ln>
                          <a:solidFill>
                            <a:srgbClr val="333333"/>
                          </a:solidFill>
                          <a:effectLst/>
                          <a:latin typeface="Calibri Light"/>
                        </a:rPr>
                        <a:t> tendinţa de a ne simţii neînţeleşi; neîncredere.</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vi-VN" sz="1800" b="0" i="0" u="none" strike="noStrike" cap="none" normalizeH="0" baseline="0" dirty="0">
                          <a:ln>
                            <a:noFill/>
                          </a:ln>
                          <a:solidFill>
                            <a:srgbClr val="004992"/>
                          </a:solidFill>
                          <a:effectLst/>
                          <a:latin typeface="Calibri Light"/>
                        </a:rPr>
                        <a:t>Deprimare/depresie:</a:t>
                      </a:r>
                      <a:r>
                        <a:rPr kumimoji="0" lang="vi-VN" sz="1800" b="0" i="0" u="none" strike="noStrike" cap="none" normalizeH="0" baseline="0" dirty="0">
                          <a:ln>
                            <a:noFill/>
                          </a:ln>
                          <a:solidFill>
                            <a:srgbClr val="333333"/>
                          </a:solidFill>
                          <a:effectLst/>
                          <a:latin typeface="Calibri Light"/>
                        </a:rPr>
                        <a:t> totul </a:t>
                      </a:r>
                      <a:r>
                        <a:rPr kumimoji="0" lang="vi-VN" sz="1800" b="0" i="0" u="none" strike="noStrike" cap="none" normalizeH="0" baseline="0">
                          <a:ln>
                            <a:noFill/>
                          </a:ln>
                          <a:solidFill>
                            <a:srgbClr val="333333"/>
                          </a:solidFill>
                          <a:effectLst/>
                          <a:latin typeface="Calibri Light"/>
                        </a:rPr>
                        <a:t>apare “mai întunecat” decât în </a:t>
                      </a:r>
                      <a:r>
                        <a:rPr kumimoji="0" lang="vi-VN" sz="1800" b="0" i="0" u="none" strike="noStrike" cap="none" normalizeH="0" baseline="0" dirty="0">
                          <a:ln>
                            <a:noFill/>
                          </a:ln>
                          <a:solidFill>
                            <a:srgbClr val="333333"/>
                          </a:solidFill>
                          <a:effectLst/>
                          <a:latin typeface="Calibri Light"/>
                        </a:rPr>
                        <a:t>realitate.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400">
                <a:latin typeface="Calibri Light"/>
              </a:rPr>
              <a:t>Frică/Teamă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Fericire</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Filmul de groază </a:t>
            </a:r>
            <a:br>
              <a:rPr lang="vi-VN" altLang="de-DE" sz="1200">
                <a:latin typeface="Calibri Light"/>
              </a:rPr>
            </a:br>
            <a:r>
              <a:rPr lang="vi-VN" altLang="de-DE" sz="1200">
                <a:latin typeface="Calibri Light"/>
              </a:rPr>
              <a:t>(“Es”)</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Aminitire despre un circ</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vi-VN" altLang="de-DE" sz="1400" b="1" dirty="0">
                <a:latin typeface="Calibri Light"/>
              </a:rPr>
              <a:t>vesel, simpatic, înspăimântător?</a:t>
            </a:r>
          </a:p>
          <a:p>
            <a:pPr lvl="0" algn="ctr" eaLnBrk="1" hangingPunct="1">
              <a:spcBef>
                <a:spcPts val="0"/>
              </a:spcBef>
              <a:spcAft>
                <a:spcPts val="0"/>
              </a:spcAft>
              <a:buNone/>
            </a:pPr>
            <a:r>
              <a:rPr lang="vi-VN" altLang="de-DE" sz="1400" dirty="0">
                <a:latin typeface="Calibri Light"/>
              </a:rPr>
              <a:t>Dependent de starea emoţională!</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15</a:t>
            </a:fld>
            <a:endParaRPr lang="de-DE" altLang="de-DE"/>
          </a:p>
        </p:txBody>
      </p:sp>
    </p:spTree>
    <p:extLst>
      <p:ext uri="{BB962C8B-B14F-4D97-AF65-F5344CB8AC3E}">
        <p14:creationId xmlns:p14="http://schemas.microsoft.com/office/powerpoint/2010/main" val="442137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Discutaţi avantajele şi dezavantajele următorului indiciu cu privire la evaluarea unei persoane</a:t>
            </a:r>
            <a:endParaRPr lang="en-US" sz="3600" dirty="0">
              <a:solidFill>
                <a:srgbClr val="004992"/>
              </a:solidFill>
              <a:latin typeface="+mn-lt"/>
              <a:ea typeface="+mn-ea"/>
              <a:cs typeface="+mn-cs"/>
            </a:endParaRPr>
          </a:p>
        </p:txBody>
      </p:sp>
      <p:graphicFrame>
        <p:nvGraphicFramePr>
          <p:cNvPr id="19" name="Group 2"/>
          <p:cNvGraphicFramePr>
            <a:graphicFrameLocks noGrp="1"/>
          </p:cNvGraphicFramePr>
          <p:nvPr>
            <p:extLst>
              <p:ext uri="{D42A27DB-BD31-4B8C-83A1-F6EECF244321}">
                <p14:modId xmlns:p14="http://schemas.microsoft.com/office/powerpoint/2010/main" val="3867521651"/>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Intuiţie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Intuiţia poate fi înţeleasă ca cunoştinţe adunate pe baza experienţei de viaţă. Uneori instinctul nostru este mai bun decât judecata!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Sentimentele momentane pot să ne influenţeaze percepţia/gândirea. Exemple:</a:t>
                      </a:r>
                      <a:endParaRPr kumimoji="0" lang="en-US"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vi-VN" sz="1800" b="0" i="0" u="none" strike="noStrike" cap="none" normalizeH="0" baseline="0" dirty="0">
                          <a:ln>
                            <a:noFill/>
                          </a:ln>
                          <a:solidFill>
                            <a:srgbClr val="004992"/>
                          </a:solidFill>
                          <a:effectLst/>
                          <a:latin typeface="Calibri Light"/>
                        </a:rPr>
                        <a:t>Furie/mânie:</a:t>
                      </a:r>
                      <a:r>
                        <a:rPr kumimoji="0" lang="vi-VN" sz="1800" b="0" i="0" u="none" strike="noStrike" cap="none" normalizeH="0" baseline="0" dirty="0">
                          <a:ln>
                            <a:noFill/>
                          </a:ln>
                          <a:solidFill>
                            <a:srgbClr val="333333"/>
                          </a:solidFill>
                          <a:effectLst/>
                          <a:latin typeface="Calibri Light"/>
                        </a:rPr>
                        <a:t> tendinţa de a ne simţii neînţeleşi; neîncredere.</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vi-VN" sz="1800" b="0" i="0" u="none" strike="noStrike" cap="none" normalizeH="0" baseline="0" dirty="0">
                          <a:ln>
                            <a:noFill/>
                          </a:ln>
                          <a:solidFill>
                            <a:srgbClr val="004992"/>
                          </a:solidFill>
                          <a:effectLst/>
                          <a:latin typeface="Calibri Light"/>
                        </a:rPr>
                        <a:t>Deprimare/depresie:</a:t>
                      </a:r>
                      <a:r>
                        <a:rPr kumimoji="0" lang="vi-VN" sz="1800" b="0" i="0" u="none" strike="noStrike" cap="none" normalizeH="0" baseline="0" dirty="0">
                          <a:ln>
                            <a:noFill/>
                          </a:ln>
                          <a:solidFill>
                            <a:srgbClr val="333333"/>
                          </a:solidFill>
                          <a:effectLst/>
                          <a:latin typeface="Calibri Light"/>
                        </a:rPr>
                        <a:t> totul </a:t>
                      </a:r>
                      <a:r>
                        <a:rPr kumimoji="0" lang="vi-VN" sz="1800" b="0" i="0" u="none" strike="noStrike" cap="none" normalizeH="0" baseline="0">
                          <a:ln>
                            <a:noFill/>
                          </a:ln>
                          <a:solidFill>
                            <a:srgbClr val="333333"/>
                          </a:solidFill>
                          <a:effectLst/>
                          <a:latin typeface="Calibri Light"/>
                        </a:rPr>
                        <a:t>apare “mai întunecat” decât în </a:t>
                      </a:r>
                      <a:r>
                        <a:rPr kumimoji="0" lang="vi-VN" sz="1800" b="0" i="0" u="none" strike="noStrike" cap="none" normalizeH="0" baseline="0" dirty="0">
                          <a:ln>
                            <a:noFill/>
                          </a:ln>
                          <a:solidFill>
                            <a:srgbClr val="333333"/>
                          </a:solidFill>
                          <a:effectLst/>
                          <a:latin typeface="Calibri Light"/>
                        </a:rPr>
                        <a:t>realitate.</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Trebuie să ţinem cont de instinctele noastre, însă să nu ne bazăm orbi pe ele.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400">
                <a:latin typeface="Calibri Light"/>
              </a:rPr>
              <a:t>Frică/Teamă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Fericire</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Filmul de groază </a:t>
            </a:r>
            <a:br>
              <a:rPr lang="vi-VN" altLang="de-DE" sz="1200">
                <a:latin typeface="Calibri Light"/>
              </a:rPr>
            </a:br>
            <a:r>
              <a:rPr lang="vi-VN" altLang="de-DE" sz="1200">
                <a:latin typeface="Calibri Light"/>
              </a:rPr>
              <a:t>(“Es”)</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Aminitire despre un circ</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vi-VN" altLang="de-DE" sz="1400" b="1" dirty="0">
                <a:latin typeface="Calibri Light"/>
              </a:rPr>
              <a:t>vesel, simpatic, înspăimântător?</a:t>
            </a:r>
          </a:p>
          <a:p>
            <a:pPr lvl="0" algn="ctr" eaLnBrk="1" hangingPunct="1">
              <a:spcBef>
                <a:spcPts val="0"/>
              </a:spcBef>
              <a:spcAft>
                <a:spcPts val="0"/>
              </a:spcAft>
              <a:buNone/>
            </a:pPr>
            <a:r>
              <a:rPr lang="vi-VN" altLang="de-DE" sz="1400" dirty="0">
                <a:latin typeface="Calibri Light"/>
              </a:rPr>
              <a:t>Dependent de starea emoţională!</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16</a:t>
            </a:fld>
            <a:endParaRPr lang="de-DE" altLang="de-DE"/>
          </a:p>
        </p:txBody>
      </p:sp>
    </p:spTree>
    <p:extLst>
      <p:ext uri="{BB962C8B-B14F-4D97-AF65-F5344CB8AC3E}">
        <p14:creationId xmlns:p14="http://schemas.microsoft.com/office/powerpoint/2010/main" val="1141265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Aparenţă şi realitate!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en-US" sz="2400" dirty="0" err="1">
                <a:solidFill>
                  <a:srgbClr val="004992"/>
                </a:solidFill>
              </a:rPr>
              <a:t>noi</a:t>
            </a:r>
            <a:r>
              <a:rPr lang="en-US" sz="2400" dirty="0">
                <a:solidFill>
                  <a:srgbClr val="004992"/>
                </a:solidFill>
              </a:rPr>
              <a:t> nu ne </a:t>
            </a:r>
            <a:r>
              <a:rPr lang="en-US" sz="2400" dirty="0" err="1">
                <a:solidFill>
                  <a:srgbClr val="004992"/>
                </a:solidFill>
              </a:rPr>
              <a:t>putem</a:t>
            </a:r>
            <a:r>
              <a:rPr lang="en-US" sz="2400" dirty="0">
                <a:solidFill>
                  <a:srgbClr val="004992"/>
                </a:solidFill>
              </a:rPr>
              <a:t> </a:t>
            </a:r>
            <a:r>
              <a:rPr lang="en-US" sz="2400" dirty="0" err="1">
                <a:solidFill>
                  <a:srgbClr val="004992"/>
                </a:solidFill>
              </a:rPr>
              <a:t>baza</a:t>
            </a:r>
            <a:r>
              <a:rPr lang="en-US" sz="2400" dirty="0">
                <a:solidFill>
                  <a:srgbClr val="004992"/>
                </a:solidFill>
              </a:rPr>
              <a:t> </a:t>
            </a:r>
            <a:r>
              <a:rPr lang="en-US" sz="2400" dirty="0" err="1">
                <a:solidFill>
                  <a:srgbClr val="004992"/>
                </a:solidFill>
              </a:rPr>
              <a:t>pe</a:t>
            </a:r>
            <a:r>
              <a:rPr lang="en-US" sz="2400" dirty="0">
                <a:solidFill>
                  <a:srgbClr val="004992"/>
                </a:solidFill>
              </a:rPr>
              <a:t> </a:t>
            </a:r>
            <a:r>
              <a:rPr lang="en-US" sz="2400" dirty="0" err="1">
                <a:solidFill>
                  <a:srgbClr val="004992"/>
                </a:solidFill>
              </a:rPr>
              <a:t>nici</a:t>
            </a:r>
            <a:r>
              <a:rPr lang="en-US" sz="2400" dirty="0">
                <a:solidFill>
                  <a:srgbClr val="004992"/>
                </a:solidFill>
              </a:rPr>
              <a:t> </a:t>
            </a:r>
            <a:r>
              <a:rPr lang="en-US" sz="2400" dirty="0" err="1">
                <a:solidFill>
                  <a:srgbClr val="004992"/>
                </a:solidFill>
              </a:rPr>
              <a:t>unul</a:t>
            </a:r>
            <a:r>
              <a:rPr lang="en-US" sz="2400" dirty="0">
                <a:solidFill>
                  <a:srgbClr val="004992"/>
                </a:solidFill>
              </a:rPr>
              <a:t> </a:t>
            </a:r>
            <a:r>
              <a:rPr lang="en-US" sz="2400" dirty="0" err="1">
                <a:solidFill>
                  <a:srgbClr val="004992"/>
                </a:solidFill>
              </a:rPr>
              <a:t>singur</a:t>
            </a:r>
            <a:r>
              <a:rPr lang="en-US" sz="2400" dirty="0">
                <a:solidFill>
                  <a:srgbClr val="004992"/>
                </a:solidFill>
              </a:rPr>
              <a:t> din </a:t>
            </a:r>
            <a:r>
              <a:rPr lang="en-US" sz="2400" dirty="0" err="1">
                <a:solidFill>
                  <a:srgbClr val="004992"/>
                </a:solidFill>
              </a:rPr>
              <a:t>aspectele</a:t>
            </a:r>
            <a:r>
              <a:rPr lang="en-US" sz="2400" dirty="0">
                <a:solidFill>
                  <a:srgbClr val="004992"/>
                </a:solidFill>
              </a:rPr>
              <a:t> </a:t>
            </a:r>
            <a:r>
              <a:rPr lang="en-US" sz="2400" dirty="0" err="1">
                <a:solidFill>
                  <a:srgbClr val="004992"/>
                </a:solidFill>
              </a:rPr>
              <a:t>discutate</a:t>
            </a:r>
            <a:r>
              <a:rPr lang="en-US" sz="2400" dirty="0">
                <a:solidFill>
                  <a:srgbClr val="004992"/>
                </a:solidFill>
              </a:rPr>
              <a:t> (</a:t>
            </a:r>
            <a:r>
              <a:rPr lang="en-US" sz="2400" dirty="0" err="1">
                <a:solidFill>
                  <a:srgbClr val="004992"/>
                </a:solidFill>
              </a:rPr>
              <a:t>limba</a:t>
            </a:r>
            <a:r>
              <a:rPr lang="en-US" sz="2400" dirty="0">
                <a:solidFill>
                  <a:srgbClr val="004992"/>
                </a:solidFill>
              </a:rPr>
              <a:t>, </a:t>
            </a:r>
            <a:r>
              <a:rPr lang="en-US" sz="2400" dirty="0" err="1">
                <a:solidFill>
                  <a:srgbClr val="004992"/>
                </a:solidFill>
              </a:rPr>
              <a:t>limbajul</a:t>
            </a:r>
            <a:r>
              <a:rPr lang="en-US" sz="2400" dirty="0">
                <a:solidFill>
                  <a:srgbClr val="004992"/>
                </a:solidFill>
              </a:rPr>
              <a:t> corporal, </a:t>
            </a:r>
            <a:r>
              <a:rPr lang="en-US" sz="2400" dirty="0" err="1">
                <a:solidFill>
                  <a:srgbClr val="004992"/>
                </a:solidFill>
              </a:rPr>
              <a:t>intuiţia</a:t>
            </a:r>
            <a:r>
              <a:rPr lang="en-US" sz="2400" dirty="0">
                <a:solidFill>
                  <a:srgbClr val="004992"/>
                </a:solidFill>
              </a:rPr>
              <a:t> etc.)!</a:t>
            </a:r>
          </a:p>
          <a:p>
            <a:pPr lvl="0" defTabSz="914400" fontAlgn="base"/>
            <a:r>
              <a:rPr lang="de-DE" sz="2400" i="1" dirty="0">
                <a:solidFill>
                  <a:srgbClr val="333333"/>
                </a:solidFill>
              </a:rPr>
              <a:t>Este necesar să luăm toate aspectele în considerare!</a:t>
            </a:r>
            <a:br>
              <a:rPr lang="de-DE" sz="2400" i="1" dirty="0">
                <a:solidFill>
                  <a:srgbClr val="333333"/>
                </a:solidFill>
              </a:rPr>
            </a:br>
            <a:r>
              <a:rPr lang="de-DE" sz="2400" dirty="0">
                <a:solidFill>
                  <a:srgbClr val="333333"/>
                </a:solidFill>
              </a:rPr>
              <a:t>Această perspectivă ne ajută să luăm o decizie în situaţii</a:t>
            </a:r>
            <a:r>
              <a:rPr lang="en-US" sz="2400" dirty="0">
                <a:solidFill>
                  <a:srgbClr val="333333"/>
                </a:solidFill>
              </a:rPr>
              <a:t> </a:t>
            </a:r>
            <a:r>
              <a:rPr lang="de-DE" sz="2400" dirty="0">
                <a:solidFill>
                  <a:srgbClr val="333333"/>
                </a:solidFill>
              </a:rPr>
              <a:t>complexe...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 ce scop?</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Studii arată că multe (însă nu toate!) persoane cu boli psihice (mai ales psihoză):</a:t>
            </a:r>
          </a:p>
          <a:p>
            <a:pPr marL="342900" lvl="0" indent="-342900" defTabSz="914400"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 ce scop?</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Studii arată că multe (însă nu toate!) persoane cu boli psihice (mai ales </a:t>
            </a:r>
            <a:r>
              <a:rPr lang="de-DE" altLang="de-DE" sz="2400">
                <a:solidFill>
                  <a:srgbClr val="333333"/>
                </a:solidFill>
              </a:rPr>
              <a:t>psihoză):</a:t>
            </a:r>
          </a:p>
          <a:p>
            <a:pPr marL="342900" lvl="0" indent="-342900" defTabSz="914400"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p>
          <a:p>
            <a:pPr marL="342900" lvl="0" indent="-342900" defTabSz="914400" fontAlgn="base">
              <a:buClr>
                <a:srgbClr val="333333"/>
              </a:buClr>
              <a:buFont typeface="WingDings"/>
              <a:buChar char=""/>
            </a:pPr>
            <a:r>
              <a:rPr lang="de-DE" altLang="de-DE" sz="2400" dirty="0">
                <a:solidFill>
                  <a:srgbClr val="004992"/>
                </a:solidFill>
              </a:rPr>
              <a:t>Au probleme să recunoască de ce alte persoane se comportă într-un anumit mod.</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19</a:t>
            </a:fld>
            <a:endParaRPr lang="de-DE" altLang="de-DE"/>
          </a:p>
        </p:txBody>
      </p:sp>
    </p:spTree>
    <p:extLst>
      <p:ext uri="{BB962C8B-B14F-4D97-AF65-F5344CB8AC3E}">
        <p14:creationId xmlns:p14="http://schemas.microsoft.com/office/powerpoint/2010/main" val="47357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Exemple pentru modul în care dificultăţi în empatie favorizează în psihoză evaluări greşite</a:t>
            </a:r>
            <a:endParaRPr lang="en-US" sz="3600">
              <a:solidFill>
                <a:srgbClr val="004992"/>
              </a:solidFill>
              <a:latin typeface="+mn-lt"/>
              <a:ea typeface="+mn-ea"/>
              <a:cs typeface="+mn-cs"/>
            </a:endParaRPr>
          </a:p>
        </p:txBody>
      </p:sp>
      <p:sp>
        <p:nvSpPr>
          <p:cNvPr id="46106" name="Rechteck 1"/>
          <p:cNvSpPr>
            <a:spLocks noChangeArrowheads="1"/>
          </p:cNvSpPr>
          <p:nvPr/>
        </p:nvSpPr>
        <p:spPr bwMode="auto">
          <a:xfrm>
            <a:off x="408955"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o-RO" altLang="de-DE" sz="2000" dirty="0">
                <a:solidFill>
                  <a:srgbClr val="004992"/>
                </a:solidFill>
                <a:latin typeface="+mn-lt"/>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1826826117"/>
              </p:ext>
            </p:extLst>
          </p:nvPr>
        </p:nvGraphicFramePr>
        <p:xfrm>
          <a:off x="408954" y="2203705"/>
          <a:ext cx="11376000" cy="338328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89527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Eveniment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Evaluarea în psihoză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Alte explicaţii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Un om vă priveşte îndelungat în metrou.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Persoanele care mă urmăesc nu se mai ascund de mine.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Comportamentul propriu exagerat (de exemplu ochelari de soare) a provocat.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Şeful vă critică greşelile.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Convingerea că veţi fi concediat.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Şeful a reacţionat axagerat, însă nu are de gând să vă concedieze – el critică de felul lui.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Un prieten citeşte un articol despre note şcolare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proaste.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El face aluzii la notele şcolare proaste ale dumneavoastră.</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Coincidenţă – ştirea a trezit interesul acestui prieten, care probabil nu ştie de problemele şcolare ale dumneavoastră.</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Veţi vedea o poveste ilustrată.</a:t>
            </a:r>
          </a:p>
          <a:p>
            <a:pPr marL="342900" lvl="0" indent="-342900" defTabSz="914400" fontAlgn="base">
              <a:buClr>
                <a:srgbClr val="333333"/>
              </a:buClr>
              <a:buFont typeface="WingDings"/>
              <a:buChar char=""/>
              <a:tabLst>
                <a:tab pos="358775" algn="l"/>
              </a:tabLst>
              <a:defRPr/>
            </a:pPr>
            <a:r>
              <a:rPr lang="de-DE" sz="2400" dirty="0">
                <a:solidFill>
                  <a:srgbClr val="333333"/>
                </a:solidFill>
              </a:rPr>
              <a:t>Discutaţi despre ce gândesc persoanele din poveste cu privire la alte persoane.</a:t>
            </a: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Veţi vedea o poveste ilustrată.</a:t>
            </a:r>
          </a:p>
          <a:p>
            <a:pPr marL="342900" lvl="0" indent="-342900" defTabSz="914400" fontAlgn="base">
              <a:buClr>
                <a:srgbClr val="333333"/>
              </a:buClr>
              <a:buFont typeface="WingDings"/>
              <a:buChar char=""/>
              <a:tabLst>
                <a:tab pos="358775" algn="l"/>
              </a:tabLst>
              <a:defRPr/>
            </a:pPr>
            <a:r>
              <a:rPr lang="de-DE" sz="2400" dirty="0">
                <a:solidFill>
                  <a:srgbClr val="333333"/>
                </a:solidFill>
              </a:rPr>
              <a:t>Discutaţi despre ce gândesc persoanele din poveste cu privire la alte persoane.</a:t>
            </a:r>
          </a:p>
          <a:p>
            <a:pPr lvl="0" defTabSz="914400" fontAlgn="base">
              <a:buClr>
                <a:srgbClr val="336699"/>
              </a:buClr>
              <a:tabLst>
                <a:tab pos="358775" algn="l"/>
              </a:tabLst>
              <a:defRPr/>
            </a:pPr>
            <a:endParaRPr lang="de-DE" sz="2400" b="1" dirty="0">
              <a:solidFill>
                <a:srgbClr val="004992"/>
              </a:solidFill>
            </a:endParaRPr>
          </a:p>
          <a:p>
            <a:pPr lvl="0" defTabSz="914400" fontAlgn="base">
              <a:buClr>
                <a:srgbClr val="336699"/>
              </a:buClr>
              <a:tabLst>
                <a:tab pos="358775" algn="l"/>
              </a:tabLst>
              <a:defRPr/>
            </a:pPr>
            <a:r>
              <a:rPr lang="de-DE" sz="2400" b="1" dirty="0">
                <a:solidFill>
                  <a:srgbClr val="004992"/>
                </a:solidFill>
              </a:rPr>
              <a:t>Important:</a:t>
            </a:r>
            <a:endParaRPr lang="de-DE" sz="2400" dirty="0">
              <a:solidFill>
                <a:srgbClr val="333333"/>
              </a:solidFill>
            </a:endParaRPr>
          </a:p>
          <a:p>
            <a:pPr marL="342900" lvl="0" indent="-342900" defTabSz="914400" fontAlgn="base">
              <a:buClr>
                <a:srgbClr val="333333"/>
              </a:buClr>
              <a:buFont typeface="WingDings"/>
              <a:buChar char=""/>
              <a:tabLst>
                <a:tab pos="358775" algn="l"/>
              </a:tabLst>
              <a:defRPr/>
            </a:pPr>
            <a:r>
              <a:rPr lang="en-US" sz="2400" dirty="0">
                <a:solidFill>
                  <a:srgbClr val="333333"/>
                </a:solidFill>
              </a:rPr>
              <a:t>Ţ</a:t>
            </a:r>
            <a:r>
              <a:rPr lang="de-DE" sz="2400" dirty="0">
                <a:solidFill>
                  <a:srgbClr val="333333"/>
                </a:solidFill>
              </a:rPr>
              <a:t>ineţi cont de faptul că persoanele din ilustraţii nu posedă aceleaşi cunoştinţe ca şi dumneavoastră.</a:t>
            </a: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22</a:t>
            </a:fld>
            <a:endParaRPr lang="de-DE" altLang="de-DE"/>
          </a:p>
        </p:txBody>
      </p:sp>
    </p:spTree>
    <p:extLst>
      <p:ext uri="{BB962C8B-B14F-4D97-AF65-F5344CB8AC3E}">
        <p14:creationId xmlns:p14="http://schemas.microsoft.com/office/powerpoint/2010/main" val="2289537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Veţi vedea o poveste ilustrată.</a:t>
            </a:r>
          </a:p>
          <a:p>
            <a:pPr marL="342900" lvl="0" indent="-342900" defTabSz="914400" fontAlgn="base">
              <a:buClr>
                <a:srgbClr val="333333"/>
              </a:buClr>
              <a:buFont typeface="WingDings"/>
              <a:buChar char=""/>
              <a:tabLst>
                <a:tab pos="358775" algn="l"/>
              </a:tabLst>
              <a:defRPr/>
            </a:pPr>
            <a:r>
              <a:rPr lang="de-DE" sz="2400" dirty="0">
                <a:solidFill>
                  <a:srgbClr val="333333"/>
                </a:solidFill>
              </a:rPr>
              <a:t>Discutaţi despre ce gândesc persoanele din poveste cu privire la alte persoane.</a:t>
            </a:r>
          </a:p>
          <a:p>
            <a:pPr lvl="0" defTabSz="914400" fontAlgn="base">
              <a:buClr>
                <a:srgbClr val="336699"/>
              </a:buClr>
              <a:tabLst>
                <a:tab pos="358775" algn="l"/>
              </a:tabLst>
              <a:defRPr/>
            </a:pPr>
            <a:endParaRPr lang="de-DE" sz="2400" b="1" dirty="0">
              <a:solidFill>
                <a:srgbClr val="004992"/>
              </a:solidFill>
            </a:endParaRPr>
          </a:p>
          <a:p>
            <a:pPr lvl="0" defTabSz="914400" fontAlgn="base">
              <a:buClr>
                <a:srgbClr val="336699"/>
              </a:buClr>
              <a:tabLst>
                <a:tab pos="358775" algn="l"/>
              </a:tabLst>
              <a:defRPr/>
            </a:pPr>
            <a:r>
              <a:rPr lang="de-DE" sz="2400" b="1" dirty="0">
                <a:solidFill>
                  <a:srgbClr val="004992"/>
                </a:solidFill>
              </a:rPr>
              <a:t>Important:</a:t>
            </a:r>
            <a:endParaRPr lang="de-DE" sz="2400" dirty="0">
              <a:solidFill>
                <a:srgbClr val="333333"/>
              </a:solidFill>
            </a:endParaRPr>
          </a:p>
          <a:p>
            <a:pPr marL="342900" lvl="0" indent="-342900" defTabSz="914400" fontAlgn="base">
              <a:buClr>
                <a:srgbClr val="333333"/>
              </a:buClr>
              <a:buFont typeface="WingDings"/>
              <a:buChar char=""/>
              <a:tabLst>
                <a:tab pos="358775" algn="l"/>
              </a:tabLst>
              <a:defRPr/>
            </a:pPr>
            <a:r>
              <a:rPr lang="en-US" sz="2400" dirty="0">
                <a:solidFill>
                  <a:srgbClr val="333333"/>
                </a:solidFill>
              </a:rPr>
              <a:t>Ţ</a:t>
            </a:r>
            <a:r>
              <a:rPr lang="de-DE" sz="2400" dirty="0">
                <a:solidFill>
                  <a:srgbClr val="333333"/>
                </a:solidFill>
              </a:rPr>
              <a:t>ineţi cont de faptul că persoanele din ilustraţii nu posedă aceleaşi cunoştinţe ca şi dumneavoastră.</a:t>
            </a:r>
          </a:p>
          <a:p>
            <a:pPr marL="342900" lvl="0" indent="-342900" defTabSz="914400" fontAlgn="base">
              <a:buClr>
                <a:srgbClr val="333333"/>
              </a:buClr>
              <a:buFont typeface="WingDings"/>
              <a:buChar char=""/>
              <a:tabLst>
                <a:tab pos="358775" algn="l"/>
              </a:tabLst>
              <a:defRPr/>
            </a:pPr>
            <a:r>
              <a:rPr lang="de-DE" sz="2400" dirty="0">
                <a:solidFill>
                  <a:srgbClr val="333333"/>
                </a:solidFill>
              </a:rPr>
              <a:t>Ce fel de informaţii suplimentare sunt necesare pentru a da un răspuns definitiv?</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23</a:t>
            </a:fld>
            <a:endParaRPr lang="de-DE" altLang="de-DE"/>
          </a:p>
        </p:txBody>
      </p:sp>
    </p:spTree>
    <p:extLst>
      <p:ext uri="{BB962C8B-B14F-4D97-AF65-F5344CB8AC3E}">
        <p14:creationId xmlns:p14="http://schemas.microsoft.com/office/powerpoint/2010/main" val="2789910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Ce </a:t>
            </a:r>
            <a:r>
              <a:rPr lang="en-US" altLang="de-DE" sz="2400" dirty="0" err="1">
                <a:solidFill>
                  <a:srgbClr val="004992"/>
                </a:solidFill>
                <a:latin typeface="Calibri Light"/>
              </a:rPr>
              <a:t>cadou</a:t>
            </a:r>
            <a:r>
              <a:rPr lang="en-US" altLang="de-DE" sz="2400" dirty="0">
                <a:solidFill>
                  <a:srgbClr val="004992"/>
                </a:solidFill>
                <a:latin typeface="Calibri Light"/>
              </a:rPr>
              <a:t> </a:t>
            </a:r>
            <a:r>
              <a:rPr lang="en-US" altLang="de-DE" sz="2400" dirty="0" err="1">
                <a:solidFill>
                  <a:srgbClr val="004992"/>
                </a:solidFill>
                <a:latin typeface="Calibri Light"/>
              </a:rPr>
              <a:t>va</a:t>
            </a:r>
            <a:r>
              <a:rPr lang="en-US" altLang="de-DE" sz="2400" dirty="0">
                <a:solidFill>
                  <a:srgbClr val="004992"/>
                </a:solidFill>
                <a:latin typeface="Calibri Light"/>
              </a:rPr>
              <a:t> </a:t>
            </a:r>
            <a:r>
              <a:rPr lang="en-US" altLang="de-DE" sz="2400" dirty="0" err="1">
                <a:solidFill>
                  <a:srgbClr val="004992"/>
                </a:solidFill>
                <a:latin typeface="Calibri Light"/>
              </a:rPr>
              <a:t>primi</a:t>
            </a:r>
            <a:r>
              <a:rPr lang="en-US" altLang="de-DE" sz="2400" dirty="0">
                <a:solidFill>
                  <a:srgbClr val="004992"/>
                </a:solidFill>
                <a:latin typeface="Calibri Light"/>
              </a:rPr>
              <a:t> </a:t>
            </a:r>
            <a:r>
              <a:rPr lang="en-US" altLang="de-DE" sz="2400" dirty="0" err="1">
                <a:solidFill>
                  <a:srgbClr val="004992"/>
                </a:solidFill>
                <a:latin typeface="Calibri Light"/>
              </a:rPr>
              <a:t>bunica</a:t>
            </a:r>
            <a:r>
              <a:rPr lang="en-US" altLang="de-DE" sz="2400" dirty="0">
                <a:solidFill>
                  <a:srgbClr val="004992"/>
                </a:solidFill>
                <a:latin typeface="Calibri Light"/>
              </a:rPr>
              <a:t> de </a:t>
            </a:r>
            <a:r>
              <a:rPr lang="en-US" altLang="de-DE" sz="2400" dirty="0" err="1">
                <a:solidFill>
                  <a:srgbClr val="004992"/>
                </a:solidFill>
                <a:latin typeface="Calibri Light"/>
              </a:rPr>
              <a:t>ziua</a:t>
            </a:r>
            <a:r>
              <a:rPr lang="en-US" altLang="de-DE" sz="2400" dirty="0">
                <a:solidFill>
                  <a:srgbClr val="004992"/>
                </a:solidFill>
                <a:latin typeface="Calibri Light"/>
              </a:rPr>
              <a:t> </a:t>
            </a:r>
            <a:r>
              <a:rPr lang="en-US" altLang="de-DE" sz="2400" dirty="0" err="1">
                <a:solidFill>
                  <a:srgbClr val="004992"/>
                </a:solidFill>
                <a:latin typeface="Calibri Light"/>
              </a:rPr>
              <a:t>ei</a:t>
            </a:r>
            <a:r>
              <a:rPr lang="en-US" altLang="de-DE" sz="2400" dirty="0">
                <a:solidFill>
                  <a:srgbClr val="004992"/>
                </a:solidFill>
                <a:latin typeface="Calibri Light"/>
              </a:rPr>
              <a:t> de </a:t>
            </a:r>
            <a:r>
              <a:rPr lang="en-US" altLang="de-DE" sz="2400" dirty="0" err="1">
                <a:solidFill>
                  <a:srgbClr val="004992"/>
                </a:solidFill>
                <a:latin typeface="Calibri Light"/>
              </a:rPr>
              <a:t>naştere</a:t>
            </a:r>
            <a:r>
              <a:rPr lang="en-US" altLang="de-DE" sz="2400" dirty="0">
                <a:solidFill>
                  <a:srgbClr val="004992"/>
                </a:solidFill>
                <a:latin typeface="Calibri Light"/>
              </a:rPr>
              <a:t> de la </a:t>
            </a:r>
            <a:r>
              <a:rPr lang="en-US" altLang="de-DE" sz="2400" dirty="0" err="1">
                <a:solidFill>
                  <a:srgbClr val="004992"/>
                </a:solidFill>
                <a:latin typeface="Calibri Light"/>
              </a:rPr>
              <a:t>nepoata</a:t>
            </a:r>
            <a:r>
              <a:rPr lang="en-US" altLang="de-DE" sz="2400" dirty="0">
                <a:solidFill>
                  <a:srgbClr val="004992"/>
                </a:solidFill>
                <a:latin typeface="Calibri Light"/>
              </a:rPr>
              <a:t> </a:t>
            </a:r>
            <a:r>
              <a:rPr lang="en-US" altLang="de-DE" sz="2400" dirty="0" err="1">
                <a:solidFill>
                  <a:srgbClr val="004992"/>
                </a:solidFill>
                <a:latin typeface="Calibri Light"/>
              </a:rPr>
              <a:t>ei</a:t>
            </a:r>
            <a:r>
              <a:rPr lang="en-US" altLang="de-DE" sz="2400" dirty="0">
                <a:solidFill>
                  <a:srgbClr val="004992"/>
                </a:solidFill>
                <a:latin typeface="Calibri Light"/>
              </a:rPr>
              <a:t> </a:t>
            </a:r>
            <a:r>
              <a:rPr lang="en-US" altLang="de-DE" sz="2400" dirty="0" err="1">
                <a:solidFill>
                  <a:srgbClr val="004992"/>
                </a:solidFill>
                <a:latin typeface="Calibri Light"/>
              </a:rPr>
              <a:t>anul</a:t>
            </a:r>
            <a:r>
              <a:rPr lang="en-US" altLang="de-DE" sz="2400" dirty="0">
                <a:solidFill>
                  <a:srgbClr val="004992"/>
                </a:solidFill>
                <a:latin typeface="Calibri Light"/>
              </a:rPr>
              <a:t> </a:t>
            </a:r>
            <a:r>
              <a:rPr lang="en-US" altLang="de-DE" sz="2400" dirty="0" err="1">
                <a:solidFill>
                  <a:srgbClr val="004992"/>
                </a:solidFill>
                <a:latin typeface="Calibri Light"/>
              </a:rPr>
              <a:t>viitor</a:t>
            </a:r>
            <a:r>
              <a:rPr lang="en-US" altLang="de-DE" sz="2400" dirty="0">
                <a:solidFill>
                  <a:srgbClr val="004992"/>
                </a:solidFill>
                <a:latin typeface="Calibri Light"/>
              </a:rPr>
              <a:t>? Se </a:t>
            </a:r>
            <a:r>
              <a:rPr lang="en-US" altLang="de-DE" sz="2400" dirty="0" err="1">
                <a:solidFill>
                  <a:srgbClr val="004992"/>
                </a:solidFill>
                <a:latin typeface="Calibri Light"/>
              </a:rPr>
              <a:t>va</a:t>
            </a:r>
            <a:r>
              <a:rPr lang="en-US" altLang="de-DE" sz="2400" dirty="0">
                <a:solidFill>
                  <a:srgbClr val="004992"/>
                </a:solidFill>
                <a:latin typeface="Calibri Light"/>
              </a:rPr>
              <a:t> </a:t>
            </a:r>
            <a:r>
              <a:rPr lang="en-US" altLang="de-DE" sz="2400" dirty="0" err="1">
                <a:solidFill>
                  <a:srgbClr val="004992"/>
                </a:solidFill>
                <a:latin typeface="Calibri Light"/>
              </a:rPr>
              <a:t>bucura</a:t>
            </a:r>
            <a:r>
              <a:rPr lang="en-US" altLang="de-DE" sz="2400" dirty="0">
                <a:solidFill>
                  <a:srgbClr val="004992"/>
                </a:solidFill>
                <a:latin typeface="Calibri Light"/>
              </a:rPr>
              <a:t> </a:t>
            </a:r>
            <a:r>
              <a:rPr lang="en-US" altLang="de-DE" sz="2400" dirty="0" err="1">
                <a:solidFill>
                  <a:srgbClr val="004992"/>
                </a:solidFill>
                <a:latin typeface="Calibri Light"/>
              </a:rPr>
              <a:t>bunica</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O, mulţumesc!</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400" b="1">
                <a:solidFill>
                  <a:srgbClr val="000000"/>
                </a:solidFill>
                <a:latin typeface="Calibri Light"/>
              </a:rPr>
              <a:t>Mi-e nu-mi </a:t>
            </a:r>
          </a:p>
          <a:p>
            <a:pPr algn="ctr" eaLnBrk="1" hangingPunct="1">
              <a:spcBef>
                <a:spcPct val="0"/>
              </a:spcBef>
              <a:buFontTx/>
              <a:buNone/>
            </a:pPr>
            <a:r>
              <a:rPr lang="it-IT" altLang="de-DE" sz="1400" b="1">
                <a:solidFill>
                  <a:srgbClr val="000000"/>
                </a:solidFill>
                <a:latin typeface="Calibri Light"/>
              </a:rPr>
              <a:t>plac praline </a:t>
            </a:r>
          </a:p>
          <a:p>
            <a:pPr algn="ctr" eaLnBrk="1" hangingPunct="1">
              <a:spcBef>
                <a:spcPct val="0"/>
              </a:spcBef>
              <a:buFontTx/>
              <a:buNone/>
            </a:pPr>
            <a:r>
              <a:rPr lang="it-IT" altLang="de-DE" sz="1400" b="1">
                <a:solidFill>
                  <a:srgbClr val="000000"/>
                </a:solidFill>
                <a:latin typeface="Calibri Light"/>
              </a:rPr>
              <a:t>de loc...  </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24</a:t>
            </a:fld>
            <a:endParaRPr lang="de-DE" altLang="de-DE"/>
          </a:p>
        </p:txBody>
      </p:sp>
    </p:spTree>
    <p:extLst>
      <p:ext uri="{BB962C8B-B14F-4D97-AF65-F5344CB8AC3E}">
        <p14:creationId xmlns:p14="http://schemas.microsoft.com/office/powerpoint/2010/main" val="724707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Ziua de naştere a bunicii</a:t>
            </a:r>
            <a:br>
              <a:rPr lang="en-US" sz="3600">
                <a:solidFill>
                  <a:srgbClr val="004992"/>
                </a:solidFill>
                <a:latin typeface="+mn-lt"/>
                <a:ea typeface="+mn-ea"/>
                <a:cs typeface="+mn-cs"/>
              </a:rPr>
            </a:br>
            <a:r>
              <a:rPr lang="en-US">
                <a:solidFill>
                  <a:srgbClr val="004992"/>
                </a:solidFill>
                <a:latin typeface="+mn-lt"/>
                <a:ea typeface="+mn-ea"/>
                <a:cs typeface="+mn-cs"/>
              </a:rPr>
              <a:t>Ce cadou va primi bunica de ziua ei anul viitor?</a:t>
            </a:r>
            <a:endParaRPr lang="en-US" dirty="0">
              <a:solidFill>
                <a:srgbClr val="004992"/>
              </a:solidFill>
              <a:latin typeface="+mn-lt"/>
              <a:ea typeface="+mn-ea"/>
              <a:cs typeface="+mn-cs"/>
            </a:endParaRPr>
          </a:p>
        </p:txBody>
      </p:sp>
      <p:pic>
        <p:nvPicPr>
          <p:cNvPr id="13"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7"/>
          <p:cNvSpPr txBox="1">
            <a:spLocks noChangeArrowheads="1"/>
          </p:cNvSpPr>
          <p:nvPr/>
        </p:nvSpPr>
        <p:spPr bwMode="auto">
          <a:xfrm>
            <a:off x="1571617" y="5251280"/>
            <a:ext cx="905194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vi-VN" altLang="de-DE" sz="2000" b="1" dirty="0">
                <a:solidFill>
                  <a:srgbClr val="004992"/>
                </a:solidFill>
                <a:latin typeface="Calibri Light"/>
              </a:rPr>
              <a:t>Probabil: </a:t>
            </a:r>
            <a:r>
              <a:rPr lang="vi-VN" altLang="de-DE" sz="2000" dirty="0">
                <a:solidFill>
                  <a:srgbClr val="333333"/>
                </a:solidFill>
                <a:latin typeface="Calibri Light"/>
              </a:rPr>
              <a:t>din nou o cutie cu praline pentru că s-a bucurat.</a:t>
            </a:r>
          </a:p>
          <a:p>
            <a:pPr eaLnBrk="1" hangingPunct="1">
              <a:spcBef>
                <a:spcPts val="1200"/>
              </a:spcBef>
              <a:spcAft>
                <a:spcPts val="0"/>
              </a:spcAft>
              <a:buNone/>
            </a:pPr>
            <a:r>
              <a:rPr lang="vi-VN" altLang="de-DE" sz="2000" b="1" dirty="0">
                <a:solidFill>
                  <a:srgbClr val="004992"/>
                </a:solidFill>
                <a:latin typeface="Calibri Light"/>
              </a:rPr>
              <a:t>Neprobabil: </a:t>
            </a:r>
            <a:r>
              <a:rPr lang="vi-VN" altLang="de-DE" sz="2000" dirty="0">
                <a:solidFill>
                  <a:srgbClr val="333333"/>
                </a:solidFill>
                <a:latin typeface="Calibri Light"/>
              </a:rPr>
              <a:t>Nepoata a observat că bunicii nu-i plac pralinele şi o să-i facă un alt cadou.</a:t>
            </a:r>
            <a:endParaRPr lang="de-DE" altLang="de-DE" sz="2000" dirty="0">
              <a:solidFill>
                <a:srgbClr val="333333"/>
              </a:solidFill>
              <a:latin typeface="Calibri Ligh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O, mulţumesc!</a:t>
            </a:r>
            <a:endParaRPr lang="de-DE" altLang="de-DE" sz="1400" b="1" dirty="0">
              <a:solidFill>
                <a:srgbClr val="000000"/>
              </a:solidFill>
              <a:latin typeface="Calibri Light"/>
            </a:endParaRPr>
          </a:p>
        </p:txBody>
      </p:sp>
      <p:pic>
        <p:nvPicPr>
          <p:cNvPr id="19"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400" b="1">
                <a:solidFill>
                  <a:srgbClr val="000000"/>
                </a:solidFill>
                <a:latin typeface="Calibri Light"/>
              </a:rPr>
              <a:t>Mi-e nu-mi </a:t>
            </a:r>
          </a:p>
          <a:p>
            <a:pPr algn="ctr" eaLnBrk="1" hangingPunct="1">
              <a:spcBef>
                <a:spcPct val="0"/>
              </a:spcBef>
              <a:buFontTx/>
              <a:buNone/>
            </a:pPr>
            <a:r>
              <a:rPr lang="it-IT" altLang="de-DE" sz="1400" b="1">
                <a:solidFill>
                  <a:srgbClr val="000000"/>
                </a:solidFill>
                <a:latin typeface="Calibri Light"/>
              </a:rPr>
              <a:t>plac praline </a:t>
            </a:r>
          </a:p>
          <a:p>
            <a:pPr algn="ctr" eaLnBrk="1" hangingPunct="1">
              <a:spcBef>
                <a:spcPct val="0"/>
              </a:spcBef>
              <a:buFontTx/>
              <a:buNone/>
            </a:pPr>
            <a:r>
              <a:rPr lang="it-IT" altLang="de-DE" sz="1400" b="1">
                <a:solidFill>
                  <a:srgbClr val="000000"/>
                </a:solidFill>
                <a:latin typeface="Calibri Light"/>
              </a:rPr>
              <a:t>de loc...  </a:t>
            </a:r>
            <a:endParaRPr lang="de-DE" altLang="de-DE" sz="1400" b="1" dirty="0">
              <a:solidFill>
                <a:srgbClr val="000000"/>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C1ED99D9-B8E9-4094-8B73-4BB2C8ECA81E}"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Acum începem!</a:t>
            </a:r>
          </a:p>
        </p:txBody>
      </p:sp>
      <p:sp>
        <p:nvSpPr>
          <p:cNvPr id="4" name="Footer Placeholder 3"/>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C1ED99D9-B8E9-4094-8B73-4BB2C8ECA81E}"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vi-VN" sz="2400" spc="-10">
                <a:solidFill>
                  <a:srgbClr val="004992"/>
                </a:solidFill>
                <a:latin typeface="Calibri Light"/>
                <a:cs typeface="Verdana"/>
              </a:rPr>
              <a:t>Are şeful o inimă rece? Avem nevoie de mai multe informaţii pentru a ne decide definitiv?</a:t>
            </a:r>
            <a:endParaRPr sz="2400" dirty="0">
              <a:solidFill>
                <a:srgbClr val="004992"/>
              </a:solidFill>
              <a:latin typeface="Calibri Light"/>
              <a:cs typeface="Verdana"/>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vi-VN" sz="1200">
                <a:latin typeface="Calibri Light"/>
                <a:cs typeface="Verdana"/>
              </a:rPr>
              <a:t>Îmi pare rău!</a:t>
            </a:r>
            <a:endParaRPr sz="1200" dirty="0">
              <a:latin typeface="Calibri Light"/>
              <a:cs typeface="Verdana"/>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vi-VN" altLang="de-DE" sz="1200">
                <a:latin typeface="Calibri Light"/>
                <a:ea typeface="Verdana" panose="020B0604030504040204" pitchFamily="34" charset="0"/>
                <a:cs typeface="Verdana" panose="020B0604030504040204" pitchFamily="34" charset="0"/>
              </a:rPr>
              <a:t>Cum să mă concentrez pe munca mea acum?</a:t>
            </a:r>
            <a:endParaRPr lang="de-DE" altLang="de-DE" sz="1200" dirty="0">
              <a:latin typeface="Calibri Light"/>
              <a:ea typeface="Verdana" panose="020B0604030504040204" pitchFamily="34" charset="0"/>
              <a:cs typeface="Verdana" panose="020B0604030504040204" pitchFamily="34" charset="0"/>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E de neacceptat!</a:t>
            </a:r>
            <a:endParaRPr lang="de-DE" altLang="de-DE" sz="120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27</a:t>
            </a:fld>
            <a:endParaRPr lang="de-DE" altLang="de-DE"/>
          </a:p>
        </p:txBody>
      </p:sp>
    </p:spTree>
    <p:extLst>
      <p:ext uri="{BB962C8B-B14F-4D97-AF65-F5344CB8AC3E}">
        <p14:creationId xmlns:p14="http://schemas.microsoft.com/office/powerpoint/2010/main" val="33503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Ce crede poliţistul...are complet dreptate, are doar parţial dreptate?</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28</a:t>
            </a:fld>
            <a:endParaRPr lang="de-DE" altLang="de-DE"/>
          </a:p>
        </p:txBody>
      </p:sp>
    </p:spTree>
    <p:extLst>
      <p:ext uri="{BB962C8B-B14F-4D97-AF65-F5344CB8AC3E}">
        <p14:creationId xmlns:p14="http://schemas.microsoft.com/office/powerpoint/2010/main" val="3353228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4"/>
          <p:cNvSpPr/>
          <p:nvPr/>
        </p:nvSpPr>
        <p:spPr bwMode="gray">
          <a:xfrm>
            <a:off x="7088187"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vi-VN" altLang="de-DE" sz="1100" b="1" dirty="0">
                <a:solidFill>
                  <a:sysClr val="windowText" lastClr="000000"/>
                </a:solidFill>
                <a:latin typeface="Calibri Light"/>
              </a:rPr>
              <a:t>Joacă-te cu </a:t>
            </a:r>
          </a:p>
          <a:p>
            <a:pPr algn="ctr"/>
            <a:r>
              <a:rPr lang="vi-VN" altLang="de-DE" sz="1100" b="1" dirty="0">
                <a:solidFill>
                  <a:sysClr val="windowText" lastClr="000000"/>
                </a:solidFill>
                <a:latin typeface="Calibri Light"/>
              </a:rPr>
              <a:t>plăcere, </a:t>
            </a:r>
          </a:p>
          <a:p>
            <a:pPr algn="ctr"/>
            <a:r>
              <a:rPr lang="vi-VN" altLang="de-DE" sz="1100" b="1" dirty="0">
                <a:solidFill>
                  <a:sysClr val="windowText" lastClr="000000"/>
                </a:solidFill>
                <a:latin typeface="Calibri Light"/>
              </a:rPr>
              <a:t>băiatule...</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573016"/>
            <a:ext cx="182880" cy="73152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a:latin typeface="Calibri Light"/>
              </a:rPr>
              <a:t>B</a:t>
            </a:r>
          </a:p>
          <a:p>
            <a:pPr algn="ctr" eaLnBrk="1" hangingPunct="1">
              <a:spcBef>
                <a:spcPct val="0"/>
              </a:spcBef>
              <a:buFontTx/>
              <a:buNone/>
            </a:pPr>
            <a:r>
              <a:rPr lang="pt-BR" altLang="de-DE" sz="800" b="1">
                <a:latin typeface="Calibri Light"/>
              </a:rPr>
              <a:t>A</a:t>
            </a:r>
          </a:p>
          <a:p>
            <a:pPr algn="ctr" eaLnBrk="1" hangingPunct="1">
              <a:spcBef>
                <a:spcPct val="0"/>
              </a:spcBef>
              <a:buFontTx/>
              <a:buNone/>
            </a:pPr>
            <a:r>
              <a:rPr lang="pt-BR" altLang="de-DE" sz="800" b="1">
                <a:latin typeface="Calibri Light"/>
              </a:rPr>
              <a:t>N</a:t>
            </a:r>
          </a:p>
          <a:p>
            <a:pPr algn="ctr" eaLnBrk="1" hangingPunct="1">
              <a:spcBef>
                <a:spcPct val="0"/>
              </a:spcBef>
              <a:buFontTx/>
              <a:buNone/>
            </a:pPr>
            <a:r>
              <a:rPr lang="pt-BR" altLang="de-DE" sz="800" b="1">
                <a:latin typeface="Calibri Light"/>
              </a:rPr>
              <a:t>C</a:t>
            </a:r>
          </a:p>
          <a:p>
            <a:pPr algn="ctr" eaLnBrk="1" hangingPunct="1">
              <a:spcBef>
                <a:spcPct val="0"/>
              </a:spcBef>
              <a:buFontTx/>
              <a:buNone/>
            </a:pPr>
            <a:r>
              <a:rPr lang="pt-BR" altLang="de-DE" sz="800" b="1">
                <a:latin typeface="Calibri Light"/>
              </a:rPr>
              <a:t>A</a:t>
            </a:r>
            <a:endParaRPr lang="en-US" altLang="de-DE" sz="2800" b="1" dirty="0">
              <a:latin typeface="Calibri Light"/>
            </a:endParaRPr>
          </a:p>
        </p:txBody>
      </p:sp>
      <p:pic>
        <p:nvPicPr>
          <p:cNvPr id="21"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l-PL" altLang="de-DE" sz="1100" b="1">
                <a:latin typeface="Calibri Light"/>
                <a:cs typeface="Arial" panose="020B0604020202020204" pitchFamily="34" charset="0"/>
              </a:rPr>
              <a:t>Dă-mi banii sau te împuşc...</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Îi este frică funcţionarei de bancă?</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Perfect</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vi-VN" b="1" spc="600">
                <a:ln w="19050">
                  <a:solidFill>
                    <a:srgbClr val="000000"/>
                  </a:solidFill>
                </a:ln>
                <a:solidFill>
                  <a:schemeClr val="tx1"/>
                </a:solidFill>
                <a:latin typeface="+mj-lt"/>
              </a:rPr>
              <a:t>Jucării</a:t>
            </a:r>
            <a:endParaRPr lang="en-US" sz="1600" b="1" spc="600" dirty="0">
              <a:ln w="19050">
                <a:solidFill>
                  <a:srgbClr val="000000"/>
                </a:solidFill>
              </a:ln>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29</a:t>
            </a:fld>
            <a:endParaRPr lang="de-DE" altLang="de-DE"/>
          </a:p>
        </p:txBody>
      </p:sp>
    </p:spTree>
    <p:extLst>
      <p:ext uri="{BB962C8B-B14F-4D97-AF65-F5344CB8AC3E}">
        <p14:creationId xmlns:p14="http://schemas.microsoft.com/office/powerpoint/2010/main" val="733209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it-IT" sz="2400" spc="-5">
                <a:solidFill>
                  <a:srgbClr val="004992"/>
                </a:solidFill>
                <a:latin typeface="Calibri Light"/>
                <a:cs typeface="Verdana"/>
              </a:rPr>
              <a:t>Vor merge tatăl şi fiul cu barca?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Atenţie! Se apropie o furtună! Părăsiţi plaja!</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30</a:t>
            </a:fld>
            <a:endParaRPr lang="de-DE" altLang="de-DE"/>
          </a:p>
        </p:txBody>
      </p:sp>
    </p:spTree>
    <p:extLst>
      <p:ext uri="{BB962C8B-B14F-4D97-AF65-F5344CB8AC3E}">
        <p14:creationId xmlns:p14="http://schemas.microsoft.com/office/powerpoint/2010/main" val="1092159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it-IT" altLang="ko-KR" i="1" spc="-5" dirty="0">
                <a:solidFill>
                  <a:srgbClr val="333333"/>
                </a:solidFill>
              </a:rPr>
              <a:t>pentru cei care conduc grupa</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unele</a:t>
            </a:r>
            <a:r>
              <a:rPr lang="en-US" altLang="ko-KR" dirty="0">
                <a:solidFill>
                  <a:srgbClr val="333333"/>
                </a:solidFill>
              </a:rPr>
              <a:t> </a:t>
            </a:r>
            <a:r>
              <a:rPr lang="en-US" altLang="ko-KR" dirty="0" err="1">
                <a:solidFill>
                  <a:srgbClr val="333333"/>
                </a:solidFill>
              </a:rPr>
              <a:t>videoclipuri</a:t>
            </a:r>
            <a:r>
              <a:rPr lang="en-US" altLang="ko-KR" dirty="0">
                <a:solidFill>
                  <a:srgbClr val="333333"/>
                </a:solidFill>
              </a:rPr>
              <a:t> au un </a:t>
            </a:r>
            <a:r>
              <a:rPr lang="en-US" altLang="ko-KR" dirty="0" err="1">
                <a:solidFill>
                  <a:srgbClr val="333333"/>
                </a:solidFill>
              </a:rPr>
              <a:t>limbaj</a:t>
            </a:r>
            <a:r>
              <a:rPr lang="en-US" altLang="ko-KR" dirty="0">
                <a:solidFill>
                  <a:srgbClr val="333333"/>
                </a:solidFill>
              </a:rPr>
              <a:t> care nu </a:t>
            </a:r>
            <a:r>
              <a:rPr lang="en-US" altLang="ko-KR" dirty="0" err="1">
                <a:solidFill>
                  <a:srgbClr val="333333"/>
                </a:solidFill>
              </a:rPr>
              <a:t>este</a:t>
            </a:r>
            <a:r>
              <a:rPr lang="en-US" altLang="ko-KR" dirty="0">
                <a:solidFill>
                  <a:srgbClr val="333333"/>
                </a:solidFill>
              </a:rPr>
              <a:t> </a:t>
            </a:r>
            <a:r>
              <a:rPr lang="en-US" altLang="ko-KR" dirty="0" err="1">
                <a:solidFill>
                  <a:srgbClr val="333333"/>
                </a:solidFill>
              </a:rPr>
              <a:t>adecvat</a:t>
            </a:r>
            <a:r>
              <a:rPr lang="en-US" altLang="ko-KR" dirty="0">
                <a:solidFill>
                  <a:srgbClr val="333333"/>
                </a:solidFill>
              </a:rPr>
              <a:t> </a:t>
            </a:r>
            <a:r>
              <a:rPr lang="en-US" altLang="ko-KR" dirty="0" err="1">
                <a:solidFill>
                  <a:srgbClr val="333333"/>
                </a:solidFill>
              </a:rPr>
              <a:t>pentru</a:t>
            </a:r>
            <a:r>
              <a:rPr lang="en-US" altLang="ko-KR" dirty="0">
                <a:solidFill>
                  <a:srgbClr val="333333"/>
                </a:solidFill>
              </a:rPr>
              <a:t> </a:t>
            </a:r>
            <a:r>
              <a:rPr lang="en-US" altLang="ko-KR" dirty="0" err="1">
                <a:solidFill>
                  <a:srgbClr val="333333"/>
                </a:solidFill>
              </a:rPr>
              <a:t>toate</a:t>
            </a:r>
            <a:r>
              <a:rPr lang="en-US" altLang="ko-KR" dirty="0">
                <a:solidFill>
                  <a:srgbClr val="333333"/>
                </a:solidFill>
              </a:rPr>
              <a:t> </a:t>
            </a:r>
            <a:r>
              <a:rPr lang="en-US" altLang="ko-KR" dirty="0" err="1">
                <a:solidFill>
                  <a:srgbClr val="333333"/>
                </a:solidFill>
              </a:rPr>
              <a:t>persoanele</a:t>
            </a:r>
            <a:r>
              <a:rPr lang="en-US" altLang="ko-KR" dirty="0">
                <a:solidFill>
                  <a:srgbClr val="333333"/>
                </a:solidFill>
              </a:rPr>
              <a:t> din </a:t>
            </a:r>
            <a:r>
              <a:rPr lang="en-US" altLang="ko-KR" dirty="0" err="1">
                <a:solidFill>
                  <a:srgbClr val="333333"/>
                </a:solidFill>
              </a:rPr>
              <a:t>culturi</a:t>
            </a:r>
            <a:r>
              <a:rPr lang="en-US" altLang="ko-KR" dirty="0">
                <a:solidFill>
                  <a:srgbClr val="333333"/>
                </a:solidFill>
              </a:rPr>
              <a:t> diverse. </a:t>
            </a:r>
            <a:r>
              <a:rPr lang="en-US" altLang="ko-KR" dirty="0" err="1">
                <a:solidFill>
                  <a:srgbClr val="333333"/>
                </a:solidFill>
              </a:rPr>
              <a:t>Selectați</a:t>
            </a:r>
            <a:r>
              <a:rPr lang="en-US" altLang="ko-KR" dirty="0">
                <a:solidFill>
                  <a:srgbClr val="333333"/>
                </a:solidFill>
              </a:rPr>
              <a:t> </a:t>
            </a:r>
            <a:r>
              <a:rPr lang="en-US" altLang="ko-KR" dirty="0" err="1">
                <a:solidFill>
                  <a:srgbClr val="333333"/>
                </a:solidFill>
              </a:rPr>
              <a:t>înainte</a:t>
            </a:r>
            <a:r>
              <a:rPr lang="en-US" altLang="ko-KR" dirty="0">
                <a:solidFill>
                  <a:srgbClr val="333333"/>
                </a:solidFill>
              </a:rPr>
              <a:t> </a:t>
            </a:r>
            <a:r>
              <a:rPr lang="en-US" altLang="ko-KR" dirty="0" err="1">
                <a:solidFill>
                  <a:srgbClr val="333333"/>
                </a:solidFill>
              </a:rPr>
              <a:t>videoclipurile</a:t>
            </a:r>
            <a:r>
              <a:rPr lang="en-US" altLang="ko-KR" dirty="0">
                <a:solidFill>
                  <a:srgbClr val="333333"/>
                </a:solidFill>
              </a:rPr>
              <a:t> care se </a:t>
            </a:r>
            <a:r>
              <a:rPr lang="en-US" altLang="ko-KR" dirty="0" err="1">
                <a:solidFill>
                  <a:srgbClr val="333333"/>
                </a:solidFill>
              </a:rPr>
              <a:t>potrivesc</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8A749CA-978D-49C6-BB1D-AAB194ED47EA}" type="slidenum">
              <a:rPr lang="de-DE" altLang="de-DE" smtClean="0"/>
              <a:pPr>
                <a:defRPr/>
              </a:pPr>
              <a:t>31</a:t>
            </a:fld>
            <a:endParaRPr lang="de-DE" altLang="de-DE"/>
          </a:p>
        </p:txBody>
      </p:sp>
    </p:spTree>
    <p:extLst>
      <p:ext uri="{BB962C8B-B14F-4D97-AF65-F5344CB8AC3E}">
        <p14:creationId xmlns:p14="http://schemas.microsoft.com/office/powerpoint/2010/main" val="316433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vi-VN" sz="2400" spc="-5">
                <a:solidFill>
                  <a:srgbClr val="004992"/>
                </a:solidFill>
                <a:latin typeface="Calibri Light"/>
                <a:cs typeface="Verdana"/>
              </a:rPr>
              <a:t>Unde crede John că a văzut Mary ultima oară maşina cu îngheţată? La locul de joacă sau la biserică?</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Ce crede mama...are dreptate?</a:t>
            </a:r>
            <a:endParaRPr lang="de-DE" altLang="de-DE" sz="2400" dirty="0">
              <a:solidFill>
                <a:srgbClr val="004992"/>
              </a:solidFill>
              <a:latin typeface="Calibri Light"/>
            </a:endParaRPr>
          </a:p>
        </p:txBody>
      </p:sp>
      <p:sp>
        <p:nvSpPr>
          <p:cNvPr id="10"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vi-VN" altLang="de-DE" sz="1200" b="1">
                <a:latin typeface="Calibri Light"/>
                <a:cs typeface="Arial" panose="020B0604020202020204" pitchFamily="34" charset="0"/>
              </a:rPr>
              <a:t>Mama, nu putem să începem? Eu nu mai pot de foame!</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vi-VN" altLang="de-DE" sz="2400">
                <a:solidFill>
                  <a:srgbClr val="004992"/>
                </a:solidFill>
                <a:latin typeface="Calibri Light"/>
                <a:ea typeface="Verdana" panose="020B0604030504040204" pitchFamily="34" charset="0"/>
                <a:cs typeface="Verdana" panose="020B0604030504040204" pitchFamily="34" charset="0"/>
              </a:rPr>
              <a:t>De ce a fost bateria prima şi a doua oară descărcată? Cum îşi explică posesorul maşinii situaţia?</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5" name="Caption_17"/>
          <p:cNvSpPr txBox="1"/>
          <p:nvPr/>
        </p:nvSpPr>
        <p:spPr>
          <a:xfrm>
            <a:off x="4857956" y="4343400"/>
            <a:ext cx="822960" cy="144463"/>
          </a:xfrm>
          <a:prstGeom prst="rect">
            <a:avLst/>
          </a:prstGeom>
          <a:solidFill>
            <a:srgbClr val="FFFFFF"/>
          </a:solidFill>
        </p:spPr>
        <p:txBody>
          <a:bodyPr lIns="0" tIns="14604" rIns="0" bIns="0">
            <a:spAutoFit/>
          </a:bodyPr>
          <a:lstStyle/>
          <a:p>
            <a:pPr marL="173355" algn="ctr" eaLnBrk="1" fontAlgn="auto" hangingPunct="1">
              <a:lnSpc>
                <a:spcPts val="1019"/>
              </a:lnSpc>
              <a:spcBef>
                <a:spcPts val="114"/>
              </a:spcBef>
              <a:spcAft>
                <a:spcPts val="0"/>
              </a:spcAft>
              <a:defRPr/>
            </a:pPr>
            <a:r>
              <a:rPr lang="en-US" sz="1000" b="1" spc="-5">
                <a:latin typeface="Calibri Light"/>
                <a:cs typeface="Arial"/>
              </a:rPr>
              <a:t>Baterie</a:t>
            </a:r>
            <a:endParaRPr sz="1000" dirty="0">
              <a:latin typeface="Calibri Light"/>
              <a:cs typeface="Arial"/>
            </a:endParaRPr>
          </a:p>
        </p:txBody>
      </p:sp>
      <p:sp>
        <p:nvSpPr>
          <p:cNvPr id="26" name="Caption_18"/>
          <p:cNvSpPr txBox="1"/>
          <p:nvPr/>
        </p:nvSpPr>
        <p:spPr>
          <a:xfrm>
            <a:off x="6396115" y="4218560"/>
            <a:ext cx="731520" cy="153987"/>
          </a:xfrm>
          <a:prstGeom prst="rect">
            <a:avLst/>
          </a:prstGeom>
          <a:solidFill>
            <a:schemeClr val="bg1"/>
          </a:solidFill>
        </p:spPr>
        <p:txBody>
          <a:bodyPr lIns="0" tIns="0" rIns="0" bIns="0">
            <a:spAutoFit/>
          </a:bodyPr>
          <a:lstStyle/>
          <a:p>
            <a:pPr marL="85725" algn="ctr" eaLnBrk="1" fontAlgn="auto" hangingPunct="1">
              <a:lnSpc>
                <a:spcPts val="1175"/>
              </a:lnSpc>
              <a:spcBef>
                <a:spcPts val="0"/>
              </a:spcBef>
              <a:spcAft>
                <a:spcPts val="0"/>
              </a:spcAft>
              <a:defRPr/>
            </a:pPr>
            <a:r>
              <a:rPr lang="en-US" sz="1000" b="1" spc="-5" dirty="0" err="1">
                <a:latin typeface="Calibri Light"/>
                <a:cs typeface="Arial"/>
              </a:rPr>
              <a:t>Baterie</a:t>
            </a:r>
            <a:endParaRPr sz="1000" dirty="0">
              <a:latin typeface="Calibri Light"/>
              <a:cs typeface="Arial"/>
            </a:endParaRPr>
          </a:p>
        </p:txBody>
      </p:sp>
      <p:sp>
        <p:nvSpPr>
          <p:cNvPr id="28"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Plângere</a:t>
            </a:r>
          </a:p>
          <a:p>
            <a:r>
              <a:rPr lang="pt-BR" altLang="de-DE" sz="1000" b="1">
                <a:solidFill>
                  <a:srgbClr val="333333"/>
                </a:solidFill>
                <a:latin typeface="Calibri Light"/>
                <a:ea typeface="Verdana" panose="020B0604030504040204" pitchFamily="34" charset="0"/>
                <a:cs typeface="Verdana" panose="020B0604030504040204" pitchFamily="34" charset="0"/>
              </a:rPr>
              <a:t>Vecinul meu de deasupra</a:t>
            </a:r>
            <a:endParaRPr lang="en-US" sz="1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34</a:t>
            </a:fld>
            <a:endParaRPr lang="de-DE" altLang="de-DE"/>
          </a:p>
        </p:txBody>
      </p:sp>
      <p:sp>
        <p:nvSpPr>
          <p:cNvPr id="22"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vi-VN" sz="900" b="1">
                <a:latin typeface="Calibri Light"/>
                <a:cs typeface="Arial"/>
              </a:rPr>
              <a:t>Două săptămâni mai târziu, după mutatul în alt apartament</a:t>
            </a:r>
            <a:endParaRPr sz="900" b="1" dirty="0">
              <a:latin typeface="Calibri Light"/>
              <a:cs typeface="Arial"/>
            </a:endParaRPr>
          </a:p>
        </p:txBody>
      </p:sp>
      <p:sp>
        <p:nvSpPr>
          <p:cNvPr id="21"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900" b="1" spc="-30" dirty="0">
                <a:solidFill>
                  <a:srgbClr val="333333"/>
                </a:solidFill>
                <a:latin typeface="Calibri Light"/>
                <a:ea typeface="Verdana" panose="020B0604030504040204" pitchFamily="34" charset="0"/>
                <a:cs typeface="Verdana" panose="020B0604030504040204" pitchFamily="34" charset="0"/>
              </a:rPr>
              <a:t>Pentru administratotul blocului</a:t>
            </a:r>
            <a:endParaRPr lang="en-US" sz="900" b="1" spc="-30" dirty="0">
              <a:solidFill>
                <a:srgbClr val="33333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000000"/>
              </a:buClr>
              <a:buFont typeface="WingDings"/>
              <a:buChar char=""/>
            </a:pPr>
            <a:r>
              <a:rPr lang="de-DE" altLang="de-DE" sz="2400" dirty="0">
                <a:solidFill>
                  <a:srgbClr val="004992"/>
                </a:solidFill>
              </a:rPr>
              <a:t>Multe neînţelegeri sau chiar conflicte se nasc pentru că nu dispunem de aceleaşi cunoştinţe </a:t>
            </a:r>
            <a:r>
              <a:rPr lang="de-DE" altLang="de-DE" sz="2400" i="1" dirty="0">
                <a:solidFill>
                  <a:srgbClr val="333333"/>
                </a:solidFill>
              </a:rPr>
              <a:t>(de exemplu, dacă nu le spun prietenilor că nu-mi merge bine, nu pot să aştept să mă menajeze!).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000000"/>
              </a:buClr>
              <a:buFont typeface="WingDings"/>
              <a:buChar char=""/>
            </a:pPr>
            <a:r>
              <a:rPr lang="de-DE" altLang="de-DE" sz="2400" dirty="0">
                <a:solidFill>
                  <a:srgbClr val="004992"/>
                </a:solidFill>
              </a:rPr>
              <a:t>Multe neînţelegeri sau chiar conflicte se nasc pentru că nu dispunem de aceleaşi cunoştinţe </a:t>
            </a:r>
            <a:r>
              <a:rPr lang="de-DE" altLang="de-DE" sz="2400" i="1" dirty="0">
                <a:solidFill>
                  <a:srgbClr val="333333"/>
                </a:solidFill>
              </a:rPr>
              <a:t>(de exemplu, dacă nu le spun prietenilor că nu-mi merge bine, nu pot să aştept să mă menajeze!).</a:t>
            </a:r>
          </a:p>
          <a:p>
            <a:pPr marL="342900" lvl="0" indent="-342900" defTabSz="914400" fontAlgn="base">
              <a:buClr>
                <a:srgbClr val="333333"/>
              </a:buClr>
              <a:buFont typeface="WingDings"/>
              <a:buChar char=""/>
            </a:pPr>
            <a:r>
              <a:rPr lang="de-DE" altLang="de-DE" sz="2400" dirty="0">
                <a:solidFill>
                  <a:srgbClr val="333333"/>
                </a:solidFill>
              </a:rPr>
              <a:t>Pentru a evalua situaţii complexe este important să încercăm să le apreciem din perspective diferite şi să ţinem cont de cât mai multe informaţii.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36</a:t>
            </a:fld>
            <a:endParaRPr lang="de-DE" altLang="de-DE"/>
          </a:p>
        </p:txBody>
      </p:sp>
    </p:spTree>
    <p:extLst>
      <p:ext uri="{BB962C8B-B14F-4D97-AF65-F5344CB8AC3E}">
        <p14:creationId xmlns:p14="http://schemas.microsoft.com/office/powerpoint/2010/main" val="3727266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Persoane cu psihoză (însă nu toate!) interpretează des greşit expresiile (faciale) şi faptele altor oameni.</a:t>
            </a:r>
          </a:p>
          <a:p>
            <a:pPr lvl="0" defTabSz="914400" fontAlgn="base"/>
            <a:r>
              <a:rPr lang="de-DE" altLang="de-DE" sz="2400" dirty="0">
                <a:solidFill>
                  <a:srgbClr val="004992"/>
                </a:solidFill>
              </a:rPr>
              <a:t>Exemplu:</a:t>
            </a:r>
            <a:r>
              <a:rPr lang="de-DE" altLang="de-DE" sz="2400" dirty="0">
                <a:solidFill>
                  <a:srgbClr val="333333"/>
                </a:solidFill>
              </a:rPr>
              <a:t> Matei se simte batjocorit de lume!</a:t>
            </a:r>
          </a:p>
          <a:p>
            <a:pPr lvl="0" defTabSz="914400" fontAlgn="base">
              <a:lnSpc>
                <a:spcPct val="100000"/>
              </a:lnSpc>
              <a:spcBef>
                <a:spcPts val="1200"/>
              </a:spcBef>
            </a:pPr>
            <a:r>
              <a:rPr lang="de-DE" altLang="de-DE" sz="2400" dirty="0">
                <a:solidFill>
                  <a:srgbClr val="004992"/>
                </a:solidFill>
              </a:rPr>
              <a:t>De ce: </a:t>
            </a:r>
            <a:r>
              <a:rPr lang="de-DE" altLang="de-DE" sz="2400" dirty="0">
                <a:solidFill>
                  <a:srgbClr val="333333"/>
                </a:solidFill>
              </a:rPr>
              <a:t>Matei păşeşte în sala de sosire a aeroportului unde se aşteaptă pasagerii. Lumea care aşteaptă se uită în direcţia lui şi două persoane încep să râdă zgomotos.</a:t>
            </a:r>
          </a:p>
          <a:p>
            <a:pPr lvl="0" defTabSz="914400" fontAlgn="base">
              <a:lnSpc>
                <a:spcPct val="100000"/>
              </a:lnSpc>
              <a:spcBef>
                <a:spcPts val="1200"/>
              </a:spcBef>
            </a:pPr>
            <a:r>
              <a:rPr lang="de-DE" altLang="de-DE" sz="2400" dirty="0">
                <a:solidFill>
                  <a:srgbClr val="004992"/>
                </a:solidFill>
              </a:rPr>
              <a:t>Însă: </a:t>
            </a:r>
            <a:r>
              <a:rPr lang="de-DE" altLang="de-DE" sz="2400" dirty="0">
                <a:solidFill>
                  <a:srgbClr val="333333"/>
                </a:solidFill>
              </a:rPr>
              <a:t>Lumea care aşteaptă se uită să vadă dacă au sosit prietenii sau persoanele pe care le aşteaptă. Poate că cele două care râd nu s-au văzut de mult timp. Poate că Matei poartă un sombrero din concediul în Spania.</a:t>
            </a:r>
          </a:p>
          <a:p>
            <a:pPr lvl="0" defTabSz="914400" fontAlgn="base"/>
            <a:r>
              <a:rPr lang="de-DE" altLang="de-DE" sz="2400">
                <a:solidFill>
                  <a:srgbClr val="333333"/>
                </a:solidFill>
              </a:rPr>
              <a:t>“A </a:t>
            </a:r>
            <a:r>
              <a:rPr lang="de-DE" altLang="de-DE" sz="2400" dirty="0">
                <a:solidFill>
                  <a:srgbClr val="333333"/>
                </a:solidFill>
              </a:rPr>
              <a:t>greşii </a:t>
            </a:r>
            <a:r>
              <a:rPr lang="de-DE" altLang="de-DE" sz="2400">
                <a:solidFill>
                  <a:srgbClr val="333333"/>
                </a:solidFill>
              </a:rPr>
              <a:t>este omeneşte” </a:t>
            </a:r>
            <a:r>
              <a:rPr lang="de-DE" altLang="de-DE" sz="2400" dirty="0">
                <a:solidFill>
                  <a:srgbClr val="333333"/>
                </a:solidFill>
              </a:rPr>
              <a:t>– încercaţi să ţineţi cont de alte păreri.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88A749CA-978D-49C6-BB1D-AAB194ED47EA}"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Trening metacognitiv 6 – Empatie II</a:t>
            </a:r>
          </a:p>
        </p:txBody>
      </p:sp>
      <p:sp>
        <p:nvSpPr>
          <p:cNvPr id="8" name="Slide Number Placeholder 7"/>
          <p:cNvSpPr>
            <a:spLocks noGrp="1"/>
          </p:cNvSpPr>
          <p:nvPr>
            <p:ph type="sldNum" sz="quarter" idx="12"/>
          </p:nvPr>
        </p:nvSpPr>
        <p:spPr/>
        <p:txBody>
          <a:bodyPr/>
          <a:lstStyle/>
          <a:p>
            <a:pPr>
              <a:defRPr/>
            </a:pPr>
            <a:fld id="{88A749CA-978D-49C6-BB1D-AAB194ED47EA}" type="slidenum">
              <a:rPr lang="de-DE" altLang="de-DE" smtClean="0"/>
              <a:pPr>
                <a:defRPr/>
              </a:pPr>
              <a:t>38</a:t>
            </a:fld>
            <a:endParaRPr lang="de-DE" altLang="de-DE"/>
          </a:p>
        </p:txBody>
      </p:sp>
    </p:spTree>
    <p:extLst>
      <p:ext uri="{BB962C8B-B14F-4D97-AF65-F5344CB8AC3E}">
        <p14:creationId xmlns:p14="http://schemas.microsoft.com/office/powerpoint/2010/main" val="3008157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67886223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828670D3-A26A-4FDE-B15E-C75D8221ED49}" type="slidenum">
              <a:rPr lang="de-DE" altLang="de-DE" smtClean="0"/>
              <a:pPr>
                <a:defRPr/>
              </a:pPr>
              <a:t>39</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2680</Words>
  <Application>Microsoft Office PowerPoint</Application>
  <PresentationFormat>Benutzerdefiniert</PresentationFormat>
  <Paragraphs>402</Paragraphs>
  <Slides>39</Slides>
  <Notes>39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39</vt:i4>
      </vt:variant>
    </vt:vector>
  </HeadingPairs>
  <TitlesOfParts>
    <vt:vector size="45" baseType="lpstr">
      <vt:lpstr>Calibri Light</vt:lpstr>
      <vt:lpstr>Symbol</vt:lpstr>
      <vt:lpstr>Times New Roman</vt:lpstr>
      <vt:lpstr>WingDings</vt:lpstr>
      <vt:lpstr>Arial</vt:lpstr>
      <vt:lpstr>UKE_PPT-Vorlage_16zu9</vt:lpstr>
      <vt:lpstr>TMC 6 A – Empatie II</vt:lpstr>
      <vt:lpstr>Când faceţi cunoştinţă cu cineva, de ce ţineţi seama? Puteţi avea încredere în aceste semnale/indicii?</vt:lpstr>
      <vt:lpstr>Când faceţi cunoştinţă cu cineva, de ce ţineţi seama? Puteţi avea încredere în aceste semnale/indicii?</vt:lpstr>
      <vt:lpstr>Există alte de surse de informaţii? Sunt de încredere?</vt:lpstr>
      <vt:lpstr>Există alte de surse de informaţii? Sunt de încredere?</vt:lpstr>
      <vt:lpstr>Avantaje şi dezavantaje ale indiciilor/semnalelor de evaluare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Aparenţă şi realitate!</vt:lpstr>
      <vt:lpstr>Cu ce scop?</vt:lpstr>
      <vt:lpstr>Cu ce scop?</vt:lpstr>
      <vt:lpstr>Exemple pentru modul în care dificultăţi în empatie favorizează în psihoză evaluări greşite</vt:lpstr>
      <vt:lpstr>Exerciţiu</vt:lpstr>
      <vt:lpstr>Exerciţiu</vt:lpstr>
      <vt:lpstr>Exerciţiu</vt:lpstr>
      <vt:lpstr>PowerPoint-Präsentation</vt:lpstr>
      <vt:lpstr>Ziua de naştere a bunicii Ce cadou va primi bunica de ziua ei anul viitor?</vt:lpstr>
      <vt:lpstr>Acum începem!</vt:lpstr>
      <vt:lpstr>PowerPoint-Präsentation</vt:lpstr>
      <vt:lpstr>PowerPoint-Präsentation</vt:lpstr>
      <vt:lpstr>PowerPoint-Präsentation</vt:lpstr>
      <vt:lpstr>PowerPoint-Präsentation</vt:lpstr>
      <vt:lpstr>Opțional: videoclip</vt:lpstr>
      <vt:lpstr>PowerPoint-Präsentation</vt:lpstr>
      <vt:lpstr>PowerPoint-Präsentation</vt:lpstr>
      <vt:lpstr>PowerPoint-Präsentation</vt:lpstr>
      <vt:lpstr>Transferul în viaţa de zi cu zi</vt:lpstr>
      <vt:lpstr>Transferul în viaţa de zi cu zi</vt:lpstr>
      <vt:lpstr>Ce legătură are aceasta cu psihoza?</vt:lpstr>
      <vt:lpstr>Vă mulţumim pentru atenţia dumneavoastră!</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283</cp:revision>
  <dcterms:created xsi:type="dcterms:W3CDTF">2004-06-30T16:15:23Z</dcterms:created>
  <dcterms:modified xsi:type="dcterms:W3CDTF">2023-02-16T10:02:05Z</dcterms:modified>
</cp:coreProperties>
</file>