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61" r:id="rId1"/>
  </p:sldMasterIdLst>
  <p:notesMasterIdLst>
    <p:notesMasterId r:id="rId84"/>
  </p:notesMasterIdLst>
  <p:handoutMasterIdLst>
    <p:handoutMasterId r:id="rId85"/>
  </p:handoutMasterIdLst>
  <p:sldIdLst>
    <p:sldId id="819" r:id="rId2"/>
    <p:sldId id="727" r:id="rId3"/>
    <p:sldId id="793" r:id="rId4"/>
    <p:sldId id="792" r:id="rId5"/>
    <p:sldId id="730" r:id="rId6"/>
    <p:sldId id="796" r:id="rId7"/>
    <p:sldId id="795" r:id="rId8"/>
    <p:sldId id="794" r:id="rId9"/>
    <p:sldId id="560" r:id="rId10"/>
    <p:sldId id="732" r:id="rId11"/>
    <p:sldId id="798" r:id="rId12"/>
    <p:sldId id="797" r:id="rId13"/>
    <p:sldId id="618" r:id="rId14"/>
    <p:sldId id="686" r:id="rId15"/>
    <p:sldId id="687" r:id="rId16"/>
    <p:sldId id="759" r:id="rId17"/>
    <p:sldId id="733" r:id="rId18"/>
    <p:sldId id="799" r:id="rId19"/>
    <p:sldId id="717" r:id="rId20"/>
    <p:sldId id="735" r:id="rId21"/>
    <p:sldId id="802" r:id="rId22"/>
    <p:sldId id="801" r:id="rId23"/>
    <p:sldId id="800" r:id="rId24"/>
    <p:sldId id="619" r:id="rId25"/>
    <p:sldId id="620" r:id="rId26"/>
    <p:sldId id="715" r:id="rId27"/>
    <p:sldId id="716" r:id="rId28"/>
    <p:sldId id="658" r:id="rId29"/>
    <p:sldId id="659" r:id="rId30"/>
    <p:sldId id="621" r:id="rId31"/>
    <p:sldId id="622" r:id="rId32"/>
    <p:sldId id="703" r:id="rId33"/>
    <p:sldId id="702" r:id="rId34"/>
    <p:sldId id="803" r:id="rId35"/>
    <p:sldId id="712" r:id="rId36"/>
    <p:sldId id="713" r:id="rId37"/>
    <p:sldId id="660" r:id="rId38"/>
    <p:sldId id="661" r:id="rId39"/>
    <p:sldId id="782" r:id="rId40"/>
    <p:sldId id="781" r:id="rId41"/>
    <p:sldId id="629" r:id="rId42"/>
    <p:sldId id="630" r:id="rId43"/>
    <p:sldId id="706" r:id="rId44"/>
    <p:sldId id="707" r:id="rId45"/>
    <p:sldId id="710" r:id="rId46"/>
    <p:sldId id="711" r:id="rId47"/>
    <p:sldId id="637" r:id="rId48"/>
    <p:sldId id="638" r:id="rId49"/>
    <p:sldId id="708" r:id="rId50"/>
    <p:sldId id="709" r:id="rId51"/>
    <p:sldId id="676" r:id="rId52"/>
    <p:sldId id="764" r:id="rId53"/>
    <p:sldId id="639" r:id="rId54"/>
    <p:sldId id="640" r:id="rId55"/>
    <p:sldId id="765" r:id="rId56"/>
    <p:sldId id="674" r:id="rId57"/>
    <p:sldId id="675" r:id="rId58"/>
    <p:sldId id="650" r:id="rId59"/>
    <p:sldId id="651" r:id="rId60"/>
    <p:sldId id="654" r:id="rId61"/>
    <p:sldId id="655" r:id="rId62"/>
    <p:sldId id="666" r:id="rId63"/>
    <p:sldId id="667" r:id="rId64"/>
    <p:sldId id="784" r:id="rId65"/>
    <p:sldId id="807" r:id="rId66"/>
    <p:sldId id="806" r:id="rId67"/>
    <p:sldId id="805" r:id="rId68"/>
    <p:sldId id="804" r:id="rId69"/>
    <p:sldId id="737" r:id="rId70"/>
    <p:sldId id="809" r:id="rId71"/>
    <p:sldId id="808" r:id="rId72"/>
    <p:sldId id="789" r:id="rId73"/>
    <p:sldId id="747" r:id="rId74"/>
    <p:sldId id="810" r:id="rId75"/>
    <p:sldId id="811" r:id="rId76"/>
    <p:sldId id="812" r:id="rId77"/>
    <p:sldId id="813" r:id="rId78"/>
    <p:sldId id="814" r:id="rId79"/>
    <p:sldId id="815" r:id="rId80"/>
    <p:sldId id="816" r:id="rId81"/>
    <p:sldId id="817" r:id="rId82"/>
    <p:sldId id="818" r:id="rId83"/>
  </p:sldIdLst>
  <p:sldSz cx="12195175" cy="6858000"/>
  <p:notesSz cx="7099300" cy="10234613"/>
  <p:embeddedFontLst>
    <p:embeddedFont>
      <p:font typeface="Calibri" panose="020F0502020204030204" pitchFamily="34" charset="0"/>
      <p:regular r:id="rId86"/>
      <p:bold r:id="rId87"/>
      <p:italic r:id="rId88"/>
      <p:boldItalic r:id="rId89"/>
    </p:embeddedFont>
    <p:embeddedFont>
      <p:font typeface="Calibri Light" panose="020F0302020204030204" pitchFamily="34" charset="0"/>
      <p:regular r:id="rId90"/>
      <p:italic r:id="rId91"/>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75">
          <p15:clr>
            <a:srgbClr val="A4A3A4"/>
          </p15:clr>
        </p15:guide>
        <p15:guide id="2" pos="2699">
          <p15:clr>
            <a:srgbClr val="A4A3A4"/>
          </p15:clr>
        </p15:guide>
        <p15:guide id="3" pos="36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89" autoAdjust="0"/>
    <p:restoredTop sz="94634" autoAdjust="0"/>
  </p:normalViewPr>
  <p:slideViewPr>
    <p:cSldViewPr>
      <p:cViewPr varScale="1">
        <p:scale>
          <a:sx n="98" d="100"/>
          <a:sy n="98" d="100"/>
        </p:scale>
        <p:origin x="200" y="56"/>
      </p:cViewPr>
      <p:guideLst>
        <p:guide orient="horz" pos="3475"/>
        <p:guide pos="2699"/>
        <p:guide pos="3600"/>
      </p:guideLst>
    </p:cSldViewPr>
  </p:slideViewPr>
  <p:outlineViewPr>
    <p:cViewPr>
      <p:scale>
        <a:sx n="25" d="100"/>
        <a:sy n="25" d="100"/>
      </p:scale>
      <p:origin x="0" y="0"/>
    </p:cViewPr>
    <p:sldLst>
      <p:sld r:id="rId1" collapse="1"/>
    </p:sldLst>
  </p:outlineViewPr>
  <p:notesTextViewPr>
    <p:cViewPr>
      <p:scale>
        <a:sx n="100" d="100"/>
        <a:sy n="100" d="100"/>
      </p:scale>
      <p:origin x="0" y="0"/>
    </p:cViewPr>
  </p:notesTextViewPr>
  <p:sorterViewPr>
    <p:cViewPr>
      <p:scale>
        <a:sx n="75" d="100"/>
        <a:sy n="75" d="100"/>
      </p:scale>
      <p:origin x="0" y="843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font" Target="fonts/font4.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5.fntdata"/><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_rels/viewProps.xml.rels><?xml version="1.0" encoding="UTF-8" standalone="yes"?>
<Relationships xmlns="http://schemas.openxmlformats.org/package/2006/relationships"><Relationship Id="rId1" Type="http://schemas.openxmlformats.org/officeDocument/2006/relationships/slide" Target="slides/slide7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E675D3C3-5823-42E3-BB7B-10A48C840AD1}" type="slidenum">
              <a:rPr lang="en-GB" altLang="de-DE"/>
              <a:pPr/>
              <a:t>‹Nr.›</a:t>
            </a:fld>
            <a:endParaRPr lang="en-GB" altLang="de-DE"/>
          </a:p>
        </p:txBody>
      </p:sp>
    </p:spTree>
    <p:extLst>
      <p:ext uri="{BB962C8B-B14F-4D97-AF65-F5344CB8AC3E}">
        <p14:creationId xmlns:p14="http://schemas.microsoft.com/office/powerpoint/2010/main" val="17789803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264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9361658-2C38-4DB4-B546-FD9C7ECC46F0}" type="slidenum">
              <a:rPr lang="de-DE" altLang="de-DE"/>
              <a:pPr/>
              <a:t>‹Nr.›</a:t>
            </a:fld>
            <a:endParaRPr lang="de-DE" altLang="de-DE"/>
          </a:p>
        </p:txBody>
      </p:sp>
    </p:spTree>
    <p:extLst>
      <p:ext uri="{BB962C8B-B14F-4D97-AF65-F5344CB8AC3E}">
        <p14:creationId xmlns:p14="http://schemas.microsoft.com/office/powerpoint/2010/main" val="2744428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D35644-726F-4ABC-A2DD-8CF2D80854E3}" type="slidenum">
              <a:rPr lang="de-DE" altLang="de-DE" sz="1400"/>
              <a:pPr eaLnBrk="1" hangingPunct="1">
                <a:spcBef>
                  <a:spcPct val="0"/>
                </a:spcBef>
              </a:pPr>
              <a:t>2</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322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D35644-726F-4ABC-A2DD-8CF2D80854E3}" type="slidenum">
              <a:rPr lang="de-DE" altLang="de-DE" sz="1400"/>
              <a:pPr eaLnBrk="1" hangingPunct="1">
                <a:spcBef>
                  <a:spcPct val="0"/>
                </a:spcBef>
              </a:pPr>
              <a:t>3</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32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D35644-726F-4ABC-A2DD-8CF2D80854E3}" type="slidenum">
              <a:rPr lang="de-DE" altLang="de-DE" sz="1400"/>
              <a:pPr eaLnBrk="1" hangingPunct="1">
                <a:spcBef>
                  <a:spcPct val="0"/>
                </a:spcBef>
              </a:pPr>
              <a:t>4</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322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AD7B77-0C36-4A5A-BFD1-ED0C82D8E44F}" type="slidenum">
              <a:rPr lang="de-DE" altLang="de-DE" sz="1400"/>
              <a:pPr eaLnBrk="1" hangingPunct="1">
                <a:spcBef>
                  <a:spcPct val="0"/>
                </a:spcBef>
              </a:pPr>
              <a:t>5</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5639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AD7B77-0C36-4A5A-BFD1-ED0C82D8E44F}" type="slidenum">
              <a:rPr lang="de-DE" altLang="de-DE" sz="1400"/>
              <a:pPr eaLnBrk="1" hangingPunct="1">
                <a:spcBef>
                  <a:spcPct val="0"/>
                </a:spcBef>
              </a:pPr>
              <a:t>6</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5639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AD7B77-0C36-4A5A-BFD1-ED0C82D8E44F}" type="slidenum">
              <a:rPr lang="de-DE" altLang="de-DE" sz="1400"/>
              <a:pPr eaLnBrk="1" hangingPunct="1">
                <a:spcBef>
                  <a:spcPct val="0"/>
                </a:spcBef>
              </a:pPr>
              <a:t>7</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5639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AD7B77-0C36-4A5A-BFD1-ED0C82D8E44F}" type="slidenum">
              <a:rPr lang="de-DE" altLang="de-DE" sz="1400"/>
              <a:pPr eaLnBrk="1" hangingPunct="1">
                <a:spcBef>
                  <a:spcPct val="0"/>
                </a:spcBef>
              </a:pPr>
              <a:t>8</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563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D53306-48AE-4C3D-B28F-2116B334F8BE}" type="slidenum">
              <a:rPr lang="de-DE" altLang="de-DE" sz="1400"/>
              <a:pPr eaLnBrk="1" hangingPunct="1">
                <a:spcBef>
                  <a:spcPct val="0"/>
                </a:spcBef>
              </a:pPr>
              <a:t>9</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4245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2F3CB0-4EB4-45FF-B5C2-334D94945791}" type="slidenum">
              <a:rPr lang="de-DE" altLang="de-DE" sz="1400"/>
              <a:pPr eaLnBrk="1" hangingPunct="1">
                <a:spcBef>
                  <a:spcPct val="0"/>
                </a:spcBef>
              </a:pPr>
              <a:t>10</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265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2F3CB0-4EB4-45FF-B5C2-334D94945791}" type="slidenum">
              <a:rPr lang="de-DE" altLang="de-DE" sz="1400"/>
              <a:pPr eaLnBrk="1" hangingPunct="1">
                <a:spcBef>
                  <a:spcPct val="0"/>
                </a:spcBef>
              </a:pPr>
              <a:t>11</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265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2F3CB0-4EB4-45FF-B5C2-334D94945791}" type="slidenum">
              <a:rPr lang="de-DE" altLang="de-DE" sz="1400"/>
              <a:pPr eaLnBrk="1" hangingPunct="1">
                <a:spcBef>
                  <a:spcPct val="0"/>
                </a:spcBef>
              </a:pPr>
              <a:t>12</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7265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4791DE-7315-499A-B117-E8080F9C6B74}" type="slidenum">
              <a:rPr lang="de-DE" altLang="de-DE" sz="1400"/>
              <a:pPr eaLnBrk="1" hangingPunct="1">
                <a:spcBef>
                  <a:spcPct val="0"/>
                </a:spcBef>
              </a:pPr>
              <a:t>13</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4895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A2370E-A81A-405C-94DD-21D79D472AB3}" type="slidenum">
              <a:rPr lang="de-DE" altLang="de-DE" sz="1400"/>
              <a:pPr eaLnBrk="1" hangingPunct="1">
                <a:spcBef>
                  <a:spcPct val="0"/>
                </a:spcBef>
              </a:pPr>
              <a:t>14</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856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733FAD-2A3E-4685-A101-2884E78C6EC2}" type="slidenum">
              <a:rPr lang="de-DE" altLang="de-DE" sz="1400"/>
              <a:pPr eaLnBrk="1" hangingPunct="1">
                <a:spcBef>
                  <a:spcPct val="0"/>
                </a:spcBef>
              </a:pPr>
              <a:t>15</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0751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FD3E0F-6EFA-401E-9BA0-245F3589AFE5}" type="slidenum">
              <a:rPr lang="de-DE" altLang="de-DE" sz="1400"/>
              <a:pPr eaLnBrk="1" hangingPunct="1">
                <a:spcBef>
                  <a:spcPct val="0"/>
                </a:spcBef>
              </a:pPr>
              <a:t>16</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6623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B8F7CB-135F-441E-8E13-ADB8C356D423}" type="slidenum">
              <a:rPr lang="de-DE" altLang="de-DE" sz="1400"/>
              <a:pPr eaLnBrk="1" hangingPunct="1">
                <a:spcBef>
                  <a:spcPct val="0"/>
                </a:spcBef>
              </a:pPr>
              <a:t>17</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337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B8F7CB-135F-441E-8E13-ADB8C356D423}" type="slidenum">
              <a:rPr lang="de-DE" altLang="de-DE" sz="1400"/>
              <a:pPr eaLnBrk="1" hangingPunct="1">
                <a:spcBef>
                  <a:spcPct val="0"/>
                </a:spcBef>
              </a:pPr>
              <a:t>18</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337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169619-7A6B-43D5-9A80-1AE28D9B6453}" type="slidenum">
              <a:rPr lang="de-DE" altLang="de-DE" sz="1400"/>
              <a:pPr eaLnBrk="1" hangingPunct="1">
                <a:spcBef>
                  <a:spcPct val="0"/>
                </a:spcBef>
              </a:pPr>
              <a:t>19</a:t>
            </a:fld>
            <a:endParaRPr lang="de-DE" altLang="de-DE" sz="1400"/>
          </a:p>
        </p:txBody>
      </p:sp>
      <p:sp>
        <p:nvSpPr>
          <p:cNvPr id="132099" name="Rectangle 2"/>
          <p:cNvSpPr>
            <a:spLocks noGrp="1" noRot="1" noChangeAspect="1" noChangeArrowheads="1" noTextEdit="1"/>
          </p:cNvSpPr>
          <p:nvPr>
            <p:ph type="sldImg"/>
          </p:nvPr>
        </p:nvSpPr>
        <p:spPr>
          <a:xfrm>
            <a:off x="139700" y="768350"/>
            <a:ext cx="6821488"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130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3F254B-147B-4060-924F-82F6D3A77929}" type="slidenum">
              <a:rPr lang="de-DE" altLang="de-DE" sz="1400"/>
              <a:pPr eaLnBrk="1" hangingPunct="1">
                <a:spcBef>
                  <a:spcPct val="0"/>
                </a:spcBef>
              </a:pPr>
              <a:t>20</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3069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3F254B-147B-4060-924F-82F6D3A77929}" type="slidenum">
              <a:rPr lang="de-DE" altLang="de-DE" sz="1400"/>
              <a:pPr eaLnBrk="1" hangingPunct="1">
                <a:spcBef>
                  <a:spcPct val="0"/>
                </a:spcBef>
              </a:pPr>
              <a:t>21</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3069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3F254B-147B-4060-924F-82F6D3A77929}" type="slidenum">
              <a:rPr lang="de-DE" altLang="de-DE" sz="1400"/>
              <a:pPr eaLnBrk="1" hangingPunct="1">
                <a:spcBef>
                  <a:spcPct val="0"/>
                </a:spcBef>
              </a:pPr>
              <a:t>22</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306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3F254B-147B-4060-924F-82F6D3A77929}" type="slidenum">
              <a:rPr lang="de-DE" altLang="de-DE" sz="1400"/>
              <a:pPr eaLnBrk="1" hangingPunct="1">
                <a:spcBef>
                  <a:spcPct val="0"/>
                </a:spcBef>
              </a:pPr>
              <a:t>23</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30694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2CCD6A-150D-46E6-A841-134D2D58B733}" type="slidenum">
              <a:rPr lang="de-DE" altLang="de-DE" sz="1400"/>
              <a:pPr eaLnBrk="1" hangingPunct="1">
                <a:spcBef>
                  <a:spcPct val="0"/>
                </a:spcBef>
              </a:pPr>
              <a:t>24</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6600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24D9D9-F7DB-4535-8DD7-9F9919095899}" type="slidenum">
              <a:rPr lang="de-DE" altLang="de-DE" sz="1400"/>
              <a:pPr eaLnBrk="1" hangingPunct="1">
                <a:spcBef>
                  <a:spcPct val="0"/>
                </a:spcBef>
              </a:pPr>
              <a:t>25</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645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D257A-3A30-46A5-8E58-65B71EB36AB5}" type="slidenum">
              <a:rPr lang="de-DE" altLang="de-DE" sz="1400"/>
              <a:pPr eaLnBrk="1" hangingPunct="1">
                <a:spcBef>
                  <a:spcPct val="0"/>
                </a:spcBef>
              </a:pPr>
              <a:t>26</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44390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C420C7-79B5-4BBA-BC1A-CC6DDFDE91B9}" type="slidenum">
              <a:rPr lang="de-DE" altLang="de-DE" sz="1400"/>
              <a:pPr eaLnBrk="1" hangingPunct="1">
                <a:spcBef>
                  <a:spcPct val="0"/>
                </a:spcBef>
              </a:pPr>
              <a:t>27</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8397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F83AA4-5EF8-4027-9B17-F5D191F43707}" type="slidenum">
              <a:rPr lang="de-DE" altLang="de-DE" sz="1400"/>
              <a:pPr eaLnBrk="1" hangingPunct="1">
                <a:spcBef>
                  <a:spcPct val="0"/>
                </a:spcBef>
              </a:pPr>
              <a:t>28</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9182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DFFD09-51CF-4EE8-AD4C-F80E19E473AE}" type="slidenum">
              <a:rPr lang="de-DE" altLang="de-DE" sz="1400"/>
              <a:pPr eaLnBrk="1" hangingPunct="1">
                <a:spcBef>
                  <a:spcPct val="0"/>
                </a:spcBef>
              </a:pPr>
              <a:t>29</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9990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B4339B-5B97-4C5A-B260-14191287DF2B}" type="slidenum">
              <a:rPr lang="de-DE" altLang="de-DE" sz="1400"/>
              <a:pPr eaLnBrk="1" hangingPunct="1">
                <a:spcBef>
                  <a:spcPct val="0"/>
                </a:spcBef>
              </a:pPr>
              <a:t>30</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2606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C43175-58A9-452C-BEA5-3F32F69F3F26}" type="slidenum">
              <a:rPr lang="de-DE" altLang="de-DE" sz="1400"/>
              <a:pPr eaLnBrk="1" hangingPunct="1">
                <a:spcBef>
                  <a:spcPct val="0"/>
                </a:spcBef>
              </a:pPr>
              <a:t>31</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972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EFD6B4-40B6-4831-BD50-CF92C57036A7}" type="slidenum">
              <a:rPr lang="de-DE" altLang="de-DE" sz="1400"/>
              <a:pPr eaLnBrk="1" hangingPunct="1">
                <a:spcBef>
                  <a:spcPct val="0"/>
                </a:spcBef>
              </a:pPr>
              <a:t>32</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95732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B7058B-AFC9-4E7A-9188-DD1C22FBE3E3}" type="slidenum">
              <a:rPr lang="de-DE" altLang="de-DE" sz="1400"/>
              <a:pPr eaLnBrk="1" hangingPunct="1">
                <a:spcBef>
                  <a:spcPct val="0"/>
                </a:spcBef>
              </a:pPr>
              <a:t>33</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8455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066099-27C0-49F6-B206-EADE98B635FC}" type="slidenum">
              <a:rPr lang="de-DE" altLang="de-DE" sz="1400"/>
              <a:pPr eaLnBrk="1" hangingPunct="1">
                <a:spcBef>
                  <a:spcPct val="0"/>
                </a:spcBef>
              </a:pPr>
              <a:t>35</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1875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D2F694-827C-4445-B957-6E0F08721ECC}" type="slidenum">
              <a:rPr lang="de-DE" altLang="de-DE" sz="1400"/>
              <a:pPr eaLnBrk="1" hangingPunct="1">
                <a:spcBef>
                  <a:spcPct val="0"/>
                </a:spcBef>
              </a:pPr>
              <a:t>36</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0499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A99A3D-BC2C-4CBE-9EE6-984BEA592372}" type="slidenum">
              <a:rPr lang="de-DE" altLang="de-DE" sz="1400"/>
              <a:pPr eaLnBrk="1" hangingPunct="1">
                <a:spcBef>
                  <a:spcPct val="0"/>
                </a:spcBef>
              </a:pPr>
              <a:t>37</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085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C68BA8-660B-43D0-B12E-C70C26FB3A72}" type="slidenum">
              <a:rPr lang="de-DE" altLang="de-DE" sz="1400"/>
              <a:pPr eaLnBrk="1" hangingPunct="1">
                <a:spcBef>
                  <a:spcPct val="0"/>
                </a:spcBef>
              </a:pPr>
              <a:t>38</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571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D98227-29FA-434A-AFB3-54292ACC4D3C}" type="slidenum">
              <a:rPr lang="de-DE" altLang="de-DE" sz="1400"/>
              <a:pPr eaLnBrk="1" hangingPunct="1">
                <a:spcBef>
                  <a:spcPct val="0"/>
                </a:spcBef>
              </a:pPr>
              <a:t>39</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4559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016F79-F849-4700-AB74-EDEBD4D963BA}" type="slidenum">
              <a:rPr lang="de-DE" altLang="de-DE" sz="1400"/>
              <a:pPr eaLnBrk="1" hangingPunct="1">
                <a:spcBef>
                  <a:spcPct val="0"/>
                </a:spcBef>
              </a:pPr>
              <a:t>40</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58022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348B09-9272-44C8-A00E-3CCD4948B98F}" type="slidenum">
              <a:rPr lang="de-DE" altLang="de-DE" sz="1400"/>
              <a:pPr eaLnBrk="1" hangingPunct="1">
                <a:spcBef>
                  <a:spcPct val="0"/>
                </a:spcBef>
              </a:pPr>
              <a:t>41</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742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AB0815-A19E-43AF-8038-596816EC30D2}" type="slidenum">
              <a:rPr lang="de-DE" altLang="de-DE" sz="1400"/>
              <a:pPr eaLnBrk="1" hangingPunct="1">
                <a:spcBef>
                  <a:spcPct val="0"/>
                </a:spcBef>
              </a:pPr>
              <a:t>42</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99740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0F91BA-4A08-4D9E-B3FF-6F76423422CB}" type="slidenum">
              <a:rPr lang="de-DE" altLang="de-DE" sz="1400"/>
              <a:pPr eaLnBrk="1" hangingPunct="1">
                <a:spcBef>
                  <a:spcPct val="0"/>
                </a:spcBef>
              </a:pPr>
              <a:t>43</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57277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FFE3D1-DFD7-490A-B593-6992B2BDF570}" type="slidenum">
              <a:rPr lang="de-DE" altLang="de-DE" sz="1400"/>
              <a:pPr eaLnBrk="1" hangingPunct="1">
                <a:spcBef>
                  <a:spcPct val="0"/>
                </a:spcBef>
              </a:pPr>
              <a:t>44</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98293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F54B52-B601-45EA-B436-CB5B7C205F3C}" type="slidenum">
              <a:rPr lang="de-DE" altLang="de-DE" sz="1400"/>
              <a:pPr eaLnBrk="1" hangingPunct="1">
                <a:spcBef>
                  <a:spcPct val="0"/>
                </a:spcBef>
              </a:pPr>
              <a:t>45</a:t>
            </a:fld>
            <a:endParaRPr lang="de-DE" altLang="de-DE" sz="1400"/>
          </a:p>
        </p:txBody>
      </p:sp>
      <p:sp>
        <p:nvSpPr>
          <p:cNvPr id="157699"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577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64132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349CEA-EBAD-44F2-83C1-F62C1CEC90E9}" type="slidenum">
              <a:rPr lang="de-DE" altLang="de-DE" sz="1400"/>
              <a:pPr eaLnBrk="1" hangingPunct="1">
                <a:spcBef>
                  <a:spcPct val="0"/>
                </a:spcBef>
              </a:pPr>
              <a:t>46</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88865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8D7EFA-1309-4C39-A347-86837F35B3DC}" type="slidenum">
              <a:rPr lang="de-DE" altLang="de-DE" sz="1400"/>
              <a:pPr eaLnBrk="1" hangingPunct="1">
                <a:spcBef>
                  <a:spcPct val="0"/>
                </a:spcBef>
              </a:pPr>
              <a:t>47</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20737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878C3A-1AF8-4919-8448-63B38C361F1B}" type="slidenum">
              <a:rPr lang="de-DE" altLang="de-DE" sz="1400"/>
              <a:pPr eaLnBrk="1" hangingPunct="1">
                <a:spcBef>
                  <a:spcPct val="0"/>
                </a:spcBef>
              </a:pPr>
              <a:t>48</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96050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FB9A36-551C-4B1A-AAE1-817A7407FF17}" type="slidenum">
              <a:rPr lang="de-DE" altLang="de-DE" sz="1400"/>
              <a:pPr eaLnBrk="1" hangingPunct="1">
                <a:spcBef>
                  <a:spcPct val="0"/>
                </a:spcBef>
              </a:pPr>
              <a:t>49</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37447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FBBFE0-E2ED-41A8-A553-0857DE693940}" type="slidenum">
              <a:rPr lang="de-DE" altLang="de-DE" sz="1400"/>
              <a:pPr eaLnBrk="1" hangingPunct="1">
                <a:spcBef>
                  <a:spcPct val="0"/>
                </a:spcBef>
              </a:pPr>
              <a:t>50</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75919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22FED9-5957-4889-A680-E2B79C2FB707}" type="slidenum">
              <a:rPr lang="de-DE" altLang="de-DE" sz="1400"/>
              <a:pPr eaLnBrk="1" hangingPunct="1">
                <a:spcBef>
                  <a:spcPct val="0"/>
                </a:spcBef>
              </a:pPr>
              <a:t>51</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6928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3AA8E9-9303-4355-8E18-8DBB8CABC26E}" type="slidenum">
              <a:rPr lang="de-DE" altLang="de-DE" sz="1400"/>
              <a:pPr eaLnBrk="1" hangingPunct="1">
                <a:spcBef>
                  <a:spcPct val="0"/>
                </a:spcBef>
              </a:pPr>
              <a:t>52</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3503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263020-6BBF-4526-BA0C-FEE35735AFFF}" type="slidenum">
              <a:rPr lang="de-DE" altLang="de-DE" sz="1400"/>
              <a:pPr eaLnBrk="1" hangingPunct="1">
                <a:spcBef>
                  <a:spcPct val="0"/>
                </a:spcBef>
              </a:pPr>
              <a:t>53</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41869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54F4C6-8DCD-4EF7-9E7E-2BC6FE057048}" type="slidenum">
              <a:rPr lang="de-DE" altLang="de-DE" sz="1400"/>
              <a:pPr eaLnBrk="1" hangingPunct="1">
                <a:spcBef>
                  <a:spcPct val="0"/>
                </a:spcBef>
              </a:pPr>
              <a:t>54</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8789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AF4EB3-0840-4089-A056-9EDF0C188B16}" type="slidenum">
              <a:rPr lang="de-DE" altLang="de-DE" sz="1400"/>
              <a:pPr eaLnBrk="1" hangingPunct="1">
                <a:spcBef>
                  <a:spcPct val="0"/>
                </a:spcBef>
              </a:pPr>
              <a:t>55</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3743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0B5734-83CE-45BD-BB2D-C775ED23B34C}" type="slidenum">
              <a:rPr lang="de-DE" altLang="de-DE" sz="1400"/>
              <a:pPr eaLnBrk="1" hangingPunct="1">
                <a:spcBef>
                  <a:spcPct val="0"/>
                </a:spcBef>
              </a:pPr>
              <a:t>56</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71686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84CA6A-13F6-47FC-AB05-E4E34B10929B}" type="slidenum">
              <a:rPr lang="de-DE" altLang="de-DE" sz="1400"/>
              <a:pPr eaLnBrk="1" hangingPunct="1">
                <a:spcBef>
                  <a:spcPct val="0"/>
                </a:spcBef>
              </a:pPr>
              <a:t>57</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94944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C3E153-213E-48A9-8AB1-70E35F379A1B}" type="slidenum">
              <a:rPr lang="de-DE" altLang="de-DE" sz="1400"/>
              <a:pPr eaLnBrk="1" hangingPunct="1">
                <a:spcBef>
                  <a:spcPct val="0"/>
                </a:spcBef>
              </a:pPr>
              <a:t>58</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29597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526725-8F6B-4DA6-9683-76B0BE94D01E}" type="slidenum">
              <a:rPr lang="de-DE" altLang="de-DE" sz="1400"/>
              <a:pPr eaLnBrk="1" hangingPunct="1">
                <a:spcBef>
                  <a:spcPct val="0"/>
                </a:spcBef>
              </a:pPr>
              <a:t>59</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56981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52F9FF-2A0E-442C-9130-33721B84E5D6}" type="slidenum">
              <a:rPr lang="de-DE" altLang="de-DE" sz="1400"/>
              <a:pPr eaLnBrk="1" hangingPunct="1">
                <a:spcBef>
                  <a:spcPct val="0"/>
                </a:spcBef>
              </a:pPr>
              <a:t>60</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63116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594252-2B9A-46D1-BD24-8289E6193C58}" type="slidenum">
              <a:rPr lang="de-DE" altLang="de-DE" sz="1400"/>
              <a:pPr eaLnBrk="1" hangingPunct="1">
                <a:spcBef>
                  <a:spcPct val="0"/>
                </a:spcBef>
              </a:pPr>
              <a:t>61</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89627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D89C25-C324-4322-B8D7-F720113483C9}" type="slidenum">
              <a:rPr lang="de-DE" altLang="de-DE" sz="1400"/>
              <a:pPr eaLnBrk="1" hangingPunct="1">
                <a:spcBef>
                  <a:spcPct val="0"/>
                </a:spcBef>
              </a:pPr>
              <a:t>62</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23665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EF858F-CCFE-4283-A7C3-642D2345A9A8}" type="slidenum">
              <a:rPr lang="de-DE" altLang="de-DE" sz="1400"/>
              <a:pPr eaLnBrk="1" hangingPunct="1">
                <a:spcBef>
                  <a:spcPct val="0"/>
                </a:spcBef>
              </a:pPr>
              <a:t>63</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9049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0CA548-E890-4F09-A412-3847ACFD24B3}" type="slidenum">
              <a:rPr lang="de-DE" altLang="de-DE" sz="1400"/>
              <a:pPr eaLnBrk="1" hangingPunct="1">
                <a:spcBef>
                  <a:spcPct val="0"/>
                </a:spcBef>
              </a:pPr>
              <a:t>64</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71564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0CA548-E890-4F09-A412-3847ACFD24B3}" type="slidenum">
              <a:rPr lang="de-DE" altLang="de-DE" sz="1400"/>
              <a:pPr eaLnBrk="1" hangingPunct="1">
                <a:spcBef>
                  <a:spcPct val="0"/>
                </a:spcBef>
              </a:pPr>
              <a:t>65</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71564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0CA548-E890-4F09-A412-3847ACFD24B3}" type="slidenum">
              <a:rPr lang="de-DE" altLang="de-DE" sz="1400"/>
              <a:pPr eaLnBrk="1" hangingPunct="1">
                <a:spcBef>
                  <a:spcPct val="0"/>
                </a:spcBef>
              </a:pPr>
              <a:t>66</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71564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0CA548-E890-4F09-A412-3847ACFD24B3}" type="slidenum">
              <a:rPr lang="de-DE" altLang="de-DE" sz="1400"/>
              <a:pPr eaLnBrk="1" hangingPunct="1">
                <a:spcBef>
                  <a:spcPct val="0"/>
                </a:spcBef>
              </a:pPr>
              <a:t>67</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71564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0CA548-E890-4F09-A412-3847ACFD24B3}" type="slidenum">
              <a:rPr lang="de-DE" altLang="de-DE" sz="1400"/>
              <a:pPr eaLnBrk="1" hangingPunct="1">
                <a:spcBef>
                  <a:spcPct val="0"/>
                </a:spcBef>
              </a:pPr>
              <a:t>68</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71564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82EA90-663B-4906-BD9F-028E51250BEF}" type="slidenum">
              <a:rPr lang="de-DE" altLang="de-DE" sz="1400"/>
              <a:pPr eaLnBrk="1" hangingPunct="1">
                <a:spcBef>
                  <a:spcPct val="0"/>
                </a:spcBef>
              </a:pPr>
              <a:t>69</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73303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82EA90-663B-4906-BD9F-028E51250BEF}" type="slidenum">
              <a:rPr lang="de-DE" altLang="de-DE" sz="1400"/>
              <a:pPr eaLnBrk="1" hangingPunct="1">
                <a:spcBef>
                  <a:spcPct val="0"/>
                </a:spcBef>
              </a:pPr>
              <a:t>70</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73303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82EA90-663B-4906-BD9F-028E51250BEF}" type="slidenum">
              <a:rPr lang="de-DE" altLang="de-DE" sz="1400"/>
              <a:pPr eaLnBrk="1" hangingPunct="1">
                <a:spcBef>
                  <a:spcPct val="0"/>
                </a:spcBef>
              </a:pPr>
              <a:t>71</a:t>
            </a:fld>
            <a:endParaRPr lang="de-DE" altLang="de-DE" sz="1400"/>
          </a:p>
        </p:txBody>
      </p:sp>
      <p:sp>
        <p:nvSpPr>
          <p:cNvPr id="184323" name="Rectangle 2"/>
          <p:cNvSpPr>
            <a:spLocks noGrp="1" noRot="1" noChangeAspect="1" noChangeArrowheads="1" noTextEdit="1"/>
          </p:cNvSpPr>
          <p:nvPr>
            <p:ph type="sldImg"/>
          </p:nvPr>
        </p:nvSpPr>
        <p:spPr>
          <a:xfrm>
            <a:off x="141288" y="768350"/>
            <a:ext cx="6821487"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73303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AE624-721E-4BFC-82B3-15F227F489F1}" type="slidenum">
              <a:rPr lang="de-DE" altLang="de-DE" sz="1400"/>
              <a:pPr eaLnBrk="1" hangingPunct="1">
                <a:spcBef>
                  <a:spcPct val="0"/>
                </a:spcBef>
              </a:pPr>
              <a:t>73</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6468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98552-AB60-4409-B473-17464DEE463D}" type="slidenum">
              <a:rPr lang="de-DE" altLang="de-DE" sz="1300">
                <a:solidFill>
                  <a:srgbClr val="000000"/>
                </a:solidFill>
              </a:rPr>
              <a:pPr eaLnBrk="1" hangingPunct="1">
                <a:spcBef>
                  <a:spcPct val="0"/>
                </a:spcBef>
              </a:pPr>
              <a:t>74</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139700" y="768350"/>
            <a:ext cx="6821488"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68573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F234DD-5452-482D-8658-9146893BCBE0}"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139700" y="768350"/>
            <a:ext cx="6821488" cy="3836988"/>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696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6DDA8-3FED-4079-B9F7-4F4FADD05FE8}" type="slidenum">
              <a:rPr lang="de-DE" altLang="de-DE" sz="1300">
                <a:solidFill>
                  <a:srgbClr val="000000"/>
                </a:solidFill>
              </a:rPr>
              <a:pPr eaLnBrk="1" hangingPunct="1">
                <a:spcBef>
                  <a:spcPct val="0"/>
                </a:spcBef>
              </a:pPr>
              <a:t>76</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139700" y="768350"/>
            <a:ext cx="6821488"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9514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5C4ED-B1FD-4610-A600-CA6440EB4A2F}" type="slidenum">
              <a:rPr lang="de-DE" altLang="de-DE" sz="1300">
                <a:solidFill>
                  <a:srgbClr val="000000"/>
                </a:solidFill>
              </a:rPr>
              <a:pPr eaLnBrk="1" hangingPunct="1">
                <a:spcBef>
                  <a:spcPct val="0"/>
                </a:spcBef>
              </a:pPr>
              <a:t>77</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139700" y="768350"/>
            <a:ext cx="6821488" cy="3836988"/>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10719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E0211A-8987-4F4B-B76B-DE2FCA599FF4}" type="slidenum">
              <a:rPr lang="de-DE" altLang="de-DE" sz="1300">
                <a:solidFill>
                  <a:srgbClr val="000000"/>
                </a:solidFill>
              </a:rPr>
              <a:pPr eaLnBrk="1" hangingPunct="1">
                <a:spcBef>
                  <a:spcPct val="0"/>
                </a:spcBef>
              </a:pPr>
              <a:t>78</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139700" y="768350"/>
            <a:ext cx="6821488" cy="3836988"/>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08169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98CFF0-1A02-471B-8292-0A0437397008}" type="slidenum">
              <a:rPr lang="de-DE" altLang="de-DE" sz="1300">
                <a:solidFill>
                  <a:srgbClr val="000000"/>
                </a:solidFill>
              </a:rPr>
              <a:pPr eaLnBrk="1" hangingPunct="1">
                <a:spcBef>
                  <a:spcPct val="0"/>
                </a:spcBef>
              </a:pPr>
              <a:t>79</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139700" y="768350"/>
            <a:ext cx="6821488" cy="3836988"/>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81729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7F7A66-536E-4A20-A2DC-718820AC6164}" type="slidenum">
              <a:rPr lang="de-DE" altLang="de-DE" sz="1300">
                <a:solidFill>
                  <a:srgbClr val="000000"/>
                </a:solidFill>
              </a:rPr>
              <a:pPr eaLnBrk="1" hangingPunct="1">
                <a:spcBef>
                  <a:spcPct val="0"/>
                </a:spcBef>
              </a:pPr>
              <a:t>80</a:t>
            </a:fld>
            <a:endParaRPr lang="de-DE" altLang="de-DE" sz="1300">
              <a:solidFill>
                <a:srgbClr val="000000"/>
              </a:solidFill>
            </a:endParaRPr>
          </a:p>
        </p:txBody>
      </p:sp>
      <p:sp>
        <p:nvSpPr>
          <p:cNvPr id="313347" name="Rectangle 2"/>
          <p:cNvSpPr>
            <a:spLocks noGrp="1" noRot="1" noChangeAspect="1" noChangeArrowheads="1" noTextEdit="1"/>
          </p:cNvSpPr>
          <p:nvPr>
            <p:ph type="sldImg"/>
          </p:nvPr>
        </p:nvSpPr>
        <p:spPr>
          <a:xfrm>
            <a:off x="139700" y="768350"/>
            <a:ext cx="6821488" cy="3836988"/>
          </a:xfrm>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0151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81</a:t>
            </a:fld>
            <a:endParaRPr lang="de-DE" altLang="de-DE"/>
          </a:p>
        </p:txBody>
      </p:sp>
    </p:spTree>
    <p:extLst>
      <p:ext uri="{BB962C8B-B14F-4D97-AF65-F5344CB8AC3E}">
        <p14:creationId xmlns:p14="http://schemas.microsoft.com/office/powerpoint/2010/main" val="2083446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C4206D-88AC-4270-AB97-36D7D405846F}" type="slidenum">
              <a:rPr lang="de-DE" altLang="de-DE" smtClean="0"/>
              <a:pPr/>
              <a:t>82</a:t>
            </a:fld>
            <a:endParaRPr lang="de-DE" altLang="de-DE"/>
          </a:p>
        </p:txBody>
      </p:sp>
    </p:spTree>
    <p:extLst>
      <p:ext uri="{BB962C8B-B14F-4D97-AF65-F5344CB8AC3E}">
        <p14:creationId xmlns:p14="http://schemas.microsoft.com/office/powerpoint/2010/main" val="3251545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b="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bwMode="gray"/>
        <p:txBody>
          <a:bodyPr/>
          <a:lstStyle>
            <a:lvl1pPr>
              <a:defRPr b="0"/>
            </a:lvl1pPr>
          </a:lstStyle>
          <a:p>
            <a:fld id="{44FA403C-3D8C-450A-96FB-E93A3A26920C}"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Trening metacognitiv 7 – Concluzii pripite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27BE01FC-13E7-4361-B5E2-6586C5770373}"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bwMode="gray"/>
        <p:txBody>
          <a:bodyPr/>
          <a:lstStyle>
            <a:lvl1pPr>
              <a:defRPr b="0"/>
            </a:lvl1pPr>
          </a:lstStyle>
          <a:p>
            <a:fld id="{44A0651F-2775-4F0F-800F-5BC874EE709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bwMode="gray"/>
        <p:txBody>
          <a:bodyPr/>
          <a:lstStyle>
            <a:lvl1pPr>
              <a:defRPr b="0"/>
            </a:lvl1pPr>
          </a:lstStyle>
          <a:p>
            <a:fld id="{44FA403C-3D8C-450A-96FB-E93A3A26920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bwMode="gray"/>
        <p:txBody>
          <a:bodyPr/>
          <a:lstStyle>
            <a:lvl1pPr>
              <a:defRPr b="0"/>
            </a:lvl1pPr>
          </a:lstStyle>
          <a:p>
            <a:fld id="{44FA403C-3D8C-450A-96FB-E93A3A26920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5" name="Slide Number Placeholder 4"/>
          <p:cNvSpPr>
            <a:spLocks noGrp="1"/>
          </p:cNvSpPr>
          <p:nvPr>
            <p:ph type="sldNum" sz="quarter" idx="12"/>
          </p:nvPr>
        </p:nvSpPr>
        <p:spPr bwMode="gray"/>
        <p:txBody>
          <a:bodyPr/>
          <a:lstStyle>
            <a:lvl1pPr>
              <a:defRPr b="0"/>
            </a:lvl1pPr>
          </a:lstStyle>
          <a:p>
            <a:fld id="{60A08593-6CB1-4BAF-B7C2-5B2B459EA0B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bwMode="gray"/>
        <p:txBody>
          <a:bodyPr/>
          <a:lstStyle>
            <a:lvl1pPr>
              <a:defRPr b="0"/>
            </a:lvl1pPr>
          </a:lstStyle>
          <a:p>
            <a:fld id="{7A8B5E66-6728-4999-89ED-C3D5078ECFD5}"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it-IT"/>
              <a:t>Trening metacognitiv 7 – Concluzii pripite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4FA403C-3D8C-450A-96FB-E93A3A26920C}"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TMC 7 A – Concluzii pripite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98754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5122" name="Rectangle 2"/>
          <p:cNvSpPr>
            <a:spLocks noGrp="1" noChangeArrowheads="1"/>
          </p:cNvSpPr>
          <p:nvPr>
            <p:ph idx="1"/>
          </p:nvPr>
        </p:nvSpPr>
        <p:spPr/>
        <p:txBody>
          <a:bodyPr>
            <a:noAutofit/>
          </a:bodyPr>
          <a:lstStyle/>
          <a:p>
            <a:pPr algn="l" eaLnBrk="1" hangingPunct="1">
              <a:defRPr/>
            </a:pPr>
            <a:r>
              <a:rPr lang="de-DE" sz="2400" dirty="0">
                <a:solidFill>
                  <a:srgbClr val="333333"/>
                </a:solidFill>
              </a:rPr>
              <a:t>Noi lu</a:t>
            </a:r>
            <a:r>
              <a:rPr lang="en-US" sz="2400" dirty="0">
                <a:solidFill>
                  <a:srgbClr val="333333"/>
                </a:solidFill>
              </a:rPr>
              <a:t>ăm decizii </a:t>
            </a:r>
            <a:r>
              <a:rPr lang="en-US" sz="2400" dirty="0" err="1">
                <a:solidFill>
                  <a:srgbClr val="333333"/>
                </a:solidFill>
              </a:rPr>
              <a:t>adesea</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să</a:t>
            </a:r>
            <a:r>
              <a:rPr lang="en-US" sz="2400" dirty="0">
                <a:solidFill>
                  <a:srgbClr val="333333"/>
                </a:solidFill>
              </a:rPr>
              <a:t> </a:t>
            </a:r>
            <a:r>
              <a:rPr lang="en-US" sz="2400" err="1">
                <a:solidFill>
                  <a:srgbClr val="333333"/>
                </a:solidFill>
              </a:rPr>
              <a:t>cunoaştem</a:t>
            </a:r>
            <a:r>
              <a:rPr lang="en-US" sz="2400">
                <a:solidFill>
                  <a:srgbClr val="333333"/>
                </a:solidFill>
              </a:rPr>
              <a:t> “tot adevărul”</a:t>
            </a:r>
            <a:r>
              <a:rPr lang="de-DE" sz="2400">
                <a:solidFill>
                  <a:srgbClr val="333333"/>
                </a:solidFill>
              </a:rPr>
              <a:t>.</a:t>
            </a:r>
            <a:endParaRPr lang="de-DE" sz="2400" dirty="0">
              <a:solidFill>
                <a:srgbClr val="333333"/>
              </a:solidFill>
            </a:endParaRPr>
          </a:p>
          <a:p>
            <a:pPr marL="342900" indent="-342900" algn="l" eaLnBrk="1" hangingPunct="1">
              <a:buClr>
                <a:srgbClr val="333333"/>
              </a:buClr>
              <a:buFont typeface="WingDings"/>
              <a:buChar char=""/>
              <a:defRPr/>
            </a:pPr>
            <a:r>
              <a:rPr lang="de-DE" sz="2400" dirty="0">
                <a:solidFill>
                  <a:srgbClr val="333333"/>
                </a:solidFill>
              </a:rPr>
              <a:t>Motive/avantaje: </a:t>
            </a:r>
            <a:r>
              <a:rPr lang="de-DE" sz="2400" dirty="0">
                <a:solidFill>
                  <a:srgbClr val="004992"/>
                </a:solidFill>
              </a:rPr>
              <a:t>??? </a:t>
            </a:r>
            <a:r>
              <a:rPr lang="de-DE" sz="2400" dirty="0">
                <a:solidFill>
                  <a:srgbClr val="FFFFFF"/>
                </a:solidFill>
              </a:rPr>
              <a:t>economisim timp, siguranţă, arată competenţă (se </a:t>
            </a:r>
            <a:r>
              <a:rPr lang="de-DE" sz="2400">
                <a:solidFill>
                  <a:srgbClr val="FFFFFF"/>
                </a:solidFill>
              </a:rPr>
              <a:t>spune “mai </a:t>
            </a:r>
            <a:r>
              <a:rPr lang="de-DE" sz="2400" dirty="0">
                <a:solidFill>
                  <a:srgbClr val="FFFFFF"/>
                </a:solidFill>
              </a:rPr>
              <a:t>bine o decizie greşită decât </a:t>
            </a:r>
            <a:r>
              <a:rPr lang="de-DE" sz="2400">
                <a:solidFill>
                  <a:srgbClr val="FFFFFF"/>
                </a:solidFill>
              </a:rPr>
              <a:t>nici una”).</a:t>
            </a:r>
            <a:endParaRPr lang="de-DE" sz="2400" dirty="0">
              <a:solidFill>
                <a:srgbClr val="FFFFFF"/>
              </a:solidFill>
            </a:endParaRPr>
          </a:p>
          <a:p>
            <a:pPr marL="342900" indent="-342900" algn="l" eaLnBrk="1" hangingPunct="1">
              <a:buClr>
                <a:srgbClr val="333333"/>
              </a:buClr>
              <a:buFont typeface="WingDings"/>
              <a:buChar char=""/>
              <a:defRPr/>
            </a:pPr>
            <a:r>
              <a:rPr lang="de-DE" sz="2400" dirty="0">
                <a:solidFill>
                  <a:srgbClr val="333333"/>
                </a:solidFill>
              </a:rPr>
              <a:t>Dezavantaje: </a:t>
            </a:r>
            <a:r>
              <a:rPr lang="de-DE" sz="2400" dirty="0">
                <a:solidFill>
                  <a:srgbClr val="004992"/>
                </a:solidFill>
              </a:rPr>
              <a:t>??? </a:t>
            </a:r>
            <a:r>
              <a:rPr lang="de-DE" sz="2400" dirty="0">
                <a:solidFill>
                  <a:srgbClr val="FFFFFF"/>
                </a:solidFill>
              </a:rPr>
              <a:t>riscuri, decizii greşite cu urmări grave...</a:t>
            </a: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5122" name="Rectangle 2"/>
          <p:cNvSpPr>
            <a:spLocks noGrp="1" noChangeArrowheads="1"/>
          </p:cNvSpPr>
          <p:nvPr>
            <p:ph idx="1"/>
          </p:nvPr>
        </p:nvSpPr>
        <p:spPr/>
        <p:txBody>
          <a:bodyPr>
            <a:noAutofit/>
          </a:bodyPr>
          <a:lstStyle/>
          <a:p>
            <a:pPr algn="l" eaLnBrk="1" hangingPunct="1">
              <a:defRPr/>
            </a:pPr>
            <a:r>
              <a:rPr lang="de-DE" sz="2400" dirty="0">
                <a:solidFill>
                  <a:srgbClr val="333333"/>
                </a:solidFill>
              </a:rPr>
              <a:t>Noi lu</a:t>
            </a:r>
            <a:r>
              <a:rPr lang="en-US" sz="2400" dirty="0">
                <a:solidFill>
                  <a:srgbClr val="333333"/>
                </a:solidFill>
              </a:rPr>
              <a:t>ăm decizii </a:t>
            </a:r>
            <a:r>
              <a:rPr lang="en-US" sz="2400" dirty="0" err="1">
                <a:solidFill>
                  <a:srgbClr val="333333"/>
                </a:solidFill>
              </a:rPr>
              <a:t>adesea</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să</a:t>
            </a:r>
            <a:r>
              <a:rPr lang="en-US" sz="2400" dirty="0">
                <a:solidFill>
                  <a:srgbClr val="333333"/>
                </a:solidFill>
              </a:rPr>
              <a:t> </a:t>
            </a:r>
            <a:r>
              <a:rPr lang="en-US" sz="2400" err="1">
                <a:solidFill>
                  <a:srgbClr val="333333"/>
                </a:solidFill>
              </a:rPr>
              <a:t>cunoaştem</a:t>
            </a:r>
            <a:r>
              <a:rPr lang="en-US" sz="2400">
                <a:solidFill>
                  <a:srgbClr val="333333"/>
                </a:solidFill>
              </a:rPr>
              <a:t> “tot adevărul”</a:t>
            </a:r>
            <a:r>
              <a:rPr lang="de-DE" sz="2400">
                <a:solidFill>
                  <a:srgbClr val="333333"/>
                </a:solidFill>
              </a:rPr>
              <a:t>.</a:t>
            </a:r>
            <a:endParaRPr lang="de-DE" sz="2400" dirty="0">
              <a:solidFill>
                <a:srgbClr val="333333"/>
              </a:solidFill>
            </a:endParaRPr>
          </a:p>
          <a:p>
            <a:pPr marL="342900" indent="-342900" algn="l" eaLnBrk="1" hangingPunct="1">
              <a:buClr>
                <a:srgbClr val="000000"/>
              </a:buClr>
              <a:buFont typeface="WingDings"/>
              <a:buChar char=""/>
              <a:defRPr/>
            </a:pPr>
            <a:r>
              <a:rPr lang="de-DE" sz="2400" dirty="0">
                <a:solidFill>
                  <a:srgbClr val="333333"/>
                </a:solidFill>
              </a:rPr>
              <a:t>Motive/avantaje: </a:t>
            </a:r>
            <a:r>
              <a:rPr lang="de-DE" sz="2400" dirty="0">
                <a:solidFill>
                  <a:srgbClr val="004992"/>
                </a:solidFill>
              </a:rPr>
              <a:t>economisim timp, siguranţă, arată competenţă (se </a:t>
            </a:r>
            <a:r>
              <a:rPr lang="de-DE" sz="2400">
                <a:solidFill>
                  <a:srgbClr val="004992"/>
                </a:solidFill>
              </a:rPr>
              <a:t>spune “mai </a:t>
            </a:r>
            <a:r>
              <a:rPr lang="de-DE" sz="2400" dirty="0">
                <a:solidFill>
                  <a:srgbClr val="004992"/>
                </a:solidFill>
              </a:rPr>
              <a:t>bine o decizie greşită decât </a:t>
            </a:r>
            <a:r>
              <a:rPr lang="de-DE" sz="2400">
                <a:solidFill>
                  <a:srgbClr val="004992"/>
                </a:solidFill>
              </a:rPr>
              <a:t>nici una”).</a:t>
            </a:r>
            <a:endParaRPr lang="de-DE" sz="2400" dirty="0">
              <a:solidFill>
                <a:srgbClr val="004992"/>
              </a:solidFill>
            </a:endParaRPr>
          </a:p>
          <a:p>
            <a:pPr marL="342900" indent="-342900">
              <a:buClr>
                <a:srgbClr val="333333"/>
              </a:buClr>
              <a:buFont typeface="WingDings"/>
              <a:buChar char=""/>
              <a:defRPr/>
            </a:pPr>
            <a:r>
              <a:rPr lang="de-DE" sz="2400" dirty="0">
                <a:solidFill>
                  <a:srgbClr val="333333"/>
                </a:solidFill>
              </a:rPr>
              <a:t>Dezavantaje: </a:t>
            </a:r>
            <a:r>
              <a:rPr lang="de-DE" sz="2400" dirty="0">
                <a:solidFill>
                  <a:srgbClr val="004992"/>
                </a:solidFill>
              </a:rPr>
              <a:t>??? </a:t>
            </a:r>
            <a:r>
              <a:rPr lang="de-DE" sz="2400" dirty="0">
                <a:solidFill>
                  <a:srgbClr val="FFFFFF"/>
                </a:solidFill>
              </a:rPr>
              <a:t>riscuri, decizii greşite cu urmări grave...</a:t>
            </a: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3</a:t>
            </a:fld>
            <a:endParaRPr lang="de-DE" altLang="de-DE"/>
          </a:p>
        </p:txBody>
      </p:sp>
    </p:spTree>
    <p:extLst>
      <p:ext uri="{BB962C8B-B14F-4D97-AF65-F5344CB8AC3E}">
        <p14:creationId xmlns:p14="http://schemas.microsoft.com/office/powerpoint/2010/main" val="3336118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Concluzii pripite</a:t>
            </a:r>
          </a:p>
        </p:txBody>
      </p:sp>
      <p:sp>
        <p:nvSpPr>
          <p:cNvPr id="5122" name="Rectangle 2"/>
          <p:cNvSpPr>
            <a:spLocks noGrp="1" noChangeArrowheads="1"/>
          </p:cNvSpPr>
          <p:nvPr>
            <p:ph idx="1"/>
          </p:nvPr>
        </p:nvSpPr>
        <p:spPr/>
        <p:txBody>
          <a:bodyPr>
            <a:noAutofit/>
          </a:bodyPr>
          <a:lstStyle/>
          <a:p>
            <a:pPr algn="l" eaLnBrk="1" hangingPunct="1">
              <a:defRPr/>
            </a:pPr>
            <a:r>
              <a:rPr lang="de-DE" sz="2400" dirty="0">
                <a:solidFill>
                  <a:srgbClr val="333333"/>
                </a:solidFill>
              </a:rPr>
              <a:t>Noi lu</a:t>
            </a:r>
            <a:r>
              <a:rPr lang="en-US" sz="2400" dirty="0">
                <a:solidFill>
                  <a:srgbClr val="333333"/>
                </a:solidFill>
              </a:rPr>
              <a:t>ăm decizii </a:t>
            </a:r>
            <a:r>
              <a:rPr lang="en-US" sz="2400" dirty="0" err="1">
                <a:solidFill>
                  <a:srgbClr val="333333"/>
                </a:solidFill>
              </a:rPr>
              <a:t>adesea</a:t>
            </a:r>
            <a:r>
              <a:rPr lang="en-US" sz="2400" dirty="0">
                <a:solidFill>
                  <a:srgbClr val="333333"/>
                </a:solidFill>
              </a:rPr>
              <a:t> </a:t>
            </a:r>
            <a:r>
              <a:rPr lang="en-US" sz="2400" dirty="0" err="1">
                <a:solidFill>
                  <a:srgbClr val="333333"/>
                </a:solidFill>
              </a:rPr>
              <a:t>fără</a:t>
            </a:r>
            <a:r>
              <a:rPr lang="en-US" sz="2400" dirty="0">
                <a:solidFill>
                  <a:srgbClr val="333333"/>
                </a:solidFill>
              </a:rPr>
              <a:t> </a:t>
            </a:r>
            <a:r>
              <a:rPr lang="en-US" sz="2400" dirty="0" err="1">
                <a:solidFill>
                  <a:srgbClr val="333333"/>
                </a:solidFill>
              </a:rPr>
              <a:t>să</a:t>
            </a:r>
            <a:r>
              <a:rPr lang="en-US" sz="2400" dirty="0">
                <a:solidFill>
                  <a:srgbClr val="333333"/>
                </a:solidFill>
              </a:rPr>
              <a:t> </a:t>
            </a:r>
            <a:r>
              <a:rPr lang="en-US" sz="2400" err="1">
                <a:solidFill>
                  <a:srgbClr val="333333"/>
                </a:solidFill>
              </a:rPr>
              <a:t>cunoaştem</a:t>
            </a:r>
            <a:r>
              <a:rPr lang="en-US" sz="2400">
                <a:solidFill>
                  <a:srgbClr val="333333"/>
                </a:solidFill>
              </a:rPr>
              <a:t> “tot adevărul”</a:t>
            </a:r>
            <a:r>
              <a:rPr lang="de-DE" sz="2400">
                <a:solidFill>
                  <a:srgbClr val="333333"/>
                </a:solidFill>
              </a:rPr>
              <a:t>.</a:t>
            </a:r>
            <a:endParaRPr lang="de-DE" sz="2400" dirty="0">
              <a:solidFill>
                <a:srgbClr val="333333"/>
              </a:solidFill>
            </a:endParaRPr>
          </a:p>
          <a:p>
            <a:pPr marL="342900" indent="-342900" algn="l" eaLnBrk="1" hangingPunct="1">
              <a:buClr>
                <a:srgbClr val="000000"/>
              </a:buClr>
              <a:buFont typeface="WingDings"/>
              <a:buChar char=""/>
              <a:defRPr/>
            </a:pPr>
            <a:r>
              <a:rPr lang="de-DE" sz="2400" dirty="0">
                <a:solidFill>
                  <a:srgbClr val="333333"/>
                </a:solidFill>
              </a:rPr>
              <a:t>Motive/avantaje: </a:t>
            </a:r>
            <a:r>
              <a:rPr lang="de-DE" sz="2400" dirty="0">
                <a:solidFill>
                  <a:srgbClr val="004992"/>
                </a:solidFill>
              </a:rPr>
              <a:t>economisim timp, siguranţă, arată competenţă (se </a:t>
            </a:r>
            <a:r>
              <a:rPr lang="de-DE" sz="2400">
                <a:solidFill>
                  <a:srgbClr val="004992"/>
                </a:solidFill>
              </a:rPr>
              <a:t>spune “mai </a:t>
            </a:r>
            <a:r>
              <a:rPr lang="de-DE" sz="2400" dirty="0">
                <a:solidFill>
                  <a:srgbClr val="004992"/>
                </a:solidFill>
              </a:rPr>
              <a:t>bine o decizie greşită decât </a:t>
            </a:r>
            <a:r>
              <a:rPr lang="de-DE" sz="2400">
                <a:solidFill>
                  <a:srgbClr val="004992"/>
                </a:solidFill>
              </a:rPr>
              <a:t>nici una”).</a:t>
            </a:r>
            <a:endParaRPr lang="de-DE" sz="2400" dirty="0">
              <a:solidFill>
                <a:srgbClr val="004992"/>
              </a:solidFill>
            </a:endParaRPr>
          </a:p>
          <a:p>
            <a:pPr marL="342900" indent="-342900" algn="l" eaLnBrk="1" hangingPunct="1">
              <a:buClr>
                <a:srgbClr val="333333"/>
              </a:buClr>
              <a:buFont typeface="WingDings"/>
              <a:buChar char=""/>
              <a:defRPr/>
            </a:pPr>
            <a:r>
              <a:rPr lang="de-DE" sz="2400" dirty="0">
                <a:solidFill>
                  <a:srgbClr val="333333"/>
                </a:solidFill>
              </a:rPr>
              <a:t>Dezavantaje: </a:t>
            </a:r>
            <a:r>
              <a:rPr lang="de-DE" sz="2400" dirty="0">
                <a:solidFill>
                  <a:srgbClr val="004992"/>
                </a:solidFill>
              </a:rPr>
              <a:t>riscuri, decizii greşite cu urmări grave...</a:t>
            </a: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4</a:t>
            </a:fld>
            <a:endParaRPr lang="de-DE" altLang="de-DE"/>
          </a:p>
        </p:txBody>
      </p:sp>
    </p:spTree>
    <p:extLst>
      <p:ext uri="{BB962C8B-B14F-4D97-AF65-F5344CB8AC3E}">
        <p14:creationId xmlns:p14="http://schemas.microsoft.com/office/powerpoint/2010/main" val="2816914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294555296"/>
              </p:ext>
            </p:extLst>
          </p:nvPr>
        </p:nvGraphicFramePr>
        <p:xfrm>
          <a:off x="408955" y="2203704"/>
          <a:ext cx="11376000" cy="42519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accesul</a:t>
                      </a:r>
                      <a:r>
                        <a:rPr kumimoji="0" lang="en-US" sz="2400" b="0" i="0" u="none" strike="noStrike" cap="none" normalizeH="0" baseline="0" dirty="0">
                          <a:ln>
                            <a:noFill/>
                          </a:ln>
                          <a:solidFill>
                            <a:srgbClr val="333333"/>
                          </a:solidFill>
                          <a:effectLst/>
                          <a:latin typeface="Calibri Light"/>
                          <a:cs typeface="Times New Roman" pitchFamily="18" charset="0"/>
                        </a:rPr>
                        <a:t> la </a:t>
                      </a:r>
                      <a:r>
                        <a:rPr kumimoji="0" lang="en-US" sz="2400" b="0" i="0" u="none" strike="noStrike" cap="none" normalizeH="0" baseline="0" dirty="0" err="1">
                          <a:ln>
                            <a:noFill/>
                          </a:ln>
                          <a:solidFill>
                            <a:srgbClr val="333333"/>
                          </a:solidFill>
                          <a:effectLst/>
                          <a:latin typeface="Calibri Light"/>
                          <a:cs typeface="Times New Roman" pitchFamily="18" charset="0"/>
                        </a:rPr>
                        <a:t>informaţii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limitat</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60A08593-6CB1-4BAF-B7C2-5B2B459EA0B9}"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923606022"/>
              </p:ext>
            </p:extLst>
          </p:nvPr>
        </p:nvGraphicFramePr>
        <p:xfrm>
          <a:off x="408955" y="2203704"/>
          <a:ext cx="11376000" cy="42519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accesul</a:t>
                      </a:r>
                      <a:r>
                        <a:rPr kumimoji="0" lang="en-US" sz="2400" b="0" i="0" u="none" strike="noStrike" cap="none" normalizeH="0" baseline="0" dirty="0">
                          <a:ln>
                            <a:noFill/>
                          </a:ln>
                          <a:solidFill>
                            <a:srgbClr val="333333"/>
                          </a:solidFill>
                          <a:effectLst/>
                          <a:latin typeface="Calibri Light"/>
                          <a:cs typeface="Times New Roman" pitchFamily="18" charset="0"/>
                        </a:rPr>
                        <a:t> la </a:t>
                      </a:r>
                      <a:r>
                        <a:rPr kumimoji="0" lang="en-US" sz="2400" b="0" i="0" u="none" strike="noStrike" cap="none" normalizeH="0" baseline="0" dirty="0" err="1">
                          <a:ln>
                            <a:noFill/>
                          </a:ln>
                          <a:solidFill>
                            <a:srgbClr val="333333"/>
                          </a:solidFill>
                          <a:effectLst/>
                          <a:latin typeface="Calibri Light"/>
                          <a:cs typeface="Times New Roman" pitchFamily="18" charset="0"/>
                        </a:rPr>
                        <a:t>informaţii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limitat</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interviu pentru un loc de muncă: nu avem posibilitatea să facem cunoştinţă cu locul şi </a:t>
                      </a:r>
                      <a:r>
                        <a:rPr kumimoji="0" lang="vi-VN" sz="2400" b="0" i="0" u="none" strike="noStrike" cap="none" normalizeH="0" baseline="0">
                          <a:ln>
                            <a:noFill/>
                          </a:ln>
                          <a:solidFill>
                            <a:srgbClr val="333333"/>
                          </a:solidFill>
                          <a:effectLst/>
                          <a:latin typeface="Calibri Light"/>
                          <a:cs typeface="Times New Roman" pitchFamily="18" charset="0"/>
                        </a:rPr>
                        <a:t>colegii (“mâţa-n sac”).</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60A08593-6CB1-4BAF-B7C2-5B2B459EA0B9}" type="slidenum">
              <a:rPr lang="de-DE" altLang="de-DE" smtClean="0"/>
              <a:pPr/>
              <a:t>6</a:t>
            </a:fld>
            <a:endParaRPr lang="de-DE" altLang="de-DE"/>
          </a:p>
        </p:txBody>
      </p:sp>
    </p:spTree>
    <p:extLst>
      <p:ext uri="{BB962C8B-B14F-4D97-AF65-F5344CB8AC3E}">
        <p14:creationId xmlns:p14="http://schemas.microsoft.com/office/powerpoint/2010/main" val="3210198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891543538"/>
              </p:ext>
            </p:extLst>
          </p:nvPr>
        </p:nvGraphicFramePr>
        <p:xfrm>
          <a:off x="408955" y="2203704"/>
          <a:ext cx="11376000" cy="42519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accesul</a:t>
                      </a:r>
                      <a:r>
                        <a:rPr kumimoji="0" lang="en-US" sz="2400" b="0" i="0" u="none" strike="noStrike" cap="none" normalizeH="0" baseline="0" dirty="0">
                          <a:ln>
                            <a:noFill/>
                          </a:ln>
                          <a:solidFill>
                            <a:srgbClr val="333333"/>
                          </a:solidFill>
                          <a:effectLst/>
                          <a:latin typeface="Calibri Light"/>
                          <a:cs typeface="Times New Roman" pitchFamily="18" charset="0"/>
                        </a:rPr>
                        <a:t> la </a:t>
                      </a:r>
                      <a:r>
                        <a:rPr kumimoji="0" lang="en-US" sz="2400" b="0" i="0" u="none" strike="noStrike" cap="none" normalizeH="0" baseline="0" dirty="0" err="1">
                          <a:ln>
                            <a:noFill/>
                          </a:ln>
                          <a:solidFill>
                            <a:srgbClr val="333333"/>
                          </a:solidFill>
                          <a:effectLst/>
                          <a:latin typeface="Calibri Light"/>
                          <a:cs typeface="Times New Roman" pitchFamily="18" charset="0"/>
                        </a:rPr>
                        <a:t>informaţii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limitat</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interviu pentru un loc de muncă: nu avem posibilitatea să facem cunoştinţă cu locul şi </a:t>
                      </a:r>
                      <a:r>
                        <a:rPr kumimoji="0" lang="vi-VN" sz="2400" b="0" i="0" u="none" strike="noStrike" cap="none" normalizeH="0" baseline="0">
                          <a:ln>
                            <a:noFill/>
                          </a:ln>
                          <a:solidFill>
                            <a:srgbClr val="333333"/>
                          </a:solidFill>
                          <a:effectLst/>
                          <a:latin typeface="Calibri Light"/>
                          <a:cs typeface="Times New Roman" pitchFamily="18" charset="0"/>
                        </a:rPr>
                        <a:t>colegii (“mâţa-n sac”).</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prejudecăţile pot să determine generalizări (cum se </a:t>
                      </a:r>
                      <a:r>
                        <a:rPr kumimoji="0" lang="vi-VN" sz="2400" b="0" i="0" u="none" strike="noStrike" cap="none" normalizeH="0" baseline="0">
                          <a:ln>
                            <a:noFill/>
                          </a:ln>
                          <a:solidFill>
                            <a:srgbClr val="333333"/>
                          </a:solidFill>
                          <a:effectLst/>
                          <a:latin typeface="Calibri Light"/>
                          <a:cs typeface="Times New Roman" pitchFamily="18" charset="0"/>
                        </a:rPr>
                        <a:t>spune “cunoşti </a:t>
                      </a:r>
                      <a:r>
                        <a:rPr kumimoji="0" lang="vi-VN" sz="2400" b="0" i="0" u="none" strike="noStrike" cap="none" normalizeH="0" baseline="0" dirty="0">
                          <a:ln>
                            <a:noFill/>
                          </a:ln>
                          <a:solidFill>
                            <a:srgbClr val="333333"/>
                          </a:solidFill>
                          <a:effectLst/>
                          <a:latin typeface="Calibri Light"/>
                          <a:cs typeface="Times New Roman" pitchFamily="18" charset="0"/>
                        </a:rPr>
                        <a:t>unul, îi cunoşti </a:t>
                      </a:r>
                      <a:r>
                        <a:rPr kumimoji="0" lang="vi-VN" sz="2400" b="0" i="0" u="none" strike="noStrike" cap="none" normalizeH="0" baseline="0">
                          <a:ln>
                            <a:noFill/>
                          </a:ln>
                          <a:solidFill>
                            <a:srgbClr val="333333"/>
                          </a:solidFill>
                          <a:effectLst/>
                          <a:latin typeface="Calibri Light"/>
                          <a:cs typeface="Times New Roman" pitchFamily="18" charset="0"/>
                        </a:rPr>
                        <a:t>pe toţi”).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60A08593-6CB1-4BAF-B7C2-5B2B459EA0B9}" type="slidenum">
              <a:rPr lang="de-DE" altLang="de-DE" smtClean="0"/>
              <a:pPr/>
              <a:t>7</a:t>
            </a:fld>
            <a:endParaRPr lang="de-DE" altLang="de-DE"/>
          </a:p>
        </p:txBody>
      </p:sp>
    </p:spTree>
    <p:extLst>
      <p:ext uri="{BB962C8B-B14F-4D97-AF65-F5344CB8AC3E}">
        <p14:creationId xmlns:p14="http://schemas.microsoft.com/office/powerpoint/2010/main" val="109832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Concluzii pripite</a:t>
            </a:r>
            <a:br>
              <a:rPr lang="vi-VN" sz="3600" dirty="0">
                <a:solidFill>
                  <a:srgbClr val="004992"/>
                </a:solidFill>
                <a:latin typeface="+mn-lt"/>
                <a:ea typeface="+mn-ea"/>
                <a:cs typeface="+mn-cs"/>
              </a:rPr>
            </a:br>
            <a:r>
              <a:rPr lang="vi-VN" dirty="0">
                <a:solidFill>
                  <a:srgbClr val="004992"/>
                </a:solidFill>
                <a:latin typeface="+mn-lt"/>
                <a:ea typeface="+mn-ea"/>
                <a:cs typeface="+mn-cs"/>
              </a:rPr>
              <a:t>În ce situaţii tragem concluzii fără să verficăm toate informaţiile?</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132017732"/>
              </p:ext>
            </p:extLst>
          </p:nvPr>
        </p:nvGraphicFramePr>
        <p:xfrm>
          <a:off x="408955" y="2203704"/>
          <a:ext cx="11376000" cy="4251976"/>
        </p:xfrm>
        <a:graphic>
          <a:graphicData uri="http://schemas.openxmlformats.org/drawingml/2006/table">
            <a:tbl>
              <a:tblPr>
                <a:tableStyleId>{21E4AEA4-8DFA-4A89-87EB-49C32662AFE0}</a:tableStyleId>
              </a:tblPr>
              <a:tblGrid>
                <a:gridCol w="4176464">
                  <a:extLst>
                    <a:ext uri="{9D8B030D-6E8A-4147-A177-3AD203B41FA5}">
                      <a16:colId xmlns:a16="http://schemas.microsoft.com/office/drawing/2014/main" val="20000"/>
                    </a:ext>
                  </a:extLst>
                </a:gridCol>
                <a:gridCol w="719953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Când?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accesul</a:t>
                      </a:r>
                      <a:r>
                        <a:rPr kumimoji="0" lang="en-US" sz="2400" b="0" i="0" u="none" strike="noStrike" cap="none" normalizeH="0" baseline="0" dirty="0">
                          <a:ln>
                            <a:noFill/>
                          </a:ln>
                          <a:solidFill>
                            <a:srgbClr val="333333"/>
                          </a:solidFill>
                          <a:effectLst/>
                          <a:latin typeface="Calibri Light"/>
                          <a:cs typeface="Times New Roman" pitchFamily="18" charset="0"/>
                        </a:rPr>
                        <a:t> la </a:t>
                      </a:r>
                      <a:r>
                        <a:rPr kumimoji="0" lang="en-US" sz="2400" b="0" i="0" u="none" strike="noStrike" cap="none" normalizeH="0" baseline="0" dirty="0" err="1">
                          <a:ln>
                            <a:noFill/>
                          </a:ln>
                          <a:solidFill>
                            <a:srgbClr val="333333"/>
                          </a:solidFill>
                          <a:effectLst/>
                          <a:latin typeface="Calibri Light"/>
                          <a:cs typeface="Times New Roman" pitchFamily="18" charset="0"/>
                        </a:rPr>
                        <a:t>informaţii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este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limitat</a:t>
                      </a:r>
                      <a:r>
                        <a:rPr kumimoji="0" lang="en-US" sz="2400" b="0" i="0" u="none" strike="noStrike" cap="none" normalizeH="0" baseline="0" dirty="0">
                          <a:ln>
                            <a:noFill/>
                          </a:ln>
                          <a:solidFill>
                            <a:srgbClr val="333333"/>
                          </a:solidFill>
                          <a:effectLst/>
                          <a:latin typeface="Calibri Light"/>
                          <a:cs typeface="Times New Roman" pitchFamily="18" charset="0"/>
                        </a:rPr>
                        <a:t>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interviu pentru un loc de muncă: nu avem posibilitatea să facem cunoştinţă cu locul şi </a:t>
                      </a:r>
                      <a:r>
                        <a:rPr kumimoji="0" lang="vi-VN" sz="2400" b="0" i="0" u="none" strike="noStrike" cap="none" normalizeH="0" baseline="0">
                          <a:ln>
                            <a:noFill/>
                          </a:ln>
                          <a:solidFill>
                            <a:srgbClr val="333333"/>
                          </a:solidFill>
                          <a:effectLst/>
                          <a:latin typeface="Calibri Light"/>
                          <a:cs typeface="Times New Roman" pitchFamily="18" charset="0"/>
                        </a:rPr>
                        <a:t>colegii (“mâţa-n sac”).</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...avem experienţe anterioare de la care putem generaliza</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Times New Roman" pitchFamily="18" charset="0"/>
                        </a:rPr>
                        <a:t>prejudecăţile pot să determine generalizări (cum se </a:t>
                      </a:r>
                      <a:r>
                        <a:rPr kumimoji="0" lang="vi-VN" sz="2400" b="0" i="0" u="none" strike="noStrike" cap="none" normalizeH="0" baseline="0">
                          <a:ln>
                            <a:noFill/>
                          </a:ln>
                          <a:solidFill>
                            <a:srgbClr val="333333"/>
                          </a:solidFill>
                          <a:effectLst/>
                          <a:latin typeface="Calibri Light"/>
                          <a:cs typeface="Times New Roman" pitchFamily="18" charset="0"/>
                        </a:rPr>
                        <a:t>spune “cunoşti </a:t>
                      </a:r>
                      <a:r>
                        <a:rPr kumimoji="0" lang="vi-VN" sz="2400" b="0" i="0" u="none" strike="noStrike" cap="none" normalizeH="0" baseline="0" dirty="0">
                          <a:ln>
                            <a:noFill/>
                          </a:ln>
                          <a:solidFill>
                            <a:srgbClr val="333333"/>
                          </a:solidFill>
                          <a:effectLst/>
                          <a:latin typeface="Calibri Light"/>
                          <a:cs typeface="Times New Roman" pitchFamily="18" charset="0"/>
                        </a:rPr>
                        <a:t>unul, îi cunoşti </a:t>
                      </a:r>
                      <a:r>
                        <a:rPr kumimoji="0" lang="vi-VN" sz="2400" b="0" i="0" u="none" strike="noStrike" cap="none" normalizeH="0" baseline="0">
                          <a:ln>
                            <a:noFill/>
                          </a:ln>
                          <a:solidFill>
                            <a:srgbClr val="333333"/>
                          </a:solidFill>
                          <a:effectLst/>
                          <a:latin typeface="Calibri Light"/>
                          <a:cs typeface="Times New Roman" pitchFamily="18" charset="0"/>
                        </a:rPr>
                        <a:t>pe toţi”).</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...nu depinde mult de o decizie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400" b="0" i="0" u="none" strike="noStrike" cap="none" normalizeH="0" baseline="0" dirty="0">
                          <a:ln>
                            <a:noFill/>
                          </a:ln>
                          <a:solidFill>
                            <a:srgbClr val="333333"/>
                          </a:solidFill>
                          <a:effectLst/>
                          <a:latin typeface="Calibri Light"/>
                          <a:cs typeface="Times New Roman" pitchFamily="18" charset="0"/>
                        </a:rPr>
                        <a:t>ce </a:t>
                      </a:r>
                      <a:r>
                        <a:rPr kumimoji="0" lang="fr-FR" sz="2400" b="0" i="0" u="none" strike="noStrike" cap="none" normalizeH="0" baseline="0" dirty="0" err="1">
                          <a:ln>
                            <a:noFill/>
                          </a:ln>
                          <a:solidFill>
                            <a:srgbClr val="333333"/>
                          </a:solidFill>
                          <a:effectLst/>
                          <a:latin typeface="Calibri Light"/>
                          <a:cs typeface="Times New Roman" pitchFamily="18" charset="0"/>
                        </a:rPr>
                        <a:t>prăjitură</a:t>
                      </a:r>
                      <a:r>
                        <a:rPr kumimoji="0" lang="fr-FR" sz="2400" b="0" i="0" u="none" strike="noStrike" cap="none" normalizeH="0" baseline="0" dirty="0">
                          <a:ln>
                            <a:noFill/>
                          </a:ln>
                          <a:solidFill>
                            <a:srgbClr val="333333"/>
                          </a:solidFill>
                          <a:effectLst/>
                          <a:latin typeface="Calibri Light"/>
                          <a:cs typeface="Times New Roman" pitchFamily="18" charset="0"/>
                        </a:rPr>
                        <a:t>, ce </a:t>
                      </a:r>
                      <a:r>
                        <a:rPr kumimoji="0" lang="fr-FR" sz="2400" b="0" i="0" u="none" strike="noStrike" cap="none" normalizeH="0" baseline="0" dirty="0" err="1">
                          <a:ln>
                            <a:noFill/>
                          </a:ln>
                          <a:solidFill>
                            <a:srgbClr val="333333"/>
                          </a:solidFill>
                          <a:effectLst/>
                          <a:latin typeface="Calibri Light"/>
                          <a:cs typeface="Times New Roman" pitchFamily="18" charset="0"/>
                        </a:rPr>
                        <a:t>culoare</a:t>
                      </a:r>
                      <a:r>
                        <a:rPr kumimoji="0" lang="fr-FR" sz="2400" b="0" i="0" u="none" strike="noStrike" cap="none" normalizeH="0" baseline="0" dirty="0">
                          <a:ln>
                            <a:noFill/>
                          </a:ln>
                          <a:solidFill>
                            <a:srgbClr val="333333"/>
                          </a:solidFill>
                          <a:effectLst/>
                          <a:latin typeface="Calibri Light"/>
                          <a:cs typeface="Times New Roman" pitchFamily="18" charset="0"/>
                        </a:rPr>
                        <a:t> la </a:t>
                      </a:r>
                      <a:r>
                        <a:rPr kumimoji="0" lang="fr-FR" sz="2400" b="0" i="0" u="none" strike="noStrike" cap="none" normalizeH="0" baseline="0" dirty="0" err="1">
                          <a:ln>
                            <a:noFill/>
                          </a:ln>
                          <a:solidFill>
                            <a:srgbClr val="333333"/>
                          </a:solidFill>
                          <a:effectLst/>
                          <a:latin typeface="Calibri Light"/>
                          <a:cs typeface="Times New Roman" pitchFamily="18" charset="0"/>
                        </a:rPr>
                        <a:t>şosete</a:t>
                      </a:r>
                      <a:r>
                        <a:rPr kumimoji="0" lang="fr-FR" sz="2400" b="0" i="0" u="none" strike="noStrike" cap="none" normalizeH="0" baseline="0" dirty="0">
                          <a:ln>
                            <a:noFill/>
                          </a:ln>
                          <a:solidFill>
                            <a:srgbClr val="333333"/>
                          </a:solidFill>
                          <a:effectLst/>
                          <a:latin typeface="Calibri Light"/>
                          <a:cs typeface="Times New Roman" pitchFamily="18" charset="0"/>
                        </a:rPr>
                        <a:t> etc. …</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60A08593-6CB1-4BAF-B7C2-5B2B459EA0B9}" type="slidenum">
              <a:rPr lang="de-DE" altLang="de-DE" smtClean="0"/>
              <a:pPr/>
              <a:t>8</a:t>
            </a:fld>
            <a:endParaRPr lang="de-DE" altLang="de-DE"/>
          </a:p>
        </p:txBody>
      </p:sp>
    </p:spTree>
    <p:extLst>
      <p:ext uri="{BB962C8B-B14F-4D97-AF65-F5344CB8AC3E}">
        <p14:creationId xmlns:p14="http://schemas.microsoft.com/office/powerpoint/2010/main" val="864878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Concluzii pripite “în acţiune”</a:t>
            </a:r>
          </a:p>
        </p:txBody>
      </p:sp>
      <p:graphicFrame>
        <p:nvGraphicFramePr>
          <p:cNvPr id="9" name="Group 152"/>
          <p:cNvGraphicFramePr>
            <a:graphicFrameLocks noGrp="1"/>
          </p:cNvGraphicFramePr>
          <p:nvPr>
            <p:extLst>
              <p:ext uri="{D42A27DB-BD31-4B8C-83A1-F6EECF244321}">
                <p14:modId xmlns:p14="http://schemas.microsoft.com/office/powerpoint/2010/main" val="3023028159"/>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Domeniu</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Exemplu</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de-DE" sz="2400" b="0" i="0" u="none" strike="noStrike" cap="none" normalizeH="0" baseline="0">
                          <a:ln>
                            <a:noFill/>
                          </a:ln>
                          <a:solidFill>
                            <a:srgbClr val="333333"/>
                          </a:solidFill>
                          <a:effectLst/>
                          <a:latin typeface="Calibri Light"/>
                          <a:cs typeface="Times New Roman" pitchFamily="18" charset="0"/>
                        </a:rPr>
                        <a:t> Escrocherie</a:t>
                      </a:r>
                      <a:endParaRPr lang="en-US" altLang="de-DE" sz="24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Calibri Light"/>
                          <a:cs typeface="Arial" charset="0"/>
                        </a:rPr>
                        <a:t>În anul 1906 un hoţ neînsemnat, Wilhelm Voigt, s-a deghizat ca şi căpitan şi a preluat controlul asupra soldaţilor. Primăria oraşului a fost ocupată la comanda lui. Primarul a fost arestat şi el a furat banii oraşului. Impostorul, care nu a fost în armată, a fost crezut din cauza uniformei şi comportamentului lui. Zece zile mai târziu W. Voigt a fost arestat.</a:t>
                      </a:r>
                      <a:endParaRPr kumimoji="0" lang="de-DE" sz="24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154" descr="Der Hauptmann von Köpenick - Gertrud 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043" y="3212975"/>
            <a:ext cx="1188720" cy="187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2"/>
          <p:cNvSpPr txBox="1">
            <a:spLocks noChangeArrowheads="1"/>
          </p:cNvSpPr>
          <p:nvPr/>
        </p:nvSpPr>
        <p:spPr bwMode="auto">
          <a:xfrm>
            <a:off x="1129035" y="5091651"/>
            <a:ext cx="15841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de-DE" sz="1400">
                <a:latin typeface="Calibri Light"/>
              </a:rPr>
              <a:t>Căpitanul oraşului Köpenick (statuie)</a:t>
            </a:r>
            <a:endParaRPr lang="en-GB" altLang="de-DE" sz="1400" dirty="0">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12" name="Slide Number Placeholder 11"/>
          <p:cNvSpPr>
            <a:spLocks noGrp="1"/>
          </p:cNvSpPr>
          <p:nvPr>
            <p:ph type="sldNum" sz="quarter" idx="12"/>
          </p:nvPr>
        </p:nvSpPr>
        <p:spPr/>
        <p:txBody>
          <a:bodyPr/>
          <a:lstStyle/>
          <a:p>
            <a:fld id="{60A08593-6CB1-4BAF-B7C2-5B2B459EA0B9}"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Concluzii </a:t>
            </a:r>
            <a:r>
              <a:rPr lang="it-IT" sz="3600">
                <a:solidFill>
                  <a:srgbClr val="004992"/>
                </a:solidFill>
                <a:latin typeface="+mn-lt"/>
                <a:ea typeface="+mn-ea"/>
                <a:cs typeface="+mn-cs"/>
              </a:rPr>
              <a:t>pripite “în acţiune”</a:t>
            </a:r>
            <a:br>
              <a:rPr lang="it-IT" sz="3600" dirty="0">
                <a:solidFill>
                  <a:srgbClr val="004992"/>
                </a:solidFill>
                <a:latin typeface="+mn-lt"/>
                <a:ea typeface="+mn-ea"/>
                <a:cs typeface="+mn-cs"/>
              </a:rPr>
            </a:br>
            <a:r>
              <a:rPr lang="it-IT" dirty="0">
                <a:solidFill>
                  <a:srgbClr val="004992"/>
                </a:solidFill>
                <a:latin typeface="+mn-lt"/>
                <a:ea typeface="+mn-ea"/>
                <a:cs typeface="+mn-cs"/>
              </a:rPr>
              <a:t>- Legende moderne -</a:t>
            </a:r>
            <a:br>
              <a:rPr lang="it-IT" dirty="0">
                <a:solidFill>
                  <a:srgbClr val="004992"/>
                </a:solidFill>
                <a:latin typeface="+mn-lt"/>
                <a:ea typeface="+mn-ea"/>
                <a:cs typeface="+mn-cs"/>
              </a:rPr>
            </a:br>
            <a:r>
              <a:rPr lang="vi-VN" sz="1800" dirty="0">
                <a:solidFill>
                  <a:srgbClr val="004992"/>
                </a:solidFill>
                <a:latin typeface="+mn-lt"/>
                <a:ea typeface="+mn-ea"/>
                <a:cs typeface="+mn-cs"/>
              </a:rPr>
              <a:t>(pentru exerciții alternative vezi la sfârșitul prezentării)</a:t>
            </a:r>
            <a:endParaRPr lang="en-US" dirty="0">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3854808596"/>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&amp; contra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“Dovezi”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De la mijlocul anilor 1980 există zvonuri că pe pachetul de ţigări Marlboro sunt ascunse indicii privitoare la Ku-Klux-Klan.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cs typeface="Times New Roman" pitchFamily="18" charset="0"/>
                        </a:rPr>
                        <a:t>Pro:</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endParaRPr kumimoji="0" lang="vi-VN" sz="1400" b="0"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Zigzagul roşu pe fondul alb formează litera mare “K”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“Mar” cu capul în jos are asemănare cu “jew” (evreu) – “lboro” citit de la dreapta la stânga are asemănare cu “horrible” (îngrozitor) </a:t>
                      </a:r>
                      <a:r>
                        <a:rPr kumimoji="0" lang="en-US" sz="1400" b="0" i="0" u="none" strike="noStrike" cap="none" normalizeH="0" baseline="0" dirty="0">
                          <a:ln>
                            <a:noFill/>
                          </a:ln>
                          <a:solidFill>
                            <a:srgbClr val="FFFFFF"/>
                          </a:solidFill>
                          <a:effectLst/>
                          <a:latin typeface="Times New Roman"/>
                          <a:cs typeface="Times New Roman" pitchFamily="18" charset="0"/>
                          <a:sym typeface="Wingdings" panose="05000000000000000000" pitchFamily="2" charset="2"/>
                        </a:rPr>
                        <a:t>→</a:t>
                      </a:r>
                      <a:r>
                        <a:rPr kumimoji="0" lang="vi-VN" sz="1400" b="0" i="0" u="none" strike="noStrike" cap="none" normalizeH="0" baseline="0" dirty="0">
                          <a:ln>
                            <a:noFill/>
                          </a:ln>
                          <a:solidFill>
                            <a:srgbClr val="FFFFFF"/>
                          </a:solidFill>
                          <a:effectLst/>
                          <a:latin typeface="Calibri Light"/>
                          <a:cs typeface="Times New Roman" pitchFamily="18" charset="0"/>
                        </a:rPr>
                        <a:t> “horrible jew” (evreu îngrozitor)</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Moto “veni, vidi, vici” (“am venit, am văzut, am învins”) a fost atribuit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cs typeface="Times New Roman" pitchFamily="18" charset="0"/>
                        </a:rPr>
                        <a:t>Contra:</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endParaRPr kumimoji="0" lang="vi-VN" sz="1400" b="0"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Firma Marlboro a fost î nfiinţată de Philipp Morris, un englez fără nici o legătură cu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Numele Marlboro provine de la numele străzii unde a fost fabrica din Londra: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Motoul nu are nici o legătură cu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Este Ku-Klux-Klan proprietarul firmei Marlboro? </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60A08593-6CB1-4BAF-B7C2-5B2B459EA0B9}"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2162611631"/>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&amp; contra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“Dovezi”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De la mijlocul anilor 1980 există zvonuri că pe pachetul de ţigări Marlboro sunt ascunse indicii privitoare la Ku-Klux-Klan.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cs typeface="Times New Roman" pitchFamily="18" charset="0"/>
                        </a:rPr>
                        <a:t>Pro: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cs typeface="Times New Roman" pitchFamily="18" charset="0"/>
                        </a:rPr>
                        <a:t>Zigzagul roşu pe fondul alb formează litera mare “K”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cs typeface="Times New Roman" pitchFamily="18" charset="0"/>
                        </a:rPr>
                        <a:t>“Mar” cu capul în jos are asemănare cu “jew” (evreu) – “lboro” citit de la dreapta la stânga are asemănare cu “horrible” (îngrozitor) </a:t>
                      </a:r>
                      <a:r>
                        <a:rPr kumimoji="0" lang="en-US" sz="14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vi-VN" sz="1400" b="0" i="0" u="none" strike="noStrike" cap="none" normalizeH="0" baseline="0" dirty="0">
                          <a:ln>
                            <a:noFill/>
                          </a:ln>
                          <a:solidFill>
                            <a:srgbClr val="333333"/>
                          </a:solidFill>
                          <a:effectLst/>
                          <a:latin typeface="Calibri Light"/>
                          <a:cs typeface="Times New Roman" pitchFamily="18" charset="0"/>
                        </a:rPr>
                        <a:t> “horrible jew” (evreu îngrozitor)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cs typeface="Times New Roman" pitchFamily="18" charset="0"/>
                        </a:rPr>
                        <a:t>Moto “veni, vidi, vici” (“am venit, am văzut, am învins”) a fost atribuit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cs typeface="Times New Roman" pitchFamily="18" charset="0"/>
                        </a:rPr>
                        <a:t>Contra:</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endParaRPr kumimoji="0" lang="vi-VN" sz="1400" b="0" i="0" u="none" strike="noStrike" cap="none" normalizeH="0" baseline="0" dirty="0">
                        <a:ln>
                          <a:noFill/>
                        </a:ln>
                        <a:solidFill>
                          <a:srgbClr val="004992"/>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Firma Marlboro a fost î nfiinţată de Philipp Morris, un englez fără nici o legătură cu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Numele Marlboro provine de la numele străzii unde a fost fabrica din Londra: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vi-VN" sz="1400" b="0" i="0" u="none" strike="noStrike" cap="none" normalizeH="0" baseline="0" dirty="0">
                          <a:ln>
                            <a:noFill/>
                          </a:ln>
                          <a:solidFill>
                            <a:srgbClr val="FFFFFF"/>
                          </a:solidFill>
                          <a:effectLst/>
                          <a:latin typeface="Calibri Light"/>
                          <a:cs typeface="Times New Roman" pitchFamily="18" charset="0"/>
                        </a:rPr>
                        <a:t>Motoul nu are nici o legătură cu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Este Ku-Klux-Klan proprietarul firmei Marlboro? </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60A08593-6CB1-4BAF-B7C2-5B2B459EA0B9}" type="slidenum">
              <a:rPr lang="de-DE" altLang="de-DE" smtClean="0"/>
              <a:pPr/>
              <a:t>11</a:t>
            </a:fld>
            <a:endParaRPr lang="de-DE" altLang="de-DE"/>
          </a:p>
        </p:txBody>
      </p:sp>
    </p:spTree>
    <p:extLst>
      <p:ext uri="{BB962C8B-B14F-4D97-AF65-F5344CB8AC3E}">
        <p14:creationId xmlns:p14="http://schemas.microsoft.com/office/powerpoint/2010/main" val="893605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13" name="Group 26"/>
          <p:cNvGraphicFramePr>
            <a:graphicFrameLocks noGrp="1"/>
          </p:cNvGraphicFramePr>
          <p:nvPr>
            <p:extLst>
              <p:ext uri="{D42A27DB-BD31-4B8C-83A1-F6EECF244321}">
                <p14:modId xmlns:p14="http://schemas.microsoft.com/office/powerpoint/2010/main" val="1280026816"/>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Legenda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&amp; contra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“Dovezi”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De la mijlocul anilor 1980 există zvonuri că pe pachetul de ţigări Marlboro sunt ascunse indicii privitoare la Ku-Klux-Klan.</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cs typeface="Times New Roman" pitchFamily="18" charset="0"/>
                        </a:rPr>
                        <a:t>Pro:</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cs typeface="Times New Roman" pitchFamily="18" charset="0"/>
                        </a:rPr>
                        <a:t>Zigzagul roşu pe fondul alb formează litera </a:t>
                      </a:r>
                      <a:r>
                        <a:rPr kumimoji="0" lang="vi-VN" sz="1400" b="0" i="0" u="none" strike="noStrike" cap="none" normalizeH="0" baseline="0">
                          <a:ln>
                            <a:noFill/>
                          </a:ln>
                          <a:solidFill>
                            <a:srgbClr val="333333"/>
                          </a:solidFill>
                          <a:effectLst/>
                          <a:latin typeface="Calibri Light"/>
                          <a:cs typeface="Times New Roman" pitchFamily="18" charset="0"/>
                        </a:rPr>
                        <a:t>mare “K”</a:t>
                      </a:r>
                      <a:endParaRPr kumimoji="0" lang="vi-VN"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a:ln>
                            <a:noFill/>
                          </a:ln>
                          <a:solidFill>
                            <a:srgbClr val="333333"/>
                          </a:solidFill>
                          <a:effectLst/>
                          <a:latin typeface="Calibri Light"/>
                          <a:cs typeface="Times New Roman" pitchFamily="18" charset="0"/>
                        </a:rPr>
                        <a:t>“Mar” </a:t>
                      </a:r>
                      <a:r>
                        <a:rPr kumimoji="0" lang="vi-VN" sz="1400" b="0" i="0" u="none" strike="noStrike" cap="none" normalizeH="0" baseline="0" dirty="0">
                          <a:ln>
                            <a:noFill/>
                          </a:ln>
                          <a:solidFill>
                            <a:srgbClr val="333333"/>
                          </a:solidFill>
                          <a:effectLst/>
                          <a:latin typeface="Calibri Light"/>
                          <a:cs typeface="Times New Roman" pitchFamily="18" charset="0"/>
                        </a:rPr>
                        <a:t>cu capul în jos are asemănare </a:t>
                      </a:r>
                      <a:r>
                        <a:rPr kumimoji="0" lang="vi-VN" sz="1400" b="0" i="0" u="none" strike="noStrike" cap="none" normalizeH="0" baseline="0">
                          <a:ln>
                            <a:noFill/>
                          </a:ln>
                          <a:solidFill>
                            <a:srgbClr val="333333"/>
                          </a:solidFill>
                          <a:effectLst/>
                          <a:latin typeface="Calibri Light"/>
                          <a:cs typeface="Times New Roman" pitchFamily="18" charset="0"/>
                        </a:rPr>
                        <a:t>cu “jew” </a:t>
                      </a:r>
                      <a:r>
                        <a:rPr kumimoji="0" lang="vi-VN" sz="1400" b="0" i="0" u="none" strike="noStrike" cap="none" normalizeH="0" baseline="0" dirty="0">
                          <a:ln>
                            <a:noFill/>
                          </a:ln>
                          <a:solidFill>
                            <a:srgbClr val="333333"/>
                          </a:solidFill>
                          <a:effectLst/>
                          <a:latin typeface="Calibri Light"/>
                          <a:cs typeface="Times New Roman" pitchFamily="18" charset="0"/>
                        </a:rPr>
                        <a:t>(evreu) </a:t>
                      </a:r>
                      <a:r>
                        <a:rPr kumimoji="0" lang="vi-VN" sz="1400" b="0" i="0" u="none" strike="noStrike" cap="none" normalizeH="0" baseline="0">
                          <a:ln>
                            <a:noFill/>
                          </a:ln>
                          <a:solidFill>
                            <a:srgbClr val="333333"/>
                          </a:solidFill>
                          <a:effectLst/>
                          <a:latin typeface="Calibri Light"/>
                          <a:cs typeface="Times New Roman" pitchFamily="18" charset="0"/>
                        </a:rPr>
                        <a:t>– “lboro” </a:t>
                      </a:r>
                      <a:r>
                        <a:rPr kumimoji="0" lang="vi-VN" sz="1400" b="0" i="0" u="none" strike="noStrike" cap="none" normalizeH="0" baseline="0" dirty="0">
                          <a:ln>
                            <a:noFill/>
                          </a:ln>
                          <a:solidFill>
                            <a:srgbClr val="333333"/>
                          </a:solidFill>
                          <a:effectLst/>
                          <a:latin typeface="Calibri Light"/>
                          <a:cs typeface="Times New Roman" pitchFamily="18" charset="0"/>
                        </a:rPr>
                        <a:t>citit de la dreapta la stânga are asemănare </a:t>
                      </a:r>
                      <a:r>
                        <a:rPr kumimoji="0" lang="vi-VN" sz="1400" b="0" i="0" u="none" strike="noStrike" cap="none" normalizeH="0" baseline="0">
                          <a:ln>
                            <a:noFill/>
                          </a:ln>
                          <a:solidFill>
                            <a:srgbClr val="333333"/>
                          </a:solidFill>
                          <a:effectLst/>
                          <a:latin typeface="Calibri Light"/>
                          <a:cs typeface="Times New Roman" pitchFamily="18" charset="0"/>
                        </a:rPr>
                        <a:t>cu “horrible” </a:t>
                      </a:r>
                      <a:r>
                        <a:rPr kumimoji="0" lang="vi-VN" sz="1400" b="0" i="0" u="none" strike="noStrike" cap="none" normalizeH="0" baseline="0" dirty="0">
                          <a:ln>
                            <a:noFill/>
                          </a:ln>
                          <a:solidFill>
                            <a:srgbClr val="333333"/>
                          </a:solidFill>
                          <a:effectLst/>
                          <a:latin typeface="Calibri Light"/>
                          <a:cs typeface="Times New Roman" pitchFamily="18" charset="0"/>
                        </a:rPr>
                        <a:t>(îngrozitor</a:t>
                      </a:r>
                      <a:r>
                        <a:rPr kumimoji="0" lang="vi-VN" sz="1400" b="0" i="0" u="none" strike="noStrike" cap="none" normalizeH="0" baseline="0">
                          <a:ln>
                            <a:noFill/>
                          </a:ln>
                          <a:solidFill>
                            <a:srgbClr val="333333"/>
                          </a:solidFill>
                          <a:effectLst/>
                          <a:latin typeface="Calibri Light"/>
                          <a:cs typeface="Times New Roman" pitchFamily="18" charset="0"/>
                        </a:rPr>
                        <a:t>) </a:t>
                      </a:r>
                      <a:r>
                        <a:rPr kumimoji="0" lang="en-US" sz="14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vi-VN" sz="1400" b="0" i="0" u="none" strike="noStrike" cap="none" normalizeH="0" baseline="0">
                          <a:ln>
                            <a:noFill/>
                          </a:ln>
                          <a:solidFill>
                            <a:srgbClr val="333333"/>
                          </a:solidFill>
                          <a:effectLst/>
                          <a:latin typeface="Calibri Light"/>
                          <a:cs typeface="Times New Roman" pitchFamily="18" charset="0"/>
                        </a:rPr>
                        <a:t> “horrible jew” </a:t>
                      </a:r>
                      <a:r>
                        <a:rPr kumimoji="0" lang="vi-VN" sz="1400" b="0" i="0" u="none" strike="noStrike" cap="none" normalizeH="0" baseline="0" dirty="0">
                          <a:ln>
                            <a:noFill/>
                          </a:ln>
                          <a:solidFill>
                            <a:srgbClr val="333333"/>
                          </a:solidFill>
                          <a:effectLst/>
                          <a:latin typeface="Calibri Light"/>
                          <a:cs typeface="Times New Roman" pitchFamily="18" charset="0"/>
                        </a:rPr>
                        <a:t>(evreu îngrozitor)</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a:ln>
                            <a:noFill/>
                          </a:ln>
                          <a:solidFill>
                            <a:srgbClr val="333333"/>
                          </a:solidFill>
                          <a:effectLst/>
                          <a:latin typeface="Calibri Light"/>
                          <a:cs typeface="Times New Roman" pitchFamily="18" charset="0"/>
                        </a:rPr>
                        <a:t>Moto “veni</a:t>
                      </a:r>
                      <a:r>
                        <a:rPr kumimoji="0" lang="vi-VN" sz="1400" b="0" i="0" u="none" strike="noStrike" cap="none" normalizeH="0" baseline="0" dirty="0">
                          <a:ln>
                            <a:noFill/>
                          </a:ln>
                          <a:solidFill>
                            <a:srgbClr val="333333"/>
                          </a:solidFill>
                          <a:effectLst/>
                          <a:latin typeface="Calibri Light"/>
                          <a:cs typeface="Times New Roman" pitchFamily="18" charset="0"/>
                        </a:rPr>
                        <a:t>, vidi</a:t>
                      </a:r>
                      <a:r>
                        <a:rPr kumimoji="0" lang="vi-VN" sz="1400" b="0" i="0" u="none" strike="noStrike" cap="none" normalizeH="0" baseline="0">
                          <a:ln>
                            <a:noFill/>
                          </a:ln>
                          <a:solidFill>
                            <a:srgbClr val="333333"/>
                          </a:solidFill>
                          <a:effectLst/>
                          <a:latin typeface="Calibri Light"/>
                          <a:cs typeface="Times New Roman" pitchFamily="18" charset="0"/>
                        </a:rPr>
                        <a:t>, vici” (“am </a:t>
                      </a:r>
                      <a:r>
                        <a:rPr kumimoji="0" lang="vi-VN" sz="1400" b="0" i="0" u="none" strike="noStrike" cap="none" normalizeH="0" baseline="0" dirty="0">
                          <a:ln>
                            <a:noFill/>
                          </a:ln>
                          <a:solidFill>
                            <a:srgbClr val="333333"/>
                          </a:solidFill>
                          <a:effectLst/>
                          <a:latin typeface="Calibri Light"/>
                          <a:cs typeface="Times New Roman" pitchFamily="18" charset="0"/>
                        </a:rPr>
                        <a:t>venit, am văzut, </a:t>
                      </a:r>
                      <a:r>
                        <a:rPr kumimoji="0" lang="vi-VN" sz="1400" b="0" i="0" u="none" strike="noStrike" cap="none" normalizeH="0" baseline="0">
                          <a:ln>
                            <a:noFill/>
                          </a:ln>
                          <a:solidFill>
                            <a:srgbClr val="333333"/>
                          </a:solidFill>
                          <a:effectLst/>
                          <a:latin typeface="Calibri Light"/>
                          <a:cs typeface="Times New Roman" pitchFamily="18" charset="0"/>
                        </a:rPr>
                        <a:t>am învins”) </a:t>
                      </a:r>
                      <a:r>
                        <a:rPr kumimoji="0" lang="vi-VN" sz="1400" b="0" i="0" u="none" strike="noStrike" cap="none" normalizeH="0" baseline="0" dirty="0">
                          <a:ln>
                            <a:noFill/>
                          </a:ln>
                          <a:solidFill>
                            <a:srgbClr val="333333"/>
                          </a:solidFill>
                          <a:effectLst/>
                          <a:latin typeface="Calibri Light"/>
                          <a:cs typeface="Times New Roman" pitchFamily="18" charset="0"/>
                        </a:rPr>
                        <a:t>a fost atribuit KKK</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1400" b="1" i="0" u="none" strike="noStrike" cap="none" normalizeH="0" baseline="0" dirty="0">
                          <a:ln>
                            <a:noFill/>
                          </a:ln>
                          <a:solidFill>
                            <a:srgbClr val="333333"/>
                          </a:solidFill>
                          <a:effectLst/>
                          <a:latin typeface="Calibri Light"/>
                          <a:cs typeface="Times New Roman" pitchFamily="18" charset="0"/>
                        </a:rPr>
                        <a:t>Contra: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cs typeface="Times New Roman" pitchFamily="18" charset="0"/>
                        </a:rPr>
                        <a:t>Firma Marlboro a fost î nfiinţată de Philipp Morris, un englez fără nici o legătură cu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cs typeface="Times New Roman" pitchFamily="18" charset="0"/>
                        </a:rPr>
                        <a:t>Numele Marlboro provine de la numele străzii unde a fost fabrica din Londra: Marlborough street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400" b="0" i="0" u="none" strike="noStrike" cap="none" normalizeH="0" baseline="0" dirty="0">
                          <a:ln>
                            <a:noFill/>
                          </a:ln>
                          <a:solidFill>
                            <a:srgbClr val="333333"/>
                          </a:solidFill>
                          <a:effectLst/>
                          <a:latin typeface="Calibri Light"/>
                          <a:cs typeface="Times New Roman" pitchFamily="18" charset="0"/>
                        </a:rPr>
                        <a:t>Motoul nu are nici o legătură cu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6"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8"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a:solidFill>
                  <a:srgbClr val="333333"/>
                </a:solidFill>
                <a:latin typeface="Calibri Light"/>
              </a:rPr>
              <a:t>Este Ku-Klux-Klan proprietarul firmei Marlboro? </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60A08593-6CB1-4BAF-B7C2-5B2B459EA0B9}" type="slidenum">
              <a:rPr lang="de-DE" altLang="de-DE" smtClean="0"/>
              <a:pPr/>
              <a:t>12</a:t>
            </a:fld>
            <a:endParaRPr lang="de-DE" altLang="de-DE"/>
          </a:p>
        </p:txBody>
      </p:sp>
    </p:spTree>
    <p:extLst>
      <p:ext uri="{BB962C8B-B14F-4D97-AF65-F5344CB8AC3E}">
        <p14:creationId xmlns:p14="http://schemas.microsoft.com/office/powerpoint/2010/main" val="110500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Nu!</a:t>
            </a:r>
            <a:endParaRPr lang="en-US" altLang="de-DE" sz="2400" dirty="0">
              <a:latin typeface="Calibri Light"/>
            </a:endParaRP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a:solidFill>
                  <a:srgbClr val="333333"/>
                </a:solidFill>
                <a:latin typeface="Calibri Light"/>
              </a:rPr>
              <a:t>Este Ku-Klux-Klan proprietarul firmei Marlboro? </a:t>
            </a:r>
            <a:endParaRPr lang="de-DE" altLang="de-DE" sz="24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12" name="Slide Number Placeholder 11"/>
          <p:cNvSpPr>
            <a:spLocks noGrp="1"/>
          </p:cNvSpPr>
          <p:nvPr>
            <p:ph type="sldNum" sz="quarter" idx="12"/>
          </p:nvPr>
        </p:nvSpPr>
        <p:spPr/>
        <p:txBody>
          <a:bodyPr/>
          <a:lstStyle/>
          <a:p>
            <a:fld id="{60A08593-6CB1-4BAF-B7C2-5B2B459EA0B9}"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lvl="0" defTabSz="914400" fontAlgn="base">
              <a:buClr>
                <a:srgbClr val="006699"/>
              </a:buClr>
            </a:pPr>
            <a:r>
              <a:rPr lang="de-DE"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7BE01FC-13E7-4361-B5E2-6586C5770373}"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Sunt mai captivante dec</a:t>
            </a:r>
            <a:r>
              <a:rPr lang="en-US" altLang="de-DE" sz="2400" dirty="0" err="1">
                <a:solidFill>
                  <a:srgbClr val="333333"/>
                </a:solidFill>
              </a:rPr>
              <a:t>ât</a:t>
            </a:r>
            <a:r>
              <a:rPr lang="en-US" altLang="de-DE" sz="2400" dirty="0">
                <a:solidFill>
                  <a:srgbClr val="333333"/>
                </a:solidFill>
              </a:rPr>
              <a:t> </a:t>
            </a:r>
            <a:r>
              <a:rPr lang="en-US" altLang="de-DE" sz="2400" dirty="0" err="1">
                <a:solidFill>
                  <a:srgbClr val="333333"/>
                </a:solidFill>
              </a:rPr>
              <a:t>realitatea</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Se bazeaz</a:t>
            </a:r>
            <a:r>
              <a:rPr lang="en-US" altLang="de-DE" sz="2400" dirty="0">
                <a:solidFill>
                  <a:srgbClr val="333333"/>
                </a:solidFill>
              </a:rPr>
              <a:t>ă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declaraţii</a:t>
            </a:r>
            <a:r>
              <a:rPr lang="en-US" altLang="de-DE" sz="2400" dirty="0">
                <a:solidFill>
                  <a:srgbClr val="333333"/>
                </a:solidFill>
              </a:rPr>
              <a:t> </a:t>
            </a:r>
            <a:r>
              <a:rPr lang="en-US" altLang="de-DE" sz="2400" dirty="0" err="1">
                <a:solidFill>
                  <a:srgbClr val="333333"/>
                </a:solidFill>
              </a:rPr>
              <a:t>greu</a:t>
            </a:r>
            <a:r>
              <a:rPr lang="en-US" altLang="de-DE" sz="2400" dirty="0">
                <a:solidFill>
                  <a:srgbClr val="333333"/>
                </a:solidFill>
              </a:rPr>
              <a:t> de </a:t>
            </a:r>
            <a:r>
              <a:rPr lang="en-US" altLang="de-DE" sz="2400" dirty="0" err="1">
                <a:solidFill>
                  <a:srgbClr val="333333"/>
                </a:solidFill>
              </a:rPr>
              <a:t>verificat</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err="1">
                <a:solidFill>
                  <a:srgbClr val="333333"/>
                </a:solidFill>
              </a:rPr>
              <a:t>că</a:t>
            </a:r>
            <a:r>
              <a:rPr lang="en-US" altLang="de-DE" sz="2400">
                <a:solidFill>
                  <a:srgbClr val="333333"/>
                </a:solidFill>
              </a:rPr>
              <a:t> </a:t>
            </a:r>
            <a:r>
              <a:rPr lang="de-DE" altLang="de-DE" sz="2400">
                <a:solidFill>
                  <a:srgbClr val="333333"/>
                </a:solidFill>
              </a:rPr>
              <a:t>“</a:t>
            </a:r>
            <a:r>
              <a:rPr lang="en-US" altLang="de-DE" sz="2400">
                <a:solidFill>
                  <a:srgbClr val="333333"/>
                </a:solidFill>
              </a:rPr>
              <a:t>veni</a:t>
            </a:r>
            <a:r>
              <a:rPr lang="en-US" altLang="de-DE" sz="2400" dirty="0">
                <a:solidFill>
                  <a:srgbClr val="333333"/>
                </a:solidFill>
              </a:rPr>
              <a:t>, </a:t>
            </a:r>
            <a:r>
              <a:rPr lang="en-US" altLang="de-DE" sz="2400" dirty="0" err="1">
                <a:solidFill>
                  <a:srgbClr val="333333"/>
                </a:solidFill>
              </a:rPr>
              <a:t>vidi</a:t>
            </a:r>
            <a:r>
              <a:rPr lang="en-US" altLang="de-DE" sz="2400">
                <a:solidFill>
                  <a:srgbClr val="333333"/>
                </a:solidFill>
              </a:rPr>
              <a:t>, vici</a:t>
            </a:r>
            <a:r>
              <a:rPr lang="de-DE" altLang="de-DE" sz="2400">
                <a:solidFill>
                  <a:srgbClr val="333333"/>
                </a:solidFill>
              </a:rPr>
              <a:t>”</a:t>
            </a:r>
            <a:r>
              <a:rPr lang="en-US" altLang="de-DE" sz="2400">
                <a:solidFill>
                  <a:srgbClr val="333333"/>
                </a:solidFill>
              </a:rPr>
              <a:t> </a:t>
            </a:r>
            <a:r>
              <a:rPr lang="en-US" altLang="de-DE" sz="2400" dirty="0" err="1">
                <a:solidFill>
                  <a:srgbClr val="333333"/>
                </a:solidFill>
              </a:rPr>
              <a:t>este</a:t>
            </a:r>
            <a:r>
              <a:rPr lang="en-US" altLang="de-DE" sz="2400" dirty="0">
                <a:solidFill>
                  <a:srgbClr val="333333"/>
                </a:solidFill>
              </a:rPr>
              <a:t> un moto al Cu </a:t>
            </a:r>
            <a:r>
              <a:rPr lang="en-US" altLang="de-DE" sz="2400" dirty="0" err="1">
                <a:solidFill>
                  <a:srgbClr val="333333"/>
                </a:solidFill>
              </a:rPr>
              <a:t>Clux</a:t>
            </a:r>
            <a:r>
              <a:rPr lang="en-US" altLang="de-DE" sz="2400" dirty="0">
                <a:solidFill>
                  <a:srgbClr val="333333"/>
                </a:solidFill>
              </a:rPr>
              <a:t> Clan – KKK)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unele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naive cred.</a:t>
            </a:r>
          </a:p>
          <a:p>
            <a:pPr marL="342900" lvl="0" indent="-342900" defTabSz="914400" fontAlgn="base">
              <a:buClr>
                <a:srgbClr val="333333"/>
              </a:buClr>
              <a:buFont typeface="WingDings"/>
              <a:buChar char=""/>
            </a:pPr>
            <a:r>
              <a:rPr lang="de-DE" altLang="de-DE" sz="2400" dirty="0">
                <a:solidFill>
                  <a:srgbClr val="333333"/>
                </a:solidFill>
              </a:rPr>
              <a:t>Explica</a:t>
            </a:r>
            <a:r>
              <a:rPr lang="en-US" altLang="de-DE" sz="2400" dirty="0" err="1">
                <a:solidFill>
                  <a:srgbClr val="333333"/>
                </a:solidFill>
              </a:rPr>
              <a:t>ţii</a:t>
            </a:r>
            <a:r>
              <a:rPr lang="en-US" altLang="de-DE" sz="2400" dirty="0">
                <a:solidFill>
                  <a:srgbClr val="333333"/>
                </a:solidFill>
              </a:rPr>
              <a:t> alternative se </a:t>
            </a:r>
            <a:r>
              <a:rPr lang="en-US" altLang="de-DE" sz="2400" dirty="0" err="1">
                <a:solidFill>
                  <a:srgbClr val="333333"/>
                </a:solidFill>
              </a:rPr>
              <a:t>ascund</a:t>
            </a:r>
            <a:r>
              <a:rPr lang="en-US" altLang="de-DE" sz="2400" dirty="0">
                <a:solidFill>
                  <a:srgbClr val="333333"/>
                </a:solidFill>
              </a:rPr>
              <a:t> </a:t>
            </a:r>
            <a:r>
              <a:rPr lang="de-DE" altLang="de-DE" sz="2400" dirty="0">
                <a:solidFill>
                  <a:srgbClr val="333333"/>
                </a:solidFill>
              </a:rPr>
              <a:t>(de exemplu că din literele MARLBORO putem forma Roma sau labor</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Astfel de legende scot fapte din contextul lor (cele trei </a:t>
            </a:r>
            <a:r>
              <a:rPr lang="de-DE" altLang="de-DE" sz="2400">
                <a:solidFill>
                  <a:srgbClr val="333333"/>
                </a:solidFill>
              </a:rPr>
              <a:t>litere “K” </a:t>
            </a:r>
            <a:r>
              <a:rPr lang="de-DE" altLang="de-DE" sz="2400" dirty="0">
                <a:solidFill>
                  <a:srgbClr val="333333"/>
                </a:solidFill>
              </a:rPr>
              <a:t>ne impresionează însă nu reprezintă o dovadă).</a:t>
            </a:r>
            <a:endParaRPr lang="en-US" sz="2400" dirty="0"/>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7BE01FC-13E7-4361-B5E2-6586C5770373}"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Cum se nasc astfel şi alte teorii conspirative?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Exist</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istorie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a:t>
            </a:r>
            <a:r>
              <a:rPr lang="en-US" altLang="de-DE" sz="2400" dirty="0" err="1">
                <a:solidFill>
                  <a:srgbClr val="333333"/>
                </a:solidFill>
              </a:rPr>
              <a:t>minorităţi</a:t>
            </a:r>
            <a:r>
              <a:rPr lang="en-US" altLang="de-DE" sz="2400" dirty="0">
                <a:solidFill>
                  <a:srgbClr val="333333"/>
                </a:solidFill>
              </a:rPr>
              <a:t> au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făcute</a:t>
            </a:r>
            <a:r>
              <a:rPr lang="en-US" altLang="de-DE" sz="2400" dirty="0">
                <a:solidFill>
                  <a:srgbClr val="333333"/>
                </a:solidFill>
              </a:rPr>
              <a:t> </a:t>
            </a:r>
            <a:r>
              <a:rPr lang="en-US" altLang="de-DE" sz="2400" dirty="0" err="1">
                <a:solidFill>
                  <a:srgbClr val="333333"/>
                </a:solidFill>
              </a:rPr>
              <a:t>responsabile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incontrolabile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catastrofe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evul</a:t>
            </a:r>
            <a:r>
              <a:rPr lang="en-US" altLang="de-DE" sz="2400" dirty="0">
                <a:solidFill>
                  <a:srgbClr val="333333"/>
                </a:solidFill>
              </a:rPr>
              <a:t> </a:t>
            </a:r>
            <a:r>
              <a:rPr lang="en-US" altLang="de-DE" sz="2400" dirty="0" err="1">
                <a:solidFill>
                  <a:srgbClr val="333333"/>
                </a:solidFill>
              </a:rPr>
              <a:t>mediu</a:t>
            </a:r>
            <a:r>
              <a:rPr lang="en-US" altLang="de-DE" sz="2400" dirty="0">
                <a:solidFill>
                  <a:srgbClr val="333333"/>
                </a:solidFill>
              </a:rPr>
              <a:t> </a:t>
            </a:r>
            <a:r>
              <a:rPr lang="en-US" altLang="de-DE" sz="2400" dirty="0" err="1">
                <a:solidFill>
                  <a:srgbClr val="333333"/>
                </a:solidFill>
              </a:rPr>
              <a:t>evrei</a:t>
            </a:r>
            <a:r>
              <a:rPr lang="en-US" altLang="de-DE" sz="2400" dirty="0">
                <a:solidFill>
                  <a:srgbClr val="333333"/>
                </a:solidFill>
              </a:rPr>
              <a:t> </a:t>
            </a:r>
            <a:r>
              <a:rPr lang="en-US" altLang="de-DE" sz="2400" err="1">
                <a:solidFill>
                  <a:srgbClr val="333333"/>
                </a:solidFill>
              </a:rPr>
              <a:t>sau</a:t>
            </a:r>
            <a:r>
              <a:rPr lang="en-US" altLang="de-DE" sz="2400">
                <a:solidFill>
                  <a:srgbClr val="333333"/>
                </a:solidFill>
              </a:rPr>
              <a:t> </a:t>
            </a:r>
            <a:r>
              <a:rPr lang="de-DE" altLang="de-DE" sz="2400">
                <a:solidFill>
                  <a:srgbClr val="333333"/>
                </a:solidFill>
              </a:rPr>
              <a:t>“</a:t>
            </a:r>
            <a:r>
              <a:rPr lang="en-US" altLang="de-DE" sz="2400">
                <a:solidFill>
                  <a:srgbClr val="333333"/>
                </a:solidFill>
              </a:rPr>
              <a:t>vrăjitoare</a:t>
            </a:r>
            <a:r>
              <a:rPr lang="de-DE" altLang="de-DE" sz="2400">
                <a:solidFill>
                  <a:srgbClr val="333333"/>
                </a:solidFill>
              </a:rPr>
              <a:t>”</a:t>
            </a:r>
            <a:r>
              <a:rPr lang="en-US" altLang="de-DE" sz="2400">
                <a:solidFill>
                  <a:srgbClr val="333333"/>
                </a:solidFill>
              </a:rPr>
              <a:t> </a:t>
            </a:r>
            <a:r>
              <a:rPr lang="en-US" altLang="de-DE" sz="2400" dirty="0">
                <a:solidFill>
                  <a:srgbClr val="333333"/>
                </a:solidFill>
              </a:rPr>
              <a:t>au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învinuiţi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recolte</a:t>
            </a:r>
            <a:r>
              <a:rPr lang="en-US" altLang="de-DE" sz="2400" dirty="0">
                <a:solidFill>
                  <a:srgbClr val="333333"/>
                </a:solidFill>
              </a:rPr>
              <a:t> </a:t>
            </a:r>
            <a:r>
              <a:rPr lang="en-US" altLang="de-DE" sz="2400" dirty="0" err="1">
                <a:solidFill>
                  <a:srgbClr val="333333"/>
                </a:solidFill>
              </a:rPr>
              <a:t>sărace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Astfel</a:t>
            </a:r>
            <a:r>
              <a:rPr lang="en-US" altLang="de-DE" sz="2400" dirty="0">
                <a:solidFill>
                  <a:srgbClr val="333333"/>
                </a:solidFill>
              </a:rPr>
              <a:t> de </a:t>
            </a:r>
            <a:r>
              <a:rPr lang="en-US" altLang="de-DE" sz="2400" dirty="0" err="1">
                <a:solidFill>
                  <a:srgbClr val="333333"/>
                </a:solidFill>
              </a:rPr>
              <a:t>învinuiri</a:t>
            </a:r>
            <a:r>
              <a:rPr lang="en-US" altLang="de-DE" sz="2400" dirty="0">
                <a:solidFill>
                  <a:srgbClr val="333333"/>
                </a:solidFill>
              </a:rPr>
              <a:t> simple </a:t>
            </a:r>
            <a:r>
              <a:rPr lang="en-US" altLang="de-DE" sz="2400" dirty="0" err="1">
                <a:solidFill>
                  <a:srgbClr val="333333"/>
                </a:solidFill>
              </a:rPr>
              <a:t>reprezintă</a:t>
            </a:r>
            <a:r>
              <a:rPr lang="en-US" altLang="de-DE" sz="2400" dirty="0">
                <a:solidFill>
                  <a:srgbClr val="333333"/>
                </a:solidFill>
              </a:rPr>
              <a:t> un </a:t>
            </a:r>
            <a:r>
              <a:rPr lang="en-US" altLang="de-DE" sz="2400" dirty="0" err="1">
                <a:solidFill>
                  <a:srgbClr val="333333"/>
                </a:solidFill>
              </a:rPr>
              <a:t>ventil</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furia</a:t>
            </a:r>
            <a:r>
              <a:rPr lang="en-US" altLang="de-DE" sz="2400" dirty="0">
                <a:solidFill>
                  <a:srgbClr val="333333"/>
                </a:solidFill>
              </a:rPr>
              <a:t> </a:t>
            </a:r>
            <a:r>
              <a:rPr lang="en-US" altLang="de-DE" sz="2400" dirty="0" err="1">
                <a:solidFill>
                  <a:srgbClr val="333333"/>
                </a:solidFill>
              </a:rPr>
              <a:t>populaţiei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dau</a:t>
            </a:r>
            <a:r>
              <a:rPr lang="en-US" altLang="de-DE" sz="2400" dirty="0">
                <a:solidFill>
                  <a:srgbClr val="333333"/>
                </a:solidFill>
              </a:rPr>
              <a:t> un sentiment </a:t>
            </a:r>
            <a:r>
              <a:rPr lang="en-US" altLang="de-DE" sz="2400" dirty="0" err="1">
                <a:solidFill>
                  <a:srgbClr val="333333"/>
                </a:solidFill>
              </a:rPr>
              <a:t>fals</a:t>
            </a:r>
            <a:r>
              <a:rPr lang="en-US" altLang="de-DE" sz="2400" dirty="0">
                <a:solidFill>
                  <a:srgbClr val="333333"/>
                </a:solidFill>
              </a:rPr>
              <a:t> de a </a:t>
            </a:r>
            <a:r>
              <a:rPr lang="en-US" altLang="de-DE" sz="2400" dirty="0" err="1">
                <a:solidFill>
                  <a:srgbClr val="333333"/>
                </a:solidFill>
              </a:rPr>
              <a:t>controla</a:t>
            </a:r>
            <a:r>
              <a:rPr lang="en-US" altLang="de-DE" sz="2400" dirty="0">
                <a:solidFill>
                  <a:srgbClr val="333333"/>
                </a:solidFill>
              </a:rPr>
              <a:t> </a:t>
            </a:r>
            <a:r>
              <a:rPr lang="en-US" altLang="de-DE" sz="2400" dirty="0" err="1">
                <a:solidFill>
                  <a:srgbClr val="333333"/>
                </a:solidFill>
              </a:rPr>
              <a:t>anumite</a:t>
            </a:r>
            <a:r>
              <a:rPr lang="en-US" altLang="de-DE" sz="2400" dirty="0">
                <a:solidFill>
                  <a:srgbClr val="333333"/>
                </a:solidFill>
              </a:rPr>
              <a:t> </a:t>
            </a:r>
            <a:r>
              <a:rPr lang="en-US" altLang="de-DE" sz="2400" dirty="0" err="1">
                <a:solidFill>
                  <a:srgbClr val="333333"/>
                </a:solidFill>
              </a:rPr>
              <a:t>situaţii</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7BE01FC-13E7-4361-B5E2-6586C5770373}"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333333"/>
                </a:solidFill>
              </a:rPr>
              <a:t>a </a:t>
            </a:r>
            <a:r>
              <a:rPr lang="en-US" sz="2400" dirty="0" err="1">
                <a:solidFill>
                  <a:srgbClr val="333333"/>
                </a:solidFill>
              </a:rPr>
              <a:t>trage</a:t>
            </a:r>
            <a:r>
              <a:rPr lang="en-US" sz="2400" dirty="0">
                <a:solidFill>
                  <a:srgbClr val="333333"/>
                </a:solidFill>
              </a:rPr>
              <a:t> </a:t>
            </a:r>
            <a:r>
              <a:rPr lang="en-US" sz="2400" dirty="0" err="1">
                <a:solidFill>
                  <a:srgbClr val="333333"/>
                </a:solidFill>
              </a:rPr>
              <a:t>concluzii</a:t>
            </a:r>
            <a:r>
              <a:rPr lang="en-US" sz="2400" dirty="0">
                <a:solidFill>
                  <a:srgbClr val="333333"/>
                </a:solidFill>
              </a:rPr>
              <a:t> </a:t>
            </a:r>
            <a:r>
              <a:rPr lang="en-US" sz="2400" dirty="0" err="1">
                <a:solidFill>
                  <a:srgbClr val="333333"/>
                </a:solidFill>
              </a:rPr>
              <a:t>pripite</a:t>
            </a:r>
            <a:r>
              <a:rPr lang="en-US" sz="2400" dirty="0">
                <a:solidFill>
                  <a:srgbClr val="333333"/>
                </a:solidFill>
              </a:rPr>
              <a:t> </a:t>
            </a:r>
            <a:r>
              <a:rPr lang="en-US" sz="2400" dirty="0" err="1">
                <a:solidFill>
                  <a:srgbClr val="333333"/>
                </a:solidFill>
              </a:rPr>
              <a:t>bazându</a:t>
            </a:r>
            <a:r>
              <a:rPr lang="en-US" sz="2400" dirty="0">
                <a:solidFill>
                  <a:srgbClr val="333333"/>
                </a:solidFill>
              </a:rPr>
              <a:t>-se </a:t>
            </a:r>
            <a:r>
              <a:rPr lang="en-US" sz="2400" dirty="0" err="1">
                <a:solidFill>
                  <a:srgbClr val="333333"/>
                </a:solidFill>
              </a:rPr>
              <a:t>pe</a:t>
            </a:r>
            <a:r>
              <a:rPr lang="en-US" sz="2400" dirty="0">
                <a:solidFill>
                  <a:srgbClr val="333333"/>
                </a:solidFill>
              </a:rPr>
              <a:t> </a:t>
            </a:r>
            <a:r>
              <a:rPr lang="en-US" sz="2400" dirty="0" err="1">
                <a:solidFill>
                  <a:srgbClr val="333333"/>
                </a:solidFill>
              </a:rPr>
              <a:t>informaţii</a:t>
            </a:r>
            <a:r>
              <a:rPr lang="en-US" sz="2400" dirty="0">
                <a:solidFill>
                  <a:srgbClr val="333333"/>
                </a:solidFill>
              </a:rPr>
              <a:t> </a:t>
            </a:r>
            <a:r>
              <a:rPr lang="en-US" sz="2400" dirty="0" err="1">
                <a:solidFill>
                  <a:srgbClr val="333333"/>
                </a:solidFill>
              </a:rPr>
              <a:t>puţine</a:t>
            </a:r>
            <a:r>
              <a:rPr lang="en-US" sz="2400" dirty="0">
                <a:solidFill>
                  <a:srgbClr val="333333"/>
                </a:solidFill>
              </a:rPr>
              <a:t>.</a:t>
            </a:r>
            <a:r>
              <a:rPr lang="de-DE" sz="2400" dirty="0">
                <a:solidFill>
                  <a:srgbClr val="333333"/>
                </a:solidFill>
              </a:rPr>
              <a:t> Acest mod conduce des la concluzii </a:t>
            </a:r>
            <a:r>
              <a:rPr lang="en-US" sz="2400" dirty="0" err="1">
                <a:solidFill>
                  <a:srgbClr val="333333"/>
                </a:solidFill>
              </a:rPr>
              <a:t>greşite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comparaţie</a:t>
            </a:r>
            <a:r>
              <a:rPr lang="en-US" sz="2400" dirty="0">
                <a:solidFill>
                  <a:srgbClr val="333333"/>
                </a:solidFill>
              </a:rPr>
              <a:t> cu un mod, </a:t>
            </a:r>
            <a:r>
              <a:rPr lang="en-US" sz="2400" dirty="0" err="1">
                <a:solidFill>
                  <a:srgbClr val="333333"/>
                </a:solidFill>
              </a:rPr>
              <a:t>în</a:t>
            </a:r>
            <a:r>
              <a:rPr lang="en-US" sz="2400" dirty="0">
                <a:solidFill>
                  <a:srgbClr val="333333"/>
                </a:solidFill>
              </a:rPr>
              <a:t> care se </a:t>
            </a:r>
            <a:r>
              <a:rPr lang="en-US" sz="2400" dirty="0" err="1">
                <a:solidFill>
                  <a:srgbClr val="333333"/>
                </a:solidFill>
              </a:rPr>
              <a:t>ţine</a:t>
            </a:r>
            <a:r>
              <a:rPr lang="en-US" sz="2400" dirty="0">
                <a:solidFill>
                  <a:srgbClr val="333333"/>
                </a:solidFill>
              </a:rPr>
              <a:t> </a:t>
            </a:r>
            <a:r>
              <a:rPr lang="en-US" sz="2400" dirty="0" err="1">
                <a:solidFill>
                  <a:srgbClr val="333333"/>
                </a:solidFill>
              </a:rPr>
              <a:t>cont</a:t>
            </a:r>
            <a:r>
              <a:rPr lang="en-US" sz="2400" dirty="0">
                <a:solidFill>
                  <a:srgbClr val="333333"/>
                </a:solidFill>
              </a:rPr>
              <a:t> de </a:t>
            </a:r>
            <a:r>
              <a:rPr lang="en-US" sz="2400" dirty="0" err="1">
                <a:solidFill>
                  <a:srgbClr val="333333"/>
                </a:solidFill>
              </a:rPr>
              <a:t>toate</a:t>
            </a:r>
            <a:r>
              <a:rPr lang="en-US" sz="2400" dirty="0">
                <a:solidFill>
                  <a:srgbClr val="333333"/>
                </a:solidFill>
              </a:rPr>
              <a:t> </a:t>
            </a:r>
            <a:r>
              <a:rPr lang="en-US" sz="2400" err="1">
                <a:solidFill>
                  <a:srgbClr val="333333"/>
                </a:solidFill>
              </a:rPr>
              <a:t>informaţiile</a:t>
            </a:r>
            <a:r>
              <a:rPr lang="en-US" sz="240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rPr>
              <a:t>Studii arat</a:t>
            </a:r>
            <a:r>
              <a:rPr lang="en-US" sz="2400" dirty="0">
                <a:solidFill>
                  <a:srgbClr val="333333"/>
                </a:solidFill>
              </a:rPr>
              <a:t>ă </a:t>
            </a:r>
            <a:r>
              <a:rPr lang="en-US" sz="2400" dirty="0" err="1">
                <a:solidFill>
                  <a:srgbClr val="333333"/>
                </a:solidFill>
              </a:rPr>
              <a:t>că</a:t>
            </a:r>
            <a:r>
              <a:rPr lang="en-US" sz="2400" dirty="0">
                <a:solidFill>
                  <a:srgbClr val="333333"/>
                </a:solidFill>
              </a:rPr>
              <a:t> </a:t>
            </a:r>
            <a:r>
              <a:rPr lang="en-US" sz="2400" dirty="0" err="1">
                <a:solidFill>
                  <a:srgbClr val="333333"/>
                </a:solidFill>
              </a:rPr>
              <a:t>multe</a:t>
            </a:r>
            <a:r>
              <a:rPr lang="en-US" sz="2400" dirty="0">
                <a:solidFill>
                  <a:srgbClr val="333333"/>
                </a:solidFill>
              </a:rPr>
              <a:t> (</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a:t>
            </a:r>
            <a:r>
              <a:rPr lang="en-US" sz="2400" dirty="0">
                <a:solidFill>
                  <a:srgbClr val="333333"/>
                </a:solidFill>
              </a:rPr>
              <a:t>ă au </a:t>
            </a:r>
            <a:r>
              <a:rPr lang="en-US" sz="2400" dirty="0" err="1">
                <a:solidFill>
                  <a:srgbClr val="333333"/>
                </a:solidFill>
              </a:rPr>
              <a:t>tendinţa</a:t>
            </a:r>
            <a:r>
              <a:rPr lang="en-US" sz="2400" dirty="0">
                <a:solidFill>
                  <a:srgbClr val="333333"/>
                </a:solidFill>
              </a:rPr>
              <a:t> de</a:t>
            </a:r>
            <a:r>
              <a:rPr lang="en-US" sz="2400" dirty="0">
                <a:solidFill>
                  <a:srgbClr val="333333"/>
                </a:solidFill>
                <a:effectLst>
                  <a:outerShdw blurRad="38100" dist="38100" dir="2700000" algn="tl">
                    <a:srgbClr val="C0C0C0"/>
                  </a:outerShdw>
                </a:effectLst>
              </a:rPr>
              <a:t> </a:t>
            </a:r>
            <a:r>
              <a:rPr lang="en-US" sz="2400" dirty="0">
                <a:solidFill>
                  <a:srgbClr val="333333"/>
                </a:solidFill>
              </a:rPr>
              <a:t>a </a:t>
            </a:r>
            <a:r>
              <a:rPr lang="en-US" sz="2400" dirty="0" err="1">
                <a:solidFill>
                  <a:srgbClr val="333333"/>
                </a:solidFill>
              </a:rPr>
              <a:t>trage</a:t>
            </a:r>
            <a:r>
              <a:rPr lang="en-US" sz="2400" dirty="0">
                <a:solidFill>
                  <a:srgbClr val="333333"/>
                </a:solidFill>
              </a:rPr>
              <a:t> </a:t>
            </a:r>
            <a:r>
              <a:rPr lang="en-US" sz="2400" dirty="0" err="1">
                <a:solidFill>
                  <a:srgbClr val="333333"/>
                </a:solidFill>
              </a:rPr>
              <a:t>concluzii</a:t>
            </a:r>
            <a:r>
              <a:rPr lang="en-US" sz="2400" dirty="0">
                <a:solidFill>
                  <a:srgbClr val="333333"/>
                </a:solidFill>
              </a:rPr>
              <a:t> </a:t>
            </a:r>
            <a:r>
              <a:rPr lang="en-US" sz="2400" dirty="0" err="1">
                <a:solidFill>
                  <a:srgbClr val="333333"/>
                </a:solidFill>
              </a:rPr>
              <a:t>pripite</a:t>
            </a:r>
            <a:r>
              <a:rPr lang="en-US" sz="2400" dirty="0">
                <a:solidFill>
                  <a:srgbClr val="333333"/>
                </a:solidFill>
              </a:rPr>
              <a:t> </a:t>
            </a:r>
            <a:r>
              <a:rPr lang="en-US" sz="2400" dirty="0" err="1">
                <a:solidFill>
                  <a:srgbClr val="333333"/>
                </a:solidFill>
              </a:rPr>
              <a:t>bazându</a:t>
            </a:r>
            <a:r>
              <a:rPr lang="en-US" sz="2400" dirty="0">
                <a:solidFill>
                  <a:srgbClr val="333333"/>
                </a:solidFill>
              </a:rPr>
              <a:t>-se </a:t>
            </a:r>
            <a:r>
              <a:rPr lang="en-US" sz="2400" dirty="0" err="1">
                <a:solidFill>
                  <a:srgbClr val="333333"/>
                </a:solidFill>
              </a:rPr>
              <a:t>pe</a:t>
            </a:r>
            <a:r>
              <a:rPr lang="en-US" sz="2400" dirty="0">
                <a:solidFill>
                  <a:srgbClr val="333333"/>
                </a:solidFill>
              </a:rPr>
              <a:t> </a:t>
            </a:r>
            <a:r>
              <a:rPr lang="en-US" sz="2400" dirty="0" err="1">
                <a:solidFill>
                  <a:srgbClr val="333333"/>
                </a:solidFill>
              </a:rPr>
              <a:t>informaţii</a:t>
            </a:r>
            <a:r>
              <a:rPr lang="en-US" sz="2400" dirty="0">
                <a:solidFill>
                  <a:srgbClr val="333333"/>
                </a:solidFill>
              </a:rPr>
              <a:t> </a:t>
            </a:r>
            <a:r>
              <a:rPr lang="en-US" sz="2400" dirty="0" err="1">
                <a:solidFill>
                  <a:srgbClr val="333333"/>
                </a:solidFill>
              </a:rPr>
              <a:t>puţine</a:t>
            </a:r>
            <a:r>
              <a:rPr lang="en-US" sz="2400" dirty="0">
                <a:solidFill>
                  <a:srgbClr val="333333"/>
                </a:solidFill>
              </a:rPr>
              <a:t>.</a:t>
            </a:r>
            <a:r>
              <a:rPr lang="de-DE" sz="2400" dirty="0">
                <a:solidFill>
                  <a:srgbClr val="333333"/>
                </a:solidFill>
              </a:rPr>
              <a:t> Acest mod conduce des la concluzii </a:t>
            </a:r>
            <a:r>
              <a:rPr lang="en-US" sz="2400" dirty="0" err="1">
                <a:solidFill>
                  <a:srgbClr val="333333"/>
                </a:solidFill>
              </a:rPr>
              <a:t>greşite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comparaţie</a:t>
            </a:r>
            <a:r>
              <a:rPr lang="en-US" sz="2400" dirty="0">
                <a:solidFill>
                  <a:srgbClr val="333333"/>
                </a:solidFill>
              </a:rPr>
              <a:t> cu un mod, </a:t>
            </a:r>
            <a:r>
              <a:rPr lang="en-US" sz="2400" dirty="0" err="1">
                <a:solidFill>
                  <a:srgbClr val="333333"/>
                </a:solidFill>
              </a:rPr>
              <a:t>în</a:t>
            </a:r>
            <a:r>
              <a:rPr lang="en-US" sz="2400" dirty="0">
                <a:solidFill>
                  <a:srgbClr val="333333"/>
                </a:solidFill>
              </a:rPr>
              <a:t> care se </a:t>
            </a:r>
            <a:r>
              <a:rPr lang="en-US" sz="2400" dirty="0" err="1">
                <a:solidFill>
                  <a:srgbClr val="333333"/>
                </a:solidFill>
              </a:rPr>
              <a:t>ţine</a:t>
            </a:r>
            <a:r>
              <a:rPr lang="en-US" sz="2400" dirty="0">
                <a:solidFill>
                  <a:srgbClr val="333333"/>
                </a:solidFill>
              </a:rPr>
              <a:t> </a:t>
            </a:r>
            <a:r>
              <a:rPr lang="en-US" sz="2400" dirty="0" err="1">
                <a:solidFill>
                  <a:srgbClr val="333333"/>
                </a:solidFill>
              </a:rPr>
              <a:t>cont</a:t>
            </a:r>
            <a:r>
              <a:rPr lang="en-US" sz="2400" dirty="0">
                <a:solidFill>
                  <a:srgbClr val="333333"/>
                </a:solidFill>
              </a:rPr>
              <a:t> de </a:t>
            </a:r>
            <a:r>
              <a:rPr lang="en-US" sz="2400" dirty="0" err="1">
                <a:solidFill>
                  <a:srgbClr val="333333"/>
                </a:solidFill>
              </a:rPr>
              <a:t>toate</a:t>
            </a:r>
            <a:r>
              <a:rPr lang="en-US" sz="2400" dirty="0">
                <a:solidFill>
                  <a:srgbClr val="333333"/>
                </a:solidFill>
              </a:rPr>
              <a:t> </a:t>
            </a:r>
            <a:r>
              <a:rPr lang="en-US" sz="2400" dirty="0" err="1">
                <a:solidFill>
                  <a:srgbClr val="333333"/>
                </a:solidFill>
              </a:rPr>
              <a:t>informaţiile</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Percepţia realităţii este deformată pentru multe </a:t>
            </a:r>
            <a:r>
              <a:rPr lang="en-US" sz="2400" dirty="0">
                <a:solidFill>
                  <a:srgbClr val="333333"/>
                </a:solidFill>
              </a:rPr>
              <a:t>(</a:t>
            </a:r>
            <a:r>
              <a:rPr lang="en-US" sz="2400" dirty="0" err="1">
                <a:solidFill>
                  <a:srgbClr val="333333"/>
                </a:solidFill>
              </a:rPr>
              <a:t>însă</a:t>
            </a:r>
            <a:r>
              <a:rPr lang="en-US" sz="2400" dirty="0">
                <a:solidFill>
                  <a:srgbClr val="333333"/>
                </a:solidFill>
              </a:rPr>
              <a:t> nu </a:t>
            </a:r>
            <a:r>
              <a:rPr lang="en-US" sz="2400" dirty="0" err="1">
                <a:solidFill>
                  <a:srgbClr val="333333"/>
                </a:solidFill>
              </a:rPr>
              <a:t>toate</a:t>
            </a:r>
            <a:r>
              <a:rPr lang="de-DE" sz="2400" dirty="0">
                <a:solidFill>
                  <a:srgbClr val="333333"/>
                </a:solidFill>
              </a:rPr>
              <a:t>!) persoane cu psihoză. Interpretări de neconceput sunt luate în considerare.</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18</a:t>
            </a:fld>
            <a:endParaRPr lang="de-DE" altLang="de-DE"/>
          </a:p>
        </p:txBody>
      </p:sp>
    </p:spTree>
    <p:extLst>
      <p:ext uri="{BB962C8B-B14F-4D97-AF65-F5344CB8AC3E}">
        <p14:creationId xmlns:p14="http://schemas.microsoft.com/office/powerpoint/2010/main" val="813907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Felul în care tragerea de concluzii pripite favorizează evaluări greşite în psihoză – exemple</a:t>
            </a:r>
            <a:endParaRPr lang="en-US" sz="3600" dirty="0">
              <a:solidFill>
                <a:srgbClr val="004992"/>
              </a:solidFill>
              <a:latin typeface="+mn-lt"/>
              <a:ea typeface="+mn-ea"/>
              <a:cs typeface="+mn-cs"/>
            </a:endParaRPr>
          </a:p>
        </p:txBody>
      </p:sp>
      <p:sp>
        <p:nvSpPr>
          <p:cNvPr id="47130" name="Rechteck 1"/>
          <p:cNvSpPr>
            <a:spLocks noChangeArrowheads="1"/>
          </p:cNvSpPr>
          <p:nvPr/>
        </p:nvSpPr>
        <p:spPr bwMode="auto">
          <a:xfrm>
            <a:off x="408955" y="602128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o-RO" altLang="de-DE" sz="2000" b="0" dirty="0">
                <a:solidFill>
                  <a:srgbClr val="004992"/>
                </a:solidFill>
                <a:latin typeface="+mn-lt"/>
                <a:cs typeface="+mn-cs"/>
              </a:rPr>
              <a:t>Poate cineva să ne descrie pe scurt din experiența proprie?</a:t>
            </a:r>
          </a:p>
        </p:txBody>
      </p:sp>
      <p:graphicFrame>
        <p:nvGraphicFramePr>
          <p:cNvPr id="7" name="Content Placeholder 8"/>
          <p:cNvGraphicFramePr>
            <a:graphicFrameLocks/>
          </p:cNvGraphicFramePr>
          <p:nvPr>
            <p:extLst>
              <p:ext uri="{D42A27DB-BD31-4B8C-83A1-F6EECF244321}">
                <p14:modId xmlns:p14="http://schemas.microsoft.com/office/powerpoint/2010/main" val="3897934126"/>
              </p:ext>
            </p:extLst>
          </p:nvPr>
        </p:nvGraphicFramePr>
        <p:xfrm>
          <a:off x="409575" y="2203704"/>
          <a:ext cx="11339514" cy="356616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Eveniment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Evaluarea în psihoză </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Ce s-a întâmplat într-adevăr</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Ieşirea din spital are loc mai repede decât vi s-a spus.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Convingerea că medicii v-au abandonat.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Într-un cămin s-a găsit pe neaşteptate un pat liber.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Gândul “tu nu eşti bun de nimic” nu vă iese din cap.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Convingerea că antena nouă pentru telefoane mobile de pe acoperiş este de vină.</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Aproape toţi oamenii au din când în când gânduri în care se deapreciază.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Căutaţi un anumit cuvânt, în acelaşi moment îl spune terapeutul.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Terapeutul poate să citească gândurile (e telepatic).</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Terapeutul</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dedus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cuvântul</a:t>
                      </a:r>
                      <a:r>
                        <a:rPr kumimoji="0" lang="en-US" sz="2000" b="0" i="0" u="none" strike="noStrike" cap="none" normalizeH="0" baseline="0" dirty="0">
                          <a:ln>
                            <a:noFill/>
                          </a:ln>
                          <a:solidFill>
                            <a:srgbClr val="333333"/>
                          </a:solidFill>
                          <a:effectLst/>
                          <a:latin typeface="Calibri Light"/>
                          <a:cs typeface="Times New Roman" pitchFamily="18" charset="0"/>
                        </a:rPr>
                        <a:t> din context.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60A08593-6CB1-4BAF-B7C2-5B2B459EA0B9}"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a:t>
            </a:r>
            <a:r>
              <a:rPr lang="en-US" altLang="de-DE" sz="2400">
                <a:solidFill>
                  <a:srgbClr val="333333"/>
                </a:solidFill>
              </a:rPr>
              <a:t>false.</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false.</a:t>
            </a:r>
          </a:p>
          <a:p>
            <a:pPr marL="342900" lvl="0" indent="-342900" defTabSz="914400" fontAlgn="base">
              <a:buClr>
                <a:srgbClr val="000000"/>
              </a:buClr>
              <a:buFont typeface="WingDings"/>
              <a:buChar cha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şi</a:t>
            </a:r>
            <a:r>
              <a:rPr lang="en-US" altLang="de-DE" sz="2400" i="1" dirty="0">
                <a:solidFill>
                  <a:srgbClr val="004992"/>
                </a:solidFill>
              </a:rPr>
              <a:t> contra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fiecare</a:t>
            </a:r>
            <a:r>
              <a:rPr lang="en-US" altLang="de-DE" sz="2400" dirty="0">
                <a:solidFill>
                  <a:srgbClr val="333333"/>
                </a:solidFill>
              </a:rPr>
              <a:t> </a:t>
            </a:r>
            <a:r>
              <a:rPr lang="en-US" altLang="de-DE" sz="2400" err="1">
                <a:solidFill>
                  <a:srgbClr val="333333"/>
                </a:solidFill>
              </a:rPr>
              <a:t>titlu</a:t>
            </a:r>
            <a:r>
              <a:rPr lang="en-US" altLang="de-DE" sz="240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21</a:t>
            </a:fld>
            <a:endParaRPr lang="de-DE" altLang="de-DE"/>
          </a:p>
        </p:txBody>
      </p:sp>
    </p:spTree>
    <p:extLst>
      <p:ext uri="{BB962C8B-B14F-4D97-AF65-F5344CB8AC3E}">
        <p14:creationId xmlns:p14="http://schemas.microsoft.com/office/powerpoint/2010/main" val="3198989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false.</a:t>
            </a:r>
          </a:p>
          <a:p>
            <a:pPr marL="342900" lvl="0" indent="-342900" defTabSz="914400" fontAlgn="base">
              <a:buClr>
                <a:srgbClr val="000000"/>
              </a:buClr>
              <a:buFont typeface="WingDings"/>
              <a:buChar cha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şi</a:t>
            </a:r>
            <a:r>
              <a:rPr lang="en-US" altLang="de-DE" sz="2400" i="1" dirty="0">
                <a:solidFill>
                  <a:srgbClr val="004992"/>
                </a:solidFill>
              </a:rPr>
              <a:t> contra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fiecare</a:t>
            </a:r>
            <a:r>
              <a:rPr lang="en-US" altLang="de-DE" sz="2400" dirty="0">
                <a:solidFill>
                  <a:srgbClr val="333333"/>
                </a:solidFill>
              </a:rPr>
              <a:t> </a:t>
            </a:r>
            <a:r>
              <a:rPr lang="en-US" altLang="de-DE" sz="2400" dirty="0" err="1">
                <a:solidFill>
                  <a:srgbClr val="333333"/>
                </a:solidFill>
              </a:rPr>
              <a:t>titlu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exprimaţi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gradul</a:t>
            </a:r>
            <a:r>
              <a:rPr lang="en-US" altLang="de-DE" sz="2400" dirty="0">
                <a:solidFill>
                  <a:srgbClr val="333333"/>
                </a:solidFill>
              </a:rPr>
              <a:t> </a:t>
            </a:r>
            <a:r>
              <a:rPr lang="en-US" altLang="de-DE" sz="2400" dirty="0" err="1">
                <a:solidFill>
                  <a:srgbClr val="333333"/>
                </a:solidFill>
              </a:rPr>
              <a:t>vostru</a:t>
            </a:r>
            <a:r>
              <a:rPr lang="en-US" altLang="de-DE" sz="2400" dirty="0">
                <a:solidFill>
                  <a:srgbClr val="333333"/>
                </a:solidFill>
              </a:rPr>
              <a:t> de </a:t>
            </a:r>
            <a:r>
              <a:rPr lang="en-US" altLang="de-DE" sz="2400" err="1">
                <a:solidFill>
                  <a:srgbClr val="333333"/>
                </a:solidFill>
              </a:rPr>
              <a:t>încredere</a:t>
            </a:r>
            <a:r>
              <a:rPr lang="en-US" altLang="de-DE" sz="240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22</a:t>
            </a:fld>
            <a:endParaRPr lang="de-DE" altLang="de-DE"/>
          </a:p>
        </p:txBody>
      </p:sp>
    </p:spTree>
    <p:extLst>
      <p:ext uri="{BB962C8B-B14F-4D97-AF65-F5344CB8AC3E}">
        <p14:creationId xmlns:p14="http://schemas.microsoft.com/office/powerpoint/2010/main" val="320883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În</a:t>
            </a:r>
            <a:r>
              <a:rPr lang="en-US" altLang="de-DE" sz="2400" dirty="0">
                <a:solidFill>
                  <a:srgbClr val="333333"/>
                </a:solidFill>
              </a:rPr>
              <a:t> </a:t>
            </a:r>
            <a:r>
              <a:rPr lang="en-US" altLang="de-DE" sz="2400" dirty="0" err="1">
                <a:solidFill>
                  <a:srgbClr val="333333"/>
                </a:solidFill>
              </a:rPr>
              <a:t>exerciţiile</a:t>
            </a:r>
            <a:r>
              <a:rPr lang="en-US" altLang="de-DE" sz="2400" dirty="0">
                <a:solidFill>
                  <a:srgbClr val="333333"/>
                </a:solidFill>
              </a:rPr>
              <a:t> </a:t>
            </a:r>
            <a:r>
              <a:rPr lang="en-US" altLang="de-DE" sz="2400" dirty="0" err="1">
                <a:solidFill>
                  <a:srgbClr val="333333"/>
                </a:solidFill>
              </a:rPr>
              <a:t>următoare</a:t>
            </a:r>
            <a:r>
              <a:rPr lang="en-US" altLang="de-DE" sz="2400" dirty="0">
                <a:solidFill>
                  <a:srgbClr val="333333"/>
                </a:solidFill>
              </a:rPr>
              <a:t> </a:t>
            </a:r>
            <a:r>
              <a:rPr lang="en-US" altLang="de-DE" sz="2400" dirty="0" err="1">
                <a:solidFill>
                  <a:srgbClr val="333333"/>
                </a:solidFill>
              </a:rPr>
              <a:t>veţi</a:t>
            </a:r>
            <a:r>
              <a:rPr lang="en-US" altLang="de-DE" sz="2400" dirty="0">
                <a:solidFill>
                  <a:srgbClr val="333333"/>
                </a:solidFill>
              </a:rPr>
              <a:t> </a:t>
            </a:r>
            <a:r>
              <a:rPr lang="en-US" altLang="de-DE" sz="2400" dirty="0" err="1">
                <a:solidFill>
                  <a:srgbClr val="333333"/>
                </a:solidFill>
              </a:rPr>
              <a:t>vedea</a:t>
            </a:r>
            <a:r>
              <a:rPr lang="en-US" altLang="de-DE" sz="2400" dirty="0">
                <a:solidFill>
                  <a:srgbClr val="333333"/>
                </a:solidFill>
              </a:rPr>
              <a:t> </a:t>
            </a:r>
            <a:r>
              <a:rPr lang="en-US" altLang="de-DE" sz="2400" dirty="0" err="1">
                <a:solidFill>
                  <a:srgbClr val="333333"/>
                </a:solidFill>
              </a:rPr>
              <a:t>tablouri</a:t>
            </a:r>
            <a:r>
              <a:rPr lang="en-US" altLang="de-DE" sz="2400" dirty="0">
                <a:solidFill>
                  <a:srgbClr val="333333"/>
                </a:solidFill>
              </a:rPr>
              <a:t> </a:t>
            </a:r>
            <a:r>
              <a:rPr lang="en-US" altLang="de-DE" sz="2400" dirty="0" err="1">
                <a:solidFill>
                  <a:srgbClr val="333333"/>
                </a:solidFill>
              </a:rPr>
              <a:t>clasice</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identificaţi</a:t>
            </a:r>
            <a:r>
              <a:rPr lang="en-US" altLang="de-DE" sz="2400" dirty="0">
                <a:solidFill>
                  <a:srgbClr val="333333"/>
                </a:solidFill>
              </a:rPr>
              <a:t> </a:t>
            </a:r>
            <a:r>
              <a:rPr lang="en-US" altLang="de-DE" sz="2400" dirty="0" err="1">
                <a:solidFill>
                  <a:srgbClr val="333333"/>
                </a:solidFill>
              </a:rPr>
              <a:t>titlul</a:t>
            </a:r>
            <a:r>
              <a:rPr lang="en-US" altLang="de-DE" sz="2400" dirty="0">
                <a:solidFill>
                  <a:srgbClr val="333333"/>
                </a:solidFill>
              </a:rPr>
              <a:t> </a:t>
            </a:r>
            <a:r>
              <a:rPr lang="en-US" altLang="de-DE" sz="2400" dirty="0" err="1">
                <a:solidFill>
                  <a:srgbClr val="333333"/>
                </a:solidFill>
              </a:rPr>
              <a:t>corect</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excludeţi</a:t>
            </a:r>
            <a:r>
              <a:rPr lang="en-US" altLang="de-DE" sz="2400" dirty="0">
                <a:solidFill>
                  <a:srgbClr val="333333"/>
                </a:solidFill>
              </a:rPr>
              <a:t> </a:t>
            </a:r>
            <a:r>
              <a:rPr lang="en-US" altLang="de-DE" sz="2400" dirty="0" err="1">
                <a:solidFill>
                  <a:srgbClr val="333333"/>
                </a:solidFill>
              </a:rPr>
              <a:t>titlurile</a:t>
            </a:r>
            <a:r>
              <a:rPr lang="en-US" altLang="de-DE" sz="2400" dirty="0">
                <a:solidFill>
                  <a:srgbClr val="333333"/>
                </a:solidFill>
              </a:rPr>
              <a:t> false.</a:t>
            </a:r>
          </a:p>
          <a:p>
            <a:pPr marL="342900" lvl="0" indent="-342900" defTabSz="914400" fontAlgn="base">
              <a:buClr>
                <a:srgbClr val="000000"/>
              </a:buClr>
              <a:buFont typeface="WingDings"/>
              <a:buChar char=""/>
            </a:pP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argumente</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şi</a:t>
            </a:r>
            <a:r>
              <a:rPr lang="en-US" altLang="de-DE" sz="2400" i="1" dirty="0">
                <a:solidFill>
                  <a:srgbClr val="004992"/>
                </a:solidFill>
              </a:rPr>
              <a:t> contra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fiecare</a:t>
            </a:r>
            <a:r>
              <a:rPr lang="en-US" altLang="de-DE" sz="2400" dirty="0">
                <a:solidFill>
                  <a:srgbClr val="333333"/>
                </a:solidFill>
              </a:rPr>
              <a:t> </a:t>
            </a:r>
            <a:r>
              <a:rPr lang="en-US" altLang="de-DE" sz="2400" dirty="0" err="1">
                <a:solidFill>
                  <a:srgbClr val="333333"/>
                </a:solidFill>
              </a:rPr>
              <a:t>titlu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rugăm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exprimaţi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gradul</a:t>
            </a:r>
            <a:r>
              <a:rPr lang="en-US" altLang="de-DE" sz="2400" dirty="0">
                <a:solidFill>
                  <a:srgbClr val="333333"/>
                </a:solidFill>
              </a:rPr>
              <a:t> </a:t>
            </a:r>
            <a:r>
              <a:rPr lang="en-US" altLang="de-DE" sz="2400" dirty="0" err="1">
                <a:solidFill>
                  <a:srgbClr val="333333"/>
                </a:solidFill>
              </a:rPr>
              <a:t>vostru</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Fiţi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clare</a:t>
            </a:r>
            <a:r>
              <a:rPr lang="en-US" altLang="de-DE" sz="2400" dirty="0">
                <a:solidFill>
                  <a:srgbClr val="333333"/>
                </a:solidFill>
              </a:rPr>
              <a:t> </a:t>
            </a:r>
            <a:r>
              <a:rPr lang="en-US" altLang="de-DE" sz="2400" dirty="0" err="1">
                <a:solidFill>
                  <a:srgbClr val="333333"/>
                </a:solidFill>
              </a:rPr>
              <a:t>indicii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a:t>
            </a:r>
            <a:r>
              <a:rPr lang="en-US" altLang="de-DE" sz="2400" dirty="0" err="1">
                <a:solidFill>
                  <a:srgbClr val="333333"/>
                </a:solidFill>
              </a:rPr>
              <a:t>împotriva</a:t>
            </a:r>
            <a:r>
              <a:rPr lang="en-US" altLang="de-DE" sz="2400" dirty="0">
                <a:solidFill>
                  <a:srgbClr val="333333"/>
                </a:solidFill>
              </a:rPr>
              <a:t> </a:t>
            </a:r>
            <a:r>
              <a:rPr lang="en-US" altLang="de-DE" sz="2400" dirty="0" err="1">
                <a:solidFill>
                  <a:srgbClr val="333333"/>
                </a:solidFill>
              </a:rPr>
              <a:t>anumitor</a:t>
            </a:r>
            <a:r>
              <a:rPr lang="en-US" altLang="de-DE" sz="2400" dirty="0">
                <a:solidFill>
                  <a:srgbClr val="333333"/>
                </a:solidFill>
              </a:rPr>
              <a:t> </a:t>
            </a:r>
            <a:r>
              <a:rPr lang="en-US" altLang="de-DE" sz="2400" dirty="0" err="1">
                <a:solidFill>
                  <a:srgbClr val="333333"/>
                </a:solidFill>
              </a:rPr>
              <a:t>titluri</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it-IT"/>
              <a:t>Trening metacognitiv 7 – Concluzii pripite II</a:t>
            </a:r>
            <a:endParaRPr lang="de-DE"/>
          </a:p>
        </p:txBody>
      </p:sp>
      <p:sp>
        <p:nvSpPr>
          <p:cNvPr id="8" name="Slide Number Placeholder 7"/>
          <p:cNvSpPr>
            <a:spLocks noGrp="1"/>
          </p:cNvSpPr>
          <p:nvPr>
            <p:ph type="sldNum" sz="quarter" idx="12"/>
          </p:nvPr>
        </p:nvSpPr>
        <p:spPr/>
        <p:txBody>
          <a:bodyPr/>
          <a:lstStyle/>
          <a:p>
            <a:fld id="{27BE01FC-13E7-4361-B5E2-6586C5770373}" type="slidenum">
              <a:rPr lang="de-DE" altLang="de-DE" smtClean="0"/>
              <a:pPr/>
              <a:t>23</a:t>
            </a:fld>
            <a:endParaRPr lang="de-DE" altLang="de-DE"/>
          </a:p>
        </p:txBody>
      </p:sp>
    </p:spTree>
    <p:extLst>
      <p:ext uri="{BB962C8B-B14F-4D97-AF65-F5344CB8AC3E}">
        <p14:creationId xmlns:p14="http://schemas.microsoft.com/office/powerpoint/2010/main" val="2898677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t>
            </a:r>
            <a:r>
              <a:rPr lang="en-US" altLang="de-DE" sz="2400" b="0" dirty="0" err="1">
                <a:solidFill>
                  <a:srgbClr val="333333"/>
                </a:solidFill>
                <a:latin typeface="+mn-lt"/>
                <a:cs typeface="+mn-cs"/>
              </a:rPr>
              <a:t>ărturisirea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adulter</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a:t>
            </a:r>
            <a:r>
              <a:rPr lang="en-US" altLang="de-DE" sz="2400" b="0" dirty="0" err="1">
                <a:solidFill>
                  <a:srgbClr val="333333"/>
                </a:solidFill>
                <a:latin typeface="+mn-lt"/>
                <a:cs typeface="+mn-cs"/>
              </a:rPr>
              <a:t>ţire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Ştire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despre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moartea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membru</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familie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t>
            </a:r>
            <a:r>
              <a:rPr lang="en-US" altLang="de-DE" sz="2400" b="0" dirty="0" err="1">
                <a:solidFill>
                  <a:srgbClr val="333333"/>
                </a:solidFill>
                <a:latin typeface="+mn-lt"/>
                <a:cs typeface="+mn-cs"/>
              </a:rPr>
              <a:t>ânzător</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flori</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t>
            </a:r>
            <a:r>
              <a:rPr lang="en-US" altLang="de-DE" sz="2400" b="0" dirty="0" err="1">
                <a:solidFill>
                  <a:srgbClr val="333333"/>
                </a:solidFill>
                <a:latin typeface="+mn-lt"/>
                <a:cs typeface="+mn-cs"/>
              </a:rPr>
              <a:t>ărturisirea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adulter</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a:t>
            </a:r>
            <a:r>
              <a:rPr lang="en-US" altLang="de-DE" sz="2400" b="0" dirty="0" err="1">
                <a:solidFill>
                  <a:srgbClr val="004992"/>
                </a:solidFill>
                <a:latin typeface="+mn-lt"/>
                <a:cs typeface="+mn-cs"/>
              </a:rPr>
              <a:t>ţire</a:t>
            </a:r>
            <a:br>
              <a:rPr lang="de-DE" altLang="de-DE" sz="2400" b="0" dirty="0">
                <a:solidFill>
                  <a:srgbClr val="004992"/>
                </a:solidFill>
                <a:latin typeface="+mn-lt"/>
                <a:cs typeface="+mn-cs"/>
              </a:rPr>
            </a:br>
            <a:r>
              <a:rPr lang="de-DE" altLang="de-DE" sz="1800" b="0" dirty="0">
                <a:solidFill>
                  <a:srgbClr val="004992"/>
                </a:solidFill>
                <a:latin typeface="+mn-lt"/>
                <a:cs typeface="+mn-cs"/>
              </a:rPr>
              <a:t>(Karl Zewy, 1896)</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Ştire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despre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moartea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membru</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familie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t>
            </a:r>
            <a:r>
              <a:rPr lang="en-US" altLang="de-DE" sz="2400" b="0" dirty="0" err="1">
                <a:solidFill>
                  <a:srgbClr val="333333"/>
                </a:solidFill>
                <a:latin typeface="+mn-lt"/>
                <a:cs typeface="+mn-cs"/>
              </a:rPr>
              <a:t>ânzător</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flori</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ălugărul</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a:t>
            </a:r>
            <a:r>
              <a:rPr lang="en-US" altLang="de-DE" sz="2400" b="0" dirty="0" err="1">
                <a:solidFill>
                  <a:srgbClr val="333333"/>
                </a:solidFill>
                <a:latin typeface="+mn-lt"/>
                <a:cs typeface="+mn-cs"/>
              </a:rPr>
              <a:t>ţivanul</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Chimistul cititor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Cititor pasionat</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ălugărul</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a:t>
            </a:r>
            <a:r>
              <a:rPr lang="en-US" altLang="de-DE" sz="2400" b="0" dirty="0" err="1">
                <a:solidFill>
                  <a:srgbClr val="333333"/>
                </a:solidFill>
                <a:latin typeface="+mn-lt"/>
                <a:cs typeface="+mn-cs"/>
              </a:rPr>
              <a:t>ţivanul</a:t>
            </a:r>
            <a:r>
              <a:rPr lang="en-US" altLang="de-DE" sz="2400" b="0" dirty="0">
                <a:solidFill>
                  <a:srgbClr val="333333"/>
                </a:solidFill>
                <a:latin typeface="+mn-lt"/>
                <a:cs typeface="+mn-cs"/>
              </a:rPr>
              <a:t>	</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Chimistul cititor</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Cititor pasionat</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ămara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slujitorului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Bolnavul </a:t>
            </a:r>
            <a:r>
              <a:rPr lang="en-US" altLang="de-DE" sz="2400" b="0" dirty="0" err="1">
                <a:solidFill>
                  <a:srgbClr val="333333"/>
                </a:solidFill>
                <a:latin typeface="+mn-lt"/>
                <a:cs typeface="+mn-cs"/>
              </a:rPr>
              <a:t>închipuit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Poetul s</a:t>
            </a:r>
            <a:r>
              <a:rPr lang="en-US" altLang="de-DE" sz="2400" b="0" dirty="0" err="1">
                <a:solidFill>
                  <a:srgbClr val="333333"/>
                </a:solidFill>
                <a:latin typeface="+mn-lt"/>
                <a:cs typeface="+mn-cs"/>
              </a:rPr>
              <a:t>ărac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Refugiu pentru cei f</a:t>
            </a:r>
            <a:r>
              <a:rPr lang="en-US" altLang="de-DE" sz="2400" b="0" dirty="0" err="1">
                <a:solidFill>
                  <a:srgbClr val="333333"/>
                </a:solidFill>
                <a:latin typeface="+mn-lt"/>
                <a:cs typeface="+mn-cs"/>
              </a:rPr>
              <a:t>ără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adăpost</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103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ămara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slujitorului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Bolnavul </a:t>
            </a:r>
            <a:r>
              <a:rPr lang="en-US" altLang="de-DE" sz="2400" b="0" dirty="0" err="1">
                <a:solidFill>
                  <a:srgbClr val="333333"/>
                </a:solidFill>
                <a:latin typeface="+mn-lt"/>
                <a:cs typeface="+mn-cs"/>
              </a:rPr>
              <a:t>închipuit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Poetul s</a:t>
            </a:r>
            <a:r>
              <a:rPr lang="en-US" altLang="de-DE" sz="2400" b="0" dirty="0" err="1">
                <a:solidFill>
                  <a:srgbClr val="004992"/>
                </a:solidFill>
                <a:latin typeface="+mn-lt"/>
                <a:cs typeface="+mn-cs"/>
              </a:rPr>
              <a:t>ărac</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Refugiu pentru cei f</a:t>
            </a:r>
            <a:r>
              <a:rPr lang="en-US" altLang="de-DE" sz="2400" b="0" dirty="0" err="1">
                <a:solidFill>
                  <a:srgbClr val="333333"/>
                </a:solidFill>
                <a:latin typeface="+mn-lt"/>
                <a:cs typeface="+mn-cs"/>
              </a:rPr>
              <a:t>ără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adăpost</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Vr</a:t>
            </a:r>
            <a:r>
              <a:rPr lang="en-US" altLang="de-DE" sz="2400" b="0" dirty="0" err="1">
                <a:solidFill>
                  <a:srgbClr val="333333"/>
                </a:solidFill>
                <a:latin typeface="+mn-lt"/>
                <a:cs typeface="+mn-cs"/>
              </a:rPr>
              <a:t>ăjitoare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răutăcioasă</a:t>
            </a:r>
            <a:r>
              <a:rPr lang="en-US" altLang="de-DE" sz="2400" b="0" dirty="0">
                <a:solidFill>
                  <a:srgbClr val="333333"/>
                </a:solidFill>
                <a:latin typeface="+mn-lt"/>
                <a:cs typeface="+mn-cs"/>
              </a:rPr>
              <a:t>		</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ăiatul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bucuros</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necazul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altuia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Ho</a:t>
            </a:r>
            <a:r>
              <a:rPr lang="en-US" altLang="de-DE" sz="2400" b="0" dirty="0" err="1">
                <a:solidFill>
                  <a:srgbClr val="333333"/>
                </a:solidFill>
                <a:latin typeface="+mn-lt"/>
                <a:cs typeface="+mn-cs"/>
              </a:rPr>
              <a:t>ţul</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papuci</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Mustrarea</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3076"/>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Vr</a:t>
            </a:r>
            <a:r>
              <a:rPr lang="en-US" altLang="de-DE" sz="2400" b="0" dirty="0" err="1">
                <a:solidFill>
                  <a:srgbClr val="333333"/>
                </a:solidFill>
                <a:latin typeface="+mn-lt"/>
                <a:cs typeface="+mn-cs"/>
              </a:rPr>
              <a:t>ăjitoare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răutăcioasă</a:t>
            </a:r>
            <a:r>
              <a:rPr lang="en-US" altLang="de-DE" sz="2400" b="0" dirty="0">
                <a:solidFill>
                  <a:srgbClr val="333333"/>
                </a:solidFill>
                <a:latin typeface="+mn-lt"/>
                <a:cs typeface="+mn-cs"/>
              </a:rPr>
              <a:t>		</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ăiatul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bucuros</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necazul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altuia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Ho</a:t>
            </a:r>
            <a:r>
              <a:rPr lang="en-US" altLang="de-DE" sz="2400" b="0" dirty="0" err="1">
                <a:solidFill>
                  <a:srgbClr val="333333"/>
                </a:solidFill>
                <a:latin typeface="+mn-lt"/>
                <a:cs typeface="+mn-cs"/>
              </a:rPr>
              <a:t>ţul</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papuci</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Mustrarea</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205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Vizita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a:t>
            </a:r>
            <a:r>
              <a:rPr lang="en-US" altLang="de-DE" sz="2400" b="0" dirty="0" err="1">
                <a:solidFill>
                  <a:srgbClr val="333333"/>
                </a:solidFill>
                <a:latin typeface="+mn-lt"/>
                <a:cs typeface="+mn-cs"/>
              </a:rPr>
              <a:t>âncit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studiu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Literatul</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Biblioteca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bunicului</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Vizita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a:t>
            </a:r>
            <a:r>
              <a:rPr lang="en-US" altLang="de-DE" sz="2400" b="0" dirty="0" err="1">
                <a:solidFill>
                  <a:srgbClr val="333333"/>
                </a:solidFill>
                <a:latin typeface="+mn-lt"/>
                <a:cs typeface="+mn-cs"/>
              </a:rPr>
              <a:t>âncit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studiu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Literatul</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Biblioteca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bunicului</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it-IT" altLang="ko-KR" b="0" i="1" spc="-5" dirty="0">
                <a:solidFill>
                  <a:srgbClr val="333333"/>
                </a:solidFill>
              </a:rPr>
              <a:t>pentru cei care conduc grupa</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unele</a:t>
            </a:r>
            <a:r>
              <a:rPr lang="en-US" altLang="ko-KR" b="0" dirty="0">
                <a:solidFill>
                  <a:srgbClr val="333333"/>
                </a:solidFill>
              </a:rPr>
              <a:t> </a:t>
            </a:r>
            <a:r>
              <a:rPr lang="en-US" altLang="ko-KR" b="0" dirty="0" err="1">
                <a:solidFill>
                  <a:srgbClr val="333333"/>
                </a:solidFill>
              </a:rPr>
              <a:t>videoclipuri</a:t>
            </a:r>
            <a:r>
              <a:rPr lang="en-US" altLang="ko-KR" b="0" dirty="0">
                <a:solidFill>
                  <a:srgbClr val="333333"/>
                </a:solidFill>
              </a:rPr>
              <a:t> au un </a:t>
            </a:r>
            <a:r>
              <a:rPr lang="en-US" altLang="ko-KR" b="0" dirty="0" err="1">
                <a:solidFill>
                  <a:srgbClr val="333333"/>
                </a:solidFill>
              </a:rPr>
              <a:t>limbaj</a:t>
            </a:r>
            <a:r>
              <a:rPr lang="en-US" altLang="ko-KR" b="0" dirty="0">
                <a:solidFill>
                  <a:srgbClr val="333333"/>
                </a:solidFill>
              </a:rPr>
              <a:t> care nu </a:t>
            </a:r>
            <a:r>
              <a:rPr lang="en-US" altLang="ko-KR" b="0" dirty="0" err="1">
                <a:solidFill>
                  <a:srgbClr val="333333"/>
                </a:solidFill>
              </a:rPr>
              <a:t>este</a:t>
            </a:r>
            <a:r>
              <a:rPr lang="en-US" altLang="ko-KR" b="0" dirty="0">
                <a:solidFill>
                  <a:srgbClr val="333333"/>
                </a:solidFill>
              </a:rPr>
              <a:t> </a:t>
            </a:r>
            <a:r>
              <a:rPr lang="en-US" altLang="ko-KR" b="0" dirty="0" err="1">
                <a:solidFill>
                  <a:srgbClr val="333333"/>
                </a:solidFill>
              </a:rPr>
              <a:t>adecvat</a:t>
            </a:r>
            <a:r>
              <a:rPr lang="en-US" altLang="ko-KR" b="0" dirty="0">
                <a:solidFill>
                  <a:srgbClr val="333333"/>
                </a:solidFill>
              </a:rPr>
              <a:t> </a:t>
            </a:r>
            <a:r>
              <a:rPr lang="en-US" altLang="ko-KR" b="0" dirty="0" err="1">
                <a:solidFill>
                  <a:srgbClr val="333333"/>
                </a:solidFill>
              </a:rPr>
              <a:t>pentru</a:t>
            </a:r>
            <a:r>
              <a:rPr lang="en-US" altLang="ko-KR" b="0" dirty="0">
                <a:solidFill>
                  <a:srgbClr val="333333"/>
                </a:solidFill>
              </a:rPr>
              <a:t> </a:t>
            </a:r>
            <a:r>
              <a:rPr lang="en-US" altLang="ko-KR" b="0" dirty="0" err="1">
                <a:solidFill>
                  <a:srgbClr val="333333"/>
                </a:solidFill>
              </a:rPr>
              <a:t>toate</a:t>
            </a:r>
            <a:r>
              <a:rPr lang="en-US" altLang="ko-KR" b="0" dirty="0">
                <a:solidFill>
                  <a:srgbClr val="333333"/>
                </a:solidFill>
              </a:rPr>
              <a:t> </a:t>
            </a:r>
            <a:r>
              <a:rPr lang="en-US" altLang="ko-KR" b="0" dirty="0" err="1">
                <a:solidFill>
                  <a:srgbClr val="333333"/>
                </a:solidFill>
              </a:rPr>
              <a:t>persoanele</a:t>
            </a:r>
            <a:r>
              <a:rPr lang="en-US" altLang="ko-KR" b="0" dirty="0">
                <a:solidFill>
                  <a:srgbClr val="333333"/>
                </a:solidFill>
              </a:rPr>
              <a:t> din </a:t>
            </a:r>
            <a:r>
              <a:rPr lang="en-US" altLang="ko-KR" b="0" dirty="0" err="1">
                <a:solidFill>
                  <a:srgbClr val="333333"/>
                </a:solidFill>
              </a:rPr>
              <a:t>culturi</a:t>
            </a:r>
            <a:r>
              <a:rPr lang="en-US" altLang="ko-KR" b="0" dirty="0">
                <a:solidFill>
                  <a:srgbClr val="333333"/>
                </a:solidFill>
              </a:rPr>
              <a:t> diverse. </a:t>
            </a:r>
            <a:r>
              <a:rPr lang="en-US" altLang="ko-KR" b="0" dirty="0" err="1">
                <a:solidFill>
                  <a:srgbClr val="333333"/>
                </a:solidFill>
              </a:rPr>
              <a:t>Selectați</a:t>
            </a:r>
            <a:r>
              <a:rPr lang="en-US" altLang="ko-KR" b="0" dirty="0">
                <a:solidFill>
                  <a:srgbClr val="333333"/>
                </a:solidFill>
              </a:rPr>
              <a:t> </a:t>
            </a:r>
            <a:r>
              <a:rPr lang="en-US" altLang="ko-KR" b="0" dirty="0" err="1">
                <a:solidFill>
                  <a:srgbClr val="333333"/>
                </a:solidFill>
              </a:rPr>
              <a:t>înainte</a:t>
            </a:r>
            <a:r>
              <a:rPr lang="en-US" altLang="ko-KR" b="0" dirty="0">
                <a:solidFill>
                  <a:srgbClr val="333333"/>
                </a:solidFill>
              </a:rPr>
              <a:t> </a:t>
            </a:r>
            <a:r>
              <a:rPr lang="en-US" altLang="ko-KR" b="0" dirty="0" err="1">
                <a:solidFill>
                  <a:srgbClr val="333333"/>
                </a:solidFill>
              </a:rPr>
              <a:t>videoclipurile</a:t>
            </a:r>
            <a:r>
              <a:rPr lang="en-US" altLang="ko-KR" b="0" dirty="0">
                <a:solidFill>
                  <a:srgbClr val="333333"/>
                </a:solidFill>
              </a:rPr>
              <a:t> care se </a:t>
            </a:r>
            <a:r>
              <a:rPr lang="en-US" altLang="ko-KR" b="0" dirty="0" err="1">
                <a:solidFill>
                  <a:srgbClr val="333333"/>
                </a:solidFill>
              </a:rPr>
              <a:t>potrivesc</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7BE01FC-13E7-4361-B5E2-6586C5770373}" type="slidenum">
              <a:rPr lang="de-DE" altLang="de-DE" smtClean="0"/>
              <a:pPr/>
              <a:t>34</a:t>
            </a:fld>
            <a:endParaRPr lang="de-DE" altLang="de-DE"/>
          </a:p>
        </p:txBody>
      </p:sp>
    </p:spTree>
    <p:extLst>
      <p:ext uri="{BB962C8B-B14F-4D97-AF65-F5344CB8AC3E}">
        <p14:creationId xmlns:p14="http://schemas.microsoft.com/office/powerpoint/2010/main" val="61355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În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faţa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bestiei</a:t>
            </a:r>
            <a:r>
              <a:rPr lang="en-US" altLang="de-DE" sz="2400" b="0" dirty="0">
                <a:solidFill>
                  <a:srgbClr val="333333"/>
                </a:solidFill>
                <a:latin typeface="+mn-lt"/>
                <a:cs typeface="+mn-cs"/>
              </a:rPr>
              <a:t>	</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a:t>
            </a:r>
            <a:r>
              <a:rPr lang="en-US" altLang="de-DE" sz="2400" b="0" dirty="0" err="1">
                <a:solidFill>
                  <a:srgbClr val="333333"/>
                </a:solidFill>
                <a:latin typeface="+mn-lt"/>
                <a:cs typeface="+mn-cs"/>
              </a:rPr>
              <a:t>ţivanul</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a:t>
            </a:r>
            <a:r>
              <a:rPr lang="en-US" altLang="de-DE" sz="2400" b="0" dirty="0" err="1">
                <a:solidFill>
                  <a:srgbClr val="333333"/>
                </a:solidFill>
                <a:latin typeface="+mn-lt"/>
                <a:cs typeface="+mn-cs"/>
              </a:rPr>
              <a:t>şmar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mn-lt"/>
                <a:cs typeface="+mn-cs"/>
              </a:rPr>
              <a:t>Accident la </a:t>
            </a:r>
            <a:r>
              <a:rPr lang="en-US" altLang="de-DE" sz="2400" b="0" dirty="0" err="1">
                <a:solidFill>
                  <a:srgbClr val="333333"/>
                </a:solidFill>
                <a:latin typeface="+mn-lt"/>
                <a:cs typeface="+mn-cs"/>
              </a:rPr>
              <a:t>vânătoare</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În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faţa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bestiei</a:t>
            </a:r>
            <a:r>
              <a:rPr lang="en-US" altLang="de-DE" sz="2400" b="0" dirty="0">
                <a:solidFill>
                  <a:srgbClr val="333333"/>
                </a:solidFill>
                <a:latin typeface="+mn-lt"/>
                <a:cs typeface="+mn-cs"/>
              </a:rPr>
              <a:t>	</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a:t>
            </a:r>
            <a:r>
              <a:rPr lang="en-US" altLang="de-DE" sz="2400" b="0" dirty="0" err="1">
                <a:solidFill>
                  <a:srgbClr val="333333"/>
                </a:solidFill>
                <a:latin typeface="+mn-lt"/>
                <a:cs typeface="+mn-cs"/>
              </a:rPr>
              <a:t>ţivanul</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Co</a:t>
            </a:r>
            <a:r>
              <a:rPr lang="en-US" altLang="de-DE" sz="2400" b="0" dirty="0" err="1">
                <a:solidFill>
                  <a:srgbClr val="333333"/>
                </a:solidFill>
                <a:latin typeface="+mn-lt"/>
                <a:cs typeface="+mn-cs"/>
              </a:rPr>
              <a:t>şmar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en-US" altLang="de-DE" sz="2400" b="0" dirty="0">
                <a:solidFill>
                  <a:srgbClr val="004992"/>
                </a:solidFill>
                <a:latin typeface="+mn-lt"/>
                <a:cs typeface="+mn-cs"/>
              </a:rPr>
              <a:t>Accident la </a:t>
            </a:r>
            <a:r>
              <a:rPr lang="en-US" altLang="de-DE" sz="2400" b="0" dirty="0" err="1">
                <a:solidFill>
                  <a:srgbClr val="004992"/>
                </a:solidFill>
                <a:latin typeface="+mn-lt"/>
                <a:cs typeface="+mn-cs"/>
              </a:rPr>
              <a:t>vânătoare</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8"/>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Osp</a:t>
            </a:r>
            <a:r>
              <a:rPr lang="en-US" altLang="de-DE" sz="2400" b="0" dirty="0" err="1">
                <a:solidFill>
                  <a:srgbClr val="333333"/>
                </a:solidFill>
                <a:latin typeface="+mn-lt"/>
                <a:cs typeface="+mn-cs"/>
              </a:rPr>
              <a:t>ăţ</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Scrisoarea cazacului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t>
            </a:r>
            <a:r>
              <a:rPr lang="en-US" altLang="de-DE" sz="2400" b="0" dirty="0" err="1">
                <a:solidFill>
                  <a:srgbClr val="333333"/>
                </a:solidFill>
                <a:latin typeface="+mn-lt"/>
                <a:cs typeface="+mn-cs"/>
              </a:rPr>
              <a:t>ăsurare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puteri</a:t>
            </a:r>
            <a:endParaRPr lang="en-US"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Înainte</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luptă</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Osp</a:t>
            </a:r>
            <a:r>
              <a:rPr lang="en-US" altLang="de-DE" sz="2400" b="0" dirty="0" err="1">
                <a:solidFill>
                  <a:srgbClr val="333333"/>
                </a:solidFill>
                <a:latin typeface="+mn-lt"/>
                <a:cs typeface="+mn-cs"/>
              </a:rPr>
              <a:t>ăţ</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Scrisoarea cazacului</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t>
            </a:r>
            <a:r>
              <a:rPr lang="en-US" altLang="de-DE" sz="2400" b="0" dirty="0" err="1">
                <a:solidFill>
                  <a:srgbClr val="333333"/>
                </a:solidFill>
                <a:latin typeface="+mn-lt"/>
                <a:cs typeface="+mn-cs"/>
              </a:rPr>
              <a:t>ăsurare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puteri</a:t>
            </a:r>
            <a:endParaRPr lang="en-US"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Înainte</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luptă</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05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S</a:t>
            </a:r>
            <a:r>
              <a:rPr lang="en-US" altLang="de-DE" sz="2400" b="0" dirty="0" err="1">
                <a:solidFill>
                  <a:srgbClr val="333333"/>
                </a:solidFill>
                <a:latin typeface="+mn-lt"/>
                <a:cs typeface="+mn-cs"/>
              </a:rPr>
              <a:t>ărbătorirea</a:t>
            </a:r>
            <a:r>
              <a:rPr lang="en-US" altLang="de-DE" sz="2400" b="0" dirty="0">
                <a:solidFill>
                  <a:srgbClr val="333333"/>
                </a:solidFill>
                <a:latin typeface="+mn-lt"/>
                <a:cs typeface="+mn-cs"/>
              </a:rPr>
              <a:t> z</a:t>
            </a:r>
            <a:r>
              <a:rPr lang="de-DE" altLang="de-DE" sz="2400" b="0" dirty="0" err="1">
                <a:solidFill>
                  <a:srgbClr val="333333"/>
                </a:solidFill>
                <a:latin typeface="+mn-lt"/>
                <a:cs typeface="+mn-cs"/>
              </a:rPr>
              <a:t>ilei</a:t>
            </a:r>
            <a:r>
              <a:rPr lang="de-DE" altLang="de-DE" sz="2400" b="0" dirty="0">
                <a:solidFill>
                  <a:srgbClr val="333333"/>
                </a:solidFill>
                <a:latin typeface="+mn-lt"/>
                <a:cs typeface="+mn-cs"/>
              </a:rPr>
              <a:t> de na</a:t>
            </a:r>
            <a:r>
              <a:rPr lang="en-US" altLang="de-DE" sz="2400" b="0" dirty="0" err="1">
                <a:solidFill>
                  <a:srgbClr val="333333"/>
                </a:solidFill>
                <a:latin typeface="+mn-lt"/>
                <a:cs typeface="+mn-cs"/>
              </a:rPr>
              <a:t>ştere</a:t>
            </a:r>
            <a:r>
              <a:rPr lang="en-US" altLang="de-DE" sz="2400" b="0" dirty="0">
                <a:solidFill>
                  <a:srgbClr val="333333"/>
                </a:solidFill>
                <a:latin typeface="+mn-lt"/>
                <a:cs typeface="+mn-cs"/>
              </a:rPr>
              <a:t> a </a:t>
            </a:r>
            <a:r>
              <a:rPr lang="en-US" altLang="de-DE" sz="2400" b="0" dirty="0" err="1">
                <a:solidFill>
                  <a:srgbClr val="333333"/>
                </a:solidFill>
                <a:latin typeface="+mn-lt"/>
                <a:cs typeface="+mn-cs"/>
              </a:rPr>
              <a:t>copiilor</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ărturarul</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en-US" altLang="de-DE" sz="2400" b="0" dirty="0" err="1">
                <a:solidFill>
                  <a:srgbClr val="333333"/>
                </a:solidFill>
                <a:latin typeface="+mn-lt"/>
                <a:cs typeface="+mn-cs"/>
              </a:rPr>
              <a:t>Întoarcerea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drumeţ</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V</a:t>
            </a:r>
            <a:r>
              <a:rPr lang="en-US" altLang="de-DE" sz="2400" b="0" dirty="0" err="1">
                <a:solidFill>
                  <a:srgbClr val="333333"/>
                </a:solidFill>
                <a:latin typeface="+mn-lt"/>
                <a:cs typeface="+mn-cs"/>
              </a:rPr>
              <a:t>ânzătorul</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ochelari</a:t>
            </a:r>
            <a:endParaRPr lang="de-DE" altLang="de-DE" sz="2400" b="0" dirty="0">
              <a:solidFill>
                <a:srgbClr val="333333"/>
              </a:solidFill>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05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S</a:t>
            </a:r>
            <a:r>
              <a:rPr lang="en-US" altLang="de-DE" sz="2400" b="0" dirty="0" err="1">
                <a:solidFill>
                  <a:srgbClr val="333333"/>
                </a:solidFill>
                <a:latin typeface="+mn-lt"/>
                <a:cs typeface="+mn-cs"/>
              </a:rPr>
              <a:t>ărbătorirea</a:t>
            </a:r>
            <a:r>
              <a:rPr lang="en-US" altLang="de-DE" sz="2400" b="0" dirty="0">
                <a:solidFill>
                  <a:srgbClr val="333333"/>
                </a:solidFill>
                <a:latin typeface="+mn-lt"/>
                <a:cs typeface="+mn-cs"/>
              </a:rPr>
              <a:t> z</a:t>
            </a:r>
            <a:r>
              <a:rPr lang="de-DE" altLang="de-DE" sz="2400" b="0" dirty="0" err="1">
                <a:solidFill>
                  <a:srgbClr val="333333"/>
                </a:solidFill>
                <a:latin typeface="+mn-lt"/>
                <a:cs typeface="+mn-cs"/>
              </a:rPr>
              <a:t>ilei</a:t>
            </a:r>
            <a:r>
              <a:rPr lang="de-DE" altLang="de-DE" sz="2400" b="0" dirty="0">
                <a:solidFill>
                  <a:srgbClr val="333333"/>
                </a:solidFill>
                <a:latin typeface="+mn-lt"/>
                <a:cs typeface="+mn-cs"/>
              </a:rPr>
              <a:t> de na</a:t>
            </a:r>
            <a:r>
              <a:rPr lang="en-US" altLang="de-DE" sz="2400" b="0" dirty="0" err="1">
                <a:solidFill>
                  <a:srgbClr val="333333"/>
                </a:solidFill>
                <a:latin typeface="+mn-lt"/>
                <a:cs typeface="+mn-cs"/>
              </a:rPr>
              <a:t>ştere</a:t>
            </a:r>
            <a:r>
              <a:rPr lang="en-US" altLang="de-DE" sz="2400" b="0" dirty="0">
                <a:solidFill>
                  <a:srgbClr val="333333"/>
                </a:solidFill>
                <a:latin typeface="+mn-lt"/>
                <a:cs typeface="+mn-cs"/>
              </a:rPr>
              <a:t> a </a:t>
            </a:r>
            <a:r>
              <a:rPr lang="en-US" altLang="de-DE" sz="2400" b="0" dirty="0" err="1">
                <a:solidFill>
                  <a:srgbClr val="333333"/>
                </a:solidFill>
                <a:latin typeface="+mn-lt"/>
                <a:cs typeface="+mn-cs"/>
              </a:rPr>
              <a:t>copiilor</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ărturarul</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defRPr/>
            </a:pPr>
            <a:r>
              <a:rPr lang="en-US" altLang="de-DE" sz="2400" b="0" dirty="0" err="1">
                <a:solidFill>
                  <a:srgbClr val="333333"/>
                </a:solidFill>
                <a:latin typeface="+mn-lt"/>
                <a:cs typeface="+mn-cs"/>
              </a:rPr>
              <a:t>Întoarcerea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unui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drumeţ</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defRPr/>
            </a:pPr>
            <a:r>
              <a:rPr lang="de-DE" altLang="de-DE" sz="2400" b="0" dirty="0">
                <a:solidFill>
                  <a:srgbClr val="004992"/>
                </a:solidFill>
                <a:latin typeface="+mn-lt"/>
                <a:cs typeface="+mn-cs"/>
              </a:rPr>
              <a:t>V</a:t>
            </a:r>
            <a:r>
              <a:rPr lang="en-US" altLang="de-DE" sz="2400" b="0" dirty="0" err="1">
                <a:solidFill>
                  <a:srgbClr val="004992"/>
                </a:solidFill>
                <a:latin typeface="+mn-lt"/>
                <a:cs typeface="+mn-cs"/>
              </a:rPr>
              <a:t>ânzătorul</a:t>
            </a:r>
            <a:r>
              <a:rPr lang="en-US" altLang="de-DE" sz="2400" b="0" dirty="0">
                <a:solidFill>
                  <a:srgbClr val="004992"/>
                </a:solidFill>
                <a:latin typeface="+mn-lt"/>
                <a:cs typeface="+mn-cs"/>
              </a:rPr>
              <a:t> de </a:t>
            </a:r>
            <a:r>
              <a:rPr lang="en-US" altLang="de-DE" sz="2400" b="0" dirty="0" err="1">
                <a:solidFill>
                  <a:srgbClr val="004992"/>
                </a:solidFill>
                <a:latin typeface="+mn-lt"/>
                <a:cs typeface="+mn-cs"/>
              </a:rPr>
              <a:t>ochelari</a:t>
            </a:r>
            <a:br>
              <a:rPr lang="en-US" altLang="de-DE" sz="2400" b="0" dirty="0">
                <a:solidFill>
                  <a:srgbClr val="004992"/>
                </a:solidFill>
                <a:latin typeface="+mn-lt"/>
                <a:cs typeface="+mn-cs"/>
              </a:rPr>
            </a:br>
            <a:r>
              <a:rPr lang="de-DE" altLang="de-DE" b="0" kern="0" dirty="0">
                <a:solidFill>
                  <a:srgbClr val="004992"/>
                </a:solidFill>
                <a:latin typeface="+mn-lt"/>
                <a:cs typeface="+mn-cs"/>
              </a:rPr>
              <a:t>(Frederick Daniel Hardy, 1826-1911)</a:t>
            </a: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Otr</a:t>
            </a:r>
            <a:r>
              <a:rPr lang="en-US" altLang="de-DE" sz="2400" b="0" dirty="0" err="1">
                <a:solidFill>
                  <a:srgbClr val="333333"/>
                </a:solidFill>
                <a:latin typeface="+mn-lt"/>
                <a:cs typeface="+mn-cs"/>
              </a:rPr>
              <a:t>ăvitorul</a:t>
            </a:r>
            <a:r>
              <a:rPr lang="en-US" altLang="de-DE" sz="2400" b="0" dirty="0">
                <a:solidFill>
                  <a:srgbClr val="333333"/>
                </a:solidFill>
                <a:latin typeface="+mn-lt"/>
                <a:cs typeface="+mn-cs"/>
              </a:rPr>
              <a:t> din </a:t>
            </a:r>
            <a:r>
              <a:rPr lang="de-DE" altLang="de-DE" sz="2400" b="0" dirty="0">
                <a:solidFill>
                  <a:srgbClr val="333333"/>
                </a:solidFill>
                <a:latin typeface="+mn-lt"/>
                <a:cs typeface="+mn-cs"/>
              </a:rPr>
              <a:t>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t>
            </a:r>
            <a:r>
              <a:rPr lang="en-US" altLang="de-DE" sz="2400" b="0" dirty="0" err="1">
                <a:solidFill>
                  <a:srgbClr val="333333"/>
                </a:solidFill>
                <a:latin typeface="+mn-lt"/>
                <a:cs typeface="+mn-cs"/>
              </a:rPr>
              <a:t>ânzătorul</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apă</a:t>
            </a:r>
            <a:r>
              <a:rPr lang="en-US" altLang="de-DE" sz="2400" b="0" dirty="0">
                <a:solidFill>
                  <a:srgbClr val="333333"/>
                </a:solidFill>
                <a:latin typeface="+mn-lt"/>
                <a:cs typeface="+mn-cs"/>
              </a:rPr>
              <a:t> din Se</a:t>
            </a:r>
            <a:r>
              <a:rPr lang="de-DE" altLang="de-DE" sz="2400" b="0" dirty="0">
                <a:solidFill>
                  <a:srgbClr val="333333"/>
                </a:solidFill>
                <a:latin typeface="+mn-lt"/>
                <a:cs typeface="+mn-cs"/>
              </a:rPr>
              <a:t>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Gustare de vinuri </a:t>
            </a:r>
            <a:r>
              <a:rPr lang="en-US" altLang="de-DE" sz="2400" b="0" dirty="0">
                <a:solidFill>
                  <a:srgbClr val="333333"/>
                </a:solidFill>
                <a:latin typeface="+mn-lt"/>
                <a:cs typeface="+mn-cs"/>
              </a:rPr>
              <a:t>î</a:t>
            </a:r>
            <a:r>
              <a:rPr lang="de-DE" altLang="de-DE" sz="2400" b="0" dirty="0">
                <a:solidFill>
                  <a:srgbClr val="333333"/>
                </a:solidFill>
                <a:latin typeface="+mn-lt"/>
                <a:cs typeface="+mn-cs"/>
              </a:rPr>
              <a:t>n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a:t>
            </a:r>
            <a:r>
              <a:rPr lang="en-US" altLang="de-DE" sz="2400" b="0" dirty="0" err="1">
                <a:solidFill>
                  <a:srgbClr val="333333"/>
                </a:solidFill>
                <a:latin typeface="+mn-lt"/>
                <a:cs typeface="+mn-cs"/>
              </a:rPr>
              <a:t>ţivul</a:t>
            </a:r>
            <a:r>
              <a:rPr lang="en-US" altLang="de-DE" sz="2400" b="0" dirty="0">
                <a:solidFill>
                  <a:srgbClr val="333333"/>
                </a:solidFill>
                <a:latin typeface="+mn-lt"/>
                <a:cs typeface="+mn-cs"/>
              </a:rPr>
              <a:t> din </a:t>
            </a:r>
            <a:r>
              <a:rPr lang="de-DE" altLang="de-DE" sz="2400" b="0" dirty="0">
                <a:solidFill>
                  <a:srgbClr val="333333"/>
                </a:solidFill>
                <a:latin typeface="+mn-lt"/>
                <a:cs typeface="+mn-cs"/>
              </a:rPr>
              <a:t>Madrid</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Otr</a:t>
            </a:r>
            <a:r>
              <a:rPr lang="en-US" altLang="de-DE" sz="2400" b="0" dirty="0" err="1">
                <a:solidFill>
                  <a:srgbClr val="333333"/>
                </a:solidFill>
                <a:latin typeface="+mn-lt"/>
                <a:cs typeface="+mn-cs"/>
              </a:rPr>
              <a:t>ăvitorul</a:t>
            </a:r>
            <a:r>
              <a:rPr lang="en-US" altLang="de-DE" sz="2400" b="0" dirty="0">
                <a:solidFill>
                  <a:srgbClr val="333333"/>
                </a:solidFill>
                <a:latin typeface="+mn-lt"/>
                <a:cs typeface="+mn-cs"/>
              </a:rPr>
              <a:t> din </a:t>
            </a:r>
            <a:r>
              <a:rPr lang="de-DE" altLang="de-DE" sz="2400" b="0" dirty="0">
                <a:solidFill>
                  <a:srgbClr val="333333"/>
                </a:solidFill>
                <a:latin typeface="+mn-lt"/>
                <a:cs typeface="+mn-cs"/>
              </a:rPr>
              <a:t>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a:t>
            </a:r>
            <a:r>
              <a:rPr lang="en-US" altLang="de-DE" sz="2400" b="0" dirty="0" err="1">
                <a:solidFill>
                  <a:srgbClr val="004992"/>
                </a:solidFill>
                <a:latin typeface="+mn-lt"/>
                <a:cs typeface="+mn-cs"/>
              </a:rPr>
              <a:t>ânzătorul</a:t>
            </a:r>
            <a:r>
              <a:rPr lang="en-US" altLang="de-DE" sz="2400" b="0" dirty="0">
                <a:solidFill>
                  <a:srgbClr val="004992"/>
                </a:solidFill>
                <a:latin typeface="+mn-lt"/>
                <a:cs typeface="+mn-cs"/>
              </a:rPr>
              <a:t> de </a:t>
            </a:r>
            <a:r>
              <a:rPr lang="en-US" altLang="de-DE" sz="2400" b="0" dirty="0" err="1">
                <a:solidFill>
                  <a:srgbClr val="004992"/>
                </a:solidFill>
                <a:latin typeface="+mn-lt"/>
                <a:cs typeface="+mn-cs"/>
              </a:rPr>
              <a:t>apă</a:t>
            </a:r>
            <a:r>
              <a:rPr lang="en-US" altLang="de-DE" sz="2400" b="0" dirty="0">
                <a:solidFill>
                  <a:srgbClr val="004992"/>
                </a:solidFill>
                <a:latin typeface="+mn-lt"/>
                <a:cs typeface="+mn-cs"/>
              </a:rPr>
              <a:t> din Se</a:t>
            </a:r>
            <a:r>
              <a:rPr lang="de-DE" altLang="de-DE" sz="2400" b="0" dirty="0">
                <a:solidFill>
                  <a:srgbClr val="004992"/>
                </a:solidFill>
                <a:latin typeface="+mn-lt"/>
                <a:cs typeface="+mn-cs"/>
              </a:rPr>
              <a:t>villa</a:t>
            </a:r>
            <a:br>
              <a:rPr lang="de-DE"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Gustare de vinuri </a:t>
            </a:r>
            <a:r>
              <a:rPr lang="en-US" altLang="de-DE" sz="2400" b="0" dirty="0">
                <a:solidFill>
                  <a:srgbClr val="333333"/>
                </a:solidFill>
                <a:latin typeface="+mn-lt"/>
                <a:cs typeface="+mn-cs"/>
              </a:rPr>
              <a:t>î</a:t>
            </a:r>
            <a:r>
              <a:rPr lang="de-DE" altLang="de-DE" sz="2400" b="0" dirty="0">
                <a:solidFill>
                  <a:srgbClr val="333333"/>
                </a:solidFill>
                <a:latin typeface="+mn-lt"/>
                <a:cs typeface="+mn-cs"/>
              </a:rPr>
              <a:t>n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a:t>
            </a:r>
            <a:r>
              <a:rPr lang="en-US" altLang="de-DE" sz="2400" b="0" dirty="0" err="1">
                <a:solidFill>
                  <a:srgbClr val="333333"/>
                </a:solidFill>
                <a:latin typeface="+mn-lt"/>
                <a:cs typeface="+mn-cs"/>
              </a:rPr>
              <a:t>ţivul</a:t>
            </a:r>
            <a:r>
              <a:rPr lang="en-US" altLang="de-DE" sz="2400" b="0" dirty="0">
                <a:solidFill>
                  <a:srgbClr val="333333"/>
                </a:solidFill>
                <a:latin typeface="+mn-lt"/>
                <a:cs typeface="+mn-cs"/>
              </a:rPr>
              <a:t> din </a:t>
            </a:r>
            <a:r>
              <a:rPr lang="de-DE" altLang="de-DE" sz="2400" b="0" dirty="0">
                <a:solidFill>
                  <a:srgbClr val="333333"/>
                </a:solidFill>
                <a:latin typeface="+mn-lt"/>
                <a:cs typeface="+mn-cs"/>
              </a:rPr>
              <a:t>Madrid</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Cavaler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Plimbare de duminic</a:t>
            </a:r>
            <a:r>
              <a:rPr lang="en-US" altLang="de-DE" sz="2400" b="0" dirty="0">
                <a:solidFill>
                  <a:srgbClr val="333333"/>
                </a:solidFill>
                <a:latin typeface="+mn-lt"/>
                <a:cs typeface="+mn-cs"/>
              </a:rPr>
              <a:t>ă</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a:t>
            </a:r>
            <a:r>
              <a:rPr lang="en-US" altLang="de-DE" sz="2400" b="0" dirty="0" err="1">
                <a:solidFill>
                  <a:srgbClr val="333333"/>
                </a:solidFill>
                <a:latin typeface="+mn-lt"/>
                <a:cs typeface="+mn-cs"/>
              </a:rPr>
              <a:t>ăduv</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Iubitul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respins</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Cavaler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Plimbare de duminic</a:t>
            </a:r>
            <a:r>
              <a:rPr lang="en-US" altLang="de-DE" sz="2400" b="0" dirty="0">
                <a:solidFill>
                  <a:srgbClr val="333333"/>
                </a:solidFill>
                <a:latin typeface="+mn-lt"/>
                <a:cs typeface="+mn-cs"/>
              </a:rPr>
              <a:t>ă</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V</a:t>
            </a:r>
            <a:r>
              <a:rPr lang="en-US" altLang="de-DE" sz="2400" b="0" dirty="0" err="1">
                <a:solidFill>
                  <a:srgbClr val="004992"/>
                </a:solidFill>
                <a:latin typeface="+mn-lt"/>
                <a:cs typeface="+mn-cs"/>
              </a:rPr>
              <a:t>ăduv</a:t>
            </a:r>
            <a:br>
              <a:rPr lang="en-US"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Iubitul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respins</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Pedichiura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Vizita medicului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Amputare</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Admirator</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Pedichiura</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Vizita medicului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Amputare</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Admirator</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ăutare</a:t>
            </a:r>
            <a:r>
              <a:rPr lang="en-US" altLang="de-DE" sz="2400" b="0" dirty="0">
                <a:solidFill>
                  <a:srgbClr val="333333"/>
                </a:solidFill>
                <a:latin typeface="+mn-lt"/>
                <a:cs typeface="+mn-cs"/>
              </a:rPr>
              <a:t> </a:t>
            </a:r>
            <a:r>
              <a:rPr lang="en-US" altLang="de-DE" sz="2400" b="0">
                <a:solidFill>
                  <a:srgbClr val="333333"/>
                </a:solidFill>
                <a:latin typeface="+mn-lt"/>
                <a:cs typeface="+mn-cs"/>
              </a:rPr>
              <a:t>de “comori”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Exilan</a:t>
            </a:r>
            <a:r>
              <a:rPr lang="en-US" altLang="de-DE" sz="2400" b="0" dirty="0" err="1">
                <a:solidFill>
                  <a:srgbClr val="333333"/>
                </a:solidFill>
                <a:latin typeface="+mn-lt"/>
                <a:cs typeface="+mn-cs"/>
              </a:rPr>
              <a:t>ţii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Violarea domiciliului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Ho</a:t>
            </a:r>
            <a:r>
              <a:rPr lang="en-US" altLang="de-DE" sz="2400" b="0" dirty="0" err="1">
                <a:solidFill>
                  <a:srgbClr val="333333"/>
                </a:solidFill>
                <a:latin typeface="+mn-lt"/>
                <a:cs typeface="+mn-cs"/>
              </a:rPr>
              <a:t>ţii</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fructe</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09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C</a:t>
            </a:r>
            <a:r>
              <a:rPr lang="en-US" altLang="de-DE" sz="2400" b="0" dirty="0" err="1">
                <a:solidFill>
                  <a:srgbClr val="333333"/>
                </a:solidFill>
                <a:latin typeface="+mn-lt"/>
                <a:cs typeface="+mn-cs"/>
              </a:rPr>
              <a:t>ăutare</a:t>
            </a:r>
            <a:r>
              <a:rPr lang="en-US" altLang="de-DE" sz="2400" b="0" dirty="0">
                <a:solidFill>
                  <a:srgbClr val="333333"/>
                </a:solidFill>
                <a:latin typeface="+mn-lt"/>
                <a:cs typeface="+mn-cs"/>
              </a:rPr>
              <a:t> </a:t>
            </a:r>
            <a:r>
              <a:rPr lang="en-US" altLang="de-DE" sz="2400" b="0">
                <a:solidFill>
                  <a:srgbClr val="333333"/>
                </a:solidFill>
                <a:latin typeface="+mn-lt"/>
                <a:cs typeface="+mn-cs"/>
              </a:rPr>
              <a:t>de “comori”</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Exilan</a:t>
            </a:r>
            <a:r>
              <a:rPr lang="en-US" altLang="de-DE" sz="2400" b="0" dirty="0" err="1">
                <a:solidFill>
                  <a:srgbClr val="333333"/>
                </a:solidFill>
                <a:latin typeface="+mn-lt"/>
                <a:cs typeface="+mn-cs"/>
              </a:rPr>
              <a:t>ţii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Violarea domiciliului</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Ho</a:t>
            </a:r>
            <a:r>
              <a:rPr lang="en-US" altLang="de-DE" sz="2400" b="0" dirty="0" err="1">
                <a:solidFill>
                  <a:srgbClr val="004992"/>
                </a:solidFill>
                <a:latin typeface="+mn-lt"/>
                <a:cs typeface="+mn-cs"/>
              </a:rPr>
              <a:t>ţii</a:t>
            </a:r>
            <a:r>
              <a:rPr lang="en-US" altLang="de-DE" sz="2400" b="0" dirty="0">
                <a:solidFill>
                  <a:srgbClr val="004992"/>
                </a:solidFill>
                <a:latin typeface="+mn-lt"/>
                <a:cs typeface="+mn-cs"/>
              </a:rPr>
              <a:t> de </a:t>
            </a:r>
            <a:r>
              <a:rPr lang="en-US" altLang="de-DE" sz="2400" b="0" dirty="0" err="1">
                <a:solidFill>
                  <a:srgbClr val="004992"/>
                </a:solidFill>
                <a:latin typeface="+mn-lt"/>
                <a:cs typeface="+mn-cs"/>
              </a:rPr>
              <a:t>fructe</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Recolta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Rug</a:t>
            </a:r>
            <a:r>
              <a:rPr lang="en-US" altLang="de-DE" sz="2400" b="0" dirty="0" err="1">
                <a:solidFill>
                  <a:srgbClr val="333333"/>
                </a:solidFill>
                <a:latin typeface="+mn-lt"/>
                <a:cs typeface="+mn-cs"/>
              </a:rPr>
              <a:t>ăciunea</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seară</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Înmormântare</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Codaşul</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Recolta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Rug</a:t>
            </a:r>
            <a:r>
              <a:rPr lang="en-US" altLang="de-DE" sz="2400" b="0" dirty="0" err="1">
                <a:solidFill>
                  <a:srgbClr val="004992"/>
                </a:solidFill>
                <a:latin typeface="+mn-lt"/>
                <a:cs typeface="+mn-cs"/>
              </a:rPr>
              <a:t>ăciunea</a:t>
            </a:r>
            <a:r>
              <a:rPr lang="en-US" altLang="de-DE" sz="2400" b="0" dirty="0">
                <a:solidFill>
                  <a:srgbClr val="004992"/>
                </a:solidFill>
                <a:latin typeface="+mn-lt"/>
                <a:cs typeface="+mn-cs"/>
              </a:rPr>
              <a:t> de </a:t>
            </a:r>
            <a:r>
              <a:rPr lang="en-US" altLang="de-DE" sz="2400" b="0" dirty="0" err="1">
                <a:solidFill>
                  <a:srgbClr val="004992"/>
                </a:solidFill>
                <a:latin typeface="+mn-lt"/>
                <a:cs typeface="+mn-cs"/>
              </a:rPr>
              <a:t>seară</a:t>
            </a:r>
            <a:br>
              <a:rPr lang="de-DE" altLang="de-DE" sz="2400" b="0" dirty="0">
                <a:solidFill>
                  <a:srgbClr val="004992"/>
                </a:solidFill>
                <a:latin typeface="+mn-lt"/>
                <a:cs typeface="+mn-cs"/>
              </a:rPr>
            </a:br>
            <a:r>
              <a:rPr lang="de-DE" altLang="de-DE" sz="1800" b="0" dirty="0">
                <a:solidFill>
                  <a:srgbClr val="004992"/>
                </a:solidFill>
                <a:latin typeface="+mn-lt"/>
                <a:cs typeface="+mn-cs"/>
              </a:rPr>
              <a:t>(Jean-Francois Millet, 1859)</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Înmormântare</a:t>
            </a:r>
            <a:endParaRPr lang="en-US"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Codaşul</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Plimbare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Aşteptând barca pescarului</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În doliu</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mn-lt"/>
                <a:cs typeface="+mn-cs"/>
              </a:rPr>
              <a:t>Refugiu</a:t>
            </a:r>
            <a:endParaRPr lang="en-US" altLang="de-DE" sz="2400" b="0" dirty="0">
              <a:solidFill>
                <a:srgbClr val="333333"/>
              </a:solidFill>
              <a:latin typeface="+mn-lt"/>
              <a:cs typeface="+mn-cs"/>
            </a:endParaRP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Plimbare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Aşteptând barca pescarului</a:t>
            </a:r>
            <a:br>
              <a:rPr lang="de-DE" altLang="de-DE" sz="2400" b="0" dirty="0">
                <a:solidFill>
                  <a:srgbClr val="004992"/>
                </a:solidFill>
                <a:latin typeface="+mn-lt"/>
                <a:cs typeface="+mn-cs"/>
              </a:rPr>
            </a:br>
            <a:r>
              <a:rPr lang="de-DE" altLang="de-DE" sz="1800"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În doliu</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Refugiu</a:t>
            </a:r>
            <a:endParaRPr lang="en-US" altLang="de-DE" sz="2400" b="0" dirty="0">
              <a:solidFill>
                <a:srgbClr val="333333"/>
              </a:solidFill>
              <a:latin typeface="+mn-lt"/>
              <a:cs typeface="+mn-cs"/>
            </a:endParaRP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1" name="Text Box 4099"/>
          <p:cNvSpPr txBox="1">
            <a:spLocks noChangeArrowheads="1"/>
          </p:cNvSpPr>
          <p:nvPr/>
        </p:nvSpPr>
        <p:spPr bwMode="auto">
          <a:xfrm>
            <a:off x="6400799"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a:solidFill>
                  <a:srgbClr val="333333"/>
                </a:solidFill>
                <a:latin typeface="+mn-lt"/>
                <a:cs typeface="+mn-cs"/>
              </a:rPr>
              <a:t>Ce se </a:t>
            </a:r>
            <a:r>
              <a:rPr lang="en-US" altLang="de-DE" sz="2400" b="0">
                <a:solidFill>
                  <a:srgbClr val="333333"/>
                </a:solidFill>
                <a:latin typeface="+mn-lt"/>
                <a:cs typeface="+mn-cs"/>
              </a:rPr>
              <a:t>întâmplă aici</a:t>
            </a:r>
            <a:r>
              <a:rPr lang="de-DE" altLang="de-DE" sz="2400" b="0">
                <a:solidFill>
                  <a:srgbClr val="333333"/>
                </a:solidFill>
                <a:latin typeface="+mn-lt"/>
                <a:cs typeface="+mn-cs"/>
              </a:rPr>
              <a:t>?</a:t>
            </a:r>
            <a:endParaRPr lang="en-US" altLang="de-DE" sz="2400" b="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53</a:t>
            </a:fld>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7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1"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2"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ăiatul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urăşte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cânte</a:t>
            </a:r>
            <a:r>
              <a:rPr lang="en-US" altLang="de-DE" sz="2400" b="0" dirty="0">
                <a:solidFill>
                  <a:srgbClr val="333333"/>
                </a:solidFill>
                <a:latin typeface="+mn-lt"/>
                <a:cs typeface="+mn-cs"/>
              </a:rPr>
              <a:t> la </a:t>
            </a:r>
            <a:r>
              <a:rPr lang="en-US" altLang="de-DE" sz="2400" b="0" dirty="0" err="1">
                <a:solidFill>
                  <a:srgbClr val="333333"/>
                </a:solidFill>
                <a:latin typeface="+mn-lt"/>
                <a:cs typeface="+mn-cs"/>
              </a:rPr>
              <a:t>vioară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părinţii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obligă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exerseze</a:t>
            </a:r>
            <a:r>
              <a:rPr lang="en-US"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Un b</a:t>
            </a:r>
            <a:r>
              <a:rPr lang="en-US" altLang="de-DE" sz="2400" b="0" dirty="0" err="1">
                <a:solidFill>
                  <a:srgbClr val="333333"/>
                </a:solidFill>
                <a:latin typeface="+mn-lt"/>
                <a:cs typeface="+mn-cs"/>
              </a:rPr>
              <a:t>ăiat</a:t>
            </a:r>
            <a:r>
              <a:rPr lang="en-US" altLang="de-DE" sz="2400" b="0" dirty="0">
                <a:solidFill>
                  <a:srgbClr val="333333"/>
                </a:solidFill>
                <a:latin typeface="+mn-lt"/>
                <a:cs typeface="+mn-cs"/>
              </a:rPr>
              <a:t> orb </a:t>
            </a:r>
            <a:r>
              <a:rPr lang="en-US" altLang="de-DE" sz="2400" b="0" dirty="0" err="1">
                <a:solidFill>
                  <a:srgbClr val="333333"/>
                </a:solidFill>
                <a:latin typeface="+mn-lt"/>
                <a:cs typeface="+mn-cs"/>
              </a:rPr>
              <a:t>îşi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doreşte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poate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cânte</a:t>
            </a:r>
            <a:r>
              <a:rPr lang="en-US" altLang="de-DE" sz="2400" b="0" dirty="0">
                <a:solidFill>
                  <a:srgbClr val="333333"/>
                </a:solidFill>
                <a:latin typeface="+mn-lt"/>
                <a:cs typeface="+mn-cs"/>
              </a:rPr>
              <a:t> la </a:t>
            </a:r>
            <a:r>
              <a:rPr lang="en-US" altLang="de-DE" sz="2400" b="0" dirty="0" err="1">
                <a:solidFill>
                  <a:srgbClr val="333333"/>
                </a:solidFill>
                <a:latin typeface="+mn-lt"/>
                <a:cs typeface="+mn-cs"/>
              </a:rPr>
              <a:t>vioară</a:t>
            </a:r>
            <a:r>
              <a:rPr lang="en-US"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ăiatul</a:t>
            </a:r>
            <a:r>
              <a:rPr lang="en-US" altLang="de-DE" sz="2400" dirty="0">
                <a:solidFill>
                  <a:srgbClr val="333333"/>
                </a:solidFill>
                <a:latin typeface="+mn-lt"/>
                <a:cs typeface="+mn-cs"/>
              </a:rPr>
              <a:t> </a:t>
            </a:r>
            <a:r>
              <a:rPr lang="en-US" altLang="de-DE" sz="2400" b="0" dirty="0">
                <a:solidFill>
                  <a:srgbClr val="333333"/>
                </a:solidFill>
                <a:latin typeface="+mn-lt"/>
                <a:cs typeface="+mn-cs"/>
              </a:rPr>
              <a:t>a </a:t>
            </a:r>
            <a:r>
              <a:rPr lang="en-US" altLang="de-DE" sz="2400" b="0" dirty="0" err="1">
                <a:solidFill>
                  <a:srgbClr val="333333"/>
                </a:solidFill>
                <a:latin typeface="+mn-lt"/>
                <a:cs typeface="+mn-cs"/>
              </a:rPr>
              <a:t>stricat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vioara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tatălui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lui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şi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este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frică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spună</a:t>
            </a:r>
            <a:r>
              <a:rPr lang="en-US"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ăiatul</a:t>
            </a:r>
            <a:r>
              <a:rPr lang="en-US" altLang="de-DE" sz="2400" dirty="0">
                <a:solidFill>
                  <a:srgbClr val="333333"/>
                </a:solidFill>
                <a:latin typeface="+mn-lt"/>
                <a:cs typeface="+mn-cs"/>
              </a:rPr>
              <a:t> </a:t>
            </a:r>
            <a:r>
              <a:rPr lang="en-US" altLang="de-DE" sz="2400" b="0" dirty="0" err="1">
                <a:solidFill>
                  <a:srgbClr val="333333"/>
                </a:solidFill>
                <a:latin typeface="+mn-lt"/>
                <a:cs typeface="+mn-cs"/>
              </a:rPr>
              <a:t>este</a:t>
            </a:r>
            <a:r>
              <a:rPr lang="en-US" altLang="de-DE" sz="2400" b="0" dirty="0">
                <a:solidFill>
                  <a:srgbClr val="333333"/>
                </a:solidFill>
                <a:latin typeface="+mn-lt"/>
                <a:cs typeface="+mn-cs"/>
              </a:rPr>
              <a:t> un </a:t>
            </a:r>
            <a:r>
              <a:rPr lang="en-US" altLang="de-DE" sz="2400" b="0" dirty="0" err="1">
                <a:solidFill>
                  <a:srgbClr val="333333"/>
                </a:solidFill>
                <a:latin typeface="+mn-lt"/>
                <a:cs typeface="+mn-cs"/>
              </a:rPr>
              <a:t>muzician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talentat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şi</a:t>
            </a:r>
            <a:r>
              <a:rPr lang="en-US" altLang="de-DE" sz="2400" b="0" dirty="0">
                <a:solidFill>
                  <a:srgbClr val="333333"/>
                </a:solidFill>
                <a:latin typeface="+mn-lt"/>
                <a:cs typeface="+mn-cs"/>
              </a:rPr>
              <a:t> se </a:t>
            </a:r>
            <a:r>
              <a:rPr lang="en-US" altLang="de-DE" sz="2400" b="0" dirty="0" err="1">
                <a:solidFill>
                  <a:srgbClr val="333333"/>
                </a:solidFill>
                <a:latin typeface="+mn-lt"/>
                <a:cs typeface="+mn-cs"/>
              </a:rPr>
              <a:t>concentrează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înainte</a:t>
            </a:r>
            <a:r>
              <a:rPr lang="en-US" altLang="de-DE" sz="2400" b="0" dirty="0">
                <a:solidFill>
                  <a:srgbClr val="333333"/>
                </a:solidFill>
                <a:latin typeface="+mn-lt"/>
                <a:cs typeface="+mn-cs"/>
              </a:rPr>
              <a:t> de </a:t>
            </a:r>
            <a:r>
              <a:rPr lang="en-US" altLang="de-DE" sz="2400" b="0" dirty="0" err="1">
                <a:solidFill>
                  <a:srgbClr val="333333"/>
                </a:solidFill>
                <a:latin typeface="+mn-lt"/>
                <a:cs typeface="+mn-cs"/>
              </a:rPr>
              <a:t>concertul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lui</a:t>
            </a:r>
            <a:r>
              <a:rPr lang="en-US" altLang="de-DE" sz="2400" b="0" dirty="0">
                <a:solidFill>
                  <a:srgbClr val="333333"/>
                </a:solidFill>
                <a:latin typeface="+mn-lt"/>
                <a:cs typeface="+mn-cs"/>
              </a:rPr>
              <a:t>.</a:t>
            </a:r>
            <a:endParaRPr lang="de-DE" altLang="de-DE" sz="2400" b="0" dirty="0">
              <a:solidFill>
                <a:srgbClr val="333333"/>
              </a:solidFill>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p:txBody>
          <a:bodyPr/>
          <a:lstStyle/>
          <a:p>
            <a:fld id="{7A8B5E66-6728-4999-89ED-C3D5078ECFD5}"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8"/>
          <p:cNvSpPr txBox="1">
            <a:spLocks noChangeArrowheads="1"/>
          </p:cNvSpPr>
          <p:nvPr/>
        </p:nvSpPr>
        <p:spPr bwMode="auto">
          <a:xfrm>
            <a:off x="6400800" y="1664208"/>
            <a:ext cx="5349240" cy="42519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ăiatul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urăşte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cânte</a:t>
            </a:r>
            <a:r>
              <a:rPr lang="en-US" altLang="de-DE" sz="2400" b="0" dirty="0">
                <a:solidFill>
                  <a:srgbClr val="333333"/>
                </a:solidFill>
                <a:latin typeface="+mn-lt"/>
                <a:cs typeface="+mn-cs"/>
              </a:rPr>
              <a:t> la </a:t>
            </a:r>
            <a:r>
              <a:rPr lang="en-US" altLang="de-DE" sz="2400" b="0" dirty="0" err="1">
                <a:solidFill>
                  <a:srgbClr val="333333"/>
                </a:solidFill>
                <a:latin typeface="+mn-lt"/>
                <a:cs typeface="+mn-cs"/>
              </a:rPr>
              <a:t>vioară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părinţii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îl</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obligă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exerseze</a:t>
            </a:r>
            <a:r>
              <a:rPr lang="en-US"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Un b</a:t>
            </a:r>
            <a:r>
              <a:rPr lang="en-US" altLang="de-DE" sz="2400" b="0" dirty="0" err="1">
                <a:solidFill>
                  <a:srgbClr val="333333"/>
                </a:solidFill>
                <a:latin typeface="+mn-lt"/>
                <a:cs typeface="+mn-cs"/>
              </a:rPr>
              <a:t>ăiat</a:t>
            </a:r>
            <a:r>
              <a:rPr lang="en-US" altLang="de-DE" sz="2400" b="0" dirty="0">
                <a:solidFill>
                  <a:srgbClr val="333333"/>
                </a:solidFill>
                <a:latin typeface="+mn-lt"/>
                <a:cs typeface="+mn-cs"/>
              </a:rPr>
              <a:t> orb </a:t>
            </a:r>
            <a:r>
              <a:rPr lang="en-US" altLang="de-DE" sz="2400" b="0" dirty="0" err="1">
                <a:solidFill>
                  <a:srgbClr val="333333"/>
                </a:solidFill>
                <a:latin typeface="+mn-lt"/>
                <a:cs typeface="+mn-cs"/>
              </a:rPr>
              <a:t>îşi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doreşte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poate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cânte</a:t>
            </a:r>
            <a:r>
              <a:rPr lang="en-US" altLang="de-DE" sz="2400" b="0" dirty="0">
                <a:solidFill>
                  <a:srgbClr val="333333"/>
                </a:solidFill>
                <a:latin typeface="+mn-lt"/>
                <a:cs typeface="+mn-cs"/>
              </a:rPr>
              <a:t> la </a:t>
            </a:r>
            <a:r>
              <a:rPr lang="en-US" altLang="de-DE" sz="2400" b="0" dirty="0" err="1">
                <a:solidFill>
                  <a:srgbClr val="333333"/>
                </a:solidFill>
                <a:latin typeface="+mn-lt"/>
                <a:cs typeface="+mn-cs"/>
              </a:rPr>
              <a:t>vioară</a:t>
            </a:r>
            <a:r>
              <a:rPr lang="en-US"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ăiatul</a:t>
            </a:r>
            <a:r>
              <a:rPr lang="en-US" altLang="de-DE" sz="2400" dirty="0">
                <a:solidFill>
                  <a:srgbClr val="333333"/>
                </a:solidFill>
                <a:latin typeface="+mn-lt"/>
                <a:cs typeface="+mn-cs"/>
              </a:rPr>
              <a:t> </a:t>
            </a:r>
            <a:r>
              <a:rPr lang="en-US" altLang="de-DE" sz="2400" b="0" dirty="0">
                <a:solidFill>
                  <a:srgbClr val="333333"/>
                </a:solidFill>
                <a:latin typeface="+mn-lt"/>
                <a:cs typeface="+mn-cs"/>
              </a:rPr>
              <a:t>a </a:t>
            </a:r>
            <a:r>
              <a:rPr lang="en-US" altLang="de-DE" sz="2400" b="0" dirty="0" err="1">
                <a:solidFill>
                  <a:srgbClr val="333333"/>
                </a:solidFill>
                <a:latin typeface="+mn-lt"/>
                <a:cs typeface="+mn-cs"/>
              </a:rPr>
              <a:t>stricat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vioara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tatălui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lui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şi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este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frică</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să-i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spună</a:t>
            </a:r>
            <a:r>
              <a:rPr lang="en-US"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B</a:t>
            </a:r>
            <a:r>
              <a:rPr lang="en-US" altLang="de-DE" sz="2400" b="0" dirty="0" err="1">
                <a:solidFill>
                  <a:srgbClr val="004992"/>
                </a:solidFill>
                <a:latin typeface="+mn-lt"/>
                <a:cs typeface="+mn-cs"/>
              </a:rPr>
              <a:t>ăiatul</a:t>
            </a:r>
            <a:r>
              <a:rPr lang="en-US" altLang="de-DE" sz="2400" dirty="0">
                <a:solidFill>
                  <a:srgbClr val="004992"/>
                </a:solidFill>
                <a:latin typeface="+mn-lt"/>
                <a:cs typeface="+mn-cs"/>
              </a:rPr>
              <a:t> </a:t>
            </a:r>
            <a:r>
              <a:rPr lang="en-US" altLang="de-DE" sz="2400" b="0" dirty="0" err="1">
                <a:solidFill>
                  <a:srgbClr val="004992"/>
                </a:solidFill>
                <a:latin typeface="+mn-lt"/>
                <a:cs typeface="+mn-cs"/>
              </a:rPr>
              <a:t>este</a:t>
            </a:r>
            <a:r>
              <a:rPr lang="en-US" altLang="de-DE" sz="2400" b="0" dirty="0">
                <a:solidFill>
                  <a:srgbClr val="004992"/>
                </a:solidFill>
                <a:latin typeface="+mn-lt"/>
                <a:cs typeface="+mn-cs"/>
              </a:rPr>
              <a:t> un </a:t>
            </a:r>
            <a:r>
              <a:rPr lang="en-US" altLang="de-DE" sz="2400" b="0" dirty="0" err="1">
                <a:solidFill>
                  <a:srgbClr val="004992"/>
                </a:solidFill>
                <a:latin typeface="+mn-lt"/>
                <a:cs typeface="+mn-cs"/>
              </a:rPr>
              <a:t>muzician</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talentat</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şi</a:t>
            </a:r>
            <a:r>
              <a:rPr lang="en-US" altLang="de-DE" sz="2400" b="0" dirty="0">
                <a:solidFill>
                  <a:srgbClr val="004992"/>
                </a:solidFill>
                <a:latin typeface="+mn-lt"/>
                <a:cs typeface="+mn-cs"/>
              </a:rPr>
              <a:t> se </a:t>
            </a:r>
            <a:r>
              <a:rPr lang="en-US" altLang="de-DE" sz="2400" b="0" dirty="0" err="1">
                <a:solidFill>
                  <a:srgbClr val="004992"/>
                </a:solidFill>
                <a:latin typeface="+mn-lt"/>
                <a:cs typeface="+mn-cs"/>
              </a:rPr>
              <a:t>concentrează</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înainte</a:t>
            </a:r>
            <a:r>
              <a:rPr lang="en-US" altLang="de-DE" sz="2400" b="0" dirty="0">
                <a:solidFill>
                  <a:srgbClr val="004992"/>
                </a:solidFill>
                <a:latin typeface="+mn-lt"/>
                <a:cs typeface="+mn-cs"/>
              </a:rPr>
              <a:t> de </a:t>
            </a:r>
            <a:r>
              <a:rPr lang="en-US" altLang="de-DE" sz="2400" b="0" dirty="0" err="1">
                <a:solidFill>
                  <a:srgbClr val="004992"/>
                </a:solidFill>
                <a:latin typeface="+mn-lt"/>
                <a:cs typeface="+mn-cs"/>
              </a:rPr>
              <a:t>concertul</a:t>
            </a:r>
            <a:r>
              <a:rPr lang="en-US" altLang="de-DE" sz="2400" b="0" dirty="0">
                <a:solidFill>
                  <a:srgbClr val="004992"/>
                </a:solidFill>
                <a:latin typeface="+mn-lt"/>
                <a:cs typeface="+mn-cs"/>
              </a:rPr>
              <a:t> </a:t>
            </a:r>
            <a:r>
              <a:rPr lang="en-US" altLang="de-DE" sz="2400" b="0" dirty="0" err="1">
                <a:solidFill>
                  <a:srgbClr val="004992"/>
                </a:solidFill>
                <a:latin typeface="+mn-lt"/>
                <a:cs typeface="+mn-cs"/>
              </a:rPr>
              <a:t>lui</a:t>
            </a:r>
            <a:r>
              <a:rPr lang="en-US" altLang="de-DE" sz="2400" b="0" dirty="0">
                <a:solidFill>
                  <a:srgbClr val="004992"/>
                </a:solidFill>
                <a:latin typeface="+mn-lt"/>
                <a:cs typeface="+mn-cs"/>
              </a:rPr>
              <a:t>.</a:t>
            </a:r>
            <a:endParaRPr lang="de-DE" altLang="de-DE" sz="2400" b="0" dirty="0">
              <a:solidFill>
                <a:srgbClr val="004992"/>
              </a:solidFill>
              <a:latin typeface="+mn-lt"/>
              <a:cs typeface="+mn-cs"/>
            </a:endParaRPr>
          </a:p>
        </p:txBody>
      </p:sp>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7" name="Slide Number Placeholder 6"/>
          <p:cNvSpPr>
            <a:spLocks noGrp="1"/>
          </p:cNvSpPr>
          <p:nvPr>
            <p:ph type="sldNum" sz="quarter" idx="12"/>
          </p:nvPr>
        </p:nvSpPr>
        <p:spPr/>
        <p:txBody>
          <a:bodyPr/>
          <a:lstStyle/>
          <a:p>
            <a:fld id="{7A8B5E66-6728-4999-89ED-C3D5078ECFD5}"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205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Scrisoarea de dragoste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Vecinul cel r</a:t>
            </a:r>
            <a:r>
              <a:rPr lang="en-US" altLang="de-DE" sz="2400" b="0" dirty="0" err="1">
                <a:solidFill>
                  <a:srgbClr val="333333"/>
                </a:solidFill>
                <a:latin typeface="+mn-lt"/>
                <a:cs typeface="+mn-cs"/>
              </a:rPr>
              <a:t>ăutăcios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Mutare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Topograful</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Scrisoarea de dragoste</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Vecinul cel r</a:t>
            </a:r>
            <a:r>
              <a:rPr lang="en-US" altLang="de-DE" sz="2400" b="0" dirty="0" err="1">
                <a:solidFill>
                  <a:srgbClr val="333333"/>
                </a:solidFill>
                <a:latin typeface="+mn-lt"/>
                <a:cs typeface="+mn-cs"/>
              </a:rPr>
              <a:t>ăutăcios</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Mutare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Topograful</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Mituire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Mesia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Tax</a:t>
            </a:r>
            <a:r>
              <a:rPr lang="en-US" altLang="de-DE" sz="2400" b="0" dirty="0">
                <a:solidFill>
                  <a:srgbClr val="333333"/>
                </a:solidFill>
                <a:latin typeface="+mn-lt"/>
                <a:cs typeface="+mn-cs"/>
              </a:rPr>
              <a:t>ă</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Gentilomul </a:t>
            </a:r>
            <a:r>
              <a:rPr lang="en-US" altLang="de-DE" sz="2400" b="0" dirty="0" err="1">
                <a:solidFill>
                  <a:srgbClr val="333333"/>
                </a:solidFill>
                <a:latin typeface="+mn-lt"/>
                <a:cs typeface="+mn-cs"/>
              </a:rPr>
              <a:t>şi</a:t>
            </a:r>
            <a:r>
              <a:rPr lang="en-US" altLang="de-DE" sz="2400" b="0" dirty="0">
                <a:solidFill>
                  <a:srgbClr val="333333"/>
                </a:solidFill>
                <a:latin typeface="+mn-lt"/>
                <a:cs typeface="+mn-cs"/>
              </a:rPr>
              <a:t> p</a:t>
            </a:r>
            <a:r>
              <a:rPr lang="de-DE" altLang="de-DE" sz="2400" b="0" dirty="0">
                <a:solidFill>
                  <a:srgbClr val="333333"/>
                </a:solidFill>
                <a:latin typeface="+mn-lt"/>
                <a:cs typeface="+mn-cs"/>
              </a:rPr>
              <a:t>iratul de mare</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Mituire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Mesia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Tax</a:t>
            </a:r>
            <a:r>
              <a:rPr lang="en-US" altLang="de-DE" sz="2400" b="0" dirty="0">
                <a:solidFill>
                  <a:srgbClr val="004992"/>
                </a:solidFill>
                <a:latin typeface="+mn-lt"/>
                <a:cs typeface="+mn-cs"/>
              </a:rPr>
              <a:t>ă</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Gentilomul</a:t>
            </a:r>
            <a:r>
              <a:rPr lang="de-DE" altLang="de-DE" sz="2400" b="0" dirty="0">
                <a:solidFill>
                  <a:srgbClr val="333333"/>
                </a:solidFill>
                <a:latin typeface="+mn-lt"/>
                <a:cs typeface="+mn-cs"/>
              </a:rPr>
              <a:t> </a:t>
            </a:r>
            <a:r>
              <a:rPr lang="en-US" altLang="de-DE" sz="2400" b="0" dirty="0" err="1">
                <a:solidFill>
                  <a:srgbClr val="333333"/>
                </a:solidFill>
                <a:latin typeface="+mn-lt"/>
                <a:cs typeface="+mn-cs"/>
              </a:rPr>
              <a:t>şi</a:t>
            </a:r>
            <a:r>
              <a:rPr lang="en-US" altLang="de-DE" sz="2400" b="0" dirty="0">
                <a:solidFill>
                  <a:srgbClr val="333333"/>
                </a:solidFill>
                <a:latin typeface="+mn-lt"/>
                <a:cs typeface="+mn-cs"/>
              </a:rPr>
              <a:t> p</a:t>
            </a:r>
            <a:r>
              <a:rPr lang="de-DE" altLang="de-DE" sz="2400" b="0" dirty="0">
                <a:solidFill>
                  <a:srgbClr val="333333"/>
                </a:solidFill>
                <a:latin typeface="+mn-lt"/>
                <a:cs typeface="+mn-cs"/>
              </a:rPr>
              <a:t>iratul de mare</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Idiotul beat</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ârfe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între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femei</a:t>
            </a:r>
            <a:endParaRPr lang="en-US"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Invita</a:t>
            </a:r>
            <a:r>
              <a:rPr lang="en-US" altLang="de-DE" sz="2400" b="0" dirty="0" err="1">
                <a:solidFill>
                  <a:srgbClr val="333333"/>
                </a:solidFill>
                <a:latin typeface="+mn-lt"/>
                <a:cs typeface="+mn-cs"/>
              </a:rPr>
              <a:t>ţie</a:t>
            </a:r>
            <a:r>
              <a:rPr lang="en-US" altLang="de-DE" sz="2400" b="0" dirty="0">
                <a:solidFill>
                  <a:srgbClr val="333333"/>
                </a:solidFill>
                <a:latin typeface="+mn-lt"/>
                <a:cs typeface="+mn-cs"/>
              </a:rPr>
              <a:t> la </a:t>
            </a:r>
            <a:r>
              <a:rPr lang="en-US" altLang="de-DE" sz="2400" b="0" dirty="0" err="1">
                <a:solidFill>
                  <a:srgbClr val="333333"/>
                </a:solidFill>
                <a:latin typeface="+mn-lt"/>
                <a:cs typeface="+mn-cs"/>
              </a:rPr>
              <a:t>dans</a:t>
            </a:r>
            <a:endParaRPr lang="de-DE"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Osp</a:t>
            </a:r>
            <a:r>
              <a:rPr lang="en-US" altLang="de-DE" sz="2400" b="0" dirty="0" err="1">
                <a:solidFill>
                  <a:srgbClr val="333333"/>
                </a:solidFill>
                <a:latin typeface="+mn-lt"/>
                <a:cs typeface="+mn-cs"/>
              </a:rPr>
              <a:t>ăţ</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funerar</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Idiotul beat</a:t>
            </a:r>
            <a:endParaRPr lang="en-US"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a:t>
            </a:r>
            <a:r>
              <a:rPr lang="en-US" altLang="de-DE" sz="2400" b="0" dirty="0" err="1">
                <a:solidFill>
                  <a:srgbClr val="333333"/>
                </a:solidFill>
                <a:latin typeface="+mn-lt"/>
                <a:cs typeface="+mn-cs"/>
              </a:rPr>
              <a:t>ârfe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între</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femei</a:t>
            </a:r>
            <a:endParaRPr lang="en-US" altLang="de-DE"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Invita</a:t>
            </a:r>
            <a:r>
              <a:rPr lang="en-US" altLang="de-DE" sz="2400" b="0" dirty="0" err="1">
                <a:solidFill>
                  <a:srgbClr val="004992"/>
                </a:solidFill>
                <a:latin typeface="+mn-lt"/>
                <a:cs typeface="+mn-cs"/>
              </a:rPr>
              <a:t>ţie</a:t>
            </a:r>
            <a:r>
              <a:rPr lang="en-US" altLang="de-DE" sz="2400" b="0" dirty="0">
                <a:solidFill>
                  <a:srgbClr val="004992"/>
                </a:solidFill>
                <a:latin typeface="+mn-lt"/>
                <a:cs typeface="+mn-cs"/>
              </a:rPr>
              <a:t> la </a:t>
            </a:r>
            <a:r>
              <a:rPr lang="en-US" altLang="de-DE" sz="2400" b="0" dirty="0" err="1">
                <a:solidFill>
                  <a:srgbClr val="004992"/>
                </a:solidFill>
                <a:latin typeface="+mn-lt"/>
                <a:cs typeface="+mn-cs"/>
              </a:rPr>
              <a:t>dans</a:t>
            </a:r>
            <a:br>
              <a:rPr lang="de-DE" altLang="de-DE" sz="2400" b="0" dirty="0">
                <a:solidFill>
                  <a:srgbClr val="004992"/>
                </a:solidFill>
                <a:latin typeface="+mn-lt"/>
                <a:cs typeface="+mn-cs"/>
              </a:rPr>
            </a:br>
            <a:r>
              <a:rPr lang="de-DE" altLang="de-DE" sz="1800" b="0" dirty="0">
                <a:solidFill>
                  <a:srgbClr val="004992"/>
                </a:solidFill>
                <a:latin typeface="+mn-lt"/>
                <a:cs typeface="+mn-cs"/>
              </a:rPr>
              <a:t>(Peter Baumgartner,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Osp</a:t>
            </a:r>
            <a:r>
              <a:rPr lang="en-US" altLang="de-DE" sz="2400" b="0" dirty="0" err="1">
                <a:solidFill>
                  <a:srgbClr val="333333"/>
                </a:solidFill>
                <a:latin typeface="+mn-lt"/>
                <a:cs typeface="+mn-cs"/>
              </a:rPr>
              <a:t>ăţ</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funerar</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Martori unei crime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Drama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La cinema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Fuga miresei</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Martori unei crime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Drama</a:t>
            </a:r>
            <a:br>
              <a:rPr lang="de-DE"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La cinema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Fuga miresei</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7A8B5E66-6728-4999-89ED-C3D5078ECFD5}"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C</a:t>
            </a:r>
            <a:r>
              <a:rPr lang="en-US" altLang="de-DE" dirty="0" err="1">
                <a:solidFill>
                  <a:srgbClr val="333333"/>
                </a:solidFill>
              </a:rPr>
              <a:t>ând</a:t>
            </a:r>
            <a:r>
              <a:rPr lang="en-US" altLang="de-DE" dirty="0">
                <a:solidFill>
                  <a:srgbClr val="333333"/>
                </a:solidFill>
              </a:rPr>
              <a:t> </a:t>
            </a:r>
            <a:r>
              <a:rPr lang="en-US" altLang="de-DE" dirty="0" err="1">
                <a:solidFill>
                  <a:srgbClr val="333333"/>
                </a:solidFill>
              </a:rPr>
              <a:t>concluziile</a:t>
            </a:r>
            <a:r>
              <a:rPr lang="en-US" altLang="de-DE" dirty="0">
                <a:solidFill>
                  <a:srgbClr val="333333"/>
                </a:solidFill>
              </a:rPr>
              <a:t> </a:t>
            </a:r>
            <a:r>
              <a:rPr lang="en-US" altLang="de-DE" dirty="0" err="1">
                <a:solidFill>
                  <a:srgbClr val="333333"/>
                </a:solidFill>
              </a:rPr>
              <a:t>noastre</a:t>
            </a:r>
            <a:r>
              <a:rPr lang="en-US" altLang="de-DE" dirty="0">
                <a:solidFill>
                  <a:srgbClr val="333333"/>
                </a:solidFill>
              </a:rPr>
              <a:t>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importante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au </a:t>
            </a:r>
            <a:r>
              <a:rPr lang="en-US" altLang="de-DE" dirty="0" err="1">
                <a:solidFill>
                  <a:srgbClr val="333333"/>
                </a:solidFill>
              </a:rPr>
              <a:t>consecinţe</a:t>
            </a:r>
            <a:r>
              <a:rPr lang="en-US" altLang="de-DE" dirty="0">
                <a:solidFill>
                  <a:srgbClr val="333333"/>
                </a:solidFill>
              </a:rPr>
              <a:t> grave </a:t>
            </a:r>
            <a:r>
              <a:rPr lang="en-US" altLang="de-DE" dirty="0" err="1">
                <a:solidFill>
                  <a:srgbClr val="333333"/>
                </a:solidFill>
              </a:rPr>
              <a:t>este</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bine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evităm</a:t>
            </a:r>
            <a:r>
              <a:rPr lang="en-US" altLang="de-DE" dirty="0">
                <a:solidFill>
                  <a:srgbClr val="333333"/>
                </a:solidFill>
              </a:rPr>
              <a:t> </a:t>
            </a:r>
            <a:r>
              <a:rPr lang="en-US" altLang="de-DE" dirty="0" err="1">
                <a:solidFill>
                  <a:srgbClr val="333333"/>
                </a:solidFill>
              </a:rPr>
              <a:t>decizii</a:t>
            </a:r>
            <a:r>
              <a:rPr lang="en-US" altLang="de-DE" dirty="0">
                <a:solidFill>
                  <a:srgbClr val="333333"/>
                </a:solidFill>
              </a:rPr>
              <a:t> </a:t>
            </a:r>
            <a:r>
              <a:rPr lang="en-US" altLang="de-DE" dirty="0" err="1">
                <a:solidFill>
                  <a:srgbClr val="333333"/>
                </a:solidFill>
              </a:rPr>
              <a:t>pripite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căutăm</a:t>
            </a:r>
            <a:r>
              <a:rPr lang="en-US" altLang="de-DE" dirty="0">
                <a:solidFill>
                  <a:srgbClr val="333333"/>
                </a:solidFill>
              </a:rPr>
              <a:t> </a:t>
            </a:r>
            <a:r>
              <a:rPr lang="en-US" altLang="de-DE" dirty="0" err="1">
                <a:solidFill>
                  <a:srgbClr val="333333"/>
                </a:solidFill>
              </a:rPr>
              <a:t>informaţii</a:t>
            </a:r>
            <a:r>
              <a:rPr lang="en-US" altLang="de-DE" dirty="0">
                <a:solidFill>
                  <a:srgbClr val="333333"/>
                </a:solidFill>
              </a:rPr>
              <a:t> </a:t>
            </a:r>
            <a:r>
              <a:rPr lang="en-US" altLang="de-DE" dirty="0" err="1">
                <a:solidFill>
                  <a:srgbClr val="333333"/>
                </a:solidFill>
              </a:rPr>
              <a:t>relevante</a:t>
            </a:r>
            <a:r>
              <a:rPr lang="de-DE" altLang="de-DE" dirty="0">
                <a:solidFill>
                  <a:srgbClr val="333333"/>
                </a:solidFill>
              </a:rPr>
              <a:t>.</a:t>
            </a: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7BE01FC-13E7-4361-B5E2-6586C5770373}"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C</a:t>
            </a:r>
            <a:r>
              <a:rPr lang="en-US" altLang="de-DE" dirty="0" err="1">
                <a:solidFill>
                  <a:srgbClr val="333333"/>
                </a:solidFill>
              </a:rPr>
              <a:t>ând</a:t>
            </a:r>
            <a:r>
              <a:rPr lang="en-US" altLang="de-DE" dirty="0">
                <a:solidFill>
                  <a:srgbClr val="333333"/>
                </a:solidFill>
              </a:rPr>
              <a:t> </a:t>
            </a:r>
            <a:r>
              <a:rPr lang="en-US" altLang="de-DE" dirty="0" err="1">
                <a:solidFill>
                  <a:srgbClr val="333333"/>
                </a:solidFill>
              </a:rPr>
              <a:t>concluziile</a:t>
            </a:r>
            <a:r>
              <a:rPr lang="en-US" altLang="de-DE" dirty="0">
                <a:solidFill>
                  <a:srgbClr val="333333"/>
                </a:solidFill>
              </a:rPr>
              <a:t> </a:t>
            </a:r>
            <a:r>
              <a:rPr lang="en-US" altLang="de-DE" dirty="0" err="1">
                <a:solidFill>
                  <a:srgbClr val="333333"/>
                </a:solidFill>
              </a:rPr>
              <a:t>noastre</a:t>
            </a:r>
            <a:r>
              <a:rPr lang="en-US" altLang="de-DE" dirty="0">
                <a:solidFill>
                  <a:srgbClr val="333333"/>
                </a:solidFill>
              </a:rPr>
              <a:t>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importante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au </a:t>
            </a:r>
            <a:r>
              <a:rPr lang="en-US" altLang="de-DE" dirty="0" err="1">
                <a:solidFill>
                  <a:srgbClr val="333333"/>
                </a:solidFill>
              </a:rPr>
              <a:t>consecinţe</a:t>
            </a:r>
            <a:r>
              <a:rPr lang="en-US" altLang="de-DE" dirty="0">
                <a:solidFill>
                  <a:srgbClr val="333333"/>
                </a:solidFill>
              </a:rPr>
              <a:t> grave </a:t>
            </a:r>
            <a:r>
              <a:rPr lang="en-US" altLang="de-DE" dirty="0" err="1">
                <a:solidFill>
                  <a:srgbClr val="333333"/>
                </a:solidFill>
              </a:rPr>
              <a:t>este</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bine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evităm</a:t>
            </a:r>
            <a:r>
              <a:rPr lang="en-US" altLang="de-DE" dirty="0">
                <a:solidFill>
                  <a:srgbClr val="333333"/>
                </a:solidFill>
              </a:rPr>
              <a:t> </a:t>
            </a:r>
            <a:r>
              <a:rPr lang="en-US" altLang="de-DE" dirty="0" err="1">
                <a:solidFill>
                  <a:srgbClr val="333333"/>
                </a:solidFill>
              </a:rPr>
              <a:t>decizii</a:t>
            </a:r>
            <a:r>
              <a:rPr lang="en-US" altLang="de-DE" dirty="0">
                <a:solidFill>
                  <a:srgbClr val="333333"/>
                </a:solidFill>
              </a:rPr>
              <a:t> </a:t>
            </a:r>
            <a:r>
              <a:rPr lang="en-US" altLang="de-DE" dirty="0" err="1">
                <a:solidFill>
                  <a:srgbClr val="333333"/>
                </a:solidFill>
              </a:rPr>
              <a:t>pripite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căutăm</a:t>
            </a:r>
            <a:r>
              <a:rPr lang="en-US" altLang="de-DE" dirty="0">
                <a:solidFill>
                  <a:srgbClr val="333333"/>
                </a:solidFill>
              </a:rPr>
              <a:t> </a:t>
            </a:r>
            <a:r>
              <a:rPr lang="en-US" altLang="de-DE" dirty="0" err="1">
                <a:solidFill>
                  <a:srgbClr val="333333"/>
                </a:solidFill>
              </a:rPr>
              <a:t>informaţii</a:t>
            </a:r>
            <a:r>
              <a:rPr lang="en-US" altLang="de-DE" dirty="0">
                <a:solidFill>
                  <a:srgbClr val="333333"/>
                </a:solidFill>
              </a:rPr>
              <a:t> </a:t>
            </a:r>
            <a:r>
              <a:rPr lang="en-US" altLang="de-DE" dirty="0" err="1">
                <a:solidFill>
                  <a:srgbClr val="333333"/>
                </a:solidFill>
              </a:rPr>
              <a:t>relevante</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Exemplu: </a:t>
            </a:r>
            <a:r>
              <a:rPr lang="de-DE" altLang="de-DE" dirty="0">
                <a:solidFill>
                  <a:srgbClr val="333333"/>
                </a:solidFill>
              </a:rPr>
              <a:t>Cineva se b</a:t>
            </a:r>
            <a:r>
              <a:rPr lang="en-US" altLang="de-DE" dirty="0" err="1">
                <a:solidFill>
                  <a:srgbClr val="333333"/>
                </a:solidFill>
              </a:rPr>
              <a:t>âlbâie</a:t>
            </a:r>
            <a:r>
              <a:rPr lang="de-DE" altLang="de-DE" dirty="0">
                <a:solidFill>
                  <a:srgbClr val="333333"/>
                </a:solidFill>
              </a:rPr>
              <a:t>: </a:t>
            </a:r>
            <a:r>
              <a:rPr lang="de-DE" altLang="de-DE" i="1" dirty="0">
                <a:solidFill>
                  <a:srgbClr val="004992"/>
                </a:solidFill>
              </a:rPr>
              <a:t>este beat?</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Observa</a:t>
            </a:r>
            <a:r>
              <a:rPr lang="en-US" altLang="de-DE" dirty="0" err="1">
                <a:solidFill>
                  <a:srgbClr val="333333"/>
                </a:solidFill>
              </a:rPr>
              <a:t>ţi</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a:t>
            </a:r>
            <a:r>
              <a:rPr lang="en-US" altLang="de-DE" dirty="0" err="1">
                <a:solidFill>
                  <a:srgbClr val="333333"/>
                </a:solidFill>
              </a:rPr>
              <a:t>atent</a:t>
            </a:r>
            <a:r>
              <a:rPr lang="de-DE" altLang="de-DE" dirty="0">
                <a:solidFill>
                  <a:srgbClr val="333333"/>
                </a:solidFill>
              </a:rPr>
              <a:t>: a ie</a:t>
            </a:r>
            <a:r>
              <a:rPr lang="en-US" altLang="de-DE" dirty="0" err="1">
                <a:solidFill>
                  <a:srgbClr val="333333"/>
                </a:solidFill>
              </a:rPr>
              <a:t>şit</a:t>
            </a:r>
            <a:r>
              <a:rPr lang="en-US" altLang="de-DE" dirty="0">
                <a:solidFill>
                  <a:srgbClr val="333333"/>
                </a:solidFill>
              </a:rPr>
              <a:t> </a:t>
            </a:r>
            <a:r>
              <a:rPr lang="en-US" altLang="de-DE" dirty="0" err="1">
                <a:solidFill>
                  <a:srgbClr val="333333"/>
                </a:solidFill>
              </a:rPr>
              <a:t>dintr</a:t>
            </a:r>
            <a:r>
              <a:rPr lang="en-US" altLang="de-DE" dirty="0">
                <a:solidFill>
                  <a:srgbClr val="333333"/>
                </a:solidFill>
              </a:rPr>
              <a:t>-o </a:t>
            </a:r>
            <a:r>
              <a:rPr lang="en-US" altLang="de-DE" dirty="0" err="1">
                <a:solidFill>
                  <a:srgbClr val="333333"/>
                </a:solidFill>
              </a:rPr>
              <a:t>cârciumă</a:t>
            </a:r>
            <a:r>
              <a:rPr lang="en-US" altLang="de-DE" dirty="0">
                <a:solidFill>
                  <a:srgbClr val="333333"/>
                </a:solidFill>
              </a:rPr>
              <a:t>, </a:t>
            </a:r>
            <a:r>
              <a:rPr lang="en-US" altLang="de-DE" dirty="0" err="1">
                <a:solidFill>
                  <a:srgbClr val="333333"/>
                </a:solidFill>
              </a:rPr>
              <a:t>miroase</a:t>
            </a:r>
            <a:r>
              <a:rPr lang="en-US" altLang="de-DE" dirty="0">
                <a:solidFill>
                  <a:srgbClr val="333333"/>
                </a:solidFill>
              </a:rPr>
              <a:t> a </a:t>
            </a:r>
            <a:r>
              <a:rPr lang="en-US" altLang="de-DE" dirty="0" err="1">
                <a:solidFill>
                  <a:srgbClr val="333333"/>
                </a:solidFill>
              </a:rPr>
              <a:t>alcool</a:t>
            </a:r>
            <a:r>
              <a:rPr lang="de-DE" altLang="de-DE" dirty="0">
                <a:solidFill>
                  <a:srgbClr val="333333"/>
                </a:solidFill>
              </a:rPr>
              <a:t> etc., </a:t>
            </a:r>
            <a:br>
              <a:rPr lang="de-DE" altLang="de-DE" dirty="0">
                <a:solidFill>
                  <a:srgbClr val="333333"/>
                </a:solidFill>
              </a:rPr>
            </a:br>
            <a:r>
              <a:rPr lang="de-DE" altLang="de-DE" i="1" dirty="0">
                <a:solidFill>
                  <a:srgbClr val="004992"/>
                </a:solidFill>
              </a:rPr>
              <a:t>Persoana ar putea s</a:t>
            </a:r>
            <a:r>
              <a:rPr lang="en-US" altLang="de-DE" i="1" dirty="0">
                <a:solidFill>
                  <a:srgbClr val="004992"/>
                </a:solidFill>
              </a:rPr>
              <a:t>ă </a:t>
            </a:r>
            <a:r>
              <a:rPr lang="en-US" altLang="de-DE" i="1" dirty="0" err="1">
                <a:solidFill>
                  <a:srgbClr val="004992"/>
                </a:solidFill>
              </a:rPr>
              <a:t>aibe</a:t>
            </a:r>
            <a:r>
              <a:rPr lang="en-US" altLang="de-DE" i="1" dirty="0">
                <a:solidFill>
                  <a:srgbClr val="004992"/>
                </a:solidFill>
              </a:rPr>
              <a:t> un </a:t>
            </a:r>
            <a:r>
              <a:rPr lang="en-US" altLang="de-DE" i="1" dirty="0" err="1">
                <a:solidFill>
                  <a:srgbClr val="004992"/>
                </a:solidFill>
              </a:rPr>
              <a:t>atac</a:t>
            </a:r>
            <a:r>
              <a:rPr lang="en-US" altLang="de-DE" i="1" dirty="0">
                <a:solidFill>
                  <a:srgbClr val="004992"/>
                </a:solidFill>
              </a:rPr>
              <a:t> cerebral </a:t>
            </a:r>
            <a:r>
              <a:rPr lang="en-US" altLang="de-DE" i="1" dirty="0" err="1">
                <a:solidFill>
                  <a:srgbClr val="004992"/>
                </a:solidFill>
              </a:rPr>
              <a:t>sau</a:t>
            </a:r>
            <a:r>
              <a:rPr lang="en-US" altLang="de-DE" i="1" dirty="0">
                <a:solidFill>
                  <a:srgbClr val="004992"/>
                </a:solidFill>
              </a:rPr>
              <a:t> </a:t>
            </a:r>
            <a:r>
              <a:rPr lang="de-DE" altLang="de-DE" i="1" dirty="0">
                <a:solidFill>
                  <a:srgbClr val="004992"/>
                </a:solidFill>
              </a:rPr>
              <a:t>tulbur</a:t>
            </a:r>
            <a:r>
              <a:rPr lang="en-US" altLang="de-DE" i="1" dirty="0" err="1">
                <a:solidFill>
                  <a:srgbClr val="004992"/>
                </a:solidFill>
              </a:rPr>
              <a:t>ări</a:t>
            </a:r>
            <a:r>
              <a:rPr lang="en-US" altLang="de-DE" i="1" dirty="0">
                <a:solidFill>
                  <a:srgbClr val="004992"/>
                </a:solidFill>
              </a:rPr>
              <a:t> de </a:t>
            </a:r>
            <a:r>
              <a:rPr lang="en-US" altLang="de-DE" i="1" dirty="0" err="1">
                <a:solidFill>
                  <a:srgbClr val="004992"/>
                </a:solidFill>
              </a:rPr>
              <a:t>limbaj</a:t>
            </a:r>
            <a:r>
              <a:rPr lang="en-US" altLang="de-DE" i="1" dirty="0">
                <a:solidFill>
                  <a:srgbClr val="004992"/>
                </a:solidFill>
              </a:rPr>
              <a:t>.</a:t>
            </a:r>
            <a:endParaRPr lang="de-DE" altLang="de-DE" i="1" dirty="0">
              <a:solidFill>
                <a:srgbClr val="004992"/>
              </a:solidFill>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65</a:t>
            </a:fld>
            <a:endParaRPr lang="de-DE" altLang="de-DE"/>
          </a:p>
        </p:txBody>
      </p:sp>
    </p:spTree>
    <p:extLst>
      <p:ext uri="{BB962C8B-B14F-4D97-AF65-F5344CB8AC3E}">
        <p14:creationId xmlns:p14="http://schemas.microsoft.com/office/powerpoint/2010/main" val="16022950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C</a:t>
            </a:r>
            <a:r>
              <a:rPr lang="en-US" altLang="de-DE" dirty="0" err="1">
                <a:solidFill>
                  <a:srgbClr val="333333"/>
                </a:solidFill>
              </a:rPr>
              <a:t>ând</a:t>
            </a:r>
            <a:r>
              <a:rPr lang="en-US" altLang="de-DE" dirty="0">
                <a:solidFill>
                  <a:srgbClr val="333333"/>
                </a:solidFill>
              </a:rPr>
              <a:t> </a:t>
            </a:r>
            <a:r>
              <a:rPr lang="en-US" altLang="de-DE" dirty="0" err="1">
                <a:solidFill>
                  <a:srgbClr val="333333"/>
                </a:solidFill>
              </a:rPr>
              <a:t>concluziile</a:t>
            </a:r>
            <a:r>
              <a:rPr lang="en-US" altLang="de-DE" dirty="0">
                <a:solidFill>
                  <a:srgbClr val="333333"/>
                </a:solidFill>
              </a:rPr>
              <a:t> </a:t>
            </a:r>
            <a:r>
              <a:rPr lang="en-US" altLang="de-DE" dirty="0" err="1">
                <a:solidFill>
                  <a:srgbClr val="333333"/>
                </a:solidFill>
              </a:rPr>
              <a:t>noastre</a:t>
            </a:r>
            <a:r>
              <a:rPr lang="en-US" altLang="de-DE" dirty="0">
                <a:solidFill>
                  <a:srgbClr val="333333"/>
                </a:solidFill>
              </a:rPr>
              <a:t>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importante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au </a:t>
            </a:r>
            <a:r>
              <a:rPr lang="en-US" altLang="de-DE" dirty="0" err="1">
                <a:solidFill>
                  <a:srgbClr val="333333"/>
                </a:solidFill>
              </a:rPr>
              <a:t>consecinţe</a:t>
            </a:r>
            <a:r>
              <a:rPr lang="en-US" altLang="de-DE" dirty="0">
                <a:solidFill>
                  <a:srgbClr val="333333"/>
                </a:solidFill>
              </a:rPr>
              <a:t> grave </a:t>
            </a:r>
            <a:r>
              <a:rPr lang="en-US" altLang="de-DE" dirty="0" err="1">
                <a:solidFill>
                  <a:srgbClr val="333333"/>
                </a:solidFill>
              </a:rPr>
              <a:t>este</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bine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evităm</a:t>
            </a:r>
            <a:r>
              <a:rPr lang="en-US" altLang="de-DE" dirty="0">
                <a:solidFill>
                  <a:srgbClr val="333333"/>
                </a:solidFill>
              </a:rPr>
              <a:t> </a:t>
            </a:r>
            <a:r>
              <a:rPr lang="en-US" altLang="de-DE" dirty="0" err="1">
                <a:solidFill>
                  <a:srgbClr val="333333"/>
                </a:solidFill>
              </a:rPr>
              <a:t>decizii</a:t>
            </a:r>
            <a:r>
              <a:rPr lang="en-US" altLang="de-DE" dirty="0">
                <a:solidFill>
                  <a:srgbClr val="333333"/>
                </a:solidFill>
              </a:rPr>
              <a:t> </a:t>
            </a:r>
            <a:r>
              <a:rPr lang="en-US" altLang="de-DE" dirty="0" err="1">
                <a:solidFill>
                  <a:srgbClr val="333333"/>
                </a:solidFill>
              </a:rPr>
              <a:t>pripite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căutăm</a:t>
            </a:r>
            <a:r>
              <a:rPr lang="en-US" altLang="de-DE" dirty="0">
                <a:solidFill>
                  <a:srgbClr val="333333"/>
                </a:solidFill>
              </a:rPr>
              <a:t> </a:t>
            </a:r>
            <a:r>
              <a:rPr lang="en-US" altLang="de-DE" dirty="0" err="1">
                <a:solidFill>
                  <a:srgbClr val="333333"/>
                </a:solidFill>
              </a:rPr>
              <a:t>informaţii</a:t>
            </a:r>
            <a:r>
              <a:rPr lang="en-US" altLang="de-DE" dirty="0">
                <a:solidFill>
                  <a:srgbClr val="333333"/>
                </a:solidFill>
              </a:rPr>
              <a:t> </a:t>
            </a:r>
            <a:r>
              <a:rPr lang="en-US" altLang="de-DE" dirty="0" err="1">
                <a:solidFill>
                  <a:srgbClr val="333333"/>
                </a:solidFill>
              </a:rPr>
              <a:t>relevante</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Exemplu: </a:t>
            </a:r>
            <a:r>
              <a:rPr lang="de-DE" altLang="de-DE" dirty="0">
                <a:solidFill>
                  <a:srgbClr val="333333"/>
                </a:solidFill>
              </a:rPr>
              <a:t>Cineva se b</a:t>
            </a:r>
            <a:r>
              <a:rPr lang="en-US" altLang="de-DE" dirty="0" err="1">
                <a:solidFill>
                  <a:srgbClr val="333333"/>
                </a:solidFill>
              </a:rPr>
              <a:t>âlbâie</a:t>
            </a:r>
            <a:r>
              <a:rPr lang="de-DE" altLang="de-DE" dirty="0">
                <a:solidFill>
                  <a:srgbClr val="333333"/>
                </a:solidFill>
              </a:rPr>
              <a:t>: </a:t>
            </a:r>
            <a:r>
              <a:rPr lang="de-DE" altLang="de-DE" i="1" dirty="0">
                <a:solidFill>
                  <a:srgbClr val="004992"/>
                </a:solidFill>
              </a:rPr>
              <a:t>este beat?</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Observa</a:t>
            </a:r>
            <a:r>
              <a:rPr lang="en-US" altLang="de-DE" dirty="0" err="1">
                <a:solidFill>
                  <a:srgbClr val="333333"/>
                </a:solidFill>
              </a:rPr>
              <a:t>ţi</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a:t>
            </a:r>
            <a:r>
              <a:rPr lang="en-US" altLang="de-DE" dirty="0" err="1">
                <a:solidFill>
                  <a:srgbClr val="333333"/>
                </a:solidFill>
              </a:rPr>
              <a:t>atent</a:t>
            </a:r>
            <a:r>
              <a:rPr lang="de-DE" altLang="de-DE" dirty="0">
                <a:solidFill>
                  <a:srgbClr val="333333"/>
                </a:solidFill>
              </a:rPr>
              <a:t>: a ie</a:t>
            </a:r>
            <a:r>
              <a:rPr lang="en-US" altLang="de-DE" dirty="0" err="1">
                <a:solidFill>
                  <a:srgbClr val="333333"/>
                </a:solidFill>
              </a:rPr>
              <a:t>şit</a:t>
            </a:r>
            <a:r>
              <a:rPr lang="en-US" altLang="de-DE" dirty="0">
                <a:solidFill>
                  <a:srgbClr val="333333"/>
                </a:solidFill>
              </a:rPr>
              <a:t> </a:t>
            </a:r>
            <a:r>
              <a:rPr lang="en-US" altLang="de-DE" dirty="0" err="1">
                <a:solidFill>
                  <a:srgbClr val="333333"/>
                </a:solidFill>
              </a:rPr>
              <a:t>dintr</a:t>
            </a:r>
            <a:r>
              <a:rPr lang="en-US" altLang="de-DE" dirty="0">
                <a:solidFill>
                  <a:srgbClr val="333333"/>
                </a:solidFill>
              </a:rPr>
              <a:t>-o </a:t>
            </a:r>
            <a:r>
              <a:rPr lang="en-US" altLang="de-DE" dirty="0" err="1">
                <a:solidFill>
                  <a:srgbClr val="333333"/>
                </a:solidFill>
              </a:rPr>
              <a:t>cârciumă</a:t>
            </a:r>
            <a:r>
              <a:rPr lang="en-US" altLang="de-DE" dirty="0">
                <a:solidFill>
                  <a:srgbClr val="333333"/>
                </a:solidFill>
              </a:rPr>
              <a:t>, </a:t>
            </a:r>
            <a:r>
              <a:rPr lang="en-US" altLang="de-DE" dirty="0" err="1">
                <a:solidFill>
                  <a:srgbClr val="333333"/>
                </a:solidFill>
              </a:rPr>
              <a:t>miroase</a:t>
            </a:r>
            <a:r>
              <a:rPr lang="en-US" altLang="de-DE" dirty="0">
                <a:solidFill>
                  <a:srgbClr val="333333"/>
                </a:solidFill>
              </a:rPr>
              <a:t> a </a:t>
            </a:r>
            <a:r>
              <a:rPr lang="en-US" altLang="de-DE" dirty="0" err="1">
                <a:solidFill>
                  <a:srgbClr val="333333"/>
                </a:solidFill>
              </a:rPr>
              <a:t>alcool</a:t>
            </a:r>
            <a:r>
              <a:rPr lang="de-DE" altLang="de-DE" dirty="0">
                <a:solidFill>
                  <a:srgbClr val="333333"/>
                </a:solidFill>
              </a:rPr>
              <a:t> etc., </a:t>
            </a:r>
            <a:br>
              <a:rPr lang="de-DE" altLang="de-DE" dirty="0">
                <a:solidFill>
                  <a:srgbClr val="333333"/>
                </a:solidFill>
              </a:rPr>
            </a:br>
            <a:r>
              <a:rPr lang="de-DE" altLang="de-DE" i="1" dirty="0">
                <a:solidFill>
                  <a:srgbClr val="004992"/>
                </a:solidFill>
              </a:rPr>
              <a:t>Persoana ar putea s</a:t>
            </a:r>
            <a:r>
              <a:rPr lang="en-US" altLang="de-DE" i="1" dirty="0">
                <a:solidFill>
                  <a:srgbClr val="004992"/>
                </a:solidFill>
              </a:rPr>
              <a:t>ă </a:t>
            </a:r>
            <a:r>
              <a:rPr lang="en-US" altLang="de-DE" i="1" dirty="0" err="1">
                <a:solidFill>
                  <a:srgbClr val="004992"/>
                </a:solidFill>
              </a:rPr>
              <a:t>aibe</a:t>
            </a:r>
            <a:r>
              <a:rPr lang="en-US" altLang="de-DE" i="1" dirty="0">
                <a:solidFill>
                  <a:srgbClr val="004992"/>
                </a:solidFill>
              </a:rPr>
              <a:t> un </a:t>
            </a:r>
            <a:r>
              <a:rPr lang="en-US" altLang="de-DE" i="1" dirty="0" err="1">
                <a:solidFill>
                  <a:srgbClr val="004992"/>
                </a:solidFill>
              </a:rPr>
              <a:t>atac</a:t>
            </a:r>
            <a:r>
              <a:rPr lang="en-US" altLang="de-DE" i="1" dirty="0">
                <a:solidFill>
                  <a:srgbClr val="004992"/>
                </a:solidFill>
              </a:rPr>
              <a:t> cerebral </a:t>
            </a:r>
            <a:r>
              <a:rPr lang="en-US" altLang="de-DE" i="1" dirty="0" err="1">
                <a:solidFill>
                  <a:srgbClr val="004992"/>
                </a:solidFill>
              </a:rPr>
              <a:t>sau</a:t>
            </a:r>
            <a:r>
              <a:rPr lang="en-US" altLang="de-DE" i="1" dirty="0">
                <a:solidFill>
                  <a:srgbClr val="004992"/>
                </a:solidFill>
              </a:rPr>
              <a:t> </a:t>
            </a:r>
            <a:r>
              <a:rPr lang="de-DE" altLang="de-DE" i="1" dirty="0">
                <a:solidFill>
                  <a:srgbClr val="004992"/>
                </a:solidFill>
              </a:rPr>
              <a:t>tulbur</a:t>
            </a:r>
            <a:r>
              <a:rPr lang="en-US" altLang="de-DE" i="1" dirty="0" err="1">
                <a:solidFill>
                  <a:srgbClr val="004992"/>
                </a:solidFill>
              </a:rPr>
              <a:t>ări</a:t>
            </a:r>
            <a:r>
              <a:rPr lang="en-US" altLang="de-DE" i="1" dirty="0">
                <a:solidFill>
                  <a:srgbClr val="004992"/>
                </a:solidFill>
              </a:rPr>
              <a:t> de </a:t>
            </a:r>
            <a:r>
              <a:rPr lang="en-US" altLang="de-DE" i="1" dirty="0" err="1">
                <a:solidFill>
                  <a:srgbClr val="004992"/>
                </a:solidFill>
              </a:rPr>
              <a:t>limbaj</a:t>
            </a:r>
            <a:r>
              <a:rPr lang="en-US" altLang="de-DE" i="1" dirty="0">
                <a:solidFill>
                  <a:srgbClr val="004992"/>
                </a:solidFill>
              </a:rPr>
              <a:t>.</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Pericolul unei p</a:t>
            </a:r>
            <a:r>
              <a:rPr lang="en-US" altLang="de-DE" dirty="0" err="1">
                <a:solidFill>
                  <a:srgbClr val="333333"/>
                </a:solidFill>
              </a:rPr>
              <a:t>ăreri</a:t>
            </a:r>
            <a:r>
              <a:rPr lang="en-US" altLang="de-DE" dirty="0">
                <a:solidFill>
                  <a:srgbClr val="333333"/>
                </a:solidFill>
              </a:rPr>
              <a:t> </a:t>
            </a:r>
            <a:r>
              <a:rPr lang="en-US" altLang="de-DE" dirty="0" err="1">
                <a:solidFill>
                  <a:srgbClr val="333333"/>
                </a:solidFill>
              </a:rPr>
              <a:t>greşite</a:t>
            </a:r>
            <a:r>
              <a:rPr lang="en-US" altLang="de-DE" dirty="0">
                <a:solidFill>
                  <a:srgbClr val="333333"/>
                </a:solidFill>
              </a:rPr>
              <a:t> </a:t>
            </a:r>
            <a:r>
              <a:rPr lang="en-US" altLang="de-DE" dirty="0" err="1">
                <a:solidFill>
                  <a:srgbClr val="333333"/>
                </a:solidFill>
              </a:rPr>
              <a:t>când</a:t>
            </a:r>
            <a:r>
              <a:rPr lang="en-US" altLang="de-DE" dirty="0">
                <a:solidFill>
                  <a:srgbClr val="333333"/>
                </a:solidFill>
              </a:rPr>
              <a:t> </a:t>
            </a:r>
            <a:r>
              <a:rPr lang="en-US" altLang="de-DE" dirty="0" err="1">
                <a:solidFill>
                  <a:srgbClr val="333333"/>
                </a:solidFill>
              </a:rPr>
              <a:t>tragem</a:t>
            </a:r>
            <a:r>
              <a:rPr lang="en-US" altLang="de-DE" dirty="0">
                <a:solidFill>
                  <a:srgbClr val="333333"/>
                </a:solidFill>
              </a:rPr>
              <a:t> </a:t>
            </a:r>
            <a:r>
              <a:rPr lang="en-US" altLang="de-DE" dirty="0" err="1">
                <a:solidFill>
                  <a:srgbClr val="333333"/>
                </a:solidFill>
              </a:rPr>
              <a:t>concluzii</a:t>
            </a:r>
            <a:r>
              <a:rPr lang="en-US" altLang="de-DE" dirty="0">
                <a:solidFill>
                  <a:srgbClr val="333333"/>
                </a:solidFill>
              </a:rPr>
              <a:t> </a:t>
            </a:r>
            <a:r>
              <a:rPr lang="en-US" altLang="de-DE" dirty="0" err="1">
                <a:solidFill>
                  <a:srgbClr val="333333"/>
                </a:solidFill>
              </a:rPr>
              <a:t>prea</a:t>
            </a:r>
            <a:r>
              <a:rPr lang="en-US" altLang="de-DE" dirty="0">
                <a:solidFill>
                  <a:srgbClr val="333333"/>
                </a:solidFill>
              </a:rPr>
              <a:t> </a:t>
            </a:r>
            <a:r>
              <a:rPr lang="en-US" altLang="de-DE" dirty="0" err="1">
                <a:solidFill>
                  <a:srgbClr val="333333"/>
                </a:solidFill>
              </a:rPr>
              <a:t>repede</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Deciziile</a:t>
            </a:r>
            <a:r>
              <a:rPr lang="en-US" altLang="de-DE" dirty="0">
                <a:solidFill>
                  <a:srgbClr val="333333"/>
                </a:solidFill>
              </a:rPr>
              <a:t> care nu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aşa</a:t>
            </a:r>
            <a:r>
              <a:rPr lang="en-US" altLang="de-DE" dirty="0">
                <a:solidFill>
                  <a:srgbClr val="333333"/>
                </a:solidFill>
              </a:rPr>
              <a:t> de </a:t>
            </a:r>
            <a:r>
              <a:rPr lang="en-US" altLang="de-DE" dirty="0" err="1">
                <a:solidFill>
                  <a:srgbClr val="333333"/>
                </a:solidFill>
              </a:rPr>
              <a:t>importante</a:t>
            </a:r>
            <a:r>
              <a:rPr lang="en-US" altLang="de-DE" dirty="0">
                <a:solidFill>
                  <a:srgbClr val="333333"/>
                </a:solidFill>
              </a:rPr>
              <a:t> pot </a:t>
            </a:r>
            <a:r>
              <a:rPr lang="en-US" altLang="de-DE" dirty="0" err="1">
                <a:solidFill>
                  <a:srgbClr val="333333"/>
                </a:solidFill>
              </a:rPr>
              <a:t>să</a:t>
            </a:r>
            <a:r>
              <a:rPr lang="en-US" altLang="de-DE" dirty="0">
                <a:solidFill>
                  <a:srgbClr val="333333"/>
                </a:solidFill>
              </a:rPr>
              <a:t> fie </a:t>
            </a:r>
            <a:r>
              <a:rPr lang="en-US" altLang="de-DE" dirty="0" err="1">
                <a:solidFill>
                  <a:srgbClr val="333333"/>
                </a:solidFill>
              </a:rPr>
              <a:t>luate</a:t>
            </a:r>
            <a:r>
              <a:rPr lang="en-US" altLang="de-DE" dirty="0">
                <a:solidFill>
                  <a:srgbClr val="333333"/>
                </a:solidFill>
              </a:rPr>
              <a:t> </a:t>
            </a:r>
            <a:r>
              <a:rPr lang="en-US" altLang="de-DE" dirty="0" err="1">
                <a:solidFill>
                  <a:srgbClr val="333333"/>
                </a:solidFill>
              </a:rPr>
              <a:t>repede</a:t>
            </a:r>
            <a:r>
              <a:rPr lang="en-US" altLang="de-DE" dirty="0">
                <a:solidFill>
                  <a:srgbClr val="333333"/>
                </a:solidFill>
              </a:rPr>
              <a:t> (de </a:t>
            </a:r>
            <a:r>
              <a:rPr lang="en-US" altLang="de-DE" dirty="0" err="1">
                <a:solidFill>
                  <a:srgbClr val="333333"/>
                </a:solidFill>
              </a:rPr>
              <a:t>exemplu</a:t>
            </a:r>
            <a:r>
              <a:rPr lang="en-US" altLang="de-DE" dirty="0">
                <a:solidFill>
                  <a:srgbClr val="333333"/>
                </a:solidFill>
              </a:rPr>
              <a:t> </a:t>
            </a:r>
            <a:r>
              <a:rPr lang="en-US" altLang="de-DE" dirty="0" err="1">
                <a:solidFill>
                  <a:srgbClr val="333333"/>
                </a:solidFill>
              </a:rPr>
              <a:t>ce</a:t>
            </a:r>
            <a:r>
              <a:rPr lang="en-US" altLang="de-DE" dirty="0">
                <a:solidFill>
                  <a:srgbClr val="333333"/>
                </a:solidFill>
              </a:rPr>
              <a:t> </a:t>
            </a:r>
            <a:r>
              <a:rPr lang="en-US" altLang="de-DE" dirty="0" err="1">
                <a:solidFill>
                  <a:srgbClr val="333333"/>
                </a:solidFill>
              </a:rPr>
              <a:t>iaurt</a:t>
            </a:r>
            <a:r>
              <a:rPr lang="en-US" altLang="de-DE" dirty="0">
                <a:solidFill>
                  <a:srgbClr val="333333"/>
                </a:solidFill>
              </a:rPr>
              <a:t>, </a:t>
            </a:r>
            <a:r>
              <a:rPr lang="en-US" altLang="de-DE" dirty="0" err="1">
                <a:solidFill>
                  <a:srgbClr val="333333"/>
                </a:solidFill>
              </a:rPr>
              <a:t>ce</a:t>
            </a:r>
            <a:r>
              <a:rPr lang="en-US" altLang="de-DE" dirty="0">
                <a:solidFill>
                  <a:srgbClr val="333333"/>
                </a:solidFill>
              </a:rPr>
              <a:t> </a:t>
            </a:r>
            <a:r>
              <a:rPr lang="en-US" altLang="de-DE" dirty="0" err="1">
                <a:solidFill>
                  <a:srgbClr val="333333"/>
                </a:solidFill>
              </a:rPr>
              <a:t>prăjitură</a:t>
            </a:r>
            <a:r>
              <a:rPr lang="en-US" altLang="de-DE" dirty="0">
                <a:solidFill>
                  <a:srgbClr val="333333"/>
                </a:solidFill>
              </a:rPr>
              <a:t>, </a:t>
            </a:r>
            <a:r>
              <a:rPr lang="en-US" altLang="de-DE" dirty="0" err="1">
                <a:solidFill>
                  <a:srgbClr val="333333"/>
                </a:solidFill>
              </a:rPr>
              <a:t>numerele</a:t>
            </a:r>
            <a:r>
              <a:rPr lang="en-US" altLang="de-DE" dirty="0">
                <a:solidFill>
                  <a:srgbClr val="333333"/>
                </a:solidFill>
              </a:rPr>
              <a:t> de </a:t>
            </a:r>
            <a:r>
              <a:rPr lang="en-US" altLang="de-DE" dirty="0" err="1">
                <a:solidFill>
                  <a:srgbClr val="333333"/>
                </a:solidFill>
              </a:rPr>
              <a:t>loto</a:t>
            </a:r>
            <a:r>
              <a:rPr lang="en-US" alt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66</a:t>
            </a:fld>
            <a:endParaRPr lang="de-DE" altLang="de-DE"/>
          </a:p>
        </p:txBody>
      </p:sp>
    </p:spTree>
    <p:extLst>
      <p:ext uri="{BB962C8B-B14F-4D97-AF65-F5344CB8AC3E}">
        <p14:creationId xmlns:p14="http://schemas.microsoft.com/office/powerpoint/2010/main" val="2137885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C</a:t>
            </a:r>
            <a:r>
              <a:rPr lang="en-US" altLang="de-DE" dirty="0" err="1">
                <a:solidFill>
                  <a:srgbClr val="333333"/>
                </a:solidFill>
              </a:rPr>
              <a:t>ând</a:t>
            </a:r>
            <a:r>
              <a:rPr lang="en-US" altLang="de-DE" dirty="0">
                <a:solidFill>
                  <a:srgbClr val="333333"/>
                </a:solidFill>
              </a:rPr>
              <a:t> </a:t>
            </a:r>
            <a:r>
              <a:rPr lang="en-US" altLang="de-DE" dirty="0" err="1">
                <a:solidFill>
                  <a:srgbClr val="333333"/>
                </a:solidFill>
              </a:rPr>
              <a:t>concluziile</a:t>
            </a:r>
            <a:r>
              <a:rPr lang="en-US" altLang="de-DE" dirty="0">
                <a:solidFill>
                  <a:srgbClr val="333333"/>
                </a:solidFill>
              </a:rPr>
              <a:t> </a:t>
            </a:r>
            <a:r>
              <a:rPr lang="en-US" altLang="de-DE" dirty="0" err="1">
                <a:solidFill>
                  <a:srgbClr val="333333"/>
                </a:solidFill>
              </a:rPr>
              <a:t>noastre</a:t>
            </a:r>
            <a:r>
              <a:rPr lang="en-US" altLang="de-DE" dirty="0">
                <a:solidFill>
                  <a:srgbClr val="333333"/>
                </a:solidFill>
              </a:rPr>
              <a:t>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importante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au </a:t>
            </a:r>
            <a:r>
              <a:rPr lang="en-US" altLang="de-DE" dirty="0" err="1">
                <a:solidFill>
                  <a:srgbClr val="333333"/>
                </a:solidFill>
              </a:rPr>
              <a:t>consecinţe</a:t>
            </a:r>
            <a:r>
              <a:rPr lang="en-US" altLang="de-DE" dirty="0">
                <a:solidFill>
                  <a:srgbClr val="333333"/>
                </a:solidFill>
              </a:rPr>
              <a:t> grave </a:t>
            </a:r>
            <a:r>
              <a:rPr lang="en-US" altLang="de-DE" dirty="0" err="1">
                <a:solidFill>
                  <a:srgbClr val="333333"/>
                </a:solidFill>
              </a:rPr>
              <a:t>este</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bine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evităm</a:t>
            </a:r>
            <a:r>
              <a:rPr lang="en-US" altLang="de-DE" dirty="0">
                <a:solidFill>
                  <a:srgbClr val="333333"/>
                </a:solidFill>
              </a:rPr>
              <a:t> </a:t>
            </a:r>
            <a:r>
              <a:rPr lang="en-US" altLang="de-DE" dirty="0" err="1">
                <a:solidFill>
                  <a:srgbClr val="333333"/>
                </a:solidFill>
              </a:rPr>
              <a:t>decizii</a:t>
            </a:r>
            <a:r>
              <a:rPr lang="en-US" altLang="de-DE" dirty="0">
                <a:solidFill>
                  <a:srgbClr val="333333"/>
                </a:solidFill>
              </a:rPr>
              <a:t> </a:t>
            </a:r>
            <a:r>
              <a:rPr lang="en-US" altLang="de-DE" dirty="0" err="1">
                <a:solidFill>
                  <a:srgbClr val="333333"/>
                </a:solidFill>
              </a:rPr>
              <a:t>pripite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căutăm</a:t>
            </a:r>
            <a:r>
              <a:rPr lang="en-US" altLang="de-DE" dirty="0">
                <a:solidFill>
                  <a:srgbClr val="333333"/>
                </a:solidFill>
              </a:rPr>
              <a:t> </a:t>
            </a:r>
            <a:r>
              <a:rPr lang="en-US" altLang="de-DE" dirty="0" err="1">
                <a:solidFill>
                  <a:srgbClr val="333333"/>
                </a:solidFill>
              </a:rPr>
              <a:t>informaţii</a:t>
            </a:r>
            <a:r>
              <a:rPr lang="en-US" altLang="de-DE" dirty="0">
                <a:solidFill>
                  <a:srgbClr val="333333"/>
                </a:solidFill>
              </a:rPr>
              <a:t> </a:t>
            </a:r>
            <a:r>
              <a:rPr lang="en-US" altLang="de-DE" dirty="0" err="1">
                <a:solidFill>
                  <a:srgbClr val="333333"/>
                </a:solidFill>
              </a:rPr>
              <a:t>relevante</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Exemplu: </a:t>
            </a:r>
            <a:r>
              <a:rPr lang="de-DE" altLang="de-DE" dirty="0">
                <a:solidFill>
                  <a:srgbClr val="333333"/>
                </a:solidFill>
              </a:rPr>
              <a:t>Cineva se b</a:t>
            </a:r>
            <a:r>
              <a:rPr lang="en-US" altLang="de-DE" dirty="0" err="1">
                <a:solidFill>
                  <a:srgbClr val="333333"/>
                </a:solidFill>
              </a:rPr>
              <a:t>âlbâie</a:t>
            </a:r>
            <a:r>
              <a:rPr lang="de-DE" altLang="de-DE" dirty="0">
                <a:solidFill>
                  <a:srgbClr val="333333"/>
                </a:solidFill>
              </a:rPr>
              <a:t>: </a:t>
            </a:r>
            <a:r>
              <a:rPr lang="de-DE" altLang="de-DE" i="1" dirty="0">
                <a:solidFill>
                  <a:srgbClr val="004992"/>
                </a:solidFill>
              </a:rPr>
              <a:t>este beat?</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Observa</a:t>
            </a:r>
            <a:r>
              <a:rPr lang="en-US" altLang="de-DE" dirty="0" err="1">
                <a:solidFill>
                  <a:srgbClr val="333333"/>
                </a:solidFill>
              </a:rPr>
              <a:t>ţi</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a:t>
            </a:r>
            <a:r>
              <a:rPr lang="en-US" altLang="de-DE" dirty="0" err="1">
                <a:solidFill>
                  <a:srgbClr val="333333"/>
                </a:solidFill>
              </a:rPr>
              <a:t>atent</a:t>
            </a:r>
            <a:r>
              <a:rPr lang="de-DE" altLang="de-DE" dirty="0">
                <a:solidFill>
                  <a:srgbClr val="333333"/>
                </a:solidFill>
              </a:rPr>
              <a:t>: a ie</a:t>
            </a:r>
            <a:r>
              <a:rPr lang="en-US" altLang="de-DE" dirty="0" err="1">
                <a:solidFill>
                  <a:srgbClr val="333333"/>
                </a:solidFill>
              </a:rPr>
              <a:t>şit</a:t>
            </a:r>
            <a:r>
              <a:rPr lang="en-US" altLang="de-DE" dirty="0">
                <a:solidFill>
                  <a:srgbClr val="333333"/>
                </a:solidFill>
              </a:rPr>
              <a:t> </a:t>
            </a:r>
            <a:r>
              <a:rPr lang="en-US" altLang="de-DE" dirty="0" err="1">
                <a:solidFill>
                  <a:srgbClr val="333333"/>
                </a:solidFill>
              </a:rPr>
              <a:t>dintr</a:t>
            </a:r>
            <a:r>
              <a:rPr lang="en-US" altLang="de-DE" dirty="0">
                <a:solidFill>
                  <a:srgbClr val="333333"/>
                </a:solidFill>
              </a:rPr>
              <a:t>-o </a:t>
            </a:r>
            <a:r>
              <a:rPr lang="en-US" altLang="de-DE" dirty="0" err="1">
                <a:solidFill>
                  <a:srgbClr val="333333"/>
                </a:solidFill>
              </a:rPr>
              <a:t>cârciumă</a:t>
            </a:r>
            <a:r>
              <a:rPr lang="en-US" altLang="de-DE" dirty="0">
                <a:solidFill>
                  <a:srgbClr val="333333"/>
                </a:solidFill>
              </a:rPr>
              <a:t>, </a:t>
            </a:r>
            <a:r>
              <a:rPr lang="en-US" altLang="de-DE" dirty="0" err="1">
                <a:solidFill>
                  <a:srgbClr val="333333"/>
                </a:solidFill>
              </a:rPr>
              <a:t>miroase</a:t>
            </a:r>
            <a:r>
              <a:rPr lang="en-US" altLang="de-DE" dirty="0">
                <a:solidFill>
                  <a:srgbClr val="333333"/>
                </a:solidFill>
              </a:rPr>
              <a:t> a </a:t>
            </a:r>
            <a:r>
              <a:rPr lang="en-US" altLang="de-DE" dirty="0" err="1">
                <a:solidFill>
                  <a:srgbClr val="333333"/>
                </a:solidFill>
              </a:rPr>
              <a:t>alcool</a:t>
            </a:r>
            <a:r>
              <a:rPr lang="de-DE" altLang="de-DE" dirty="0">
                <a:solidFill>
                  <a:srgbClr val="333333"/>
                </a:solidFill>
              </a:rPr>
              <a:t> etc., </a:t>
            </a:r>
            <a:br>
              <a:rPr lang="de-DE" altLang="de-DE" dirty="0">
                <a:solidFill>
                  <a:srgbClr val="333333"/>
                </a:solidFill>
              </a:rPr>
            </a:br>
            <a:r>
              <a:rPr lang="de-DE" altLang="de-DE" i="1" dirty="0">
                <a:solidFill>
                  <a:srgbClr val="004992"/>
                </a:solidFill>
              </a:rPr>
              <a:t>Persoana ar putea s</a:t>
            </a:r>
            <a:r>
              <a:rPr lang="en-US" altLang="de-DE" i="1" dirty="0">
                <a:solidFill>
                  <a:srgbClr val="004992"/>
                </a:solidFill>
              </a:rPr>
              <a:t>ă </a:t>
            </a:r>
            <a:r>
              <a:rPr lang="en-US" altLang="de-DE" i="1" dirty="0" err="1">
                <a:solidFill>
                  <a:srgbClr val="004992"/>
                </a:solidFill>
              </a:rPr>
              <a:t>aibe</a:t>
            </a:r>
            <a:r>
              <a:rPr lang="en-US" altLang="de-DE" i="1" dirty="0">
                <a:solidFill>
                  <a:srgbClr val="004992"/>
                </a:solidFill>
              </a:rPr>
              <a:t> un </a:t>
            </a:r>
            <a:r>
              <a:rPr lang="en-US" altLang="de-DE" i="1" dirty="0" err="1">
                <a:solidFill>
                  <a:srgbClr val="004992"/>
                </a:solidFill>
              </a:rPr>
              <a:t>atac</a:t>
            </a:r>
            <a:r>
              <a:rPr lang="en-US" altLang="de-DE" i="1" dirty="0">
                <a:solidFill>
                  <a:srgbClr val="004992"/>
                </a:solidFill>
              </a:rPr>
              <a:t> cerebral </a:t>
            </a:r>
            <a:r>
              <a:rPr lang="en-US" altLang="de-DE" i="1" dirty="0" err="1">
                <a:solidFill>
                  <a:srgbClr val="004992"/>
                </a:solidFill>
              </a:rPr>
              <a:t>sau</a:t>
            </a:r>
            <a:r>
              <a:rPr lang="en-US" altLang="de-DE" i="1" dirty="0">
                <a:solidFill>
                  <a:srgbClr val="004992"/>
                </a:solidFill>
              </a:rPr>
              <a:t> </a:t>
            </a:r>
            <a:r>
              <a:rPr lang="de-DE" altLang="de-DE" i="1" dirty="0">
                <a:solidFill>
                  <a:srgbClr val="004992"/>
                </a:solidFill>
              </a:rPr>
              <a:t>tulbur</a:t>
            </a:r>
            <a:r>
              <a:rPr lang="en-US" altLang="de-DE" i="1" dirty="0" err="1">
                <a:solidFill>
                  <a:srgbClr val="004992"/>
                </a:solidFill>
              </a:rPr>
              <a:t>ări</a:t>
            </a:r>
            <a:r>
              <a:rPr lang="en-US" altLang="de-DE" i="1" dirty="0">
                <a:solidFill>
                  <a:srgbClr val="004992"/>
                </a:solidFill>
              </a:rPr>
              <a:t> de </a:t>
            </a:r>
            <a:r>
              <a:rPr lang="en-US" altLang="de-DE" i="1" dirty="0" err="1">
                <a:solidFill>
                  <a:srgbClr val="004992"/>
                </a:solidFill>
              </a:rPr>
              <a:t>limbaj</a:t>
            </a:r>
            <a:r>
              <a:rPr lang="en-US" altLang="de-DE" i="1" dirty="0">
                <a:solidFill>
                  <a:srgbClr val="004992"/>
                </a:solidFill>
              </a:rPr>
              <a:t>.</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Pericolul unei p</a:t>
            </a:r>
            <a:r>
              <a:rPr lang="en-US" altLang="de-DE" dirty="0" err="1">
                <a:solidFill>
                  <a:srgbClr val="333333"/>
                </a:solidFill>
              </a:rPr>
              <a:t>ăreri</a:t>
            </a:r>
            <a:r>
              <a:rPr lang="en-US" altLang="de-DE" dirty="0">
                <a:solidFill>
                  <a:srgbClr val="333333"/>
                </a:solidFill>
              </a:rPr>
              <a:t> </a:t>
            </a:r>
            <a:r>
              <a:rPr lang="en-US" altLang="de-DE" dirty="0" err="1">
                <a:solidFill>
                  <a:srgbClr val="333333"/>
                </a:solidFill>
              </a:rPr>
              <a:t>greşite</a:t>
            </a:r>
            <a:r>
              <a:rPr lang="en-US" altLang="de-DE" dirty="0">
                <a:solidFill>
                  <a:srgbClr val="333333"/>
                </a:solidFill>
              </a:rPr>
              <a:t> </a:t>
            </a:r>
            <a:r>
              <a:rPr lang="en-US" altLang="de-DE" dirty="0" err="1">
                <a:solidFill>
                  <a:srgbClr val="333333"/>
                </a:solidFill>
              </a:rPr>
              <a:t>când</a:t>
            </a:r>
            <a:r>
              <a:rPr lang="en-US" altLang="de-DE" dirty="0">
                <a:solidFill>
                  <a:srgbClr val="333333"/>
                </a:solidFill>
              </a:rPr>
              <a:t> </a:t>
            </a:r>
            <a:r>
              <a:rPr lang="en-US" altLang="de-DE" dirty="0" err="1">
                <a:solidFill>
                  <a:srgbClr val="333333"/>
                </a:solidFill>
              </a:rPr>
              <a:t>tragem</a:t>
            </a:r>
            <a:r>
              <a:rPr lang="en-US" altLang="de-DE" dirty="0">
                <a:solidFill>
                  <a:srgbClr val="333333"/>
                </a:solidFill>
              </a:rPr>
              <a:t> </a:t>
            </a:r>
            <a:r>
              <a:rPr lang="en-US" altLang="de-DE" dirty="0" err="1">
                <a:solidFill>
                  <a:srgbClr val="333333"/>
                </a:solidFill>
              </a:rPr>
              <a:t>concluzii</a:t>
            </a:r>
            <a:r>
              <a:rPr lang="en-US" altLang="de-DE" dirty="0">
                <a:solidFill>
                  <a:srgbClr val="333333"/>
                </a:solidFill>
              </a:rPr>
              <a:t> </a:t>
            </a:r>
            <a:r>
              <a:rPr lang="en-US" altLang="de-DE" dirty="0" err="1">
                <a:solidFill>
                  <a:srgbClr val="333333"/>
                </a:solidFill>
              </a:rPr>
              <a:t>prea</a:t>
            </a:r>
            <a:r>
              <a:rPr lang="en-US" altLang="de-DE" dirty="0">
                <a:solidFill>
                  <a:srgbClr val="333333"/>
                </a:solidFill>
              </a:rPr>
              <a:t> </a:t>
            </a:r>
            <a:r>
              <a:rPr lang="en-US" altLang="de-DE" dirty="0" err="1">
                <a:solidFill>
                  <a:srgbClr val="333333"/>
                </a:solidFill>
              </a:rPr>
              <a:t>repede</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Deciziile</a:t>
            </a:r>
            <a:r>
              <a:rPr lang="en-US" altLang="de-DE" dirty="0">
                <a:solidFill>
                  <a:srgbClr val="333333"/>
                </a:solidFill>
              </a:rPr>
              <a:t> care nu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aşa</a:t>
            </a:r>
            <a:r>
              <a:rPr lang="en-US" altLang="de-DE" dirty="0">
                <a:solidFill>
                  <a:srgbClr val="333333"/>
                </a:solidFill>
              </a:rPr>
              <a:t> de </a:t>
            </a:r>
            <a:r>
              <a:rPr lang="en-US" altLang="de-DE" dirty="0" err="1">
                <a:solidFill>
                  <a:srgbClr val="333333"/>
                </a:solidFill>
              </a:rPr>
              <a:t>importante</a:t>
            </a:r>
            <a:r>
              <a:rPr lang="en-US" altLang="de-DE" dirty="0">
                <a:solidFill>
                  <a:srgbClr val="333333"/>
                </a:solidFill>
              </a:rPr>
              <a:t> pot </a:t>
            </a:r>
            <a:r>
              <a:rPr lang="en-US" altLang="de-DE" dirty="0" err="1">
                <a:solidFill>
                  <a:srgbClr val="333333"/>
                </a:solidFill>
              </a:rPr>
              <a:t>să</a:t>
            </a:r>
            <a:r>
              <a:rPr lang="en-US" altLang="de-DE" dirty="0">
                <a:solidFill>
                  <a:srgbClr val="333333"/>
                </a:solidFill>
              </a:rPr>
              <a:t> fie </a:t>
            </a:r>
            <a:r>
              <a:rPr lang="en-US" altLang="de-DE" dirty="0" err="1">
                <a:solidFill>
                  <a:srgbClr val="333333"/>
                </a:solidFill>
              </a:rPr>
              <a:t>luate</a:t>
            </a:r>
            <a:r>
              <a:rPr lang="en-US" altLang="de-DE" dirty="0">
                <a:solidFill>
                  <a:srgbClr val="333333"/>
                </a:solidFill>
              </a:rPr>
              <a:t> </a:t>
            </a:r>
            <a:r>
              <a:rPr lang="en-US" altLang="de-DE" dirty="0" err="1">
                <a:solidFill>
                  <a:srgbClr val="333333"/>
                </a:solidFill>
              </a:rPr>
              <a:t>repede</a:t>
            </a:r>
            <a:r>
              <a:rPr lang="en-US" altLang="de-DE" dirty="0">
                <a:solidFill>
                  <a:srgbClr val="333333"/>
                </a:solidFill>
              </a:rPr>
              <a:t> (de </a:t>
            </a:r>
            <a:r>
              <a:rPr lang="en-US" altLang="de-DE" dirty="0" err="1">
                <a:solidFill>
                  <a:srgbClr val="333333"/>
                </a:solidFill>
              </a:rPr>
              <a:t>exemplu</a:t>
            </a:r>
            <a:r>
              <a:rPr lang="en-US" altLang="de-DE" dirty="0">
                <a:solidFill>
                  <a:srgbClr val="333333"/>
                </a:solidFill>
              </a:rPr>
              <a:t> </a:t>
            </a:r>
            <a:r>
              <a:rPr lang="en-US" altLang="de-DE" dirty="0" err="1">
                <a:solidFill>
                  <a:srgbClr val="333333"/>
                </a:solidFill>
              </a:rPr>
              <a:t>ce</a:t>
            </a:r>
            <a:r>
              <a:rPr lang="en-US" altLang="de-DE" dirty="0">
                <a:solidFill>
                  <a:srgbClr val="333333"/>
                </a:solidFill>
              </a:rPr>
              <a:t> </a:t>
            </a:r>
            <a:r>
              <a:rPr lang="en-US" altLang="de-DE" dirty="0" err="1">
                <a:solidFill>
                  <a:srgbClr val="333333"/>
                </a:solidFill>
              </a:rPr>
              <a:t>iaurt</a:t>
            </a:r>
            <a:r>
              <a:rPr lang="en-US" altLang="de-DE" dirty="0">
                <a:solidFill>
                  <a:srgbClr val="333333"/>
                </a:solidFill>
              </a:rPr>
              <a:t>, </a:t>
            </a:r>
            <a:r>
              <a:rPr lang="en-US" altLang="de-DE" dirty="0" err="1">
                <a:solidFill>
                  <a:srgbClr val="333333"/>
                </a:solidFill>
              </a:rPr>
              <a:t>ce</a:t>
            </a:r>
            <a:r>
              <a:rPr lang="en-US" altLang="de-DE" dirty="0">
                <a:solidFill>
                  <a:srgbClr val="333333"/>
                </a:solidFill>
              </a:rPr>
              <a:t> </a:t>
            </a:r>
            <a:r>
              <a:rPr lang="en-US" altLang="de-DE" dirty="0" err="1">
                <a:solidFill>
                  <a:srgbClr val="333333"/>
                </a:solidFill>
              </a:rPr>
              <a:t>prăjitură</a:t>
            </a:r>
            <a:r>
              <a:rPr lang="en-US" altLang="de-DE" dirty="0">
                <a:solidFill>
                  <a:srgbClr val="333333"/>
                </a:solidFill>
              </a:rPr>
              <a:t>, </a:t>
            </a:r>
            <a:r>
              <a:rPr lang="en-US" altLang="de-DE" dirty="0" err="1">
                <a:solidFill>
                  <a:srgbClr val="333333"/>
                </a:solidFill>
              </a:rPr>
              <a:t>numerele</a:t>
            </a:r>
            <a:r>
              <a:rPr lang="en-US" altLang="de-DE" dirty="0">
                <a:solidFill>
                  <a:srgbClr val="333333"/>
                </a:solidFill>
              </a:rPr>
              <a:t> de </a:t>
            </a:r>
            <a:r>
              <a:rPr lang="en-US" altLang="de-DE" dirty="0" err="1">
                <a:solidFill>
                  <a:srgbClr val="333333"/>
                </a:solidFill>
              </a:rPr>
              <a:t>loto</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A face </a:t>
            </a:r>
            <a:r>
              <a:rPr lang="en-US" altLang="de-DE" dirty="0" err="1">
                <a:solidFill>
                  <a:srgbClr val="333333"/>
                </a:solidFill>
              </a:rPr>
              <a:t>greşeli</a:t>
            </a:r>
            <a:r>
              <a:rPr lang="en-US" altLang="de-DE" dirty="0">
                <a:solidFill>
                  <a:srgbClr val="333333"/>
                </a:solidFill>
              </a:rPr>
              <a:t> </a:t>
            </a:r>
            <a:r>
              <a:rPr lang="en-US" altLang="de-DE" dirty="0" err="1">
                <a:solidFill>
                  <a:srgbClr val="333333"/>
                </a:solidFill>
              </a:rPr>
              <a:t>este</a:t>
            </a:r>
            <a:r>
              <a:rPr lang="en-US" altLang="de-DE" dirty="0">
                <a:solidFill>
                  <a:srgbClr val="333333"/>
                </a:solidFill>
              </a:rPr>
              <a:t> </a:t>
            </a:r>
            <a:r>
              <a:rPr lang="en-US" altLang="de-DE" dirty="0" err="1">
                <a:solidFill>
                  <a:srgbClr val="333333"/>
                </a:solidFill>
              </a:rPr>
              <a:t>omeneşte</a:t>
            </a:r>
            <a:r>
              <a:rPr lang="en-US" altLang="de-DE" dirty="0">
                <a:solidFill>
                  <a:srgbClr val="333333"/>
                </a:solidFill>
              </a:rPr>
              <a:t> </a:t>
            </a:r>
            <a:r>
              <a:rPr lang="de-DE" altLang="de-DE" dirty="0">
                <a:solidFill>
                  <a:srgbClr val="333333"/>
                </a:solidFill>
              </a:rPr>
              <a:t>– lua</a:t>
            </a:r>
            <a:r>
              <a:rPr lang="en-US" altLang="de-DE" dirty="0" err="1">
                <a:solidFill>
                  <a:srgbClr val="333333"/>
                </a:solidFill>
              </a:rPr>
              <a:t>ţi</a:t>
            </a:r>
            <a:r>
              <a:rPr lang="en-US" altLang="de-DE" dirty="0">
                <a:solidFill>
                  <a:srgbClr val="333333"/>
                </a:solidFill>
              </a:rPr>
              <a:t> </a:t>
            </a:r>
            <a:r>
              <a:rPr lang="en-US" altLang="de-DE" dirty="0" err="1">
                <a:solidFill>
                  <a:srgbClr val="333333"/>
                </a:solidFill>
              </a:rPr>
              <a:t>întotdeauna</a:t>
            </a:r>
            <a:r>
              <a:rPr lang="en-US" altLang="de-DE" dirty="0">
                <a:solidFill>
                  <a:srgbClr val="333333"/>
                </a:solidFill>
              </a:rPr>
              <a:t> </a:t>
            </a:r>
            <a:r>
              <a:rPr lang="en-US" altLang="de-DE" dirty="0" err="1">
                <a:solidFill>
                  <a:srgbClr val="333333"/>
                </a:solidFill>
              </a:rPr>
              <a:t>în</a:t>
            </a:r>
            <a:r>
              <a:rPr lang="en-US" altLang="de-DE" dirty="0">
                <a:solidFill>
                  <a:srgbClr val="333333"/>
                </a:solidFill>
              </a:rPr>
              <a:t> </a:t>
            </a:r>
            <a:r>
              <a:rPr lang="en-US" altLang="de-DE" dirty="0" err="1">
                <a:solidFill>
                  <a:srgbClr val="333333"/>
                </a:solidFill>
              </a:rPr>
              <a:t>considerare</a:t>
            </a:r>
            <a:r>
              <a:rPr lang="en-US" altLang="de-DE" dirty="0">
                <a:solidFill>
                  <a:srgbClr val="333333"/>
                </a:solidFill>
              </a:rPr>
              <a:t> </a:t>
            </a:r>
            <a:r>
              <a:rPr lang="en-US" altLang="de-DE" dirty="0" err="1">
                <a:solidFill>
                  <a:srgbClr val="333333"/>
                </a:solidFill>
              </a:rPr>
              <a:t>posibilitatea</a:t>
            </a:r>
            <a:r>
              <a:rPr lang="en-US" altLang="de-DE" dirty="0">
                <a:solidFill>
                  <a:srgbClr val="333333"/>
                </a:solidFill>
              </a:rPr>
              <a:t> </a:t>
            </a:r>
            <a:r>
              <a:rPr lang="en-US" altLang="de-DE" dirty="0" err="1">
                <a:solidFill>
                  <a:srgbClr val="333333"/>
                </a:solidFill>
              </a:rPr>
              <a:t>că</a:t>
            </a:r>
            <a:r>
              <a:rPr lang="en-US" altLang="de-DE" dirty="0">
                <a:solidFill>
                  <a:srgbClr val="333333"/>
                </a:solidFill>
              </a:rPr>
              <a:t> </a:t>
            </a:r>
            <a:r>
              <a:rPr lang="en-US" altLang="de-DE" dirty="0" err="1">
                <a:solidFill>
                  <a:srgbClr val="333333"/>
                </a:solidFill>
              </a:rPr>
              <a:t>vă</a:t>
            </a:r>
            <a:r>
              <a:rPr lang="en-US" altLang="de-DE" dirty="0">
                <a:solidFill>
                  <a:srgbClr val="333333"/>
                </a:solidFill>
              </a:rPr>
              <a:t> </a:t>
            </a:r>
            <a:r>
              <a:rPr lang="en-US" altLang="de-DE" dirty="0" err="1">
                <a:solidFill>
                  <a:srgbClr val="333333"/>
                </a:solidFill>
              </a:rPr>
              <a:t>puteţi</a:t>
            </a:r>
            <a:r>
              <a:rPr lang="en-US" altLang="de-DE" dirty="0">
                <a:solidFill>
                  <a:srgbClr val="333333"/>
                </a:solidFill>
              </a:rPr>
              <a:t> </a:t>
            </a:r>
            <a:r>
              <a:rPr lang="en-US" altLang="de-DE" dirty="0" err="1">
                <a:solidFill>
                  <a:srgbClr val="333333"/>
                </a:solidFill>
              </a:rPr>
              <a:t>înşela</a:t>
            </a:r>
            <a:r>
              <a:rPr lang="en-US" altLang="de-DE" dirty="0">
                <a:solidFill>
                  <a:srgbClr val="333333"/>
                </a:solidFill>
              </a:rPr>
              <a:t>.</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67</a:t>
            </a:fld>
            <a:endParaRPr lang="de-DE" altLang="de-DE"/>
          </a:p>
        </p:txBody>
      </p:sp>
    </p:spTree>
    <p:extLst>
      <p:ext uri="{BB962C8B-B14F-4D97-AF65-F5344CB8AC3E}">
        <p14:creationId xmlns:p14="http://schemas.microsoft.com/office/powerpoint/2010/main" val="21073378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b="1" dirty="0">
                <a:solidFill>
                  <a:srgbClr val="333333"/>
                </a:solidFill>
              </a:rPr>
              <a:t>Obiective:</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C</a:t>
            </a:r>
            <a:r>
              <a:rPr lang="en-US" altLang="de-DE" dirty="0" err="1">
                <a:solidFill>
                  <a:srgbClr val="333333"/>
                </a:solidFill>
              </a:rPr>
              <a:t>ând</a:t>
            </a:r>
            <a:r>
              <a:rPr lang="en-US" altLang="de-DE" dirty="0">
                <a:solidFill>
                  <a:srgbClr val="333333"/>
                </a:solidFill>
              </a:rPr>
              <a:t> </a:t>
            </a:r>
            <a:r>
              <a:rPr lang="en-US" altLang="de-DE" dirty="0" err="1">
                <a:solidFill>
                  <a:srgbClr val="333333"/>
                </a:solidFill>
              </a:rPr>
              <a:t>concluziile</a:t>
            </a:r>
            <a:r>
              <a:rPr lang="en-US" altLang="de-DE" dirty="0">
                <a:solidFill>
                  <a:srgbClr val="333333"/>
                </a:solidFill>
              </a:rPr>
              <a:t> </a:t>
            </a:r>
            <a:r>
              <a:rPr lang="en-US" altLang="de-DE" dirty="0" err="1">
                <a:solidFill>
                  <a:srgbClr val="333333"/>
                </a:solidFill>
              </a:rPr>
              <a:t>noastre</a:t>
            </a:r>
            <a:r>
              <a:rPr lang="en-US" altLang="de-DE" dirty="0">
                <a:solidFill>
                  <a:srgbClr val="333333"/>
                </a:solidFill>
              </a:rPr>
              <a:t>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importante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au </a:t>
            </a:r>
            <a:r>
              <a:rPr lang="en-US" altLang="de-DE" dirty="0" err="1">
                <a:solidFill>
                  <a:srgbClr val="333333"/>
                </a:solidFill>
              </a:rPr>
              <a:t>consecinţe</a:t>
            </a:r>
            <a:r>
              <a:rPr lang="en-US" altLang="de-DE" dirty="0">
                <a:solidFill>
                  <a:srgbClr val="333333"/>
                </a:solidFill>
              </a:rPr>
              <a:t> grave </a:t>
            </a:r>
            <a:r>
              <a:rPr lang="en-US" altLang="de-DE" dirty="0" err="1">
                <a:solidFill>
                  <a:srgbClr val="333333"/>
                </a:solidFill>
              </a:rPr>
              <a:t>este</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bine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evităm</a:t>
            </a:r>
            <a:r>
              <a:rPr lang="en-US" altLang="de-DE" dirty="0">
                <a:solidFill>
                  <a:srgbClr val="333333"/>
                </a:solidFill>
              </a:rPr>
              <a:t> </a:t>
            </a:r>
            <a:r>
              <a:rPr lang="en-US" altLang="de-DE" dirty="0" err="1">
                <a:solidFill>
                  <a:srgbClr val="333333"/>
                </a:solidFill>
              </a:rPr>
              <a:t>decizii</a:t>
            </a:r>
            <a:r>
              <a:rPr lang="en-US" altLang="de-DE" dirty="0">
                <a:solidFill>
                  <a:srgbClr val="333333"/>
                </a:solidFill>
              </a:rPr>
              <a:t> </a:t>
            </a:r>
            <a:r>
              <a:rPr lang="en-US" altLang="de-DE" dirty="0" err="1">
                <a:solidFill>
                  <a:srgbClr val="333333"/>
                </a:solidFill>
              </a:rPr>
              <a:t>pripite</a:t>
            </a:r>
            <a:r>
              <a:rPr lang="en-US" altLang="de-DE" dirty="0">
                <a:solidFill>
                  <a:srgbClr val="333333"/>
                </a:solidFill>
              </a:rPr>
              <a:t> </a:t>
            </a:r>
            <a:r>
              <a:rPr lang="en-US" altLang="de-DE" dirty="0" err="1">
                <a:solidFill>
                  <a:srgbClr val="333333"/>
                </a:solidFill>
              </a:rPr>
              <a:t>şi</a:t>
            </a:r>
            <a:r>
              <a:rPr lang="en-US" altLang="de-DE" dirty="0">
                <a:solidFill>
                  <a:srgbClr val="333333"/>
                </a:solidFill>
              </a:rPr>
              <a:t> </a:t>
            </a:r>
            <a:r>
              <a:rPr lang="en-US" altLang="de-DE" dirty="0" err="1">
                <a:solidFill>
                  <a:srgbClr val="333333"/>
                </a:solidFill>
              </a:rPr>
              <a:t>să</a:t>
            </a:r>
            <a:r>
              <a:rPr lang="en-US" altLang="de-DE" dirty="0">
                <a:solidFill>
                  <a:srgbClr val="333333"/>
                </a:solidFill>
              </a:rPr>
              <a:t> </a:t>
            </a:r>
            <a:r>
              <a:rPr lang="en-US" altLang="de-DE" dirty="0" err="1">
                <a:solidFill>
                  <a:srgbClr val="333333"/>
                </a:solidFill>
              </a:rPr>
              <a:t>căutăm</a:t>
            </a:r>
            <a:r>
              <a:rPr lang="en-US" altLang="de-DE" dirty="0">
                <a:solidFill>
                  <a:srgbClr val="333333"/>
                </a:solidFill>
              </a:rPr>
              <a:t> </a:t>
            </a:r>
            <a:r>
              <a:rPr lang="en-US" altLang="de-DE" dirty="0" err="1">
                <a:solidFill>
                  <a:srgbClr val="333333"/>
                </a:solidFill>
              </a:rPr>
              <a:t>informaţii</a:t>
            </a:r>
            <a:r>
              <a:rPr lang="en-US" altLang="de-DE" dirty="0">
                <a:solidFill>
                  <a:srgbClr val="333333"/>
                </a:solidFill>
              </a:rPr>
              <a:t> </a:t>
            </a:r>
            <a:r>
              <a:rPr lang="en-US" altLang="de-DE" dirty="0" err="1">
                <a:solidFill>
                  <a:srgbClr val="333333"/>
                </a:solidFill>
              </a:rPr>
              <a:t>relevante</a:t>
            </a:r>
            <a:r>
              <a:rPr lang="de-DE" altLang="de-DE" dirty="0">
                <a:solidFill>
                  <a:srgbClr val="333333"/>
                </a:solidFill>
              </a:rPr>
              <a:t>.</a:t>
            </a: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Exemplu: </a:t>
            </a:r>
            <a:r>
              <a:rPr lang="de-DE" altLang="de-DE" dirty="0">
                <a:solidFill>
                  <a:srgbClr val="333333"/>
                </a:solidFill>
              </a:rPr>
              <a:t>Cineva se b</a:t>
            </a:r>
            <a:r>
              <a:rPr lang="en-US" altLang="de-DE" dirty="0" err="1">
                <a:solidFill>
                  <a:srgbClr val="333333"/>
                </a:solidFill>
              </a:rPr>
              <a:t>âlbâie</a:t>
            </a:r>
            <a:r>
              <a:rPr lang="de-DE" altLang="de-DE" dirty="0">
                <a:solidFill>
                  <a:srgbClr val="333333"/>
                </a:solidFill>
              </a:rPr>
              <a:t>: </a:t>
            </a:r>
            <a:r>
              <a:rPr lang="de-DE" altLang="de-DE" i="1" dirty="0">
                <a:solidFill>
                  <a:srgbClr val="004992"/>
                </a:solidFill>
              </a:rPr>
              <a:t>este beat?</a:t>
            </a:r>
          </a:p>
          <a:p>
            <a:pPr marL="285750" lvl="0" indent="-285750" defTabSz="914400" fontAlgn="base">
              <a:lnSpc>
                <a:spcPct val="100000"/>
              </a:lnSpc>
              <a:spcBef>
                <a:spcPts val="1200"/>
              </a:spcBef>
              <a:buClr>
                <a:srgbClr val="000000"/>
              </a:buClr>
              <a:buFont typeface="WingDings"/>
              <a:buChar char=""/>
            </a:pPr>
            <a:r>
              <a:rPr lang="de-DE" altLang="de-DE" dirty="0">
                <a:solidFill>
                  <a:srgbClr val="333333"/>
                </a:solidFill>
              </a:rPr>
              <a:t>Observa</a:t>
            </a:r>
            <a:r>
              <a:rPr lang="en-US" altLang="de-DE" dirty="0" err="1">
                <a:solidFill>
                  <a:srgbClr val="333333"/>
                </a:solidFill>
              </a:rPr>
              <a:t>ţi</a:t>
            </a:r>
            <a:r>
              <a:rPr lang="en-US" altLang="de-DE" dirty="0">
                <a:solidFill>
                  <a:srgbClr val="333333"/>
                </a:solidFill>
              </a:rPr>
              <a:t> </a:t>
            </a:r>
            <a:r>
              <a:rPr lang="en-US" altLang="de-DE" dirty="0" err="1">
                <a:solidFill>
                  <a:srgbClr val="333333"/>
                </a:solidFill>
              </a:rPr>
              <a:t>mai</a:t>
            </a:r>
            <a:r>
              <a:rPr lang="en-US" altLang="de-DE" dirty="0">
                <a:solidFill>
                  <a:srgbClr val="333333"/>
                </a:solidFill>
              </a:rPr>
              <a:t> </a:t>
            </a:r>
            <a:r>
              <a:rPr lang="en-US" altLang="de-DE" dirty="0" err="1">
                <a:solidFill>
                  <a:srgbClr val="333333"/>
                </a:solidFill>
              </a:rPr>
              <a:t>atent</a:t>
            </a:r>
            <a:r>
              <a:rPr lang="de-DE" altLang="de-DE" dirty="0">
                <a:solidFill>
                  <a:srgbClr val="333333"/>
                </a:solidFill>
              </a:rPr>
              <a:t>: a ie</a:t>
            </a:r>
            <a:r>
              <a:rPr lang="en-US" altLang="de-DE" dirty="0" err="1">
                <a:solidFill>
                  <a:srgbClr val="333333"/>
                </a:solidFill>
              </a:rPr>
              <a:t>şit</a:t>
            </a:r>
            <a:r>
              <a:rPr lang="en-US" altLang="de-DE" dirty="0">
                <a:solidFill>
                  <a:srgbClr val="333333"/>
                </a:solidFill>
              </a:rPr>
              <a:t> </a:t>
            </a:r>
            <a:r>
              <a:rPr lang="en-US" altLang="de-DE" dirty="0" err="1">
                <a:solidFill>
                  <a:srgbClr val="333333"/>
                </a:solidFill>
              </a:rPr>
              <a:t>dintr</a:t>
            </a:r>
            <a:r>
              <a:rPr lang="en-US" altLang="de-DE" dirty="0">
                <a:solidFill>
                  <a:srgbClr val="333333"/>
                </a:solidFill>
              </a:rPr>
              <a:t>-o </a:t>
            </a:r>
            <a:r>
              <a:rPr lang="en-US" altLang="de-DE" dirty="0" err="1">
                <a:solidFill>
                  <a:srgbClr val="333333"/>
                </a:solidFill>
              </a:rPr>
              <a:t>cârciumă</a:t>
            </a:r>
            <a:r>
              <a:rPr lang="en-US" altLang="de-DE" dirty="0">
                <a:solidFill>
                  <a:srgbClr val="333333"/>
                </a:solidFill>
              </a:rPr>
              <a:t>, </a:t>
            </a:r>
            <a:r>
              <a:rPr lang="en-US" altLang="de-DE" dirty="0" err="1">
                <a:solidFill>
                  <a:srgbClr val="333333"/>
                </a:solidFill>
              </a:rPr>
              <a:t>miroase</a:t>
            </a:r>
            <a:r>
              <a:rPr lang="en-US" altLang="de-DE" dirty="0">
                <a:solidFill>
                  <a:srgbClr val="333333"/>
                </a:solidFill>
              </a:rPr>
              <a:t> a </a:t>
            </a:r>
            <a:r>
              <a:rPr lang="en-US" altLang="de-DE" dirty="0" err="1">
                <a:solidFill>
                  <a:srgbClr val="333333"/>
                </a:solidFill>
              </a:rPr>
              <a:t>alcool</a:t>
            </a:r>
            <a:r>
              <a:rPr lang="de-DE" altLang="de-DE" dirty="0">
                <a:solidFill>
                  <a:srgbClr val="333333"/>
                </a:solidFill>
              </a:rPr>
              <a:t> etc., </a:t>
            </a:r>
            <a:br>
              <a:rPr lang="de-DE" altLang="de-DE" dirty="0">
                <a:solidFill>
                  <a:srgbClr val="333333"/>
                </a:solidFill>
              </a:rPr>
            </a:br>
            <a:r>
              <a:rPr lang="de-DE" altLang="de-DE" i="1" dirty="0">
                <a:solidFill>
                  <a:srgbClr val="004992"/>
                </a:solidFill>
              </a:rPr>
              <a:t>Persoana ar putea s</a:t>
            </a:r>
            <a:r>
              <a:rPr lang="en-US" altLang="de-DE" i="1" dirty="0">
                <a:solidFill>
                  <a:srgbClr val="004992"/>
                </a:solidFill>
              </a:rPr>
              <a:t>ă </a:t>
            </a:r>
            <a:r>
              <a:rPr lang="en-US" altLang="de-DE" i="1" dirty="0" err="1">
                <a:solidFill>
                  <a:srgbClr val="004992"/>
                </a:solidFill>
              </a:rPr>
              <a:t>aibe</a:t>
            </a:r>
            <a:r>
              <a:rPr lang="en-US" altLang="de-DE" i="1" dirty="0">
                <a:solidFill>
                  <a:srgbClr val="004992"/>
                </a:solidFill>
              </a:rPr>
              <a:t> un </a:t>
            </a:r>
            <a:r>
              <a:rPr lang="en-US" altLang="de-DE" i="1" dirty="0" err="1">
                <a:solidFill>
                  <a:srgbClr val="004992"/>
                </a:solidFill>
              </a:rPr>
              <a:t>atac</a:t>
            </a:r>
            <a:r>
              <a:rPr lang="en-US" altLang="de-DE" i="1" dirty="0">
                <a:solidFill>
                  <a:srgbClr val="004992"/>
                </a:solidFill>
              </a:rPr>
              <a:t> cerebral </a:t>
            </a:r>
            <a:r>
              <a:rPr lang="en-US" altLang="de-DE" i="1" dirty="0" err="1">
                <a:solidFill>
                  <a:srgbClr val="004992"/>
                </a:solidFill>
              </a:rPr>
              <a:t>sau</a:t>
            </a:r>
            <a:r>
              <a:rPr lang="en-US" altLang="de-DE" i="1" dirty="0">
                <a:solidFill>
                  <a:srgbClr val="004992"/>
                </a:solidFill>
              </a:rPr>
              <a:t> </a:t>
            </a:r>
            <a:r>
              <a:rPr lang="de-DE" altLang="de-DE" i="1" dirty="0">
                <a:solidFill>
                  <a:srgbClr val="004992"/>
                </a:solidFill>
              </a:rPr>
              <a:t>tulbur</a:t>
            </a:r>
            <a:r>
              <a:rPr lang="en-US" altLang="de-DE" i="1" dirty="0" err="1">
                <a:solidFill>
                  <a:srgbClr val="004992"/>
                </a:solidFill>
              </a:rPr>
              <a:t>ări</a:t>
            </a:r>
            <a:r>
              <a:rPr lang="en-US" altLang="de-DE" i="1" dirty="0">
                <a:solidFill>
                  <a:srgbClr val="004992"/>
                </a:solidFill>
              </a:rPr>
              <a:t> de </a:t>
            </a:r>
            <a:r>
              <a:rPr lang="en-US" altLang="de-DE" i="1" dirty="0" err="1">
                <a:solidFill>
                  <a:srgbClr val="004992"/>
                </a:solidFill>
              </a:rPr>
              <a:t>limbaj</a:t>
            </a:r>
            <a:r>
              <a:rPr lang="en-US" altLang="de-DE" i="1" dirty="0">
                <a:solidFill>
                  <a:srgbClr val="004992"/>
                </a:solidFill>
              </a:rPr>
              <a:t>.</a:t>
            </a:r>
            <a:endParaRPr lang="de-DE" altLang="de-DE" i="1" dirty="0">
              <a:solidFill>
                <a:srgbClr val="004992"/>
              </a:solidFill>
            </a:endParaRP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Pericolul unei p</a:t>
            </a:r>
            <a:r>
              <a:rPr lang="en-US" altLang="de-DE" dirty="0" err="1">
                <a:solidFill>
                  <a:srgbClr val="333333"/>
                </a:solidFill>
              </a:rPr>
              <a:t>ăreri</a:t>
            </a:r>
            <a:r>
              <a:rPr lang="en-US" altLang="de-DE" dirty="0">
                <a:solidFill>
                  <a:srgbClr val="333333"/>
                </a:solidFill>
              </a:rPr>
              <a:t> </a:t>
            </a:r>
            <a:r>
              <a:rPr lang="en-US" altLang="de-DE" dirty="0" err="1">
                <a:solidFill>
                  <a:srgbClr val="333333"/>
                </a:solidFill>
              </a:rPr>
              <a:t>greşite</a:t>
            </a:r>
            <a:r>
              <a:rPr lang="en-US" altLang="de-DE" dirty="0">
                <a:solidFill>
                  <a:srgbClr val="333333"/>
                </a:solidFill>
              </a:rPr>
              <a:t> </a:t>
            </a:r>
            <a:r>
              <a:rPr lang="en-US" altLang="de-DE" dirty="0" err="1">
                <a:solidFill>
                  <a:srgbClr val="333333"/>
                </a:solidFill>
              </a:rPr>
              <a:t>când</a:t>
            </a:r>
            <a:r>
              <a:rPr lang="en-US" altLang="de-DE" dirty="0">
                <a:solidFill>
                  <a:srgbClr val="333333"/>
                </a:solidFill>
              </a:rPr>
              <a:t> </a:t>
            </a:r>
            <a:r>
              <a:rPr lang="en-US" altLang="de-DE" dirty="0" err="1">
                <a:solidFill>
                  <a:srgbClr val="333333"/>
                </a:solidFill>
              </a:rPr>
              <a:t>tragem</a:t>
            </a:r>
            <a:r>
              <a:rPr lang="en-US" altLang="de-DE" dirty="0">
                <a:solidFill>
                  <a:srgbClr val="333333"/>
                </a:solidFill>
              </a:rPr>
              <a:t> </a:t>
            </a:r>
            <a:r>
              <a:rPr lang="en-US" altLang="de-DE" dirty="0" err="1">
                <a:solidFill>
                  <a:srgbClr val="333333"/>
                </a:solidFill>
              </a:rPr>
              <a:t>concluzii</a:t>
            </a:r>
            <a:r>
              <a:rPr lang="en-US" altLang="de-DE" dirty="0">
                <a:solidFill>
                  <a:srgbClr val="333333"/>
                </a:solidFill>
              </a:rPr>
              <a:t> </a:t>
            </a:r>
            <a:r>
              <a:rPr lang="en-US" altLang="de-DE" dirty="0" err="1">
                <a:solidFill>
                  <a:srgbClr val="333333"/>
                </a:solidFill>
              </a:rPr>
              <a:t>prea</a:t>
            </a:r>
            <a:r>
              <a:rPr lang="en-US" altLang="de-DE" dirty="0">
                <a:solidFill>
                  <a:srgbClr val="333333"/>
                </a:solidFill>
              </a:rPr>
              <a:t> </a:t>
            </a:r>
            <a:r>
              <a:rPr lang="en-US" altLang="de-DE" dirty="0" err="1">
                <a:solidFill>
                  <a:srgbClr val="333333"/>
                </a:solidFill>
              </a:rPr>
              <a:t>repede</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en-US" altLang="de-DE" dirty="0" err="1">
                <a:solidFill>
                  <a:srgbClr val="333333"/>
                </a:solidFill>
              </a:rPr>
              <a:t>Deciziile</a:t>
            </a:r>
            <a:r>
              <a:rPr lang="en-US" altLang="de-DE" dirty="0">
                <a:solidFill>
                  <a:srgbClr val="333333"/>
                </a:solidFill>
              </a:rPr>
              <a:t> care nu </a:t>
            </a:r>
            <a:r>
              <a:rPr lang="en-US" altLang="de-DE" dirty="0" err="1">
                <a:solidFill>
                  <a:srgbClr val="333333"/>
                </a:solidFill>
              </a:rPr>
              <a:t>sunt</a:t>
            </a:r>
            <a:r>
              <a:rPr lang="en-US" altLang="de-DE" dirty="0">
                <a:solidFill>
                  <a:srgbClr val="333333"/>
                </a:solidFill>
              </a:rPr>
              <a:t> </a:t>
            </a:r>
            <a:r>
              <a:rPr lang="en-US" altLang="de-DE" dirty="0" err="1">
                <a:solidFill>
                  <a:srgbClr val="333333"/>
                </a:solidFill>
              </a:rPr>
              <a:t>aşa</a:t>
            </a:r>
            <a:r>
              <a:rPr lang="en-US" altLang="de-DE" dirty="0">
                <a:solidFill>
                  <a:srgbClr val="333333"/>
                </a:solidFill>
              </a:rPr>
              <a:t> de </a:t>
            </a:r>
            <a:r>
              <a:rPr lang="en-US" altLang="de-DE" dirty="0" err="1">
                <a:solidFill>
                  <a:srgbClr val="333333"/>
                </a:solidFill>
              </a:rPr>
              <a:t>importante</a:t>
            </a:r>
            <a:r>
              <a:rPr lang="en-US" altLang="de-DE" dirty="0">
                <a:solidFill>
                  <a:srgbClr val="333333"/>
                </a:solidFill>
              </a:rPr>
              <a:t> pot </a:t>
            </a:r>
            <a:r>
              <a:rPr lang="en-US" altLang="de-DE" dirty="0" err="1">
                <a:solidFill>
                  <a:srgbClr val="333333"/>
                </a:solidFill>
              </a:rPr>
              <a:t>să</a:t>
            </a:r>
            <a:r>
              <a:rPr lang="en-US" altLang="de-DE" dirty="0">
                <a:solidFill>
                  <a:srgbClr val="333333"/>
                </a:solidFill>
              </a:rPr>
              <a:t> fie </a:t>
            </a:r>
            <a:r>
              <a:rPr lang="en-US" altLang="de-DE" dirty="0" err="1">
                <a:solidFill>
                  <a:srgbClr val="333333"/>
                </a:solidFill>
              </a:rPr>
              <a:t>luate</a:t>
            </a:r>
            <a:r>
              <a:rPr lang="en-US" altLang="de-DE" dirty="0">
                <a:solidFill>
                  <a:srgbClr val="333333"/>
                </a:solidFill>
              </a:rPr>
              <a:t> </a:t>
            </a:r>
            <a:r>
              <a:rPr lang="en-US" altLang="de-DE" dirty="0" err="1">
                <a:solidFill>
                  <a:srgbClr val="333333"/>
                </a:solidFill>
              </a:rPr>
              <a:t>repede</a:t>
            </a:r>
            <a:r>
              <a:rPr lang="en-US" altLang="de-DE" dirty="0">
                <a:solidFill>
                  <a:srgbClr val="333333"/>
                </a:solidFill>
              </a:rPr>
              <a:t> (de </a:t>
            </a:r>
            <a:r>
              <a:rPr lang="en-US" altLang="de-DE" dirty="0" err="1">
                <a:solidFill>
                  <a:srgbClr val="333333"/>
                </a:solidFill>
              </a:rPr>
              <a:t>exemplu</a:t>
            </a:r>
            <a:r>
              <a:rPr lang="en-US" altLang="de-DE" dirty="0">
                <a:solidFill>
                  <a:srgbClr val="333333"/>
                </a:solidFill>
              </a:rPr>
              <a:t> </a:t>
            </a:r>
            <a:r>
              <a:rPr lang="en-US" altLang="de-DE" dirty="0" err="1">
                <a:solidFill>
                  <a:srgbClr val="333333"/>
                </a:solidFill>
              </a:rPr>
              <a:t>ce</a:t>
            </a:r>
            <a:r>
              <a:rPr lang="en-US" altLang="de-DE" dirty="0">
                <a:solidFill>
                  <a:srgbClr val="333333"/>
                </a:solidFill>
              </a:rPr>
              <a:t> </a:t>
            </a:r>
            <a:r>
              <a:rPr lang="en-US" altLang="de-DE" dirty="0" err="1">
                <a:solidFill>
                  <a:srgbClr val="333333"/>
                </a:solidFill>
              </a:rPr>
              <a:t>iaurt</a:t>
            </a:r>
            <a:r>
              <a:rPr lang="en-US" altLang="de-DE" dirty="0">
                <a:solidFill>
                  <a:srgbClr val="333333"/>
                </a:solidFill>
              </a:rPr>
              <a:t>, </a:t>
            </a:r>
            <a:r>
              <a:rPr lang="en-US" altLang="de-DE" dirty="0" err="1">
                <a:solidFill>
                  <a:srgbClr val="333333"/>
                </a:solidFill>
              </a:rPr>
              <a:t>ce</a:t>
            </a:r>
            <a:r>
              <a:rPr lang="en-US" altLang="de-DE" dirty="0">
                <a:solidFill>
                  <a:srgbClr val="333333"/>
                </a:solidFill>
              </a:rPr>
              <a:t> </a:t>
            </a:r>
            <a:r>
              <a:rPr lang="en-US" altLang="de-DE" dirty="0" err="1">
                <a:solidFill>
                  <a:srgbClr val="333333"/>
                </a:solidFill>
              </a:rPr>
              <a:t>prăjitură</a:t>
            </a:r>
            <a:r>
              <a:rPr lang="en-US" altLang="de-DE" dirty="0">
                <a:solidFill>
                  <a:srgbClr val="333333"/>
                </a:solidFill>
              </a:rPr>
              <a:t>, </a:t>
            </a:r>
            <a:r>
              <a:rPr lang="en-US" altLang="de-DE" dirty="0" err="1">
                <a:solidFill>
                  <a:srgbClr val="333333"/>
                </a:solidFill>
              </a:rPr>
              <a:t>numerele</a:t>
            </a:r>
            <a:r>
              <a:rPr lang="en-US" altLang="de-DE" dirty="0">
                <a:solidFill>
                  <a:srgbClr val="333333"/>
                </a:solidFill>
              </a:rPr>
              <a:t> de </a:t>
            </a:r>
            <a:r>
              <a:rPr lang="en-US" altLang="de-DE" dirty="0" err="1">
                <a:solidFill>
                  <a:srgbClr val="333333"/>
                </a:solidFill>
              </a:rPr>
              <a:t>loto</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A face </a:t>
            </a:r>
            <a:r>
              <a:rPr lang="en-US" altLang="de-DE" dirty="0" err="1">
                <a:solidFill>
                  <a:srgbClr val="333333"/>
                </a:solidFill>
              </a:rPr>
              <a:t>greşeli</a:t>
            </a:r>
            <a:r>
              <a:rPr lang="en-US" altLang="de-DE" dirty="0">
                <a:solidFill>
                  <a:srgbClr val="333333"/>
                </a:solidFill>
              </a:rPr>
              <a:t> </a:t>
            </a:r>
            <a:r>
              <a:rPr lang="en-US" altLang="de-DE" dirty="0" err="1">
                <a:solidFill>
                  <a:srgbClr val="333333"/>
                </a:solidFill>
              </a:rPr>
              <a:t>este</a:t>
            </a:r>
            <a:r>
              <a:rPr lang="en-US" altLang="de-DE" dirty="0">
                <a:solidFill>
                  <a:srgbClr val="333333"/>
                </a:solidFill>
              </a:rPr>
              <a:t> </a:t>
            </a:r>
            <a:r>
              <a:rPr lang="en-US" altLang="de-DE" dirty="0" err="1">
                <a:solidFill>
                  <a:srgbClr val="333333"/>
                </a:solidFill>
              </a:rPr>
              <a:t>omeneşte</a:t>
            </a:r>
            <a:r>
              <a:rPr lang="en-US" altLang="de-DE" dirty="0">
                <a:solidFill>
                  <a:srgbClr val="333333"/>
                </a:solidFill>
              </a:rPr>
              <a:t> </a:t>
            </a:r>
            <a:r>
              <a:rPr lang="de-DE" altLang="de-DE" dirty="0">
                <a:solidFill>
                  <a:srgbClr val="333333"/>
                </a:solidFill>
              </a:rPr>
              <a:t>– lua</a:t>
            </a:r>
            <a:r>
              <a:rPr lang="en-US" altLang="de-DE" dirty="0" err="1">
                <a:solidFill>
                  <a:srgbClr val="333333"/>
                </a:solidFill>
              </a:rPr>
              <a:t>ţi</a:t>
            </a:r>
            <a:r>
              <a:rPr lang="en-US" altLang="de-DE" dirty="0">
                <a:solidFill>
                  <a:srgbClr val="333333"/>
                </a:solidFill>
              </a:rPr>
              <a:t> </a:t>
            </a:r>
            <a:r>
              <a:rPr lang="en-US" altLang="de-DE" dirty="0" err="1">
                <a:solidFill>
                  <a:srgbClr val="333333"/>
                </a:solidFill>
              </a:rPr>
              <a:t>întotdeauna</a:t>
            </a:r>
            <a:r>
              <a:rPr lang="en-US" altLang="de-DE" dirty="0">
                <a:solidFill>
                  <a:srgbClr val="333333"/>
                </a:solidFill>
              </a:rPr>
              <a:t> </a:t>
            </a:r>
            <a:r>
              <a:rPr lang="en-US" altLang="de-DE" dirty="0" err="1">
                <a:solidFill>
                  <a:srgbClr val="333333"/>
                </a:solidFill>
              </a:rPr>
              <a:t>în</a:t>
            </a:r>
            <a:r>
              <a:rPr lang="en-US" altLang="de-DE" dirty="0">
                <a:solidFill>
                  <a:srgbClr val="333333"/>
                </a:solidFill>
              </a:rPr>
              <a:t> </a:t>
            </a:r>
            <a:r>
              <a:rPr lang="en-US" altLang="de-DE" dirty="0" err="1">
                <a:solidFill>
                  <a:srgbClr val="333333"/>
                </a:solidFill>
              </a:rPr>
              <a:t>considerare</a:t>
            </a:r>
            <a:r>
              <a:rPr lang="en-US" altLang="de-DE" dirty="0">
                <a:solidFill>
                  <a:srgbClr val="333333"/>
                </a:solidFill>
              </a:rPr>
              <a:t> </a:t>
            </a:r>
            <a:r>
              <a:rPr lang="en-US" altLang="de-DE" dirty="0" err="1">
                <a:solidFill>
                  <a:srgbClr val="333333"/>
                </a:solidFill>
              </a:rPr>
              <a:t>posibilitatea</a:t>
            </a:r>
            <a:r>
              <a:rPr lang="en-US" altLang="de-DE" dirty="0">
                <a:solidFill>
                  <a:srgbClr val="333333"/>
                </a:solidFill>
              </a:rPr>
              <a:t> </a:t>
            </a:r>
            <a:r>
              <a:rPr lang="en-US" altLang="de-DE" dirty="0" err="1">
                <a:solidFill>
                  <a:srgbClr val="333333"/>
                </a:solidFill>
              </a:rPr>
              <a:t>că</a:t>
            </a:r>
            <a:r>
              <a:rPr lang="en-US" altLang="de-DE" dirty="0">
                <a:solidFill>
                  <a:srgbClr val="333333"/>
                </a:solidFill>
              </a:rPr>
              <a:t> </a:t>
            </a:r>
            <a:r>
              <a:rPr lang="en-US" altLang="de-DE" dirty="0" err="1">
                <a:solidFill>
                  <a:srgbClr val="333333"/>
                </a:solidFill>
              </a:rPr>
              <a:t>vă</a:t>
            </a:r>
            <a:r>
              <a:rPr lang="en-US" altLang="de-DE" dirty="0">
                <a:solidFill>
                  <a:srgbClr val="333333"/>
                </a:solidFill>
              </a:rPr>
              <a:t> </a:t>
            </a:r>
            <a:r>
              <a:rPr lang="en-US" altLang="de-DE" dirty="0" err="1">
                <a:solidFill>
                  <a:srgbClr val="333333"/>
                </a:solidFill>
              </a:rPr>
              <a:t>puteţi</a:t>
            </a:r>
            <a:r>
              <a:rPr lang="en-US" altLang="de-DE" dirty="0">
                <a:solidFill>
                  <a:srgbClr val="333333"/>
                </a:solidFill>
              </a:rPr>
              <a:t> </a:t>
            </a:r>
            <a:r>
              <a:rPr lang="en-US" altLang="de-DE" dirty="0" err="1">
                <a:solidFill>
                  <a:srgbClr val="333333"/>
                </a:solidFill>
              </a:rPr>
              <a:t>înşela</a:t>
            </a:r>
            <a:r>
              <a:rPr lang="en-US" altLang="de-DE" dirty="0">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ro-RO" altLang="de-DE" dirty="0">
                <a:solidFill>
                  <a:srgbClr val="333333"/>
                </a:solidFill>
              </a:rPr>
              <a:t>Luați hotăriri importante pe baza faptelor solide.</a:t>
            </a:r>
            <a:r>
              <a:rPr lang="de-DE" altLang="de-DE" dirty="0">
                <a:solidFill>
                  <a:srgbClr val="333333"/>
                </a:solidFill>
              </a:rPr>
              <a:t> </a:t>
            </a:r>
            <a:r>
              <a:rPr lang="ro-RO" altLang="de-DE" dirty="0">
                <a:solidFill>
                  <a:srgbClr val="333333"/>
                </a:solidFill>
              </a:rPr>
              <a:t>Presupuneri</a:t>
            </a:r>
            <a:r>
              <a:rPr lang="de-DE" altLang="de-DE" dirty="0">
                <a:solidFill>
                  <a:srgbClr val="333333"/>
                </a:solidFill>
              </a:rPr>
              <a:t>le</a:t>
            </a:r>
            <a:r>
              <a:rPr lang="ro-RO" altLang="de-DE" dirty="0">
                <a:solidFill>
                  <a:srgbClr val="333333"/>
                </a:solidFill>
              </a:rPr>
              <a:t> simple sunt </a:t>
            </a:r>
            <a:r>
              <a:rPr lang="ro-RO" altLang="de-DE">
                <a:solidFill>
                  <a:srgbClr val="333333"/>
                </a:solidFill>
              </a:rPr>
              <a:t>un “sf</a:t>
            </a:r>
            <a:r>
              <a:rPr lang="vi-VN" altLang="de-DE" dirty="0">
                <a:solidFill>
                  <a:srgbClr val="333333"/>
                </a:solidFill>
              </a:rPr>
              <a:t>ă</a:t>
            </a:r>
            <a:r>
              <a:rPr lang="ro-RO" altLang="de-DE">
                <a:solidFill>
                  <a:srgbClr val="333333"/>
                </a:solidFill>
              </a:rPr>
              <a:t>tuitor prost”. </a:t>
            </a:r>
            <a:r>
              <a:rPr lang="ro-RO" altLang="de-DE" dirty="0">
                <a:solidFill>
                  <a:srgbClr val="333333"/>
                </a:solidFill>
              </a:rPr>
              <a:t>Ia în considerare întotdeauna consecvențele unei decizii greșite</a:t>
            </a:r>
            <a:r>
              <a:rPr lang="de-DE"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68</a:t>
            </a:fld>
            <a:endParaRPr lang="de-DE" altLang="de-DE"/>
          </a:p>
        </p:txBody>
      </p:sp>
    </p:spTree>
    <p:extLst>
      <p:ext uri="{BB962C8B-B14F-4D97-AF65-F5344CB8AC3E}">
        <p14:creationId xmlns:p14="http://schemas.microsoft.com/office/powerpoint/2010/main" val="625968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r>
              <a:rPr lang="de-DE" altLang="de-DE" sz="2400" dirty="0">
                <a:solidFill>
                  <a:srgbClr val="333333"/>
                </a:solidFill>
              </a:rPr>
              <a:t> Acest tip de a g</a:t>
            </a:r>
            <a:r>
              <a:rPr lang="en-US" altLang="de-DE" sz="2400" dirty="0" err="1">
                <a:solidFill>
                  <a:srgbClr val="333333"/>
                </a:solidFill>
              </a:rPr>
              <a:t>ândi</a:t>
            </a:r>
            <a:r>
              <a:rPr lang="en-US" altLang="de-DE" sz="2400" dirty="0">
                <a:solidFill>
                  <a:srgbClr val="333333"/>
                </a:solidFill>
              </a:rPr>
              <a:t> se </a:t>
            </a:r>
            <a:r>
              <a:rPr lang="en-US" altLang="de-DE" sz="2400" dirty="0" err="1">
                <a:solidFill>
                  <a:srgbClr val="333333"/>
                </a:solidFill>
              </a:rPr>
              <a:t>intensifică</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stresaţi</a:t>
            </a:r>
            <a:r>
              <a:rPr lang="en-US" altLang="de-DE" sz="2400" dirty="0">
                <a:solidFill>
                  <a:srgbClr val="333333"/>
                </a:solidFill>
              </a:rPr>
              <a:t>.</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9" name="Slide Number Placeholder 8"/>
          <p:cNvSpPr>
            <a:spLocks noGrp="1"/>
          </p:cNvSpPr>
          <p:nvPr>
            <p:ph type="sldNum" sz="quarter" idx="12"/>
          </p:nvPr>
        </p:nvSpPr>
        <p:spPr/>
        <p:txBody>
          <a:bodyPr/>
          <a:lstStyle/>
          <a:p>
            <a:fld id="{27BE01FC-13E7-4361-B5E2-6586C5770373}"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r>
              <a:rPr lang="de-DE" altLang="de-DE" sz="2400" dirty="0">
                <a:solidFill>
                  <a:srgbClr val="333333"/>
                </a:solidFill>
              </a:rPr>
              <a:t> Acest tip de a g</a:t>
            </a:r>
            <a:r>
              <a:rPr lang="en-US" altLang="de-DE" sz="2400" dirty="0" err="1">
                <a:solidFill>
                  <a:srgbClr val="333333"/>
                </a:solidFill>
              </a:rPr>
              <a:t>ândi</a:t>
            </a:r>
            <a:r>
              <a:rPr lang="en-US" altLang="de-DE" sz="2400" dirty="0">
                <a:solidFill>
                  <a:srgbClr val="333333"/>
                </a:solidFill>
              </a:rPr>
              <a:t> se </a:t>
            </a:r>
            <a:r>
              <a:rPr lang="en-US" altLang="de-DE" sz="2400" dirty="0" err="1">
                <a:solidFill>
                  <a:srgbClr val="333333"/>
                </a:solidFill>
              </a:rPr>
              <a:t>intensifică</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stresaţi</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Exemplu: </a:t>
            </a:r>
            <a:r>
              <a:rPr lang="de-DE" altLang="de-DE" sz="2400" dirty="0">
                <a:solidFill>
                  <a:srgbClr val="333333"/>
                </a:solidFill>
              </a:rPr>
              <a:t>Eugen vrea s</a:t>
            </a:r>
            <a:r>
              <a:rPr lang="en-US" altLang="de-DE" sz="2400" dirty="0">
                <a:solidFill>
                  <a:srgbClr val="333333"/>
                </a:solidFill>
              </a:rPr>
              <a:t>ă se </a:t>
            </a:r>
            <a:r>
              <a:rPr lang="en-US" altLang="de-DE" sz="2400" dirty="0" err="1">
                <a:solidFill>
                  <a:srgbClr val="333333"/>
                </a:solidFill>
              </a:rPr>
              <a:t>ducă</a:t>
            </a:r>
            <a:r>
              <a:rPr lang="en-US" altLang="de-DE" sz="2400" dirty="0">
                <a:solidFill>
                  <a:srgbClr val="333333"/>
                </a:solidFill>
              </a:rPr>
              <a:t> la u</a:t>
            </a:r>
            <a:r>
              <a:rPr lang="de-DE" altLang="de-DE" sz="2400" dirty="0">
                <a:solidFill>
                  <a:srgbClr val="333333"/>
                </a:solidFill>
              </a:rPr>
              <a:t>niversitate, </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îşi</a:t>
            </a:r>
            <a:r>
              <a:rPr lang="en-US" altLang="de-DE" sz="2400" dirty="0">
                <a:solidFill>
                  <a:srgbClr val="333333"/>
                </a:solidFill>
              </a:rPr>
              <a:t> </a:t>
            </a:r>
            <a:r>
              <a:rPr lang="en-US" altLang="de-DE" sz="2400" dirty="0" err="1">
                <a:solidFill>
                  <a:srgbClr val="333333"/>
                </a:solidFill>
              </a:rPr>
              <a:t>găseşte</a:t>
            </a:r>
            <a:r>
              <a:rPr lang="en-US" altLang="de-DE" sz="2400" dirty="0">
                <a:solidFill>
                  <a:srgbClr val="333333"/>
                </a:solidFill>
              </a:rPr>
              <a:t> </a:t>
            </a:r>
            <a:r>
              <a:rPr lang="en-US" altLang="de-DE" sz="2400" dirty="0" err="1">
                <a:solidFill>
                  <a:srgbClr val="333333"/>
                </a:solidFill>
              </a:rPr>
              <a:t>cheia</a:t>
            </a:r>
            <a:r>
              <a:rPr lang="en-US" altLang="de-DE" sz="2400" dirty="0">
                <a:solidFill>
                  <a:srgbClr val="333333"/>
                </a:solidFill>
              </a:rPr>
              <a:t> de la </a:t>
            </a:r>
            <a:r>
              <a:rPr lang="en-US" altLang="de-DE" sz="2400" dirty="0" err="1">
                <a:solidFill>
                  <a:srgbClr val="333333"/>
                </a:solidFill>
              </a:rPr>
              <a:t>maşină</a:t>
            </a:r>
            <a:r>
              <a:rPr lang="en-US" altLang="de-DE" sz="2400" dirty="0">
                <a:solidFill>
                  <a:srgbClr val="333333"/>
                </a:solidFill>
              </a:rPr>
              <a:t>. El </a:t>
            </a:r>
            <a:r>
              <a:rPr lang="en-US" altLang="de-DE" sz="2400" dirty="0" err="1">
                <a:solidFill>
                  <a:srgbClr val="333333"/>
                </a:solidFill>
              </a:rPr>
              <a:t>crede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administratorul</a:t>
            </a:r>
            <a:r>
              <a:rPr lang="en-US" altLang="de-DE" sz="2400" dirty="0">
                <a:solidFill>
                  <a:srgbClr val="333333"/>
                </a:solidFill>
              </a:rPr>
              <a:t> </a:t>
            </a:r>
            <a:r>
              <a:rPr lang="en-US" altLang="de-DE" sz="2400" dirty="0" err="1">
                <a:solidFill>
                  <a:srgbClr val="333333"/>
                </a:solidFill>
              </a:rPr>
              <a:t>blocului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-a </a:t>
            </a:r>
            <a:r>
              <a:rPr lang="en-US" altLang="de-DE" sz="2400" dirty="0" err="1">
                <a:solidFill>
                  <a:srgbClr val="333333"/>
                </a:solidFill>
              </a:rPr>
              <a:t>furat</a:t>
            </a:r>
            <a:r>
              <a:rPr lang="en-US" altLang="de-DE" sz="2400" dirty="0">
                <a:solidFill>
                  <a:srgbClr val="333333"/>
                </a:solidFill>
              </a:rPr>
              <a:t> </a:t>
            </a:r>
            <a:r>
              <a:rPr lang="en-US" altLang="de-DE" sz="2400" dirty="0" err="1">
                <a:solidFill>
                  <a:srgbClr val="333333"/>
                </a:solidFill>
              </a:rPr>
              <a:t>cheia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a-l </a:t>
            </a:r>
            <a:r>
              <a:rPr lang="en-US" altLang="de-DE" sz="2400" dirty="0" err="1">
                <a:solidFill>
                  <a:srgbClr val="333333"/>
                </a:solidFill>
              </a:rPr>
              <a:t>împiedica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se </a:t>
            </a:r>
            <a:r>
              <a:rPr lang="en-US" altLang="de-DE" sz="2400" dirty="0" err="1">
                <a:solidFill>
                  <a:srgbClr val="333333"/>
                </a:solidFill>
              </a:rPr>
              <a:t>ducă</a:t>
            </a:r>
            <a:r>
              <a:rPr lang="en-US" altLang="de-DE" sz="2400" dirty="0">
                <a:solidFill>
                  <a:srgbClr val="333333"/>
                </a:solidFill>
              </a:rPr>
              <a:t> la </a:t>
            </a:r>
            <a:r>
              <a:rPr lang="en-US" altLang="de-DE" sz="2400" dirty="0" err="1">
                <a:solidFill>
                  <a:srgbClr val="333333"/>
                </a:solidFill>
              </a:rPr>
              <a:t>universitate</a:t>
            </a:r>
            <a:r>
              <a:rPr lang="en-US"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a:t>
            </a:r>
            <a:r>
              <a:rPr lang="de-DE" altLang="de-DE" sz="2400" dirty="0">
                <a:solidFill>
                  <a:srgbClr val="333333"/>
                </a:solidFill>
              </a:rPr>
              <a:t> Eugen este convins c</a:t>
            </a:r>
            <a:r>
              <a:rPr lang="en-US" altLang="de-DE" sz="2400" dirty="0">
                <a:solidFill>
                  <a:srgbClr val="333333"/>
                </a:solidFill>
              </a:rPr>
              <a:t>ă </a:t>
            </a:r>
            <a:r>
              <a:rPr lang="en-US" altLang="de-DE" sz="2400" dirty="0" err="1">
                <a:solidFill>
                  <a:srgbClr val="333333"/>
                </a:solidFill>
              </a:rPr>
              <a:t>cineva</a:t>
            </a:r>
            <a:r>
              <a:rPr lang="en-US" altLang="de-DE" sz="2400" dirty="0">
                <a:solidFill>
                  <a:srgbClr val="333333"/>
                </a:solidFill>
              </a:rPr>
              <a:t> </a:t>
            </a:r>
            <a:r>
              <a:rPr lang="en-US" altLang="de-DE" sz="2400" dirty="0" err="1">
                <a:solidFill>
                  <a:srgbClr val="333333"/>
                </a:solidFill>
              </a:rPr>
              <a:t>vrea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-l </a:t>
            </a:r>
            <a:r>
              <a:rPr lang="en-US" altLang="de-DE" sz="2400" dirty="0" err="1">
                <a:solidFill>
                  <a:srgbClr val="333333"/>
                </a:solidFill>
              </a:rPr>
              <a:t>excludă</a:t>
            </a:r>
            <a:r>
              <a:rPr lang="en-US" altLang="de-DE" sz="2400" dirty="0">
                <a:solidFill>
                  <a:srgbClr val="333333"/>
                </a:solidFill>
              </a:rPr>
              <a:t> de la </a:t>
            </a:r>
            <a:r>
              <a:rPr lang="en-US" altLang="de-DE" sz="2400" dirty="0" err="1">
                <a:solidFill>
                  <a:srgbClr val="333333"/>
                </a:solidFill>
              </a:rPr>
              <a:t>universitate</a:t>
            </a:r>
            <a:r>
              <a:rPr lang="en-US" altLang="de-DE" sz="2400" dirty="0">
                <a:solidFill>
                  <a:srgbClr val="333333"/>
                </a:solidFill>
              </a:rPr>
              <a:t>.</a:t>
            </a: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Ce interes ar avea administratorul blocului ca Eugen s</a:t>
            </a:r>
            <a:r>
              <a:rPr lang="en-US" altLang="de-DE" sz="2400" dirty="0">
                <a:solidFill>
                  <a:srgbClr val="333333"/>
                </a:solidFill>
              </a:rPr>
              <a:t>ă fie </a:t>
            </a:r>
            <a:r>
              <a:rPr lang="en-US" altLang="de-DE" sz="2400" dirty="0" err="1">
                <a:solidFill>
                  <a:srgbClr val="333333"/>
                </a:solidFill>
              </a:rPr>
              <a:t>eliminat</a:t>
            </a:r>
            <a:r>
              <a:rPr lang="en-US" altLang="de-DE" sz="2400" dirty="0">
                <a:solidFill>
                  <a:srgbClr val="333333"/>
                </a:solidFill>
              </a:rPr>
              <a:t> de la </a:t>
            </a:r>
            <a:r>
              <a:rPr lang="en-US" altLang="de-DE" sz="2400" dirty="0" err="1">
                <a:solidFill>
                  <a:srgbClr val="333333"/>
                </a:solidFill>
              </a:rPr>
              <a:t>universitate</a:t>
            </a:r>
            <a:r>
              <a:rPr lang="en-US" altLang="de-DE" sz="2400" dirty="0">
                <a:solidFill>
                  <a:srgbClr val="333333"/>
                </a:solidFill>
              </a:rPr>
              <a:t>? Cum </a:t>
            </a:r>
            <a:r>
              <a:rPr lang="en-US" altLang="de-DE" sz="2400" dirty="0" err="1">
                <a:solidFill>
                  <a:srgbClr val="333333"/>
                </a:solidFill>
              </a:rPr>
              <a:t>ar</a:t>
            </a:r>
            <a:r>
              <a:rPr lang="en-US" altLang="de-DE" sz="2400" dirty="0">
                <a:solidFill>
                  <a:srgbClr val="333333"/>
                </a:solidFill>
              </a:rPr>
              <a:t> fi </a:t>
            </a:r>
            <a:r>
              <a:rPr lang="en-US" altLang="de-DE" sz="2400" dirty="0" err="1">
                <a:solidFill>
                  <a:srgbClr val="333333"/>
                </a:solidFill>
              </a:rPr>
              <a:t>ajuns</a:t>
            </a:r>
            <a:r>
              <a:rPr lang="en-US" altLang="de-DE" sz="2400" dirty="0">
                <a:solidFill>
                  <a:srgbClr val="333333"/>
                </a:solidFill>
              </a:rPr>
              <a:t> el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posesia</a:t>
            </a:r>
            <a:r>
              <a:rPr lang="en-US" altLang="de-DE" sz="2400" dirty="0">
                <a:solidFill>
                  <a:srgbClr val="333333"/>
                </a:solidFill>
              </a:rPr>
              <a:t> </a:t>
            </a:r>
            <a:r>
              <a:rPr lang="en-US" altLang="de-DE" sz="2400" dirty="0" err="1">
                <a:solidFill>
                  <a:srgbClr val="333333"/>
                </a:solidFill>
              </a:rPr>
              <a:t>cheii</a:t>
            </a:r>
            <a:r>
              <a:rPr lang="en-US" altLang="de-DE" sz="2400" dirty="0">
                <a:solidFill>
                  <a:srgbClr val="333333"/>
                </a:solidFill>
              </a:rPr>
              <a:t> de </a:t>
            </a:r>
            <a:r>
              <a:rPr lang="en-US" altLang="de-DE" sz="2400" dirty="0" err="1">
                <a:solidFill>
                  <a:srgbClr val="333333"/>
                </a:solidFill>
              </a:rPr>
              <a:t>maşină</a:t>
            </a:r>
            <a:r>
              <a:rPr lang="en-US" altLang="de-DE" sz="2400" dirty="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70</a:t>
            </a:fld>
            <a:endParaRPr lang="de-DE" altLang="de-DE"/>
          </a:p>
        </p:txBody>
      </p:sp>
    </p:spTree>
    <p:extLst>
      <p:ext uri="{BB962C8B-B14F-4D97-AF65-F5344CB8AC3E}">
        <p14:creationId xmlns:p14="http://schemas.microsoft.com/office/powerpoint/2010/main" val="15714691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trage</a:t>
            </a:r>
            <a:r>
              <a:rPr lang="en-US" altLang="de-DE" sz="2400" dirty="0">
                <a:solidFill>
                  <a:srgbClr val="333333"/>
                </a:solidFill>
              </a:rPr>
              <a:t> </a:t>
            </a:r>
            <a:r>
              <a:rPr lang="en-US" altLang="de-DE" sz="2400" dirty="0" err="1">
                <a:solidFill>
                  <a:srgbClr val="333333"/>
                </a:solidFill>
              </a:rPr>
              <a:t>concluzii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repede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de a-</a:t>
            </a:r>
            <a:r>
              <a:rPr lang="en-US" altLang="de-DE" sz="2400" dirty="0" err="1">
                <a:solidFill>
                  <a:srgbClr val="333333"/>
                </a:solidFill>
              </a:rPr>
              <a:t>şi</a:t>
            </a:r>
            <a:r>
              <a:rPr lang="en-US" altLang="de-DE" sz="2400" dirty="0">
                <a:solidFill>
                  <a:srgbClr val="333333"/>
                </a:solidFill>
              </a:rPr>
              <a:t> forma </a:t>
            </a:r>
            <a:r>
              <a:rPr lang="en-US" altLang="de-DE" sz="2400" dirty="0" err="1">
                <a:solidFill>
                  <a:srgbClr val="333333"/>
                </a:solidFill>
              </a:rPr>
              <a:t>păreri</a:t>
            </a:r>
            <a:r>
              <a:rPr lang="en-US" altLang="de-DE" sz="2400" dirty="0">
                <a:solidFill>
                  <a:srgbClr val="333333"/>
                </a:solidFill>
              </a:rPr>
              <a:t> extreme.</a:t>
            </a:r>
            <a:r>
              <a:rPr lang="de-DE" altLang="de-DE" sz="2400" dirty="0">
                <a:solidFill>
                  <a:srgbClr val="333333"/>
                </a:solidFill>
              </a:rPr>
              <a:t> Acest tip de a g</a:t>
            </a:r>
            <a:r>
              <a:rPr lang="en-US" altLang="de-DE" sz="2400" dirty="0" err="1">
                <a:solidFill>
                  <a:srgbClr val="333333"/>
                </a:solidFill>
              </a:rPr>
              <a:t>ândi</a:t>
            </a:r>
            <a:r>
              <a:rPr lang="en-US" altLang="de-DE" sz="2400" dirty="0">
                <a:solidFill>
                  <a:srgbClr val="333333"/>
                </a:solidFill>
              </a:rPr>
              <a:t> se </a:t>
            </a:r>
            <a:r>
              <a:rPr lang="en-US" altLang="de-DE" sz="2400" dirty="0" err="1">
                <a:solidFill>
                  <a:srgbClr val="333333"/>
                </a:solidFill>
              </a:rPr>
              <a:t>intensifică</a:t>
            </a:r>
            <a:r>
              <a:rPr lang="en-US" altLang="de-DE" sz="2400" dirty="0">
                <a:solidFill>
                  <a:srgbClr val="333333"/>
                </a:solidFill>
              </a:rPr>
              <a:t>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stresaţi</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Exemplu: </a:t>
            </a:r>
            <a:r>
              <a:rPr lang="de-DE" altLang="de-DE" sz="2400" dirty="0">
                <a:solidFill>
                  <a:srgbClr val="333333"/>
                </a:solidFill>
              </a:rPr>
              <a:t>Eugen vrea s</a:t>
            </a:r>
            <a:r>
              <a:rPr lang="en-US" altLang="de-DE" sz="2400" dirty="0">
                <a:solidFill>
                  <a:srgbClr val="333333"/>
                </a:solidFill>
              </a:rPr>
              <a:t>ă se </a:t>
            </a:r>
            <a:r>
              <a:rPr lang="en-US" altLang="de-DE" sz="2400" dirty="0" err="1">
                <a:solidFill>
                  <a:srgbClr val="333333"/>
                </a:solidFill>
              </a:rPr>
              <a:t>ducă</a:t>
            </a:r>
            <a:r>
              <a:rPr lang="en-US" altLang="de-DE" sz="2400" dirty="0">
                <a:solidFill>
                  <a:srgbClr val="333333"/>
                </a:solidFill>
              </a:rPr>
              <a:t> la u</a:t>
            </a:r>
            <a:r>
              <a:rPr lang="de-DE" altLang="de-DE" sz="2400" dirty="0">
                <a:solidFill>
                  <a:srgbClr val="333333"/>
                </a:solidFill>
              </a:rPr>
              <a:t>niversitate, </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îşi</a:t>
            </a:r>
            <a:r>
              <a:rPr lang="en-US" altLang="de-DE" sz="2400" dirty="0">
                <a:solidFill>
                  <a:srgbClr val="333333"/>
                </a:solidFill>
              </a:rPr>
              <a:t> </a:t>
            </a:r>
            <a:r>
              <a:rPr lang="en-US" altLang="de-DE" sz="2400" dirty="0" err="1">
                <a:solidFill>
                  <a:srgbClr val="333333"/>
                </a:solidFill>
              </a:rPr>
              <a:t>găseşte</a:t>
            </a:r>
            <a:r>
              <a:rPr lang="en-US" altLang="de-DE" sz="2400" dirty="0">
                <a:solidFill>
                  <a:srgbClr val="333333"/>
                </a:solidFill>
              </a:rPr>
              <a:t> </a:t>
            </a:r>
            <a:r>
              <a:rPr lang="en-US" altLang="de-DE" sz="2400" dirty="0" err="1">
                <a:solidFill>
                  <a:srgbClr val="333333"/>
                </a:solidFill>
              </a:rPr>
              <a:t>cheia</a:t>
            </a:r>
            <a:r>
              <a:rPr lang="en-US" altLang="de-DE" sz="2400" dirty="0">
                <a:solidFill>
                  <a:srgbClr val="333333"/>
                </a:solidFill>
              </a:rPr>
              <a:t> de la </a:t>
            </a:r>
            <a:r>
              <a:rPr lang="en-US" altLang="de-DE" sz="2400" dirty="0" err="1">
                <a:solidFill>
                  <a:srgbClr val="333333"/>
                </a:solidFill>
              </a:rPr>
              <a:t>maşină</a:t>
            </a:r>
            <a:r>
              <a:rPr lang="en-US" altLang="de-DE" sz="2400" dirty="0">
                <a:solidFill>
                  <a:srgbClr val="333333"/>
                </a:solidFill>
              </a:rPr>
              <a:t>. El </a:t>
            </a:r>
            <a:r>
              <a:rPr lang="en-US" altLang="de-DE" sz="2400" dirty="0" err="1">
                <a:solidFill>
                  <a:srgbClr val="333333"/>
                </a:solidFill>
              </a:rPr>
              <a:t>crede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administratorul</a:t>
            </a:r>
            <a:r>
              <a:rPr lang="en-US" altLang="de-DE" sz="2400" dirty="0">
                <a:solidFill>
                  <a:srgbClr val="333333"/>
                </a:solidFill>
              </a:rPr>
              <a:t> </a:t>
            </a:r>
            <a:r>
              <a:rPr lang="en-US" altLang="de-DE" sz="2400" dirty="0" err="1">
                <a:solidFill>
                  <a:srgbClr val="333333"/>
                </a:solidFill>
              </a:rPr>
              <a:t>blocului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-a </a:t>
            </a:r>
            <a:r>
              <a:rPr lang="en-US" altLang="de-DE" sz="2400" dirty="0" err="1">
                <a:solidFill>
                  <a:srgbClr val="333333"/>
                </a:solidFill>
              </a:rPr>
              <a:t>furat</a:t>
            </a:r>
            <a:r>
              <a:rPr lang="en-US" altLang="de-DE" sz="2400" dirty="0">
                <a:solidFill>
                  <a:srgbClr val="333333"/>
                </a:solidFill>
              </a:rPr>
              <a:t> </a:t>
            </a:r>
            <a:r>
              <a:rPr lang="en-US" altLang="de-DE" sz="2400" dirty="0" err="1">
                <a:solidFill>
                  <a:srgbClr val="333333"/>
                </a:solidFill>
              </a:rPr>
              <a:t>cheia</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a-l </a:t>
            </a:r>
            <a:r>
              <a:rPr lang="en-US" altLang="de-DE" sz="2400" dirty="0" err="1">
                <a:solidFill>
                  <a:srgbClr val="333333"/>
                </a:solidFill>
              </a:rPr>
              <a:t>împiedica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se </a:t>
            </a:r>
            <a:r>
              <a:rPr lang="en-US" altLang="de-DE" sz="2400" dirty="0" err="1">
                <a:solidFill>
                  <a:srgbClr val="333333"/>
                </a:solidFill>
              </a:rPr>
              <a:t>ducă</a:t>
            </a:r>
            <a:r>
              <a:rPr lang="en-US" altLang="de-DE" sz="2400" dirty="0">
                <a:solidFill>
                  <a:srgbClr val="333333"/>
                </a:solidFill>
              </a:rPr>
              <a:t> la </a:t>
            </a:r>
            <a:r>
              <a:rPr lang="en-US" altLang="de-DE" sz="2400" dirty="0" err="1">
                <a:solidFill>
                  <a:srgbClr val="333333"/>
                </a:solidFill>
              </a:rPr>
              <a:t>universitate</a:t>
            </a:r>
            <a:r>
              <a:rPr lang="en-US"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De ce:</a:t>
            </a:r>
            <a:r>
              <a:rPr lang="de-DE" altLang="de-DE" sz="2400" dirty="0">
                <a:solidFill>
                  <a:srgbClr val="333333"/>
                </a:solidFill>
              </a:rPr>
              <a:t> Eugen este convins c</a:t>
            </a:r>
            <a:r>
              <a:rPr lang="en-US" altLang="de-DE" sz="2400" dirty="0">
                <a:solidFill>
                  <a:srgbClr val="333333"/>
                </a:solidFill>
              </a:rPr>
              <a:t>ă </a:t>
            </a:r>
            <a:r>
              <a:rPr lang="en-US" altLang="de-DE" sz="2400" dirty="0" err="1">
                <a:solidFill>
                  <a:srgbClr val="333333"/>
                </a:solidFill>
              </a:rPr>
              <a:t>cineva</a:t>
            </a:r>
            <a:r>
              <a:rPr lang="en-US" altLang="de-DE" sz="2400" dirty="0">
                <a:solidFill>
                  <a:srgbClr val="333333"/>
                </a:solidFill>
              </a:rPr>
              <a:t> </a:t>
            </a:r>
            <a:r>
              <a:rPr lang="en-US" altLang="de-DE" sz="2400" dirty="0" err="1">
                <a:solidFill>
                  <a:srgbClr val="333333"/>
                </a:solidFill>
              </a:rPr>
              <a:t>vrea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-l </a:t>
            </a:r>
            <a:r>
              <a:rPr lang="en-US" altLang="de-DE" sz="2400" dirty="0" err="1">
                <a:solidFill>
                  <a:srgbClr val="333333"/>
                </a:solidFill>
              </a:rPr>
              <a:t>excludă</a:t>
            </a:r>
            <a:r>
              <a:rPr lang="en-US" altLang="de-DE" sz="2400" dirty="0">
                <a:solidFill>
                  <a:srgbClr val="333333"/>
                </a:solidFill>
              </a:rPr>
              <a:t> de la </a:t>
            </a:r>
            <a:r>
              <a:rPr lang="en-US" altLang="de-DE" sz="2400" dirty="0" err="1">
                <a:solidFill>
                  <a:srgbClr val="333333"/>
                </a:solidFill>
              </a:rPr>
              <a:t>universitate</a:t>
            </a:r>
            <a:r>
              <a:rPr lang="en-US" altLang="de-DE" sz="2400" dirty="0">
                <a:solidFill>
                  <a:srgbClr val="333333"/>
                </a:solidFill>
              </a:rPr>
              <a:t>.</a:t>
            </a:r>
          </a:p>
          <a:p>
            <a:pPr lvl="0" defTabSz="914400" fontAlgn="base">
              <a:lnSpc>
                <a:spcPct val="100000"/>
              </a:lnSpc>
              <a:spcBef>
                <a:spcPts val="1200"/>
              </a:spcBef>
            </a:pPr>
            <a:r>
              <a:rPr lang="en-US" altLang="de-DE" sz="2400" dirty="0" err="1">
                <a:solidFill>
                  <a:srgbClr val="004992"/>
                </a:solidFill>
              </a:rPr>
              <a:t>Însă</a:t>
            </a:r>
            <a:r>
              <a:rPr lang="de-DE" altLang="de-DE" sz="2400" dirty="0">
                <a:solidFill>
                  <a:srgbClr val="004992"/>
                </a:solidFill>
              </a:rPr>
              <a:t>: </a:t>
            </a:r>
            <a:r>
              <a:rPr lang="de-DE" altLang="de-DE" sz="2400" dirty="0">
                <a:solidFill>
                  <a:srgbClr val="333333"/>
                </a:solidFill>
              </a:rPr>
              <a:t>Ce interes ar avea administratorul blocului ca Eugen s</a:t>
            </a:r>
            <a:r>
              <a:rPr lang="en-US" altLang="de-DE" sz="2400" dirty="0">
                <a:solidFill>
                  <a:srgbClr val="333333"/>
                </a:solidFill>
              </a:rPr>
              <a:t>ă fie </a:t>
            </a:r>
            <a:r>
              <a:rPr lang="en-US" altLang="de-DE" sz="2400" dirty="0" err="1">
                <a:solidFill>
                  <a:srgbClr val="333333"/>
                </a:solidFill>
              </a:rPr>
              <a:t>eliminat</a:t>
            </a:r>
            <a:r>
              <a:rPr lang="en-US" altLang="de-DE" sz="2400" dirty="0">
                <a:solidFill>
                  <a:srgbClr val="333333"/>
                </a:solidFill>
              </a:rPr>
              <a:t> de la </a:t>
            </a:r>
            <a:r>
              <a:rPr lang="en-US" altLang="de-DE" sz="2400" dirty="0" err="1">
                <a:solidFill>
                  <a:srgbClr val="333333"/>
                </a:solidFill>
              </a:rPr>
              <a:t>universitate</a:t>
            </a:r>
            <a:r>
              <a:rPr lang="en-US" altLang="de-DE" sz="2400" dirty="0">
                <a:solidFill>
                  <a:srgbClr val="333333"/>
                </a:solidFill>
              </a:rPr>
              <a:t>? Cum </a:t>
            </a:r>
            <a:r>
              <a:rPr lang="en-US" altLang="de-DE" sz="2400" dirty="0" err="1">
                <a:solidFill>
                  <a:srgbClr val="333333"/>
                </a:solidFill>
              </a:rPr>
              <a:t>ar</a:t>
            </a:r>
            <a:r>
              <a:rPr lang="en-US" altLang="de-DE" sz="2400" dirty="0">
                <a:solidFill>
                  <a:srgbClr val="333333"/>
                </a:solidFill>
              </a:rPr>
              <a:t> fi </a:t>
            </a:r>
            <a:r>
              <a:rPr lang="en-US" altLang="de-DE" sz="2400" dirty="0" err="1">
                <a:solidFill>
                  <a:srgbClr val="333333"/>
                </a:solidFill>
              </a:rPr>
              <a:t>ajuns</a:t>
            </a:r>
            <a:r>
              <a:rPr lang="en-US" altLang="de-DE" sz="2400" dirty="0">
                <a:solidFill>
                  <a:srgbClr val="333333"/>
                </a:solidFill>
              </a:rPr>
              <a:t> el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posesia</a:t>
            </a:r>
            <a:r>
              <a:rPr lang="en-US" altLang="de-DE" sz="2400" dirty="0">
                <a:solidFill>
                  <a:srgbClr val="333333"/>
                </a:solidFill>
              </a:rPr>
              <a:t> </a:t>
            </a:r>
            <a:r>
              <a:rPr lang="en-US" altLang="de-DE" sz="2400" dirty="0" err="1">
                <a:solidFill>
                  <a:srgbClr val="333333"/>
                </a:solidFill>
              </a:rPr>
              <a:t>cheii</a:t>
            </a:r>
            <a:r>
              <a:rPr lang="en-US" altLang="de-DE" sz="2400" dirty="0">
                <a:solidFill>
                  <a:srgbClr val="333333"/>
                </a:solidFill>
              </a:rPr>
              <a:t> de </a:t>
            </a:r>
            <a:r>
              <a:rPr lang="en-US" altLang="de-DE" sz="2400" dirty="0" err="1">
                <a:solidFill>
                  <a:srgbClr val="333333"/>
                </a:solidFill>
              </a:rPr>
              <a:t>maşină</a:t>
            </a:r>
            <a:r>
              <a:rPr lang="en-US" altLang="de-DE" sz="2400" dirty="0">
                <a:solidFill>
                  <a:srgbClr val="333333"/>
                </a:solidFill>
              </a:rPr>
              <a:t>?</a:t>
            </a:r>
            <a:endParaRPr lang="de-DE" altLang="de-DE" sz="2400" dirty="0">
              <a:solidFill>
                <a:srgbClr val="333333"/>
              </a:solidFill>
            </a:endParaRPr>
          </a:p>
          <a:p>
            <a:pPr lvl="0" defTabSz="914400" fontAlgn="base">
              <a:lnSpc>
                <a:spcPct val="100000"/>
              </a:lnSpc>
              <a:spcBef>
                <a:spcPts val="1200"/>
              </a:spcBef>
            </a:pPr>
            <a:r>
              <a:rPr lang="en-US" altLang="de-DE" sz="2400" dirty="0" err="1">
                <a:solidFill>
                  <a:srgbClr val="333333"/>
                </a:solidFill>
              </a:rPr>
              <a:t>Înainte</a:t>
            </a:r>
            <a:r>
              <a:rPr lang="en-US" altLang="de-DE" sz="2400" dirty="0">
                <a:solidFill>
                  <a:srgbClr val="333333"/>
                </a:solidFill>
              </a:rPr>
              <a:t> de a face </a:t>
            </a:r>
            <a:r>
              <a:rPr lang="en-US" altLang="de-DE" sz="2400" dirty="0" err="1">
                <a:solidFill>
                  <a:srgbClr val="333333"/>
                </a:solidFill>
              </a:rPr>
              <a:t>acuzaţii</a:t>
            </a:r>
            <a:r>
              <a:rPr lang="en-US" altLang="de-DE" sz="2400" dirty="0">
                <a:solidFill>
                  <a:srgbClr val="333333"/>
                </a:solidFill>
              </a:rPr>
              <a:t> grave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necesar</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adunaţi</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discutaţi</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explicaţii</a:t>
            </a:r>
            <a:r>
              <a:rPr lang="en-US" altLang="de-DE" sz="2400" dirty="0">
                <a:solidFill>
                  <a:srgbClr val="333333"/>
                </a:solidFill>
              </a:rPr>
              <a:t> cu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încredere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71</a:t>
            </a:fld>
            <a:endParaRPr lang="de-DE" altLang="de-DE"/>
          </a:p>
        </p:txBody>
      </p:sp>
    </p:spTree>
    <p:extLst>
      <p:ext uri="{BB962C8B-B14F-4D97-AF65-F5344CB8AC3E}">
        <p14:creationId xmlns:p14="http://schemas.microsoft.com/office/powerpoint/2010/main" val="28300254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it-IT"/>
              <a:t>Trening metacognitiv 7 – Concluzii pripite II</a:t>
            </a:r>
            <a:endParaRPr lang="de-DE"/>
          </a:p>
        </p:txBody>
      </p:sp>
      <p:sp>
        <p:nvSpPr>
          <p:cNvPr id="16" name="Slide Number Placeholder 15"/>
          <p:cNvSpPr>
            <a:spLocks noGrp="1"/>
          </p:cNvSpPr>
          <p:nvPr>
            <p:ph type="sldNum" sz="quarter" idx="12"/>
          </p:nvPr>
        </p:nvSpPr>
        <p:spPr/>
        <p:txBody>
          <a:bodyPr/>
          <a:lstStyle/>
          <a:p>
            <a:fld id="{27BE01FC-13E7-4361-B5E2-6586C5770373}" type="slidenum">
              <a:rPr lang="de-DE" altLang="de-DE" smtClean="0"/>
              <a:pPr/>
              <a:t>72</a:t>
            </a:fld>
            <a:endParaRPr lang="de-DE" altLang="de-DE"/>
          </a:p>
        </p:txBody>
      </p:sp>
    </p:spTree>
    <p:extLst>
      <p:ext uri="{BB962C8B-B14F-4D97-AF65-F5344CB8AC3E}">
        <p14:creationId xmlns:p14="http://schemas.microsoft.com/office/powerpoint/2010/main" val="26922355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67556391"/>
              </p:ext>
            </p:extLst>
          </p:nvPr>
        </p:nvGraphicFramePr>
        <p:xfrm>
          <a:off x="408954" y="2011680"/>
          <a:ext cx="11375999" cy="27127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Gertrud K.</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Der Hauptmann von Köpenick</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captain of Koepenick/Hauptmann von Köpenick</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a:t>
                      </a:r>
                      <a:r>
                        <a:rPr kumimoji="0" lang="de-DE" sz="1000" b="0" i="0" u="none" strike="noStrike" cap="none" normalizeH="0" baseline="0">
                          <a:ln>
                            <a:noFill/>
                          </a:ln>
                          <a:solidFill>
                            <a:srgbClr val="333333"/>
                          </a:solidFill>
                          <a:effectLst/>
                          <a:latin typeface="Calibri Light"/>
                          <a:cs typeface="Times New Roman" pitchFamily="18" charset="0"/>
                        </a:rPr>
                        <a:t>gemeinfrei (“public domain”), </a:t>
                      </a:r>
                      <a:r>
                        <a:rPr kumimoji="0" lang="de-DE" sz="1000" b="0" i="0" u="none" strike="noStrike" cap="none" normalizeH="0" baseline="0" dirty="0">
                          <a:ln>
                            <a:noFill/>
                          </a:ln>
                          <a:solidFill>
                            <a:srgbClr val="333333"/>
                          </a:solidFill>
                          <a:effectLst/>
                          <a:latin typeface="Calibri Light"/>
                          <a:cs typeface="Times New Roman" pitchFamily="18" charset="0"/>
                        </a:rPr>
                        <a:t>da die Schutzfrist des Urheberrechts unseres Wissens abgelaufen </a:t>
                      </a:r>
                      <a:r>
                        <a:rPr kumimoji="0" lang="de-DE" sz="1000" b="0" i="0" u="none" strike="noStrike" cap="none" normalizeH="0" baseline="0">
                          <a:ln>
                            <a:noFill/>
                          </a:ln>
                          <a:solidFill>
                            <a:srgbClr val="333333"/>
                          </a:solidFill>
                          <a:effectLst/>
                          <a:latin typeface="Calibri Light"/>
                          <a:cs typeface="Times New Roman" pitchFamily="18" charset="0"/>
                        </a:rPr>
                        <a:t>ist (“public domain”; </a:t>
                      </a:r>
                      <a:r>
                        <a:rPr kumimoji="0" lang="de-DE" sz="1000" b="0" i="0" u="none" strike="noStrike" cap="none" normalizeH="0" baseline="0" dirty="0">
                          <a:ln>
                            <a:noFill/>
                          </a:ln>
                          <a:solidFill>
                            <a:srgbClr val="333333"/>
                          </a:solidFill>
                          <a:effectLst/>
                          <a:latin typeface="Calibri Light"/>
                          <a:cs typeface="Times New Roman" pitchFamily="18" charset="0"/>
                        </a:rPr>
                        <a:t>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pPr>
              <a:defRPr/>
            </a:pPr>
            <a:r>
              <a:rPr lang="it-IT"/>
              <a:t>Trening metacognitiv 7 – Concluzii pripite II</a:t>
            </a:r>
            <a:endParaRPr lang="de-DE"/>
          </a:p>
        </p:txBody>
      </p:sp>
      <p:sp>
        <p:nvSpPr>
          <p:cNvPr id="10" name="Slide Number Placeholder 9"/>
          <p:cNvSpPr>
            <a:spLocks noGrp="1"/>
          </p:cNvSpPr>
          <p:nvPr>
            <p:ph type="sldNum" sz="quarter" idx="12"/>
          </p:nvPr>
        </p:nvSpPr>
        <p:spPr/>
        <p:txBody>
          <a:bodyPr/>
          <a:lstStyle/>
          <a:p>
            <a:fld id="{7A8B5E66-6728-4999-89ED-C3D5078ECFD5}"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44484701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b="0" i="0" u="none">
                          <a:solidFill>
                            <a:srgbClr val="333333"/>
                          </a:solidFill>
                          <a:latin typeface="Calibri Light"/>
                        </a:rPr>
                        <a:t>Argumente pro?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60A08593-6CB1-4BAF-B7C2-5B2B459EA0B9}" type="slidenum">
              <a:rPr lang="de-DE" altLang="de-DE" smtClean="0"/>
              <a:pPr/>
              <a:t>74</a:t>
            </a:fld>
            <a:endParaRPr lang="de-DE" altLang="de-DE"/>
          </a:p>
        </p:txBody>
      </p:sp>
    </p:spTree>
    <p:extLst>
      <p:ext uri="{BB962C8B-B14F-4D97-AF65-F5344CB8AC3E}">
        <p14:creationId xmlns:p14="http://schemas.microsoft.com/office/powerpoint/2010/main" val="9252321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9285076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Teoria conspirativă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0" i="0" u="none" dirty="0">
                          <a:solidFill>
                            <a:srgbClr val="333333"/>
                          </a:solidFill>
                          <a:latin typeface="Calibri Light"/>
                        </a:rPr>
                        <a:t>Motivele probabile ale SUA (Statele Unite ale Americii):</a:t>
                      </a:r>
                    </a:p>
                    <a:p>
                      <a:pPr marL="342900" indent="-342900">
                        <a:lnSpc>
                          <a:spcPct val="100000"/>
                        </a:lnSpc>
                        <a:spcBef>
                          <a:spcPts val="1200"/>
                        </a:spcBef>
                        <a:buClr>
                          <a:srgbClr val="333333"/>
                        </a:buClr>
                        <a:buFont typeface="+mj-lt"/>
                        <a:buAutoNum type="arabicPeriod"/>
                      </a:pPr>
                      <a:r>
                        <a:rPr lang="vi-VN" sz="2000" b="0" i="0" u="none">
                          <a:solidFill>
                            <a:srgbClr val="333333"/>
                          </a:solidFill>
                          <a:latin typeface="Calibri Light"/>
                        </a:rPr>
                        <a:t>“Victorie tehnologică” </a:t>
                      </a:r>
                      <a:r>
                        <a:rPr lang="vi-VN" sz="2000" b="0" i="0" u="none" dirty="0">
                          <a:solidFill>
                            <a:srgbClr val="333333"/>
                          </a:solidFill>
                          <a:latin typeface="Calibri Light"/>
                        </a:rPr>
                        <a:t>în spațiu asupra Uniunii Sovietice, care a lansat mai devreme un satelit cu succes</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Distragerea atenției de la războiul în Vietnam</a:t>
                      </a:r>
                    </a:p>
                    <a:p>
                      <a:pPr marL="342900" indent="-342900">
                        <a:lnSpc>
                          <a:spcPct val="100000"/>
                        </a:lnSpc>
                        <a:spcBef>
                          <a:spcPts val="1200"/>
                        </a:spcBef>
                        <a:buClr>
                          <a:srgbClr val="333333"/>
                        </a:buClr>
                        <a:buFont typeface="+mj-lt"/>
                        <a:buAutoNum type="arabicPeriod"/>
                      </a:pPr>
                      <a:r>
                        <a:rPr lang="vi-VN" sz="2000" b="0" i="0" u="none" dirty="0">
                          <a:solidFill>
                            <a:srgbClr val="333333"/>
                          </a:solidFill>
                          <a:latin typeface="Calibri Light"/>
                        </a:rPr>
                        <a:t>NASA a falsificat aterizarea pe Lună pentru că le-a fost frică că se reduce bugetul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60A08593-6CB1-4BAF-B7C2-5B2B459EA0B9}" type="slidenum">
              <a:rPr lang="de-DE" altLang="de-DE" smtClean="0"/>
              <a:pPr/>
              <a:t>75</a:t>
            </a:fld>
            <a:endParaRPr lang="de-DE" altLang="de-DE"/>
          </a:p>
        </p:txBody>
      </p:sp>
    </p:spTree>
    <p:extLst>
      <p:ext uri="{BB962C8B-B14F-4D97-AF65-F5344CB8AC3E}">
        <p14:creationId xmlns:p14="http://schemas.microsoft.com/office/powerpoint/2010/main" val="11996070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325631846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Pro: </a:t>
                      </a: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60A08593-6CB1-4BAF-B7C2-5B2B459EA0B9}" type="slidenum">
              <a:rPr lang="de-DE" altLang="de-DE" smtClean="0"/>
              <a:pPr/>
              <a:t>76</a:t>
            </a:fld>
            <a:endParaRPr lang="de-DE" altLang="de-DE"/>
          </a:p>
        </p:txBody>
      </p:sp>
    </p:spTree>
    <p:extLst>
      <p:ext uri="{BB962C8B-B14F-4D97-AF65-F5344CB8AC3E}">
        <p14:creationId xmlns:p14="http://schemas.microsoft.com/office/powerpoint/2010/main" val="42250373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5845054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vi-VN" sz="2000" b="1" i="0" u="none" strike="noStrike" cap="none" normalizeH="0" baseline="0" dirty="0">
                          <a:ln>
                            <a:noFill/>
                          </a:ln>
                          <a:solidFill>
                            <a:srgbClr val="333333"/>
                          </a:solidFill>
                          <a:effectLst/>
                          <a:latin typeface="Calibri Light"/>
                          <a:cs typeface="Times New Roman" pitchFamily="18" charset="0"/>
                        </a:rPr>
                        <a:t>Pro: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a:ln>
                            <a:noFill/>
                          </a:ln>
                          <a:solidFill>
                            <a:srgbClr val="333333"/>
                          </a:solidFill>
                          <a:effectLst/>
                          <a:latin typeface="Calibri Light"/>
                          <a:cs typeface="Times New Roman" pitchFamily="18" charset="0"/>
                        </a:rPr>
                        <a:t>“Steagul fluturînd”: </a:t>
                      </a:r>
                      <a:r>
                        <a:rPr kumimoji="0" lang="vi-VN" sz="2000" b="0" i="0" u="none" strike="noStrike" cap="none" normalizeH="0" baseline="0" dirty="0">
                          <a:ln>
                            <a:noFill/>
                          </a:ln>
                          <a:solidFill>
                            <a:srgbClr val="333333"/>
                          </a:solidFill>
                          <a:effectLst/>
                          <a:latin typeface="Calibri Light"/>
                          <a:cs typeface="Times New Roman" pitchFamily="18" charset="0"/>
                        </a:rPr>
                        <a:t>imposibil pentru că pe Lună nu există o atmosferă/vreme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Imaginile de cer fără stele și umbrele diferite sunt indicii pentru o producție într-un studio de film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vi-VN" sz="2000" b="0" i="0" u="none" strike="noStrike" cap="none" normalizeH="0" baseline="0" dirty="0">
                          <a:ln>
                            <a:noFill/>
                          </a:ln>
                          <a:solidFill>
                            <a:srgbClr val="333333"/>
                          </a:solidFill>
                          <a:effectLst/>
                          <a:latin typeface="Calibri Light"/>
                          <a:cs typeface="Times New Roman" pitchFamily="18" charset="0"/>
                        </a:rPr>
                        <a:t>Mesajul de radio al lui Armstrong: el a răspuns prea repede la ultima proposiție a lui Nixon. Semnale de radio au nevoie de mai mult timp de transmitere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60A08593-6CB1-4BAF-B7C2-5B2B459EA0B9}" type="slidenum">
              <a:rPr lang="de-DE" altLang="de-DE" smtClean="0"/>
              <a:pPr/>
              <a:t>77</a:t>
            </a:fld>
            <a:endParaRPr lang="de-DE" altLang="de-DE"/>
          </a:p>
        </p:txBody>
      </p:sp>
    </p:spTree>
    <p:extLst>
      <p:ext uri="{BB962C8B-B14F-4D97-AF65-F5344CB8AC3E}">
        <p14:creationId xmlns:p14="http://schemas.microsoft.com/office/powerpoint/2010/main" val="683731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61198015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Contra: </a:t>
                      </a:r>
                      <a:r>
                        <a:rPr kumimoji="0" lang="de-D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60A08593-6CB1-4BAF-B7C2-5B2B459EA0B9}" type="slidenum">
              <a:rPr lang="de-DE" altLang="de-DE" smtClean="0"/>
              <a:pPr/>
              <a:t>78</a:t>
            </a:fld>
            <a:endParaRPr lang="de-DE" altLang="de-DE"/>
          </a:p>
        </p:txBody>
      </p:sp>
    </p:spTree>
    <p:extLst>
      <p:ext uri="{BB962C8B-B14F-4D97-AF65-F5344CB8AC3E}">
        <p14:creationId xmlns:p14="http://schemas.microsoft.com/office/powerpoint/2010/main" val="5816115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57883985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și contra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“Dovada”</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Se presupune că aterizarea pe Lună în anul 1969 nu a avut loc și că este doar o farsă.</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2000" b="1" i="0" u="none" dirty="0">
                          <a:solidFill>
                            <a:srgbClr val="333333"/>
                          </a:solidFill>
                          <a:latin typeface="Calibri Light"/>
                        </a:rPr>
                        <a:t>Contra:</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Fluturatul steagului a fost produs prin înfingerea barei în suprafața Lunii și a unei bări transversale</a:t>
                      </a:r>
                    </a:p>
                    <a:p>
                      <a:pPr marL="457200" indent="-457200">
                        <a:lnSpc>
                          <a:spcPct val="100000"/>
                        </a:lnSpc>
                        <a:spcBef>
                          <a:spcPts val="1200"/>
                        </a:spcBef>
                        <a:buFont typeface="+mj-lt"/>
                        <a:buAutoNum type="arabicPeriod"/>
                      </a:pPr>
                      <a:r>
                        <a:rPr lang="vi-VN" sz="2000" b="0" i="0" u="none" dirty="0">
                          <a:solidFill>
                            <a:srgbClr val="333333"/>
                          </a:solidFill>
                          <a:latin typeface="Calibri Light"/>
                        </a:rPr>
                        <a:t>Fotografiile nocturne au nevoie de timp de expunere prelungit, surse de lumină slabe nu </a:t>
                      </a:r>
                      <a:r>
                        <a:rPr lang="vi-VN" sz="2000" b="0" i="0" u="none">
                          <a:solidFill>
                            <a:srgbClr val="333333"/>
                          </a:solidFill>
                          <a:latin typeface="Calibri Light"/>
                        </a:rPr>
                        <a:t>apar </a:t>
                      </a:r>
                      <a:r>
                        <a:rPr lang="en-US" sz="2000" b="0" i="0" u="none">
                          <a:solidFill>
                            <a:srgbClr val="333333"/>
                          </a:solidFill>
                          <a:latin typeface="Times New Roman"/>
                          <a:sym typeface="Wingdings" panose="05000000000000000000" pitchFamily="2" charset="2"/>
                        </a:rPr>
                        <a:t>→</a:t>
                      </a:r>
                      <a:r>
                        <a:rPr lang="vi-VN" sz="2000" b="0" i="0" u="none">
                          <a:solidFill>
                            <a:srgbClr val="333333"/>
                          </a:solidFill>
                          <a:latin typeface="Calibri Light"/>
                        </a:rPr>
                        <a:t> </a:t>
                      </a:r>
                      <a:r>
                        <a:rPr lang="vi-VN" sz="2000" b="0" i="0" u="none" dirty="0">
                          <a:solidFill>
                            <a:srgbClr val="333333"/>
                          </a:solidFill>
                          <a:latin typeface="Calibri Light"/>
                        </a:rPr>
                        <a:t>stelele lipsesc</a:t>
                      </a:r>
                    </a:p>
                    <a:p>
                      <a:pPr marL="457200" indent="-457200">
                        <a:lnSpc>
                          <a:spcPct val="100000"/>
                        </a:lnSpc>
                        <a:spcBef>
                          <a:spcPts val="1200"/>
                        </a:spcBef>
                        <a:buFont typeface="+mj-lt"/>
                        <a:buAutoNum type="arabicPeriod"/>
                      </a:pPr>
                      <a:r>
                        <a:rPr lang="vi-VN" sz="2000" b="0" i="0" u="none" dirty="0">
                          <a:solidFill>
                            <a:srgbClr val="333333"/>
                          </a:solidFill>
                          <a:latin typeface="Calibri Light"/>
                        </a:rPr>
                        <a:t>Umbrele diferite sunt determinate prin suprafața neregulată a Lunii</a:t>
                      </a:r>
                    </a:p>
                    <a:p>
                      <a:pPr marL="457200" indent="-457200">
                        <a:lnSpc>
                          <a:spcPct val="100000"/>
                        </a:lnSpc>
                        <a:spcBef>
                          <a:spcPts val="1200"/>
                        </a:spcBef>
                        <a:buFont typeface="+mj-lt"/>
                        <a:buAutoNum type="arabicPeriod"/>
                      </a:pPr>
                      <a:r>
                        <a:rPr lang="vi-VN" sz="2000" b="0" i="0" u="none" dirty="0">
                          <a:solidFill>
                            <a:srgbClr val="333333"/>
                          </a:solidFill>
                          <a:latin typeface="Calibri Light"/>
                        </a:rPr>
                        <a:t>Interviul a fost redactat și pauzele de dialog din cauza transmiterei au fost prelucrate</a:t>
                      </a:r>
                      <a:endParaRPr lang="en-US" sz="20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60A08593-6CB1-4BAF-B7C2-5B2B459EA0B9}" type="slidenum">
              <a:rPr lang="de-DE" altLang="de-DE" smtClean="0"/>
              <a:pPr/>
              <a:t>79</a:t>
            </a:fld>
            <a:endParaRPr lang="de-DE" altLang="de-DE"/>
          </a:p>
        </p:txBody>
      </p:sp>
    </p:spTree>
    <p:extLst>
      <p:ext uri="{BB962C8B-B14F-4D97-AF65-F5344CB8AC3E}">
        <p14:creationId xmlns:p14="http://schemas.microsoft.com/office/powerpoint/2010/main" val="24335608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Concluzii pripite “în acţiune”</a:t>
            </a:r>
            <a:br>
              <a:rPr lang="it-IT" sz="3600">
                <a:solidFill>
                  <a:srgbClr val="004992"/>
                </a:solidFill>
                <a:latin typeface="+mn-lt"/>
                <a:ea typeface="+mn-ea"/>
                <a:cs typeface="+mn-cs"/>
              </a:rPr>
            </a:br>
            <a:r>
              <a:rPr lang="it-IT">
                <a:solidFill>
                  <a:srgbClr val="004992"/>
                </a:solidFill>
                <a:latin typeface="+mn-lt"/>
                <a:ea typeface="+mn-ea"/>
                <a:cs typeface="+mn-cs"/>
              </a:rPr>
              <a:t>- Legende moderne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Nu!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vi-VN" sz="2200" b="0" dirty="0">
                <a:solidFill>
                  <a:srgbClr val="000000"/>
                </a:solidFill>
                <a:latin typeface="Calibri Light"/>
                <a:ea typeface="ＭＳ Ｐゴシック" panose="020B0600070205080204" pitchFamily="34" charset="-128"/>
              </a:rPr>
              <a:t>A fost falsificată aterizarea pe Lună prin regimul SUA?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vi-VN" altLang="de-DE" sz="1200" b="0">
                <a:latin typeface="+mj-lt"/>
              </a:rPr>
              <a:t>Sursă: Stația ZDF de televiziune germană : “Vorsicht Verschwörung” (Atenție conspirație)</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a:latin typeface="Calibri Light"/>
              </a:rPr>
              <a:t>Director Roland Emmerich (Independence Day):</a:t>
            </a:r>
            <a:br>
              <a:rPr lang="en-US" altLang="de-DE" sz="2400" b="0">
                <a:latin typeface="Calibri Light"/>
              </a:rPr>
            </a:br>
            <a:r>
              <a:rPr lang="en-US" altLang="de-DE" sz="2400" b="0">
                <a:latin typeface="Calibri Light"/>
              </a:rPr>
              <a:t>“The moon landing (…) was just too good. Such a thing was impossible to stage in the 1960s. Even with today‘s equipment this would pose problems.”</a:t>
            </a:r>
            <a:endParaRPr lang="de-DE" altLang="de-DE" sz="2400" b="0" i="1" dirty="0">
              <a:latin typeface="Calibri Light"/>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60A08593-6CB1-4BAF-B7C2-5B2B459EA0B9}" type="slidenum">
              <a:rPr lang="de-DE" altLang="de-DE" smtClean="0"/>
              <a:pPr/>
              <a:t>80</a:t>
            </a:fld>
            <a:endParaRPr lang="de-DE" altLang="de-DE"/>
          </a:p>
        </p:txBody>
      </p:sp>
    </p:spTree>
    <p:extLst>
      <p:ext uri="{BB962C8B-B14F-4D97-AF65-F5344CB8AC3E}">
        <p14:creationId xmlns:p14="http://schemas.microsoft.com/office/powerpoint/2010/main" val="40761173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81</a:t>
            </a:fld>
            <a:endParaRPr lang="de-DE" altLang="de-DE"/>
          </a:p>
        </p:txBody>
      </p:sp>
    </p:spTree>
    <p:extLst>
      <p:ext uri="{BB962C8B-B14F-4D97-AF65-F5344CB8AC3E}">
        <p14:creationId xmlns:p14="http://schemas.microsoft.com/office/powerpoint/2010/main" val="1216421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au apărut astfel de legende moderne și alte teorii conspirative?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De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ori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atr</a:t>
            </a:r>
            <a:r>
              <a:rPr lang="vi-VN" altLang="de-DE" sz="2400" dirty="0">
                <a:solidFill>
                  <a:srgbClr val="333333"/>
                </a:solidFill>
              </a:rPr>
              <a:t>ă</a:t>
            </a:r>
            <a:r>
              <a:rPr lang="de-DE" altLang="de-DE" sz="2400" dirty="0">
                <a:solidFill>
                  <a:srgbClr val="333333"/>
                </a:solidFill>
              </a:rPr>
              <a:t>g</a:t>
            </a:r>
            <a:r>
              <a:rPr lang="vi-VN" altLang="de-DE" sz="2400" dirty="0">
                <a:solidFill>
                  <a:srgbClr val="333333"/>
                </a:solidFill>
              </a:rPr>
              <a:t>ă</a:t>
            </a:r>
            <a:r>
              <a:rPr lang="de-DE" altLang="de-DE" sz="2400" dirty="0">
                <a:solidFill>
                  <a:srgbClr val="333333"/>
                </a:solidFill>
              </a:rPr>
              <a:t>toare și captivante ca și realitatea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Se </a:t>
            </a:r>
            <a:r>
              <a:rPr lang="en-US" altLang="de-DE" sz="2400" dirty="0" err="1">
                <a:solidFill>
                  <a:srgbClr val="333333"/>
                </a:solidFill>
              </a:rPr>
              <a:t>bazeaz</a:t>
            </a:r>
            <a:r>
              <a:rPr lang="de-DE" altLang="de-DE" sz="2400" dirty="0">
                <a:solidFill>
                  <a:srgbClr val="333333"/>
                </a:solidFill>
              </a:rPr>
              <a:t>ă pe fapte care sunt greu de verificat și în care oamenii cred ușor (cum ar fi steagul fluturînd care sugereaz</a:t>
            </a:r>
            <a:r>
              <a:rPr lang="vi-VN" altLang="de-DE" sz="2400" dirty="0">
                <a:solidFill>
                  <a:srgbClr val="333333"/>
                </a:solidFill>
              </a:rPr>
              <a:t>ă</a:t>
            </a:r>
            <a:r>
              <a:rPr lang="de-DE" altLang="de-DE" sz="2400" dirty="0">
                <a:solidFill>
                  <a:srgbClr val="333333"/>
                </a:solidFill>
              </a:rPr>
              <a:t> c</a:t>
            </a:r>
            <a:r>
              <a:rPr lang="vi-VN" altLang="de-DE" sz="2400" dirty="0">
                <a:solidFill>
                  <a:srgbClr val="333333"/>
                </a:solidFill>
              </a:rPr>
              <a:t>ă</a:t>
            </a:r>
            <a:r>
              <a:rPr lang="de-DE" altLang="de-DE" sz="2400" dirty="0">
                <a:solidFill>
                  <a:srgbClr val="333333"/>
                </a:solidFill>
              </a:rPr>
              <a:t> pozele au fost f</a:t>
            </a:r>
            <a:r>
              <a:rPr lang="vi-VN" altLang="de-DE" sz="2400" dirty="0">
                <a:solidFill>
                  <a:srgbClr val="333333"/>
                </a:solidFill>
              </a:rPr>
              <a:t>ă</a:t>
            </a:r>
            <a:r>
              <a:rPr lang="de-DE" altLang="de-DE" sz="2400" dirty="0">
                <a:solidFill>
                  <a:srgbClr val="333333"/>
                </a:solidFill>
              </a:rPr>
              <a:t>cute pe P</a:t>
            </a:r>
            <a:r>
              <a:rPr lang="vi-VN" altLang="de-DE" sz="2400" dirty="0">
                <a:solidFill>
                  <a:srgbClr val="333333"/>
                </a:solidFill>
              </a:rPr>
              <a:t>ă</a:t>
            </a:r>
            <a:r>
              <a:rPr lang="de-DE" altLang="de-DE" sz="2400" dirty="0">
                <a:solidFill>
                  <a:srgbClr val="333333"/>
                </a:solidFill>
              </a:rPr>
              <a:t>mînt).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Ascund</a:t>
            </a:r>
            <a:r>
              <a:rPr lang="en-US" altLang="de-DE" sz="2400" dirty="0">
                <a:solidFill>
                  <a:srgbClr val="333333"/>
                </a:solidFill>
              </a:rPr>
              <a:t> </a:t>
            </a:r>
            <a:r>
              <a:rPr lang="en-US" altLang="de-DE" sz="2400" dirty="0" err="1">
                <a:solidFill>
                  <a:srgbClr val="333333"/>
                </a:solidFill>
              </a:rPr>
              <a:t>explicații</a:t>
            </a:r>
            <a:r>
              <a:rPr lang="en-US" altLang="de-DE" sz="2400" dirty="0">
                <a:solidFill>
                  <a:srgbClr val="333333"/>
                </a:solidFill>
              </a:rPr>
              <a:t> alternative (</a:t>
            </a:r>
            <a:r>
              <a:rPr lang="en-US" altLang="de-DE" sz="2400" dirty="0" err="1">
                <a:solidFill>
                  <a:srgbClr val="333333"/>
                </a:solidFill>
              </a:rPr>
              <a:t>cerul</a:t>
            </a:r>
            <a:r>
              <a:rPr lang="en-US" altLang="de-DE" sz="2400" dirty="0">
                <a:solidFill>
                  <a:srgbClr val="333333"/>
                </a:solidFill>
              </a:rPr>
              <a:t> f</a:t>
            </a:r>
            <a:r>
              <a:rPr lang="vi-VN" altLang="de-DE" sz="2400" dirty="0">
                <a:solidFill>
                  <a:srgbClr val="333333"/>
                </a:solidFill>
              </a:rPr>
              <a:t>ă</a:t>
            </a:r>
            <a:r>
              <a:rPr lang="de-DE" altLang="de-DE" sz="2400" dirty="0">
                <a:solidFill>
                  <a:srgbClr val="333333"/>
                </a:solidFill>
              </a:rPr>
              <a:t>r</a:t>
            </a:r>
            <a:r>
              <a:rPr lang="vi-VN" altLang="de-DE" sz="2400" dirty="0">
                <a:solidFill>
                  <a:srgbClr val="333333"/>
                </a:solidFill>
              </a:rPr>
              <a:t>ă </a:t>
            </a:r>
            <a:r>
              <a:rPr lang="de-DE" altLang="de-DE" sz="2400" dirty="0">
                <a:solidFill>
                  <a:srgbClr val="333333"/>
                </a:solidFill>
              </a:rPr>
              <a:t>stele se explic</a:t>
            </a:r>
            <a:r>
              <a:rPr lang="vi-VN" altLang="de-DE" sz="2400" dirty="0">
                <a:solidFill>
                  <a:srgbClr val="333333"/>
                </a:solidFill>
              </a:rPr>
              <a:t>ă</a:t>
            </a:r>
            <a:r>
              <a:rPr lang="de-DE" altLang="de-DE" sz="2400" dirty="0">
                <a:solidFill>
                  <a:srgbClr val="333333"/>
                </a:solidFill>
              </a:rPr>
              <a:t> prin limitațiile tehnice din cauza fotografiilor de noapte).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Legene</a:t>
            </a:r>
            <a:r>
              <a:rPr lang="en-US" altLang="de-DE" sz="2400" dirty="0">
                <a:solidFill>
                  <a:srgbClr val="333333"/>
                </a:solidFill>
              </a:rPr>
              <a:t> </a:t>
            </a:r>
            <a:r>
              <a:rPr lang="en-US" altLang="de-DE" sz="2400" dirty="0" err="1">
                <a:solidFill>
                  <a:srgbClr val="333333"/>
                </a:solidFill>
              </a:rPr>
              <a:t>moderne</a:t>
            </a:r>
            <a:r>
              <a:rPr lang="en-US" altLang="de-DE" sz="2400" dirty="0">
                <a:solidFill>
                  <a:srgbClr val="333333"/>
                </a:solidFill>
              </a:rPr>
              <a:t> scot </a:t>
            </a:r>
            <a:r>
              <a:rPr lang="en-US" altLang="de-DE" sz="2400" dirty="0" err="1">
                <a:solidFill>
                  <a:srgbClr val="333333"/>
                </a:solidFill>
              </a:rPr>
              <a:t>fapte</a:t>
            </a:r>
            <a:r>
              <a:rPr lang="en-US" altLang="de-DE" sz="2400" dirty="0">
                <a:solidFill>
                  <a:srgbClr val="333333"/>
                </a:solidFill>
              </a:rPr>
              <a:t> din </a:t>
            </a:r>
            <a:r>
              <a:rPr lang="en-US" altLang="de-DE" sz="2400" dirty="0" err="1">
                <a:solidFill>
                  <a:srgbClr val="333333"/>
                </a:solidFill>
              </a:rPr>
              <a:t>contextul</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t>Trening metacognitiv 7 – Concluzii pripite II</a:t>
            </a:r>
            <a:endParaRPr lang="de-DE"/>
          </a:p>
        </p:txBody>
      </p:sp>
      <p:sp>
        <p:nvSpPr>
          <p:cNvPr id="4" name="Slide Number Placeholder 3"/>
          <p:cNvSpPr>
            <a:spLocks noGrp="1"/>
          </p:cNvSpPr>
          <p:nvPr>
            <p:ph type="sldNum" sz="quarter" idx="12"/>
          </p:nvPr>
        </p:nvSpPr>
        <p:spPr/>
        <p:txBody>
          <a:bodyPr/>
          <a:lstStyle/>
          <a:p>
            <a:fld id="{27BE01FC-13E7-4361-B5E2-6586C5770373}" type="slidenum">
              <a:rPr lang="de-DE" altLang="de-DE" smtClean="0"/>
              <a:pPr/>
              <a:t>82</a:t>
            </a:fld>
            <a:endParaRPr lang="de-DE" altLang="de-DE"/>
          </a:p>
        </p:txBody>
      </p:sp>
    </p:spTree>
    <p:extLst>
      <p:ext uri="{BB962C8B-B14F-4D97-AF65-F5344CB8AC3E}">
        <p14:creationId xmlns:p14="http://schemas.microsoft.com/office/powerpoint/2010/main" val="255171142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4915</Words>
  <Application>Microsoft Office PowerPoint</Application>
  <PresentationFormat>Benutzerdefiniert</PresentationFormat>
  <Paragraphs>688</Paragraphs>
  <Slides>82</Slides>
  <Notes>82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82</vt:i4>
      </vt:variant>
    </vt:vector>
  </HeadingPairs>
  <TitlesOfParts>
    <vt:vector size="89" baseType="lpstr">
      <vt:lpstr>Calibri Light</vt:lpstr>
      <vt:lpstr>Symbol</vt:lpstr>
      <vt:lpstr>Times New Roman</vt:lpstr>
      <vt:lpstr>Calibri</vt:lpstr>
      <vt:lpstr>Arial</vt:lpstr>
      <vt:lpstr>WingDings</vt:lpstr>
      <vt:lpstr>UKE_PPT-Vorlage_16zu9</vt:lpstr>
      <vt:lpstr>TMC 7 A – Concluzii pripite II</vt:lpstr>
      <vt:lpstr>Concluzii pripite</vt:lpstr>
      <vt:lpstr>Concluzii pripite</vt:lpstr>
      <vt:lpstr>Concluzii pripite</vt:lpstr>
      <vt:lpstr>Concluzii pripite În ce situaţii tragem concluzii fără să verficăm toate informaţiile?</vt:lpstr>
      <vt:lpstr>Concluzii pripite În ce situaţii tragem concluzii fără să verficăm toate informaţiile?</vt:lpstr>
      <vt:lpstr>Concluzii pripite În ce situaţii tragem concluzii fără să verficăm toate informaţiile?</vt:lpstr>
      <vt:lpstr>Concluzii pripite În ce situaţii tragem concluzii fără să verficăm toate informaţiile?</vt:lpstr>
      <vt:lpstr>Concluzii pripite “în acţiune”</vt:lpstr>
      <vt:lpstr>Concluzii pripite “în acţiune” - Legende moderne - (pentru exerciții alternative vezi la sfârșitul prezentării)</vt:lpstr>
      <vt:lpstr>Concluzii pripite “în acţiune” - Legende moderne -</vt:lpstr>
      <vt:lpstr>Concluzii pripite “în acţiune” - Legende moderne -</vt:lpstr>
      <vt:lpstr>Concluzii pripite “în acţiune” - Legende moderne -</vt:lpstr>
      <vt:lpstr>Cum se nasc astfel şi alte teorii conspirative?</vt:lpstr>
      <vt:lpstr>Cum se nasc astfel şi alte teorii conspirative?</vt:lpstr>
      <vt:lpstr>Cum se nasc astfel şi alte teorii conspirative?</vt:lpstr>
      <vt:lpstr>Cu ce scop?</vt:lpstr>
      <vt:lpstr>Cu ce scop?</vt:lpstr>
      <vt:lpstr>Felul în care tragerea de concluzii pripite favorizează evaluări greşite în psihoză – exemple</vt:lpstr>
      <vt:lpstr>Exerciţii</vt:lpstr>
      <vt:lpstr>Exerciţii</vt:lpstr>
      <vt:lpstr>Exerciţii</vt:lpstr>
      <vt:lpstr>Exerciţii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Opțional: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Transferul în viaţa de zi cu zi</vt:lpstr>
      <vt:lpstr>Transferul în viaţa de zi cu zi</vt:lpstr>
      <vt:lpstr>Transferul în viaţa de zi cu zi</vt:lpstr>
      <vt:lpstr>Transferul în viaţa de zi cu zi</vt:lpstr>
      <vt:lpstr>Transferul în viaţa de zi cu zi</vt:lpstr>
      <vt:lpstr>Ce legătură are acesta cu psihoza?</vt:lpstr>
      <vt:lpstr>Ce legătură are acesta cu psihoza?</vt:lpstr>
      <vt:lpstr>Ce legătură are acesta cu psihoza?</vt:lpstr>
      <vt:lpstr>Vă mulţumim pentru atenţia dumneavoastră!</vt:lpstr>
      <vt:lpstr>PowerPoint-Präsentation</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Concluzii pripite “în acţiune” - Legende moderne -</vt:lpstr>
      <vt:lpstr>Cum au apărut astfel de legende moderne și alte teorii conspirative?</vt:lpstr>
      <vt:lpstr>Cum au apărut astfel de legende moderne și alte teorii conspirative?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260</cp:revision>
  <dcterms:created xsi:type="dcterms:W3CDTF">2004-06-30T16:15:23Z</dcterms:created>
  <dcterms:modified xsi:type="dcterms:W3CDTF">2023-02-16T10:14:10Z</dcterms:modified>
</cp:coreProperties>
</file>