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58"/>
  </p:notesMasterIdLst>
  <p:handoutMasterIdLst>
    <p:handoutMasterId r:id="rId59"/>
  </p:handoutMasterIdLst>
  <p:sldIdLst>
    <p:sldId id="476" r:id="rId2"/>
    <p:sldId id="313" r:id="rId3"/>
    <p:sldId id="300" r:id="rId4"/>
    <p:sldId id="409" r:id="rId5"/>
    <p:sldId id="450" r:id="rId6"/>
    <p:sldId id="449" r:id="rId7"/>
    <p:sldId id="448" r:id="rId8"/>
    <p:sldId id="322" r:id="rId9"/>
    <p:sldId id="438" r:id="rId10"/>
    <p:sldId id="452" r:id="rId11"/>
    <p:sldId id="451" r:id="rId12"/>
    <p:sldId id="354" r:id="rId13"/>
    <p:sldId id="453" r:id="rId14"/>
    <p:sldId id="413" r:id="rId15"/>
    <p:sldId id="455" r:id="rId16"/>
    <p:sldId id="454" r:id="rId17"/>
    <p:sldId id="377" r:id="rId18"/>
    <p:sldId id="415" r:id="rId19"/>
    <p:sldId id="478" r:id="rId20"/>
    <p:sldId id="477" r:id="rId21"/>
    <p:sldId id="357" r:id="rId22"/>
    <p:sldId id="456" r:id="rId23"/>
    <p:sldId id="461" r:id="rId24"/>
    <p:sldId id="460" r:id="rId25"/>
    <p:sldId id="458" r:id="rId26"/>
    <p:sldId id="459" r:id="rId27"/>
    <p:sldId id="406" r:id="rId28"/>
    <p:sldId id="421" r:id="rId29"/>
    <p:sldId id="398" r:id="rId30"/>
    <p:sldId id="399" r:id="rId31"/>
    <p:sldId id="403" r:id="rId32"/>
    <p:sldId id="422" r:id="rId33"/>
    <p:sldId id="462" r:id="rId34"/>
    <p:sldId id="463" r:id="rId35"/>
    <p:sldId id="362" r:id="rId36"/>
    <p:sldId id="427" r:id="rId37"/>
    <p:sldId id="465" r:id="rId38"/>
    <p:sldId id="464" r:id="rId39"/>
    <p:sldId id="388" r:id="rId40"/>
    <p:sldId id="429" r:id="rId41"/>
    <p:sldId id="467" r:id="rId42"/>
    <p:sldId id="466" r:id="rId43"/>
    <p:sldId id="432" r:id="rId44"/>
    <p:sldId id="470" r:id="rId45"/>
    <p:sldId id="469" r:id="rId46"/>
    <p:sldId id="468" r:id="rId47"/>
    <p:sldId id="435" r:id="rId48"/>
    <p:sldId id="473" r:id="rId49"/>
    <p:sldId id="472" r:id="rId50"/>
    <p:sldId id="471" r:id="rId51"/>
    <p:sldId id="424" r:id="rId52"/>
    <p:sldId id="475" r:id="rId53"/>
    <p:sldId id="474" r:id="rId54"/>
    <p:sldId id="447" r:id="rId55"/>
    <p:sldId id="442" r:id="rId56"/>
    <p:sldId id="443" r:id="rId57"/>
  </p:sldIdLst>
  <p:sldSz cx="12195175" cy="6858000"/>
  <p:notesSz cx="7099300" cy="10234613"/>
  <p:embeddedFontLst>
    <p:embeddedFont>
      <p:font typeface="Calibri" panose="020F0502020204030204" pitchFamily="34" charset="0"/>
      <p:regular r:id="rId60"/>
      <p:bold r:id="rId61"/>
      <p:italic r:id="rId62"/>
      <p:boldItalic r:id="rId63"/>
    </p:embeddedFont>
    <p:embeddedFont>
      <p:font typeface="Calibri Light" panose="020F0302020204030204" pitchFamily="34" charset="0"/>
      <p:regular r:id="rId64"/>
      <p:italic r:id="rId65"/>
    </p:embeddedFont>
  </p:embeddedFontLst>
  <p:defaultTextStyle>
    <a:defPPr>
      <a:defRPr lang="de-DE"/>
    </a:defPPr>
    <a:lvl1pPr algn="l" rtl="0" fontAlgn="base">
      <a:spcBef>
        <a:spcPct val="0"/>
      </a:spcBef>
      <a:spcAft>
        <a:spcPct val="0"/>
      </a:spcAft>
      <a:defRPr lang="en-US" b="1" kern="1200">
        <a:solidFill>
          <a:schemeClr val="tx1"/>
        </a:solidFill>
        <a:latin typeface="+mn-lt"/>
        <a:ea typeface="+mn-ea"/>
        <a:cs typeface="+mn-cs"/>
      </a:defRPr>
    </a:lvl1pPr>
    <a:lvl2pPr marL="457200" algn="l" rtl="0" fontAlgn="base">
      <a:spcBef>
        <a:spcPct val="0"/>
      </a:spcBef>
      <a:spcAft>
        <a:spcPct val="0"/>
      </a:spcAft>
      <a:defRPr lang="en-US" b="1" kern="1200">
        <a:solidFill>
          <a:schemeClr val="tx1"/>
        </a:solidFill>
        <a:latin typeface="+mn-lt"/>
        <a:ea typeface="+mn-ea"/>
        <a:cs typeface="+mn-cs"/>
      </a:defRPr>
    </a:lvl2pPr>
    <a:lvl3pPr marL="914400" algn="l" rtl="0" fontAlgn="base">
      <a:spcBef>
        <a:spcPct val="0"/>
      </a:spcBef>
      <a:spcAft>
        <a:spcPct val="0"/>
      </a:spcAft>
      <a:defRPr lang="en-US" b="1" kern="1200">
        <a:solidFill>
          <a:schemeClr val="tx1"/>
        </a:solidFill>
        <a:latin typeface="+mn-lt"/>
        <a:ea typeface="+mn-ea"/>
        <a:cs typeface="+mn-cs"/>
      </a:defRPr>
    </a:lvl3pPr>
    <a:lvl4pPr marL="1371600" algn="l" rtl="0" fontAlgn="base">
      <a:spcBef>
        <a:spcPct val="0"/>
      </a:spcBef>
      <a:spcAft>
        <a:spcPct val="0"/>
      </a:spcAft>
      <a:defRPr lang="en-US" b="1" kern="1200">
        <a:solidFill>
          <a:schemeClr val="tx1"/>
        </a:solidFill>
        <a:latin typeface="+mn-lt"/>
        <a:ea typeface="+mn-ea"/>
        <a:cs typeface="+mn-cs"/>
      </a:defRPr>
    </a:lvl4pPr>
    <a:lvl5pPr marL="1828800" algn="l" rtl="0" fontAlgn="base">
      <a:spcBef>
        <a:spcPct val="0"/>
      </a:spcBef>
      <a:spcAft>
        <a:spcPct val="0"/>
      </a:spcAft>
      <a:defRPr lang="en-US" b="1" kern="1200">
        <a:solidFill>
          <a:schemeClr val="tx1"/>
        </a:solidFill>
        <a:latin typeface="+mn-lt"/>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657">
          <p15:clr>
            <a:srgbClr val="A4A3A4"/>
          </p15:clr>
        </p15:guide>
        <p15:guide id="2" pos="567">
          <p15:clr>
            <a:srgbClr val="A4A3A4"/>
          </p15:clr>
        </p15:guide>
        <p15:guide id="3" pos="7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78" autoAdjust="0"/>
    <p:restoredTop sz="94681" autoAdjust="0"/>
  </p:normalViewPr>
  <p:slideViewPr>
    <p:cSldViewPr>
      <p:cViewPr varScale="1">
        <p:scale>
          <a:sx n="97" d="100"/>
          <a:sy n="97" d="100"/>
        </p:scale>
        <p:origin x="156" y="116"/>
      </p:cViewPr>
      <p:guideLst>
        <p:guide orient="horz" pos="3657"/>
        <p:guide pos="567"/>
        <p:guide pos="7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48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4.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1"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4788093-85D0-4270-818C-36DEA9F92E74}" type="slidenum">
              <a:rPr lang="en-GB" altLang="de-DE"/>
              <a:pPr/>
              <a:t>‹Nr.›</a:t>
            </a:fld>
            <a:endParaRPr lang="en-GB" altLang="de-DE"/>
          </a:p>
        </p:txBody>
      </p:sp>
    </p:spTree>
    <p:extLst>
      <p:ext uri="{BB962C8B-B14F-4D97-AF65-F5344CB8AC3E}">
        <p14:creationId xmlns:p14="http://schemas.microsoft.com/office/powerpoint/2010/main" val="2899194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269EBE44-462E-41D6-AFF7-EFA35A62A147}" type="slidenum">
              <a:rPr lang="de-DE" altLang="de-DE"/>
              <a:pPr/>
              <a:t>‹Nr.›</a:t>
            </a:fld>
            <a:endParaRPr lang="de-DE" altLang="de-DE"/>
          </a:p>
        </p:txBody>
      </p:sp>
    </p:spTree>
    <p:extLst>
      <p:ext uri="{BB962C8B-B14F-4D97-AF65-F5344CB8AC3E}">
        <p14:creationId xmlns:p14="http://schemas.microsoft.com/office/powerpoint/2010/main" val="2045002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387BFF-3069-4759-9DF6-32DC233CDB8F}" type="slidenum">
              <a:rPr lang="de-DE" altLang="de-DE" sz="1300"/>
              <a:pPr eaLnBrk="1" hangingPunct="1">
                <a:spcBef>
                  <a:spcPct val="0"/>
                </a:spcBef>
              </a:pPr>
              <a:t>2</a:t>
            </a:fld>
            <a:endParaRPr lang="de-DE"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1401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612DDD-312C-47A4-A904-07E32CA845C8}" type="slidenum">
              <a:rPr lang="de-DE" altLang="de-DE" sz="1300"/>
              <a:pPr eaLnBrk="1" hangingPunct="1">
                <a:spcBef>
                  <a:spcPct val="0"/>
                </a:spcBef>
              </a:pPr>
              <a:t>3</a:t>
            </a:fld>
            <a:endParaRPr lang="de-DE"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796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1417E-9892-4470-9BA9-1C5840360D28}" type="slidenum">
              <a:rPr lang="de-DE" altLang="de-DE" sz="1300"/>
              <a:pPr eaLnBrk="1" hangingPunct="1">
                <a:spcBef>
                  <a:spcPct val="0"/>
                </a:spcBef>
              </a:pPr>
              <a:t>4</a:t>
            </a:fld>
            <a:endParaRPr lang="de-DE" altLang="de-DE" sz="1300"/>
          </a:p>
        </p:txBody>
      </p:sp>
      <p:sp>
        <p:nvSpPr>
          <p:cNvPr id="66563" name="Rectangle 2"/>
          <p:cNvSpPr>
            <a:spLocks noGrp="1" noRot="1" noChangeAspect="1" noChangeArrowheads="1" noTextEdit="1"/>
          </p:cNvSpPr>
          <p:nvPr>
            <p:ph type="sldImg"/>
          </p:nvPr>
        </p:nvSpPr>
        <p:spPr>
          <a:xfrm>
            <a:off x="141288" y="769938"/>
            <a:ext cx="6816725" cy="3833812"/>
          </a:xfrm>
          <a:ln w="12700" cap="flat"/>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1512696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1417E-9892-4470-9BA9-1C5840360D28}" type="slidenum">
              <a:rPr lang="de-DE" altLang="de-DE" sz="1300"/>
              <a:pPr eaLnBrk="1" hangingPunct="1">
                <a:spcBef>
                  <a:spcPct val="0"/>
                </a:spcBef>
              </a:pPr>
              <a:t>5</a:t>
            </a:fld>
            <a:endParaRPr lang="de-DE" altLang="de-DE" sz="1300"/>
          </a:p>
        </p:txBody>
      </p:sp>
      <p:sp>
        <p:nvSpPr>
          <p:cNvPr id="66563" name="Rectangle 2"/>
          <p:cNvSpPr>
            <a:spLocks noGrp="1" noRot="1" noChangeAspect="1" noChangeArrowheads="1" noTextEdit="1"/>
          </p:cNvSpPr>
          <p:nvPr>
            <p:ph type="sldImg"/>
          </p:nvPr>
        </p:nvSpPr>
        <p:spPr>
          <a:xfrm>
            <a:off x="141288" y="769938"/>
            <a:ext cx="6816725" cy="3833812"/>
          </a:xfrm>
          <a:ln w="12700" cap="flat"/>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1512696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1417E-9892-4470-9BA9-1C5840360D28}" type="slidenum">
              <a:rPr lang="de-DE" altLang="de-DE" sz="1300"/>
              <a:pPr eaLnBrk="1" hangingPunct="1">
                <a:spcBef>
                  <a:spcPct val="0"/>
                </a:spcBef>
              </a:pPr>
              <a:t>6</a:t>
            </a:fld>
            <a:endParaRPr lang="de-DE" altLang="de-DE" sz="1300"/>
          </a:p>
        </p:txBody>
      </p:sp>
      <p:sp>
        <p:nvSpPr>
          <p:cNvPr id="66563" name="Rectangle 2"/>
          <p:cNvSpPr>
            <a:spLocks noGrp="1" noRot="1" noChangeAspect="1" noChangeArrowheads="1" noTextEdit="1"/>
          </p:cNvSpPr>
          <p:nvPr>
            <p:ph type="sldImg"/>
          </p:nvPr>
        </p:nvSpPr>
        <p:spPr>
          <a:xfrm>
            <a:off x="141288" y="769938"/>
            <a:ext cx="6816725" cy="3833812"/>
          </a:xfrm>
          <a:ln w="12700" cap="flat"/>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1512696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B1417E-9892-4470-9BA9-1C5840360D28}" type="slidenum">
              <a:rPr lang="de-DE" altLang="de-DE" sz="1300"/>
              <a:pPr eaLnBrk="1" hangingPunct="1">
                <a:spcBef>
                  <a:spcPct val="0"/>
                </a:spcBef>
              </a:pPr>
              <a:t>7</a:t>
            </a:fld>
            <a:endParaRPr lang="de-DE" altLang="de-DE" sz="1300"/>
          </a:p>
        </p:txBody>
      </p:sp>
      <p:sp>
        <p:nvSpPr>
          <p:cNvPr id="66563" name="Rectangle 2"/>
          <p:cNvSpPr>
            <a:spLocks noGrp="1" noRot="1" noChangeAspect="1" noChangeArrowheads="1" noTextEdit="1"/>
          </p:cNvSpPr>
          <p:nvPr>
            <p:ph type="sldImg"/>
          </p:nvPr>
        </p:nvSpPr>
        <p:spPr>
          <a:xfrm>
            <a:off x="141288" y="769938"/>
            <a:ext cx="6816725" cy="3833812"/>
          </a:xfrm>
          <a:ln w="12700" cap="flat"/>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425" tIns="49213" rIns="98425" bIns="49213"/>
          <a:lstStyle/>
          <a:p>
            <a:pPr eaLnBrk="1" hangingPunct="1"/>
            <a:endParaRPr lang="en-US" altLang="de-DE"/>
          </a:p>
        </p:txBody>
      </p:sp>
    </p:spTree>
    <p:extLst>
      <p:ext uri="{BB962C8B-B14F-4D97-AF65-F5344CB8AC3E}">
        <p14:creationId xmlns:p14="http://schemas.microsoft.com/office/powerpoint/2010/main" val="1512696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B3469A-695A-4E0E-ADC8-CAF7982748BB}" type="slidenum">
              <a:rPr lang="de-DE" altLang="de-DE" sz="1300"/>
              <a:pPr eaLnBrk="1" hangingPunct="1">
                <a:spcBef>
                  <a:spcPct val="0"/>
                </a:spcBef>
              </a:pPr>
              <a:t>8</a:t>
            </a:fld>
            <a:endParaRPr lang="de-DE"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7419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D7F482-2B19-4223-BAA9-9EEC7542FA93}" type="slidenum">
              <a:rPr lang="de-DE" altLang="de-DE" sz="1300"/>
              <a:pPr eaLnBrk="1" hangingPunct="1">
                <a:spcBef>
                  <a:spcPct val="0"/>
                </a:spcBef>
              </a:pPr>
              <a:t>9</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987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D7F482-2B19-4223-BAA9-9EEC7542FA93}" type="slidenum">
              <a:rPr lang="de-DE" altLang="de-DE" sz="1300"/>
              <a:pPr eaLnBrk="1" hangingPunct="1">
                <a:spcBef>
                  <a:spcPct val="0"/>
                </a:spcBef>
              </a:pPr>
              <a:t>10</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987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D7F482-2B19-4223-BAA9-9EEC7542FA93}" type="slidenum">
              <a:rPr lang="de-DE" altLang="de-DE" sz="1300"/>
              <a:pPr eaLnBrk="1" hangingPunct="1">
                <a:spcBef>
                  <a:spcPct val="0"/>
                </a:spcBef>
              </a:pPr>
              <a:t>11</a:t>
            </a:fld>
            <a:endParaRPr lang="de-DE" altLang="de-DE"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4987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37C0E5-271D-4C92-AEC7-27C237602CBE}" type="slidenum">
              <a:rPr lang="de-DE" altLang="de-DE" sz="1300"/>
              <a:pPr eaLnBrk="1" hangingPunct="1">
                <a:spcBef>
                  <a:spcPct val="0"/>
                </a:spcBef>
              </a:pPr>
              <a:t>12</a:t>
            </a:fld>
            <a:endParaRPr lang="de-DE"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3001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AFA084-6CE3-4312-AECF-D05F161AD284}" type="slidenum">
              <a:rPr lang="de-DE" altLang="de-DE" sz="1300"/>
              <a:pPr eaLnBrk="1" hangingPunct="1">
                <a:spcBef>
                  <a:spcPct val="0"/>
                </a:spcBef>
              </a:pPr>
              <a:t>14</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0452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AFA084-6CE3-4312-AECF-D05F161AD284}" type="slidenum">
              <a:rPr lang="de-DE" altLang="de-DE" sz="1300"/>
              <a:pPr eaLnBrk="1" hangingPunct="1">
                <a:spcBef>
                  <a:spcPct val="0"/>
                </a:spcBef>
              </a:pPr>
              <a:t>15</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0452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7AFA084-6CE3-4312-AECF-D05F161AD284}" type="slidenum">
              <a:rPr lang="de-DE" altLang="de-DE" sz="1300"/>
              <a:pPr eaLnBrk="1" hangingPunct="1">
                <a:spcBef>
                  <a:spcPct val="0"/>
                </a:spcBef>
              </a:pPr>
              <a:t>16</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0452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049083C-B6EB-4C89-9464-6A1F29F60724}" type="slidenum">
              <a:rPr lang="de-DE" altLang="de-DE" sz="1300"/>
              <a:pPr eaLnBrk="1" hangingPunct="1">
                <a:spcBef>
                  <a:spcPct val="0"/>
                </a:spcBef>
              </a:pPr>
              <a:t>17</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421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098273-6DDA-4BB0-8E35-213A85A2EF3C}" type="slidenum">
              <a:rPr lang="de-DE" altLang="de-DE" sz="1300"/>
              <a:pPr eaLnBrk="1" hangingPunct="1">
                <a:spcBef>
                  <a:spcPct val="0"/>
                </a:spcBef>
              </a:pPr>
              <a:t>18</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9951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098273-6DDA-4BB0-8E35-213A85A2EF3C}" type="slidenum">
              <a:rPr lang="de-DE" altLang="de-DE" sz="1300"/>
              <a:pPr eaLnBrk="1" hangingPunct="1">
                <a:spcBef>
                  <a:spcPct val="0"/>
                </a:spcBef>
              </a:pPr>
              <a:t>19</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9951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098273-6DDA-4BB0-8E35-213A85A2EF3C}" type="slidenum">
              <a:rPr lang="de-DE" altLang="de-DE" sz="1300"/>
              <a:pPr eaLnBrk="1" hangingPunct="1">
                <a:spcBef>
                  <a:spcPct val="0"/>
                </a:spcBef>
              </a:pPr>
              <a:t>20</a:t>
            </a:fld>
            <a:endParaRPr lang="de-DE" altLang="de-DE"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9951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8199F3-13A6-4B21-93F8-791535EF9379}" type="slidenum">
              <a:rPr lang="de-DE" altLang="de-DE" sz="1300"/>
              <a:pPr eaLnBrk="1" hangingPunct="1">
                <a:spcBef>
                  <a:spcPct val="0"/>
                </a:spcBef>
              </a:pPr>
              <a:t>21</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6353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40C82-5EA4-4A8F-B965-BAA73DBAB74A}" type="slidenum">
              <a:rPr lang="de-DE" altLang="de-DE" sz="1300"/>
              <a:pPr eaLnBrk="1" hangingPunct="1">
                <a:spcBef>
                  <a:spcPct val="0"/>
                </a:spcBef>
              </a:pPr>
              <a:t>22</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946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40C82-5EA4-4A8F-B965-BAA73DBAB74A}" type="slidenum">
              <a:rPr lang="de-DE" altLang="de-DE" sz="1300"/>
              <a:pPr eaLnBrk="1" hangingPunct="1">
                <a:spcBef>
                  <a:spcPct val="0"/>
                </a:spcBef>
              </a:pPr>
              <a:t>23</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946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240C82-5EA4-4A8F-B965-BAA73DBAB74A}" type="slidenum">
              <a:rPr lang="de-DE" altLang="de-DE" sz="1300"/>
              <a:pPr eaLnBrk="1" hangingPunct="1">
                <a:spcBef>
                  <a:spcPct val="0"/>
                </a:spcBef>
              </a:pPr>
              <a:t>24</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2946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38DAA2-3BC4-4968-B367-21AF3E310866}" type="slidenum">
              <a:rPr lang="de-DE" altLang="de-DE" sz="1300"/>
              <a:pPr eaLnBrk="1" hangingPunct="1">
                <a:spcBef>
                  <a:spcPct val="0"/>
                </a:spcBef>
              </a:pPr>
              <a:t>25</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3046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38DAA2-3BC4-4968-B367-21AF3E310866}" type="slidenum">
              <a:rPr lang="de-DE" altLang="de-DE" sz="1300"/>
              <a:pPr eaLnBrk="1" hangingPunct="1">
                <a:spcBef>
                  <a:spcPct val="0"/>
                </a:spcBef>
              </a:pPr>
              <a:t>26</a:t>
            </a:fld>
            <a:endParaRPr lang="de-DE"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3046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EF2FE0-779B-4CB7-9DB2-4076145EE35F}" type="slidenum">
              <a:rPr lang="de-DE" altLang="de-DE" sz="1300"/>
              <a:pPr eaLnBrk="1" hangingPunct="1">
                <a:spcBef>
                  <a:spcPct val="0"/>
                </a:spcBef>
              </a:pPr>
              <a:t>27</a:t>
            </a:fld>
            <a:endParaRPr lang="de-DE"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9660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2CBC4A-6AE6-4AB2-94BE-E0FEEFDE4FE0}" type="slidenum">
              <a:rPr lang="de-DE" altLang="de-DE" sz="1300"/>
              <a:pPr eaLnBrk="1" hangingPunct="1">
                <a:spcBef>
                  <a:spcPct val="0"/>
                </a:spcBef>
              </a:pPr>
              <a:t>28</a:t>
            </a:fld>
            <a:endParaRPr lang="de-DE"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9318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034907-FBC1-4E6C-9F1D-2A49628457B8}" type="slidenum">
              <a:rPr lang="de-DE" altLang="de-DE" sz="1300"/>
              <a:pPr eaLnBrk="1" hangingPunct="1">
                <a:spcBef>
                  <a:spcPct val="0"/>
                </a:spcBef>
              </a:pPr>
              <a:t>29</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4627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2D2931-0385-46B2-9FDE-2582E9B5B998}" type="slidenum">
              <a:rPr lang="de-DE" altLang="de-DE" sz="1300"/>
              <a:pPr eaLnBrk="1" hangingPunct="1">
                <a:spcBef>
                  <a:spcPct val="0"/>
                </a:spcBef>
              </a:pPr>
              <a:t>30</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3325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9EBE44-462E-41D6-AFF7-EFA35A62A147}" type="slidenum">
              <a:rPr lang="de-DE" altLang="de-DE" smtClean="0"/>
              <a:pPr/>
              <a:t>31</a:t>
            </a:fld>
            <a:endParaRPr lang="de-DE" altLang="de-DE"/>
          </a:p>
        </p:txBody>
      </p:sp>
    </p:spTree>
    <p:extLst>
      <p:ext uri="{BB962C8B-B14F-4D97-AF65-F5344CB8AC3E}">
        <p14:creationId xmlns:p14="http://schemas.microsoft.com/office/powerpoint/2010/main" val="28801910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958876-4267-4A71-AE7A-94132A8C56BF}" type="slidenum">
              <a:rPr lang="de-DE" altLang="de-DE" sz="1300"/>
              <a:pPr eaLnBrk="1" hangingPunct="1">
                <a:spcBef>
                  <a:spcPct val="0"/>
                </a:spcBef>
              </a:pPr>
              <a:t>32</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6560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958876-4267-4A71-AE7A-94132A8C56BF}" type="slidenum">
              <a:rPr lang="de-DE" altLang="de-DE" sz="1300"/>
              <a:pPr eaLnBrk="1" hangingPunct="1">
                <a:spcBef>
                  <a:spcPct val="0"/>
                </a:spcBef>
              </a:pPr>
              <a:t>33</a:t>
            </a:fld>
            <a:endParaRPr lang="de-DE"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6560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AEEBC7-E94F-4BF3-B8DC-124B80A0BACB}" type="slidenum">
              <a:rPr lang="de-DE" altLang="de-DE" sz="1300"/>
              <a:pPr eaLnBrk="1" hangingPunct="1">
                <a:spcBef>
                  <a:spcPct val="0"/>
                </a:spcBef>
              </a:pPr>
              <a:t>35</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796931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D70DE3-8559-4FC8-9050-002F710E40ED}" type="slidenum">
              <a:rPr lang="de-DE" altLang="de-DE" sz="1300"/>
              <a:pPr eaLnBrk="1" hangingPunct="1">
                <a:spcBef>
                  <a:spcPct val="0"/>
                </a:spcBef>
              </a:pPr>
              <a:t>36</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6324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D70DE3-8559-4FC8-9050-002F710E40ED}" type="slidenum">
              <a:rPr lang="de-DE" altLang="de-DE" sz="1300"/>
              <a:pPr eaLnBrk="1" hangingPunct="1">
                <a:spcBef>
                  <a:spcPct val="0"/>
                </a:spcBef>
              </a:pPr>
              <a:t>37</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6324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D70DE3-8559-4FC8-9050-002F710E40ED}" type="slidenum">
              <a:rPr lang="de-DE" altLang="de-DE" sz="1300"/>
              <a:pPr eaLnBrk="1" hangingPunct="1">
                <a:spcBef>
                  <a:spcPct val="0"/>
                </a:spcBef>
              </a:pPr>
              <a:t>38</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09632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2CE715-A0E8-49FE-B1AB-C852255CD01D}" type="slidenum">
              <a:rPr lang="de-DE" altLang="de-DE" sz="1300"/>
              <a:pPr eaLnBrk="1" hangingPunct="1">
                <a:spcBef>
                  <a:spcPct val="0"/>
                </a:spcBef>
              </a:pPr>
              <a:t>39</a:t>
            </a:fld>
            <a:endParaRPr lang="de-DE"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67289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DFAA9F-4927-4929-9027-65B43EB2EF19}" type="slidenum">
              <a:rPr lang="de-DE" altLang="de-DE" sz="1300"/>
              <a:pPr eaLnBrk="1" hangingPunct="1">
                <a:spcBef>
                  <a:spcPct val="0"/>
                </a:spcBef>
              </a:pPr>
              <a:t>40</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7961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DFAA9F-4927-4929-9027-65B43EB2EF19}" type="slidenum">
              <a:rPr lang="de-DE" altLang="de-DE" sz="1300"/>
              <a:pPr eaLnBrk="1" hangingPunct="1">
                <a:spcBef>
                  <a:spcPct val="0"/>
                </a:spcBef>
              </a:pPr>
              <a:t>41</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7961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DFAA9F-4927-4929-9027-65B43EB2EF19}" type="slidenum">
              <a:rPr lang="de-DE" altLang="de-DE" sz="1300"/>
              <a:pPr eaLnBrk="1" hangingPunct="1">
                <a:spcBef>
                  <a:spcPct val="0"/>
                </a:spcBef>
              </a:pPr>
              <a:t>42</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7961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3BBD8-D647-416A-9863-08C53CD5A3FE}" type="slidenum">
              <a:rPr lang="de-DE" altLang="de-DE" sz="1300"/>
              <a:pPr eaLnBrk="1" hangingPunct="1">
                <a:spcBef>
                  <a:spcPct val="0"/>
                </a:spcBef>
              </a:pPr>
              <a:t>43</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8839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3BBD8-D647-416A-9863-08C53CD5A3FE}" type="slidenum">
              <a:rPr lang="de-DE" altLang="de-DE" sz="1300"/>
              <a:pPr eaLnBrk="1" hangingPunct="1">
                <a:spcBef>
                  <a:spcPct val="0"/>
                </a:spcBef>
              </a:pPr>
              <a:t>44</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8839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3BBD8-D647-416A-9863-08C53CD5A3FE}" type="slidenum">
              <a:rPr lang="de-DE" altLang="de-DE" sz="1300"/>
              <a:pPr eaLnBrk="1" hangingPunct="1">
                <a:spcBef>
                  <a:spcPct val="0"/>
                </a:spcBef>
              </a:pPr>
              <a:t>45</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8839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3BBD8-D647-416A-9863-08C53CD5A3FE}" type="slidenum">
              <a:rPr lang="de-DE" altLang="de-DE" sz="1300"/>
              <a:pPr eaLnBrk="1" hangingPunct="1">
                <a:spcBef>
                  <a:spcPct val="0"/>
                </a:spcBef>
              </a:pPr>
              <a:t>46</a:t>
            </a:fld>
            <a:endParaRPr lang="de-DE"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8839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E45913-FF5A-4A0E-A176-60DD95F8C0F5}" type="slidenum">
              <a:rPr lang="de-DE" altLang="de-DE" sz="1300"/>
              <a:pPr eaLnBrk="1" hangingPunct="1">
                <a:spcBef>
                  <a:spcPct val="0"/>
                </a:spcBef>
              </a:pPr>
              <a:t>47</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96395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E45913-FF5A-4A0E-A176-60DD95F8C0F5}" type="slidenum">
              <a:rPr lang="de-DE" altLang="de-DE" sz="1300"/>
              <a:pPr eaLnBrk="1" hangingPunct="1">
                <a:spcBef>
                  <a:spcPct val="0"/>
                </a:spcBef>
              </a:pPr>
              <a:t>48</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96395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E45913-FF5A-4A0E-A176-60DD95F8C0F5}" type="slidenum">
              <a:rPr lang="de-DE" altLang="de-DE" sz="1300"/>
              <a:pPr eaLnBrk="1" hangingPunct="1">
                <a:spcBef>
                  <a:spcPct val="0"/>
                </a:spcBef>
              </a:pPr>
              <a:t>49</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96395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E45913-FF5A-4A0E-A176-60DD95F8C0F5}" type="slidenum">
              <a:rPr lang="de-DE" altLang="de-DE" sz="1300"/>
              <a:pPr eaLnBrk="1" hangingPunct="1">
                <a:spcBef>
                  <a:spcPct val="0"/>
                </a:spcBef>
              </a:pPr>
              <a:t>50</a:t>
            </a:fld>
            <a:endParaRPr lang="de-DE"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96395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D577C5-1364-4FDD-BE4E-9A80550CB5FB}" type="slidenum">
              <a:rPr lang="de-DE" altLang="de-DE" sz="1300"/>
              <a:pPr eaLnBrk="1" hangingPunct="1">
                <a:spcBef>
                  <a:spcPct val="0"/>
                </a:spcBef>
              </a:pPr>
              <a:t>51</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3976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D577C5-1364-4FDD-BE4E-9A80550CB5FB}" type="slidenum">
              <a:rPr lang="de-DE" altLang="de-DE" sz="1300"/>
              <a:pPr eaLnBrk="1" hangingPunct="1">
                <a:spcBef>
                  <a:spcPct val="0"/>
                </a:spcBef>
              </a:pPr>
              <a:t>52</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397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D577C5-1364-4FDD-BE4E-9A80550CB5FB}" type="slidenum">
              <a:rPr lang="de-DE" altLang="de-DE" sz="1300"/>
              <a:pPr eaLnBrk="1" hangingPunct="1">
                <a:spcBef>
                  <a:spcPct val="0"/>
                </a:spcBef>
              </a:pPr>
              <a:t>53</a:t>
            </a:fld>
            <a:endParaRPr lang="de-DE" altLang="de-DE" sz="1300"/>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63976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54</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7CC549-6C2A-4D55-BE33-736FFA7FC7DB}" type="slidenum">
              <a:rPr lang="de-DE" altLang="de-DE" sz="1300"/>
              <a:pPr eaLnBrk="1" hangingPunct="1">
                <a:spcBef>
                  <a:spcPct val="0"/>
                </a:spcBef>
              </a:pPr>
              <a:t>55</a:t>
            </a:fld>
            <a:endParaRPr lang="de-DE"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91391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732834-9A4F-470B-8A36-2192CDBEF256}" type="slidenum">
              <a:rPr lang="de-DE" altLang="de-DE" sz="1300"/>
              <a:pPr eaLnBrk="1" hangingPunct="1">
                <a:spcBef>
                  <a:spcPct val="0"/>
                </a:spcBef>
              </a:pPr>
              <a:t>56</a:t>
            </a:fld>
            <a:endParaRPr lang="de-DE"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52326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b="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bwMode="gray"/>
        <p:txBody>
          <a:bodyPr/>
          <a:lstStyle>
            <a:lvl1pPr>
              <a:defRPr b="0"/>
            </a:lvl1pPr>
          </a:lstStyle>
          <a:p>
            <a:fld id="{279828AA-F7E8-4BCB-B890-6BF8DAB3826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vi-VN"/>
              <a:t>Trening metacognitiv 8 – Stima de sine &amp; starea sufletească</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9C750B81-4309-4205-807B-6CF3838137DD}"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bwMode="gray"/>
        <p:txBody>
          <a:bodyPr/>
          <a:lstStyle>
            <a:lvl1pPr>
              <a:defRPr b="0"/>
            </a:lvl1pPr>
          </a:lstStyle>
          <a:p>
            <a:fld id="{59C8E52C-7D8C-4AD8-9703-0C5907B47DD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bwMode="gray"/>
        <p:txBody>
          <a:bodyPr/>
          <a:lstStyle>
            <a:lvl1pPr>
              <a:defRPr b="0"/>
            </a:lvl1pPr>
          </a:lstStyle>
          <a:p>
            <a:fld id="{279828AA-F7E8-4BCB-B890-6BF8DAB3826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bwMode="gray"/>
        <p:txBody>
          <a:bodyPr/>
          <a:lstStyle>
            <a:lvl1pPr>
              <a:defRPr b="0"/>
            </a:lvl1pPr>
          </a:lstStyle>
          <a:p>
            <a:fld id="{279828AA-F7E8-4BCB-B890-6BF8DAB3826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5" name="Slide Number Placeholder 4"/>
          <p:cNvSpPr>
            <a:spLocks noGrp="1"/>
          </p:cNvSpPr>
          <p:nvPr>
            <p:ph type="sldNum" sz="quarter" idx="12"/>
          </p:nvPr>
        </p:nvSpPr>
        <p:spPr bwMode="gray"/>
        <p:txBody>
          <a:bodyPr/>
          <a:lstStyle>
            <a:lvl1pPr>
              <a:defRPr b="0"/>
            </a:lvl1pPr>
          </a:lstStyle>
          <a:p>
            <a:fld id="{41A61A01-21D4-4980-A296-FBB6C5AF647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bwMode="gray"/>
        <p:txBody>
          <a:bodyPr/>
          <a:lstStyle>
            <a:lvl1pPr>
              <a:defRPr b="0"/>
            </a:lvl1pPr>
          </a:lstStyle>
          <a:p>
            <a:fld id="{C6D586E9-5CF6-493F-931A-4C36BC0C15C0}"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vi-VN"/>
              <a:t>Trening metacognitiv 8 – Stima de sine &amp; starea sufletească</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79828AA-F7E8-4BCB-B890-6BF8DAB3826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a:latin typeface="+mn-lt"/>
                <a:ea typeface="+mn-ea"/>
                <a:cs typeface="+mn-cs"/>
              </a:rPr>
              <a:t>TMC 8 A – Stima de sine &amp; starea sufletească</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82384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Cum se manifestă o depresie?</a:t>
            </a:r>
            <a:endParaRPr lang="en-US" sz="3600" dirty="0">
              <a:solidFill>
                <a:srgbClr val="004992"/>
              </a:solidFill>
              <a:latin typeface="+mn-lt"/>
              <a:ea typeface="+mn-ea"/>
              <a:cs typeface="+mn-cs"/>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latin typeface="Calibri Light"/>
              </a:rPr>
              <a:t>???</a:t>
            </a:r>
          </a:p>
        </p:txBody>
      </p:sp>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41A61A01-21D4-4980-A296-FBB6C5AF647D}"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t-BR" sz="3600">
                <a:latin typeface="+mn-lt"/>
                <a:ea typeface="+mn-ea"/>
                <a:cs typeface="+mn-cs"/>
              </a:rPr>
              <a:t>Cum se manifestă o depresie?</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rPr>
              <a:t>Triste</a:t>
            </a:r>
            <a:r>
              <a:rPr lang="en-US" altLang="de-DE" sz="2400" dirty="0" err="1">
                <a:solidFill>
                  <a:srgbClr val="333333"/>
                </a:solidFill>
              </a:rPr>
              <a:t>ţe</a:t>
            </a:r>
            <a:r>
              <a:rPr lang="de-DE" altLang="de-DE" sz="2400" dirty="0">
                <a:solidFill>
                  <a:srgbClr val="333333"/>
                </a:solidFill>
              </a:rPr>
              <a:t>, dezolare</a:t>
            </a:r>
          </a:p>
          <a:p>
            <a:pPr marL="457200" lvl="0" indent="-457200" defTabSz="914400" fontAlgn="base">
              <a:buFont typeface="+mj-lt"/>
              <a:buAutoNum type="arabicPeriod"/>
            </a:pPr>
            <a:r>
              <a:rPr lang="de-DE" altLang="de-DE" sz="2400" dirty="0">
                <a:solidFill>
                  <a:srgbClr val="333333"/>
                </a:solidFill>
              </a:rPr>
              <a:t>Nivel energetic sc</a:t>
            </a:r>
            <a:r>
              <a:rPr lang="en-US" altLang="de-DE" sz="2400" dirty="0" err="1">
                <a:solidFill>
                  <a:srgbClr val="333333"/>
                </a:solidFill>
              </a:rPr>
              <a:t>ăzut</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Stim</a:t>
            </a:r>
            <a:r>
              <a:rPr lang="en-US" altLang="de-DE" sz="2400" dirty="0">
                <a:solidFill>
                  <a:srgbClr val="333333"/>
                </a:solidFill>
              </a:rPr>
              <a:t>ă de sine </a:t>
            </a:r>
            <a:r>
              <a:rPr lang="en-US" altLang="de-DE" sz="2400" dirty="0" err="1">
                <a:solidFill>
                  <a:srgbClr val="333333"/>
                </a:solidFill>
              </a:rPr>
              <a:t>scăzută</a:t>
            </a:r>
            <a:r>
              <a:rPr lang="en-US" altLang="de-DE" sz="2400" dirty="0">
                <a:solidFill>
                  <a:srgbClr val="333333"/>
                </a:solidFill>
              </a:rPr>
              <a:t>, </a:t>
            </a:r>
            <a:r>
              <a:rPr lang="en-US" altLang="de-DE" sz="2400" dirty="0" err="1">
                <a:solidFill>
                  <a:srgbClr val="333333"/>
                </a:solidFill>
              </a:rPr>
              <a:t>teamă</a:t>
            </a:r>
            <a:r>
              <a:rPr lang="en-US" altLang="de-DE" sz="2400" dirty="0">
                <a:solidFill>
                  <a:srgbClr val="333333"/>
                </a:solidFill>
              </a:rPr>
              <a:t> de a fi </a:t>
            </a:r>
            <a:r>
              <a:rPr lang="en-US" altLang="de-DE" sz="2400" dirty="0" err="1">
                <a:solidFill>
                  <a:srgbClr val="333333"/>
                </a:solidFill>
              </a:rPr>
              <a:t>respins</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Fric</a:t>
            </a:r>
            <a:r>
              <a:rPr lang="en-US" altLang="de-DE" sz="2400" dirty="0">
                <a:solidFill>
                  <a:srgbClr val="333333"/>
                </a:solidFill>
              </a:rPr>
              <a:t>ă/</a:t>
            </a:r>
            <a:r>
              <a:rPr lang="en-US" altLang="de-DE" sz="2400" dirty="0" err="1">
                <a:solidFill>
                  <a:srgbClr val="333333"/>
                </a:solidFill>
              </a:rPr>
              <a:t>teamă</a:t>
            </a:r>
            <a:r>
              <a:rPr lang="de-DE" altLang="de-DE" sz="2400" dirty="0">
                <a:solidFill>
                  <a:srgbClr val="333333"/>
                </a:solidFill>
              </a:rPr>
              <a:t> (printre altele fric</a:t>
            </a:r>
            <a:r>
              <a:rPr lang="en-US" altLang="de-DE" sz="2400" dirty="0">
                <a:solidFill>
                  <a:srgbClr val="333333"/>
                </a:solidFill>
              </a:rPr>
              <a:t>ă</a:t>
            </a:r>
            <a:r>
              <a:rPr lang="de-DE" altLang="de-DE" sz="2400" dirty="0">
                <a:solidFill>
                  <a:srgbClr val="333333"/>
                </a:solidFill>
              </a:rPr>
              <a:t> de viitor)</a:t>
            </a:r>
          </a:p>
          <a:p>
            <a:pPr marL="457200" lvl="0" indent="-457200" defTabSz="914400" fontAlgn="base">
              <a:buFont typeface="+mj-lt"/>
              <a:buAutoNum type="arabicPeriod"/>
            </a:pPr>
            <a:r>
              <a:rPr lang="de-DE" altLang="de-DE" sz="2400" dirty="0">
                <a:solidFill>
                  <a:srgbClr val="333333"/>
                </a:solidFill>
              </a:rPr>
              <a:t>Tulbur</a:t>
            </a:r>
            <a:r>
              <a:rPr lang="en-US" altLang="de-DE" sz="2400" dirty="0" err="1">
                <a:solidFill>
                  <a:srgbClr val="333333"/>
                </a:solidFill>
              </a:rPr>
              <a:t>ări</a:t>
            </a:r>
            <a:r>
              <a:rPr lang="en-US" altLang="de-DE" sz="2400" dirty="0">
                <a:solidFill>
                  <a:srgbClr val="333333"/>
                </a:solidFill>
              </a:rPr>
              <a:t> de </a:t>
            </a:r>
            <a:r>
              <a:rPr lang="en-US" altLang="de-DE" sz="2400" dirty="0" err="1">
                <a:solidFill>
                  <a:srgbClr val="333333"/>
                </a:solidFill>
              </a:rPr>
              <a:t>somn</a:t>
            </a:r>
            <a:r>
              <a:rPr lang="en-US" altLang="de-DE" sz="2400" dirty="0">
                <a:solidFill>
                  <a:srgbClr val="333333"/>
                </a:solidFill>
              </a:rPr>
              <a:t>, </a:t>
            </a:r>
            <a:r>
              <a:rPr lang="en-US" altLang="de-DE" sz="2400" dirty="0" err="1">
                <a:solidFill>
                  <a:srgbClr val="333333"/>
                </a:solidFill>
              </a:rPr>
              <a:t>dureri</a:t>
            </a:r>
            <a:endParaRPr lang="de-DE" altLang="de-DE" sz="2400" dirty="0">
              <a:solidFill>
                <a:srgbClr val="333333"/>
              </a:solidFill>
            </a:endParaRPr>
          </a:p>
          <a:p>
            <a:pPr marL="457200" lvl="0" indent="-457200" defTabSz="914400" fontAlgn="base">
              <a:buFont typeface="+mj-lt"/>
              <a:buAutoNum type="arabicPeriod"/>
            </a:pPr>
            <a:r>
              <a:rPr lang="de-DE" altLang="de-DE" sz="2400" dirty="0">
                <a:solidFill>
                  <a:srgbClr val="333333"/>
                </a:solidFill>
              </a:rPr>
              <a:t>Reducerea randamentului (tulbur</a:t>
            </a:r>
            <a:r>
              <a:rPr lang="en-US" altLang="de-DE" sz="2400" dirty="0" err="1">
                <a:solidFill>
                  <a:srgbClr val="333333"/>
                </a:solidFill>
              </a:rPr>
              <a:t>ări</a:t>
            </a:r>
            <a:r>
              <a:rPr lang="en-US" altLang="de-DE" sz="2400" dirty="0">
                <a:solidFill>
                  <a:srgbClr val="333333"/>
                </a:solidFill>
              </a:rPr>
              <a:t> de </a:t>
            </a:r>
            <a:r>
              <a:rPr lang="en-US" altLang="de-DE" sz="2400" dirty="0" err="1">
                <a:solidFill>
                  <a:srgbClr val="333333"/>
                </a:solidFill>
              </a:rPr>
              <a:t>concentrare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memorie</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dirty="0">
                <a:latin typeface="+mn-lt"/>
                <a:ea typeface="+mn-ea"/>
                <a:cs typeface="+mn-cs"/>
              </a:rPr>
              <a:t>M-am născut aşa… am devenit aşa ?</a:t>
            </a:r>
            <a:endParaRPr lang="de-DE" altLang="de-DE" sz="3600" dirty="0">
              <a:latin typeface="+mn-lt"/>
              <a:ea typeface="+mn-ea"/>
              <a:cs typeface="+mn-cs"/>
            </a:endParaRPr>
          </a:p>
        </p:txBody>
      </p:sp>
      <p:sp>
        <p:nvSpPr>
          <p:cNvPr id="8195" name="Rectangle 3"/>
          <p:cNvSpPr>
            <a:spLocks noGrp="1" noChangeArrowheads="1"/>
          </p:cNvSpPr>
          <p:nvPr>
            <p:ph idx="1"/>
          </p:nvPr>
        </p:nvSpPr>
        <p:spPr>
          <a:xfrm>
            <a:off x="408955" y="2204864"/>
            <a:ext cx="8229600" cy="4248000"/>
          </a:xfrm>
          <a:noFill/>
        </p:spPr>
        <p:txBody>
          <a:bodyPr lIns="92075" tIns="46038" rIns="92075" bIns="46038">
            <a:noAutofit/>
          </a:bodyPr>
          <a:lstStyle/>
          <a:p>
            <a:pPr eaLnBrk="1" hangingPunct="1"/>
            <a:r>
              <a:rPr lang="de-DE" altLang="de-DE" sz="2400" dirty="0">
                <a:solidFill>
                  <a:srgbClr val="333333"/>
                </a:solidFill>
              </a:rPr>
              <a:t>Este predestinat dac</a:t>
            </a:r>
            <a:r>
              <a:rPr lang="en-US" altLang="de-DE" sz="2400" dirty="0">
                <a:solidFill>
                  <a:srgbClr val="333333"/>
                </a:solidFill>
              </a:rPr>
              <a:t>ă </a:t>
            </a:r>
            <a:r>
              <a:rPr lang="en-US" altLang="de-DE" sz="2400" dirty="0" err="1">
                <a:solidFill>
                  <a:srgbClr val="333333"/>
                </a:solidFill>
              </a:rPr>
              <a:t>suntem</a:t>
            </a:r>
            <a:r>
              <a:rPr lang="en-US" altLang="de-DE" sz="2400" dirty="0">
                <a:solidFill>
                  <a:srgbClr val="333333"/>
                </a:solidFill>
              </a:rPr>
              <a:t> de </a:t>
            </a:r>
            <a:r>
              <a:rPr lang="en-US" altLang="de-DE" sz="2400" dirty="0" err="1">
                <a:solidFill>
                  <a:srgbClr val="333333"/>
                </a:solidFill>
              </a:rPr>
              <a:t>felul</a:t>
            </a:r>
            <a:r>
              <a:rPr lang="en-US" altLang="de-DE" sz="2400" dirty="0">
                <a:solidFill>
                  <a:srgbClr val="333333"/>
                </a:solidFill>
              </a:rPr>
              <a:t> </a:t>
            </a:r>
            <a:r>
              <a:rPr lang="en-US" altLang="de-DE" sz="2400" dirty="0" err="1">
                <a:solidFill>
                  <a:srgbClr val="333333"/>
                </a:solidFill>
              </a:rPr>
              <a:t>nostru</a:t>
            </a:r>
            <a:r>
              <a:rPr lang="en-US" altLang="de-DE" sz="2400" dirty="0">
                <a:solidFill>
                  <a:srgbClr val="333333"/>
                </a:solidFill>
              </a:rPr>
              <a:t> </a:t>
            </a:r>
            <a:r>
              <a:rPr lang="en-US" altLang="de-DE" sz="2400" dirty="0" err="1">
                <a:solidFill>
                  <a:srgbClr val="333333"/>
                </a:solidFill>
              </a:rPr>
              <a:t>veseli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trişti</a:t>
            </a:r>
            <a:r>
              <a:rPr lang="en-US" altLang="de-DE" sz="2400" dirty="0">
                <a:solidFill>
                  <a:srgbClr val="333333"/>
                </a:solidFill>
              </a:rPr>
              <a:t>? </a:t>
            </a:r>
            <a:r>
              <a:rPr lang="en-US" altLang="de-DE" sz="2400" dirty="0" err="1">
                <a:solidFill>
                  <a:srgbClr val="333333"/>
                </a:solidFill>
              </a:rPr>
              <a:t>Poate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se </a:t>
            </a:r>
            <a:r>
              <a:rPr lang="en-US" altLang="de-DE" sz="2400" dirty="0" err="1">
                <a:solidFill>
                  <a:srgbClr val="333333"/>
                </a:solidFill>
              </a:rPr>
              <a:t>schimbe</a:t>
            </a:r>
            <a:r>
              <a:rPr lang="en-US" altLang="de-DE" sz="2400" dirty="0">
                <a:solidFill>
                  <a:srgbClr val="333333"/>
                </a:solidFill>
              </a:rPr>
              <a:t> </a:t>
            </a:r>
            <a:r>
              <a:rPr lang="en-US" altLang="de-DE" sz="2400" dirty="0" err="1">
                <a:solidFill>
                  <a:srgbClr val="333333"/>
                </a:solidFill>
              </a:rPr>
              <a:t>starea</a:t>
            </a:r>
            <a:r>
              <a:rPr lang="en-US" altLang="de-DE" sz="2400" dirty="0">
                <a:solidFill>
                  <a:srgbClr val="333333"/>
                </a:solidFill>
              </a:rPr>
              <a:t> </a:t>
            </a:r>
            <a:r>
              <a:rPr lang="en-US" altLang="de-DE" sz="2400" dirty="0" err="1">
                <a:solidFill>
                  <a:srgbClr val="333333"/>
                </a:solidFill>
              </a:rPr>
              <a:t>noastră</a:t>
            </a:r>
            <a:r>
              <a:rPr lang="en-US" altLang="de-DE" sz="2400" dirty="0">
                <a:solidFill>
                  <a:srgbClr val="333333"/>
                </a:solidFill>
              </a:rPr>
              <a:t> </a:t>
            </a:r>
            <a:r>
              <a:rPr lang="en-US" altLang="de-DE" sz="2400" dirty="0" err="1">
                <a:solidFill>
                  <a:srgbClr val="333333"/>
                </a:solidFill>
              </a:rPr>
              <a:t>sufletească</a:t>
            </a:r>
            <a:r>
              <a:rPr lang="en-US" altLang="de-DE" sz="2400" dirty="0">
                <a:solidFill>
                  <a:srgbClr val="333333"/>
                </a:solidFill>
              </a:rPr>
              <a:t>?</a:t>
            </a:r>
            <a:endParaRPr lang="de-DE" altLang="de-DE" sz="2400" dirty="0">
              <a:solidFill>
                <a:srgbClr val="333333"/>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dirty="0">
                <a:latin typeface="+mn-lt"/>
                <a:ea typeface="+mn-ea"/>
                <a:cs typeface="+mn-cs"/>
              </a:rPr>
              <a:t>M-am născut aşa… am devenit aşa ?</a:t>
            </a:r>
            <a:endParaRPr lang="de-DE" altLang="de-DE" sz="3600" dirty="0">
              <a:latin typeface="+mn-lt"/>
              <a:ea typeface="+mn-ea"/>
              <a:cs typeface="+mn-cs"/>
            </a:endParaRPr>
          </a:p>
        </p:txBody>
      </p:sp>
      <p:sp>
        <p:nvSpPr>
          <p:cNvPr id="8195" name="Rectangle 3"/>
          <p:cNvSpPr>
            <a:spLocks noGrp="1" noChangeArrowheads="1"/>
          </p:cNvSpPr>
          <p:nvPr>
            <p:ph idx="1"/>
          </p:nvPr>
        </p:nvSpPr>
        <p:spPr>
          <a:xfrm>
            <a:off x="408955" y="2204864"/>
            <a:ext cx="8229600" cy="4248000"/>
          </a:xfrm>
          <a:noFill/>
        </p:spPr>
        <p:txBody>
          <a:bodyPr lIns="92075" tIns="46038" rIns="92075" bIns="46038">
            <a:noAutofit/>
          </a:bodyPr>
          <a:lstStyle/>
          <a:p>
            <a:pPr eaLnBrk="1" hangingPunct="1"/>
            <a:r>
              <a:rPr lang="de-DE" altLang="de-DE" sz="2400" dirty="0">
                <a:solidFill>
                  <a:srgbClr val="333333"/>
                </a:solidFill>
              </a:rPr>
              <a:t>Este predestinat dac</a:t>
            </a:r>
            <a:r>
              <a:rPr lang="en-US" altLang="de-DE" sz="2400" dirty="0">
                <a:solidFill>
                  <a:srgbClr val="333333"/>
                </a:solidFill>
              </a:rPr>
              <a:t>ă </a:t>
            </a:r>
            <a:r>
              <a:rPr lang="en-US" altLang="de-DE" sz="2400" dirty="0" err="1">
                <a:solidFill>
                  <a:srgbClr val="333333"/>
                </a:solidFill>
              </a:rPr>
              <a:t>suntem</a:t>
            </a:r>
            <a:r>
              <a:rPr lang="en-US" altLang="de-DE" sz="2400" dirty="0">
                <a:solidFill>
                  <a:srgbClr val="333333"/>
                </a:solidFill>
              </a:rPr>
              <a:t> de </a:t>
            </a:r>
            <a:r>
              <a:rPr lang="en-US" altLang="de-DE" sz="2400" dirty="0" err="1">
                <a:solidFill>
                  <a:srgbClr val="333333"/>
                </a:solidFill>
              </a:rPr>
              <a:t>felul</a:t>
            </a:r>
            <a:r>
              <a:rPr lang="en-US" altLang="de-DE" sz="2400" dirty="0">
                <a:solidFill>
                  <a:srgbClr val="333333"/>
                </a:solidFill>
              </a:rPr>
              <a:t> </a:t>
            </a:r>
            <a:r>
              <a:rPr lang="en-US" altLang="de-DE" sz="2400" dirty="0" err="1">
                <a:solidFill>
                  <a:srgbClr val="333333"/>
                </a:solidFill>
              </a:rPr>
              <a:t>nostru</a:t>
            </a:r>
            <a:r>
              <a:rPr lang="en-US" altLang="de-DE" sz="2400" dirty="0">
                <a:solidFill>
                  <a:srgbClr val="333333"/>
                </a:solidFill>
              </a:rPr>
              <a:t> </a:t>
            </a:r>
            <a:r>
              <a:rPr lang="en-US" altLang="de-DE" sz="2400" dirty="0" err="1">
                <a:solidFill>
                  <a:srgbClr val="333333"/>
                </a:solidFill>
              </a:rPr>
              <a:t>veseli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trişti</a:t>
            </a:r>
            <a:r>
              <a:rPr lang="en-US" altLang="de-DE" sz="2400" dirty="0">
                <a:solidFill>
                  <a:srgbClr val="333333"/>
                </a:solidFill>
              </a:rPr>
              <a:t>? </a:t>
            </a:r>
            <a:r>
              <a:rPr lang="en-US" altLang="de-DE" sz="2400" dirty="0" err="1">
                <a:solidFill>
                  <a:srgbClr val="333333"/>
                </a:solidFill>
              </a:rPr>
              <a:t>Poate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se </a:t>
            </a:r>
            <a:r>
              <a:rPr lang="en-US" altLang="de-DE" sz="2400" dirty="0" err="1">
                <a:solidFill>
                  <a:srgbClr val="333333"/>
                </a:solidFill>
              </a:rPr>
              <a:t>schimbe</a:t>
            </a:r>
            <a:r>
              <a:rPr lang="en-US" altLang="de-DE" sz="2400" dirty="0">
                <a:solidFill>
                  <a:srgbClr val="333333"/>
                </a:solidFill>
              </a:rPr>
              <a:t> </a:t>
            </a:r>
            <a:r>
              <a:rPr lang="en-US" altLang="de-DE" sz="2400" dirty="0" err="1">
                <a:solidFill>
                  <a:srgbClr val="333333"/>
                </a:solidFill>
              </a:rPr>
              <a:t>starea</a:t>
            </a:r>
            <a:r>
              <a:rPr lang="en-US" altLang="de-DE" sz="2400" dirty="0">
                <a:solidFill>
                  <a:srgbClr val="333333"/>
                </a:solidFill>
              </a:rPr>
              <a:t> </a:t>
            </a:r>
            <a:r>
              <a:rPr lang="en-US" altLang="de-DE" sz="2400" dirty="0" err="1">
                <a:solidFill>
                  <a:srgbClr val="333333"/>
                </a:solidFill>
              </a:rPr>
              <a:t>noastră</a:t>
            </a:r>
            <a:r>
              <a:rPr lang="en-US" altLang="de-DE" sz="2400" dirty="0">
                <a:solidFill>
                  <a:srgbClr val="333333"/>
                </a:solidFill>
              </a:rPr>
              <a:t> </a:t>
            </a:r>
            <a:r>
              <a:rPr lang="en-US" altLang="de-DE" sz="2400" dirty="0" err="1">
                <a:solidFill>
                  <a:srgbClr val="333333"/>
                </a:solidFill>
              </a:rPr>
              <a:t>sufletească</a:t>
            </a:r>
            <a:r>
              <a:rPr lang="en-US" altLang="de-DE" sz="2400" dirty="0">
                <a:solidFill>
                  <a:srgbClr val="333333"/>
                </a:solidFill>
              </a:rPr>
              <a:t>?</a:t>
            </a:r>
          </a:p>
          <a:p>
            <a:pPr marL="342900" indent="-342900" eaLnBrk="1" hangingPunct="1">
              <a:buClr>
                <a:srgbClr val="333333"/>
              </a:buClr>
              <a:buFont typeface="WingDings"/>
              <a:buChar char=""/>
            </a:pPr>
            <a:r>
              <a:rPr lang="de-DE" altLang="de-DE" sz="2400" dirty="0">
                <a:solidFill>
                  <a:srgbClr val="004992"/>
                </a:solidFill>
              </a:rPr>
              <a:t>Factori genetici</a:t>
            </a:r>
            <a:r>
              <a:rPr lang="de-DE" altLang="de-DE" sz="2400" dirty="0">
                <a:solidFill>
                  <a:srgbClr val="333333"/>
                </a:solidFill>
              </a:rPr>
              <a:t>: exist</a:t>
            </a:r>
            <a:r>
              <a:rPr lang="en-US" altLang="de-DE" sz="2400" dirty="0">
                <a:solidFill>
                  <a:srgbClr val="333333"/>
                </a:solidFill>
              </a:rPr>
              <a:t>ă </a:t>
            </a:r>
            <a:r>
              <a:rPr lang="en-US" altLang="de-DE" sz="2400" dirty="0" err="1">
                <a:solidFill>
                  <a:srgbClr val="333333"/>
                </a:solidFill>
              </a:rPr>
              <a:t>dovezi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o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genetică</a:t>
            </a:r>
            <a:r>
              <a:rPr lang="en-US" altLang="de-DE" sz="2400" dirty="0">
                <a:solidFill>
                  <a:srgbClr val="333333"/>
                </a:solidFill>
              </a:rPr>
              <a:t> a </a:t>
            </a:r>
            <a:r>
              <a:rPr lang="en-US" altLang="de-DE" sz="2400" dirty="0" err="1">
                <a:solidFill>
                  <a:srgbClr val="333333"/>
                </a:solidFill>
              </a:rPr>
              <a:t>gândurilor</a:t>
            </a:r>
            <a:r>
              <a:rPr lang="en-US" altLang="de-DE" sz="2400" dirty="0">
                <a:solidFill>
                  <a:srgbClr val="333333"/>
                </a:solidFill>
              </a:rPr>
              <a:t> </a:t>
            </a:r>
            <a:r>
              <a:rPr lang="en-US" altLang="de-DE" sz="2400" dirty="0" err="1">
                <a:solidFill>
                  <a:srgbClr val="333333"/>
                </a:solidFill>
              </a:rPr>
              <a:t>depresive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 </a:t>
            </a:r>
            <a:r>
              <a:rPr lang="en-US" altLang="de-DE" sz="2400" dirty="0" err="1">
                <a:solidFill>
                  <a:srgbClr val="333333"/>
                </a:solidFill>
              </a:rPr>
              <a:t>unei</a:t>
            </a:r>
            <a:r>
              <a:rPr lang="en-US" altLang="de-DE" sz="2400" dirty="0">
                <a:solidFill>
                  <a:srgbClr val="333333"/>
                </a:solidFill>
              </a:rPr>
              <a:t> </a:t>
            </a:r>
            <a:r>
              <a:rPr lang="en-US" altLang="de-DE" sz="2400" dirty="0" err="1">
                <a:solidFill>
                  <a:srgbClr val="333333"/>
                </a:solidFill>
              </a:rPr>
              <a:t>încrederi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sine </a:t>
            </a:r>
            <a:r>
              <a:rPr lang="en-US" altLang="de-DE" sz="2400" err="1">
                <a:solidFill>
                  <a:srgbClr val="333333"/>
                </a:solidFill>
              </a:rPr>
              <a:t>scăzute</a:t>
            </a:r>
            <a:r>
              <a:rPr lang="en-US" altLang="de-DE" sz="2400">
                <a:solidFill>
                  <a:srgbClr val="333333"/>
                </a:solidFill>
              </a:rPr>
              <a:t>.</a:t>
            </a:r>
            <a:endParaRPr lang="de-DE" altLang="de-DE" sz="2400" dirty="0">
              <a:solidFill>
                <a:srgbClr val="333333"/>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9C750B81-4309-4205-807B-6CF3838137DD}" type="slidenum">
              <a:rPr lang="de-DE" altLang="de-DE" smtClean="0"/>
              <a:pPr/>
              <a:t>5</a:t>
            </a:fld>
            <a:endParaRPr lang="de-DE" altLang="de-DE"/>
          </a:p>
        </p:txBody>
      </p:sp>
    </p:spTree>
    <p:extLst>
      <p:ext uri="{BB962C8B-B14F-4D97-AF65-F5344CB8AC3E}">
        <p14:creationId xmlns:p14="http://schemas.microsoft.com/office/powerpoint/2010/main" val="2507354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dirty="0">
                <a:latin typeface="+mn-lt"/>
                <a:ea typeface="+mn-ea"/>
                <a:cs typeface="+mn-cs"/>
              </a:rPr>
              <a:t>M-am născut aşa… am devenit aşa ?</a:t>
            </a:r>
            <a:endParaRPr lang="de-DE" altLang="de-DE" sz="3600" dirty="0">
              <a:latin typeface="+mn-lt"/>
              <a:ea typeface="+mn-ea"/>
              <a:cs typeface="+mn-cs"/>
            </a:endParaRPr>
          </a:p>
        </p:txBody>
      </p:sp>
      <p:sp>
        <p:nvSpPr>
          <p:cNvPr id="8195" name="Rectangle 3"/>
          <p:cNvSpPr>
            <a:spLocks noGrp="1" noChangeArrowheads="1"/>
          </p:cNvSpPr>
          <p:nvPr>
            <p:ph idx="1"/>
          </p:nvPr>
        </p:nvSpPr>
        <p:spPr>
          <a:xfrm>
            <a:off x="408955" y="2204864"/>
            <a:ext cx="8229600" cy="4248000"/>
          </a:xfrm>
          <a:noFill/>
        </p:spPr>
        <p:txBody>
          <a:bodyPr lIns="92075" tIns="46038" rIns="92075" bIns="46038">
            <a:noAutofit/>
          </a:bodyPr>
          <a:lstStyle/>
          <a:p>
            <a:pPr eaLnBrk="1" hangingPunct="1"/>
            <a:r>
              <a:rPr lang="de-DE" altLang="de-DE" sz="2400" dirty="0">
                <a:solidFill>
                  <a:srgbClr val="333333"/>
                </a:solidFill>
              </a:rPr>
              <a:t>Este predestinat dac</a:t>
            </a:r>
            <a:r>
              <a:rPr lang="en-US" altLang="de-DE" sz="2400" dirty="0">
                <a:solidFill>
                  <a:srgbClr val="333333"/>
                </a:solidFill>
              </a:rPr>
              <a:t>ă </a:t>
            </a:r>
            <a:r>
              <a:rPr lang="en-US" altLang="de-DE" sz="2400" dirty="0" err="1">
                <a:solidFill>
                  <a:srgbClr val="333333"/>
                </a:solidFill>
              </a:rPr>
              <a:t>suntem</a:t>
            </a:r>
            <a:r>
              <a:rPr lang="en-US" altLang="de-DE" sz="2400" dirty="0">
                <a:solidFill>
                  <a:srgbClr val="333333"/>
                </a:solidFill>
              </a:rPr>
              <a:t> de </a:t>
            </a:r>
            <a:r>
              <a:rPr lang="en-US" altLang="de-DE" sz="2400" dirty="0" err="1">
                <a:solidFill>
                  <a:srgbClr val="333333"/>
                </a:solidFill>
              </a:rPr>
              <a:t>felul</a:t>
            </a:r>
            <a:r>
              <a:rPr lang="en-US" altLang="de-DE" sz="2400" dirty="0">
                <a:solidFill>
                  <a:srgbClr val="333333"/>
                </a:solidFill>
              </a:rPr>
              <a:t> </a:t>
            </a:r>
            <a:r>
              <a:rPr lang="en-US" altLang="de-DE" sz="2400" dirty="0" err="1">
                <a:solidFill>
                  <a:srgbClr val="333333"/>
                </a:solidFill>
              </a:rPr>
              <a:t>nostru</a:t>
            </a:r>
            <a:r>
              <a:rPr lang="en-US" altLang="de-DE" sz="2400" dirty="0">
                <a:solidFill>
                  <a:srgbClr val="333333"/>
                </a:solidFill>
              </a:rPr>
              <a:t> </a:t>
            </a:r>
            <a:r>
              <a:rPr lang="en-US" altLang="de-DE" sz="2400" dirty="0" err="1">
                <a:solidFill>
                  <a:srgbClr val="333333"/>
                </a:solidFill>
              </a:rPr>
              <a:t>veseli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trişti</a:t>
            </a:r>
            <a:r>
              <a:rPr lang="en-US" altLang="de-DE" sz="2400" dirty="0">
                <a:solidFill>
                  <a:srgbClr val="333333"/>
                </a:solidFill>
              </a:rPr>
              <a:t>? </a:t>
            </a:r>
            <a:r>
              <a:rPr lang="en-US" altLang="de-DE" sz="2400" dirty="0" err="1">
                <a:solidFill>
                  <a:srgbClr val="333333"/>
                </a:solidFill>
              </a:rPr>
              <a:t>Poate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se </a:t>
            </a:r>
            <a:r>
              <a:rPr lang="en-US" altLang="de-DE" sz="2400" dirty="0" err="1">
                <a:solidFill>
                  <a:srgbClr val="333333"/>
                </a:solidFill>
              </a:rPr>
              <a:t>schimbe</a:t>
            </a:r>
            <a:r>
              <a:rPr lang="en-US" altLang="de-DE" sz="2400" dirty="0">
                <a:solidFill>
                  <a:srgbClr val="333333"/>
                </a:solidFill>
              </a:rPr>
              <a:t> </a:t>
            </a:r>
            <a:r>
              <a:rPr lang="en-US" altLang="de-DE" sz="2400" dirty="0" err="1">
                <a:solidFill>
                  <a:srgbClr val="333333"/>
                </a:solidFill>
              </a:rPr>
              <a:t>starea</a:t>
            </a:r>
            <a:r>
              <a:rPr lang="en-US" altLang="de-DE" sz="2400" dirty="0">
                <a:solidFill>
                  <a:srgbClr val="333333"/>
                </a:solidFill>
              </a:rPr>
              <a:t> </a:t>
            </a:r>
            <a:r>
              <a:rPr lang="en-US" altLang="de-DE" sz="2400" dirty="0" err="1">
                <a:solidFill>
                  <a:srgbClr val="333333"/>
                </a:solidFill>
              </a:rPr>
              <a:t>noastră</a:t>
            </a:r>
            <a:r>
              <a:rPr lang="en-US" altLang="de-DE" sz="2400" dirty="0">
                <a:solidFill>
                  <a:srgbClr val="333333"/>
                </a:solidFill>
              </a:rPr>
              <a:t> </a:t>
            </a:r>
            <a:r>
              <a:rPr lang="en-US" altLang="de-DE" sz="2400" dirty="0" err="1">
                <a:solidFill>
                  <a:srgbClr val="333333"/>
                </a:solidFill>
              </a:rPr>
              <a:t>sufletească</a:t>
            </a:r>
            <a:r>
              <a:rPr lang="en-US" altLang="de-DE" sz="2400" dirty="0">
                <a:solidFill>
                  <a:srgbClr val="333333"/>
                </a:solidFill>
              </a:rPr>
              <a:t>?</a:t>
            </a:r>
          </a:p>
          <a:p>
            <a:pPr marL="342900" indent="-342900" eaLnBrk="1" hangingPunct="1">
              <a:buClr>
                <a:srgbClr val="333333"/>
              </a:buClr>
              <a:buFont typeface="WingDings"/>
              <a:buChar char=""/>
            </a:pPr>
            <a:r>
              <a:rPr lang="de-DE" altLang="de-DE" sz="2400" dirty="0">
                <a:solidFill>
                  <a:srgbClr val="004992"/>
                </a:solidFill>
              </a:rPr>
              <a:t>Factori genetici</a:t>
            </a:r>
            <a:r>
              <a:rPr lang="de-DE" altLang="de-DE" sz="2400" dirty="0">
                <a:solidFill>
                  <a:srgbClr val="333333"/>
                </a:solidFill>
              </a:rPr>
              <a:t>: exist</a:t>
            </a:r>
            <a:r>
              <a:rPr lang="en-US" altLang="de-DE" sz="2400" dirty="0">
                <a:solidFill>
                  <a:srgbClr val="333333"/>
                </a:solidFill>
              </a:rPr>
              <a:t>ă </a:t>
            </a:r>
            <a:r>
              <a:rPr lang="en-US" altLang="de-DE" sz="2400" dirty="0" err="1">
                <a:solidFill>
                  <a:srgbClr val="333333"/>
                </a:solidFill>
              </a:rPr>
              <a:t>dovezi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o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genetică</a:t>
            </a:r>
            <a:r>
              <a:rPr lang="en-US" altLang="de-DE" sz="2400" dirty="0">
                <a:solidFill>
                  <a:srgbClr val="333333"/>
                </a:solidFill>
              </a:rPr>
              <a:t> a </a:t>
            </a:r>
            <a:r>
              <a:rPr lang="en-US" altLang="de-DE" sz="2400" dirty="0" err="1">
                <a:solidFill>
                  <a:srgbClr val="333333"/>
                </a:solidFill>
              </a:rPr>
              <a:t>gândurilor</a:t>
            </a:r>
            <a:r>
              <a:rPr lang="en-US" altLang="de-DE" sz="2400" dirty="0">
                <a:solidFill>
                  <a:srgbClr val="333333"/>
                </a:solidFill>
              </a:rPr>
              <a:t> </a:t>
            </a:r>
            <a:r>
              <a:rPr lang="en-US" altLang="de-DE" sz="2400" dirty="0" err="1">
                <a:solidFill>
                  <a:srgbClr val="333333"/>
                </a:solidFill>
              </a:rPr>
              <a:t>depresive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 </a:t>
            </a:r>
            <a:r>
              <a:rPr lang="en-US" altLang="de-DE" sz="2400" dirty="0" err="1">
                <a:solidFill>
                  <a:srgbClr val="333333"/>
                </a:solidFill>
              </a:rPr>
              <a:t>unei</a:t>
            </a:r>
            <a:r>
              <a:rPr lang="en-US" altLang="de-DE" sz="2400" dirty="0">
                <a:solidFill>
                  <a:srgbClr val="333333"/>
                </a:solidFill>
              </a:rPr>
              <a:t> </a:t>
            </a:r>
            <a:r>
              <a:rPr lang="en-US" altLang="de-DE" sz="2400" dirty="0" err="1">
                <a:solidFill>
                  <a:srgbClr val="333333"/>
                </a:solidFill>
              </a:rPr>
              <a:t>încrederi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sine </a:t>
            </a:r>
            <a:r>
              <a:rPr lang="en-US" altLang="de-DE" sz="2400" dirty="0" err="1">
                <a:solidFill>
                  <a:srgbClr val="333333"/>
                </a:solidFill>
              </a:rPr>
              <a:t>scăzute</a:t>
            </a:r>
            <a:r>
              <a:rPr lang="en-US" altLang="de-DE" sz="2400" dirty="0">
                <a:solidFill>
                  <a:srgbClr val="333333"/>
                </a:solidFill>
              </a:rPr>
              <a:t>.</a:t>
            </a:r>
            <a:endParaRPr lang="de-DE" altLang="de-DE" sz="2400" dirty="0">
              <a:solidFill>
                <a:srgbClr val="333333"/>
              </a:solidFill>
            </a:endParaRPr>
          </a:p>
          <a:p>
            <a:pPr marL="342900" indent="-342900" eaLnBrk="1" hangingPunct="1">
              <a:buClr>
                <a:srgbClr val="000000"/>
              </a:buClr>
              <a:buFont typeface="WingDings"/>
              <a:buChar char=""/>
            </a:pPr>
            <a:r>
              <a:rPr lang="de-DE" altLang="de-DE" sz="2400" dirty="0">
                <a:solidFill>
                  <a:srgbClr val="004992"/>
                </a:solidFill>
              </a:rPr>
              <a:t>Mediul </a:t>
            </a:r>
            <a:r>
              <a:rPr lang="en-US" altLang="de-DE" sz="2400" dirty="0" err="1">
                <a:solidFill>
                  <a:srgbClr val="004992"/>
                </a:solidFill>
              </a:rPr>
              <a:t>înconjurător</a:t>
            </a:r>
            <a:r>
              <a:rPr lang="de-DE" altLang="de-DE" sz="2400" dirty="0">
                <a:solidFill>
                  <a:srgbClr val="333333"/>
                </a:solidFill>
              </a:rPr>
              <a:t>: educa</a:t>
            </a:r>
            <a:r>
              <a:rPr lang="en-US" altLang="de-DE" sz="2400" dirty="0" err="1">
                <a:solidFill>
                  <a:srgbClr val="333333"/>
                </a:solidFill>
              </a:rPr>
              <a:t>ţie</a:t>
            </a:r>
            <a:r>
              <a:rPr lang="en-US" altLang="de-DE" sz="2400" dirty="0">
                <a:solidFill>
                  <a:srgbClr val="333333"/>
                </a:solidFill>
              </a:rPr>
              <a:t> </a:t>
            </a:r>
            <a:r>
              <a:rPr lang="en-US" altLang="de-DE" sz="2400" dirty="0" err="1">
                <a:solidFill>
                  <a:srgbClr val="333333"/>
                </a:solidFill>
              </a:rPr>
              <a:t>strictă</a:t>
            </a:r>
            <a:r>
              <a:rPr lang="en-US" altLang="de-DE" sz="2400" dirty="0">
                <a:solidFill>
                  <a:srgbClr val="333333"/>
                </a:solidFill>
              </a:rPr>
              <a:t>, </a:t>
            </a:r>
            <a:r>
              <a:rPr lang="en-US" altLang="de-DE" sz="2400" dirty="0" err="1">
                <a:solidFill>
                  <a:srgbClr val="333333"/>
                </a:solidFill>
              </a:rPr>
              <a:t>părinţi</a:t>
            </a:r>
            <a:r>
              <a:rPr lang="en-US" altLang="de-DE" sz="2400" dirty="0">
                <a:solidFill>
                  <a:srgbClr val="333333"/>
                </a:solidFill>
              </a:rPr>
              <a:t> </a:t>
            </a:r>
            <a:r>
              <a:rPr lang="en-US" altLang="de-DE" sz="2400" dirty="0" err="1">
                <a:solidFill>
                  <a:srgbClr val="333333"/>
                </a:solidFill>
              </a:rPr>
              <a:t>reci</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negative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viaţa</a:t>
            </a:r>
            <a:r>
              <a:rPr lang="en-US" altLang="de-DE" sz="2400" dirty="0">
                <a:solidFill>
                  <a:srgbClr val="333333"/>
                </a:solidFill>
              </a:rPr>
              <a:t> </a:t>
            </a:r>
            <a:r>
              <a:rPr lang="en-US" altLang="de-DE" sz="2400" dirty="0" err="1">
                <a:solidFill>
                  <a:srgbClr val="333333"/>
                </a:solidFill>
              </a:rPr>
              <a:t>particulară</a:t>
            </a:r>
            <a:r>
              <a:rPr lang="en-US" altLang="de-DE" sz="2400" dirty="0">
                <a:solidFill>
                  <a:srgbClr val="333333"/>
                </a:solidFill>
              </a:rPr>
              <a:t> pot </a:t>
            </a:r>
            <a:r>
              <a:rPr lang="en-US" altLang="de-DE" sz="2400" dirty="0" err="1">
                <a:solidFill>
                  <a:srgbClr val="333333"/>
                </a:solidFill>
              </a:rPr>
              <a:t>să</a:t>
            </a:r>
            <a:r>
              <a:rPr lang="en-US" altLang="de-DE" sz="2400" dirty="0">
                <a:solidFill>
                  <a:srgbClr val="333333"/>
                </a:solidFill>
              </a:rPr>
              <a:t> determine o </a:t>
            </a:r>
            <a:r>
              <a:rPr lang="en-US" altLang="de-DE" sz="2400" dirty="0" err="1">
                <a:solidFill>
                  <a:srgbClr val="333333"/>
                </a:solidFill>
              </a:rPr>
              <a:t>părere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err="1">
                <a:solidFill>
                  <a:srgbClr val="333333"/>
                </a:solidFill>
              </a:rPr>
              <a:t>proprie</a:t>
            </a:r>
            <a:r>
              <a:rPr lang="de-DE" altLang="de-DE" sz="2400">
                <a:solidFill>
                  <a:srgbClr val="333333"/>
                </a:solidFill>
              </a:rPr>
              <a:t>.</a:t>
            </a:r>
            <a:endParaRPr lang="de-DE" altLang="de-DE" sz="2400" dirty="0">
              <a:solidFill>
                <a:srgbClr val="333333"/>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9C750B81-4309-4205-807B-6CF3838137DD}" type="slidenum">
              <a:rPr lang="de-DE" altLang="de-DE" smtClean="0"/>
              <a:pPr/>
              <a:t>6</a:t>
            </a:fld>
            <a:endParaRPr lang="de-DE" altLang="de-DE"/>
          </a:p>
        </p:txBody>
      </p:sp>
    </p:spTree>
    <p:extLst>
      <p:ext uri="{BB962C8B-B14F-4D97-AF65-F5344CB8AC3E}">
        <p14:creationId xmlns:p14="http://schemas.microsoft.com/office/powerpoint/2010/main" val="1326497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dirty="0">
                <a:latin typeface="+mn-lt"/>
                <a:ea typeface="+mn-ea"/>
                <a:cs typeface="+mn-cs"/>
              </a:rPr>
              <a:t>M-am născut aşa… am devenit aşa ?</a:t>
            </a:r>
            <a:endParaRPr lang="de-DE" altLang="de-DE" sz="3600" dirty="0">
              <a:latin typeface="+mn-lt"/>
              <a:ea typeface="+mn-ea"/>
              <a:cs typeface="+mn-cs"/>
            </a:endParaRPr>
          </a:p>
        </p:txBody>
      </p:sp>
      <p:sp>
        <p:nvSpPr>
          <p:cNvPr id="8195" name="Rectangle 3"/>
          <p:cNvSpPr>
            <a:spLocks noGrp="1" noChangeArrowheads="1"/>
          </p:cNvSpPr>
          <p:nvPr>
            <p:ph idx="1"/>
          </p:nvPr>
        </p:nvSpPr>
        <p:spPr>
          <a:xfrm>
            <a:off x="408955" y="2204864"/>
            <a:ext cx="8229600" cy="4248000"/>
          </a:xfrm>
          <a:noFill/>
        </p:spPr>
        <p:txBody>
          <a:bodyPr lIns="92075" tIns="46038" rIns="92075" bIns="46038">
            <a:noAutofit/>
          </a:bodyPr>
          <a:lstStyle/>
          <a:p>
            <a:pPr eaLnBrk="1" hangingPunct="1"/>
            <a:r>
              <a:rPr lang="de-DE" altLang="de-DE" sz="2400" dirty="0">
                <a:solidFill>
                  <a:srgbClr val="333333"/>
                </a:solidFill>
              </a:rPr>
              <a:t>Este predestinat dac</a:t>
            </a:r>
            <a:r>
              <a:rPr lang="en-US" altLang="de-DE" sz="2400" dirty="0">
                <a:solidFill>
                  <a:srgbClr val="333333"/>
                </a:solidFill>
              </a:rPr>
              <a:t>ă </a:t>
            </a:r>
            <a:r>
              <a:rPr lang="en-US" altLang="de-DE" sz="2400" dirty="0" err="1">
                <a:solidFill>
                  <a:srgbClr val="333333"/>
                </a:solidFill>
              </a:rPr>
              <a:t>suntem</a:t>
            </a:r>
            <a:r>
              <a:rPr lang="en-US" altLang="de-DE" sz="2400" dirty="0">
                <a:solidFill>
                  <a:srgbClr val="333333"/>
                </a:solidFill>
              </a:rPr>
              <a:t> de </a:t>
            </a:r>
            <a:r>
              <a:rPr lang="en-US" altLang="de-DE" sz="2400" dirty="0" err="1">
                <a:solidFill>
                  <a:srgbClr val="333333"/>
                </a:solidFill>
              </a:rPr>
              <a:t>felul</a:t>
            </a:r>
            <a:r>
              <a:rPr lang="en-US" altLang="de-DE" sz="2400" dirty="0">
                <a:solidFill>
                  <a:srgbClr val="333333"/>
                </a:solidFill>
              </a:rPr>
              <a:t> </a:t>
            </a:r>
            <a:r>
              <a:rPr lang="en-US" altLang="de-DE" sz="2400" dirty="0" err="1">
                <a:solidFill>
                  <a:srgbClr val="333333"/>
                </a:solidFill>
              </a:rPr>
              <a:t>nostru</a:t>
            </a:r>
            <a:r>
              <a:rPr lang="en-US" altLang="de-DE" sz="2400" dirty="0">
                <a:solidFill>
                  <a:srgbClr val="333333"/>
                </a:solidFill>
              </a:rPr>
              <a:t> </a:t>
            </a:r>
            <a:r>
              <a:rPr lang="en-US" altLang="de-DE" sz="2400" dirty="0" err="1">
                <a:solidFill>
                  <a:srgbClr val="333333"/>
                </a:solidFill>
              </a:rPr>
              <a:t>veseli</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trişti</a:t>
            </a:r>
            <a:r>
              <a:rPr lang="en-US" altLang="de-DE" sz="2400" dirty="0">
                <a:solidFill>
                  <a:srgbClr val="333333"/>
                </a:solidFill>
              </a:rPr>
              <a:t>? </a:t>
            </a:r>
            <a:r>
              <a:rPr lang="en-US" altLang="de-DE" sz="2400" dirty="0" err="1">
                <a:solidFill>
                  <a:srgbClr val="333333"/>
                </a:solidFill>
              </a:rPr>
              <a:t>Poate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se </a:t>
            </a:r>
            <a:r>
              <a:rPr lang="en-US" altLang="de-DE" sz="2400" dirty="0" err="1">
                <a:solidFill>
                  <a:srgbClr val="333333"/>
                </a:solidFill>
              </a:rPr>
              <a:t>schimbe</a:t>
            </a:r>
            <a:r>
              <a:rPr lang="en-US" altLang="de-DE" sz="2400" dirty="0">
                <a:solidFill>
                  <a:srgbClr val="333333"/>
                </a:solidFill>
              </a:rPr>
              <a:t> </a:t>
            </a:r>
            <a:r>
              <a:rPr lang="en-US" altLang="de-DE" sz="2400" dirty="0" err="1">
                <a:solidFill>
                  <a:srgbClr val="333333"/>
                </a:solidFill>
              </a:rPr>
              <a:t>starea</a:t>
            </a:r>
            <a:r>
              <a:rPr lang="en-US" altLang="de-DE" sz="2400" dirty="0">
                <a:solidFill>
                  <a:srgbClr val="333333"/>
                </a:solidFill>
              </a:rPr>
              <a:t> </a:t>
            </a:r>
            <a:r>
              <a:rPr lang="en-US" altLang="de-DE" sz="2400" dirty="0" err="1">
                <a:solidFill>
                  <a:srgbClr val="333333"/>
                </a:solidFill>
              </a:rPr>
              <a:t>noastră</a:t>
            </a:r>
            <a:r>
              <a:rPr lang="en-US" altLang="de-DE" sz="2400" dirty="0">
                <a:solidFill>
                  <a:srgbClr val="333333"/>
                </a:solidFill>
              </a:rPr>
              <a:t> </a:t>
            </a:r>
            <a:r>
              <a:rPr lang="en-US" altLang="de-DE" sz="2400" dirty="0" err="1">
                <a:solidFill>
                  <a:srgbClr val="333333"/>
                </a:solidFill>
              </a:rPr>
              <a:t>sufletească</a:t>
            </a:r>
            <a:r>
              <a:rPr lang="en-US" altLang="de-DE" sz="2400" dirty="0">
                <a:solidFill>
                  <a:srgbClr val="333333"/>
                </a:solidFill>
              </a:rPr>
              <a:t>?</a:t>
            </a:r>
          </a:p>
          <a:p>
            <a:pPr marL="342900" indent="-342900" eaLnBrk="1" hangingPunct="1">
              <a:buClr>
                <a:srgbClr val="333333"/>
              </a:buClr>
              <a:buFont typeface="WingDings"/>
              <a:buChar char=""/>
            </a:pPr>
            <a:r>
              <a:rPr lang="de-DE" altLang="de-DE" sz="2400" dirty="0">
                <a:solidFill>
                  <a:srgbClr val="004992"/>
                </a:solidFill>
              </a:rPr>
              <a:t>Factori genetici</a:t>
            </a:r>
            <a:r>
              <a:rPr lang="de-DE" altLang="de-DE" sz="2400" dirty="0">
                <a:solidFill>
                  <a:srgbClr val="333333"/>
                </a:solidFill>
              </a:rPr>
              <a:t>: exist</a:t>
            </a:r>
            <a:r>
              <a:rPr lang="en-US" altLang="de-DE" sz="2400" dirty="0">
                <a:solidFill>
                  <a:srgbClr val="333333"/>
                </a:solidFill>
              </a:rPr>
              <a:t>ă </a:t>
            </a:r>
            <a:r>
              <a:rPr lang="en-US" altLang="de-DE" sz="2400" dirty="0" err="1">
                <a:solidFill>
                  <a:srgbClr val="333333"/>
                </a:solidFill>
              </a:rPr>
              <a:t>dovezi</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o </a:t>
            </a:r>
            <a:r>
              <a:rPr lang="en-US" altLang="de-DE" sz="2400" dirty="0" err="1">
                <a:solidFill>
                  <a:srgbClr val="333333"/>
                </a:solidFill>
              </a:rPr>
              <a:t>dispoziţie</a:t>
            </a:r>
            <a:r>
              <a:rPr lang="en-US" altLang="de-DE" sz="2400" dirty="0">
                <a:solidFill>
                  <a:srgbClr val="333333"/>
                </a:solidFill>
              </a:rPr>
              <a:t> </a:t>
            </a:r>
            <a:r>
              <a:rPr lang="en-US" altLang="de-DE" sz="2400" dirty="0" err="1">
                <a:solidFill>
                  <a:srgbClr val="333333"/>
                </a:solidFill>
              </a:rPr>
              <a:t>genetică</a:t>
            </a:r>
            <a:r>
              <a:rPr lang="en-US" altLang="de-DE" sz="2400" dirty="0">
                <a:solidFill>
                  <a:srgbClr val="333333"/>
                </a:solidFill>
              </a:rPr>
              <a:t> a </a:t>
            </a:r>
            <a:r>
              <a:rPr lang="en-US" altLang="de-DE" sz="2400" dirty="0" err="1">
                <a:solidFill>
                  <a:srgbClr val="333333"/>
                </a:solidFill>
              </a:rPr>
              <a:t>gândurilor</a:t>
            </a:r>
            <a:r>
              <a:rPr lang="en-US" altLang="de-DE" sz="2400" dirty="0">
                <a:solidFill>
                  <a:srgbClr val="333333"/>
                </a:solidFill>
              </a:rPr>
              <a:t> </a:t>
            </a:r>
            <a:r>
              <a:rPr lang="en-US" altLang="de-DE" sz="2400" dirty="0" err="1">
                <a:solidFill>
                  <a:srgbClr val="333333"/>
                </a:solidFill>
              </a:rPr>
              <a:t>depresive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 </a:t>
            </a:r>
            <a:r>
              <a:rPr lang="en-US" altLang="de-DE" sz="2400" dirty="0" err="1">
                <a:solidFill>
                  <a:srgbClr val="333333"/>
                </a:solidFill>
              </a:rPr>
              <a:t>unei</a:t>
            </a:r>
            <a:r>
              <a:rPr lang="en-US" altLang="de-DE" sz="2400" dirty="0">
                <a:solidFill>
                  <a:srgbClr val="333333"/>
                </a:solidFill>
              </a:rPr>
              <a:t> </a:t>
            </a:r>
            <a:r>
              <a:rPr lang="en-US" altLang="de-DE" sz="2400" dirty="0" err="1">
                <a:solidFill>
                  <a:srgbClr val="333333"/>
                </a:solidFill>
              </a:rPr>
              <a:t>încrederi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sine </a:t>
            </a:r>
            <a:r>
              <a:rPr lang="en-US" altLang="de-DE" sz="2400" dirty="0" err="1">
                <a:solidFill>
                  <a:srgbClr val="333333"/>
                </a:solidFill>
              </a:rPr>
              <a:t>scăzute</a:t>
            </a:r>
            <a:r>
              <a:rPr lang="en-US" altLang="de-DE" sz="2400" dirty="0">
                <a:solidFill>
                  <a:srgbClr val="333333"/>
                </a:solidFill>
              </a:rPr>
              <a:t>.</a:t>
            </a:r>
            <a:endParaRPr lang="de-DE" altLang="de-DE" sz="2400" dirty="0">
              <a:solidFill>
                <a:srgbClr val="333333"/>
              </a:solidFill>
            </a:endParaRPr>
          </a:p>
          <a:p>
            <a:pPr marL="342900" indent="-342900" eaLnBrk="1" hangingPunct="1">
              <a:buClr>
                <a:srgbClr val="000000"/>
              </a:buClr>
              <a:buFont typeface="WingDings"/>
              <a:buChar char=""/>
            </a:pPr>
            <a:r>
              <a:rPr lang="de-DE" altLang="de-DE" sz="2400" dirty="0">
                <a:solidFill>
                  <a:srgbClr val="004992"/>
                </a:solidFill>
              </a:rPr>
              <a:t>Mediul </a:t>
            </a:r>
            <a:r>
              <a:rPr lang="en-US" altLang="de-DE" sz="2400" dirty="0" err="1">
                <a:solidFill>
                  <a:srgbClr val="004992"/>
                </a:solidFill>
              </a:rPr>
              <a:t>înconjurător</a:t>
            </a:r>
            <a:r>
              <a:rPr lang="de-DE" altLang="de-DE" sz="2400" dirty="0">
                <a:solidFill>
                  <a:srgbClr val="333333"/>
                </a:solidFill>
              </a:rPr>
              <a:t>: educa</a:t>
            </a:r>
            <a:r>
              <a:rPr lang="en-US" altLang="de-DE" sz="2400" dirty="0" err="1">
                <a:solidFill>
                  <a:srgbClr val="333333"/>
                </a:solidFill>
              </a:rPr>
              <a:t>ţie</a:t>
            </a:r>
            <a:r>
              <a:rPr lang="en-US" altLang="de-DE" sz="2400" dirty="0">
                <a:solidFill>
                  <a:srgbClr val="333333"/>
                </a:solidFill>
              </a:rPr>
              <a:t> </a:t>
            </a:r>
            <a:r>
              <a:rPr lang="en-US" altLang="de-DE" sz="2400" dirty="0" err="1">
                <a:solidFill>
                  <a:srgbClr val="333333"/>
                </a:solidFill>
              </a:rPr>
              <a:t>strictă</a:t>
            </a:r>
            <a:r>
              <a:rPr lang="en-US" altLang="de-DE" sz="2400" dirty="0">
                <a:solidFill>
                  <a:srgbClr val="333333"/>
                </a:solidFill>
              </a:rPr>
              <a:t>, </a:t>
            </a:r>
            <a:r>
              <a:rPr lang="en-US" altLang="de-DE" sz="2400" dirty="0" err="1">
                <a:solidFill>
                  <a:srgbClr val="333333"/>
                </a:solidFill>
              </a:rPr>
              <a:t>părinţi</a:t>
            </a:r>
            <a:r>
              <a:rPr lang="en-US" altLang="de-DE" sz="2400" dirty="0">
                <a:solidFill>
                  <a:srgbClr val="333333"/>
                </a:solidFill>
              </a:rPr>
              <a:t> </a:t>
            </a:r>
            <a:r>
              <a:rPr lang="en-US" altLang="de-DE" sz="2400" dirty="0" err="1">
                <a:solidFill>
                  <a:srgbClr val="333333"/>
                </a:solidFill>
              </a:rPr>
              <a:t>reci</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negative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viaţa</a:t>
            </a:r>
            <a:r>
              <a:rPr lang="en-US" altLang="de-DE" sz="2400" dirty="0">
                <a:solidFill>
                  <a:srgbClr val="333333"/>
                </a:solidFill>
              </a:rPr>
              <a:t> </a:t>
            </a:r>
            <a:r>
              <a:rPr lang="en-US" altLang="de-DE" sz="2400" dirty="0" err="1">
                <a:solidFill>
                  <a:srgbClr val="333333"/>
                </a:solidFill>
              </a:rPr>
              <a:t>particulară</a:t>
            </a:r>
            <a:r>
              <a:rPr lang="en-US" altLang="de-DE" sz="2400" dirty="0">
                <a:solidFill>
                  <a:srgbClr val="333333"/>
                </a:solidFill>
              </a:rPr>
              <a:t> pot </a:t>
            </a:r>
            <a:r>
              <a:rPr lang="en-US" altLang="de-DE" sz="2400" dirty="0" err="1">
                <a:solidFill>
                  <a:srgbClr val="333333"/>
                </a:solidFill>
              </a:rPr>
              <a:t>să</a:t>
            </a:r>
            <a:r>
              <a:rPr lang="en-US" altLang="de-DE" sz="2400" dirty="0">
                <a:solidFill>
                  <a:srgbClr val="333333"/>
                </a:solidFill>
              </a:rPr>
              <a:t> determine o </a:t>
            </a:r>
            <a:r>
              <a:rPr lang="en-US" altLang="de-DE" sz="2400" dirty="0" err="1">
                <a:solidFill>
                  <a:srgbClr val="333333"/>
                </a:solidFill>
              </a:rPr>
              <a:t>părere</a:t>
            </a:r>
            <a:r>
              <a:rPr lang="en-US" altLang="de-DE" sz="2400" dirty="0">
                <a:solidFill>
                  <a:srgbClr val="333333"/>
                </a:solidFill>
              </a:rPr>
              <a:t> </a:t>
            </a:r>
            <a:r>
              <a:rPr lang="en-US" altLang="de-DE" sz="2400" dirty="0" err="1">
                <a:solidFill>
                  <a:srgbClr val="333333"/>
                </a:solidFill>
              </a:rPr>
              <a:t>proastă</a:t>
            </a:r>
            <a:r>
              <a:rPr lang="en-US" altLang="de-DE" sz="2400" dirty="0">
                <a:solidFill>
                  <a:srgbClr val="333333"/>
                </a:solidFill>
              </a:rPr>
              <a:t> </a:t>
            </a:r>
            <a:r>
              <a:rPr lang="en-US" altLang="de-DE" sz="2400" dirty="0" err="1">
                <a:solidFill>
                  <a:srgbClr val="333333"/>
                </a:solidFill>
              </a:rPr>
              <a:t>despre</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proprie</a:t>
            </a:r>
            <a:r>
              <a:rPr lang="de-DE" altLang="de-DE" sz="2400" dirty="0">
                <a:solidFill>
                  <a:srgbClr val="333333"/>
                </a:solidFill>
              </a:rPr>
              <a:t>.</a:t>
            </a:r>
          </a:p>
          <a:p>
            <a:pPr eaLnBrk="1" hangingPunct="1"/>
            <a:r>
              <a:rPr lang="en-US" altLang="de-DE" sz="2400" b="1" dirty="0" err="1">
                <a:solidFill>
                  <a:srgbClr val="004992"/>
                </a:solidFill>
              </a:rPr>
              <a:t>Însă</a:t>
            </a:r>
            <a:r>
              <a:rPr lang="en-US" altLang="de-DE" sz="2400" b="1" dirty="0">
                <a:solidFill>
                  <a:srgbClr val="004992"/>
                </a:solidFill>
              </a:rPr>
              <a:t>:</a:t>
            </a:r>
            <a:r>
              <a:rPr lang="de-DE" altLang="de-DE" sz="2400" dirty="0">
                <a:solidFill>
                  <a:srgbClr val="333333"/>
                </a:solidFill>
              </a:rPr>
              <a:t> </a:t>
            </a:r>
            <a:r>
              <a:rPr lang="de-DE" altLang="de-DE" sz="2400" dirty="0">
                <a:solidFill>
                  <a:srgbClr val="004992"/>
                </a:solidFill>
              </a:rPr>
              <a:t>structuri depresive de g</a:t>
            </a:r>
            <a:r>
              <a:rPr lang="en-US" altLang="de-DE" sz="2400" dirty="0" err="1">
                <a:solidFill>
                  <a:srgbClr val="004992"/>
                </a:solidFill>
              </a:rPr>
              <a:t>ândire</a:t>
            </a:r>
            <a:r>
              <a:rPr lang="en-US" altLang="de-DE" sz="2400" dirty="0">
                <a:solidFill>
                  <a:srgbClr val="004992"/>
                </a:solidFill>
              </a:rPr>
              <a:t> pot fi </a:t>
            </a:r>
            <a:r>
              <a:rPr lang="en-US" altLang="de-DE" sz="2400" dirty="0" err="1">
                <a:solidFill>
                  <a:srgbClr val="004992"/>
                </a:solidFill>
              </a:rPr>
              <a:t>modificate</a:t>
            </a:r>
            <a:r>
              <a:rPr lang="de-DE" altLang="de-DE" sz="2400" dirty="0">
                <a:solidFill>
                  <a:srgbClr val="004992"/>
                </a:solidFill>
              </a:rPr>
              <a:t>; depresiunea nu reprezint</a:t>
            </a:r>
            <a:r>
              <a:rPr lang="en-US" altLang="de-DE" sz="2400" dirty="0">
                <a:solidFill>
                  <a:srgbClr val="004992"/>
                </a:solidFill>
              </a:rPr>
              <a:t>ă o </a:t>
            </a:r>
            <a:r>
              <a:rPr lang="en-US" altLang="de-DE" sz="2400" dirty="0" err="1">
                <a:solidFill>
                  <a:srgbClr val="004992"/>
                </a:solidFill>
              </a:rPr>
              <a:t>soartă</a:t>
            </a:r>
            <a:r>
              <a:rPr lang="en-US" altLang="de-DE" sz="2400" dirty="0">
                <a:solidFill>
                  <a:srgbClr val="004992"/>
                </a:solidFill>
              </a:rPr>
              <a:t> de </a:t>
            </a:r>
            <a:r>
              <a:rPr lang="en-US" altLang="de-DE" sz="2400" dirty="0" err="1">
                <a:solidFill>
                  <a:srgbClr val="004992"/>
                </a:solidFill>
              </a:rPr>
              <a:t>neschimbat</a:t>
            </a:r>
            <a:r>
              <a:rPr lang="de-DE" altLang="de-DE" sz="2400" dirty="0">
                <a:solidFill>
                  <a:srgbClr val="004992"/>
                </a:solidFill>
              </a:rPr>
              <a:t>!</a:t>
            </a:r>
            <a:endParaRPr lang="de-DE" altLang="de-DE" sz="2400" dirty="0">
              <a:solidFill>
                <a:srgbClr val="333333"/>
              </a:solidFill>
            </a:endParaRPr>
          </a:p>
        </p:txBody>
      </p:sp>
      <p:pic>
        <p:nvPicPr>
          <p:cNvPr id="8"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9C750B81-4309-4205-807B-6CF3838137DD}" type="slidenum">
              <a:rPr lang="de-DE" altLang="de-DE" smtClean="0"/>
              <a:pPr/>
              <a:t>7</a:t>
            </a:fld>
            <a:endParaRPr lang="de-DE" altLang="de-DE"/>
          </a:p>
        </p:txBody>
      </p:sp>
    </p:spTree>
    <p:extLst>
      <p:ext uri="{BB962C8B-B14F-4D97-AF65-F5344CB8AC3E}">
        <p14:creationId xmlns:p14="http://schemas.microsoft.com/office/powerpoint/2010/main" val="1075694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a:solidFill>
                  <a:srgbClr val="333333"/>
                </a:solidFill>
              </a:rPr>
              <a:t>Multe persoane cu boli psihice au distorsiuni de g</a:t>
            </a:r>
            <a:r>
              <a:rPr lang="en-US" altLang="de-DE" sz="2400" dirty="0" err="1">
                <a:solidFill>
                  <a:srgbClr val="333333"/>
                </a:solidFill>
              </a:rPr>
              <a:t>ândire</a:t>
            </a:r>
            <a:r>
              <a:rPr lang="en-US" altLang="de-DE" sz="2400" dirty="0">
                <a:solidFill>
                  <a:srgbClr val="333333"/>
                </a:solidFill>
              </a:rPr>
              <a:t> care </a:t>
            </a:r>
            <a:r>
              <a:rPr lang="en-US" altLang="de-DE" sz="2400" dirty="0" err="1">
                <a:solidFill>
                  <a:srgbClr val="004992"/>
                </a:solidFill>
              </a:rPr>
              <a:t>favorizează</a:t>
            </a:r>
            <a:r>
              <a:rPr lang="en-US" altLang="de-DE" sz="2400" dirty="0">
                <a:solidFill>
                  <a:srgbClr val="004992"/>
                </a:solidFill>
              </a:rPr>
              <a:t> o </a:t>
            </a:r>
            <a:r>
              <a:rPr lang="en-US" altLang="de-DE" sz="2400" dirty="0" err="1">
                <a:solidFill>
                  <a:srgbClr val="004992"/>
                </a:solidFill>
              </a:rPr>
              <a:t>depresie</a:t>
            </a:r>
            <a:r>
              <a:rPr lang="en-US" altLang="de-DE" sz="2400" dirty="0">
                <a:solidFill>
                  <a:srgbClr val="333333"/>
                </a:solidFill>
              </a:rPr>
              <a:t>.</a:t>
            </a:r>
            <a:endParaRPr lang="de-DE" altLang="de-DE" sz="2400" dirty="0">
              <a:solidFill>
                <a:srgbClr val="333333"/>
              </a:solidFill>
            </a:endParaRPr>
          </a:p>
          <a:p>
            <a:pPr lvl="0" defTabSz="914400" fontAlgn="base"/>
            <a:r>
              <a:rPr lang="de-DE" altLang="de-DE" sz="2400" dirty="0">
                <a:solidFill>
                  <a:srgbClr val="333333"/>
                </a:solidFill>
              </a:rPr>
              <a:t>Aceste distorsiuni de g</a:t>
            </a:r>
            <a:r>
              <a:rPr lang="en-US" altLang="de-DE" sz="2400" dirty="0" err="1">
                <a:solidFill>
                  <a:srgbClr val="333333"/>
                </a:solidFill>
              </a:rPr>
              <a:t>ândire</a:t>
            </a:r>
            <a:r>
              <a:rPr lang="en-US" altLang="de-DE" sz="2400" b="1" dirty="0">
                <a:solidFill>
                  <a:srgbClr val="333333"/>
                </a:solidFill>
              </a:rPr>
              <a:t> </a:t>
            </a:r>
            <a:r>
              <a:rPr lang="en-US" altLang="de-DE" sz="2400" dirty="0">
                <a:solidFill>
                  <a:srgbClr val="333333"/>
                </a:solidFill>
              </a:rPr>
              <a:t>pot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modificate</a:t>
            </a:r>
            <a:r>
              <a:rPr lang="en-US" altLang="de-DE" sz="2400" dirty="0">
                <a:solidFill>
                  <a:srgbClr val="333333"/>
                </a:solidFill>
              </a:rPr>
              <a:t> </a:t>
            </a:r>
            <a:r>
              <a:rPr lang="en-US" altLang="de-DE" sz="2400" dirty="0" err="1">
                <a:solidFill>
                  <a:srgbClr val="333333"/>
                </a:solidFill>
              </a:rPr>
              <a:t>prin</a:t>
            </a:r>
            <a:r>
              <a:rPr lang="en-US" altLang="de-DE" sz="2400" dirty="0">
                <a:solidFill>
                  <a:srgbClr val="333333"/>
                </a:solidFill>
              </a:rPr>
              <a:t> </a:t>
            </a:r>
            <a:r>
              <a:rPr lang="en-US" altLang="de-DE" sz="2400" dirty="0" err="1">
                <a:solidFill>
                  <a:srgbClr val="333333"/>
                </a:solidFill>
              </a:rPr>
              <a:t>antrenament</a:t>
            </a:r>
            <a:r>
              <a:rPr lang="en-US" altLang="de-DE" sz="2400" dirty="0">
                <a:solidFill>
                  <a:srgbClr val="333333"/>
                </a:solidFill>
              </a:rPr>
              <a:t> </a:t>
            </a:r>
            <a:r>
              <a:rPr lang="en-US" altLang="de-DE" sz="2400" dirty="0" err="1">
                <a:solidFill>
                  <a:srgbClr val="333333"/>
                </a:solidFill>
              </a:rPr>
              <a:t>consecvent</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9C750B81-4309-4205-807B-6CF3838137DD}" type="slidenum">
              <a:rPr lang="de-DE" altLang="de-DE" smtClean="0"/>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58551170"/>
              </p:ext>
            </p:extLst>
          </p:nvPr>
        </p:nvGraphicFramePr>
        <p:xfrm>
          <a:off x="408955" y="2203704"/>
          <a:ext cx="8686800" cy="42976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negative ale delirului şi iluziilor asupra stării sufleteşti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pozitive de scurtă durată ale delirului şi iluziilor asupra stării sufleteşti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7687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41A61A01-21D4-4980-A296-FBB6C5AF647D}"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110235544"/>
              </p:ext>
            </p:extLst>
          </p:nvPr>
        </p:nvGraphicFramePr>
        <p:xfrm>
          <a:off x="408955" y="2203704"/>
          <a:ext cx="8686800" cy="42976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negative ale delirului şi iluziilor asupra stării sufleteşti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pozitive de scurtă durată ale delirului şi iluziilor asupra stării sufleteşti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sentimentul de a fi ameninţat permanent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auzul de voci batjocoritoare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După un episod psihotic: ruşine, sentimentul de a fi făcut greşeli grave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7687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41A61A01-21D4-4980-A296-FBB6C5AF647D}" type="slidenum">
              <a:rPr lang="de-DE" altLang="de-DE" smtClean="0"/>
              <a:pPr/>
              <a:t>10</a:t>
            </a:fld>
            <a:endParaRPr lang="de-DE" altLang="de-DE"/>
          </a:p>
        </p:txBody>
      </p:sp>
    </p:spTree>
    <p:extLst>
      <p:ext uri="{BB962C8B-B14F-4D97-AF65-F5344CB8AC3E}">
        <p14:creationId xmlns:p14="http://schemas.microsoft.com/office/powerpoint/2010/main" val="3513890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302443004"/>
              </p:ext>
            </p:extLst>
          </p:nvPr>
        </p:nvGraphicFramePr>
        <p:xfrm>
          <a:off x="408955" y="2203704"/>
          <a:ext cx="8686800" cy="429765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negative ale delirului şi iluziilor asupra stării sufleteşti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Efecte pozitive de scurtă durată ale delirului şi iluziilor asupra stării sufleteşti</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sentimentul de a fi ameninţat permanent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În episod psihotic: excitaţie, </a:t>
                      </a:r>
                      <a:r>
                        <a:rPr kumimoji="0" lang="vi-VN" sz="2000" b="0" i="0" u="none" strike="noStrike" cap="none" normalizeH="0" baseline="0">
                          <a:ln>
                            <a:noFill/>
                          </a:ln>
                          <a:solidFill>
                            <a:srgbClr val="333333"/>
                          </a:solidFill>
                          <a:effectLst/>
                          <a:latin typeface="Calibri Light"/>
                        </a:rPr>
                        <a:t>sentimentul “că </a:t>
                      </a:r>
                      <a:r>
                        <a:rPr kumimoji="0" lang="vi-VN" sz="2000" b="0" i="0" u="none" strike="noStrike" cap="none" normalizeH="0" baseline="0" dirty="0">
                          <a:ln>
                            <a:noFill/>
                          </a:ln>
                          <a:solidFill>
                            <a:srgbClr val="333333"/>
                          </a:solidFill>
                          <a:effectLst/>
                          <a:latin typeface="Calibri Light"/>
                        </a:rPr>
                        <a:t>în sfârşit se </a:t>
                      </a:r>
                      <a:r>
                        <a:rPr kumimoji="0" lang="vi-VN" sz="2000" b="0" i="0" u="none" strike="noStrike" cap="none" normalizeH="0" baseline="0">
                          <a:ln>
                            <a:noFill/>
                          </a:ln>
                          <a:solidFill>
                            <a:srgbClr val="333333"/>
                          </a:solidFill>
                          <a:effectLst/>
                          <a:latin typeface="Calibri Light"/>
                        </a:rPr>
                        <a:t>întâmplă ceva”</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În episod psihotic: auzul de voci batjocoritoare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În episod psihotic: auzul de voci care vă laudă</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După un episod psihotic: ruşine, sentimentul de a fi făcut greşeli grave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Delir (de grandoare): sentiment de putere, de talent deosebit, de importanţă (duşmani puternici), de a fi predestinat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276872"/>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27687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41A61A01-21D4-4980-A296-FBB6C5AF647D}" type="slidenum">
              <a:rPr lang="de-DE" altLang="de-DE" smtClean="0"/>
              <a:pPr/>
              <a:t>11</a:t>
            </a:fld>
            <a:endParaRPr lang="de-DE" altLang="de-DE"/>
          </a:p>
        </p:txBody>
      </p:sp>
    </p:spTree>
    <p:extLst>
      <p:ext uri="{BB962C8B-B14F-4D97-AF65-F5344CB8AC3E}">
        <p14:creationId xmlns:p14="http://schemas.microsoft.com/office/powerpoint/2010/main" val="3126274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sz="3600">
                <a:solidFill>
                  <a:srgbClr val="004992"/>
                </a:solidFill>
                <a:latin typeface="+mn-lt"/>
                <a:ea typeface="+mn-ea"/>
                <a:cs typeface="+mn-cs"/>
              </a:rPr>
              <a:t>Psihoză &amp; depresie</a:t>
            </a:r>
            <a:br>
              <a:rPr lang="vi-VN" sz="3600">
                <a:solidFill>
                  <a:srgbClr val="004992"/>
                </a:solidFill>
                <a:latin typeface="+mn-lt"/>
                <a:ea typeface="+mn-ea"/>
                <a:cs typeface="+mn-cs"/>
              </a:rPr>
            </a:br>
            <a:r>
              <a:rPr lang="vi-VN">
                <a:solidFill>
                  <a:srgbClr val="004992"/>
                </a:solidFill>
                <a:latin typeface="+mn-lt"/>
                <a:ea typeface="+mn-ea"/>
                <a:cs typeface="+mn-cs"/>
              </a:rPr>
              <a:t>Efectele psihozei asupra încrederii în sine şi stării sufleteşti</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229600" cy="4248000"/>
          </a:xfrm>
        </p:spPr>
        <p:txBody>
          <a:bodyPr/>
          <a:lstStyle/>
          <a:p>
            <a:pPr lvl="0" defTabSz="914400" fontAlgn="base">
              <a:buClr>
                <a:srgbClr val="006699"/>
              </a:buClr>
              <a:defRPr/>
            </a:pPr>
            <a:r>
              <a:rPr lang="de-DE" sz="2000" b="1" dirty="0">
                <a:solidFill>
                  <a:srgbClr val="333333"/>
                </a:solidFill>
              </a:rPr>
              <a:t>Efectele pozitive</a:t>
            </a:r>
            <a:r>
              <a:rPr lang="de-DE" sz="2000" dirty="0">
                <a:solidFill>
                  <a:srgbClr val="333333"/>
                </a:solidFill>
              </a:rPr>
              <a:t> </a:t>
            </a:r>
            <a:r>
              <a:rPr lang="de-DE" sz="2000" i="1" dirty="0">
                <a:solidFill>
                  <a:srgbClr val="333333"/>
                </a:solidFill>
              </a:rPr>
              <a:t>de scurt</a:t>
            </a:r>
            <a:r>
              <a:rPr lang="en-US" sz="2000" i="1" dirty="0">
                <a:solidFill>
                  <a:srgbClr val="333333"/>
                </a:solidFill>
              </a:rPr>
              <a:t>ă </a:t>
            </a:r>
            <a:r>
              <a:rPr lang="en-US" sz="2000" i="1" dirty="0" err="1">
                <a:solidFill>
                  <a:srgbClr val="333333"/>
                </a:solidFill>
              </a:rPr>
              <a:t>durată</a:t>
            </a:r>
            <a:r>
              <a:rPr lang="en-US" sz="2000" dirty="0">
                <a:solidFill>
                  <a:srgbClr val="333333"/>
                </a:solidFill>
              </a:rPr>
              <a:t> ale </a:t>
            </a:r>
            <a:r>
              <a:rPr lang="en-US" sz="2000" dirty="0" err="1">
                <a:solidFill>
                  <a:srgbClr val="333333"/>
                </a:solidFill>
              </a:rPr>
              <a:t>psihozei</a:t>
            </a:r>
            <a:r>
              <a:rPr lang="en-US" sz="2000" dirty="0">
                <a:solidFill>
                  <a:srgbClr val="333333"/>
                </a:solidFill>
              </a:rPr>
              <a:t> </a:t>
            </a:r>
            <a:r>
              <a:rPr lang="en-US" sz="2000" dirty="0" err="1">
                <a:solidFill>
                  <a:srgbClr val="333333"/>
                </a:solidFill>
              </a:rPr>
              <a:t>asupra</a:t>
            </a:r>
            <a:r>
              <a:rPr lang="en-US" sz="2000" dirty="0">
                <a:solidFill>
                  <a:srgbClr val="333333"/>
                </a:solidFill>
              </a:rPr>
              <a:t> </a:t>
            </a:r>
            <a:r>
              <a:rPr lang="en-US" sz="2000" dirty="0" err="1">
                <a:solidFill>
                  <a:srgbClr val="333333"/>
                </a:solidFill>
              </a:rPr>
              <a:t>încrederii</a:t>
            </a:r>
            <a:r>
              <a:rPr lang="en-US" sz="2000" dirty="0">
                <a:solidFill>
                  <a:srgbClr val="333333"/>
                </a:solidFill>
              </a:rPr>
              <a:t> </a:t>
            </a:r>
            <a:r>
              <a:rPr lang="en-US" sz="2000" dirty="0" err="1">
                <a:solidFill>
                  <a:srgbClr val="333333"/>
                </a:solidFill>
              </a:rPr>
              <a:t>în</a:t>
            </a:r>
            <a:r>
              <a:rPr lang="en-US" sz="2000" dirty="0">
                <a:solidFill>
                  <a:srgbClr val="333333"/>
                </a:solidFill>
              </a:rPr>
              <a:t> sine se </a:t>
            </a:r>
            <a:r>
              <a:rPr lang="en-US" sz="2000" dirty="0" err="1">
                <a:solidFill>
                  <a:srgbClr val="333333"/>
                </a:solidFill>
              </a:rPr>
              <a:t>reduc</a:t>
            </a:r>
            <a:r>
              <a:rPr lang="en-US" sz="2000" dirty="0">
                <a:solidFill>
                  <a:srgbClr val="333333"/>
                </a:solidFill>
              </a:rPr>
              <a:t> </a:t>
            </a:r>
            <a:r>
              <a:rPr lang="en-US" sz="2000" dirty="0" err="1">
                <a:solidFill>
                  <a:srgbClr val="333333"/>
                </a:solidFill>
              </a:rPr>
              <a:t>substanţial</a:t>
            </a:r>
            <a:r>
              <a:rPr lang="en-US" sz="2000" dirty="0">
                <a:solidFill>
                  <a:srgbClr val="333333"/>
                </a:solidFill>
              </a:rPr>
              <a:t> </a:t>
            </a:r>
            <a:r>
              <a:rPr lang="en-US" sz="2000" dirty="0" err="1">
                <a:solidFill>
                  <a:srgbClr val="333333"/>
                </a:solidFill>
              </a:rPr>
              <a:t>prin</a:t>
            </a:r>
            <a:r>
              <a:rPr lang="en-US" sz="2000" dirty="0">
                <a:solidFill>
                  <a:srgbClr val="333333"/>
                </a:solidFill>
              </a:rPr>
              <a:t> </a:t>
            </a:r>
            <a:r>
              <a:rPr lang="en-US" sz="2000" b="1" dirty="0" err="1">
                <a:solidFill>
                  <a:srgbClr val="333333"/>
                </a:solidFill>
              </a:rPr>
              <a:t>consecinţele</a:t>
            </a:r>
            <a:r>
              <a:rPr lang="en-US" sz="2000" b="1" dirty="0">
                <a:solidFill>
                  <a:srgbClr val="333333"/>
                </a:solidFill>
              </a:rPr>
              <a:t> negative de </a:t>
            </a:r>
            <a:r>
              <a:rPr lang="en-US" sz="2000" b="1" dirty="0" err="1">
                <a:solidFill>
                  <a:srgbClr val="333333"/>
                </a:solidFill>
              </a:rPr>
              <a:t>durată</a:t>
            </a:r>
            <a:r>
              <a:rPr lang="en-US" sz="2000" b="1" dirty="0">
                <a:solidFill>
                  <a:srgbClr val="333333"/>
                </a:solidFill>
              </a:rPr>
              <a:t> </a:t>
            </a:r>
            <a:r>
              <a:rPr lang="en-US" sz="2000" b="1" dirty="0" err="1">
                <a:solidFill>
                  <a:srgbClr val="333333"/>
                </a:solidFill>
              </a:rPr>
              <a:t>lungă</a:t>
            </a:r>
            <a:r>
              <a:rPr lang="en-US" sz="2000" dirty="0">
                <a:solidFill>
                  <a:srgbClr val="333333"/>
                </a:solidFill>
              </a:rPr>
              <a:t>. </a:t>
            </a:r>
            <a:r>
              <a:rPr lang="en-US" sz="2000" dirty="0" err="1">
                <a:solidFill>
                  <a:srgbClr val="333333"/>
                </a:solidFill>
              </a:rPr>
              <a:t>Exemple</a:t>
            </a:r>
            <a:r>
              <a:rPr lang="en-US" sz="2000" dirty="0">
                <a:solidFill>
                  <a:srgbClr val="333333"/>
                </a:solidFill>
              </a:rPr>
              <a:t>:</a:t>
            </a:r>
            <a:endParaRPr lang="de-DE" sz="2000" dirty="0">
              <a:solidFill>
                <a:srgbClr val="333333"/>
              </a:solidFill>
            </a:endParaRPr>
          </a:p>
          <a:p>
            <a:pPr marL="342900" lvl="0" indent="-342900" defTabSz="914400" fontAlgn="base">
              <a:buClr>
                <a:srgbClr val="333333"/>
              </a:buClr>
              <a:buFont typeface="WingDings"/>
              <a:buChar char=""/>
              <a:defRPr/>
            </a:pPr>
            <a:r>
              <a:rPr lang="de-DE" sz="2000" dirty="0">
                <a:solidFill>
                  <a:srgbClr val="333333"/>
                </a:solidFill>
              </a:rPr>
              <a:t>Datorii: c</a:t>
            </a:r>
            <a:r>
              <a:rPr lang="en-US" sz="2000" dirty="0" err="1">
                <a:solidFill>
                  <a:srgbClr val="333333"/>
                </a:solidFill>
              </a:rPr>
              <a:t>ând</a:t>
            </a:r>
            <a:r>
              <a:rPr lang="en-US" sz="2000" dirty="0">
                <a:solidFill>
                  <a:srgbClr val="333333"/>
                </a:solidFill>
              </a:rPr>
              <a:t> </a:t>
            </a:r>
            <a:r>
              <a:rPr lang="en-US" sz="2000" dirty="0" err="1">
                <a:solidFill>
                  <a:srgbClr val="333333"/>
                </a:solidFill>
              </a:rPr>
              <a:t>pacienţii</a:t>
            </a:r>
            <a:r>
              <a:rPr lang="en-US" sz="2000" dirty="0">
                <a:solidFill>
                  <a:srgbClr val="333333"/>
                </a:solidFill>
              </a:rPr>
              <a:t> cred </a:t>
            </a:r>
            <a:r>
              <a:rPr lang="en-US" sz="2000" dirty="0" err="1">
                <a:solidFill>
                  <a:srgbClr val="333333"/>
                </a:solidFill>
              </a:rPr>
              <a:t>că</a:t>
            </a:r>
            <a:r>
              <a:rPr lang="en-US" sz="2000" dirty="0">
                <a:solidFill>
                  <a:srgbClr val="333333"/>
                </a:solidFill>
              </a:rPr>
              <a:t> </a:t>
            </a:r>
            <a:r>
              <a:rPr lang="en-US" sz="2000" dirty="0" err="1">
                <a:solidFill>
                  <a:srgbClr val="333333"/>
                </a:solidFill>
              </a:rPr>
              <a:t>sunt</a:t>
            </a:r>
            <a:r>
              <a:rPr lang="en-US" sz="2000" dirty="0">
                <a:solidFill>
                  <a:srgbClr val="333333"/>
                </a:solidFill>
              </a:rPr>
              <a:t> </a:t>
            </a:r>
            <a:r>
              <a:rPr lang="en-US" sz="2000" dirty="0" err="1">
                <a:solidFill>
                  <a:srgbClr val="333333"/>
                </a:solidFill>
              </a:rPr>
              <a:t>bogaţi</a:t>
            </a:r>
            <a:r>
              <a:rPr lang="en-US" sz="2000" dirty="0">
                <a:solidFill>
                  <a:srgbClr val="333333"/>
                </a:solidFill>
              </a:rPr>
              <a:t> </a:t>
            </a:r>
            <a:r>
              <a:rPr lang="en-US" sz="2000" dirty="0" err="1">
                <a:solidFill>
                  <a:srgbClr val="333333"/>
                </a:solidFill>
              </a:rPr>
              <a:t>sau</a:t>
            </a:r>
            <a:r>
              <a:rPr lang="en-US" sz="2000" dirty="0">
                <a:solidFill>
                  <a:srgbClr val="333333"/>
                </a:solidFill>
              </a:rPr>
              <a:t> </a:t>
            </a:r>
            <a:r>
              <a:rPr lang="en-US" sz="2000" dirty="0" err="1">
                <a:solidFill>
                  <a:srgbClr val="333333"/>
                </a:solidFill>
              </a:rPr>
              <a:t>renumiţi</a:t>
            </a:r>
            <a:endParaRPr lang="de-DE" sz="2000" dirty="0">
              <a:solidFill>
                <a:srgbClr val="333333"/>
              </a:solidFill>
            </a:endParaRPr>
          </a:p>
          <a:p>
            <a:pPr marL="342900" lvl="0" indent="-342900" defTabSz="914400" fontAlgn="base">
              <a:buClr>
                <a:srgbClr val="333333"/>
              </a:buClr>
              <a:buFont typeface="WingDings"/>
              <a:buChar char=""/>
              <a:defRPr/>
            </a:pPr>
            <a:r>
              <a:rPr lang="de-DE" sz="2000" dirty="0">
                <a:solidFill>
                  <a:srgbClr val="333333"/>
                </a:solidFill>
              </a:rPr>
              <a:t>Singur</a:t>
            </a:r>
            <a:r>
              <a:rPr lang="en-US" sz="2000" dirty="0" err="1">
                <a:solidFill>
                  <a:srgbClr val="333333"/>
                </a:solidFill>
              </a:rPr>
              <a:t>ătate</a:t>
            </a:r>
            <a:r>
              <a:rPr lang="de-DE" sz="2000" dirty="0">
                <a:solidFill>
                  <a:srgbClr val="333333"/>
                </a:solidFill>
              </a:rPr>
              <a:t>: </a:t>
            </a:r>
            <a:r>
              <a:rPr lang="en-US" sz="2000" dirty="0" err="1">
                <a:solidFill>
                  <a:srgbClr val="333333"/>
                </a:solidFill>
              </a:rPr>
              <a:t>în</a:t>
            </a:r>
            <a:r>
              <a:rPr lang="en-US" sz="2000" dirty="0">
                <a:solidFill>
                  <a:srgbClr val="333333"/>
                </a:solidFill>
              </a:rPr>
              <a:t> </a:t>
            </a:r>
            <a:r>
              <a:rPr lang="en-US" sz="2000" dirty="0" err="1">
                <a:solidFill>
                  <a:srgbClr val="333333"/>
                </a:solidFill>
              </a:rPr>
              <a:t>caz</a:t>
            </a:r>
            <a:r>
              <a:rPr lang="en-US" sz="2000" dirty="0">
                <a:solidFill>
                  <a:srgbClr val="333333"/>
                </a:solidFill>
              </a:rPr>
              <a:t> </a:t>
            </a:r>
            <a:r>
              <a:rPr lang="en-US" sz="2000" dirty="0" err="1">
                <a:solidFill>
                  <a:srgbClr val="333333"/>
                </a:solidFill>
              </a:rPr>
              <a:t>că</a:t>
            </a:r>
            <a:r>
              <a:rPr lang="en-US" sz="2000" dirty="0">
                <a:solidFill>
                  <a:srgbClr val="333333"/>
                </a:solidFill>
              </a:rPr>
              <a:t> </a:t>
            </a:r>
            <a:r>
              <a:rPr lang="en-US" sz="2000" dirty="0" err="1">
                <a:solidFill>
                  <a:srgbClr val="333333"/>
                </a:solidFill>
              </a:rPr>
              <a:t>prietenii</a:t>
            </a:r>
            <a:r>
              <a:rPr lang="en-US" sz="2000" dirty="0">
                <a:solidFill>
                  <a:srgbClr val="333333"/>
                </a:solidFill>
              </a:rPr>
              <a:t> s-au </a:t>
            </a:r>
            <a:r>
              <a:rPr lang="en-US" sz="2000" dirty="0" err="1">
                <a:solidFill>
                  <a:srgbClr val="333333"/>
                </a:solidFill>
              </a:rPr>
              <a:t>retras</a:t>
            </a:r>
            <a:endParaRPr lang="de-DE" sz="2000" dirty="0">
              <a:solidFill>
                <a:srgbClr val="333333"/>
              </a:solidFill>
            </a:endParaRPr>
          </a:p>
          <a:p>
            <a:pPr marL="342900" lvl="0" indent="-342900" defTabSz="914400" fontAlgn="base">
              <a:buClr>
                <a:srgbClr val="333333"/>
              </a:buClr>
              <a:buFont typeface="WingDings"/>
              <a:buChar char=""/>
              <a:defRPr/>
            </a:pPr>
            <a:r>
              <a:rPr lang="de-DE" sz="2000" dirty="0">
                <a:solidFill>
                  <a:srgbClr val="333333"/>
                </a:solidFill>
              </a:rPr>
              <a:t>Locul de munc</a:t>
            </a:r>
            <a:r>
              <a:rPr lang="en-US" sz="2000" dirty="0">
                <a:solidFill>
                  <a:srgbClr val="333333"/>
                </a:solidFill>
              </a:rPr>
              <a:t>ă</a:t>
            </a:r>
            <a:r>
              <a:rPr lang="de-DE" sz="2000" dirty="0">
                <a:solidFill>
                  <a:srgbClr val="333333"/>
                </a:solidFill>
              </a:rPr>
              <a:t>: pierderea muncii din cauza unui comportament inadecvat</a:t>
            </a:r>
          </a:p>
          <a:p>
            <a:pPr lvl="0" defTabSz="914400" fontAlgn="base">
              <a:buClr>
                <a:srgbClr val="006699"/>
              </a:buClr>
              <a:defRPr/>
            </a:pPr>
            <a:r>
              <a:rPr lang="de-DE" sz="2000" dirty="0">
                <a:solidFill>
                  <a:srgbClr val="333333"/>
                </a:solidFill>
              </a:rPr>
              <a:t>Este foarte periculos s</a:t>
            </a:r>
            <a:r>
              <a:rPr lang="en-US" sz="2000" dirty="0">
                <a:solidFill>
                  <a:srgbClr val="333333"/>
                </a:solidFill>
              </a:rPr>
              <a:t>ă se </a:t>
            </a:r>
            <a:r>
              <a:rPr lang="en-US" sz="2000" dirty="0" err="1">
                <a:solidFill>
                  <a:srgbClr val="333333"/>
                </a:solidFill>
              </a:rPr>
              <a:t>întrerupă</a:t>
            </a:r>
            <a:r>
              <a:rPr lang="en-US" sz="2000" dirty="0">
                <a:solidFill>
                  <a:srgbClr val="333333"/>
                </a:solidFill>
              </a:rPr>
              <a:t> </a:t>
            </a:r>
            <a:r>
              <a:rPr lang="en-US" sz="2000" dirty="0" err="1">
                <a:solidFill>
                  <a:srgbClr val="333333"/>
                </a:solidFill>
              </a:rPr>
              <a:t>luarea</a:t>
            </a:r>
            <a:r>
              <a:rPr lang="en-US" sz="2000" dirty="0">
                <a:solidFill>
                  <a:srgbClr val="333333"/>
                </a:solidFill>
              </a:rPr>
              <a:t> </a:t>
            </a:r>
            <a:r>
              <a:rPr lang="en-US" sz="2000" dirty="0" err="1">
                <a:solidFill>
                  <a:srgbClr val="333333"/>
                </a:solidFill>
              </a:rPr>
              <a:t>medicamentelor</a:t>
            </a:r>
            <a:r>
              <a:rPr lang="en-US" sz="2000" dirty="0">
                <a:solidFill>
                  <a:srgbClr val="333333"/>
                </a:solidFill>
              </a:rPr>
              <a:t> </a:t>
            </a:r>
            <a:r>
              <a:rPr lang="en-US" sz="2000" dirty="0" err="1">
                <a:solidFill>
                  <a:srgbClr val="333333"/>
                </a:solidFill>
              </a:rPr>
              <a:t>pentru</a:t>
            </a:r>
            <a:r>
              <a:rPr lang="en-US" sz="2000" dirty="0">
                <a:solidFill>
                  <a:srgbClr val="333333"/>
                </a:solidFill>
              </a:rPr>
              <a:t> a </a:t>
            </a:r>
            <a:r>
              <a:rPr lang="en-US" sz="2000" dirty="0" err="1">
                <a:solidFill>
                  <a:srgbClr val="333333"/>
                </a:solidFill>
              </a:rPr>
              <a:t>avea</a:t>
            </a:r>
            <a:r>
              <a:rPr lang="en-US" sz="2000" dirty="0">
                <a:solidFill>
                  <a:srgbClr val="333333"/>
                </a:solidFill>
              </a:rPr>
              <a:t> </a:t>
            </a:r>
            <a:r>
              <a:rPr lang="en-US" sz="2000" dirty="0" err="1">
                <a:solidFill>
                  <a:srgbClr val="333333"/>
                </a:solidFill>
              </a:rPr>
              <a:t>senzaţia</a:t>
            </a:r>
            <a:r>
              <a:rPr lang="en-US" sz="2000" dirty="0">
                <a:solidFill>
                  <a:srgbClr val="333333"/>
                </a:solidFill>
              </a:rPr>
              <a:t> de </a:t>
            </a:r>
            <a:r>
              <a:rPr lang="en-US" sz="2000" dirty="0" err="1">
                <a:solidFill>
                  <a:srgbClr val="333333"/>
                </a:solidFill>
              </a:rPr>
              <a:t>excitare</a:t>
            </a:r>
            <a:r>
              <a:rPr lang="en-US" sz="2000" dirty="0">
                <a:solidFill>
                  <a:srgbClr val="333333"/>
                </a:solidFill>
              </a:rPr>
              <a:t>, </a:t>
            </a:r>
            <a:r>
              <a:rPr lang="en-US" sz="2000" dirty="0" err="1">
                <a:solidFill>
                  <a:srgbClr val="333333"/>
                </a:solidFill>
              </a:rPr>
              <a:t>mai</a:t>
            </a:r>
            <a:r>
              <a:rPr lang="en-US" sz="2000" dirty="0">
                <a:solidFill>
                  <a:srgbClr val="333333"/>
                </a:solidFill>
              </a:rPr>
              <a:t> ales </a:t>
            </a:r>
            <a:r>
              <a:rPr lang="en-US" sz="2000" dirty="0" err="1">
                <a:solidFill>
                  <a:srgbClr val="333333"/>
                </a:solidFill>
              </a:rPr>
              <a:t>că</a:t>
            </a:r>
            <a:r>
              <a:rPr lang="en-US" sz="2000" dirty="0">
                <a:solidFill>
                  <a:srgbClr val="333333"/>
                </a:solidFill>
              </a:rPr>
              <a:t> </a:t>
            </a:r>
            <a:r>
              <a:rPr lang="en-US" sz="2000" dirty="0" err="1">
                <a:solidFill>
                  <a:srgbClr val="333333"/>
                </a:solidFill>
              </a:rPr>
              <a:t>într</a:t>
            </a:r>
            <a:r>
              <a:rPr lang="en-US" sz="2000" dirty="0">
                <a:solidFill>
                  <a:srgbClr val="333333"/>
                </a:solidFill>
              </a:rPr>
              <a:t>-un </a:t>
            </a:r>
            <a:r>
              <a:rPr lang="en-US" sz="2000" dirty="0" err="1">
                <a:solidFill>
                  <a:srgbClr val="333333"/>
                </a:solidFill>
              </a:rPr>
              <a:t>episod</a:t>
            </a:r>
            <a:r>
              <a:rPr lang="en-US" sz="2000" dirty="0">
                <a:solidFill>
                  <a:srgbClr val="333333"/>
                </a:solidFill>
              </a:rPr>
              <a:t> </a:t>
            </a:r>
            <a:r>
              <a:rPr lang="en-US" sz="2000" dirty="0" err="1">
                <a:solidFill>
                  <a:srgbClr val="333333"/>
                </a:solidFill>
              </a:rPr>
              <a:t>psihotic</a:t>
            </a:r>
            <a:r>
              <a:rPr lang="en-US" sz="2000" dirty="0">
                <a:solidFill>
                  <a:srgbClr val="333333"/>
                </a:solidFill>
              </a:rPr>
              <a:t> de </a:t>
            </a:r>
            <a:r>
              <a:rPr lang="en-US" sz="2000" dirty="0" err="1">
                <a:solidFill>
                  <a:srgbClr val="333333"/>
                </a:solidFill>
              </a:rPr>
              <a:t>obicei</a:t>
            </a:r>
            <a:r>
              <a:rPr lang="en-US" sz="2000" dirty="0">
                <a:solidFill>
                  <a:srgbClr val="333333"/>
                </a:solidFill>
              </a:rPr>
              <a:t> </a:t>
            </a:r>
            <a:r>
              <a:rPr lang="en-US" sz="2000" dirty="0" err="1">
                <a:solidFill>
                  <a:srgbClr val="333333"/>
                </a:solidFill>
              </a:rPr>
              <a:t>predomină</a:t>
            </a:r>
            <a:r>
              <a:rPr lang="en-US" sz="2000" dirty="0">
                <a:solidFill>
                  <a:srgbClr val="333333"/>
                </a:solidFill>
              </a:rPr>
              <a:t> </a:t>
            </a:r>
            <a:r>
              <a:rPr lang="en-US" sz="2000" dirty="0" err="1">
                <a:solidFill>
                  <a:srgbClr val="333333"/>
                </a:solidFill>
              </a:rPr>
              <a:t>frica</a:t>
            </a:r>
            <a:r>
              <a:rPr 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a:t>
            </a:r>
            <a:r>
              <a:rPr lang="de-DE">
                <a:solidFill>
                  <a:schemeClr val="bg1"/>
                </a:solidFill>
              </a:rPr>
              <a:t>Schulwissen ...).</a:t>
            </a:r>
            <a:endParaRPr lang="de-DE" b="1"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53379" y="906432"/>
            <a:ext cx="7772400" cy="5951568"/>
          </a:xfrm>
          <a:prstGeom prst="rect">
            <a:avLst/>
          </a:prstGeom>
          <a:noFill/>
        </p:spPr>
        <p:txBody>
          <a:bodyPr wrap="square" lIns="0" tIns="0" rIns="0" bIns="0" rtlCol="0" anchor="ctr">
            <a:noAutofit/>
          </a:bodyPr>
          <a:lstStyle/>
          <a:p>
            <a:pPr marL="190500" lvl="0" algn="ctr" defTabSz="914377">
              <a:lnSpc>
                <a:spcPct val="90000"/>
              </a:lnSpc>
              <a:defRPr/>
            </a:pPr>
            <a:r>
              <a:rPr lang="vi-VN" sz="3600" dirty="0">
                <a:solidFill>
                  <a:srgbClr val="333333"/>
                </a:solidFill>
              </a:rPr>
              <a:t>Ce fel de mod de gândire este caracteristic pentru persoanele cu o </a:t>
            </a:r>
            <a:r>
              <a:rPr lang="vi-VN" sz="3600" dirty="0">
                <a:solidFill>
                  <a:srgbClr val="004992"/>
                </a:solidFill>
              </a:rPr>
              <a:t>depresie</a:t>
            </a:r>
            <a:r>
              <a:rPr lang="vi-VN" sz="3600" dirty="0">
                <a:solidFill>
                  <a:srgbClr val="333333"/>
                </a:solidFill>
              </a:rPr>
              <a:t> şi </a:t>
            </a:r>
            <a:r>
              <a:rPr lang="vi-VN" sz="3600" dirty="0">
                <a:solidFill>
                  <a:srgbClr val="004992"/>
                </a:solidFill>
              </a:rPr>
              <a:t>încredere în sine scăzută</a:t>
            </a:r>
            <a:r>
              <a:rPr lang="vi-VN" sz="3600" dirty="0">
                <a:solidFill>
                  <a:srgbClr val="333333"/>
                </a:solidFill>
              </a:rPr>
              <a:t>?</a:t>
            </a:r>
            <a:endParaRPr lang="de-DE" sz="3600" dirty="0">
              <a:solidFill>
                <a:srgbClr val="333333"/>
              </a:solidFill>
            </a:endParaRPr>
          </a:p>
        </p:txBody>
      </p:sp>
      <p:sp>
        <p:nvSpPr>
          <p:cNvPr id="5" name="Footer Placeholder 4"/>
          <p:cNvSpPr>
            <a:spLocks noGrp="1"/>
          </p:cNvSpPr>
          <p:nvPr>
            <p:ph type="ftr" sz="quarter" idx="11"/>
          </p:nvPr>
        </p:nvSpPr>
        <p:spPr/>
        <p:txBody>
          <a:bodyPr/>
          <a:lstStyle/>
          <a:p>
            <a:pPr>
              <a:defRPr/>
            </a:pPr>
            <a:r>
              <a:rPr lang="vi-VN"/>
              <a:t>Trening metacognitiv 8 – Stima de sine &amp; starea sufletească</a:t>
            </a:r>
            <a:endParaRPr lang="de-DE"/>
          </a:p>
        </p:txBody>
      </p:sp>
      <p:sp>
        <p:nvSpPr>
          <p:cNvPr id="6" name="Slide Number Placeholder 5"/>
          <p:cNvSpPr>
            <a:spLocks noGrp="1"/>
          </p:cNvSpPr>
          <p:nvPr>
            <p:ph type="sldNum" sz="quarter" idx="12"/>
          </p:nvPr>
        </p:nvSpPr>
        <p:spPr/>
        <p:txBody>
          <a:bodyPr/>
          <a:lstStyle/>
          <a:p>
            <a:fld id="{9C750B81-4309-4205-807B-6CF3838137DD}" type="slidenum">
              <a:rPr lang="de-DE" altLang="de-DE" smtClean="0"/>
              <a:pPr/>
              <a:t>13</a:t>
            </a:fld>
            <a:endParaRPr lang="de-DE" altLang="de-DE"/>
          </a:p>
        </p:txBody>
      </p:sp>
    </p:spTree>
    <p:extLst>
      <p:ext uri="{BB962C8B-B14F-4D97-AF65-F5344CB8AC3E}">
        <p14:creationId xmlns:p14="http://schemas.microsoft.com/office/powerpoint/2010/main" val="260970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mn-lt"/>
                <a:ea typeface="+mn-ea"/>
                <a:cs typeface="+mn-cs"/>
              </a:rPr>
              <a:t>1. </a:t>
            </a:r>
            <a:r>
              <a:rPr lang="vi-VN" sz="3600" dirty="0">
                <a:solidFill>
                  <a:srgbClr val="004992"/>
                </a:solidFill>
                <a:latin typeface="+mn-lt"/>
                <a:ea typeface="+mn-ea"/>
                <a:cs typeface="+mn-cs"/>
              </a:rPr>
              <a:t>Generalizare exagerată</a:t>
            </a:r>
            <a:br>
              <a:rPr lang="vi-VN" sz="3600" dirty="0">
                <a:solidFill>
                  <a:srgbClr val="004992"/>
                </a:solidFill>
                <a:latin typeface="+mn-lt"/>
                <a:ea typeface="+mn-ea"/>
                <a:cs typeface="+mn-cs"/>
              </a:rPr>
            </a:br>
            <a:r>
              <a:rPr lang="vi-VN" dirty="0">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964552650"/>
              </p:ext>
            </p:extLst>
          </p:nvPr>
        </p:nvGraphicFramePr>
        <p:xfrm>
          <a:off x="408955" y="2204864"/>
          <a:ext cx="11376000" cy="347472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Eveniment/percepţie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Generalizare falsă</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Aţi folosit greşit un cuvânt străin, nu înţelegeţi o carte.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“Sunt prost!” </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Aţi căzut la examen.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sunt bun de </a:t>
                      </a:r>
                      <a:r>
                        <a:rPr kumimoji="0" lang="vi-VN" sz="2000" b="1" i="1" u="none" strike="noStrike" cap="none" normalizeH="0" baseline="0">
                          <a:ln>
                            <a:noFill/>
                          </a:ln>
                          <a:solidFill>
                            <a:srgbClr val="333333"/>
                          </a:solidFill>
                          <a:effectLst/>
                          <a:latin typeface="Calibri Light"/>
                        </a:rPr>
                        <a:t>nimic!”</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Sunteţi criticat într-o discuţie cu cineva.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sunt în stare de </a:t>
                      </a:r>
                      <a:r>
                        <a:rPr kumimoji="0" lang="vi-VN" sz="2000" b="1" i="1" u="none" strike="noStrike" cap="none" normalizeH="0" baseline="0">
                          <a:ln>
                            <a:noFill/>
                          </a:ln>
                          <a:solidFill>
                            <a:srgbClr val="333333"/>
                          </a:solidFill>
                          <a:effectLst/>
                          <a:latin typeface="Calibri Light"/>
                        </a:rPr>
                        <a:t>nimic!” </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41A61A01-21D4-4980-A296-FBB6C5AF647D}"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a:solidFill>
                  <a:srgbClr val="004992"/>
                </a:solidFill>
                <a:latin typeface="+mn-lt"/>
                <a:ea typeface="+mn-ea"/>
                <a:cs typeface="+mn-cs"/>
              </a:rPr>
              <a:t>1. </a:t>
            </a:r>
            <a:r>
              <a:rPr lang="vi-VN" sz="3600" dirty="0">
                <a:solidFill>
                  <a:srgbClr val="004992"/>
                </a:solidFill>
                <a:latin typeface="+mn-lt"/>
                <a:ea typeface="+mn-ea"/>
                <a:cs typeface="+mn-cs"/>
              </a:rPr>
              <a:t>Generalizare exagerată</a:t>
            </a:r>
            <a:br>
              <a:rPr lang="vi-VN" sz="3600" dirty="0">
                <a:solidFill>
                  <a:srgbClr val="004992"/>
                </a:solidFill>
                <a:latin typeface="+mn-lt"/>
                <a:ea typeface="+mn-ea"/>
                <a:cs typeface="+mn-cs"/>
              </a:rPr>
            </a:br>
            <a:r>
              <a:rPr lang="vi-VN" dirty="0">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658174781"/>
              </p:ext>
            </p:extLst>
          </p:nvPr>
        </p:nvGraphicFramePr>
        <p:xfrm>
          <a:off x="408955" y="2204864"/>
          <a:ext cx="11376000" cy="347472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Eveniment/percepţie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Generalizare falsă</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Aţi folosit greşit un cuvânt străin, nu înţelegeţi o carte.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“Sunt prost!” </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“Şi </a:t>
                      </a:r>
                      <a:r>
                        <a:rPr kumimoji="0" lang="vi-VN" sz="2000" b="0" i="0" u="none" strike="noStrike" cap="none" normalizeH="0" baseline="0" dirty="0">
                          <a:ln>
                            <a:noFill/>
                          </a:ln>
                          <a:solidFill>
                            <a:srgbClr val="333333"/>
                          </a:solidFill>
                          <a:effectLst/>
                          <a:latin typeface="Calibri Light"/>
                        </a:rPr>
                        <a:t>alţii fac astfel de </a:t>
                      </a:r>
                      <a:r>
                        <a:rPr kumimoji="0" lang="vi-VN" sz="2000" b="0" i="0" u="none" strike="noStrike" cap="none" normalizeH="0" baseline="0">
                          <a:ln>
                            <a:noFill/>
                          </a:ln>
                          <a:solidFill>
                            <a:srgbClr val="333333"/>
                          </a:solidFill>
                          <a:effectLst/>
                          <a:latin typeface="Calibri Light"/>
                        </a:rPr>
                        <a:t>greşeli!” “Mă </a:t>
                      </a:r>
                      <a:r>
                        <a:rPr kumimoji="0" lang="vi-VN" sz="2000" b="0" i="0" u="none" strike="noStrike" cap="none" normalizeH="0" baseline="0" dirty="0">
                          <a:ln>
                            <a:noFill/>
                          </a:ln>
                          <a:solidFill>
                            <a:srgbClr val="333333"/>
                          </a:solidFill>
                          <a:effectLst/>
                          <a:latin typeface="Calibri Light"/>
                        </a:rPr>
                        <a:t>interesează cartea de </a:t>
                      </a:r>
                      <a:r>
                        <a:rPr kumimoji="0" lang="vi-VN" sz="2000" b="0" i="0" u="none" strike="noStrike" cap="none" normalizeH="0" baseline="0">
                          <a:ln>
                            <a:noFill/>
                          </a:ln>
                          <a:solidFill>
                            <a:srgbClr val="333333"/>
                          </a:solidFill>
                          <a:effectLst/>
                          <a:latin typeface="Calibri Light"/>
                        </a:rPr>
                        <a:t>fapt?”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Aţi căzut la examen.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sunt bun de </a:t>
                      </a:r>
                      <a:r>
                        <a:rPr kumimoji="0" lang="vi-VN" sz="2000" b="1" i="1" u="none" strike="noStrike" cap="none" normalizeH="0" baseline="0">
                          <a:ln>
                            <a:noFill/>
                          </a:ln>
                          <a:solidFill>
                            <a:srgbClr val="333333"/>
                          </a:solidFill>
                          <a:effectLst/>
                          <a:latin typeface="Calibri Light"/>
                        </a:rPr>
                        <a:t>nimic!”</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“Data </a:t>
                      </a:r>
                      <a:r>
                        <a:rPr kumimoji="0" lang="vi-VN" sz="2000" b="0" i="0" u="none" strike="noStrike" cap="none" normalizeH="0" baseline="0" dirty="0">
                          <a:ln>
                            <a:noFill/>
                          </a:ln>
                          <a:solidFill>
                            <a:srgbClr val="333333"/>
                          </a:solidFill>
                          <a:effectLst/>
                          <a:latin typeface="Calibri Light"/>
                        </a:rPr>
                        <a:t>viitoare o să mă pregătesc mai </a:t>
                      </a:r>
                      <a:r>
                        <a:rPr kumimoji="0" lang="vi-VN" sz="2000" b="0" i="0" u="none" strike="noStrike" cap="none" normalizeH="0" baseline="0">
                          <a:ln>
                            <a:noFill/>
                          </a:ln>
                          <a:solidFill>
                            <a:srgbClr val="333333"/>
                          </a:solidFill>
                          <a:effectLst/>
                          <a:latin typeface="Calibri Light"/>
                        </a:rPr>
                        <a:t>bine.”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Sunteţi criticat într-o discuţie cu cineva.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sunt în stare de </a:t>
                      </a:r>
                      <a:r>
                        <a:rPr kumimoji="0" lang="vi-VN" sz="2000" b="1" i="1" u="none" strike="noStrike" cap="none" normalizeH="0" baseline="0">
                          <a:ln>
                            <a:noFill/>
                          </a:ln>
                          <a:solidFill>
                            <a:srgbClr val="333333"/>
                          </a:solidFill>
                          <a:effectLst/>
                          <a:latin typeface="Calibri Light"/>
                        </a:rPr>
                        <a:t>nimic!” </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“Are </a:t>
                      </a:r>
                      <a:r>
                        <a:rPr kumimoji="0" lang="vi-VN" sz="2000" b="0" i="0" u="none" strike="noStrike" cap="none" normalizeH="0" baseline="0" dirty="0">
                          <a:ln>
                            <a:noFill/>
                          </a:ln>
                          <a:solidFill>
                            <a:srgbClr val="333333"/>
                          </a:solidFill>
                          <a:effectLst/>
                          <a:latin typeface="Calibri Light"/>
                        </a:rPr>
                        <a:t>dreptate cealaltă persoană, aş putea învăţa </a:t>
                      </a:r>
                      <a:r>
                        <a:rPr kumimoji="0" lang="vi-VN" sz="2000" b="0" i="0" u="none" strike="noStrike" cap="none" normalizeH="0" baseline="0">
                          <a:ln>
                            <a:noFill/>
                          </a:ln>
                          <a:solidFill>
                            <a:srgbClr val="333333"/>
                          </a:solidFill>
                          <a:effectLst/>
                          <a:latin typeface="Calibri Light"/>
                        </a:rPr>
                        <a:t>ceva?”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15</a:t>
            </a:fld>
            <a:endParaRPr lang="de-DE" altLang="de-DE"/>
          </a:p>
        </p:txBody>
      </p:sp>
    </p:spTree>
    <p:extLst>
      <p:ext uri="{BB962C8B-B14F-4D97-AF65-F5344CB8AC3E}">
        <p14:creationId xmlns:p14="http://schemas.microsoft.com/office/powerpoint/2010/main" val="3450793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27" name="Rectangle 20"/>
          <p:cNvSpPr>
            <a:spLocks noChangeArrowheads="1"/>
          </p:cNvSpPr>
          <p:nvPr/>
        </p:nvSpPr>
        <p:spPr bwMode="auto">
          <a:xfrm>
            <a:off x="408954" y="5877272"/>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r>
              <a:rPr lang="de-DE" altLang="de-DE" sz="2000" b="0" dirty="0" err="1">
                <a:solidFill>
                  <a:srgbClr val="004992"/>
                </a:solidFill>
                <a:latin typeface="+mn-lt"/>
              </a:rPr>
              <a:t>Permite</a:t>
            </a:r>
            <a:r>
              <a:rPr lang="en-US" altLang="de-DE" sz="2000" b="0" dirty="0" err="1">
                <a:solidFill>
                  <a:srgbClr val="004992"/>
                </a:solidFill>
                <a:latin typeface="+mn-lt"/>
              </a:rPr>
              <a:t>ţi</a:t>
            </a:r>
            <a:r>
              <a:rPr lang="en-US" altLang="de-DE" sz="2000" b="0" dirty="0">
                <a:solidFill>
                  <a:srgbClr val="004992"/>
                </a:solidFill>
                <a:latin typeface="+mn-lt"/>
              </a:rPr>
              <a:t> </a:t>
            </a:r>
            <a:r>
              <a:rPr lang="en-US" altLang="de-DE" sz="2000" b="0" dirty="0" err="1">
                <a:solidFill>
                  <a:srgbClr val="004992"/>
                </a:solidFill>
                <a:latin typeface="+mn-lt"/>
              </a:rPr>
              <a:t>greşeli</a:t>
            </a:r>
            <a:r>
              <a:rPr lang="de-DE" altLang="de-DE" sz="2000" b="0" dirty="0">
                <a:solidFill>
                  <a:srgbClr val="004992"/>
                </a:solidFill>
                <a:latin typeface="+mn-lt"/>
              </a:rPr>
              <a:t>: </a:t>
            </a:r>
            <a:r>
              <a:rPr lang="de-DE" altLang="de-DE" sz="2000" b="0" dirty="0" err="1">
                <a:solidFill>
                  <a:srgbClr val="333333"/>
                </a:solidFill>
                <a:latin typeface="+mn-lt"/>
              </a:rPr>
              <a:t>Nimeni</a:t>
            </a:r>
            <a:r>
              <a:rPr lang="de-DE" altLang="de-DE" sz="2000" b="0" dirty="0">
                <a:solidFill>
                  <a:srgbClr val="333333"/>
                </a:solidFill>
                <a:latin typeface="+mn-lt"/>
              </a:rPr>
              <a:t> nu e </a:t>
            </a:r>
            <a:r>
              <a:rPr lang="de-DE" altLang="de-DE" sz="2000" b="0" dirty="0" err="1">
                <a:solidFill>
                  <a:srgbClr val="333333"/>
                </a:solidFill>
                <a:latin typeface="+mn-lt"/>
              </a:rPr>
              <a:t>perfect</a:t>
            </a:r>
            <a:r>
              <a:rPr lang="de-DE" altLang="de-DE" sz="2000" b="0" dirty="0">
                <a:solidFill>
                  <a:srgbClr val="333333"/>
                </a:solidFill>
                <a:latin typeface="+mn-lt"/>
              </a:rPr>
              <a:t>. </a:t>
            </a:r>
            <a:r>
              <a:rPr lang="de-DE" altLang="de-DE" sz="2000" b="0" dirty="0" err="1">
                <a:solidFill>
                  <a:srgbClr val="333333"/>
                </a:solidFill>
                <a:latin typeface="+mn-lt"/>
              </a:rPr>
              <a:t>Dac</a:t>
            </a:r>
            <a:r>
              <a:rPr lang="en-US" altLang="de-DE" sz="2000" b="0" dirty="0">
                <a:solidFill>
                  <a:srgbClr val="333333"/>
                </a:solidFill>
                <a:latin typeface="+mn-lt"/>
              </a:rPr>
              <a:t>ă </a:t>
            </a:r>
            <a:r>
              <a:rPr lang="en-US" altLang="de-DE" sz="2000" b="0" dirty="0" err="1">
                <a:solidFill>
                  <a:srgbClr val="333333"/>
                </a:solidFill>
                <a:latin typeface="+mn-lt"/>
              </a:rPr>
              <a:t>vă</a:t>
            </a:r>
            <a:r>
              <a:rPr lang="en-US" altLang="de-DE" sz="2000" b="0" dirty="0">
                <a:solidFill>
                  <a:srgbClr val="333333"/>
                </a:solidFill>
                <a:latin typeface="+mn-lt"/>
              </a:rPr>
              <a:t> </a:t>
            </a:r>
            <a:r>
              <a:rPr lang="en-US" altLang="de-DE" sz="2000" b="0" dirty="0" err="1">
                <a:solidFill>
                  <a:srgbClr val="333333"/>
                </a:solidFill>
                <a:latin typeface="+mn-lt"/>
              </a:rPr>
              <a:t>bâlbâiţi</a:t>
            </a:r>
            <a:r>
              <a:rPr lang="en-US" altLang="de-DE" sz="2000" b="0" dirty="0">
                <a:solidFill>
                  <a:srgbClr val="333333"/>
                </a:solidFill>
                <a:latin typeface="+mn-lt"/>
              </a:rPr>
              <a:t> </a:t>
            </a:r>
            <a:r>
              <a:rPr lang="en-US" altLang="de-DE" sz="2000" b="0" dirty="0" err="1">
                <a:solidFill>
                  <a:srgbClr val="333333"/>
                </a:solidFill>
                <a:latin typeface="+mn-lt"/>
              </a:rPr>
              <a:t>rar</a:t>
            </a:r>
            <a:r>
              <a:rPr lang="en-US" altLang="de-DE" sz="2000" b="0" dirty="0">
                <a:solidFill>
                  <a:srgbClr val="333333"/>
                </a:solidFill>
                <a:latin typeface="+mn-lt"/>
              </a:rPr>
              <a:t> nu </a:t>
            </a:r>
            <a:r>
              <a:rPr lang="en-US" altLang="de-DE" sz="2000" b="0" dirty="0" err="1">
                <a:solidFill>
                  <a:srgbClr val="333333"/>
                </a:solidFill>
                <a:latin typeface="+mn-lt"/>
              </a:rPr>
              <a:t>înseamnă</a:t>
            </a:r>
            <a:r>
              <a:rPr lang="en-US" altLang="de-DE" sz="2000" b="0" dirty="0">
                <a:solidFill>
                  <a:srgbClr val="333333"/>
                </a:solidFill>
                <a:latin typeface="+mn-lt"/>
              </a:rPr>
              <a:t> </a:t>
            </a:r>
            <a:r>
              <a:rPr lang="en-US" altLang="de-DE" sz="2000" b="0" dirty="0" err="1">
                <a:solidFill>
                  <a:srgbClr val="333333"/>
                </a:solidFill>
                <a:latin typeface="+mn-lt"/>
              </a:rPr>
              <a:t>că</a:t>
            </a:r>
            <a:r>
              <a:rPr lang="en-US" altLang="de-DE" sz="2000" b="0" dirty="0">
                <a:solidFill>
                  <a:srgbClr val="333333"/>
                </a:solidFill>
                <a:latin typeface="+mn-lt"/>
              </a:rPr>
              <a:t> nu </a:t>
            </a:r>
            <a:r>
              <a:rPr lang="en-US" altLang="de-DE" sz="2000" b="0" dirty="0" err="1">
                <a:solidFill>
                  <a:srgbClr val="333333"/>
                </a:solidFill>
                <a:latin typeface="+mn-lt"/>
              </a:rPr>
              <a:t>vă</a:t>
            </a:r>
            <a:r>
              <a:rPr lang="en-US" altLang="de-DE" sz="2000" b="0" dirty="0">
                <a:solidFill>
                  <a:srgbClr val="333333"/>
                </a:solidFill>
                <a:latin typeface="+mn-lt"/>
              </a:rPr>
              <a:t> </a:t>
            </a:r>
            <a:r>
              <a:rPr lang="en-US" altLang="de-DE" sz="2000" b="0" dirty="0" err="1">
                <a:solidFill>
                  <a:srgbClr val="333333"/>
                </a:solidFill>
                <a:latin typeface="+mn-lt"/>
              </a:rPr>
              <a:t>puteţi</a:t>
            </a:r>
            <a:r>
              <a:rPr lang="en-US" altLang="de-DE" sz="2000" b="0" dirty="0">
                <a:solidFill>
                  <a:srgbClr val="333333"/>
                </a:solidFill>
                <a:latin typeface="+mn-lt"/>
              </a:rPr>
              <a:t> </a:t>
            </a:r>
            <a:r>
              <a:rPr lang="en-US" altLang="de-DE" sz="2000" b="0" dirty="0" err="1">
                <a:solidFill>
                  <a:srgbClr val="333333"/>
                </a:solidFill>
                <a:latin typeface="+mn-lt"/>
              </a:rPr>
              <a:t>exprima</a:t>
            </a:r>
            <a:r>
              <a:rPr lang="en-US" altLang="de-DE" sz="2000" b="0" dirty="0">
                <a:solidFill>
                  <a:srgbClr val="333333"/>
                </a:solidFill>
                <a:latin typeface="+mn-lt"/>
              </a:rPr>
              <a:t>. </a:t>
            </a:r>
            <a:r>
              <a:rPr lang="de-DE" altLang="de-DE" sz="2000" b="0" dirty="0" err="1">
                <a:solidFill>
                  <a:srgbClr val="333333"/>
                </a:solidFill>
                <a:latin typeface="+mn-lt"/>
              </a:rPr>
              <a:t>Dac</a:t>
            </a:r>
            <a:r>
              <a:rPr lang="en-US" altLang="de-DE" sz="2000" b="0" dirty="0">
                <a:solidFill>
                  <a:srgbClr val="333333"/>
                </a:solidFill>
                <a:latin typeface="+mn-lt"/>
              </a:rPr>
              <a:t>ă</a:t>
            </a:r>
            <a:r>
              <a:rPr lang="en-US" altLang="de-DE" sz="2000" dirty="0">
                <a:solidFill>
                  <a:srgbClr val="333333"/>
                </a:solidFill>
                <a:latin typeface="+mn-lt"/>
              </a:rPr>
              <a:t> </a:t>
            </a:r>
            <a:r>
              <a:rPr lang="en-US" altLang="de-DE" sz="2000" b="0" dirty="0" err="1">
                <a:solidFill>
                  <a:srgbClr val="333333"/>
                </a:solidFill>
                <a:latin typeface="+mn-lt"/>
              </a:rPr>
              <a:t>faceţi</a:t>
            </a:r>
            <a:r>
              <a:rPr lang="en-US" altLang="de-DE" sz="2000" b="0" dirty="0">
                <a:solidFill>
                  <a:srgbClr val="333333"/>
                </a:solidFill>
                <a:latin typeface="+mn-lt"/>
              </a:rPr>
              <a:t> o </a:t>
            </a:r>
            <a:r>
              <a:rPr lang="en-US" altLang="de-DE" sz="2000" b="0" dirty="0" err="1">
                <a:solidFill>
                  <a:srgbClr val="333333"/>
                </a:solidFill>
                <a:latin typeface="+mn-lt"/>
              </a:rPr>
              <a:t>greşeală</a:t>
            </a:r>
            <a:r>
              <a:rPr lang="en-US" altLang="de-DE" sz="2000" b="0" dirty="0">
                <a:solidFill>
                  <a:srgbClr val="333333"/>
                </a:solidFill>
                <a:latin typeface="+mn-lt"/>
              </a:rPr>
              <a:t> nu </a:t>
            </a:r>
            <a:r>
              <a:rPr lang="en-US" altLang="de-DE" sz="2000" b="0" dirty="0" err="1">
                <a:solidFill>
                  <a:srgbClr val="333333"/>
                </a:solidFill>
                <a:latin typeface="+mn-lt"/>
              </a:rPr>
              <a:t>înseamnă</a:t>
            </a:r>
            <a:r>
              <a:rPr lang="en-US" altLang="de-DE" sz="2000" b="0" dirty="0">
                <a:solidFill>
                  <a:srgbClr val="333333"/>
                </a:solidFill>
                <a:latin typeface="+mn-lt"/>
              </a:rPr>
              <a:t> </a:t>
            </a:r>
            <a:r>
              <a:rPr lang="en-US" altLang="de-DE" sz="2000" b="0" dirty="0" err="1">
                <a:solidFill>
                  <a:srgbClr val="333333"/>
                </a:solidFill>
                <a:latin typeface="+mn-lt"/>
              </a:rPr>
              <a:t>că</a:t>
            </a:r>
            <a:r>
              <a:rPr lang="en-US" altLang="de-DE" sz="2000" b="0" dirty="0">
                <a:solidFill>
                  <a:srgbClr val="333333"/>
                </a:solidFill>
                <a:latin typeface="+mn-lt"/>
              </a:rPr>
              <a:t> </a:t>
            </a:r>
            <a:r>
              <a:rPr lang="en-US" altLang="de-DE" sz="2000" b="0" dirty="0" err="1">
                <a:solidFill>
                  <a:srgbClr val="333333"/>
                </a:solidFill>
                <a:latin typeface="+mn-lt"/>
              </a:rPr>
              <a:t>sunteţi</a:t>
            </a:r>
            <a:r>
              <a:rPr lang="en-US" altLang="de-DE" sz="2000" b="0" dirty="0">
                <a:solidFill>
                  <a:srgbClr val="333333"/>
                </a:solidFill>
                <a:latin typeface="+mn-lt"/>
              </a:rPr>
              <a:t> </a:t>
            </a:r>
            <a:r>
              <a:rPr lang="en-US" altLang="de-DE" sz="2000" b="0" dirty="0" err="1">
                <a:solidFill>
                  <a:srgbClr val="333333"/>
                </a:solidFill>
                <a:latin typeface="+mn-lt"/>
              </a:rPr>
              <a:t>neglijent</a:t>
            </a:r>
            <a:r>
              <a:rPr lang="en-US" altLang="de-DE" sz="2000" b="0" dirty="0">
                <a:solidFill>
                  <a:srgbClr val="333333"/>
                </a:solidFill>
                <a:latin typeface="+mn-lt"/>
              </a:rPr>
              <a:t>.</a:t>
            </a:r>
          </a:p>
        </p:txBody>
      </p:sp>
      <p:sp>
        <p:nvSpPr>
          <p:cNvPr id="7" name="Title 6"/>
          <p:cNvSpPr>
            <a:spLocks noGrp="1"/>
          </p:cNvSpPr>
          <p:nvPr>
            <p:ph type="title"/>
          </p:nvPr>
        </p:nvSpPr>
        <p:spPr/>
        <p:txBody>
          <a:bodyPr/>
          <a:lstStyle/>
          <a:p>
            <a:r>
              <a:rPr lang="en-US" sz="3600" dirty="0">
                <a:solidFill>
                  <a:srgbClr val="004992"/>
                </a:solidFill>
                <a:latin typeface="+mn-lt"/>
                <a:ea typeface="+mn-ea"/>
                <a:cs typeface="+mn-cs"/>
              </a:rPr>
              <a:t>1. </a:t>
            </a:r>
            <a:r>
              <a:rPr lang="vi-VN" sz="3600" dirty="0">
                <a:solidFill>
                  <a:srgbClr val="004992"/>
                </a:solidFill>
                <a:latin typeface="+mn-lt"/>
                <a:ea typeface="+mn-ea"/>
                <a:cs typeface="+mn-cs"/>
              </a:rPr>
              <a:t>Generalizare exagerată</a:t>
            </a:r>
            <a:br>
              <a:rPr lang="vi-VN" sz="3600" dirty="0">
                <a:solidFill>
                  <a:srgbClr val="004992"/>
                </a:solidFill>
                <a:latin typeface="+mn-lt"/>
                <a:ea typeface="+mn-ea"/>
                <a:cs typeface="+mn-cs"/>
              </a:rPr>
            </a:br>
            <a:r>
              <a:rPr lang="vi-VN" dirty="0">
                <a:solidFill>
                  <a:srgbClr val="004992"/>
                </a:solidFill>
                <a:latin typeface="+mn-lt"/>
                <a:ea typeface="+mn-ea"/>
                <a:cs typeface="+mn-cs"/>
              </a:rPr>
              <a:t>Ce evaluare ar fi mai adecvată/de ajutor?</a:t>
            </a:r>
            <a:endParaRPr lang="en-US" dirty="0">
              <a:solidFill>
                <a:srgbClr val="004992"/>
              </a:solidFill>
              <a:latin typeface="+mn-lt"/>
              <a:ea typeface="+mn-ea"/>
              <a:cs typeface="+mn-cs"/>
            </a:endParaRPr>
          </a:p>
        </p:txBody>
      </p:sp>
      <p:graphicFrame>
        <p:nvGraphicFramePr>
          <p:cNvPr id="8"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07985451"/>
              </p:ext>
            </p:extLst>
          </p:nvPr>
        </p:nvGraphicFramePr>
        <p:xfrm>
          <a:off x="408955" y="2204864"/>
          <a:ext cx="11376000" cy="347472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Eveniment/percepţie</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Generalizare falsă</a:t>
                      </a:r>
                    </a:p>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Aţi folosit greşit un cuvânt străin, nu înţelegeţi o carte.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“Sunt prost!” </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“Şi </a:t>
                      </a:r>
                      <a:r>
                        <a:rPr kumimoji="0" lang="vi-VN" sz="2000" b="0" i="0" u="none" strike="noStrike" cap="none" normalizeH="0" baseline="0" dirty="0">
                          <a:ln>
                            <a:noFill/>
                          </a:ln>
                          <a:solidFill>
                            <a:srgbClr val="333333"/>
                          </a:solidFill>
                          <a:effectLst/>
                          <a:latin typeface="Calibri Light"/>
                        </a:rPr>
                        <a:t>alţii fac astfel de </a:t>
                      </a:r>
                      <a:r>
                        <a:rPr kumimoji="0" lang="vi-VN" sz="2000" b="0" i="0" u="none" strike="noStrike" cap="none" normalizeH="0" baseline="0">
                          <a:ln>
                            <a:noFill/>
                          </a:ln>
                          <a:solidFill>
                            <a:srgbClr val="333333"/>
                          </a:solidFill>
                          <a:effectLst/>
                          <a:latin typeface="Calibri Light"/>
                        </a:rPr>
                        <a:t>greşeli!” “Mă </a:t>
                      </a:r>
                      <a:r>
                        <a:rPr kumimoji="0" lang="vi-VN" sz="2000" b="0" i="0" u="none" strike="noStrike" cap="none" normalizeH="0" baseline="0" dirty="0">
                          <a:ln>
                            <a:noFill/>
                          </a:ln>
                          <a:solidFill>
                            <a:srgbClr val="333333"/>
                          </a:solidFill>
                          <a:effectLst/>
                          <a:latin typeface="Calibri Light"/>
                        </a:rPr>
                        <a:t>interesează cartea de </a:t>
                      </a:r>
                      <a:r>
                        <a:rPr kumimoji="0" lang="vi-VN" sz="2000" b="0" i="0" u="none" strike="noStrike" cap="none" normalizeH="0" baseline="0">
                          <a:ln>
                            <a:noFill/>
                          </a:ln>
                          <a:solidFill>
                            <a:srgbClr val="333333"/>
                          </a:solidFill>
                          <a:effectLst/>
                          <a:latin typeface="Calibri Light"/>
                        </a:rPr>
                        <a:t>fapt?”</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Aţi căzut la examen.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sunt bun de </a:t>
                      </a:r>
                      <a:r>
                        <a:rPr kumimoji="0" lang="vi-VN" sz="2000" b="1" i="1" u="none" strike="noStrike" cap="none" normalizeH="0" baseline="0">
                          <a:ln>
                            <a:noFill/>
                          </a:ln>
                          <a:solidFill>
                            <a:srgbClr val="333333"/>
                          </a:solidFill>
                          <a:effectLst/>
                          <a:latin typeface="Calibri Light"/>
                        </a:rPr>
                        <a:t>nimic!”</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“Data </a:t>
                      </a:r>
                      <a:r>
                        <a:rPr kumimoji="0" lang="vi-VN" sz="2000" b="0" i="0" u="none" strike="noStrike" cap="none" normalizeH="0" baseline="0" dirty="0">
                          <a:ln>
                            <a:noFill/>
                          </a:ln>
                          <a:solidFill>
                            <a:srgbClr val="333333"/>
                          </a:solidFill>
                          <a:effectLst/>
                          <a:latin typeface="Calibri Light"/>
                        </a:rPr>
                        <a:t>viitoare o să mă pregătesc mai </a:t>
                      </a:r>
                      <a:r>
                        <a:rPr kumimoji="0" lang="vi-VN" sz="2000" b="0" i="0" u="none" strike="noStrike" cap="none" normalizeH="0" baseline="0">
                          <a:ln>
                            <a:noFill/>
                          </a:ln>
                          <a:solidFill>
                            <a:srgbClr val="333333"/>
                          </a:solidFill>
                          <a:effectLst/>
                          <a:latin typeface="Calibri Light"/>
                        </a:rPr>
                        <a:t>bine.”</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Sunteţi criticat într-o discuţie cu cineva.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sunt în stare de </a:t>
                      </a:r>
                      <a:r>
                        <a:rPr kumimoji="0" lang="vi-VN" sz="2000" b="1" i="1" u="none" strike="noStrike" cap="none" normalizeH="0" baseline="0">
                          <a:ln>
                            <a:noFill/>
                          </a:ln>
                          <a:solidFill>
                            <a:srgbClr val="333333"/>
                          </a:solidFill>
                          <a:effectLst/>
                          <a:latin typeface="Calibri Light"/>
                        </a:rPr>
                        <a:t>nimic!” </a:t>
                      </a:r>
                      <a:endParaRPr kumimoji="0" lang="vi-VN"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“Are </a:t>
                      </a:r>
                      <a:r>
                        <a:rPr kumimoji="0" lang="vi-VN" sz="2000" b="0" i="0" u="none" strike="noStrike" cap="none" normalizeH="0" baseline="0" dirty="0">
                          <a:ln>
                            <a:noFill/>
                          </a:ln>
                          <a:solidFill>
                            <a:srgbClr val="333333"/>
                          </a:solidFill>
                          <a:effectLst/>
                          <a:latin typeface="Calibri Light"/>
                        </a:rPr>
                        <a:t>dreptate cealaltă persoană, aş putea învăţa </a:t>
                      </a:r>
                      <a:r>
                        <a:rPr kumimoji="0" lang="vi-VN" sz="2000" b="0" i="0" u="none" strike="noStrike" cap="none" normalizeH="0" baseline="0">
                          <a:ln>
                            <a:noFill/>
                          </a:ln>
                          <a:solidFill>
                            <a:srgbClr val="333333"/>
                          </a:solidFill>
                          <a:effectLst/>
                          <a:latin typeface="Calibri Light"/>
                        </a:rPr>
                        <a:t>ceva?”</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16</a:t>
            </a:fld>
            <a:endParaRPr lang="de-DE" altLang="de-DE"/>
          </a:p>
        </p:txBody>
      </p:sp>
    </p:spTree>
    <p:extLst>
      <p:ext uri="{BB962C8B-B14F-4D97-AF65-F5344CB8AC3E}">
        <p14:creationId xmlns:p14="http://schemas.microsoft.com/office/powerpoint/2010/main" val="1689386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mn-lt"/>
                <a:ea typeface="+mn-ea"/>
                <a:cs typeface="+mn-cs"/>
              </a:rPr>
              <a:t>În schimb: nu generalizaţi de la un defect asupra totului!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a:solidFill>
                  <a:srgbClr val="333333"/>
                </a:solidFill>
              </a:rPr>
              <a:t>Fiecare om este complex – ca un mozaic din multe buc</a:t>
            </a:r>
            <a:r>
              <a:rPr lang="en-US" altLang="de-DE" sz="2400" dirty="0" err="1">
                <a:solidFill>
                  <a:srgbClr val="333333"/>
                </a:solidFill>
              </a:rPr>
              <a:t>ăţi</a:t>
            </a:r>
            <a:r>
              <a:rPr lang="en-US" altLang="de-DE" sz="2400" dirty="0">
                <a:solidFill>
                  <a:srgbClr val="333333"/>
                </a:solidFill>
              </a:rPr>
              <a:t> </a:t>
            </a:r>
            <a:r>
              <a:rPr lang="en-US" altLang="de-DE" sz="2400" dirty="0" err="1">
                <a:solidFill>
                  <a:srgbClr val="333333"/>
                </a:solidFill>
              </a:rPr>
              <a:t>mici</a:t>
            </a:r>
            <a:r>
              <a:rPr lang="en-US" altLang="de-DE" sz="2400" dirty="0">
                <a:solidFill>
                  <a:srgbClr val="333333"/>
                </a:solidFill>
              </a:rPr>
              <a:t>. </a:t>
            </a:r>
            <a:r>
              <a:rPr lang="en-US" altLang="de-DE" sz="2400" dirty="0" err="1">
                <a:solidFill>
                  <a:srgbClr val="333333"/>
                </a:solidFill>
              </a:rPr>
              <a:t>Toţi</a:t>
            </a:r>
            <a:r>
              <a:rPr lang="en-US" altLang="de-DE" sz="2400" dirty="0">
                <a:solidFill>
                  <a:srgbClr val="333333"/>
                </a:solidFill>
              </a:rPr>
              <a:t> </a:t>
            </a:r>
            <a:r>
              <a:rPr lang="en-US" altLang="de-DE" sz="2400" dirty="0" err="1">
                <a:solidFill>
                  <a:srgbClr val="333333"/>
                </a:solidFill>
              </a:rPr>
              <a:t>avem</a:t>
            </a:r>
            <a:r>
              <a:rPr lang="en-US" altLang="de-DE" sz="2400" dirty="0">
                <a:solidFill>
                  <a:srgbClr val="333333"/>
                </a:solidFill>
              </a:rPr>
              <a:t> </a:t>
            </a:r>
            <a:r>
              <a:rPr lang="en-US" altLang="de-DE" sz="2400" dirty="0" err="1">
                <a:solidFill>
                  <a:srgbClr val="333333"/>
                </a:solidFill>
              </a:rPr>
              <a:t>părţi</a:t>
            </a:r>
            <a:r>
              <a:rPr lang="en-US" altLang="de-DE" sz="2400" dirty="0">
                <a:solidFill>
                  <a:srgbClr val="333333"/>
                </a:solidFill>
              </a:rPr>
              <a:t> </a:t>
            </a:r>
            <a:r>
              <a:rPr lang="en-US" altLang="de-DE" sz="2400" dirty="0" err="1">
                <a:solidFill>
                  <a:srgbClr val="333333"/>
                </a:solidFill>
              </a:rPr>
              <a:t>bune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părţi</a:t>
            </a:r>
            <a:r>
              <a:rPr lang="en-US" altLang="de-DE" sz="2400" dirty="0">
                <a:solidFill>
                  <a:srgbClr val="333333"/>
                </a:solidFill>
              </a:rPr>
              <a:t> </a:t>
            </a:r>
            <a:r>
              <a:rPr lang="en-US" altLang="de-DE" sz="2400" dirty="0" err="1">
                <a:solidFill>
                  <a:srgbClr val="333333"/>
                </a:solidFill>
              </a:rPr>
              <a:t>rele</a:t>
            </a:r>
            <a:r>
              <a:rPr lang="en-US" altLang="de-DE" sz="2400" dirty="0">
                <a:solidFill>
                  <a:srgbClr val="333333"/>
                </a:solidFill>
              </a:rPr>
              <a:t>!</a:t>
            </a:r>
          </a:p>
          <a:p>
            <a:pPr lvl="0" defTabSz="914400" fontAlgn="base">
              <a:lnSpc>
                <a:spcPct val="100000"/>
              </a:lnSpc>
              <a:spcBef>
                <a:spcPts val="1200"/>
              </a:spcBef>
            </a:pPr>
            <a:r>
              <a:rPr lang="de-DE" altLang="de-DE" sz="2400" dirty="0">
                <a:solidFill>
                  <a:srgbClr val="333333"/>
                </a:solidFill>
              </a:rPr>
              <a:t>Pe deasupra exist</a:t>
            </a:r>
            <a:r>
              <a:rPr lang="en-US" altLang="de-DE" sz="2400" dirty="0">
                <a:solidFill>
                  <a:srgbClr val="333333"/>
                </a:solidFill>
              </a:rPr>
              <a:t>ă </a:t>
            </a:r>
            <a:r>
              <a:rPr lang="en-US" altLang="de-DE" sz="2400" dirty="0" err="1">
                <a:solidFill>
                  <a:srgbClr val="333333"/>
                </a:solidFill>
              </a:rPr>
              <a:t>posibilităţi</a:t>
            </a:r>
            <a:r>
              <a:rPr lang="en-US" altLang="de-DE" sz="2400" dirty="0">
                <a:solidFill>
                  <a:srgbClr val="333333"/>
                </a:solidFill>
              </a:rPr>
              <a:t> </a:t>
            </a:r>
            <a:r>
              <a:rPr lang="en-US" altLang="de-DE" sz="2400" dirty="0" err="1">
                <a:solidFill>
                  <a:srgbClr val="333333"/>
                </a:solidFill>
              </a:rPr>
              <a:t>diferite</a:t>
            </a:r>
            <a:r>
              <a:rPr lang="en-US" altLang="de-DE" sz="2400" dirty="0">
                <a:solidFill>
                  <a:srgbClr val="333333"/>
                </a:solidFill>
              </a:rPr>
              <a:t> de a </a:t>
            </a:r>
            <a:r>
              <a:rPr lang="en-US" altLang="de-DE" sz="2400" dirty="0" err="1">
                <a:solidFill>
                  <a:srgbClr val="333333"/>
                </a:solidFill>
              </a:rPr>
              <a:t>defini</a:t>
            </a:r>
            <a:r>
              <a:rPr lang="en-US" altLang="de-DE" sz="2400" dirty="0">
                <a:solidFill>
                  <a:srgbClr val="333333"/>
                </a:solidFill>
              </a:rPr>
              <a:t> </a:t>
            </a:r>
            <a:r>
              <a:rPr lang="en-US" altLang="de-DE" sz="2400" dirty="0" err="1">
                <a:solidFill>
                  <a:srgbClr val="333333"/>
                </a:solidFill>
              </a:rPr>
              <a:t>caracteristici</a:t>
            </a:r>
            <a:r>
              <a:rPr lang="en-US" altLang="de-DE" sz="2400" dirty="0">
                <a:solidFill>
                  <a:srgbClr val="333333"/>
                </a:solidFill>
              </a:rPr>
              <a:t> </a:t>
            </a:r>
            <a:r>
              <a:rPr lang="en-US" altLang="de-DE" sz="2400" dirty="0" err="1">
                <a:solidFill>
                  <a:srgbClr val="333333"/>
                </a:solidFill>
              </a:rPr>
              <a:t>umane</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Cum definim atrac</a:t>
            </a:r>
            <a:r>
              <a:rPr lang="en-US" altLang="de-DE" sz="2400" dirty="0" err="1">
                <a:solidFill>
                  <a:srgbClr val="004992"/>
                </a:solidFill>
              </a:rPr>
              <a:t>ţia</a:t>
            </a:r>
            <a:r>
              <a:rPr lang="de-DE" altLang="de-DE" sz="2400" dirty="0">
                <a:solidFill>
                  <a:srgbClr val="004992"/>
                </a:solidFill>
              </a:rPr>
              <a:t>?</a:t>
            </a:r>
            <a:r>
              <a:rPr lang="de-DE" altLang="de-DE" sz="2400" dirty="0">
                <a:solidFill>
                  <a:srgbClr val="333333"/>
                </a:solidFill>
              </a:rPr>
              <a:t> Frumuse</a:t>
            </a:r>
            <a:r>
              <a:rPr lang="en-US" altLang="de-DE" sz="2400" dirty="0" err="1">
                <a:solidFill>
                  <a:srgbClr val="333333"/>
                </a:solidFill>
              </a:rPr>
              <a:t>ţe</a:t>
            </a:r>
            <a:r>
              <a:rPr lang="en-US" altLang="de-DE" sz="2400" dirty="0">
                <a:solidFill>
                  <a:srgbClr val="333333"/>
                </a:solidFill>
              </a:rPr>
              <a:t> </a:t>
            </a:r>
            <a:r>
              <a:rPr lang="en-US" altLang="de-DE" sz="2400" dirty="0" err="1">
                <a:solidFill>
                  <a:srgbClr val="333333"/>
                </a:solidFill>
              </a:rPr>
              <a:t>exterioară</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interioară</a:t>
            </a:r>
            <a:r>
              <a:rPr lang="en-US" altLang="de-DE" sz="2400" dirty="0">
                <a:solidFill>
                  <a:srgbClr val="333333"/>
                </a:solidFill>
              </a:rPr>
              <a:t>, un </a:t>
            </a:r>
            <a:r>
              <a:rPr lang="en-US" altLang="de-DE" sz="2400" dirty="0" err="1">
                <a:solidFill>
                  <a:srgbClr val="333333"/>
                </a:solidFill>
              </a:rPr>
              <a:t>corp</a:t>
            </a:r>
            <a:r>
              <a:rPr lang="en-US" altLang="de-DE" sz="2400" dirty="0">
                <a:solidFill>
                  <a:srgbClr val="333333"/>
                </a:solidFill>
              </a:rPr>
              <a:t> perfect</a:t>
            </a:r>
            <a:r>
              <a:rPr lang="de-DE" altLang="de-DE" sz="2400" dirty="0">
                <a:solidFill>
                  <a:srgbClr val="333333"/>
                </a:solidFill>
              </a:rPr>
              <a:t>???</a:t>
            </a:r>
          </a:p>
          <a:p>
            <a:pPr lvl="0" defTabSz="914400" fontAlgn="base">
              <a:lnSpc>
                <a:spcPct val="100000"/>
              </a:lnSpc>
              <a:spcBef>
                <a:spcPts val="1200"/>
              </a:spcBef>
            </a:pPr>
            <a:r>
              <a:rPr lang="de-DE" altLang="de-DE" sz="2400" dirty="0">
                <a:solidFill>
                  <a:srgbClr val="004992"/>
                </a:solidFill>
              </a:rPr>
              <a:t>Cum definim succes?</a:t>
            </a:r>
            <a:r>
              <a:rPr lang="de-DE" altLang="de-DE" sz="2400" dirty="0">
                <a:solidFill>
                  <a:srgbClr val="333333"/>
                </a:solidFill>
              </a:rPr>
              <a:t> Carier</a:t>
            </a:r>
            <a:r>
              <a:rPr lang="en-US" altLang="de-DE" sz="2400" dirty="0">
                <a:solidFill>
                  <a:srgbClr val="333333"/>
                </a:solidFill>
              </a:rPr>
              <a:t>ă, </a:t>
            </a:r>
            <a:r>
              <a:rPr lang="en-US" altLang="de-DE" sz="2400" dirty="0" err="1">
                <a:solidFill>
                  <a:srgbClr val="333333"/>
                </a:solidFill>
              </a:rPr>
              <a:t>prieteni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mulţumit</a:t>
            </a:r>
            <a:r>
              <a:rPr lang="en-US" altLang="de-DE" sz="2400" dirty="0">
                <a:solidFill>
                  <a:srgbClr val="333333"/>
                </a:solidFill>
              </a:rPr>
              <a:t> de sine </a:t>
            </a:r>
            <a:r>
              <a:rPr lang="en-US" altLang="de-DE" sz="2400" dirty="0" err="1">
                <a:solidFill>
                  <a:srgbClr val="333333"/>
                </a:solidFill>
              </a:rPr>
              <a:t>şi</a:t>
            </a:r>
            <a:r>
              <a:rPr lang="en-US" altLang="de-DE" sz="2400" dirty="0">
                <a:solidFill>
                  <a:srgbClr val="333333"/>
                </a:solidFill>
              </a:rPr>
              <a:t> de </a:t>
            </a:r>
            <a:r>
              <a:rPr lang="en-US" altLang="de-DE" sz="2400" dirty="0" err="1">
                <a:solidFill>
                  <a:srgbClr val="333333"/>
                </a:solidFill>
              </a:rPr>
              <a:t>viaţă</a:t>
            </a:r>
            <a:r>
              <a:rPr lang="de-DE" altLang="de-DE" sz="2400" dirty="0">
                <a:solidFill>
                  <a:srgbClr val="333333"/>
                </a:solidFill>
              </a:rPr>
              <a:t>???</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650543349"/>
              </p:ext>
            </p:extLst>
          </p:nvPr>
        </p:nvGraphicFramePr>
        <p:xfrm>
          <a:off x="408955" y="2834640"/>
          <a:ext cx="11376000" cy="2468880"/>
        </p:xfrm>
        <a:graphic>
          <a:graphicData uri="http://schemas.openxmlformats.org/drawingml/2006/table">
            <a:tbl>
              <a:tblPr>
                <a:tableStyleId>{21E4AEA4-8DFA-4A89-87EB-49C32662AFE0}</a:tableStyleId>
              </a:tblPr>
              <a:tblGrid>
                <a:gridCol w="3384376">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Un prieten bun nu vine la ziua voastră de naştere.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Dezamăgire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Mai multe persoane stau şi râd. Cineva vă aruncă o privire.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“Râd de mine!”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41A61A01-21D4-4980-A296-FBB6C5AF647D}"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613756640"/>
              </p:ext>
            </p:extLst>
          </p:nvPr>
        </p:nvGraphicFramePr>
        <p:xfrm>
          <a:off x="408955" y="2834640"/>
          <a:ext cx="11376000" cy="2468880"/>
        </p:xfrm>
        <a:graphic>
          <a:graphicData uri="http://schemas.openxmlformats.org/drawingml/2006/table">
            <a:tbl>
              <a:tblPr>
                <a:tableStyleId>{21E4AEA4-8DFA-4A89-87EB-49C32662AFE0}</a:tableStyleId>
              </a:tblPr>
              <a:tblGrid>
                <a:gridCol w="3384376">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Un prieten bun nu vine la ziua voastră de naştere.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Dezamăgire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Am sărbătorit frumos, alţi prieteni au venit şi le-a plăcut.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Mai multe persoane stau şi râd. Cineva vă aruncă o privire.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“Râd de mine!”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41A61A01-21D4-4980-A296-FBB6C5AF647D}" type="slidenum">
              <a:rPr lang="de-DE" altLang="de-DE" smtClean="0"/>
              <a:pPr/>
              <a:t>19</a:t>
            </a:fld>
            <a:endParaRPr lang="de-DE" altLang="de-DE"/>
          </a:p>
        </p:txBody>
      </p:sp>
    </p:spTree>
    <p:extLst>
      <p:ext uri="{BB962C8B-B14F-4D97-AF65-F5344CB8AC3E}">
        <p14:creationId xmlns:p14="http://schemas.microsoft.com/office/powerpoint/2010/main" val="3869428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2. Percepţie îngustă</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sp>
        <p:nvSpPr>
          <p:cNvPr id="21525" name="Rectangle 21"/>
          <p:cNvSpPr>
            <a:spLocks noChangeArrowheads="1"/>
          </p:cNvSpPr>
          <p:nvPr/>
        </p:nvSpPr>
        <p:spPr bwMode="auto">
          <a:xfrm>
            <a:off x="408954" y="5589240"/>
            <a:ext cx="113760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a:solidFill>
                  <a:srgbClr val="004992"/>
                </a:solidFill>
                <a:latin typeface="+mn-lt"/>
              </a:rPr>
              <a:t>“Telepatie”: </a:t>
            </a:r>
            <a:r>
              <a:rPr lang="de-DE" altLang="de-DE" sz="2000" b="0" dirty="0">
                <a:solidFill>
                  <a:srgbClr val="333333"/>
                </a:solidFill>
                <a:latin typeface="+mn-lt"/>
              </a:rPr>
              <a:t>Nu interpreta</a:t>
            </a:r>
            <a:r>
              <a:rPr lang="en-US" altLang="de-DE" sz="2000" b="0" dirty="0" err="1">
                <a:solidFill>
                  <a:srgbClr val="333333"/>
                </a:solidFill>
                <a:latin typeface="+mn-lt"/>
              </a:rPr>
              <a:t>ţi</a:t>
            </a:r>
            <a:r>
              <a:rPr lang="en-US" altLang="de-DE" sz="2000" b="0" dirty="0">
                <a:solidFill>
                  <a:srgbClr val="333333"/>
                </a:solidFill>
                <a:latin typeface="+mn-lt"/>
              </a:rPr>
              <a:t> </a:t>
            </a:r>
            <a:r>
              <a:rPr lang="en-US" altLang="de-DE" sz="2000" b="0" dirty="0" err="1">
                <a:solidFill>
                  <a:srgbClr val="333333"/>
                </a:solidFill>
                <a:latin typeface="+mn-lt"/>
              </a:rPr>
              <a:t>comportamentul</a:t>
            </a:r>
            <a:r>
              <a:rPr lang="en-US" altLang="de-DE" sz="2000" b="0" dirty="0">
                <a:solidFill>
                  <a:srgbClr val="333333"/>
                </a:solidFill>
                <a:latin typeface="+mn-lt"/>
              </a:rPr>
              <a:t> </a:t>
            </a:r>
            <a:r>
              <a:rPr lang="en-US" altLang="de-DE" sz="2000" b="0" dirty="0" err="1">
                <a:solidFill>
                  <a:srgbClr val="333333"/>
                </a:solidFill>
                <a:latin typeface="+mn-lt"/>
              </a:rPr>
              <a:t>altor</a:t>
            </a:r>
            <a:r>
              <a:rPr lang="en-US" altLang="de-DE" sz="2000" b="0" dirty="0">
                <a:solidFill>
                  <a:srgbClr val="333333"/>
                </a:solidFill>
                <a:latin typeface="+mn-lt"/>
              </a:rPr>
              <a:t> </a:t>
            </a:r>
            <a:r>
              <a:rPr lang="en-US" altLang="de-DE" sz="2000" b="0" dirty="0" err="1">
                <a:solidFill>
                  <a:srgbClr val="333333"/>
                </a:solidFill>
                <a:latin typeface="+mn-lt"/>
              </a:rPr>
              <a:t>persoane</a:t>
            </a:r>
            <a:r>
              <a:rPr lang="en-US" altLang="de-DE" sz="2000" b="0" dirty="0">
                <a:solidFill>
                  <a:srgbClr val="333333"/>
                </a:solidFill>
                <a:latin typeface="+mn-lt"/>
              </a:rPr>
              <a:t> </a:t>
            </a:r>
            <a:r>
              <a:rPr lang="en-US" altLang="de-DE" sz="2000" b="0" dirty="0" err="1">
                <a:solidFill>
                  <a:srgbClr val="333333"/>
                </a:solidFill>
                <a:latin typeface="+mn-lt"/>
              </a:rPr>
              <a:t>într</a:t>
            </a:r>
            <a:r>
              <a:rPr lang="en-US" altLang="de-DE" sz="2000" b="0" dirty="0">
                <a:solidFill>
                  <a:srgbClr val="333333"/>
                </a:solidFill>
                <a:latin typeface="+mn-lt"/>
              </a:rPr>
              <a:t>-un mod </a:t>
            </a:r>
            <a:r>
              <a:rPr lang="en-US" altLang="de-DE" sz="2000" b="0" dirty="0" err="1">
                <a:solidFill>
                  <a:srgbClr val="333333"/>
                </a:solidFill>
                <a:latin typeface="+mn-lt"/>
              </a:rPr>
              <a:t>exagerat</a:t>
            </a:r>
            <a:r>
              <a:rPr lang="en-US" altLang="de-DE" sz="2000" b="0" dirty="0">
                <a:solidFill>
                  <a:srgbClr val="333333"/>
                </a:solidFill>
                <a:latin typeface="+mn-lt"/>
              </a:rPr>
              <a:t>! O </a:t>
            </a:r>
            <a:r>
              <a:rPr lang="en-US" altLang="de-DE" sz="2000" b="0" dirty="0" err="1">
                <a:solidFill>
                  <a:srgbClr val="333333"/>
                </a:solidFill>
                <a:latin typeface="+mn-lt"/>
              </a:rPr>
              <a:t>situaţie</a:t>
            </a:r>
            <a:r>
              <a:rPr lang="en-US" altLang="de-DE" sz="2000" b="0" dirty="0">
                <a:solidFill>
                  <a:srgbClr val="333333"/>
                </a:solidFill>
                <a:latin typeface="+mn-lt"/>
              </a:rPr>
              <a:t> </a:t>
            </a:r>
            <a:r>
              <a:rPr lang="en-US" altLang="de-DE" sz="2000" b="0" dirty="0" err="1">
                <a:solidFill>
                  <a:srgbClr val="333333"/>
                </a:solidFill>
                <a:latin typeface="+mn-lt"/>
              </a:rPr>
              <a:t>poate</a:t>
            </a:r>
            <a:r>
              <a:rPr lang="en-US" altLang="de-DE" sz="2000" b="0" dirty="0">
                <a:solidFill>
                  <a:srgbClr val="333333"/>
                </a:solidFill>
                <a:latin typeface="+mn-lt"/>
              </a:rPr>
              <a:t> </a:t>
            </a:r>
            <a:r>
              <a:rPr lang="en-US" altLang="de-DE" sz="2000" b="0" dirty="0" err="1">
                <a:solidFill>
                  <a:srgbClr val="333333"/>
                </a:solidFill>
                <a:latin typeface="+mn-lt"/>
              </a:rPr>
              <a:t>să</a:t>
            </a:r>
            <a:r>
              <a:rPr lang="en-US" altLang="de-DE" sz="2000" b="0" dirty="0">
                <a:solidFill>
                  <a:srgbClr val="333333"/>
                </a:solidFill>
                <a:latin typeface="+mn-lt"/>
              </a:rPr>
              <a:t> </a:t>
            </a:r>
            <a:r>
              <a:rPr lang="en-US" altLang="de-DE" sz="2000" b="0" dirty="0" err="1">
                <a:solidFill>
                  <a:srgbClr val="333333"/>
                </a:solidFill>
                <a:latin typeface="+mn-lt"/>
              </a:rPr>
              <a:t>aibe</a:t>
            </a:r>
            <a:r>
              <a:rPr lang="en-US" altLang="de-DE" sz="2000" b="0" dirty="0">
                <a:solidFill>
                  <a:srgbClr val="333333"/>
                </a:solidFill>
                <a:latin typeface="+mn-lt"/>
              </a:rPr>
              <a:t> </a:t>
            </a:r>
            <a:r>
              <a:rPr lang="en-US" altLang="de-DE" sz="2000" b="0" dirty="0" err="1">
                <a:solidFill>
                  <a:srgbClr val="333333"/>
                </a:solidFill>
                <a:latin typeface="+mn-lt"/>
              </a:rPr>
              <a:t>mai</a:t>
            </a:r>
            <a:r>
              <a:rPr lang="en-US" altLang="de-DE" sz="2000" b="0" dirty="0">
                <a:solidFill>
                  <a:srgbClr val="333333"/>
                </a:solidFill>
                <a:latin typeface="+mn-lt"/>
              </a:rPr>
              <a:t> </a:t>
            </a:r>
            <a:r>
              <a:rPr lang="en-US" altLang="de-DE" sz="2000" b="0" dirty="0" err="1">
                <a:solidFill>
                  <a:srgbClr val="333333"/>
                </a:solidFill>
                <a:latin typeface="+mn-lt"/>
              </a:rPr>
              <a:t>multe</a:t>
            </a:r>
            <a:r>
              <a:rPr lang="en-US" altLang="de-DE" sz="2000" b="0" dirty="0">
                <a:solidFill>
                  <a:srgbClr val="333333"/>
                </a:solidFill>
                <a:latin typeface="+mn-lt"/>
              </a:rPr>
              <a:t> </a:t>
            </a:r>
            <a:r>
              <a:rPr lang="en-US" altLang="de-DE" sz="2000" b="0" dirty="0" err="1">
                <a:solidFill>
                  <a:srgbClr val="333333"/>
                </a:solidFill>
                <a:latin typeface="+mn-lt"/>
              </a:rPr>
              <a:t>posibilităţi</a:t>
            </a:r>
            <a:r>
              <a:rPr lang="en-US" altLang="de-DE" sz="2000" b="0" dirty="0">
                <a:solidFill>
                  <a:srgbClr val="333333"/>
                </a:solidFill>
                <a:latin typeface="+mn-lt"/>
              </a:rPr>
              <a:t> de </a:t>
            </a:r>
            <a:r>
              <a:rPr lang="en-US" altLang="de-DE" sz="2000" b="0" dirty="0" err="1">
                <a:solidFill>
                  <a:srgbClr val="333333"/>
                </a:solidFill>
                <a:latin typeface="+mn-lt"/>
              </a:rPr>
              <a:t>explicare</a:t>
            </a:r>
            <a:r>
              <a:rPr lang="de-DE" altLang="de-DE" sz="2000" b="0" dirty="0">
                <a:solidFill>
                  <a:srgbClr val="333333"/>
                </a:solidFill>
                <a:latin typeface="+mn-lt"/>
              </a:rPr>
              <a:t>!</a:t>
            </a: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548279572"/>
              </p:ext>
            </p:extLst>
          </p:nvPr>
        </p:nvGraphicFramePr>
        <p:xfrm>
          <a:off x="408955" y="2834640"/>
          <a:ext cx="11376000" cy="2468880"/>
        </p:xfrm>
        <a:graphic>
          <a:graphicData uri="http://schemas.openxmlformats.org/drawingml/2006/table">
            <a:tbl>
              <a:tblPr>
                <a:tableStyleId>{21E4AEA4-8DFA-4A89-87EB-49C32662AFE0}</a:tableStyleId>
              </a:tblPr>
              <a:tblGrid>
                <a:gridCol w="3384376">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532732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îngunstă</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Evaluare complexă</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Un prieten bun nu vine la ziua voastră de naştere.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Dezamăgire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Am sărbătorit frumos, alţi prieteni au venit şi le-a plăcut.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it-IT" sz="2000" b="0" i="0" u="none" strike="noStrike" cap="none" normalizeH="0" baseline="0">
                          <a:ln>
                            <a:noFill/>
                          </a:ln>
                          <a:solidFill>
                            <a:srgbClr val="333333"/>
                          </a:solidFill>
                          <a:effectLst/>
                          <a:latin typeface="Calibri Light"/>
                        </a:rPr>
                        <a:t>Mai multe persoane stau şi râd. Cineva vă aruncă o privire.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“Râd de mine!”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S-au uitat din coincidenţă în direcţia mea sau mă confundă cu altcineva.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41A61A01-21D4-4980-A296-FBB6C5AF647D}" type="slidenum">
              <a:rPr lang="de-DE" altLang="de-DE" smtClean="0"/>
              <a:pPr/>
              <a:t>20</a:t>
            </a:fld>
            <a:endParaRPr lang="de-DE" altLang="de-DE"/>
          </a:p>
        </p:txBody>
      </p:sp>
    </p:spTree>
    <p:extLst>
      <p:ext uri="{BB962C8B-B14F-4D97-AF65-F5344CB8AC3E}">
        <p14:creationId xmlns:p14="http://schemas.microsoft.com/office/powerpoint/2010/main" val="1896679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dirty="0">
                <a:latin typeface="+mn-lt"/>
                <a:ea typeface="+mn-ea"/>
                <a:cs typeface="+mn-cs"/>
              </a:rPr>
              <a:t>3. Deducerile proprii sunt atribuite şi altora</a:t>
            </a:r>
            <a:endParaRPr lang="de-DE" altLang="de-DE" sz="3600" dirty="0">
              <a:latin typeface="+mn-lt"/>
              <a:ea typeface="+mn-ea"/>
              <a:cs typeface="+mn-cs"/>
            </a:endParaRPr>
          </a:p>
        </p:txBody>
      </p:sp>
      <p:sp>
        <p:nvSpPr>
          <p:cNvPr id="22531" name="Rectangle 3"/>
          <p:cNvSpPr>
            <a:spLocks noGrp="1" noChangeArrowheads="1"/>
          </p:cNvSpPr>
          <p:nvPr>
            <p:ph idx="1"/>
          </p:nvPr>
        </p:nvSpPr>
        <p:spPr/>
        <p:txBody>
          <a:bodyPr>
            <a:noAutofit/>
          </a:bodyPr>
          <a:lstStyle/>
          <a:p>
            <a:pPr eaLnBrk="1" hangingPunct="1"/>
            <a:r>
              <a:rPr lang="de-DE" altLang="de-DE" sz="2400" dirty="0">
                <a:solidFill>
                  <a:srgbClr val="004992"/>
                </a:solidFill>
              </a:rPr>
              <a:t>Exist</a:t>
            </a:r>
            <a:r>
              <a:rPr lang="en-US" altLang="de-DE" sz="2400" dirty="0">
                <a:solidFill>
                  <a:srgbClr val="004992"/>
                </a:solidFill>
              </a:rPr>
              <a:t>ă o </a:t>
            </a:r>
            <a:r>
              <a:rPr lang="en-US" altLang="de-DE" sz="2400" dirty="0" err="1">
                <a:solidFill>
                  <a:srgbClr val="004992"/>
                </a:solidFill>
              </a:rPr>
              <a:t>diferenţă</a:t>
            </a:r>
            <a:r>
              <a:rPr lang="en-US" altLang="de-DE" sz="2400" dirty="0">
                <a:solidFill>
                  <a:srgbClr val="004992"/>
                </a:solidFill>
              </a:rPr>
              <a:t> </a:t>
            </a:r>
            <a:r>
              <a:rPr lang="en-US" altLang="de-DE" sz="2400" dirty="0" err="1">
                <a:solidFill>
                  <a:srgbClr val="004992"/>
                </a:solidFill>
              </a:rPr>
              <a:t>între</a:t>
            </a:r>
            <a:r>
              <a:rPr lang="en-US" altLang="de-DE" sz="2400" dirty="0">
                <a:solidFill>
                  <a:srgbClr val="004992"/>
                </a:solidFill>
              </a:rPr>
              <a:t> </a:t>
            </a:r>
            <a:r>
              <a:rPr lang="en-US" altLang="de-DE" sz="2400" dirty="0" err="1">
                <a:solidFill>
                  <a:srgbClr val="004992"/>
                </a:solidFill>
              </a:rPr>
              <a:t>faptul</a:t>
            </a:r>
            <a:r>
              <a:rPr lang="en-US" altLang="de-DE" sz="2400" dirty="0">
                <a:solidFill>
                  <a:srgbClr val="004992"/>
                </a:solidFill>
              </a:rPr>
              <a:t> cum </a:t>
            </a:r>
            <a:r>
              <a:rPr lang="en-US" altLang="de-DE" sz="2400" dirty="0" err="1">
                <a:solidFill>
                  <a:srgbClr val="004992"/>
                </a:solidFill>
              </a:rPr>
              <a:t>mă</a:t>
            </a:r>
            <a:r>
              <a:rPr lang="en-US" altLang="de-DE" sz="2400" dirty="0">
                <a:solidFill>
                  <a:srgbClr val="004992"/>
                </a:solidFill>
              </a:rPr>
              <a:t> </a:t>
            </a:r>
            <a:r>
              <a:rPr lang="en-US" altLang="de-DE" sz="2400" dirty="0" err="1">
                <a:solidFill>
                  <a:srgbClr val="004992"/>
                </a:solidFill>
              </a:rPr>
              <a:t>văd</a:t>
            </a:r>
            <a:r>
              <a:rPr lang="en-US" altLang="de-DE" sz="2400" dirty="0">
                <a:solidFill>
                  <a:srgbClr val="004992"/>
                </a:solidFill>
              </a:rPr>
              <a:t> </a:t>
            </a:r>
            <a:r>
              <a:rPr lang="en-US" altLang="de-DE" sz="2400" dirty="0" err="1">
                <a:solidFill>
                  <a:srgbClr val="004992"/>
                </a:solidFill>
              </a:rPr>
              <a:t>eu</a:t>
            </a:r>
            <a:r>
              <a:rPr lang="en-US" altLang="de-DE" sz="2400" dirty="0">
                <a:solidFill>
                  <a:srgbClr val="004992"/>
                </a:solidFill>
              </a:rPr>
              <a:t> </a:t>
            </a:r>
            <a:r>
              <a:rPr lang="en-US" altLang="de-DE" sz="2400" dirty="0" err="1">
                <a:solidFill>
                  <a:srgbClr val="004992"/>
                </a:solidFill>
              </a:rPr>
              <a:t>şi</a:t>
            </a:r>
            <a:r>
              <a:rPr lang="en-US" altLang="de-DE" sz="2400" dirty="0">
                <a:solidFill>
                  <a:srgbClr val="004992"/>
                </a:solidFill>
              </a:rPr>
              <a:t> cum </a:t>
            </a:r>
            <a:r>
              <a:rPr lang="en-US" altLang="de-DE" sz="2400" dirty="0" err="1">
                <a:solidFill>
                  <a:srgbClr val="004992"/>
                </a:solidFill>
              </a:rPr>
              <a:t>mă</a:t>
            </a:r>
            <a:r>
              <a:rPr lang="en-US" altLang="de-DE" sz="2400" dirty="0">
                <a:solidFill>
                  <a:srgbClr val="004992"/>
                </a:solidFill>
              </a:rPr>
              <a:t> </a:t>
            </a:r>
            <a:r>
              <a:rPr lang="en-US" altLang="de-DE" sz="2400" dirty="0" err="1">
                <a:solidFill>
                  <a:srgbClr val="004992"/>
                </a:solidFill>
              </a:rPr>
              <a:t>văd</a:t>
            </a:r>
            <a:r>
              <a:rPr lang="en-US" altLang="de-DE" sz="2400" dirty="0">
                <a:solidFill>
                  <a:srgbClr val="004992"/>
                </a:solidFill>
              </a:rPr>
              <a:t> </a:t>
            </a:r>
            <a:r>
              <a:rPr lang="en-US" altLang="de-DE" sz="2400" dirty="0" err="1">
                <a:solidFill>
                  <a:srgbClr val="004992"/>
                </a:solidFill>
              </a:rPr>
              <a:t>alţii</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de-DE" altLang="de-DE" sz="2400" dirty="0">
                <a:solidFill>
                  <a:srgbClr val="333333"/>
                </a:solidFill>
              </a:rPr>
              <a:t>Dac</a:t>
            </a:r>
            <a:r>
              <a:rPr lang="en-US" altLang="de-DE" sz="2400" dirty="0">
                <a:solidFill>
                  <a:srgbClr val="333333"/>
                </a:solidFill>
              </a:rPr>
              <a:t>ă </a:t>
            </a:r>
            <a:r>
              <a:rPr lang="en-US" altLang="de-DE" sz="2400" dirty="0" err="1">
                <a:solidFill>
                  <a:srgbClr val="333333"/>
                </a:solidFill>
              </a:rPr>
              <a:t>eu</a:t>
            </a:r>
            <a:r>
              <a:rPr lang="en-US" altLang="de-DE" sz="2400" dirty="0">
                <a:solidFill>
                  <a:srgbClr val="333333"/>
                </a:solidFill>
              </a:rPr>
              <a:t> cred </a:t>
            </a:r>
            <a:r>
              <a:rPr lang="en-US" altLang="de-DE" sz="2400" dirty="0" err="1">
                <a:solidFill>
                  <a:srgbClr val="333333"/>
                </a:solidFill>
              </a:rPr>
              <a:t>că</a:t>
            </a:r>
            <a:r>
              <a:rPr lang="en-US" altLang="de-DE" sz="2400" dirty="0">
                <a:solidFill>
                  <a:srgbClr val="333333"/>
                </a:solidFill>
              </a:rPr>
              <a:t> nu </a:t>
            </a:r>
            <a:r>
              <a:rPr lang="en-US" altLang="de-DE" sz="2400" dirty="0" err="1">
                <a:solidFill>
                  <a:srgbClr val="333333"/>
                </a:solidFill>
              </a:rPr>
              <a:t>sunt</a:t>
            </a:r>
            <a:r>
              <a:rPr lang="en-US" altLang="de-DE" sz="2400" dirty="0">
                <a:solidFill>
                  <a:srgbClr val="333333"/>
                </a:solidFill>
              </a:rPr>
              <a:t> bun de </a:t>
            </a:r>
            <a:r>
              <a:rPr lang="en-US" altLang="de-DE" sz="2400" dirty="0" err="1">
                <a:solidFill>
                  <a:srgbClr val="333333"/>
                </a:solidFill>
              </a:rPr>
              <a:t>nimic</a:t>
            </a:r>
            <a:r>
              <a:rPr lang="en-US" altLang="de-DE" sz="2400" dirty="0">
                <a:solidFill>
                  <a:srgbClr val="333333"/>
                </a:solidFill>
              </a:rPr>
              <a:t>, </a:t>
            </a:r>
            <a:r>
              <a:rPr lang="en-US" altLang="de-DE" sz="2400" dirty="0" err="1">
                <a:solidFill>
                  <a:srgbClr val="333333"/>
                </a:solidFill>
              </a:rPr>
              <a:t>neînsemnat</a:t>
            </a:r>
            <a:r>
              <a:rPr lang="en-US" altLang="de-DE" sz="2400" dirty="0">
                <a:solidFill>
                  <a:srgbClr val="333333"/>
                </a:solidFill>
              </a:rPr>
              <a:t>, </a:t>
            </a:r>
            <a:r>
              <a:rPr lang="en-US" altLang="de-DE" sz="2400" dirty="0" err="1">
                <a:solidFill>
                  <a:srgbClr val="333333"/>
                </a:solidFill>
              </a:rPr>
              <a:t>urât</a:t>
            </a:r>
            <a:r>
              <a:rPr lang="en-US" altLang="de-DE" sz="2400" dirty="0">
                <a:solidFill>
                  <a:srgbClr val="333333"/>
                </a:solidFill>
              </a:rPr>
              <a:t> etc. nu </a:t>
            </a:r>
            <a:r>
              <a:rPr lang="en-US" altLang="de-DE" sz="2400" dirty="0" err="1">
                <a:solidFill>
                  <a:srgbClr val="333333"/>
                </a:solidFill>
              </a:rPr>
              <a:t>înseamnă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alţii</a:t>
            </a:r>
            <a:r>
              <a:rPr lang="en-US" altLang="de-DE" sz="2400" dirty="0">
                <a:solidFill>
                  <a:srgbClr val="333333"/>
                </a:solidFill>
              </a:rPr>
              <a:t> </a:t>
            </a:r>
            <a:r>
              <a:rPr lang="en-US" altLang="de-DE" sz="2400" dirty="0" err="1">
                <a:solidFill>
                  <a:srgbClr val="333333"/>
                </a:solidFill>
              </a:rPr>
              <a:t>mă</a:t>
            </a:r>
            <a:r>
              <a:rPr lang="en-US" altLang="de-DE" sz="2400" dirty="0">
                <a:solidFill>
                  <a:srgbClr val="333333"/>
                </a:solidFill>
              </a:rPr>
              <a:t> </a:t>
            </a:r>
            <a:r>
              <a:rPr lang="en-US" altLang="de-DE" sz="2400" dirty="0" err="1">
                <a:solidFill>
                  <a:srgbClr val="333333"/>
                </a:solidFill>
              </a:rPr>
              <a:t>văd</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acelaşi</a:t>
            </a:r>
            <a:r>
              <a:rPr lang="en-US" altLang="de-DE" sz="2400" dirty="0">
                <a:solidFill>
                  <a:srgbClr val="333333"/>
                </a:solidFill>
              </a:rPr>
              <a:t> mod.</a:t>
            </a:r>
          </a:p>
          <a:p>
            <a:pPr marL="342900" lvl="1" indent="-342900" eaLnBrk="1" hangingPunct="1">
              <a:spcBef>
                <a:spcPts val="1999"/>
              </a:spcBef>
              <a:spcAft>
                <a:spcPts val="0"/>
              </a:spcAft>
              <a:buClr>
                <a:srgbClr val="333333"/>
              </a:buClr>
              <a:buFont typeface="WingDings"/>
              <a:buChar char=""/>
            </a:pPr>
            <a:r>
              <a:rPr lang="en-US" altLang="de-DE" sz="2400" dirty="0" err="1">
                <a:solidFill>
                  <a:srgbClr val="333333"/>
                </a:solidFill>
              </a:rPr>
              <a:t>Fiecare</a:t>
            </a:r>
            <a:r>
              <a:rPr lang="en-US" altLang="de-DE" sz="2400" dirty="0">
                <a:solidFill>
                  <a:srgbClr val="333333"/>
                </a:solidFill>
              </a:rPr>
              <a:t> are </a:t>
            </a:r>
            <a:r>
              <a:rPr lang="en-US" altLang="de-DE" sz="2400" dirty="0" err="1">
                <a:solidFill>
                  <a:srgbClr val="333333"/>
                </a:solidFill>
              </a:rPr>
              <a:t>părerea</a:t>
            </a:r>
            <a:r>
              <a:rPr lang="en-US" altLang="de-DE" sz="2400" dirty="0">
                <a:solidFill>
                  <a:srgbClr val="333333"/>
                </a:solidFill>
              </a:rPr>
              <a:t>, </a:t>
            </a:r>
            <a:r>
              <a:rPr lang="en-US" altLang="de-DE" sz="2400" dirty="0" err="1">
                <a:solidFill>
                  <a:srgbClr val="333333"/>
                </a:solidFill>
              </a:rPr>
              <a:t>opinia</a:t>
            </a:r>
            <a:r>
              <a:rPr lang="en-US" altLang="de-DE" sz="2400" dirty="0">
                <a:solidFill>
                  <a:srgbClr val="333333"/>
                </a:solidFill>
              </a:rPr>
              <a:t>, </a:t>
            </a:r>
            <a:r>
              <a:rPr lang="en-US" altLang="de-DE" sz="2400" dirty="0" err="1">
                <a:solidFill>
                  <a:srgbClr val="333333"/>
                </a:solidFill>
              </a:rPr>
              <a:t>gustul</a:t>
            </a:r>
            <a:r>
              <a:rPr lang="en-US" altLang="de-DE" sz="2400" dirty="0">
                <a:solidFill>
                  <a:srgbClr val="333333"/>
                </a:solidFill>
              </a:rPr>
              <a:t> </a:t>
            </a:r>
            <a:r>
              <a:rPr lang="en-US" altLang="de-DE" sz="2400" dirty="0" err="1">
                <a:solidFill>
                  <a:srgbClr val="333333"/>
                </a:solidFill>
              </a:rPr>
              <a:t>lui</a:t>
            </a:r>
            <a:r>
              <a:rPr lang="en-US" altLang="de-DE" sz="2400" dirty="0">
                <a:solidFill>
                  <a:srgbClr val="333333"/>
                </a:solidFill>
              </a:rPr>
              <a:t>! Ce </a:t>
            </a:r>
            <a:r>
              <a:rPr lang="en-US" altLang="de-DE" sz="2400" dirty="0" err="1">
                <a:solidFill>
                  <a:srgbClr val="333333"/>
                </a:solidFill>
              </a:rPr>
              <a:t>înseamnă</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 </a:t>
            </a:r>
            <a:r>
              <a:rPr lang="en-US" altLang="de-DE" sz="2400" dirty="0" err="1">
                <a:solidFill>
                  <a:srgbClr val="333333"/>
                </a:solidFill>
              </a:rPr>
              <a:t>atractiv</a:t>
            </a:r>
            <a:r>
              <a:rPr lang="en-US" altLang="de-DE" sz="2400" dirty="0">
                <a:solidFill>
                  <a:srgbClr val="333333"/>
                </a:solidFill>
              </a:rPr>
              <a:t>, </a:t>
            </a:r>
            <a:r>
              <a:rPr lang="en-US" altLang="de-DE" sz="2400" dirty="0" err="1">
                <a:solidFill>
                  <a:srgbClr val="333333"/>
                </a:solidFill>
              </a:rPr>
              <a:t>deştept</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mine, nu </a:t>
            </a:r>
            <a:r>
              <a:rPr lang="en-US" altLang="de-DE" sz="2400" dirty="0" err="1">
                <a:solidFill>
                  <a:srgbClr val="333333"/>
                </a:solidFill>
              </a:rPr>
              <a:t>corespunde</a:t>
            </a:r>
            <a:r>
              <a:rPr lang="en-US" altLang="de-DE" sz="2400" dirty="0">
                <a:solidFill>
                  <a:srgbClr val="333333"/>
                </a:solidFill>
              </a:rPr>
              <a:t> </a:t>
            </a:r>
            <a:r>
              <a:rPr lang="en-US" altLang="de-DE" sz="2400" dirty="0" err="1">
                <a:solidFill>
                  <a:srgbClr val="333333"/>
                </a:solidFill>
              </a:rPr>
              <a:t>neapărat</a:t>
            </a:r>
            <a:r>
              <a:rPr lang="en-US" altLang="de-DE" sz="2400" dirty="0">
                <a:solidFill>
                  <a:srgbClr val="333333"/>
                </a:solidFill>
              </a:rPr>
              <a:t> cu </a:t>
            </a:r>
            <a:r>
              <a:rPr lang="en-US" altLang="de-DE" sz="2400" dirty="0" err="1">
                <a:solidFill>
                  <a:srgbClr val="333333"/>
                </a:solidFill>
              </a:rPr>
              <a:t>părerea</a:t>
            </a:r>
            <a:r>
              <a:rPr lang="en-US" altLang="de-DE" sz="2400" dirty="0">
                <a:solidFill>
                  <a:srgbClr val="333333"/>
                </a:solidFill>
              </a:rPr>
              <a:t> </a:t>
            </a:r>
            <a:r>
              <a:rPr lang="en-US" altLang="de-DE" sz="2400" dirty="0" err="1">
                <a:solidFill>
                  <a:srgbClr val="333333"/>
                </a:solidFill>
              </a:rPr>
              <a:t>altora</a:t>
            </a:r>
            <a:r>
              <a:rPr lang="en-US"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7" name="Slide Number Placeholder 6"/>
          <p:cNvSpPr>
            <a:spLocks noGrp="1"/>
          </p:cNvSpPr>
          <p:nvPr>
            <p:ph type="sldNum" sz="quarter" idx="12"/>
          </p:nvPr>
        </p:nvSpPr>
        <p:spPr/>
        <p:txBody>
          <a:bodyPr/>
          <a:lstStyle/>
          <a:p>
            <a:fld id="{9C750B81-4309-4205-807B-6CF3838137DD}"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4. Respingerea laudei &amp; acceptarea criticii!</a:t>
            </a:r>
            <a:br>
              <a:rPr lang="it-IT" sz="3600">
                <a:solidFill>
                  <a:srgbClr val="004992"/>
                </a:solidFill>
                <a:latin typeface="+mn-lt"/>
                <a:ea typeface="+mn-ea"/>
                <a:cs typeface="+mn-cs"/>
              </a:rPr>
            </a:br>
            <a:r>
              <a:rPr lang="it-IT">
                <a:solidFill>
                  <a:srgbClr val="004992"/>
                </a:solidFill>
                <a:latin typeface="+mn-lt"/>
                <a:ea typeface="+mn-ea"/>
                <a:cs typeface="+mn-cs"/>
              </a:rPr>
              <a:t>Ce evaluare ar fi mai adecvată/de ajutor?</a:t>
            </a:r>
            <a:endParaRPr lang="en-US">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071614"/>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40166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398083520"/>
              </p:ext>
            </p:extLst>
          </p:nvPr>
        </p:nvGraphicFramePr>
        <p:xfrm>
          <a:off x="1812737" y="2203704"/>
          <a:ext cx="9972219" cy="3629638"/>
        </p:xfrm>
        <a:graphic>
          <a:graphicData uri="http://schemas.openxmlformats.org/drawingml/2006/table">
            <a:tbl>
              <a:tblPr>
                <a:tableStyleId>{21E4AEA4-8DFA-4A89-87EB-49C32662AFE0}</a:tableStyleId>
              </a:tblPr>
              <a:tblGrid>
                <a:gridCol w="2844690">
                  <a:extLst>
                    <a:ext uri="{9D8B030D-6E8A-4147-A177-3AD203B41FA5}">
                      <a16:colId xmlns:a16="http://schemas.microsoft.com/office/drawing/2014/main" val="20000"/>
                    </a:ext>
                  </a:extLst>
                </a:gridCol>
                <a:gridCol w="7127529">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480"/>
                        </a:spcBef>
                        <a:spcAft>
                          <a:spcPct val="0"/>
                        </a:spcAft>
                        <a:buClr>
                          <a:srgbClr val="006699"/>
                        </a:buClr>
                        <a:buSzTx/>
                        <a:buFont typeface="Wingdings" pitchFamily="2" charset="2"/>
                        <a:buNone/>
                        <a:tabLst/>
                      </a:pPr>
                      <a:r>
                        <a:rPr kumimoji="0" lang="vi-VN" sz="24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ts val="48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Evaluare pozitivă/constructivă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Vă laudă cineva!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“Încearcă </a:t>
                      </a:r>
                      <a:r>
                        <a:rPr kumimoji="0" lang="vi-VN" sz="2400" b="1" i="1" u="none" strike="noStrike" cap="none" normalizeH="0" baseline="0" dirty="0">
                          <a:ln>
                            <a:noFill/>
                          </a:ln>
                          <a:solidFill>
                            <a:srgbClr val="333333"/>
                          </a:solidFill>
                          <a:effectLst/>
                          <a:latin typeface="Calibri Light"/>
                        </a:rPr>
                        <a:t>doar să se linguşească, nu </a:t>
                      </a:r>
                      <a:r>
                        <a:rPr kumimoji="0" lang="vi-VN" sz="2400" b="1" i="1" u="none" strike="noStrike" cap="none" normalizeH="0" baseline="0">
                          <a:ln>
                            <a:noFill/>
                          </a:ln>
                          <a:solidFill>
                            <a:srgbClr val="333333"/>
                          </a:solidFill>
                          <a:effectLst/>
                          <a:latin typeface="Calibri Light"/>
                        </a:rPr>
                        <a:t>este cinstit”; “Doar </a:t>
                      </a:r>
                      <a:r>
                        <a:rPr kumimoji="0" lang="vi-VN" sz="2400" b="1" i="1" u="none" strike="noStrike" cap="none" normalizeH="0" baseline="0" dirty="0">
                          <a:ln>
                            <a:noFill/>
                          </a:ln>
                          <a:solidFill>
                            <a:srgbClr val="333333"/>
                          </a:solidFill>
                          <a:effectLst/>
                          <a:latin typeface="Calibri Light"/>
                        </a:rPr>
                        <a:t>el crede </a:t>
                      </a:r>
                      <a:r>
                        <a:rPr kumimoji="0" lang="vi-VN" sz="2400" b="1" i="1" u="none" strike="noStrike" cap="none" normalizeH="0" baseline="0">
                          <a:ln>
                            <a:noFill/>
                          </a:ln>
                          <a:solidFill>
                            <a:srgbClr val="333333"/>
                          </a:solidFill>
                          <a:effectLst/>
                          <a:latin typeface="Calibri Light"/>
                        </a:rPr>
                        <a:t>că ...”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Vă critică cineva!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“Ştie </a:t>
                      </a:r>
                      <a:r>
                        <a:rPr kumimoji="0" lang="vi-VN" sz="2400" b="1" i="1" u="none" strike="noStrike" cap="none" normalizeH="0" baseline="0" dirty="0">
                          <a:ln>
                            <a:noFill/>
                          </a:ln>
                          <a:solidFill>
                            <a:srgbClr val="333333"/>
                          </a:solidFill>
                          <a:effectLst/>
                          <a:latin typeface="Calibri Light"/>
                        </a:rPr>
                        <a:t>acum că nu sunt bun de </a:t>
                      </a:r>
                      <a:r>
                        <a:rPr kumimoji="0" lang="vi-VN" sz="2400" b="1" i="1" u="none" strike="noStrike" cap="none" normalizeH="0" baseline="0">
                          <a:ln>
                            <a:noFill/>
                          </a:ln>
                          <a:solidFill>
                            <a:srgbClr val="333333"/>
                          </a:solidFill>
                          <a:effectLst/>
                          <a:latin typeface="Calibri Light"/>
                        </a:rPr>
                        <a:t>nimic...”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22</a:t>
            </a:fld>
            <a:endParaRPr lang="de-DE" altLang="de-DE"/>
          </a:p>
        </p:txBody>
      </p:sp>
    </p:spTree>
    <p:extLst>
      <p:ext uri="{BB962C8B-B14F-4D97-AF65-F5344CB8AC3E}">
        <p14:creationId xmlns:p14="http://schemas.microsoft.com/office/powerpoint/2010/main" val="1639201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4. Respingerea laudei &amp; acceptarea criticii!</a:t>
            </a:r>
            <a:br>
              <a:rPr lang="it-IT" sz="3600">
                <a:solidFill>
                  <a:srgbClr val="004992"/>
                </a:solidFill>
                <a:latin typeface="+mn-lt"/>
                <a:ea typeface="+mn-ea"/>
                <a:cs typeface="+mn-cs"/>
              </a:rPr>
            </a:br>
            <a:r>
              <a:rPr lang="it-IT">
                <a:solidFill>
                  <a:srgbClr val="004992"/>
                </a:solidFill>
                <a:latin typeface="+mn-lt"/>
                <a:ea typeface="+mn-ea"/>
                <a:cs typeface="+mn-cs"/>
              </a:rPr>
              <a:t>Ce evaluare ar fi mai adecvată/de ajutor?</a:t>
            </a:r>
            <a:endParaRPr lang="en-US">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071614"/>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40166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789901073"/>
              </p:ext>
            </p:extLst>
          </p:nvPr>
        </p:nvGraphicFramePr>
        <p:xfrm>
          <a:off x="1812737" y="2203704"/>
          <a:ext cx="9972219" cy="3629638"/>
        </p:xfrm>
        <a:graphic>
          <a:graphicData uri="http://schemas.openxmlformats.org/drawingml/2006/table">
            <a:tbl>
              <a:tblPr>
                <a:tableStyleId>{21E4AEA4-8DFA-4A89-87EB-49C32662AFE0}</a:tableStyleId>
              </a:tblPr>
              <a:tblGrid>
                <a:gridCol w="2844690">
                  <a:extLst>
                    <a:ext uri="{9D8B030D-6E8A-4147-A177-3AD203B41FA5}">
                      <a16:colId xmlns:a16="http://schemas.microsoft.com/office/drawing/2014/main" val="20000"/>
                    </a:ext>
                  </a:extLst>
                </a:gridCol>
                <a:gridCol w="7127529">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480"/>
                        </a:spcBef>
                        <a:spcAft>
                          <a:spcPct val="0"/>
                        </a:spcAft>
                        <a:buClr>
                          <a:srgbClr val="006699"/>
                        </a:buClr>
                        <a:buSzTx/>
                        <a:buFont typeface="Wingdings" pitchFamily="2" charset="2"/>
                        <a:buNone/>
                        <a:tabLst/>
                      </a:pPr>
                      <a:r>
                        <a:rPr kumimoji="0" lang="vi-VN" sz="24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ts val="48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Evaluare pozitivă/constructivă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Vă laudă cineva!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“Încearcă </a:t>
                      </a:r>
                      <a:r>
                        <a:rPr kumimoji="0" lang="vi-VN" sz="2400" b="1" i="1" u="none" strike="noStrike" cap="none" normalizeH="0" baseline="0" dirty="0">
                          <a:ln>
                            <a:noFill/>
                          </a:ln>
                          <a:solidFill>
                            <a:srgbClr val="333333"/>
                          </a:solidFill>
                          <a:effectLst/>
                          <a:latin typeface="Calibri Light"/>
                        </a:rPr>
                        <a:t>doar să se linguşească, nu </a:t>
                      </a:r>
                      <a:r>
                        <a:rPr kumimoji="0" lang="vi-VN" sz="2400" b="1" i="1" u="none" strike="noStrike" cap="none" normalizeH="0" baseline="0">
                          <a:ln>
                            <a:noFill/>
                          </a:ln>
                          <a:solidFill>
                            <a:srgbClr val="333333"/>
                          </a:solidFill>
                          <a:effectLst/>
                          <a:latin typeface="Calibri Light"/>
                        </a:rPr>
                        <a:t>este cinstit”; “Doar </a:t>
                      </a:r>
                      <a:r>
                        <a:rPr kumimoji="0" lang="vi-VN" sz="2400" b="1" i="1" u="none" strike="noStrike" cap="none" normalizeH="0" baseline="0" dirty="0">
                          <a:ln>
                            <a:noFill/>
                          </a:ln>
                          <a:solidFill>
                            <a:srgbClr val="333333"/>
                          </a:solidFill>
                          <a:effectLst/>
                          <a:latin typeface="Calibri Light"/>
                        </a:rPr>
                        <a:t>el crede </a:t>
                      </a:r>
                      <a:r>
                        <a:rPr kumimoji="0" lang="vi-VN" sz="2400" b="1" i="1" u="none" strike="noStrike" cap="none" normalizeH="0" baseline="0">
                          <a:ln>
                            <a:noFill/>
                          </a:ln>
                          <a:solidFill>
                            <a:srgbClr val="333333"/>
                          </a:solidFill>
                          <a:effectLst/>
                          <a:latin typeface="Calibri Light"/>
                        </a:rPr>
                        <a:t>că ...”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“Bine </a:t>
                      </a:r>
                      <a:r>
                        <a:rPr kumimoji="0" lang="vi-VN" sz="2400" b="0" i="0" u="none" strike="noStrike" cap="none" normalizeH="0" baseline="0" dirty="0">
                          <a:ln>
                            <a:noFill/>
                          </a:ln>
                          <a:solidFill>
                            <a:srgbClr val="333333"/>
                          </a:solidFill>
                          <a:effectLst/>
                          <a:latin typeface="Calibri Light"/>
                        </a:rPr>
                        <a:t>că cineva recunoaşte munca </a:t>
                      </a:r>
                      <a:r>
                        <a:rPr kumimoji="0" lang="vi-VN" sz="2400" b="0" i="0" u="none" strike="noStrike" cap="none" normalizeH="0" baseline="0">
                          <a:ln>
                            <a:noFill/>
                          </a:ln>
                          <a:solidFill>
                            <a:srgbClr val="333333"/>
                          </a:solidFill>
                          <a:effectLst/>
                          <a:latin typeface="Calibri Light"/>
                        </a:rPr>
                        <a:t>mea!”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Vă critică cineva!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mn-lt"/>
                        </a:rPr>
                        <a:t>“Ştie </a:t>
                      </a:r>
                      <a:r>
                        <a:rPr kumimoji="0" lang="vi-VN" sz="2400" b="1" i="1" u="none" strike="noStrike" cap="none" normalizeH="0" baseline="0" dirty="0">
                          <a:ln>
                            <a:noFill/>
                          </a:ln>
                          <a:solidFill>
                            <a:srgbClr val="333333"/>
                          </a:solidFill>
                          <a:effectLst/>
                          <a:latin typeface="+mn-lt"/>
                        </a:rPr>
                        <a:t>acum că nu sunt bun de </a:t>
                      </a:r>
                      <a:r>
                        <a:rPr kumimoji="0" lang="vi-VN" sz="2400" b="1" i="1" u="none" strike="noStrike" cap="none" normalizeH="0" baseline="0">
                          <a:ln>
                            <a:noFill/>
                          </a:ln>
                          <a:solidFill>
                            <a:srgbClr val="333333"/>
                          </a:solidFill>
                          <a:effectLst/>
                          <a:latin typeface="+mn-lt"/>
                        </a:rPr>
                        <a:t>nimic...” </a:t>
                      </a:r>
                      <a:endParaRPr kumimoji="0" lang="vi-VN" sz="24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23</a:t>
            </a:fld>
            <a:endParaRPr lang="de-DE" altLang="de-DE"/>
          </a:p>
        </p:txBody>
      </p:sp>
    </p:spTree>
    <p:extLst>
      <p:ext uri="{BB962C8B-B14F-4D97-AF65-F5344CB8AC3E}">
        <p14:creationId xmlns:p14="http://schemas.microsoft.com/office/powerpoint/2010/main" val="2764848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z="3600">
                <a:solidFill>
                  <a:srgbClr val="004992"/>
                </a:solidFill>
                <a:latin typeface="+mn-lt"/>
                <a:ea typeface="+mn-ea"/>
                <a:cs typeface="+mn-cs"/>
              </a:rPr>
              <a:t>4. Respingerea laudei &amp; acceptarea criticii!</a:t>
            </a:r>
            <a:br>
              <a:rPr lang="it-IT" sz="3600">
                <a:solidFill>
                  <a:srgbClr val="004992"/>
                </a:solidFill>
                <a:latin typeface="+mn-lt"/>
                <a:ea typeface="+mn-ea"/>
                <a:cs typeface="+mn-cs"/>
              </a:rPr>
            </a:br>
            <a:r>
              <a:rPr lang="it-IT">
                <a:solidFill>
                  <a:srgbClr val="004992"/>
                </a:solidFill>
                <a:latin typeface="+mn-lt"/>
                <a:ea typeface="+mn-ea"/>
                <a:cs typeface="+mn-cs"/>
              </a:rPr>
              <a:t>Ce evaluare ar fi mai adecvată/de ajutor?</a:t>
            </a:r>
            <a:endParaRPr lang="en-US">
              <a:solidFill>
                <a:srgbClr val="004992"/>
              </a:solidFill>
              <a:latin typeface="+mn-lt"/>
              <a:ea typeface="+mn-ea"/>
              <a:cs typeface="+mn-cs"/>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071614"/>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401666"/>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080572681"/>
              </p:ext>
            </p:extLst>
          </p:nvPr>
        </p:nvGraphicFramePr>
        <p:xfrm>
          <a:off x="1812737" y="2203704"/>
          <a:ext cx="9972219" cy="3629638"/>
        </p:xfrm>
        <a:graphic>
          <a:graphicData uri="http://schemas.openxmlformats.org/drawingml/2006/table">
            <a:tbl>
              <a:tblPr>
                <a:tableStyleId>{21E4AEA4-8DFA-4A89-87EB-49C32662AFE0}</a:tableStyleId>
              </a:tblPr>
              <a:tblGrid>
                <a:gridCol w="2844690">
                  <a:extLst>
                    <a:ext uri="{9D8B030D-6E8A-4147-A177-3AD203B41FA5}">
                      <a16:colId xmlns:a16="http://schemas.microsoft.com/office/drawing/2014/main" val="20000"/>
                    </a:ext>
                  </a:extLst>
                </a:gridCol>
                <a:gridCol w="7127529">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Calibri Light"/>
                        </a:rPr>
                        <a:t>Eveniment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480"/>
                        </a:spcBef>
                        <a:spcAft>
                          <a:spcPct val="0"/>
                        </a:spcAft>
                        <a:buClr>
                          <a:srgbClr val="006699"/>
                        </a:buClr>
                        <a:buSzTx/>
                        <a:buFont typeface="Wingdings" pitchFamily="2" charset="2"/>
                        <a:buNone/>
                        <a:tabLst/>
                      </a:pPr>
                      <a:r>
                        <a:rPr kumimoji="0" lang="vi-VN" sz="24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ts val="480"/>
                        </a:spcBef>
                        <a:spcAft>
                          <a:spcPct val="0"/>
                        </a:spcAft>
                        <a:buClr>
                          <a:srgbClr val="006699"/>
                        </a:buClr>
                        <a:buSzTx/>
                        <a:buFont typeface="Wingdings" pitchFamily="2" charset="2"/>
                        <a:buNone/>
                        <a:tabLst/>
                      </a:pPr>
                      <a:r>
                        <a:rPr kumimoji="0" lang="vi-VN" sz="2400" b="0" i="0" u="none" strike="noStrike" cap="none" normalizeH="0" baseline="0" dirty="0">
                          <a:ln>
                            <a:noFill/>
                          </a:ln>
                          <a:solidFill>
                            <a:srgbClr val="333333"/>
                          </a:solidFill>
                          <a:effectLst/>
                          <a:latin typeface="Calibri Light"/>
                        </a:rPr>
                        <a:t>Evaluare pozitivă/constructivă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Vă laudă cineva!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“Încearcă </a:t>
                      </a:r>
                      <a:r>
                        <a:rPr kumimoji="0" lang="vi-VN" sz="2400" b="1" i="1" u="none" strike="noStrike" cap="none" normalizeH="0" baseline="0" dirty="0">
                          <a:ln>
                            <a:noFill/>
                          </a:ln>
                          <a:solidFill>
                            <a:srgbClr val="333333"/>
                          </a:solidFill>
                          <a:effectLst/>
                          <a:latin typeface="Calibri Light"/>
                        </a:rPr>
                        <a:t>doar să se linguşească, nu </a:t>
                      </a:r>
                      <a:r>
                        <a:rPr kumimoji="0" lang="vi-VN" sz="2400" b="1" i="1" u="none" strike="noStrike" cap="none" normalizeH="0" baseline="0">
                          <a:ln>
                            <a:noFill/>
                          </a:ln>
                          <a:solidFill>
                            <a:srgbClr val="333333"/>
                          </a:solidFill>
                          <a:effectLst/>
                          <a:latin typeface="Calibri Light"/>
                        </a:rPr>
                        <a:t>este cinstit”; “Doar </a:t>
                      </a:r>
                      <a:r>
                        <a:rPr kumimoji="0" lang="vi-VN" sz="2400" b="1" i="1" u="none" strike="noStrike" cap="none" normalizeH="0" baseline="0" dirty="0">
                          <a:ln>
                            <a:noFill/>
                          </a:ln>
                          <a:solidFill>
                            <a:srgbClr val="333333"/>
                          </a:solidFill>
                          <a:effectLst/>
                          <a:latin typeface="Calibri Light"/>
                        </a:rPr>
                        <a:t>el crede </a:t>
                      </a:r>
                      <a:r>
                        <a:rPr kumimoji="0" lang="vi-VN" sz="2400" b="1" i="1" u="none" strike="noStrike" cap="none" normalizeH="0" baseline="0">
                          <a:ln>
                            <a:noFill/>
                          </a:ln>
                          <a:solidFill>
                            <a:srgbClr val="333333"/>
                          </a:solidFill>
                          <a:effectLst/>
                          <a:latin typeface="Calibri Light"/>
                        </a:rPr>
                        <a:t>că ...”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“Bine </a:t>
                      </a:r>
                      <a:r>
                        <a:rPr kumimoji="0" lang="vi-VN" sz="2400" b="0" i="0" u="none" strike="noStrike" cap="none" normalizeH="0" baseline="0" dirty="0">
                          <a:ln>
                            <a:noFill/>
                          </a:ln>
                          <a:solidFill>
                            <a:srgbClr val="333333"/>
                          </a:solidFill>
                          <a:effectLst/>
                          <a:latin typeface="Calibri Light"/>
                        </a:rPr>
                        <a:t>că cineva recunoaşte munca </a:t>
                      </a:r>
                      <a:r>
                        <a:rPr kumimoji="0" lang="vi-VN" sz="2400" b="0" i="0" u="none" strike="noStrike" cap="none" normalizeH="0" baseline="0">
                          <a:ln>
                            <a:noFill/>
                          </a:ln>
                          <a:solidFill>
                            <a:srgbClr val="333333"/>
                          </a:solidFill>
                          <a:effectLst/>
                          <a:latin typeface="Calibri Light"/>
                        </a:rPr>
                        <a:t>mea!”</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Vă critică cineva! </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1" i="1" u="none" strike="noStrike" cap="none" normalizeH="0" baseline="0">
                          <a:ln>
                            <a:noFill/>
                          </a:ln>
                          <a:solidFill>
                            <a:srgbClr val="333333"/>
                          </a:solidFill>
                          <a:effectLst/>
                          <a:latin typeface="Calibri Light"/>
                        </a:rPr>
                        <a:t>“Ştie </a:t>
                      </a:r>
                      <a:r>
                        <a:rPr kumimoji="0" lang="vi-VN" sz="2400" b="1" i="1" u="none" strike="noStrike" cap="none" normalizeH="0" baseline="0" dirty="0">
                          <a:ln>
                            <a:noFill/>
                          </a:ln>
                          <a:solidFill>
                            <a:srgbClr val="333333"/>
                          </a:solidFill>
                          <a:effectLst/>
                          <a:latin typeface="Calibri Light"/>
                        </a:rPr>
                        <a:t>acum că nu sunt bun de </a:t>
                      </a:r>
                      <a:r>
                        <a:rPr kumimoji="0" lang="vi-VN" sz="2400" b="1" i="1" u="none" strike="noStrike" cap="none" normalizeH="0" baseline="0">
                          <a:ln>
                            <a:noFill/>
                          </a:ln>
                          <a:solidFill>
                            <a:srgbClr val="333333"/>
                          </a:solidFill>
                          <a:effectLst/>
                          <a:latin typeface="Calibri Light"/>
                        </a:rPr>
                        <a:t>nimic...” </a:t>
                      </a:r>
                      <a:endParaRPr kumimoji="0" lang="vi-VN" sz="24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“Poate </a:t>
                      </a:r>
                      <a:r>
                        <a:rPr kumimoji="0" lang="vi-VN" sz="2400" b="0" i="0" u="none" strike="noStrike" cap="none" normalizeH="0" baseline="0" dirty="0">
                          <a:ln>
                            <a:noFill/>
                          </a:ln>
                          <a:solidFill>
                            <a:srgbClr val="333333"/>
                          </a:solidFill>
                          <a:effectLst/>
                          <a:latin typeface="Calibri Light"/>
                        </a:rPr>
                        <a:t>că are o zi </a:t>
                      </a:r>
                      <a:r>
                        <a:rPr kumimoji="0" lang="vi-VN" sz="2400" b="0" i="0" u="none" strike="noStrike" cap="none" normalizeH="0" baseline="0">
                          <a:ln>
                            <a:noFill/>
                          </a:ln>
                          <a:solidFill>
                            <a:srgbClr val="333333"/>
                          </a:solidFill>
                          <a:effectLst/>
                          <a:latin typeface="Calibri Light"/>
                        </a:rPr>
                        <a:t>proastă.”; </a:t>
                      </a:r>
                      <a:endParaRPr kumimoji="0" lang="vi-VN" sz="24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400" b="0" i="0" u="none" strike="noStrike" cap="none" normalizeH="0" baseline="0">
                          <a:ln>
                            <a:noFill/>
                          </a:ln>
                          <a:solidFill>
                            <a:srgbClr val="333333"/>
                          </a:solidFill>
                          <a:effectLst/>
                          <a:latin typeface="Calibri Light"/>
                        </a:rPr>
                        <a:t>“Mi-e </a:t>
                      </a:r>
                      <a:r>
                        <a:rPr kumimoji="0" lang="vi-VN" sz="2400" b="0" i="0" u="none" strike="noStrike" cap="none" normalizeH="0" baseline="0" dirty="0">
                          <a:ln>
                            <a:noFill/>
                          </a:ln>
                          <a:solidFill>
                            <a:srgbClr val="333333"/>
                          </a:solidFill>
                          <a:effectLst/>
                          <a:latin typeface="Calibri Light"/>
                        </a:rPr>
                        <a:t>de </a:t>
                      </a:r>
                      <a:r>
                        <a:rPr kumimoji="0" lang="vi-VN" sz="2400" b="0" i="0" u="none" strike="noStrike" cap="none" normalizeH="0" baseline="0">
                          <a:ln>
                            <a:noFill/>
                          </a:ln>
                          <a:solidFill>
                            <a:srgbClr val="333333"/>
                          </a:solidFill>
                          <a:effectLst/>
                          <a:latin typeface="Calibri Light"/>
                        </a:rPr>
                        <a:t>folos?”</a:t>
                      </a:r>
                      <a:endParaRPr kumimoji="0" lang="de-DE" sz="24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24</a:t>
            </a:fld>
            <a:endParaRPr lang="de-DE" altLang="de-DE"/>
          </a:p>
        </p:txBody>
      </p:sp>
    </p:spTree>
    <p:extLst>
      <p:ext uri="{BB962C8B-B14F-4D97-AF65-F5344CB8AC3E}">
        <p14:creationId xmlns:p14="http://schemas.microsoft.com/office/powerpoint/2010/main" val="2390525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5. Tip de a gândi: totul sau nimic/gândire catastrofică/a gândi în alb sau negru</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492185875"/>
              </p:ext>
            </p:extLst>
          </p:nvPr>
        </p:nvGraphicFramePr>
        <p:xfrm>
          <a:off x="408955" y="2649840"/>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Descoperiţi o pată întunecată pe pielea voastră.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rPr>
                        <a:t>“Am </a:t>
                      </a:r>
                      <a:r>
                        <a:rPr kumimoji="0" lang="it-IT" sz="2000" b="1" i="1" u="none" strike="noStrike" cap="none" normalizeH="0" baseline="0" dirty="0">
                          <a:ln>
                            <a:noFill/>
                          </a:ln>
                          <a:solidFill>
                            <a:srgbClr val="333333"/>
                          </a:solidFill>
                          <a:effectLst/>
                          <a:latin typeface="Calibri Light"/>
                        </a:rPr>
                        <a:t>cancer de piele şi voi </a:t>
                      </a:r>
                      <a:r>
                        <a:rPr kumimoji="0" lang="it-IT" sz="2000" b="1" i="1" u="none" strike="noStrike" cap="none" normalizeH="0" baseline="0">
                          <a:ln>
                            <a:noFill/>
                          </a:ln>
                          <a:solidFill>
                            <a:srgbClr val="333333"/>
                          </a:solidFill>
                          <a:effectLst/>
                          <a:latin typeface="Calibri Light"/>
                        </a:rPr>
                        <a:t>muri.” </a:t>
                      </a:r>
                      <a:endParaRPr kumimoji="0" lang="it-IT"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25</a:t>
            </a:fld>
            <a:endParaRPr lang="de-DE" altLang="de-DE"/>
          </a:p>
        </p:txBody>
      </p:sp>
    </p:spTree>
    <p:extLst>
      <p:ext uri="{BB962C8B-B14F-4D97-AF65-F5344CB8AC3E}">
        <p14:creationId xmlns:p14="http://schemas.microsoft.com/office/powerpoint/2010/main" val="821786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5. Tip de a gândi: totul sau nimic/gândire catastrofică/a gândi în alb sau negru</a:t>
            </a:r>
            <a:br>
              <a:rPr lang="vi-VN" altLang="de-DE" sz="3600">
                <a:solidFill>
                  <a:srgbClr val="004992"/>
                </a:solidFill>
                <a:latin typeface="+mn-lt"/>
                <a:ea typeface="+mn-ea"/>
                <a:cs typeface="+mn-cs"/>
              </a:rPr>
            </a:br>
            <a:r>
              <a:rPr lang="vi-VN"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831594053"/>
              </p:ext>
            </p:extLst>
          </p:nvPr>
        </p:nvGraphicFramePr>
        <p:xfrm>
          <a:off x="408955" y="2649840"/>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depresivă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a:ln>
                            <a:noFill/>
                          </a:ln>
                          <a:solidFill>
                            <a:srgbClr val="333333"/>
                          </a:solidFill>
                          <a:effectLst/>
                          <a:latin typeface="Calibri Light"/>
                        </a:rPr>
                        <a:t>Descoperiţi o pată întunecată pe pielea voastră.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1" i="1" u="none" strike="noStrike" cap="none" normalizeH="0" baseline="0">
                          <a:ln>
                            <a:noFill/>
                          </a:ln>
                          <a:solidFill>
                            <a:srgbClr val="333333"/>
                          </a:solidFill>
                          <a:effectLst/>
                          <a:latin typeface="Calibri Light"/>
                        </a:rPr>
                        <a:t>“Am </a:t>
                      </a:r>
                      <a:r>
                        <a:rPr kumimoji="0" lang="it-IT" sz="2000" b="1" i="1" u="none" strike="noStrike" cap="none" normalizeH="0" baseline="0" dirty="0">
                          <a:ln>
                            <a:noFill/>
                          </a:ln>
                          <a:solidFill>
                            <a:srgbClr val="333333"/>
                          </a:solidFill>
                          <a:effectLst/>
                          <a:latin typeface="Calibri Light"/>
                        </a:rPr>
                        <a:t>cancer de piele şi voi </a:t>
                      </a:r>
                      <a:r>
                        <a:rPr kumimoji="0" lang="it-IT" sz="2000" b="1" i="1" u="none" strike="noStrike" cap="none" normalizeH="0" baseline="0">
                          <a:ln>
                            <a:noFill/>
                          </a:ln>
                          <a:solidFill>
                            <a:srgbClr val="333333"/>
                          </a:solidFill>
                          <a:effectLst/>
                          <a:latin typeface="Calibri Light"/>
                        </a:rPr>
                        <a:t>muri.” </a:t>
                      </a:r>
                      <a:endParaRPr kumimoji="0" lang="it-IT"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000" b="0" i="0" u="none" strike="noStrike" cap="none" normalizeH="0" baseline="0" dirty="0">
                          <a:ln>
                            <a:noFill/>
                          </a:ln>
                          <a:solidFill>
                            <a:srgbClr val="333333"/>
                          </a:solidFill>
                          <a:effectLst/>
                          <a:latin typeface="Calibri Light"/>
                        </a:rPr>
                        <a:t>Consultaţi un medic sau alte persoane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vi-VN"/>
              <a:t>Trening metacognitiv 8 – Stima de sine &amp; starea sufletească</a:t>
            </a:r>
            <a:endParaRPr lang="de-DE"/>
          </a:p>
        </p:txBody>
      </p:sp>
      <p:sp>
        <p:nvSpPr>
          <p:cNvPr id="3" name="Slide Number Placeholder 2"/>
          <p:cNvSpPr>
            <a:spLocks noGrp="1"/>
          </p:cNvSpPr>
          <p:nvPr>
            <p:ph type="sldNum" sz="quarter" idx="12"/>
          </p:nvPr>
        </p:nvSpPr>
        <p:spPr/>
        <p:txBody>
          <a:bodyPr/>
          <a:lstStyle/>
          <a:p>
            <a:fld id="{41A61A01-21D4-4980-A296-FBB6C5AF647D}" type="slidenum">
              <a:rPr lang="de-DE" altLang="de-DE" smtClean="0"/>
              <a:pPr/>
              <a:t>26</a:t>
            </a:fld>
            <a:endParaRPr lang="de-DE" altLang="de-DE"/>
          </a:p>
        </p:txBody>
      </p:sp>
    </p:spTree>
    <p:extLst>
      <p:ext uri="{BB962C8B-B14F-4D97-AF65-F5344CB8AC3E}">
        <p14:creationId xmlns:p14="http://schemas.microsoft.com/office/powerpoint/2010/main" val="3401361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6. Reprimarea gândurilor negative</a:t>
            </a:r>
            <a:br>
              <a:rPr lang="pt-BR" altLang="de-DE" sz="3600">
                <a:solidFill>
                  <a:srgbClr val="004992"/>
                </a:solidFill>
                <a:latin typeface="+mn-lt"/>
                <a:ea typeface="+mn-ea"/>
                <a:cs typeface="+mn-cs"/>
              </a:rPr>
            </a:br>
            <a:r>
              <a:rPr lang="pt-BR"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8"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084076898"/>
              </p:ext>
            </p:extLst>
          </p:nvPr>
        </p:nvGraphicFramePr>
        <p:xfrm>
          <a:off x="408955" y="2203704"/>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Eveniment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problematică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Anumite gânduri negative vă trec repetat prin cap (de exemplu reproşuri “nu eşti bun de nimic”, “idiot”, “dobitoc”).</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am voie să gândesc </a:t>
                      </a:r>
                      <a:r>
                        <a:rPr kumimoji="0" lang="vi-VN" sz="2000" b="1" i="1" u="none" strike="noStrike" cap="none" normalizeH="0" baseline="0">
                          <a:ln>
                            <a:noFill/>
                          </a:ln>
                          <a:solidFill>
                            <a:srgbClr val="333333"/>
                          </a:solidFill>
                          <a:effectLst/>
                          <a:latin typeface="Calibri Light"/>
                        </a:rPr>
                        <a:t>aşa ” </a:t>
                      </a:r>
                      <a:r>
                        <a:rPr kumimoji="0" lang="vi-VN" sz="2000" b="1" i="1" u="none" strike="noStrike" cap="none" normalizeH="0" baseline="0" dirty="0">
                          <a:ln>
                            <a:noFill/>
                          </a:ln>
                          <a:solidFill>
                            <a:srgbClr val="333333"/>
                          </a:solidFill>
                          <a:effectLst/>
                          <a:latin typeface="Calibri Light"/>
                        </a:rPr>
                        <a:t>…nu ne </a:t>
                      </a:r>
                      <a:r>
                        <a:rPr kumimoji="0" lang="vi-VN" sz="2000" b="1" i="1" u="none" strike="noStrike" cap="none" normalizeH="0" baseline="0">
                          <a:ln>
                            <a:noFill/>
                          </a:ln>
                          <a:solidFill>
                            <a:srgbClr val="333333"/>
                          </a:solidFill>
                          <a:effectLst/>
                          <a:latin typeface="Calibri Light"/>
                        </a:rPr>
                        <a:t>reuşeşte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vi-VN" sz="2000" b="1" i="1" u="none" strike="noStrike" cap="none" normalizeH="0" baseline="0">
                          <a:ln>
                            <a:noFill/>
                          </a:ln>
                          <a:solidFill>
                            <a:srgbClr val="333333"/>
                          </a:solidFill>
                          <a:effectLst/>
                          <a:latin typeface="Calibri Light"/>
                        </a:rPr>
                        <a:t> </a:t>
                      </a:r>
                      <a:r>
                        <a:rPr kumimoji="0" lang="vi-VN" sz="2000" b="1" i="1" u="none" strike="noStrike" cap="none" normalizeH="0" baseline="0" dirty="0">
                          <a:ln>
                            <a:noFill/>
                          </a:ln>
                          <a:solidFill>
                            <a:srgbClr val="333333"/>
                          </a:solidFill>
                          <a:effectLst/>
                          <a:latin typeface="Calibri Light"/>
                        </a:rPr>
                        <a:t>vezi exerciţiul următor).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41A61A01-21D4-4980-A296-FBB6C5AF647D}"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a:solidFill>
                  <a:srgbClr val="004992"/>
                </a:solidFill>
                <a:latin typeface="+mn-lt"/>
                <a:ea typeface="+mn-ea"/>
                <a:cs typeface="+mn-cs"/>
              </a:rPr>
              <a:t>6. Reprimarea gândurilor negative</a:t>
            </a:r>
            <a:br>
              <a:rPr lang="pt-BR" altLang="de-DE" sz="3600">
                <a:solidFill>
                  <a:srgbClr val="004992"/>
                </a:solidFill>
                <a:latin typeface="+mn-lt"/>
                <a:ea typeface="+mn-ea"/>
                <a:cs typeface="+mn-cs"/>
              </a:rPr>
            </a:br>
            <a:r>
              <a:rPr lang="pt-BR" altLang="de-DE">
                <a:solidFill>
                  <a:srgbClr val="004992"/>
                </a:solidFill>
                <a:latin typeface="+mn-lt"/>
                <a:ea typeface="+mn-ea"/>
                <a:cs typeface="+mn-cs"/>
              </a:rPr>
              <a:t>Ce evaluare ar fi mai adecvată/de ajutor?</a:t>
            </a:r>
            <a:endParaRPr lang="de-DE" altLang="de-DE">
              <a:solidFill>
                <a:srgbClr val="004992"/>
              </a:solidFill>
              <a:latin typeface="+mn-lt"/>
              <a:ea typeface="+mn-ea"/>
              <a:cs typeface="+mn-cs"/>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232651242"/>
              </p:ext>
            </p:extLst>
          </p:nvPr>
        </p:nvGraphicFramePr>
        <p:xfrm>
          <a:off x="408955" y="2203704"/>
          <a:ext cx="11376000" cy="26822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Eveniment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1" i="1" u="none" strike="noStrike" cap="none" normalizeH="0" baseline="0" dirty="0">
                          <a:ln>
                            <a:noFill/>
                          </a:ln>
                          <a:solidFill>
                            <a:srgbClr val="333333"/>
                          </a:solidFill>
                          <a:effectLst/>
                          <a:latin typeface="Calibri Light"/>
                        </a:rPr>
                        <a:t>Evaluare problematică</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Evaluare pozitivă/constructivă</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a:ln>
                            <a:noFill/>
                          </a:ln>
                          <a:solidFill>
                            <a:srgbClr val="333333"/>
                          </a:solidFill>
                          <a:effectLst/>
                          <a:latin typeface="Calibri Light"/>
                        </a:rPr>
                        <a:t>Anumite gânduri negative vă trec repetat prin cap (de exemplu reproşuri “nu eşti bun de nimic”, “idiot”, “dobitoc”).</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1" i="1" u="none" strike="noStrike" cap="none" normalizeH="0" baseline="0">
                          <a:ln>
                            <a:noFill/>
                          </a:ln>
                          <a:solidFill>
                            <a:srgbClr val="333333"/>
                          </a:solidFill>
                          <a:effectLst/>
                          <a:latin typeface="Calibri Light"/>
                        </a:rPr>
                        <a:t>“Nu </a:t>
                      </a:r>
                      <a:r>
                        <a:rPr kumimoji="0" lang="vi-VN" sz="2000" b="1" i="1" u="none" strike="noStrike" cap="none" normalizeH="0" baseline="0" dirty="0">
                          <a:ln>
                            <a:noFill/>
                          </a:ln>
                          <a:solidFill>
                            <a:srgbClr val="333333"/>
                          </a:solidFill>
                          <a:effectLst/>
                          <a:latin typeface="Calibri Light"/>
                        </a:rPr>
                        <a:t>am voie să gândesc </a:t>
                      </a:r>
                      <a:r>
                        <a:rPr kumimoji="0" lang="vi-VN" sz="2000" b="1" i="1" u="none" strike="noStrike" cap="none" normalizeH="0" baseline="0">
                          <a:ln>
                            <a:noFill/>
                          </a:ln>
                          <a:solidFill>
                            <a:srgbClr val="333333"/>
                          </a:solidFill>
                          <a:effectLst/>
                          <a:latin typeface="Calibri Light"/>
                        </a:rPr>
                        <a:t>aşa ” </a:t>
                      </a:r>
                      <a:r>
                        <a:rPr kumimoji="0" lang="vi-VN" sz="2000" b="1" i="1" u="none" strike="noStrike" cap="none" normalizeH="0" baseline="0" dirty="0">
                          <a:ln>
                            <a:noFill/>
                          </a:ln>
                          <a:solidFill>
                            <a:srgbClr val="333333"/>
                          </a:solidFill>
                          <a:effectLst/>
                          <a:latin typeface="Calibri Light"/>
                        </a:rPr>
                        <a:t>…nu ne </a:t>
                      </a:r>
                      <a:r>
                        <a:rPr kumimoji="0" lang="vi-VN" sz="2000" b="1" i="1" u="none" strike="noStrike" cap="none" normalizeH="0" baseline="0">
                          <a:ln>
                            <a:noFill/>
                          </a:ln>
                          <a:solidFill>
                            <a:srgbClr val="333333"/>
                          </a:solidFill>
                          <a:effectLst/>
                          <a:latin typeface="Calibri Light"/>
                        </a:rPr>
                        <a:t>reuşeşte (</a:t>
                      </a:r>
                      <a:r>
                        <a:rPr kumimoji="0" lang="en-US" sz="2000" b="1" i="1" u="none" strike="noStrike" cap="none" normalizeH="0" baseline="0">
                          <a:ln>
                            <a:noFill/>
                          </a:ln>
                          <a:solidFill>
                            <a:srgbClr val="333333"/>
                          </a:solidFill>
                          <a:effectLst/>
                          <a:latin typeface="Times New Roman"/>
                          <a:sym typeface="Wingdings" panose="05000000000000000000" pitchFamily="2" charset="2"/>
                        </a:rPr>
                        <a:t>→</a:t>
                      </a:r>
                      <a:r>
                        <a:rPr kumimoji="0" lang="vi-VN" sz="2000" b="1" i="1" u="none" strike="noStrike" cap="none" normalizeH="0" baseline="0">
                          <a:ln>
                            <a:noFill/>
                          </a:ln>
                          <a:solidFill>
                            <a:srgbClr val="333333"/>
                          </a:solidFill>
                          <a:effectLst/>
                          <a:latin typeface="Calibri Light"/>
                        </a:rPr>
                        <a:t> </a:t>
                      </a:r>
                      <a:r>
                        <a:rPr kumimoji="0" lang="vi-VN" sz="2000" b="1" i="1" u="none" strike="noStrike" cap="none" normalizeH="0" baseline="0" dirty="0">
                          <a:ln>
                            <a:noFill/>
                          </a:ln>
                          <a:solidFill>
                            <a:srgbClr val="333333"/>
                          </a:solidFill>
                          <a:effectLst/>
                          <a:latin typeface="Calibri Light"/>
                        </a:rPr>
                        <a:t>vezi exerciţiul următor).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Întrebaţi-vă dacă aceste gânduri sunt justificate. Există contraargumente? </a:t>
                      </a:r>
                    </a:p>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vi-VN" sz="2000" b="0" i="0" u="none" strike="noStrike" cap="none" normalizeH="0" baseline="0" dirty="0">
                          <a:ln>
                            <a:noFill/>
                          </a:ln>
                          <a:solidFill>
                            <a:srgbClr val="333333"/>
                          </a:solidFill>
                          <a:effectLst/>
                          <a:latin typeface="Calibri Light"/>
                        </a:rPr>
                        <a:t>Distrageţi-vă atenţia cu activităţi plăcute.</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41A61A01-21D4-4980-A296-FBB6C5AF647D}"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a:solidFill>
                  <a:srgbClr val="004992"/>
                </a:solidFill>
                <a:latin typeface="+mn-lt"/>
                <a:ea typeface="+mn-ea"/>
                <a:cs typeface="+mn-cs"/>
              </a:rPr>
              <a:t>6. Reprimarea gândurilor negative</a:t>
            </a:r>
            <a:endParaRPr lang="de-DE" altLang="de-DE"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vi-VN" sz="2400" dirty="0">
                <a:solidFill>
                  <a:srgbClr val="333333"/>
                </a:solidFill>
              </a:rPr>
              <a:t>Nu este posibil să reprimăm cu intenţie gânduri neplăcute.</a:t>
            </a:r>
            <a:r>
              <a:rPr lang="en-US" sz="2400" dirty="0">
                <a:solidFill>
                  <a:srgbClr val="333333"/>
                </a:solidFill>
              </a:rPr>
              <a:t> </a:t>
            </a:r>
            <a:r>
              <a:rPr lang="vi-VN" sz="2400" dirty="0">
                <a:solidFill>
                  <a:srgbClr val="333333"/>
                </a:solidFill>
              </a:rPr>
              <a:t>Dorinţa de a nu gândi ceva cu intenţie provoacă mai degrabă aceste gânduri.</a:t>
            </a:r>
            <a:endParaRPr lang="en-US" sz="2400" dirty="0">
              <a:solidFill>
                <a:srgbClr val="333333"/>
              </a:solidFill>
            </a:endParaRPr>
          </a:p>
          <a:p>
            <a:r>
              <a:rPr lang="vi-VN" sz="2400" dirty="0">
                <a:solidFill>
                  <a:srgbClr val="333333"/>
                </a:solidFill>
              </a:rPr>
              <a:t>Probaţi!</a:t>
            </a:r>
            <a:br>
              <a:rPr lang="vi-VN" sz="2400" dirty="0">
                <a:solidFill>
                  <a:srgbClr val="333333"/>
                </a:solidFill>
              </a:rPr>
            </a:br>
            <a:r>
              <a:rPr lang="vi-VN" sz="2400" dirty="0">
                <a:solidFill>
                  <a:srgbClr val="004992"/>
                </a:solidFill>
              </a:rPr>
              <a:t>Nu gândiţi-vă în minutul următor la un elefant!</a:t>
            </a:r>
            <a:endParaRPr lang="en-US" sz="2400" dirty="0">
              <a:solidFill>
                <a:srgbClr val="004992"/>
              </a:solidFill>
            </a:endParaRPr>
          </a:p>
        </p:txBody>
      </p:sp>
      <p:sp>
        <p:nvSpPr>
          <p:cNvPr id="7" name="Footer Placeholder 6"/>
          <p:cNvSpPr>
            <a:spLocks noGrp="1"/>
          </p:cNvSpPr>
          <p:nvPr>
            <p:ph type="ftr" sz="quarter" idx="11"/>
          </p:nvPr>
        </p:nvSpPr>
        <p:spPr/>
        <p:txBody>
          <a:bodyPr/>
          <a:lstStyle/>
          <a:p>
            <a:pPr>
              <a:defRPr/>
            </a:pPr>
            <a:r>
              <a:rPr lang="vi-VN"/>
              <a:t>Trening metacognitiv 8 – Stima de sine &amp; starea sufletească</a:t>
            </a:r>
            <a:endParaRPr lang="de-DE"/>
          </a:p>
        </p:txBody>
      </p:sp>
      <p:sp>
        <p:nvSpPr>
          <p:cNvPr id="8" name="Slide Number Placeholder 7"/>
          <p:cNvSpPr>
            <a:spLocks noGrp="1"/>
          </p:cNvSpPr>
          <p:nvPr>
            <p:ph type="sldNum" sz="quarter" idx="12"/>
          </p:nvPr>
        </p:nvSpPr>
        <p:spPr/>
        <p:txBody>
          <a:bodyPr/>
          <a:lstStyle/>
          <a:p>
            <a:fld id="{9C750B81-4309-4205-807B-6CF3838137DD}"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vi-VN" altLang="de-DE" sz="3600" dirty="0">
                <a:solidFill>
                  <a:srgbClr val="004992"/>
                </a:solidFill>
                <a:latin typeface="+mn-lt"/>
                <a:ea typeface="+mn-ea"/>
                <a:cs typeface="+mn-cs"/>
              </a:rPr>
              <a:t>6. Reprimarea gândurilor negative</a:t>
            </a:r>
            <a:br>
              <a:rPr lang="vi-VN" altLang="de-DE" sz="3600" dirty="0">
                <a:solidFill>
                  <a:srgbClr val="004992"/>
                </a:solidFill>
                <a:latin typeface="+mn-lt"/>
                <a:ea typeface="+mn-ea"/>
                <a:cs typeface="+mn-cs"/>
              </a:rPr>
            </a:br>
            <a:r>
              <a:rPr lang="vi-VN" altLang="de-DE" dirty="0">
                <a:solidFill>
                  <a:srgbClr val="004992"/>
                </a:solidFill>
                <a:latin typeface="+mn-lt"/>
                <a:ea typeface="+mn-ea"/>
                <a:cs typeface="+mn-cs"/>
              </a:rPr>
              <a:t>A funcţionat? Nu!</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vi-VN" sz="2400" dirty="0">
                <a:solidFill>
                  <a:srgbClr val="333333"/>
                </a:solidFill>
              </a:rPr>
              <a:t>Majoriatea dintre voi s-au gândit ori la un elefant ori la ceva care are legătură cu un elefant (grădină zoologică, Africa, safari etc.).</a:t>
            </a:r>
            <a:endParaRPr lang="en-US" sz="2400" dirty="0">
              <a:solidFill>
                <a:srgbClr val="333333"/>
              </a:solidFill>
            </a:endParaRPr>
          </a:p>
          <a:p>
            <a:r>
              <a:rPr lang="vi-VN" sz="2400" dirty="0">
                <a:solidFill>
                  <a:srgbClr val="333333"/>
                </a:solidFill>
              </a:rPr>
              <a:t>Efectul creşte când încercăm cu intenţie să reprimăm gânduri neplăcute cum ar fi </a:t>
            </a:r>
            <a:r>
              <a:rPr lang="vi-VN" sz="2400">
                <a:solidFill>
                  <a:srgbClr val="333333"/>
                </a:solidFill>
              </a:rPr>
              <a:t>reproşuri (“nu </a:t>
            </a:r>
            <a:r>
              <a:rPr lang="vi-VN" sz="2400" dirty="0">
                <a:solidFill>
                  <a:srgbClr val="333333"/>
                </a:solidFill>
              </a:rPr>
              <a:t>sunt bun </a:t>
            </a:r>
            <a:r>
              <a:rPr lang="vi-VN" sz="2400">
                <a:solidFill>
                  <a:srgbClr val="333333"/>
                </a:solidFill>
              </a:rPr>
              <a:t>de nimic” </a:t>
            </a:r>
            <a:r>
              <a:rPr lang="vi-VN" sz="2400" dirty="0">
                <a:solidFill>
                  <a:srgbClr val="333333"/>
                </a:solidFill>
              </a:rPr>
              <a:t>etc.). Astfel de gânduri devin aşa de puternice încât apar străine!</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9C750B81-4309-4205-807B-6CF3838137DD}"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În schimb:</a:t>
            </a:r>
            <a:endParaRPr lang="de-DE" altLang="de-DE" sz="3600">
              <a:latin typeface="+mn-lt"/>
              <a:ea typeface="+mn-ea"/>
              <a:cs typeface="+mn-cs"/>
            </a:endParaRPr>
          </a:p>
        </p:txBody>
      </p:sp>
      <p:sp>
        <p:nvSpPr>
          <p:cNvPr id="32771" name="Rectangle 3"/>
          <p:cNvSpPr>
            <a:spLocks noGrp="1" noChangeArrowheads="1"/>
          </p:cNvSpPr>
          <p:nvPr>
            <p:ph idx="1"/>
          </p:nvPr>
        </p:nvSpPr>
        <p:spPr/>
        <p:txBody>
          <a:bodyPr>
            <a:noAutofit/>
          </a:bodyPr>
          <a:lstStyle/>
          <a:p>
            <a:pPr eaLnBrk="1" hangingPunct="1"/>
            <a:r>
              <a:rPr lang="de-DE" altLang="de-DE" sz="2400" dirty="0">
                <a:solidFill>
                  <a:srgbClr val="333333"/>
                </a:solidFill>
              </a:rPr>
              <a:t>Dac</a:t>
            </a:r>
            <a:r>
              <a:rPr lang="en-US" altLang="de-DE" sz="2400" dirty="0">
                <a:solidFill>
                  <a:srgbClr val="333333"/>
                </a:solidFill>
              </a:rPr>
              <a:t>ă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sâcâie</a:t>
            </a:r>
            <a:r>
              <a:rPr lang="en-US" altLang="de-DE" sz="2400" dirty="0">
                <a:solidFill>
                  <a:srgbClr val="333333"/>
                </a:solidFill>
              </a:rPr>
              <a:t> </a:t>
            </a:r>
            <a:r>
              <a:rPr lang="en-US" altLang="de-DE" sz="2400" dirty="0" err="1">
                <a:solidFill>
                  <a:srgbClr val="333333"/>
                </a:solidFill>
              </a:rPr>
              <a:t>gânduri</a:t>
            </a:r>
            <a:r>
              <a:rPr lang="en-US" altLang="de-DE" sz="2400" dirty="0">
                <a:solidFill>
                  <a:srgbClr val="333333"/>
                </a:solidFill>
              </a:rPr>
              <a:t> </a:t>
            </a:r>
            <a:r>
              <a:rPr lang="en-US" altLang="de-DE" sz="2400" dirty="0" err="1">
                <a:solidFill>
                  <a:srgbClr val="333333"/>
                </a:solidFill>
              </a:rPr>
              <a:t>foarte</a:t>
            </a:r>
            <a:r>
              <a:rPr lang="en-US" altLang="de-DE" sz="2400" dirty="0">
                <a:solidFill>
                  <a:srgbClr val="333333"/>
                </a:solidFill>
              </a:rPr>
              <a:t> </a:t>
            </a:r>
            <a:r>
              <a:rPr lang="en-US" altLang="de-DE" sz="2400" dirty="0" err="1">
                <a:solidFill>
                  <a:srgbClr val="333333"/>
                </a:solidFill>
              </a:rPr>
              <a:t>neplăcute</a:t>
            </a:r>
            <a:r>
              <a:rPr lang="en-US" altLang="de-DE" sz="2400" dirty="0">
                <a:solidFill>
                  <a:srgbClr val="333333"/>
                </a:solidFill>
              </a:rPr>
              <a:t>, nu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dirty="0" err="1">
                <a:solidFill>
                  <a:srgbClr val="333333"/>
                </a:solidFill>
              </a:rPr>
              <a:t>reprimaţi</a:t>
            </a:r>
            <a:r>
              <a:rPr lang="en-US" altLang="de-DE" sz="2400" dirty="0">
                <a:solidFill>
                  <a:srgbClr val="333333"/>
                </a:solidFill>
              </a:rPr>
              <a:t> (</a:t>
            </a:r>
            <a:r>
              <a:rPr lang="en-US" altLang="de-DE" sz="2400" dirty="0" err="1">
                <a:solidFill>
                  <a:srgbClr val="333333"/>
                </a:solidFill>
              </a:rPr>
              <a:t>gândurile</a:t>
            </a:r>
            <a:r>
              <a:rPr lang="en-US" altLang="de-DE" sz="2400" dirty="0">
                <a:solidFill>
                  <a:srgbClr val="333333"/>
                </a:solidFill>
              </a:rPr>
              <a:t> </a:t>
            </a:r>
            <a:r>
              <a:rPr lang="en-US" altLang="de-DE" sz="2400" dirty="0" err="1">
                <a:solidFill>
                  <a:srgbClr val="333333"/>
                </a:solidFill>
              </a:rPr>
              <a:t>devin</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puternice</a:t>
            </a:r>
            <a:r>
              <a:rPr lang="en-US" altLang="de-DE" sz="2400" dirty="0">
                <a:solidFill>
                  <a:srgbClr val="333333"/>
                </a:solidFill>
              </a:rPr>
              <a:t> </a:t>
            </a:r>
            <a:r>
              <a:rPr lang="en-US" altLang="de-DE" sz="2400" dirty="0" err="1">
                <a:solidFill>
                  <a:srgbClr val="333333"/>
                </a:solidFill>
              </a:rPr>
              <a:t>atunci</a:t>
            </a:r>
            <a:r>
              <a:rPr lang="en-US" altLang="de-DE" sz="2400" dirty="0">
                <a:solidFill>
                  <a:srgbClr val="333333"/>
                </a:solidFill>
              </a:rPr>
              <a:t>), ci </a:t>
            </a:r>
            <a:r>
              <a:rPr lang="en-US" altLang="de-DE" sz="2400" dirty="0" err="1">
                <a:solidFill>
                  <a:srgbClr val="333333"/>
                </a:solidFill>
              </a:rPr>
              <a:t>dimpotrivă</a:t>
            </a:r>
            <a:r>
              <a:rPr lang="en-US" altLang="de-DE" sz="2400" dirty="0">
                <a:solidFill>
                  <a:srgbClr val="333333"/>
                </a:solidFill>
              </a:rPr>
              <a:t> </a:t>
            </a:r>
            <a:r>
              <a:rPr lang="en-US" altLang="de-DE" sz="2400" dirty="0" err="1">
                <a:solidFill>
                  <a:srgbClr val="333333"/>
                </a:solidFill>
              </a:rPr>
              <a:t>observaţi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trece</a:t>
            </a:r>
            <a:r>
              <a:rPr lang="en-US" altLang="de-DE" sz="2400" dirty="0">
                <a:solidFill>
                  <a:srgbClr val="333333"/>
                </a:solidFill>
              </a:rPr>
              <a:t> </a:t>
            </a:r>
            <a:r>
              <a:rPr lang="en-US" altLang="de-DE" sz="2400" dirty="0" err="1">
                <a:solidFill>
                  <a:srgbClr val="333333"/>
                </a:solidFill>
              </a:rPr>
              <a:t>prin</a:t>
            </a:r>
            <a:r>
              <a:rPr lang="en-US" altLang="de-DE" sz="2400" dirty="0">
                <a:solidFill>
                  <a:srgbClr val="333333"/>
                </a:solidFill>
              </a:rPr>
              <a:t> cap </a:t>
            </a:r>
            <a:r>
              <a:rPr lang="en-US" altLang="de-DE" sz="2400" dirty="0" err="1">
                <a:solidFill>
                  <a:srgbClr val="333333"/>
                </a:solidFill>
              </a:rPr>
              <a:t>fără</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interveniţi</a:t>
            </a:r>
            <a:r>
              <a:rPr lang="en-US" altLang="de-DE" sz="2400" dirty="0">
                <a:solidFill>
                  <a:srgbClr val="333333"/>
                </a:solidFill>
              </a:rPr>
              <a:t>. Ca un </a:t>
            </a:r>
            <a:r>
              <a:rPr lang="en-US" altLang="de-DE" sz="2400" dirty="0" err="1">
                <a:solidFill>
                  <a:srgbClr val="333333"/>
                </a:solidFill>
              </a:rPr>
              <a:t>vizitator</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grădina</a:t>
            </a:r>
            <a:r>
              <a:rPr lang="en-US" altLang="de-DE" sz="2400" dirty="0">
                <a:solidFill>
                  <a:srgbClr val="333333"/>
                </a:solidFill>
              </a:rPr>
              <a:t> </a:t>
            </a:r>
            <a:r>
              <a:rPr lang="en-US" altLang="de-DE" sz="2400" dirty="0" err="1">
                <a:solidFill>
                  <a:srgbClr val="333333"/>
                </a:solidFill>
              </a:rPr>
              <a:t>zoologică</a:t>
            </a:r>
            <a:r>
              <a:rPr lang="en-US" altLang="de-DE" sz="2400" dirty="0">
                <a:solidFill>
                  <a:srgbClr val="333333"/>
                </a:solidFill>
              </a:rPr>
              <a:t> care </a:t>
            </a:r>
            <a:r>
              <a:rPr lang="en-US" altLang="de-DE" sz="2400" dirty="0" err="1">
                <a:solidFill>
                  <a:srgbClr val="333333"/>
                </a:solidFill>
              </a:rPr>
              <a:t>observă</a:t>
            </a:r>
            <a:r>
              <a:rPr lang="en-US" altLang="de-DE" sz="2400" dirty="0">
                <a:solidFill>
                  <a:srgbClr val="333333"/>
                </a:solidFill>
              </a:rPr>
              <a:t> un animal </a:t>
            </a:r>
            <a:r>
              <a:rPr lang="en-US" altLang="de-DE" sz="2400" dirty="0" err="1">
                <a:solidFill>
                  <a:srgbClr val="333333"/>
                </a:solidFill>
              </a:rPr>
              <a:t>periculos</a:t>
            </a:r>
            <a:r>
              <a:rPr lang="en-US" altLang="de-DE" sz="2400" dirty="0">
                <a:solidFill>
                  <a:srgbClr val="333333"/>
                </a:solidFill>
              </a:rPr>
              <a:t> de la o </a:t>
            </a:r>
            <a:r>
              <a:rPr lang="en-US" altLang="de-DE" sz="2400" dirty="0" err="1">
                <a:solidFill>
                  <a:srgbClr val="333333"/>
                </a:solidFill>
              </a:rPr>
              <a:t>distanţă</a:t>
            </a:r>
            <a:r>
              <a:rPr lang="en-US" altLang="de-DE" sz="2400" dirty="0">
                <a:solidFill>
                  <a:srgbClr val="333333"/>
                </a:solidFill>
              </a:rPr>
              <a:t> </a:t>
            </a:r>
            <a:r>
              <a:rPr lang="en-US" altLang="de-DE" sz="2400" dirty="0" err="1">
                <a:solidFill>
                  <a:srgbClr val="333333"/>
                </a:solidFill>
              </a:rPr>
              <a:t>sigură</a:t>
            </a:r>
            <a:r>
              <a:rPr lang="en-US" altLang="de-DE" sz="2400" dirty="0">
                <a:solidFill>
                  <a:srgbClr val="333333"/>
                </a:solidFill>
              </a:rPr>
              <a:t>.</a:t>
            </a:r>
          </a:p>
          <a:p>
            <a:pPr eaLnBrk="1" hangingPunct="1"/>
            <a:r>
              <a:rPr lang="en-US" altLang="de-DE" sz="2400" dirty="0" err="1">
                <a:solidFill>
                  <a:srgbClr val="004992"/>
                </a:solidFill>
              </a:rPr>
              <a:t>Gândurile</a:t>
            </a:r>
            <a:r>
              <a:rPr lang="en-US" altLang="de-DE" sz="2400" dirty="0">
                <a:solidFill>
                  <a:srgbClr val="004992"/>
                </a:solidFill>
              </a:rPr>
              <a:t> se </a:t>
            </a:r>
            <a:r>
              <a:rPr lang="en-US" altLang="de-DE" sz="2400" dirty="0" err="1">
                <a:solidFill>
                  <a:srgbClr val="004992"/>
                </a:solidFill>
              </a:rPr>
              <a:t>liniştesc</a:t>
            </a:r>
            <a:r>
              <a:rPr lang="en-US" altLang="de-DE" sz="2400" dirty="0">
                <a:solidFill>
                  <a:srgbClr val="004992"/>
                </a:solidFill>
              </a:rPr>
              <a:t> de la sine.</a:t>
            </a:r>
            <a:endParaRPr lang="de-DE" altLang="de-DE"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7. Alte aspecte ale gândirii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de-DE" altLang="de-DE" sz="2000" b="1" dirty="0">
                <a:solidFill>
                  <a:srgbClr val="004992"/>
                </a:solidFill>
              </a:rPr>
              <a:t>Compara</a:t>
            </a:r>
            <a:r>
              <a:rPr lang="en-US" altLang="de-DE" sz="2000" b="1" dirty="0" err="1">
                <a:solidFill>
                  <a:srgbClr val="004992"/>
                </a:solidFill>
              </a:rPr>
              <a:t>ţie</a:t>
            </a:r>
            <a:r>
              <a:rPr lang="en-US" altLang="de-DE" sz="2000" b="1" dirty="0">
                <a:solidFill>
                  <a:srgbClr val="004992"/>
                </a:solidFill>
              </a:rPr>
              <a:t> cu </a:t>
            </a:r>
            <a:r>
              <a:rPr lang="en-US" altLang="de-DE" sz="2000" b="1" dirty="0" err="1">
                <a:solidFill>
                  <a:srgbClr val="004992"/>
                </a:solidFill>
              </a:rPr>
              <a:t>alte</a:t>
            </a:r>
            <a:r>
              <a:rPr lang="en-US" altLang="de-DE" sz="2000" b="1" dirty="0">
                <a:solidFill>
                  <a:srgbClr val="004992"/>
                </a:solidFill>
              </a:rPr>
              <a:t> </a:t>
            </a:r>
            <a:r>
              <a:rPr lang="en-US" altLang="de-DE" sz="2000" b="1" dirty="0" err="1">
                <a:solidFill>
                  <a:srgbClr val="004992"/>
                </a:solidFill>
              </a:rPr>
              <a:t>persoane</a:t>
            </a:r>
            <a:r>
              <a:rPr lang="de-DE"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600"/>
              </a:spcBef>
              <a:spcAft>
                <a:spcPts val="0"/>
              </a:spcAft>
              <a:buClr>
                <a:srgbClr val="333333"/>
              </a:buClr>
              <a:buFont typeface="WingDings"/>
              <a:buChar char=""/>
            </a:pPr>
            <a:r>
              <a:rPr lang="de-DE" altLang="de-DE" sz="2000" dirty="0">
                <a:solidFill>
                  <a:srgbClr val="333333"/>
                </a:solidFill>
              </a:rPr>
              <a:t>Nu v</a:t>
            </a:r>
            <a:r>
              <a:rPr lang="en-US" altLang="de-DE" sz="2000" dirty="0">
                <a:solidFill>
                  <a:srgbClr val="333333"/>
                </a:solidFill>
              </a:rPr>
              <a:t>ă </a:t>
            </a:r>
            <a:r>
              <a:rPr lang="en-US" altLang="de-DE" sz="2000" dirty="0" err="1">
                <a:solidFill>
                  <a:srgbClr val="333333"/>
                </a:solidFill>
              </a:rPr>
              <a:t>comparaţi</a:t>
            </a:r>
            <a:r>
              <a:rPr lang="en-US" altLang="de-DE" sz="2000" dirty="0">
                <a:solidFill>
                  <a:srgbClr val="333333"/>
                </a:solidFill>
              </a:rPr>
              <a:t> </a:t>
            </a:r>
            <a:r>
              <a:rPr lang="en-US" altLang="de-DE" sz="2000" dirty="0" err="1">
                <a:solidFill>
                  <a:srgbClr val="333333"/>
                </a:solidFill>
              </a:rPr>
              <a:t>prea</a:t>
            </a:r>
            <a:r>
              <a:rPr lang="en-US" altLang="de-DE" sz="2000" dirty="0">
                <a:solidFill>
                  <a:srgbClr val="333333"/>
                </a:solidFill>
              </a:rPr>
              <a:t> des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de-DE" altLang="de-DE" sz="2000" dirty="0">
                <a:solidFill>
                  <a:srgbClr val="333333"/>
                </a:solidFill>
              </a:rPr>
              <a:t>!</a:t>
            </a:r>
          </a:p>
          <a:p>
            <a:pPr marL="342900" lvl="1" indent="-342900" defTabSz="914400">
              <a:lnSpc>
                <a:spcPct val="100000"/>
              </a:lnSpc>
              <a:spcBef>
                <a:spcPts val="600"/>
              </a:spcBef>
              <a:spcAft>
                <a:spcPts val="0"/>
              </a:spcAft>
              <a:buClr>
                <a:srgbClr val="333333"/>
              </a:buClr>
              <a:buFont typeface="WingDings"/>
              <a:buChar char=""/>
            </a:pPr>
            <a:r>
              <a:rPr lang="en-US" altLang="de-DE" sz="2000" dirty="0" err="1">
                <a:solidFill>
                  <a:srgbClr val="333333"/>
                </a:solidFill>
              </a:rPr>
              <a:t>Întotdeauna</a:t>
            </a:r>
            <a:r>
              <a:rPr lang="en-US" altLang="de-DE" sz="2000" dirty="0">
                <a:solidFill>
                  <a:srgbClr val="333333"/>
                </a:solidFill>
              </a:rPr>
              <a:t> o </a:t>
            </a:r>
            <a:r>
              <a:rPr lang="en-US" altLang="de-DE" sz="2000" dirty="0" err="1">
                <a:solidFill>
                  <a:srgbClr val="333333"/>
                </a:solidFill>
              </a:rPr>
              <a:t>să</a:t>
            </a:r>
            <a:r>
              <a:rPr lang="en-US" altLang="de-DE" sz="2000" dirty="0">
                <a:solidFill>
                  <a:srgbClr val="333333"/>
                </a:solidFill>
              </a:rPr>
              <a:t> se fie </a:t>
            </a:r>
            <a:r>
              <a:rPr lang="en-US" altLang="de-DE" sz="2000" dirty="0" err="1">
                <a:solidFill>
                  <a:srgbClr val="333333"/>
                </a:solidFill>
              </a:rPr>
              <a:t>cineva</a:t>
            </a:r>
            <a:r>
              <a:rPr lang="en-US" altLang="de-DE" sz="2000" dirty="0">
                <a:solidFill>
                  <a:srgbClr val="333333"/>
                </a:solidFill>
              </a:rPr>
              <a:t> care </a:t>
            </a:r>
            <a:r>
              <a:rPr lang="en-US" altLang="de-DE" sz="2000" dirty="0" err="1">
                <a:solidFill>
                  <a:srgbClr val="333333"/>
                </a:solidFill>
              </a:rPr>
              <a:t>arată</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care are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a:t>
            </a:r>
            <a:r>
              <a:rPr lang="en-US" altLang="de-DE" sz="2000" dirty="0">
                <a:solidFill>
                  <a:srgbClr val="333333"/>
                </a:solidFill>
              </a:rPr>
              <a:t> </a:t>
            </a:r>
            <a:r>
              <a:rPr lang="en-US" altLang="de-DE" sz="2000" dirty="0" err="1">
                <a:solidFill>
                  <a:srgbClr val="333333"/>
                </a:solidFill>
              </a:rPr>
              <a:t>succes</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cunscut</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astfel</a:t>
            </a:r>
            <a:r>
              <a:rPr lang="en-US" altLang="de-DE" sz="2000" dirty="0">
                <a:solidFill>
                  <a:srgbClr val="333333"/>
                </a:solidFill>
              </a:rPr>
              <a:t> de </a:t>
            </a:r>
            <a:r>
              <a:rPr lang="en-US" altLang="de-DE" sz="2000" dirty="0" err="1">
                <a:solidFill>
                  <a:srgbClr val="333333"/>
                </a:solidFill>
              </a:rPr>
              <a:t>oamnei</a:t>
            </a:r>
            <a:r>
              <a:rPr lang="en-US" altLang="de-DE" sz="2000" dirty="0">
                <a:solidFill>
                  <a:srgbClr val="333333"/>
                </a:solidFill>
              </a:rPr>
              <a:t> </a:t>
            </a:r>
            <a:r>
              <a:rPr lang="en-US" altLang="de-DE" sz="2000" dirty="0" err="1">
                <a:solidFill>
                  <a:srgbClr val="333333"/>
                </a:solidFill>
              </a:rPr>
              <a:t>norocoşi</a:t>
            </a:r>
            <a:r>
              <a:rPr lang="en-US" altLang="de-DE" sz="2000" dirty="0">
                <a:solidFill>
                  <a:srgbClr val="333333"/>
                </a:solidFill>
              </a:rPr>
              <a:t> au </a:t>
            </a:r>
            <a:r>
              <a:rPr lang="en-US" altLang="de-DE" sz="2000" dirty="0" err="1">
                <a:solidFill>
                  <a:srgbClr val="333333"/>
                </a:solidFill>
              </a:rPr>
              <a:t>slăbiciunile</a:t>
            </a:r>
            <a:r>
              <a:rPr lang="en-US" altLang="de-DE" sz="2000" dirty="0">
                <a:solidFill>
                  <a:srgbClr val="333333"/>
                </a:solidFill>
              </a:rPr>
              <a:t> </a:t>
            </a:r>
            <a:r>
              <a:rPr lang="en-US" altLang="de-DE" sz="2000" dirty="0" err="1">
                <a:solidFill>
                  <a:srgbClr val="333333"/>
                </a:solidFill>
              </a:rPr>
              <a:t>lor</a:t>
            </a:r>
            <a:r>
              <a:rPr lang="en-US" altLang="de-DE" sz="2000" dirty="0">
                <a:solidFill>
                  <a:srgbClr val="333333"/>
                </a:solidFill>
              </a:rPr>
              <a:t>.</a:t>
            </a:r>
            <a:endParaRPr lang="de-DE" altLang="de-DE" sz="2000" dirty="0">
              <a:solidFill>
                <a:srgbClr val="333333"/>
              </a:solidFill>
            </a:endParaRPr>
          </a:p>
        </p:txBody>
      </p:sp>
      <p:sp>
        <p:nvSpPr>
          <p:cNvPr id="11" name="Footer Placeholder 10"/>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2" name="Slide Number Placeholder 11"/>
          <p:cNvSpPr>
            <a:spLocks noGrp="1"/>
          </p:cNvSpPr>
          <p:nvPr>
            <p:ph type="sldNum" sz="quarter" idx="12"/>
          </p:nvPr>
        </p:nvSpPr>
        <p:spPr/>
        <p:txBody>
          <a:bodyPr/>
          <a:lstStyle/>
          <a:p>
            <a:fld id="{9C750B81-4309-4205-807B-6CF3838137DD}"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it-IT" sz="3600">
                <a:latin typeface="+mn-lt"/>
                <a:ea typeface="+mn-ea"/>
                <a:cs typeface="+mn-cs"/>
              </a:rPr>
              <a:t>7. Alte aspecte ale gândirii</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600"/>
              </a:spcBef>
            </a:pPr>
            <a:r>
              <a:rPr lang="de-DE" altLang="de-DE" sz="2000" b="1" dirty="0">
                <a:solidFill>
                  <a:srgbClr val="004992"/>
                </a:solidFill>
              </a:rPr>
              <a:t>Compara</a:t>
            </a:r>
            <a:r>
              <a:rPr lang="en-US" altLang="de-DE" sz="2000" b="1" dirty="0" err="1">
                <a:solidFill>
                  <a:srgbClr val="004992"/>
                </a:solidFill>
              </a:rPr>
              <a:t>ţie</a:t>
            </a:r>
            <a:r>
              <a:rPr lang="en-US" altLang="de-DE" sz="2000" b="1" dirty="0">
                <a:solidFill>
                  <a:srgbClr val="004992"/>
                </a:solidFill>
              </a:rPr>
              <a:t> cu </a:t>
            </a:r>
            <a:r>
              <a:rPr lang="en-US" altLang="de-DE" sz="2000" b="1" dirty="0" err="1">
                <a:solidFill>
                  <a:srgbClr val="004992"/>
                </a:solidFill>
              </a:rPr>
              <a:t>alte</a:t>
            </a:r>
            <a:r>
              <a:rPr lang="en-US" altLang="de-DE" sz="2000" b="1" dirty="0">
                <a:solidFill>
                  <a:srgbClr val="004992"/>
                </a:solidFill>
              </a:rPr>
              <a:t> </a:t>
            </a:r>
            <a:r>
              <a:rPr lang="en-US" altLang="de-DE" sz="2000" b="1" dirty="0" err="1">
                <a:solidFill>
                  <a:srgbClr val="004992"/>
                </a:solidFill>
              </a:rPr>
              <a:t>persoane</a:t>
            </a:r>
            <a:r>
              <a:rPr lang="de-DE" altLang="de-DE" sz="2000" b="1" dirty="0">
                <a:solidFill>
                  <a:srgbClr val="004992"/>
                </a:solidFill>
              </a:rPr>
              <a:t>:</a:t>
            </a:r>
            <a:endParaRPr lang="de-DE" altLang="de-DE" sz="2000" b="1" dirty="0">
              <a:solidFill>
                <a:srgbClr val="333333"/>
              </a:solidFill>
            </a:endParaRPr>
          </a:p>
          <a:p>
            <a:pPr marL="342900" lvl="1" indent="-342900" defTabSz="914400">
              <a:lnSpc>
                <a:spcPct val="100000"/>
              </a:lnSpc>
              <a:spcBef>
                <a:spcPts val="600"/>
              </a:spcBef>
              <a:spcAft>
                <a:spcPts val="0"/>
              </a:spcAft>
              <a:buClr>
                <a:srgbClr val="333333"/>
              </a:buClr>
              <a:buFont typeface="WingDings"/>
              <a:buChar char=""/>
            </a:pPr>
            <a:r>
              <a:rPr lang="de-DE" altLang="de-DE" sz="2000" dirty="0">
                <a:solidFill>
                  <a:srgbClr val="333333"/>
                </a:solidFill>
              </a:rPr>
              <a:t>Nu v</a:t>
            </a:r>
            <a:r>
              <a:rPr lang="en-US" altLang="de-DE" sz="2000" dirty="0">
                <a:solidFill>
                  <a:srgbClr val="333333"/>
                </a:solidFill>
              </a:rPr>
              <a:t>ă </a:t>
            </a:r>
            <a:r>
              <a:rPr lang="en-US" altLang="de-DE" sz="2000" dirty="0" err="1">
                <a:solidFill>
                  <a:srgbClr val="333333"/>
                </a:solidFill>
              </a:rPr>
              <a:t>comparaţi</a:t>
            </a:r>
            <a:r>
              <a:rPr lang="en-US" altLang="de-DE" sz="2000" dirty="0">
                <a:solidFill>
                  <a:srgbClr val="333333"/>
                </a:solidFill>
              </a:rPr>
              <a:t> </a:t>
            </a:r>
            <a:r>
              <a:rPr lang="en-US" altLang="de-DE" sz="2000" dirty="0" err="1">
                <a:solidFill>
                  <a:srgbClr val="333333"/>
                </a:solidFill>
              </a:rPr>
              <a:t>prea</a:t>
            </a:r>
            <a:r>
              <a:rPr lang="en-US" altLang="de-DE" sz="2000" dirty="0">
                <a:solidFill>
                  <a:srgbClr val="333333"/>
                </a:solidFill>
              </a:rPr>
              <a:t> des cu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persoane</a:t>
            </a:r>
            <a:r>
              <a:rPr lang="de-DE" altLang="de-DE" sz="2000" dirty="0">
                <a:solidFill>
                  <a:srgbClr val="333333"/>
                </a:solidFill>
              </a:rPr>
              <a:t>!</a:t>
            </a:r>
          </a:p>
          <a:p>
            <a:pPr marL="342900" lvl="1" indent="-342900" defTabSz="914400">
              <a:lnSpc>
                <a:spcPct val="100000"/>
              </a:lnSpc>
              <a:spcBef>
                <a:spcPts val="600"/>
              </a:spcBef>
              <a:spcAft>
                <a:spcPts val="0"/>
              </a:spcAft>
              <a:buClr>
                <a:srgbClr val="333333"/>
              </a:buClr>
              <a:buFont typeface="WingDings"/>
              <a:buChar char=""/>
            </a:pPr>
            <a:r>
              <a:rPr lang="en-US" altLang="de-DE" sz="2000" dirty="0" err="1">
                <a:solidFill>
                  <a:srgbClr val="333333"/>
                </a:solidFill>
              </a:rPr>
              <a:t>Întotdeauna</a:t>
            </a:r>
            <a:r>
              <a:rPr lang="en-US" altLang="de-DE" sz="2000" dirty="0">
                <a:solidFill>
                  <a:srgbClr val="333333"/>
                </a:solidFill>
              </a:rPr>
              <a:t> o </a:t>
            </a:r>
            <a:r>
              <a:rPr lang="en-US" altLang="de-DE" sz="2000" dirty="0" err="1">
                <a:solidFill>
                  <a:srgbClr val="333333"/>
                </a:solidFill>
              </a:rPr>
              <a:t>să</a:t>
            </a:r>
            <a:r>
              <a:rPr lang="en-US" altLang="de-DE" sz="2000" dirty="0">
                <a:solidFill>
                  <a:srgbClr val="333333"/>
                </a:solidFill>
              </a:rPr>
              <a:t> se fie </a:t>
            </a:r>
            <a:r>
              <a:rPr lang="en-US" altLang="de-DE" sz="2000" dirty="0" err="1">
                <a:solidFill>
                  <a:srgbClr val="333333"/>
                </a:solidFill>
              </a:rPr>
              <a:t>cineva</a:t>
            </a:r>
            <a:r>
              <a:rPr lang="en-US" altLang="de-DE" sz="2000" dirty="0">
                <a:solidFill>
                  <a:srgbClr val="333333"/>
                </a:solidFill>
              </a:rPr>
              <a:t> care </a:t>
            </a:r>
            <a:r>
              <a:rPr lang="en-US" altLang="de-DE" sz="2000" dirty="0" err="1">
                <a:solidFill>
                  <a:srgbClr val="333333"/>
                </a:solidFill>
              </a:rPr>
              <a:t>arată</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bine, care are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mult</a:t>
            </a:r>
            <a:r>
              <a:rPr lang="en-US" altLang="de-DE" sz="2000" dirty="0">
                <a:solidFill>
                  <a:srgbClr val="333333"/>
                </a:solidFill>
              </a:rPr>
              <a:t> </a:t>
            </a:r>
            <a:r>
              <a:rPr lang="en-US" altLang="de-DE" sz="2000" dirty="0" err="1">
                <a:solidFill>
                  <a:srgbClr val="333333"/>
                </a:solidFill>
              </a:rPr>
              <a:t>succes</a:t>
            </a:r>
            <a:r>
              <a:rPr lang="en-US" altLang="de-DE" sz="2000" dirty="0">
                <a:solidFill>
                  <a:srgbClr val="333333"/>
                </a:solidFill>
              </a:rPr>
              <a:t> </a:t>
            </a:r>
            <a:r>
              <a:rPr lang="en-US" altLang="de-DE" sz="2000" dirty="0" err="1">
                <a:solidFill>
                  <a:srgbClr val="333333"/>
                </a:solidFill>
              </a:rPr>
              <a:t>sau</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cunscut</a:t>
            </a:r>
            <a:r>
              <a:rPr lang="en-US"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astfel</a:t>
            </a:r>
            <a:r>
              <a:rPr lang="en-US" altLang="de-DE" sz="2000" dirty="0">
                <a:solidFill>
                  <a:srgbClr val="333333"/>
                </a:solidFill>
              </a:rPr>
              <a:t> de </a:t>
            </a:r>
            <a:r>
              <a:rPr lang="en-US" altLang="de-DE" sz="2000" dirty="0" err="1">
                <a:solidFill>
                  <a:srgbClr val="333333"/>
                </a:solidFill>
              </a:rPr>
              <a:t>oamnei</a:t>
            </a:r>
            <a:r>
              <a:rPr lang="en-US" altLang="de-DE" sz="2000" dirty="0">
                <a:solidFill>
                  <a:srgbClr val="333333"/>
                </a:solidFill>
              </a:rPr>
              <a:t> </a:t>
            </a:r>
            <a:r>
              <a:rPr lang="en-US" altLang="de-DE" sz="2000" dirty="0" err="1">
                <a:solidFill>
                  <a:srgbClr val="333333"/>
                </a:solidFill>
              </a:rPr>
              <a:t>norocoşi</a:t>
            </a:r>
            <a:r>
              <a:rPr lang="en-US" altLang="de-DE" sz="2000" dirty="0">
                <a:solidFill>
                  <a:srgbClr val="333333"/>
                </a:solidFill>
              </a:rPr>
              <a:t> au </a:t>
            </a:r>
            <a:r>
              <a:rPr lang="en-US" altLang="de-DE" sz="2000" dirty="0" err="1">
                <a:solidFill>
                  <a:srgbClr val="333333"/>
                </a:solidFill>
              </a:rPr>
              <a:t>slăbiciunile</a:t>
            </a:r>
            <a:r>
              <a:rPr lang="en-US" altLang="de-DE" sz="2000" dirty="0">
                <a:solidFill>
                  <a:srgbClr val="333333"/>
                </a:solidFill>
              </a:rPr>
              <a:t> </a:t>
            </a:r>
            <a:r>
              <a:rPr lang="en-US" altLang="de-DE" sz="2000" dirty="0" err="1">
                <a:solidFill>
                  <a:srgbClr val="333333"/>
                </a:solidFill>
              </a:rPr>
              <a:t>lor</a:t>
            </a:r>
            <a:r>
              <a:rPr lang="en-US" altLang="de-DE" sz="2000" dirty="0">
                <a:solidFill>
                  <a:srgbClr val="333333"/>
                </a:solidFill>
              </a:rPr>
              <a:t>.</a:t>
            </a:r>
            <a:endParaRPr lang="de-DE" altLang="de-DE" sz="2000" dirty="0">
              <a:solidFill>
                <a:srgbClr val="333333"/>
              </a:solidFill>
            </a:endParaRPr>
          </a:p>
          <a:p>
            <a:pPr lvl="0" defTabSz="914400"/>
            <a:r>
              <a:rPr lang="de-DE" altLang="de-DE" sz="2000" b="1" dirty="0">
                <a:solidFill>
                  <a:srgbClr val="004992"/>
                </a:solidFill>
              </a:rPr>
              <a:t>Preten</a:t>
            </a:r>
            <a:r>
              <a:rPr lang="en-US" altLang="de-DE" sz="2000" b="1" dirty="0" err="1">
                <a:solidFill>
                  <a:srgbClr val="004992"/>
                </a:solidFill>
              </a:rPr>
              <a:t>ţii</a:t>
            </a:r>
            <a:r>
              <a:rPr lang="en-US" altLang="de-DE" sz="2000" b="1" dirty="0">
                <a:solidFill>
                  <a:srgbClr val="004992"/>
                </a:solidFill>
              </a:rPr>
              <a:t> a</a:t>
            </a:r>
            <a:r>
              <a:rPr lang="de-DE" altLang="de-DE" sz="2000" b="1" dirty="0">
                <a:solidFill>
                  <a:srgbClr val="004992"/>
                </a:solidFill>
              </a:rPr>
              <a:t>bsolute:</a:t>
            </a:r>
            <a:endParaRPr lang="de-DE" altLang="de-DE" sz="2000" b="1" dirty="0">
              <a:solidFill>
                <a:srgbClr val="333333"/>
              </a:solidFill>
            </a:endParaRPr>
          </a:p>
          <a:p>
            <a:pPr marL="342900" lvl="1" indent="-342900" defTabSz="914400">
              <a:lnSpc>
                <a:spcPct val="100000"/>
              </a:lnSpc>
              <a:spcBef>
                <a:spcPts val="600"/>
              </a:spcBef>
              <a:spcAft>
                <a:spcPts val="0"/>
              </a:spcAft>
              <a:buClr>
                <a:srgbClr val="333333"/>
              </a:buClr>
              <a:buFont typeface="WingDings"/>
              <a:buChar char=""/>
            </a:pPr>
            <a:r>
              <a:rPr lang="de-DE" altLang="de-DE" sz="2000" dirty="0">
                <a:solidFill>
                  <a:srgbClr val="333333"/>
                </a:solidFill>
              </a:rPr>
              <a:t>Evita</a:t>
            </a:r>
            <a:r>
              <a:rPr lang="en-US" altLang="de-DE" sz="2000" dirty="0" err="1">
                <a:solidFill>
                  <a:srgbClr val="333333"/>
                </a:solidFill>
              </a:rPr>
              <a:t>ţi</a:t>
            </a:r>
            <a:r>
              <a:rPr lang="en-US" altLang="de-DE" sz="2000" dirty="0">
                <a:solidFill>
                  <a:srgbClr val="333333"/>
                </a:solidFill>
              </a:rPr>
              <a:t> </a:t>
            </a:r>
            <a:r>
              <a:rPr lang="en-US" altLang="de-DE" sz="2000" dirty="0" err="1">
                <a:solidFill>
                  <a:srgbClr val="333333"/>
                </a:solidFill>
              </a:rPr>
              <a:t>pretenţii</a:t>
            </a:r>
            <a:r>
              <a:rPr lang="en-US" altLang="de-DE" sz="2000" dirty="0">
                <a:solidFill>
                  <a:srgbClr val="333333"/>
                </a:solidFill>
              </a:rPr>
              <a:t> absolute la </a:t>
            </a:r>
            <a:r>
              <a:rPr lang="en-US" altLang="de-DE" sz="2000" dirty="0" err="1">
                <a:solidFill>
                  <a:srgbClr val="333333"/>
                </a:solidFill>
              </a:rPr>
              <a:t>persoana</a:t>
            </a:r>
            <a:r>
              <a:rPr lang="en-US" altLang="de-DE" sz="2000" dirty="0">
                <a:solidFill>
                  <a:srgbClr val="333333"/>
                </a:solidFill>
              </a:rPr>
              <a:t> </a:t>
            </a:r>
            <a:r>
              <a:rPr lang="en-US" altLang="de-DE" sz="2000" dirty="0" err="1">
                <a:solidFill>
                  <a:srgbClr val="333333"/>
                </a:solidFill>
              </a:rPr>
              <a:t>proprie</a:t>
            </a:r>
            <a:r>
              <a:rPr lang="en-US" altLang="de-DE" sz="2000" dirty="0">
                <a:solidFill>
                  <a:srgbClr val="333333"/>
                </a:solidFill>
              </a:rPr>
              <a:t> de </a:t>
            </a:r>
            <a:r>
              <a:rPr lang="en-US" altLang="de-DE" sz="2000" dirty="0" err="1">
                <a:solidFill>
                  <a:srgbClr val="333333"/>
                </a:solidFill>
              </a:rPr>
              <a:t>felul</a:t>
            </a:r>
            <a:endParaRPr lang="en-US" altLang="de-DE" sz="2000" dirty="0">
              <a:solidFill>
                <a:srgbClr val="333333"/>
              </a:solidFill>
            </a:endParaRPr>
          </a:p>
          <a:p>
            <a:pPr marL="342900" lvl="3" indent="-342900" defTabSz="914400">
              <a:lnSpc>
                <a:spcPct val="100000"/>
              </a:lnSpc>
              <a:spcBef>
                <a:spcPts val="600"/>
              </a:spcBef>
              <a:buClr>
                <a:srgbClr val="FFFFFF"/>
              </a:buClr>
              <a:buFont typeface="WingDings"/>
              <a:buChar char=""/>
            </a:pPr>
            <a:r>
              <a:rPr lang="de-DE" altLang="de-DE" sz="2000">
                <a:solidFill>
                  <a:srgbClr val="333333"/>
                </a:solidFill>
              </a:rPr>
              <a:t>“Trebuie </a:t>
            </a:r>
            <a:r>
              <a:rPr lang="de-DE" altLang="de-DE" sz="2000" dirty="0">
                <a:solidFill>
                  <a:srgbClr val="333333"/>
                </a:solidFill>
              </a:rPr>
              <a:t>s</a:t>
            </a:r>
            <a:r>
              <a:rPr lang="en-US" altLang="de-DE" sz="2000" dirty="0">
                <a:solidFill>
                  <a:srgbClr val="333333"/>
                </a:solidFill>
              </a:rPr>
              <a:t>ă </a:t>
            </a:r>
            <a:r>
              <a:rPr lang="en-US" altLang="de-DE" sz="2000" dirty="0" err="1">
                <a:solidFill>
                  <a:srgbClr val="333333"/>
                </a:solidFill>
              </a:rPr>
              <a:t>arăt</a:t>
            </a:r>
            <a:r>
              <a:rPr lang="en-US" altLang="de-DE" sz="2000" dirty="0">
                <a:solidFill>
                  <a:srgbClr val="333333"/>
                </a:solidFill>
              </a:rPr>
              <a:t> </a:t>
            </a:r>
            <a:r>
              <a:rPr lang="en-US" altLang="de-DE" sz="2000">
                <a:solidFill>
                  <a:srgbClr val="333333"/>
                </a:solidFill>
              </a:rPr>
              <a:t>bine întotdeauna</a:t>
            </a:r>
            <a:r>
              <a:rPr lang="de-DE" altLang="de-DE" sz="2000">
                <a:solidFill>
                  <a:srgbClr val="333333"/>
                </a:solidFill>
              </a:rPr>
              <a:t>”</a:t>
            </a:r>
            <a:endParaRPr lang="de-DE" altLang="de-DE" sz="2000" dirty="0">
              <a:solidFill>
                <a:srgbClr val="333333"/>
              </a:solidFill>
            </a:endParaRPr>
          </a:p>
          <a:p>
            <a:pPr marL="342900" lvl="3" indent="-342900" defTabSz="914400">
              <a:lnSpc>
                <a:spcPct val="100000"/>
              </a:lnSpc>
              <a:spcBef>
                <a:spcPts val="600"/>
              </a:spcBef>
              <a:buClr>
                <a:srgbClr val="FFFFFF"/>
              </a:buClr>
              <a:buFont typeface="WingDings"/>
              <a:buChar char=""/>
            </a:pPr>
            <a:r>
              <a:rPr lang="de-DE" altLang="de-DE" sz="2000">
                <a:solidFill>
                  <a:srgbClr val="333333"/>
                </a:solidFill>
              </a:rPr>
              <a:t>“Trebuie </a:t>
            </a:r>
            <a:r>
              <a:rPr lang="de-DE" altLang="de-DE" sz="2000" dirty="0">
                <a:solidFill>
                  <a:srgbClr val="333333"/>
                </a:solidFill>
              </a:rPr>
              <a:t>s</a:t>
            </a:r>
            <a:r>
              <a:rPr lang="en-US" altLang="de-DE" sz="2000" dirty="0">
                <a:solidFill>
                  <a:srgbClr val="333333"/>
                </a:solidFill>
              </a:rPr>
              <a:t>ă </a:t>
            </a:r>
            <a:r>
              <a:rPr lang="en-US" altLang="de-DE" sz="2000" dirty="0" err="1">
                <a:solidFill>
                  <a:srgbClr val="333333"/>
                </a:solidFill>
              </a:rPr>
              <a:t>apar</a:t>
            </a:r>
            <a:r>
              <a:rPr lang="en-US" altLang="de-DE" sz="2000" dirty="0">
                <a:solidFill>
                  <a:srgbClr val="333333"/>
                </a:solidFill>
              </a:rPr>
              <a:t> </a:t>
            </a:r>
            <a:r>
              <a:rPr lang="en-US" altLang="de-DE" sz="2000" err="1">
                <a:solidFill>
                  <a:srgbClr val="333333"/>
                </a:solidFill>
              </a:rPr>
              <a:t>deştept</a:t>
            </a:r>
            <a:r>
              <a:rPr lang="en-US" altLang="de-DE" sz="2000">
                <a:solidFill>
                  <a:srgbClr val="333333"/>
                </a:solidFill>
              </a:rPr>
              <a:t> întotdeauna</a:t>
            </a:r>
            <a:r>
              <a:rPr lang="de-DE" altLang="de-DE" sz="2000">
                <a:solidFill>
                  <a:srgbClr val="333333"/>
                </a:solidFill>
              </a:rPr>
              <a:t>”</a:t>
            </a:r>
            <a:endParaRPr lang="de-DE" altLang="de-DE" sz="2000" dirty="0">
              <a:solidFill>
                <a:srgbClr val="333333"/>
              </a:solidFill>
            </a:endParaRPr>
          </a:p>
          <a:p>
            <a:pPr marL="342900" lvl="3" indent="-342900" defTabSz="914400">
              <a:lnSpc>
                <a:spcPct val="100000"/>
              </a:lnSpc>
              <a:spcBef>
                <a:spcPts val="600"/>
              </a:spcBef>
              <a:buClr>
                <a:srgbClr val="FFFFFF"/>
              </a:buClr>
              <a:buFont typeface="WingDings"/>
              <a:buChar char=""/>
            </a:pPr>
            <a:r>
              <a:rPr lang="de-DE" altLang="de-DE" sz="2000">
                <a:solidFill>
                  <a:srgbClr val="333333"/>
                </a:solidFill>
              </a:rPr>
              <a:t>“Trebuie </a:t>
            </a:r>
            <a:r>
              <a:rPr lang="de-DE" altLang="de-DE" sz="2000" dirty="0">
                <a:solidFill>
                  <a:srgbClr val="333333"/>
                </a:solidFill>
              </a:rPr>
              <a:t>s</a:t>
            </a:r>
            <a:r>
              <a:rPr lang="en-US" altLang="de-DE" sz="2000" dirty="0">
                <a:solidFill>
                  <a:srgbClr val="333333"/>
                </a:solidFill>
              </a:rPr>
              <a:t>ă spun </a:t>
            </a:r>
            <a:r>
              <a:rPr lang="en-US" altLang="de-DE" sz="2000" dirty="0" err="1">
                <a:solidFill>
                  <a:srgbClr val="333333"/>
                </a:solidFill>
              </a:rPr>
              <a:t>ceva</a:t>
            </a:r>
            <a:r>
              <a:rPr lang="en-US" altLang="de-DE" sz="2000" dirty="0">
                <a:solidFill>
                  <a:srgbClr val="333333"/>
                </a:solidFill>
              </a:rPr>
              <a:t> </a:t>
            </a:r>
            <a:r>
              <a:rPr lang="en-US" altLang="de-DE" sz="2000" err="1">
                <a:solidFill>
                  <a:srgbClr val="333333"/>
                </a:solidFill>
              </a:rPr>
              <a:t>interessant</a:t>
            </a:r>
            <a:r>
              <a:rPr lang="en-US" altLang="de-DE" sz="2000">
                <a:solidFill>
                  <a:srgbClr val="333333"/>
                </a:solidFill>
              </a:rPr>
              <a:t> întotdeauna</a:t>
            </a:r>
            <a:r>
              <a:rPr lang="de-DE" altLang="de-DE" sz="2000">
                <a:solidFill>
                  <a:srgbClr val="333333"/>
                </a:solidFill>
              </a:rPr>
              <a:t>”</a:t>
            </a:r>
            <a:endParaRPr lang="de-DE" altLang="de-DE" sz="2000" dirty="0">
              <a:solidFill>
                <a:srgbClr val="333333"/>
              </a:solidFill>
            </a:endParaRPr>
          </a:p>
          <a:p>
            <a:pPr marL="342900" lvl="3" indent="-342900" defTabSz="914400">
              <a:lnSpc>
                <a:spcPct val="100000"/>
              </a:lnSpc>
              <a:spcBef>
                <a:spcPts val="600"/>
              </a:spcBef>
              <a:buClr>
                <a:srgbClr val="FFFFFF"/>
              </a:buClr>
              <a:buFont typeface="WingDings"/>
              <a:buChar char=""/>
            </a:pPr>
            <a:r>
              <a:rPr lang="de-DE" altLang="de-DE" sz="2000">
                <a:solidFill>
                  <a:srgbClr val="333333"/>
                </a:solidFill>
              </a:rPr>
              <a:t>“La </a:t>
            </a:r>
            <a:r>
              <a:rPr lang="de-DE" altLang="de-DE" sz="2000" dirty="0">
                <a:solidFill>
                  <a:srgbClr val="333333"/>
                </a:solidFill>
              </a:rPr>
              <a:t>munc</a:t>
            </a:r>
            <a:r>
              <a:rPr lang="en-US" altLang="de-DE" sz="2000" dirty="0">
                <a:solidFill>
                  <a:srgbClr val="333333"/>
                </a:solidFill>
              </a:rPr>
              <a:t>ă </a:t>
            </a:r>
            <a:r>
              <a:rPr lang="en-US" altLang="de-DE" sz="2000" dirty="0" err="1">
                <a:solidFill>
                  <a:srgbClr val="333333"/>
                </a:solidFill>
              </a:rPr>
              <a:t>trebuie</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fac</a:t>
            </a:r>
            <a:r>
              <a:rPr lang="en-US" altLang="de-DE" sz="2000" dirty="0">
                <a:solidFill>
                  <a:srgbClr val="333333"/>
                </a:solidFill>
              </a:rPr>
              <a:t> </a:t>
            </a:r>
            <a:r>
              <a:rPr lang="en-US" altLang="de-DE" sz="2000" err="1">
                <a:solidFill>
                  <a:srgbClr val="333333"/>
                </a:solidFill>
              </a:rPr>
              <a:t>totul</a:t>
            </a:r>
            <a:r>
              <a:rPr lang="en-US" altLang="de-DE" sz="2000">
                <a:solidFill>
                  <a:srgbClr val="333333"/>
                </a:solidFill>
              </a:rPr>
              <a:t> perfect</a:t>
            </a:r>
            <a:r>
              <a:rPr lang="de-DE" altLang="de-DE" sz="2000">
                <a:solidFill>
                  <a:srgbClr val="333333"/>
                </a:solidFill>
              </a:rPr>
              <a:t>”</a:t>
            </a:r>
            <a:endParaRPr lang="en-US" sz="2000" dirty="0"/>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vi-VN"/>
              <a:t>Trening metacognitiv 8 – Stima de sine &amp; starea sufletească</a:t>
            </a:r>
            <a:endParaRPr lang="de-DE"/>
          </a:p>
        </p:txBody>
      </p:sp>
      <p:sp>
        <p:nvSpPr>
          <p:cNvPr id="4" name="Slide Number Placeholder 3"/>
          <p:cNvSpPr>
            <a:spLocks noGrp="1"/>
          </p:cNvSpPr>
          <p:nvPr>
            <p:ph type="sldNum" sz="quarter" idx="12"/>
          </p:nvPr>
        </p:nvSpPr>
        <p:spPr/>
        <p:txBody>
          <a:bodyPr/>
          <a:lstStyle/>
          <a:p>
            <a:fld id="{9C750B81-4309-4205-807B-6CF3838137DD}" type="slidenum">
              <a:rPr lang="de-DE" altLang="de-DE" smtClean="0"/>
              <a:pPr/>
              <a:t>33</a:t>
            </a:fld>
            <a:endParaRPr lang="de-DE" altLang="de-DE"/>
          </a:p>
        </p:txBody>
      </p:sp>
    </p:spTree>
    <p:extLst>
      <p:ext uri="{BB962C8B-B14F-4D97-AF65-F5344CB8AC3E}">
        <p14:creationId xmlns:p14="http://schemas.microsoft.com/office/powerpoint/2010/main" val="529964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Opțional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vi-VN" altLang="ko-KR" sz="2400" dirty="0">
                <a:solidFill>
                  <a:srgbClr val="004992"/>
                </a:solidFill>
              </a:rPr>
              <a:t>Opțional: pe pagina următoare se găsesc videoclipuri care se preocupă cu tema actuală</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vi-VN" altLang="ko-KR" sz="2400" dirty="0">
                <a:solidFill>
                  <a:srgbClr val="333333"/>
                </a:solidFill>
              </a:rPr>
              <a:t>După ce vedeți videoclipurile puteți să discutați ce legătură au cu tema actuală</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rPr>
              <a:t>[</a:t>
            </a:r>
            <a:r>
              <a:rPr lang="it-IT" altLang="ko-KR" b="0" i="1" spc="-5" dirty="0">
                <a:solidFill>
                  <a:srgbClr val="333333"/>
                </a:solidFill>
              </a:rPr>
              <a:t>pentru cei care conduc grupa</a:t>
            </a:r>
            <a:r>
              <a:rPr lang="en-US" altLang="ko-KR" b="0" i="1" spc="-5" dirty="0">
                <a:solidFill>
                  <a:srgbClr val="333333"/>
                </a:solidFill>
              </a:rPr>
              <a:t>:</a:t>
            </a:r>
          </a:p>
          <a:p>
            <a:pPr marL="635" defTabSz="914400" eaLnBrk="0" fontAlgn="base" hangingPunct="0">
              <a:spcBef>
                <a:spcPts val="894"/>
              </a:spcBef>
              <a:spcAft>
                <a:spcPct val="0"/>
              </a:spcAft>
            </a:pPr>
            <a:r>
              <a:rPr lang="en-US" altLang="ko-KR" b="0" dirty="0" err="1">
                <a:solidFill>
                  <a:srgbClr val="333333"/>
                </a:solidFill>
              </a:rPr>
              <a:t>unele</a:t>
            </a:r>
            <a:r>
              <a:rPr lang="en-US" altLang="ko-KR" b="0" dirty="0">
                <a:solidFill>
                  <a:srgbClr val="333333"/>
                </a:solidFill>
              </a:rPr>
              <a:t> </a:t>
            </a:r>
            <a:r>
              <a:rPr lang="en-US" altLang="ko-KR" b="0" dirty="0" err="1">
                <a:solidFill>
                  <a:srgbClr val="333333"/>
                </a:solidFill>
              </a:rPr>
              <a:t>videoclipuri</a:t>
            </a:r>
            <a:r>
              <a:rPr lang="en-US" altLang="ko-KR" b="0" dirty="0">
                <a:solidFill>
                  <a:srgbClr val="333333"/>
                </a:solidFill>
              </a:rPr>
              <a:t> au un </a:t>
            </a:r>
            <a:r>
              <a:rPr lang="en-US" altLang="ko-KR" b="0" dirty="0" err="1">
                <a:solidFill>
                  <a:srgbClr val="333333"/>
                </a:solidFill>
              </a:rPr>
              <a:t>limbaj</a:t>
            </a:r>
            <a:r>
              <a:rPr lang="en-US" altLang="ko-KR" b="0" dirty="0">
                <a:solidFill>
                  <a:srgbClr val="333333"/>
                </a:solidFill>
              </a:rPr>
              <a:t> care nu </a:t>
            </a:r>
            <a:r>
              <a:rPr lang="en-US" altLang="ko-KR" b="0" dirty="0" err="1">
                <a:solidFill>
                  <a:srgbClr val="333333"/>
                </a:solidFill>
              </a:rPr>
              <a:t>este</a:t>
            </a:r>
            <a:r>
              <a:rPr lang="en-US" altLang="ko-KR" b="0" dirty="0">
                <a:solidFill>
                  <a:srgbClr val="333333"/>
                </a:solidFill>
              </a:rPr>
              <a:t> </a:t>
            </a:r>
            <a:r>
              <a:rPr lang="en-US" altLang="ko-KR" b="0" dirty="0" err="1">
                <a:solidFill>
                  <a:srgbClr val="333333"/>
                </a:solidFill>
              </a:rPr>
              <a:t>adecvat</a:t>
            </a:r>
            <a:r>
              <a:rPr lang="en-US" altLang="ko-KR" b="0" dirty="0">
                <a:solidFill>
                  <a:srgbClr val="333333"/>
                </a:solidFill>
              </a:rPr>
              <a:t> </a:t>
            </a:r>
            <a:r>
              <a:rPr lang="en-US" altLang="ko-KR" b="0" dirty="0" err="1">
                <a:solidFill>
                  <a:srgbClr val="333333"/>
                </a:solidFill>
              </a:rPr>
              <a:t>pentru</a:t>
            </a:r>
            <a:r>
              <a:rPr lang="en-US" altLang="ko-KR" b="0" dirty="0">
                <a:solidFill>
                  <a:srgbClr val="333333"/>
                </a:solidFill>
              </a:rPr>
              <a:t> </a:t>
            </a:r>
            <a:r>
              <a:rPr lang="en-US" altLang="ko-KR" b="0" dirty="0" err="1">
                <a:solidFill>
                  <a:srgbClr val="333333"/>
                </a:solidFill>
              </a:rPr>
              <a:t>toate</a:t>
            </a:r>
            <a:r>
              <a:rPr lang="en-US" altLang="ko-KR" b="0" dirty="0">
                <a:solidFill>
                  <a:srgbClr val="333333"/>
                </a:solidFill>
              </a:rPr>
              <a:t> </a:t>
            </a:r>
            <a:r>
              <a:rPr lang="en-US" altLang="ko-KR" b="0" dirty="0" err="1">
                <a:solidFill>
                  <a:srgbClr val="333333"/>
                </a:solidFill>
              </a:rPr>
              <a:t>persoanele</a:t>
            </a:r>
            <a:r>
              <a:rPr lang="en-US" altLang="ko-KR" b="0" dirty="0">
                <a:solidFill>
                  <a:srgbClr val="333333"/>
                </a:solidFill>
              </a:rPr>
              <a:t> din </a:t>
            </a:r>
            <a:r>
              <a:rPr lang="en-US" altLang="ko-KR" b="0" dirty="0" err="1">
                <a:solidFill>
                  <a:srgbClr val="333333"/>
                </a:solidFill>
              </a:rPr>
              <a:t>culturi</a:t>
            </a:r>
            <a:r>
              <a:rPr lang="en-US" altLang="ko-KR" b="0" dirty="0">
                <a:solidFill>
                  <a:srgbClr val="333333"/>
                </a:solidFill>
              </a:rPr>
              <a:t> diverse. </a:t>
            </a:r>
            <a:r>
              <a:rPr lang="en-US" altLang="ko-KR" b="0" dirty="0" err="1">
                <a:solidFill>
                  <a:srgbClr val="333333"/>
                </a:solidFill>
              </a:rPr>
              <a:t>Selectați</a:t>
            </a:r>
            <a:r>
              <a:rPr lang="en-US" altLang="ko-KR" b="0" dirty="0">
                <a:solidFill>
                  <a:srgbClr val="333333"/>
                </a:solidFill>
              </a:rPr>
              <a:t> </a:t>
            </a:r>
            <a:r>
              <a:rPr lang="en-US" altLang="ko-KR" b="0" dirty="0" err="1">
                <a:solidFill>
                  <a:srgbClr val="333333"/>
                </a:solidFill>
              </a:rPr>
              <a:t>înainte</a:t>
            </a:r>
            <a:r>
              <a:rPr lang="en-US" altLang="ko-KR" b="0" dirty="0">
                <a:solidFill>
                  <a:srgbClr val="333333"/>
                </a:solidFill>
              </a:rPr>
              <a:t> </a:t>
            </a:r>
            <a:r>
              <a:rPr lang="en-US" altLang="ko-KR" b="0" dirty="0" err="1">
                <a:solidFill>
                  <a:srgbClr val="333333"/>
                </a:solidFill>
              </a:rPr>
              <a:t>videoclipurile</a:t>
            </a:r>
            <a:r>
              <a:rPr lang="en-US" altLang="ko-KR" b="0" dirty="0">
                <a:solidFill>
                  <a:srgbClr val="333333"/>
                </a:solidFill>
              </a:rPr>
              <a:t> care se </a:t>
            </a:r>
            <a:r>
              <a:rPr lang="en-US" altLang="ko-KR" b="0" dirty="0" err="1">
                <a:solidFill>
                  <a:srgbClr val="333333"/>
                </a:solidFill>
              </a:rPr>
              <a:t>potrivesc</a:t>
            </a:r>
            <a:r>
              <a:rPr lang="en-US" altLang="ko-KR" b="0" dirty="0">
                <a:solidFill>
                  <a:srgbClr val="333333"/>
                </a:solidFill>
              </a:rPr>
              <a:t>.</a:t>
            </a:r>
            <a:r>
              <a:rPr lang="de-DE" b="0"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vi-VN"/>
              <a:t>Trening metacognitiv 8 – Stima de sine &amp; starea sufletească</a:t>
            </a:r>
            <a:endParaRPr lang="de-DE"/>
          </a:p>
        </p:txBody>
      </p:sp>
      <p:sp>
        <p:nvSpPr>
          <p:cNvPr id="5" name="Slide Number Placeholder 4"/>
          <p:cNvSpPr>
            <a:spLocks noGrp="1"/>
          </p:cNvSpPr>
          <p:nvPr>
            <p:ph type="sldNum" sz="quarter" idx="12"/>
          </p:nvPr>
        </p:nvSpPr>
        <p:spPr/>
        <p:txBody>
          <a:bodyPr/>
          <a:lstStyle/>
          <a:p>
            <a:fld id="{9C750B81-4309-4205-807B-6CF3838137DD}" type="slidenum">
              <a:rPr lang="de-DE" altLang="de-DE" smtClean="0"/>
              <a:pPr/>
              <a:t>34</a:t>
            </a:fld>
            <a:endParaRPr lang="de-DE" altLang="de-DE"/>
          </a:p>
        </p:txBody>
      </p:sp>
    </p:spTree>
    <p:extLst>
      <p:ext uri="{BB962C8B-B14F-4D97-AF65-F5344CB8AC3E}">
        <p14:creationId xmlns:p14="http://schemas.microsoft.com/office/powerpoint/2010/main" val="413676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a:t>
            </a:r>
            <a:endParaRPr lang="en-US" sz="3600">
              <a:latin typeface="+mn-lt"/>
              <a:ea typeface="+mn-ea"/>
              <a:cs typeface="+mn-cs"/>
            </a:endParaRPr>
          </a:p>
        </p:txBody>
      </p:sp>
      <p:sp>
        <p:nvSpPr>
          <p:cNvPr id="35842" name="Rectangle 3"/>
          <p:cNvSpPr>
            <a:spLocks noGrp="1" noChangeArrowheads="1"/>
          </p:cNvSpPr>
          <p:nvPr>
            <p:ph idx="1"/>
          </p:nvPr>
        </p:nvSpPr>
        <p:spPr>
          <a:xfrm>
            <a:off x="408955" y="2204864"/>
            <a:ext cx="7772400" cy="4248000"/>
          </a:xfrm>
        </p:spPr>
        <p:txBody>
          <a:bodyPr>
            <a:noAutofit/>
          </a:bodyPr>
          <a:lstStyle/>
          <a:p>
            <a:pPr marL="342900" indent="-342900" eaLnBrk="1" hangingPunct="1">
              <a:buClr>
                <a:srgbClr val="333333"/>
              </a:buClr>
              <a:buFont typeface="WingDings"/>
              <a:buChar char=""/>
              <a:defRPr/>
            </a:pPr>
            <a:r>
              <a:rPr lang="en-US" sz="2400" dirty="0" err="1">
                <a:solidFill>
                  <a:srgbClr val="333333"/>
                </a:solidFill>
              </a:rPr>
              <a:t>În</a:t>
            </a:r>
            <a:r>
              <a:rPr lang="en-US" sz="2400" dirty="0">
                <a:solidFill>
                  <a:srgbClr val="333333"/>
                </a:solidFill>
              </a:rPr>
              <a:t> loc </a:t>
            </a:r>
            <a:r>
              <a:rPr lang="en-US" sz="2400" dirty="0" err="1">
                <a:solidFill>
                  <a:srgbClr val="333333"/>
                </a:solidFill>
              </a:rPr>
              <a:t>să</a:t>
            </a:r>
            <a:r>
              <a:rPr lang="en-US" sz="2400" dirty="0">
                <a:solidFill>
                  <a:srgbClr val="333333"/>
                </a:solidFill>
              </a:rPr>
              <a:t> </a:t>
            </a:r>
            <a:r>
              <a:rPr lang="en-US" sz="2400" dirty="0" err="1">
                <a:solidFill>
                  <a:srgbClr val="333333"/>
                </a:solidFill>
              </a:rPr>
              <a:t>vă</a:t>
            </a:r>
            <a:r>
              <a:rPr lang="en-US" sz="2400" dirty="0">
                <a:solidFill>
                  <a:srgbClr val="333333"/>
                </a:solidFill>
              </a:rPr>
              <a:t> </a:t>
            </a:r>
            <a:r>
              <a:rPr lang="en-US" sz="2400" dirty="0" err="1">
                <a:solidFill>
                  <a:srgbClr val="333333"/>
                </a:solidFill>
              </a:rPr>
              <a:t>concentraţi</a:t>
            </a:r>
            <a:r>
              <a:rPr lang="en-US" sz="2400" dirty="0">
                <a:solidFill>
                  <a:srgbClr val="333333"/>
                </a:solidFill>
              </a:rPr>
              <a:t> </a:t>
            </a:r>
            <a:r>
              <a:rPr lang="en-US" sz="2400" dirty="0" err="1">
                <a:solidFill>
                  <a:srgbClr val="333333"/>
                </a:solidFill>
              </a:rPr>
              <a:t>pe</a:t>
            </a:r>
            <a:r>
              <a:rPr lang="en-US" sz="2400" dirty="0">
                <a:solidFill>
                  <a:srgbClr val="333333"/>
                </a:solidFill>
              </a:rPr>
              <a:t> </a:t>
            </a:r>
            <a:r>
              <a:rPr lang="en-US" sz="2400" dirty="0" err="1">
                <a:solidFill>
                  <a:srgbClr val="333333"/>
                </a:solidFill>
              </a:rPr>
              <a:t>slăbiciunile</a:t>
            </a:r>
            <a:r>
              <a:rPr lang="en-US" sz="2400" dirty="0">
                <a:solidFill>
                  <a:srgbClr val="333333"/>
                </a:solidFill>
              </a:rPr>
              <a:t> </a:t>
            </a:r>
            <a:r>
              <a:rPr lang="en-US" sz="2400" dirty="0" err="1">
                <a:solidFill>
                  <a:srgbClr val="333333"/>
                </a:solidFill>
              </a:rPr>
              <a:t>voastre</a:t>
            </a:r>
            <a:r>
              <a:rPr lang="en-US" sz="2400" dirty="0">
                <a:solidFill>
                  <a:srgbClr val="333333"/>
                </a:solidFill>
              </a:rPr>
              <a:t>, </a:t>
            </a:r>
            <a:r>
              <a:rPr lang="en-US" sz="2400" dirty="0" err="1">
                <a:solidFill>
                  <a:srgbClr val="333333"/>
                </a:solidFill>
              </a:rPr>
              <a:t>accentuaţi</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degrabă</a:t>
            </a:r>
            <a:r>
              <a:rPr lang="en-US" sz="2400" dirty="0">
                <a:solidFill>
                  <a:srgbClr val="333333"/>
                </a:solidFill>
              </a:rPr>
              <a:t> </a:t>
            </a:r>
            <a:r>
              <a:rPr lang="en-US" sz="2400" i="1" dirty="0" err="1">
                <a:solidFill>
                  <a:srgbClr val="333333"/>
                </a:solidFill>
              </a:rPr>
              <a:t>tăriile</a:t>
            </a:r>
            <a:r>
              <a:rPr lang="en-US" sz="2400" dirty="0">
                <a:solidFill>
                  <a:srgbClr val="333333"/>
                </a:solidFill>
              </a:rPr>
              <a:t>.</a:t>
            </a:r>
            <a:endParaRPr lang="de-DE" sz="2400" dirty="0">
              <a:solidFill>
                <a:srgbClr val="333333"/>
              </a:solidFill>
            </a:endParaRPr>
          </a:p>
          <a:p>
            <a:pPr marL="342900" indent="-342900" eaLnBrk="1" hangingPunct="1">
              <a:buClr>
                <a:srgbClr val="000000"/>
              </a:buClr>
              <a:buFont typeface="WingDings"/>
              <a:buChar char=""/>
              <a:defRPr/>
            </a:pPr>
            <a:r>
              <a:rPr lang="de-DE" sz="2400" dirty="0">
                <a:solidFill>
                  <a:srgbClr val="333333"/>
                </a:solidFill>
              </a:rPr>
              <a:t>Fiecare om are t</a:t>
            </a:r>
            <a:r>
              <a:rPr lang="en-US" sz="2400" dirty="0" err="1">
                <a:solidFill>
                  <a:srgbClr val="333333"/>
                </a:solidFill>
              </a:rPr>
              <a:t>ăriile</a:t>
            </a:r>
            <a:r>
              <a:rPr lang="en-US" sz="2400" dirty="0">
                <a:solidFill>
                  <a:srgbClr val="333333"/>
                </a:solidFill>
              </a:rPr>
              <a:t> </a:t>
            </a:r>
            <a:r>
              <a:rPr lang="en-US" sz="2400" dirty="0" err="1">
                <a:solidFill>
                  <a:srgbClr val="333333"/>
                </a:solidFill>
              </a:rPr>
              <a:t>lui</a:t>
            </a:r>
            <a:r>
              <a:rPr lang="en-US" sz="2400" dirty="0">
                <a:solidFill>
                  <a:srgbClr val="333333"/>
                </a:solidFill>
              </a:rPr>
              <a:t> </a:t>
            </a:r>
            <a:r>
              <a:rPr lang="en-US" sz="2400" dirty="0" err="1">
                <a:solidFill>
                  <a:srgbClr val="333333"/>
                </a:solidFill>
              </a:rPr>
              <a:t>pe</a:t>
            </a:r>
            <a:r>
              <a:rPr lang="en-US" sz="2400" dirty="0">
                <a:solidFill>
                  <a:srgbClr val="333333"/>
                </a:solidFill>
              </a:rPr>
              <a:t> care nu </a:t>
            </a:r>
            <a:r>
              <a:rPr lang="en-US" sz="2400" dirty="0" err="1">
                <a:solidFill>
                  <a:srgbClr val="333333"/>
                </a:solidFill>
              </a:rPr>
              <a:t>toţi</a:t>
            </a:r>
            <a:r>
              <a:rPr lang="en-US" sz="2400" dirty="0">
                <a:solidFill>
                  <a:srgbClr val="333333"/>
                </a:solidFill>
              </a:rPr>
              <a:t> le au </a:t>
            </a:r>
            <a:r>
              <a:rPr lang="en-US" sz="2400" dirty="0" err="1">
                <a:solidFill>
                  <a:srgbClr val="333333"/>
                </a:solidFill>
              </a:rPr>
              <a:t>sau</a:t>
            </a:r>
            <a:r>
              <a:rPr lang="en-US" sz="2400" dirty="0">
                <a:solidFill>
                  <a:srgbClr val="333333"/>
                </a:solidFill>
              </a:rPr>
              <a:t> de care </a:t>
            </a:r>
            <a:r>
              <a:rPr lang="en-US" sz="2400" dirty="0" err="1">
                <a:solidFill>
                  <a:srgbClr val="333333"/>
                </a:solidFill>
              </a:rPr>
              <a:t>poate</a:t>
            </a:r>
            <a:r>
              <a:rPr lang="en-US" sz="2400" dirty="0">
                <a:solidFill>
                  <a:srgbClr val="333333"/>
                </a:solidFill>
              </a:rPr>
              <a:t> </a:t>
            </a:r>
            <a:r>
              <a:rPr lang="en-US" sz="2400" dirty="0" err="1">
                <a:solidFill>
                  <a:srgbClr val="333333"/>
                </a:solidFill>
              </a:rPr>
              <a:t>să</a:t>
            </a:r>
            <a:r>
              <a:rPr lang="en-US" sz="2400" dirty="0">
                <a:solidFill>
                  <a:srgbClr val="333333"/>
                </a:solidFill>
              </a:rPr>
              <a:t> fie </a:t>
            </a:r>
            <a:r>
              <a:rPr lang="en-US" sz="2400" dirty="0" err="1">
                <a:solidFill>
                  <a:srgbClr val="333333"/>
                </a:solidFill>
              </a:rPr>
              <a:t>mândru</a:t>
            </a:r>
            <a:r>
              <a:rPr lang="en-US" sz="2400" dirty="0">
                <a:solidFill>
                  <a:srgbClr val="333333"/>
                </a:solidFill>
              </a:rPr>
              <a:t>…</a:t>
            </a:r>
            <a:br>
              <a:rPr lang="en-US" sz="2400" dirty="0">
                <a:solidFill>
                  <a:srgbClr val="333333"/>
                </a:solidFill>
              </a:rPr>
            </a:br>
            <a:r>
              <a:rPr lang="de-DE" sz="2400" i="1" dirty="0">
                <a:solidFill>
                  <a:srgbClr val="004992"/>
                </a:solidFill>
              </a:rPr>
              <a:t>Nu e nevoie s</a:t>
            </a:r>
            <a:r>
              <a:rPr lang="en-US" sz="2400" i="1" dirty="0">
                <a:solidFill>
                  <a:srgbClr val="004992"/>
                </a:solidFill>
              </a:rPr>
              <a:t>ă fie </a:t>
            </a:r>
            <a:r>
              <a:rPr lang="en-US" sz="2400" i="1" dirty="0" err="1">
                <a:solidFill>
                  <a:srgbClr val="004992"/>
                </a:solidFill>
              </a:rPr>
              <a:t>recorduri</a:t>
            </a:r>
            <a:r>
              <a:rPr lang="en-US" sz="2400" i="1" dirty="0">
                <a:solidFill>
                  <a:srgbClr val="004992"/>
                </a:solidFill>
              </a:rPr>
              <a:t> </a:t>
            </a:r>
            <a:r>
              <a:rPr lang="en-US" sz="2400" i="1" dirty="0" err="1">
                <a:solidFill>
                  <a:srgbClr val="004992"/>
                </a:solidFill>
              </a:rPr>
              <a:t>sau</a:t>
            </a:r>
            <a:r>
              <a:rPr lang="en-US" sz="2400" i="1" dirty="0">
                <a:solidFill>
                  <a:srgbClr val="004992"/>
                </a:solidFill>
              </a:rPr>
              <a:t> </a:t>
            </a:r>
            <a:r>
              <a:rPr lang="en-US" sz="2400" i="1" dirty="0" err="1">
                <a:solidFill>
                  <a:srgbClr val="004992"/>
                </a:solidFill>
              </a:rPr>
              <a:t>invenţii</a:t>
            </a:r>
            <a:r>
              <a:rPr lang="en-US" sz="2400" i="1" dirty="0">
                <a:solidFill>
                  <a:srgbClr val="004992"/>
                </a:solidFill>
              </a:rPr>
              <a:t> </a:t>
            </a:r>
            <a:r>
              <a:rPr lang="en-US" sz="2400" i="1" dirty="0" err="1">
                <a:solidFill>
                  <a:srgbClr val="004992"/>
                </a:solidFill>
              </a:rPr>
              <a:t>deosebite</a:t>
            </a:r>
            <a:r>
              <a:rPr lang="de-DE" sz="2400" i="1" dirty="0">
                <a:solidFill>
                  <a:srgbClr val="004992"/>
                </a:solidFill>
              </a:rPr>
              <a:t>!</a:t>
            </a: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9C750B81-4309-4205-807B-6CF3838137DD}"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a:t>
            </a:r>
            <a:endParaRPr lang="en-US" sz="3600">
              <a:latin typeface="+mn-lt"/>
              <a:ea typeface="+mn-ea"/>
              <a:cs typeface="+mn-cs"/>
            </a:endParaRPr>
          </a:p>
        </p:txBody>
      </p:sp>
      <p:sp>
        <p:nvSpPr>
          <p:cNvPr id="39938" name="Rectangle 2"/>
          <p:cNvSpPr>
            <a:spLocks noGrp="1" noChangeArrowheads="1"/>
          </p:cNvSpPr>
          <p:nvPr>
            <p:ph idx="1"/>
          </p:nvPr>
        </p:nvSpPr>
        <p:spPr>
          <a:xfrm>
            <a:off x="408955" y="2204864"/>
            <a:ext cx="8229600" cy="4248000"/>
          </a:xfrm>
        </p:spPr>
        <p:txBody>
          <a:bodyPr>
            <a:noAutofit/>
          </a:bodyPr>
          <a:lstStyle/>
          <a:p>
            <a:pPr marL="457200" indent="-457200" eaLnBrk="1" hangingPunct="1">
              <a:buFont typeface="+mj-lt"/>
              <a:buAutoNum type="arabicPeriod"/>
            </a:pPr>
            <a:r>
              <a:rPr lang="de-DE" altLang="de-DE" sz="2400" dirty="0">
                <a:solidFill>
                  <a:srgbClr val="004992"/>
                </a:solidFill>
              </a:rPr>
              <a:t>G</a:t>
            </a:r>
            <a:r>
              <a:rPr lang="en-US" altLang="de-DE" sz="2400" dirty="0" err="1">
                <a:solidFill>
                  <a:srgbClr val="004992"/>
                </a:solidFill>
              </a:rPr>
              <a:t>ândiţi-vă</a:t>
            </a:r>
            <a:r>
              <a:rPr lang="en-US" altLang="de-DE" sz="2400" dirty="0">
                <a:solidFill>
                  <a:srgbClr val="004992"/>
                </a:solidFill>
              </a:rPr>
              <a:t> </a:t>
            </a:r>
            <a:r>
              <a:rPr lang="en-US" altLang="de-DE" sz="2400" dirty="0" err="1">
                <a:solidFill>
                  <a:srgbClr val="004992"/>
                </a:solidFill>
              </a:rPr>
              <a:t>despre</a:t>
            </a:r>
            <a:r>
              <a:rPr lang="en-US" altLang="de-DE" sz="2400" dirty="0">
                <a:solidFill>
                  <a:srgbClr val="004992"/>
                </a:solidFill>
              </a:rPr>
              <a:t> </a:t>
            </a:r>
            <a:r>
              <a:rPr lang="en-US" altLang="de-DE" sz="2400" dirty="0" err="1">
                <a:solidFill>
                  <a:srgbClr val="004992"/>
                </a:solidFill>
              </a:rPr>
              <a:t>tăriile</a:t>
            </a:r>
            <a:r>
              <a:rPr lang="en-US" altLang="de-DE" sz="2400" dirty="0">
                <a:solidFill>
                  <a:srgbClr val="004992"/>
                </a:solidFill>
              </a:rPr>
              <a:t> </a:t>
            </a:r>
            <a:r>
              <a:rPr lang="en-US" altLang="de-DE" sz="2400" dirty="0" err="1">
                <a:solidFill>
                  <a:srgbClr val="004992"/>
                </a:solidFill>
              </a:rPr>
              <a:t>proprii</a:t>
            </a:r>
            <a:r>
              <a:rPr lang="de-DE" altLang="de-DE" sz="2400" dirty="0">
                <a:solidFill>
                  <a:srgbClr val="004992"/>
                </a:solidFill>
              </a:rPr>
              <a:t>:</a:t>
            </a:r>
            <a:br>
              <a:rPr lang="de-DE" altLang="de-DE" sz="2400" dirty="0">
                <a:solidFill>
                  <a:srgbClr val="004992"/>
                </a:solidFill>
              </a:rPr>
            </a:br>
            <a:r>
              <a:rPr lang="de-DE" altLang="de-DE" sz="2400" i="1" dirty="0">
                <a:solidFill>
                  <a:srgbClr val="333333"/>
                </a:solidFill>
              </a:rPr>
              <a:t>Ce </a:t>
            </a:r>
            <a:r>
              <a:rPr lang="en-US" altLang="de-DE" sz="2400" i="1" dirty="0" err="1">
                <a:solidFill>
                  <a:srgbClr val="333333"/>
                </a:solidFill>
              </a:rPr>
              <a:t>îmi</a:t>
            </a:r>
            <a:r>
              <a:rPr lang="en-US" altLang="de-DE" sz="2400" i="1" dirty="0">
                <a:solidFill>
                  <a:srgbClr val="333333"/>
                </a:solidFill>
              </a:rPr>
              <a:t> </a:t>
            </a:r>
            <a:r>
              <a:rPr lang="en-US" altLang="de-DE" sz="2400" i="1" dirty="0" err="1">
                <a:solidFill>
                  <a:srgbClr val="333333"/>
                </a:solidFill>
              </a:rPr>
              <a:t>reuşeşte</a:t>
            </a:r>
            <a:r>
              <a:rPr lang="en-US" altLang="de-DE" sz="2400" i="1" dirty="0">
                <a:solidFill>
                  <a:srgbClr val="333333"/>
                </a:solidFill>
              </a:rPr>
              <a:t>, la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sunt</a:t>
            </a:r>
            <a:r>
              <a:rPr lang="en-US" altLang="de-DE" sz="2400" i="1" dirty="0">
                <a:solidFill>
                  <a:srgbClr val="333333"/>
                </a:solidFill>
              </a:rPr>
              <a:t> bun</a:t>
            </a:r>
            <a:r>
              <a:rPr lang="de-DE" altLang="de-DE" sz="2400" i="1" dirty="0">
                <a:solidFill>
                  <a:srgbClr val="333333"/>
                </a:solidFill>
              </a:rPr>
              <a:t>? Pentru ce am primit des complimente?</a:t>
            </a:r>
            <a:br>
              <a:rPr lang="de-DE" altLang="de-DE" sz="2400" i="1" dirty="0">
                <a:solidFill>
                  <a:srgbClr val="333333"/>
                </a:solidFill>
              </a:rPr>
            </a:br>
            <a:r>
              <a:rPr lang="de-DE" altLang="de-DE" sz="1600" i="1" dirty="0">
                <a:solidFill>
                  <a:srgbClr val="333333"/>
                </a:solidFill>
              </a:rPr>
              <a:t>De exemplu sunt un meseria</a:t>
            </a:r>
            <a:r>
              <a:rPr lang="en-US" altLang="de-DE" sz="1600" i="1" dirty="0">
                <a:solidFill>
                  <a:srgbClr val="333333"/>
                </a:solidFill>
              </a:rPr>
              <a:t>ş bun</a:t>
            </a:r>
            <a:r>
              <a:rPr lang="de-DE" altLang="de-DE" sz="1600" i="1" dirty="0">
                <a:solidFill>
                  <a:srgbClr val="333333"/>
                </a:solidFill>
              </a:rPr>
              <a: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9C750B81-4309-4205-807B-6CF3838137DD}"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a:t>
            </a:r>
            <a:endParaRPr lang="en-US" sz="3600">
              <a:latin typeface="+mn-lt"/>
              <a:ea typeface="+mn-ea"/>
              <a:cs typeface="+mn-cs"/>
            </a:endParaRPr>
          </a:p>
        </p:txBody>
      </p:sp>
      <p:sp>
        <p:nvSpPr>
          <p:cNvPr id="39938" name="Rectangle 2"/>
          <p:cNvSpPr>
            <a:spLocks noGrp="1" noChangeArrowheads="1"/>
          </p:cNvSpPr>
          <p:nvPr>
            <p:ph idx="1"/>
          </p:nvPr>
        </p:nvSpPr>
        <p:spPr>
          <a:xfrm>
            <a:off x="408955" y="2204864"/>
            <a:ext cx="8229600" cy="4248000"/>
          </a:xfrm>
        </p:spPr>
        <p:txBody>
          <a:bodyPr>
            <a:noAutofit/>
          </a:bodyPr>
          <a:lstStyle/>
          <a:p>
            <a:pPr marL="457200" indent="-457200" eaLnBrk="1" hangingPunct="1">
              <a:buFont typeface="+mj-lt"/>
              <a:buAutoNum type="arabicPeriod"/>
            </a:pPr>
            <a:r>
              <a:rPr lang="de-DE" altLang="de-DE" sz="2400" dirty="0">
                <a:solidFill>
                  <a:srgbClr val="004992"/>
                </a:solidFill>
              </a:rPr>
              <a:t>G</a:t>
            </a:r>
            <a:r>
              <a:rPr lang="en-US" altLang="de-DE" sz="2400" dirty="0" err="1">
                <a:solidFill>
                  <a:srgbClr val="004992"/>
                </a:solidFill>
              </a:rPr>
              <a:t>ândiţi-vă</a:t>
            </a:r>
            <a:r>
              <a:rPr lang="en-US" altLang="de-DE" sz="2400" dirty="0">
                <a:solidFill>
                  <a:srgbClr val="004992"/>
                </a:solidFill>
              </a:rPr>
              <a:t> </a:t>
            </a:r>
            <a:r>
              <a:rPr lang="en-US" altLang="de-DE" sz="2400" dirty="0" err="1">
                <a:solidFill>
                  <a:srgbClr val="004992"/>
                </a:solidFill>
              </a:rPr>
              <a:t>despre</a:t>
            </a:r>
            <a:r>
              <a:rPr lang="en-US" altLang="de-DE" sz="2400" dirty="0">
                <a:solidFill>
                  <a:srgbClr val="004992"/>
                </a:solidFill>
              </a:rPr>
              <a:t> </a:t>
            </a:r>
            <a:r>
              <a:rPr lang="en-US" altLang="de-DE" sz="2400" dirty="0" err="1">
                <a:solidFill>
                  <a:srgbClr val="004992"/>
                </a:solidFill>
              </a:rPr>
              <a:t>tăriile</a:t>
            </a:r>
            <a:r>
              <a:rPr lang="en-US" altLang="de-DE" sz="2400" dirty="0">
                <a:solidFill>
                  <a:srgbClr val="004992"/>
                </a:solidFill>
              </a:rPr>
              <a:t> </a:t>
            </a:r>
            <a:r>
              <a:rPr lang="en-US" altLang="de-DE" sz="2400" dirty="0" err="1">
                <a:solidFill>
                  <a:srgbClr val="004992"/>
                </a:solidFill>
              </a:rPr>
              <a:t>proprii</a:t>
            </a:r>
            <a:r>
              <a:rPr lang="de-DE" altLang="de-DE" sz="2400" dirty="0">
                <a:solidFill>
                  <a:srgbClr val="004992"/>
                </a:solidFill>
              </a:rPr>
              <a:t>:</a:t>
            </a:r>
            <a:br>
              <a:rPr lang="de-DE" altLang="de-DE" sz="2400" dirty="0">
                <a:solidFill>
                  <a:srgbClr val="004992"/>
                </a:solidFill>
              </a:rPr>
            </a:br>
            <a:r>
              <a:rPr lang="de-DE" altLang="de-DE" sz="2400" i="1" dirty="0">
                <a:solidFill>
                  <a:srgbClr val="333333"/>
                </a:solidFill>
              </a:rPr>
              <a:t>Ce </a:t>
            </a:r>
            <a:r>
              <a:rPr lang="en-US" altLang="de-DE" sz="2400" i="1" dirty="0" err="1">
                <a:solidFill>
                  <a:srgbClr val="333333"/>
                </a:solidFill>
              </a:rPr>
              <a:t>îmi</a:t>
            </a:r>
            <a:r>
              <a:rPr lang="en-US" altLang="de-DE" sz="2400" i="1" dirty="0">
                <a:solidFill>
                  <a:srgbClr val="333333"/>
                </a:solidFill>
              </a:rPr>
              <a:t> </a:t>
            </a:r>
            <a:r>
              <a:rPr lang="en-US" altLang="de-DE" sz="2400" i="1" dirty="0" err="1">
                <a:solidFill>
                  <a:srgbClr val="333333"/>
                </a:solidFill>
              </a:rPr>
              <a:t>reuşeşte</a:t>
            </a:r>
            <a:r>
              <a:rPr lang="en-US" altLang="de-DE" sz="2400" i="1" dirty="0">
                <a:solidFill>
                  <a:srgbClr val="333333"/>
                </a:solidFill>
              </a:rPr>
              <a:t>, la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sunt</a:t>
            </a:r>
            <a:r>
              <a:rPr lang="en-US" altLang="de-DE" sz="2400" i="1" dirty="0">
                <a:solidFill>
                  <a:srgbClr val="333333"/>
                </a:solidFill>
              </a:rPr>
              <a:t> bun</a:t>
            </a:r>
            <a:r>
              <a:rPr lang="de-DE" altLang="de-DE" sz="2400" i="1" dirty="0">
                <a:solidFill>
                  <a:srgbClr val="333333"/>
                </a:solidFill>
              </a:rPr>
              <a:t>? Pentru ce am primit des complimente?</a:t>
            </a:r>
            <a:br>
              <a:rPr lang="de-DE" altLang="de-DE" sz="2400" i="1" dirty="0">
                <a:solidFill>
                  <a:srgbClr val="333333"/>
                </a:solidFill>
              </a:rPr>
            </a:br>
            <a:r>
              <a:rPr lang="de-DE" altLang="de-DE" sz="1600" i="1" dirty="0">
                <a:solidFill>
                  <a:srgbClr val="333333"/>
                </a:solidFill>
              </a:rPr>
              <a:t>De exemplu sunt un meseria</a:t>
            </a:r>
            <a:r>
              <a:rPr lang="en-US" altLang="de-DE" sz="1600" i="1" dirty="0">
                <a:solidFill>
                  <a:srgbClr val="333333"/>
                </a:solidFill>
              </a:rPr>
              <a:t>ş bun</a:t>
            </a:r>
            <a:r>
              <a:rPr lang="de-DE" altLang="de-DE" sz="1600" i="1" dirty="0">
                <a:solidFill>
                  <a:srgbClr val="333333"/>
                </a:solidFill>
              </a:rPr>
              <a:t>…</a:t>
            </a:r>
          </a:p>
          <a:p>
            <a:pPr marL="457200" indent="-457200" eaLnBrk="1" hangingPunct="1">
              <a:buFont typeface="+mj-lt"/>
              <a:buAutoNum type="arabicPeriod"/>
            </a:pPr>
            <a:r>
              <a:rPr lang="de-DE" altLang="de-DE" sz="2400" dirty="0">
                <a:solidFill>
                  <a:srgbClr val="004992"/>
                </a:solidFill>
              </a:rPr>
              <a:t>Imagina</a:t>
            </a:r>
            <a:r>
              <a:rPr lang="en-US" altLang="de-DE" sz="2400" dirty="0" err="1">
                <a:solidFill>
                  <a:srgbClr val="004992"/>
                </a:solidFill>
              </a:rPr>
              <a:t>ţi-vă</a:t>
            </a:r>
            <a:r>
              <a:rPr lang="en-US" altLang="de-DE" sz="2400" dirty="0">
                <a:solidFill>
                  <a:srgbClr val="004992"/>
                </a:solidFill>
              </a:rPr>
              <a:t> </a:t>
            </a:r>
            <a:r>
              <a:rPr lang="en-US" altLang="de-DE" sz="2400" dirty="0" err="1">
                <a:solidFill>
                  <a:srgbClr val="004992"/>
                </a:solidFill>
              </a:rPr>
              <a:t>situaţii</a:t>
            </a:r>
            <a:r>
              <a:rPr lang="en-US" altLang="de-DE" sz="2400" dirty="0">
                <a:solidFill>
                  <a:srgbClr val="004992"/>
                </a:solidFill>
              </a:rPr>
              <a:t> concrete</a:t>
            </a:r>
            <a:r>
              <a:rPr lang="de-DE" altLang="de-DE" sz="2400" dirty="0">
                <a:solidFill>
                  <a:srgbClr val="004992"/>
                </a:solidFill>
              </a:rPr>
              <a:t>:</a:t>
            </a:r>
            <a:br>
              <a:rPr lang="de-DE" altLang="de-DE" sz="2400" dirty="0">
                <a:solidFill>
                  <a:srgbClr val="004992"/>
                </a:solidFill>
              </a:rPr>
            </a:br>
            <a:r>
              <a:rPr lang="de-DE" altLang="de-DE" sz="2400" i="1" dirty="0">
                <a:solidFill>
                  <a:srgbClr val="333333"/>
                </a:solidFill>
              </a:rPr>
              <a:t>C</a:t>
            </a:r>
            <a:r>
              <a:rPr lang="en-US" altLang="de-DE" sz="2400" i="1" dirty="0" err="1">
                <a:solidFill>
                  <a:srgbClr val="333333"/>
                </a:solidFill>
              </a:rPr>
              <a:t>ând</a:t>
            </a:r>
            <a:r>
              <a:rPr lang="en-US" altLang="de-DE" sz="2400" i="1" dirty="0">
                <a:solidFill>
                  <a:srgbClr val="333333"/>
                </a:solidFill>
              </a:rPr>
              <a:t> </a:t>
            </a:r>
            <a:r>
              <a:rPr lang="en-US" altLang="de-DE" sz="2400" i="1" dirty="0" err="1">
                <a:solidFill>
                  <a:srgbClr val="333333"/>
                </a:solidFill>
              </a:rPr>
              <a:t>şi</a:t>
            </a:r>
            <a:r>
              <a:rPr lang="en-US" altLang="de-DE" sz="2400" i="1" dirty="0">
                <a:solidFill>
                  <a:srgbClr val="333333"/>
                </a:solidFill>
              </a:rPr>
              <a:t> </a:t>
            </a:r>
            <a:r>
              <a:rPr lang="en-US" altLang="de-DE" sz="2400" i="1" dirty="0" err="1">
                <a:solidFill>
                  <a:srgbClr val="333333"/>
                </a:solidFill>
              </a:rPr>
              <a:t>unde</a:t>
            </a:r>
            <a:r>
              <a:rPr lang="de-DE" altLang="de-DE" sz="2400" i="1" dirty="0">
                <a:solidFill>
                  <a:srgbClr val="333333"/>
                </a:solidFill>
              </a:rPr>
              <a:t>? Ce am f</a:t>
            </a:r>
            <a:r>
              <a:rPr lang="en-US" altLang="de-DE" sz="2400" i="1" dirty="0" err="1">
                <a:solidFill>
                  <a:srgbClr val="333333"/>
                </a:solidFill>
              </a:rPr>
              <a:t>ăcut</a:t>
            </a:r>
            <a:r>
              <a:rPr lang="en-US" altLang="de-DE" sz="2400" i="1" dirty="0">
                <a:solidFill>
                  <a:srgbClr val="333333"/>
                </a:solidFill>
              </a:rPr>
              <a:t> </a:t>
            </a:r>
            <a:r>
              <a:rPr lang="en-US" altLang="de-DE" sz="2400" i="1" dirty="0" err="1">
                <a:solidFill>
                  <a:srgbClr val="333333"/>
                </a:solidFill>
              </a:rPr>
              <a:t>concret</a:t>
            </a:r>
            <a:r>
              <a:rPr lang="en-US" altLang="de-DE" sz="2400" i="1" dirty="0">
                <a:solidFill>
                  <a:srgbClr val="333333"/>
                </a:solidFill>
              </a:rPr>
              <a:t> </a:t>
            </a:r>
            <a:r>
              <a:rPr lang="en-US" altLang="de-DE" sz="2400" i="1" dirty="0" err="1">
                <a:solidFill>
                  <a:srgbClr val="333333"/>
                </a:solidFill>
              </a:rPr>
              <a:t>sau</a:t>
            </a:r>
            <a:r>
              <a:rPr lang="en-US" altLang="de-DE" sz="2400" i="1" dirty="0">
                <a:solidFill>
                  <a:srgbClr val="333333"/>
                </a:solidFill>
              </a:rPr>
              <a:t> cine mi-a </a:t>
            </a:r>
            <a:r>
              <a:rPr lang="en-US" altLang="de-DE" sz="2400" i="1" dirty="0" err="1">
                <a:solidFill>
                  <a:srgbClr val="333333"/>
                </a:solidFill>
              </a:rPr>
              <a:t>spus</a:t>
            </a:r>
            <a:r>
              <a:rPr lang="de-DE" altLang="de-DE" sz="2400" i="1" dirty="0">
                <a:solidFill>
                  <a:srgbClr val="333333"/>
                </a:solidFill>
              </a:rPr>
              <a:t>?</a:t>
            </a:r>
            <a:br>
              <a:rPr lang="de-DE" altLang="de-DE" sz="2400" i="1" dirty="0">
                <a:solidFill>
                  <a:srgbClr val="333333"/>
                </a:solidFill>
              </a:rPr>
            </a:br>
            <a:r>
              <a:rPr lang="de-DE" altLang="de-DE" sz="1600" i="1" dirty="0">
                <a:solidFill>
                  <a:srgbClr val="333333"/>
                </a:solidFill>
              </a:rPr>
              <a:t>De exemplu s</a:t>
            </a:r>
            <a:r>
              <a:rPr lang="en-US" altLang="de-DE" sz="1600" i="1" dirty="0" err="1">
                <a:solidFill>
                  <a:srgbClr val="333333"/>
                </a:solidFill>
              </a:rPr>
              <a:t>ăptămâna</a:t>
            </a:r>
            <a:r>
              <a:rPr lang="en-US" altLang="de-DE" sz="1600" i="1" dirty="0">
                <a:solidFill>
                  <a:srgbClr val="333333"/>
                </a:solidFill>
              </a:rPr>
              <a:t> </a:t>
            </a:r>
            <a:r>
              <a:rPr lang="en-US" altLang="de-DE" sz="1600" i="1" dirty="0" err="1">
                <a:solidFill>
                  <a:srgbClr val="333333"/>
                </a:solidFill>
              </a:rPr>
              <a:t>trecută</a:t>
            </a:r>
            <a:r>
              <a:rPr lang="en-US" altLang="de-DE" sz="1600" i="1" dirty="0">
                <a:solidFill>
                  <a:srgbClr val="333333"/>
                </a:solidFill>
              </a:rPr>
              <a:t> am </a:t>
            </a:r>
            <a:r>
              <a:rPr lang="en-US" altLang="de-DE" sz="1600" i="1" dirty="0" err="1">
                <a:solidFill>
                  <a:srgbClr val="333333"/>
                </a:solidFill>
              </a:rPr>
              <a:t>ajutat</a:t>
            </a:r>
            <a:r>
              <a:rPr lang="en-US" altLang="de-DE" sz="1600" i="1" dirty="0">
                <a:solidFill>
                  <a:srgbClr val="333333"/>
                </a:solidFill>
              </a:rPr>
              <a:t> o </a:t>
            </a:r>
            <a:r>
              <a:rPr lang="en-US" altLang="de-DE" sz="1600" i="1" dirty="0" err="1">
                <a:solidFill>
                  <a:srgbClr val="333333"/>
                </a:solidFill>
              </a:rPr>
              <a:t>prietenă</a:t>
            </a:r>
            <a:r>
              <a:rPr lang="en-US" altLang="de-DE" sz="1600" i="1" dirty="0">
                <a:solidFill>
                  <a:srgbClr val="333333"/>
                </a:solidFill>
              </a:rPr>
              <a:t> la </a:t>
            </a:r>
            <a:r>
              <a:rPr lang="en-US" altLang="de-DE" sz="1600" i="1" dirty="0" err="1">
                <a:solidFill>
                  <a:srgbClr val="333333"/>
                </a:solidFill>
              </a:rPr>
              <a:t>zugrăvit</a:t>
            </a:r>
            <a:r>
              <a:rPr lang="en-US" altLang="de-DE" sz="1600" i="1" dirty="0">
                <a:solidFill>
                  <a:srgbClr val="333333"/>
                </a:solidFill>
              </a:rPr>
              <a:t> </a:t>
            </a:r>
            <a:r>
              <a:rPr lang="en-US" altLang="de-DE" sz="1600" i="1" dirty="0" err="1">
                <a:solidFill>
                  <a:srgbClr val="333333"/>
                </a:solidFill>
              </a:rPr>
              <a:t>şi</a:t>
            </a:r>
            <a:r>
              <a:rPr lang="en-US" altLang="de-DE" sz="1600" i="1" dirty="0">
                <a:solidFill>
                  <a:srgbClr val="333333"/>
                </a:solidFill>
              </a:rPr>
              <a:t> s-a </a:t>
            </a:r>
            <a:r>
              <a:rPr lang="en-US" altLang="de-DE" sz="1600" i="1" dirty="0" err="1">
                <a:solidFill>
                  <a:srgbClr val="333333"/>
                </a:solidFill>
              </a:rPr>
              <a:t>bucurat</a:t>
            </a:r>
            <a:r>
              <a:rPr lang="en-US" altLang="de-DE" sz="1600" i="1" dirty="0">
                <a:solidFill>
                  <a:srgbClr val="333333"/>
                </a:solidFill>
              </a:rPr>
              <a:t> </a:t>
            </a:r>
            <a:r>
              <a:rPr lang="en-US" altLang="de-DE" sz="1600" i="1" dirty="0" err="1">
                <a:solidFill>
                  <a:srgbClr val="333333"/>
                </a:solidFill>
              </a:rPr>
              <a:t>că</a:t>
            </a:r>
            <a:r>
              <a:rPr lang="en-US" altLang="de-DE" sz="1600" i="1" dirty="0">
                <a:solidFill>
                  <a:srgbClr val="333333"/>
                </a:solidFill>
              </a:rPr>
              <a:t> am </a:t>
            </a:r>
            <a:r>
              <a:rPr lang="en-US" altLang="de-DE" sz="1600" i="1" dirty="0" err="1">
                <a:solidFill>
                  <a:srgbClr val="333333"/>
                </a:solidFill>
              </a:rPr>
              <a:t>ajutat</a:t>
            </a:r>
            <a:r>
              <a:rPr lang="en-US" altLang="de-DE" sz="1600" i="1" dirty="0">
                <a:solidFill>
                  <a:srgbClr val="333333"/>
                </a:solidFill>
              </a:rPr>
              <a:t>-o</a:t>
            </a:r>
            <a:r>
              <a:rPr lang="en-US" altLang="de-DE" sz="1600" i="1">
                <a:solidFill>
                  <a:srgbClr val="333333"/>
                </a:solidFill>
              </a:rPr>
              <a:t>.</a:t>
            </a:r>
            <a:r>
              <a:rPr lang="de-DE" altLang="de-DE" sz="1600" i="1">
                <a:solidFill>
                  <a:srgbClr val="333333"/>
                </a:solidFill>
              </a:rPr>
              <a:t>..</a:t>
            </a:r>
            <a:endParaRPr lang="de-DE" altLang="de-DE" sz="16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9C750B81-4309-4205-807B-6CF3838137DD}" type="slidenum">
              <a:rPr lang="de-DE" altLang="de-DE" smtClean="0"/>
              <a:pPr/>
              <a:t>37</a:t>
            </a:fld>
            <a:endParaRPr lang="de-DE" altLang="de-DE"/>
          </a:p>
        </p:txBody>
      </p:sp>
    </p:spTree>
    <p:extLst>
      <p:ext uri="{BB962C8B-B14F-4D97-AF65-F5344CB8AC3E}">
        <p14:creationId xmlns:p14="http://schemas.microsoft.com/office/powerpoint/2010/main" val="1258256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vi-VN" sz="3600">
                <a:latin typeface="+mn-lt"/>
                <a:ea typeface="+mn-ea"/>
                <a:cs typeface="+mn-cs"/>
              </a:rPr>
              <a:t>Fiţi conştienţi de tăriile voastre</a:t>
            </a:r>
            <a:endParaRPr lang="en-US" sz="3600">
              <a:latin typeface="+mn-lt"/>
              <a:ea typeface="+mn-ea"/>
              <a:cs typeface="+mn-cs"/>
            </a:endParaRPr>
          </a:p>
        </p:txBody>
      </p:sp>
      <p:sp>
        <p:nvSpPr>
          <p:cNvPr id="39938" name="Rectangle 2"/>
          <p:cNvSpPr>
            <a:spLocks noGrp="1" noChangeArrowheads="1"/>
          </p:cNvSpPr>
          <p:nvPr>
            <p:ph idx="1"/>
          </p:nvPr>
        </p:nvSpPr>
        <p:spPr>
          <a:xfrm>
            <a:off x="408955" y="2204864"/>
            <a:ext cx="8229600" cy="4248000"/>
          </a:xfrm>
        </p:spPr>
        <p:txBody>
          <a:bodyPr>
            <a:noAutofit/>
          </a:bodyPr>
          <a:lstStyle/>
          <a:p>
            <a:pPr marL="457200" indent="-457200" eaLnBrk="1" hangingPunct="1">
              <a:buFont typeface="+mj-lt"/>
              <a:buAutoNum type="arabicPeriod"/>
            </a:pPr>
            <a:r>
              <a:rPr lang="de-DE" altLang="de-DE" sz="2400" dirty="0">
                <a:solidFill>
                  <a:srgbClr val="004992"/>
                </a:solidFill>
              </a:rPr>
              <a:t>G</a:t>
            </a:r>
            <a:r>
              <a:rPr lang="en-US" altLang="de-DE" sz="2400" dirty="0" err="1">
                <a:solidFill>
                  <a:srgbClr val="004992"/>
                </a:solidFill>
              </a:rPr>
              <a:t>ândiţi-vă</a:t>
            </a:r>
            <a:r>
              <a:rPr lang="en-US" altLang="de-DE" sz="2400" dirty="0">
                <a:solidFill>
                  <a:srgbClr val="004992"/>
                </a:solidFill>
              </a:rPr>
              <a:t> </a:t>
            </a:r>
            <a:r>
              <a:rPr lang="en-US" altLang="de-DE" sz="2400" dirty="0" err="1">
                <a:solidFill>
                  <a:srgbClr val="004992"/>
                </a:solidFill>
              </a:rPr>
              <a:t>despre</a:t>
            </a:r>
            <a:r>
              <a:rPr lang="en-US" altLang="de-DE" sz="2400" dirty="0">
                <a:solidFill>
                  <a:srgbClr val="004992"/>
                </a:solidFill>
              </a:rPr>
              <a:t> </a:t>
            </a:r>
            <a:r>
              <a:rPr lang="en-US" altLang="de-DE" sz="2400" dirty="0" err="1">
                <a:solidFill>
                  <a:srgbClr val="004992"/>
                </a:solidFill>
              </a:rPr>
              <a:t>tăriile</a:t>
            </a:r>
            <a:r>
              <a:rPr lang="en-US" altLang="de-DE" sz="2400" dirty="0">
                <a:solidFill>
                  <a:srgbClr val="004992"/>
                </a:solidFill>
              </a:rPr>
              <a:t> </a:t>
            </a:r>
            <a:r>
              <a:rPr lang="en-US" altLang="de-DE" sz="2400" dirty="0" err="1">
                <a:solidFill>
                  <a:srgbClr val="004992"/>
                </a:solidFill>
              </a:rPr>
              <a:t>proprii</a:t>
            </a:r>
            <a:r>
              <a:rPr lang="de-DE" altLang="de-DE" sz="2400" dirty="0">
                <a:solidFill>
                  <a:srgbClr val="004992"/>
                </a:solidFill>
              </a:rPr>
              <a:t>:</a:t>
            </a:r>
            <a:br>
              <a:rPr lang="de-DE" altLang="de-DE" sz="2400" dirty="0">
                <a:solidFill>
                  <a:srgbClr val="004992"/>
                </a:solidFill>
              </a:rPr>
            </a:br>
            <a:r>
              <a:rPr lang="de-DE" altLang="de-DE" sz="2400" i="1" dirty="0">
                <a:solidFill>
                  <a:srgbClr val="333333"/>
                </a:solidFill>
              </a:rPr>
              <a:t>Ce </a:t>
            </a:r>
            <a:r>
              <a:rPr lang="en-US" altLang="de-DE" sz="2400" i="1" dirty="0" err="1">
                <a:solidFill>
                  <a:srgbClr val="333333"/>
                </a:solidFill>
              </a:rPr>
              <a:t>îmi</a:t>
            </a:r>
            <a:r>
              <a:rPr lang="en-US" altLang="de-DE" sz="2400" i="1" dirty="0">
                <a:solidFill>
                  <a:srgbClr val="333333"/>
                </a:solidFill>
              </a:rPr>
              <a:t> </a:t>
            </a:r>
            <a:r>
              <a:rPr lang="en-US" altLang="de-DE" sz="2400" i="1" dirty="0" err="1">
                <a:solidFill>
                  <a:srgbClr val="333333"/>
                </a:solidFill>
              </a:rPr>
              <a:t>reuşeşte</a:t>
            </a:r>
            <a:r>
              <a:rPr lang="en-US" altLang="de-DE" sz="2400" i="1" dirty="0">
                <a:solidFill>
                  <a:srgbClr val="333333"/>
                </a:solidFill>
              </a:rPr>
              <a:t>, la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sunt</a:t>
            </a:r>
            <a:r>
              <a:rPr lang="en-US" altLang="de-DE" sz="2400" i="1" dirty="0">
                <a:solidFill>
                  <a:srgbClr val="333333"/>
                </a:solidFill>
              </a:rPr>
              <a:t> bun</a:t>
            </a:r>
            <a:r>
              <a:rPr lang="de-DE" altLang="de-DE" sz="2400" i="1" dirty="0">
                <a:solidFill>
                  <a:srgbClr val="333333"/>
                </a:solidFill>
              </a:rPr>
              <a:t>? Pentru ce am primit des complimente?</a:t>
            </a:r>
            <a:br>
              <a:rPr lang="de-DE" altLang="de-DE" sz="2400" i="1" dirty="0">
                <a:solidFill>
                  <a:srgbClr val="333333"/>
                </a:solidFill>
              </a:rPr>
            </a:br>
            <a:r>
              <a:rPr lang="de-DE" altLang="de-DE" sz="1600" i="1" dirty="0">
                <a:solidFill>
                  <a:srgbClr val="333333"/>
                </a:solidFill>
              </a:rPr>
              <a:t>De exemplu sunt un meseria</a:t>
            </a:r>
            <a:r>
              <a:rPr lang="en-US" altLang="de-DE" sz="1600" i="1" dirty="0">
                <a:solidFill>
                  <a:srgbClr val="333333"/>
                </a:solidFill>
              </a:rPr>
              <a:t>ş bun</a:t>
            </a:r>
            <a:r>
              <a:rPr lang="de-DE" altLang="de-DE" sz="1600" i="1" dirty="0">
                <a:solidFill>
                  <a:srgbClr val="333333"/>
                </a:solidFill>
              </a:rPr>
              <a:t>…</a:t>
            </a:r>
          </a:p>
          <a:p>
            <a:pPr marL="457200" indent="-457200" eaLnBrk="1" hangingPunct="1">
              <a:buFont typeface="+mj-lt"/>
              <a:buAutoNum type="arabicPeriod"/>
            </a:pPr>
            <a:r>
              <a:rPr lang="de-DE" altLang="de-DE" sz="2400" dirty="0">
                <a:solidFill>
                  <a:srgbClr val="004992"/>
                </a:solidFill>
              </a:rPr>
              <a:t>Imagina</a:t>
            </a:r>
            <a:r>
              <a:rPr lang="en-US" altLang="de-DE" sz="2400" dirty="0" err="1">
                <a:solidFill>
                  <a:srgbClr val="004992"/>
                </a:solidFill>
              </a:rPr>
              <a:t>ţi-vă</a:t>
            </a:r>
            <a:r>
              <a:rPr lang="en-US" altLang="de-DE" sz="2400" dirty="0">
                <a:solidFill>
                  <a:srgbClr val="004992"/>
                </a:solidFill>
              </a:rPr>
              <a:t> </a:t>
            </a:r>
            <a:r>
              <a:rPr lang="en-US" altLang="de-DE" sz="2400" dirty="0" err="1">
                <a:solidFill>
                  <a:srgbClr val="004992"/>
                </a:solidFill>
              </a:rPr>
              <a:t>situaţii</a:t>
            </a:r>
            <a:r>
              <a:rPr lang="en-US" altLang="de-DE" sz="2400" dirty="0">
                <a:solidFill>
                  <a:srgbClr val="004992"/>
                </a:solidFill>
              </a:rPr>
              <a:t> concrete</a:t>
            </a:r>
            <a:r>
              <a:rPr lang="de-DE" altLang="de-DE" sz="2400" dirty="0">
                <a:solidFill>
                  <a:srgbClr val="004992"/>
                </a:solidFill>
              </a:rPr>
              <a:t>:</a:t>
            </a:r>
            <a:br>
              <a:rPr lang="de-DE" altLang="de-DE" sz="2400" dirty="0">
                <a:solidFill>
                  <a:srgbClr val="004992"/>
                </a:solidFill>
              </a:rPr>
            </a:br>
            <a:r>
              <a:rPr lang="de-DE" altLang="de-DE" sz="2400" i="1" dirty="0">
                <a:solidFill>
                  <a:srgbClr val="333333"/>
                </a:solidFill>
              </a:rPr>
              <a:t>C</a:t>
            </a:r>
            <a:r>
              <a:rPr lang="en-US" altLang="de-DE" sz="2400" i="1" dirty="0" err="1">
                <a:solidFill>
                  <a:srgbClr val="333333"/>
                </a:solidFill>
              </a:rPr>
              <a:t>ând</a:t>
            </a:r>
            <a:r>
              <a:rPr lang="en-US" altLang="de-DE" sz="2400" i="1" dirty="0">
                <a:solidFill>
                  <a:srgbClr val="333333"/>
                </a:solidFill>
              </a:rPr>
              <a:t> </a:t>
            </a:r>
            <a:r>
              <a:rPr lang="en-US" altLang="de-DE" sz="2400" i="1" dirty="0" err="1">
                <a:solidFill>
                  <a:srgbClr val="333333"/>
                </a:solidFill>
              </a:rPr>
              <a:t>şi</a:t>
            </a:r>
            <a:r>
              <a:rPr lang="en-US" altLang="de-DE" sz="2400" i="1" dirty="0">
                <a:solidFill>
                  <a:srgbClr val="333333"/>
                </a:solidFill>
              </a:rPr>
              <a:t> </a:t>
            </a:r>
            <a:r>
              <a:rPr lang="en-US" altLang="de-DE" sz="2400" i="1" dirty="0" err="1">
                <a:solidFill>
                  <a:srgbClr val="333333"/>
                </a:solidFill>
              </a:rPr>
              <a:t>unde</a:t>
            </a:r>
            <a:r>
              <a:rPr lang="de-DE" altLang="de-DE" sz="2400" i="1" dirty="0">
                <a:solidFill>
                  <a:srgbClr val="333333"/>
                </a:solidFill>
              </a:rPr>
              <a:t>? Ce am f</a:t>
            </a:r>
            <a:r>
              <a:rPr lang="en-US" altLang="de-DE" sz="2400" i="1" dirty="0" err="1">
                <a:solidFill>
                  <a:srgbClr val="333333"/>
                </a:solidFill>
              </a:rPr>
              <a:t>ăcut</a:t>
            </a:r>
            <a:r>
              <a:rPr lang="en-US" altLang="de-DE" sz="2400" i="1" dirty="0">
                <a:solidFill>
                  <a:srgbClr val="333333"/>
                </a:solidFill>
              </a:rPr>
              <a:t> </a:t>
            </a:r>
            <a:r>
              <a:rPr lang="en-US" altLang="de-DE" sz="2400" i="1" dirty="0" err="1">
                <a:solidFill>
                  <a:srgbClr val="333333"/>
                </a:solidFill>
              </a:rPr>
              <a:t>concret</a:t>
            </a:r>
            <a:r>
              <a:rPr lang="en-US" altLang="de-DE" sz="2400" i="1" dirty="0">
                <a:solidFill>
                  <a:srgbClr val="333333"/>
                </a:solidFill>
              </a:rPr>
              <a:t> </a:t>
            </a:r>
            <a:r>
              <a:rPr lang="en-US" altLang="de-DE" sz="2400" i="1" dirty="0" err="1">
                <a:solidFill>
                  <a:srgbClr val="333333"/>
                </a:solidFill>
              </a:rPr>
              <a:t>sau</a:t>
            </a:r>
            <a:r>
              <a:rPr lang="en-US" altLang="de-DE" sz="2400" i="1" dirty="0">
                <a:solidFill>
                  <a:srgbClr val="333333"/>
                </a:solidFill>
              </a:rPr>
              <a:t> cine mi-a </a:t>
            </a:r>
            <a:r>
              <a:rPr lang="en-US" altLang="de-DE" sz="2400" i="1" dirty="0" err="1">
                <a:solidFill>
                  <a:srgbClr val="333333"/>
                </a:solidFill>
              </a:rPr>
              <a:t>spus</a:t>
            </a:r>
            <a:r>
              <a:rPr lang="de-DE" altLang="de-DE" sz="2400" i="1" dirty="0">
                <a:solidFill>
                  <a:srgbClr val="333333"/>
                </a:solidFill>
              </a:rPr>
              <a:t>?</a:t>
            </a:r>
            <a:br>
              <a:rPr lang="de-DE" altLang="de-DE" sz="2400" i="1" dirty="0">
                <a:solidFill>
                  <a:srgbClr val="333333"/>
                </a:solidFill>
              </a:rPr>
            </a:br>
            <a:r>
              <a:rPr lang="de-DE" altLang="de-DE" sz="1600" i="1" dirty="0">
                <a:solidFill>
                  <a:srgbClr val="333333"/>
                </a:solidFill>
              </a:rPr>
              <a:t>De exemplu s</a:t>
            </a:r>
            <a:r>
              <a:rPr lang="en-US" altLang="de-DE" sz="1600" i="1" dirty="0" err="1">
                <a:solidFill>
                  <a:srgbClr val="333333"/>
                </a:solidFill>
              </a:rPr>
              <a:t>ăptămâna</a:t>
            </a:r>
            <a:r>
              <a:rPr lang="en-US" altLang="de-DE" sz="1600" i="1" dirty="0">
                <a:solidFill>
                  <a:srgbClr val="333333"/>
                </a:solidFill>
              </a:rPr>
              <a:t> </a:t>
            </a:r>
            <a:r>
              <a:rPr lang="en-US" altLang="de-DE" sz="1600" i="1" dirty="0" err="1">
                <a:solidFill>
                  <a:srgbClr val="333333"/>
                </a:solidFill>
              </a:rPr>
              <a:t>trecută</a:t>
            </a:r>
            <a:r>
              <a:rPr lang="en-US" altLang="de-DE" sz="1600" i="1" dirty="0">
                <a:solidFill>
                  <a:srgbClr val="333333"/>
                </a:solidFill>
              </a:rPr>
              <a:t> am </a:t>
            </a:r>
            <a:r>
              <a:rPr lang="en-US" altLang="de-DE" sz="1600" i="1" dirty="0" err="1">
                <a:solidFill>
                  <a:srgbClr val="333333"/>
                </a:solidFill>
              </a:rPr>
              <a:t>ajutat</a:t>
            </a:r>
            <a:r>
              <a:rPr lang="en-US" altLang="de-DE" sz="1600" i="1" dirty="0">
                <a:solidFill>
                  <a:srgbClr val="333333"/>
                </a:solidFill>
              </a:rPr>
              <a:t> o </a:t>
            </a:r>
            <a:r>
              <a:rPr lang="en-US" altLang="de-DE" sz="1600" i="1" dirty="0" err="1">
                <a:solidFill>
                  <a:srgbClr val="333333"/>
                </a:solidFill>
              </a:rPr>
              <a:t>prietenă</a:t>
            </a:r>
            <a:r>
              <a:rPr lang="en-US" altLang="de-DE" sz="1600" i="1" dirty="0">
                <a:solidFill>
                  <a:srgbClr val="333333"/>
                </a:solidFill>
              </a:rPr>
              <a:t> la </a:t>
            </a:r>
            <a:r>
              <a:rPr lang="en-US" altLang="de-DE" sz="1600" i="1" dirty="0" err="1">
                <a:solidFill>
                  <a:srgbClr val="333333"/>
                </a:solidFill>
              </a:rPr>
              <a:t>zugrăvit</a:t>
            </a:r>
            <a:r>
              <a:rPr lang="en-US" altLang="de-DE" sz="1600" i="1" dirty="0">
                <a:solidFill>
                  <a:srgbClr val="333333"/>
                </a:solidFill>
              </a:rPr>
              <a:t> </a:t>
            </a:r>
            <a:r>
              <a:rPr lang="en-US" altLang="de-DE" sz="1600" i="1" dirty="0" err="1">
                <a:solidFill>
                  <a:srgbClr val="333333"/>
                </a:solidFill>
              </a:rPr>
              <a:t>şi</a:t>
            </a:r>
            <a:r>
              <a:rPr lang="en-US" altLang="de-DE" sz="1600" i="1" dirty="0">
                <a:solidFill>
                  <a:srgbClr val="333333"/>
                </a:solidFill>
              </a:rPr>
              <a:t> s-a </a:t>
            </a:r>
            <a:r>
              <a:rPr lang="en-US" altLang="de-DE" sz="1600" i="1" dirty="0" err="1">
                <a:solidFill>
                  <a:srgbClr val="333333"/>
                </a:solidFill>
              </a:rPr>
              <a:t>bucurat</a:t>
            </a:r>
            <a:r>
              <a:rPr lang="en-US" altLang="de-DE" sz="1600" i="1" dirty="0">
                <a:solidFill>
                  <a:srgbClr val="333333"/>
                </a:solidFill>
              </a:rPr>
              <a:t> </a:t>
            </a:r>
            <a:r>
              <a:rPr lang="en-US" altLang="de-DE" sz="1600" i="1" dirty="0" err="1">
                <a:solidFill>
                  <a:srgbClr val="333333"/>
                </a:solidFill>
              </a:rPr>
              <a:t>că</a:t>
            </a:r>
            <a:r>
              <a:rPr lang="en-US" altLang="de-DE" sz="1600" i="1" dirty="0">
                <a:solidFill>
                  <a:srgbClr val="333333"/>
                </a:solidFill>
              </a:rPr>
              <a:t> am </a:t>
            </a:r>
            <a:r>
              <a:rPr lang="en-US" altLang="de-DE" sz="1600" i="1" dirty="0" err="1">
                <a:solidFill>
                  <a:srgbClr val="333333"/>
                </a:solidFill>
              </a:rPr>
              <a:t>ajutat</a:t>
            </a:r>
            <a:r>
              <a:rPr lang="en-US" altLang="de-DE" sz="1600" i="1" dirty="0">
                <a:solidFill>
                  <a:srgbClr val="333333"/>
                </a:solidFill>
              </a:rPr>
              <a:t>-o.</a:t>
            </a:r>
            <a:r>
              <a:rPr lang="de-DE" altLang="de-DE" sz="1600" i="1" dirty="0">
                <a:solidFill>
                  <a:srgbClr val="333333"/>
                </a:solidFill>
              </a:rPr>
              <a:t>..</a:t>
            </a:r>
          </a:p>
          <a:p>
            <a:pPr marL="457200" indent="-457200" eaLnBrk="1" hangingPunct="1">
              <a:buFont typeface="+mj-lt"/>
              <a:buAutoNum type="arabicPeriod"/>
            </a:pPr>
            <a:r>
              <a:rPr lang="de-DE" altLang="de-DE" sz="2400" dirty="0">
                <a:solidFill>
                  <a:srgbClr val="004992"/>
                </a:solidFill>
              </a:rPr>
              <a:t>Scrie</a:t>
            </a:r>
            <a:r>
              <a:rPr lang="en-US" altLang="de-DE" sz="2400" dirty="0">
                <a:solidFill>
                  <a:srgbClr val="004992"/>
                </a:solidFill>
              </a:rPr>
              <a:t>ţ</a:t>
            </a:r>
            <a:r>
              <a:rPr lang="de-DE" altLang="de-DE" sz="2400" dirty="0">
                <a:solidFill>
                  <a:srgbClr val="004992"/>
                </a:solidFill>
              </a:rPr>
              <a:t>i!</a:t>
            </a:r>
            <a:br>
              <a:rPr lang="de-DE" altLang="de-DE" sz="2400" dirty="0">
                <a:solidFill>
                  <a:srgbClr val="004992"/>
                </a:solidFill>
              </a:rPr>
            </a:br>
            <a:r>
              <a:rPr lang="de-DE" altLang="de-DE" sz="2400" i="1" dirty="0">
                <a:solidFill>
                  <a:srgbClr val="333333"/>
                </a:solidFill>
              </a:rPr>
              <a:t>Citi</a:t>
            </a:r>
            <a:r>
              <a:rPr lang="en-US" altLang="de-DE" sz="2400" i="1" dirty="0" err="1">
                <a:solidFill>
                  <a:srgbClr val="333333"/>
                </a:solidFill>
              </a:rPr>
              <a:t>ţi</a:t>
            </a:r>
            <a:r>
              <a:rPr lang="en-US" altLang="de-DE" sz="2400" i="1" dirty="0">
                <a:solidFill>
                  <a:srgbClr val="333333"/>
                </a:solidFill>
              </a:rPr>
              <a:t> </a:t>
            </a:r>
            <a:r>
              <a:rPr lang="en-US" altLang="de-DE" sz="2400" i="1" dirty="0" err="1">
                <a:solidFill>
                  <a:srgbClr val="333333"/>
                </a:solidFill>
              </a:rPr>
              <a:t>şi</a:t>
            </a:r>
            <a:r>
              <a:rPr lang="en-US" altLang="de-DE" sz="2400" i="1" dirty="0">
                <a:solidFill>
                  <a:srgbClr val="333333"/>
                </a:solidFill>
              </a:rPr>
              <a:t> </a:t>
            </a:r>
            <a:r>
              <a:rPr lang="en-US" altLang="de-DE" sz="2400" i="1" dirty="0" err="1">
                <a:solidFill>
                  <a:srgbClr val="333333"/>
                </a:solidFill>
              </a:rPr>
              <a:t>scrieţi</a:t>
            </a:r>
            <a:r>
              <a:rPr lang="en-US" altLang="de-DE" sz="2400" i="1" dirty="0">
                <a:solidFill>
                  <a:srgbClr val="333333"/>
                </a:solidFill>
              </a:rPr>
              <a:t> </a:t>
            </a:r>
            <a:r>
              <a:rPr lang="en-US" altLang="de-DE" sz="2400" i="1" dirty="0" err="1">
                <a:solidFill>
                  <a:srgbClr val="333333"/>
                </a:solidFill>
              </a:rPr>
              <a:t>în</a:t>
            </a:r>
            <a:r>
              <a:rPr lang="en-US" altLang="de-DE" sz="2400" i="1" dirty="0">
                <a:solidFill>
                  <a:srgbClr val="333333"/>
                </a:solidFill>
              </a:rPr>
              <a:t> mod </a:t>
            </a:r>
            <a:r>
              <a:rPr lang="en-US" altLang="de-DE" sz="2400" i="1" dirty="0" err="1">
                <a:solidFill>
                  <a:srgbClr val="333333"/>
                </a:solidFill>
              </a:rPr>
              <a:t>regulat</a:t>
            </a:r>
            <a:r>
              <a:rPr lang="en-US" altLang="de-DE" sz="2400" i="1" dirty="0">
                <a:solidFill>
                  <a:srgbClr val="333333"/>
                </a:solidFill>
              </a:rPr>
              <a:t>. </a:t>
            </a:r>
            <a:r>
              <a:rPr lang="en-US" altLang="de-DE" sz="2400" i="1" dirty="0" err="1">
                <a:solidFill>
                  <a:srgbClr val="333333"/>
                </a:solidFill>
              </a:rPr>
              <a:t>În</a:t>
            </a:r>
            <a:r>
              <a:rPr lang="en-US" altLang="de-DE" sz="2400" i="1" dirty="0">
                <a:solidFill>
                  <a:srgbClr val="333333"/>
                </a:solidFill>
              </a:rPr>
              <a:t> </a:t>
            </a:r>
            <a:r>
              <a:rPr lang="en-US" altLang="de-DE" sz="2400" i="1" dirty="0" err="1">
                <a:solidFill>
                  <a:srgbClr val="333333"/>
                </a:solidFill>
              </a:rPr>
              <a:t>caz</a:t>
            </a:r>
            <a:r>
              <a:rPr lang="en-US" altLang="de-DE" sz="2400" i="1" dirty="0">
                <a:solidFill>
                  <a:srgbClr val="333333"/>
                </a:solidFill>
              </a:rPr>
              <a:t> der </a:t>
            </a:r>
            <a:r>
              <a:rPr lang="en-US" altLang="de-DE" sz="2400" i="1" dirty="0" err="1">
                <a:solidFill>
                  <a:srgbClr val="333333"/>
                </a:solidFill>
              </a:rPr>
              <a:t>nevoie</a:t>
            </a:r>
            <a:r>
              <a:rPr lang="en-US" altLang="de-DE" sz="2400" i="1" dirty="0">
                <a:solidFill>
                  <a:srgbClr val="333333"/>
                </a:solidFill>
              </a:rPr>
              <a:t> </a:t>
            </a:r>
            <a:r>
              <a:rPr lang="en-US" altLang="de-DE" sz="2400" i="1" dirty="0" err="1">
                <a:solidFill>
                  <a:srgbClr val="333333"/>
                </a:solidFill>
              </a:rPr>
              <a:t>uitaţi-vă</a:t>
            </a:r>
            <a:r>
              <a:rPr lang="en-US" altLang="de-DE" sz="2400" i="1" dirty="0">
                <a:solidFill>
                  <a:srgbClr val="333333"/>
                </a:solidFill>
              </a:rPr>
              <a:t> </a:t>
            </a:r>
            <a:r>
              <a:rPr lang="en-US" altLang="de-DE" sz="2400" i="1" dirty="0" err="1">
                <a:solidFill>
                  <a:srgbClr val="333333"/>
                </a:solidFill>
              </a:rPr>
              <a:t>ce</a:t>
            </a:r>
            <a:r>
              <a:rPr lang="en-US" altLang="de-DE" sz="2400" i="1" dirty="0">
                <a:solidFill>
                  <a:srgbClr val="333333"/>
                </a:solidFill>
              </a:rPr>
              <a:t> </a:t>
            </a:r>
            <a:r>
              <a:rPr lang="en-US" altLang="de-DE" sz="2400" i="1" dirty="0" err="1">
                <a:solidFill>
                  <a:srgbClr val="333333"/>
                </a:solidFill>
              </a:rPr>
              <a:t>aţi</a:t>
            </a:r>
            <a:r>
              <a:rPr lang="en-US" altLang="de-DE" sz="2400" i="1" dirty="0">
                <a:solidFill>
                  <a:srgbClr val="333333"/>
                </a:solidFill>
              </a:rPr>
              <a:t> </a:t>
            </a:r>
            <a:r>
              <a:rPr lang="en-US" altLang="de-DE" sz="2400" i="1" dirty="0" err="1">
                <a:solidFill>
                  <a:srgbClr val="333333"/>
                </a:solidFill>
              </a:rPr>
              <a:t>scris</a:t>
            </a:r>
            <a:r>
              <a:rPr lang="en-US" altLang="de-DE" sz="2400" i="1" dirty="0">
                <a:solidFill>
                  <a:srgbClr val="333333"/>
                </a:solidFill>
              </a:rPr>
              <a:t> (de </a:t>
            </a:r>
            <a:r>
              <a:rPr lang="en-US" altLang="de-DE" sz="2400" i="1" dirty="0" err="1">
                <a:solidFill>
                  <a:srgbClr val="333333"/>
                </a:solidFill>
              </a:rPr>
              <a:t>exemplu</a:t>
            </a:r>
            <a:r>
              <a:rPr lang="en-US" altLang="de-DE" sz="2400" i="1" dirty="0">
                <a:solidFill>
                  <a:srgbClr val="333333"/>
                </a:solidFill>
              </a:rPr>
              <a:t> </a:t>
            </a:r>
            <a:r>
              <a:rPr lang="en-US" altLang="de-DE" sz="2400" i="1" dirty="0" err="1">
                <a:solidFill>
                  <a:srgbClr val="333333"/>
                </a:solidFill>
              </a:rPr>
              <a:t>când</a:t>
            </a:r>
            <a:r>
              <a:rPr lang="en-US" altLang="de-DE" sz="2400" i="1" dirty="0">
                <a:solidFill>
                  <a:srgbClr val="333333"/>
                </a:solidFill>
              </a:rPr>
              <a:t> </a:t>
            </a:r>
            <a:r>
              <a:rPr lang="en-US" altLang="de-DE" sz="2400" i="1" dirty="0" err="1">
                <a:solidFill>
                  <a:srgbClr val="333333"/>
                </a:solidFill>
              </a:rPr>
              <a:t>credeţi</a:t>
            </a:r>
            <a:r>
              <a:rPr lang="en-US" altLang="de-DE" sz="2400" i="1" dirty="0">
                <a:solidFill>
                  <a:srgbClr val="333333"/>
                </a:solidFill>
              </a:rPr>
              <a:t> </a:t>
            </a:r>
            <a:r>
              <a:rPr lang="en-US" altLang="de-DE" sz="2400" i="1" dirty="0" err="1">
                <a:solidFill>
                  <a:srgbClr val="333333"/>
                </a:solidFill>
              </a:rPr>
              <a:t>că</a:t>
            </a:r>
            <a:r>
              <a:rPr lang="en-US" altLang="de-DE" sz="2400" i="1" dirty="0">
                <a:solidFill>
                  <a:srgbClr val="333333"/>
                </a:solidFill>
              </a:rPr>
              <a:t> </a:t>
            </a:r>
            <a:r>
              <a:rPr lang="en-US" altLang="de-DE" sz="2400" i="1" dirty="0" err="1">
                <a:solidFill>
                  <a:srgbClr val="333333"/>
                </a:solidFill>
              </a:rPr>
              <a:t>sunteţi</a:t>
            </a:r>
            <a:r>
              <a:rPr lang="en-US" altLang="de-DE" sz="2400" i="1" dirty="0">
                <a:solidFill>
                  <a:srgbClr val="333333"/>
                </a:solidFill>
              </a:rPr>
              <a:t> </a:t>
            </a:r>
            <a:r>
              <a:rPr lang="en-US" altLang="de-DE" sz="2400" i="1" dirty="0" err="1">
                <a:solidFill>
                  <a:srgbClr val="333333"/>
                </a:solidFill>
              </a:rPr>
              <a:t>fără</a:t>
            </a:r>
            <a:r>
              <a:rPr lang="en-US" altLang="de-DE" sz="2400" i="1" dirty="0">
                <a:solidFill>
                  <a:srgbClr val="333333"/>
                </a:solidFill>
              </a:rPr>
              <a:t> </a:t>
            </a:r>
            <a:r>
              <a:rPr lang="en-US" altLang="de-DE" sz="2400" i="1" dirty="0" err="1">
                <a:solidFill>
                  <a:srgbClr val="333333"/>
                </a:solidFill>
              </a:rPr>
              <a:t>nici</a:t>
            </a:r>
            <a:r>
              <a:rPr lang="en-US" altLang="de-DE" sz="2400" i="1" dirty="0">
                <a:solidFill>
                  <a:srgbClr val="333333"/>
                </a:solidFill>
              </a:rPr>
              <a:t> o </a:t>
            </a:r>
            <a:r>
              <a:rPr lang="en-US" altLang="de-DE" sz="2400" i="1" dirty="0" err="1">
                <a:solidFill>
                  <a:srgbClr val="333333"/>
                </a:solidFill>
              </a:rPr>
              <a:t>valoare</a:t>
            </a:r>
            <a:r>
              <a:rPr lang="en-US" altLang="de-DE" sz="2400" i="1" dirty="0">
                <a:solidFill>
                  <a:srgbClr val="333333"/>
                </a:solidFill>
              </a:rPr>
              <a:t>)</a:t>
            </a:r>
            <a:r>
              <a:rPr lang="de-DE" altLang="de-DE" sz="2400" i="1" dirty="0">
                <a:solidFill>
                  <a:srgbClr val="333333"/>
                </a:solidFill>
              </a:rPr>
              <a:t>.</a:t>
            </a:r>
            <a:br>
              <a:rPr lang="de-DE" altLang="de-DE" sz="2400" i="1" dirty="0">
                <a:solidFill>
                  <a:srgbClr val="333333"/>
                </a:solidFill>
              </a:rPr>
            </a:br>
            <a:r>
              <a:rPr lang="de-DE" altLang="de-DE" sz="1600" i="1" dirty="0">
                <a:solidFill>
                  <a:srgbClr val="333333"/>
                </a:solidFill>
              </a:rPr>
              <a:t>De exemplu scrie</a:t>
            </a:r>
            <a:r>
              <a:rPr lang="en-US" altLang="de-DE" sz="1600" i="1" dirty="0" err="1">
                <a:solidFill>
                  <a:srgbClr val="333333"/>
                </a:solidFill>
              </a:rPr>
              <a:t>ţi</a:t>
            </a:r>
            <a:r>
              <a:rPr lang="en-US" altLang="de-DE" sz="1600" i="1" dirty="0">
                <a:solidFill>
                  <a:srgbClr val="333333"/>
                </a:solidFill>
              </a:rPr>
              <a:t> </a:t>
            </a:r>
            <a:r>
              <a:rPr lang="en-US" altLang="de-DE" sz="1600" i="1" dirty="0" err="1">
                <a:solidFill>
                  <a:srgbClr val="333333"/>
                </a:solidFill>
              </a:rPr>
              <a:t>când</a:t>
            </a:r>
            <a:r>
              <a:rPr lang="en-US" altLang="de-DE" sz="1600" i="1" dirty="0">
                <a:solidFill>
                  <a:srgbClr val="333333"/>
                </a:solidFill>
              </a:rPr>
              <a:t> </a:t>
            </a:r>
            <a:r>
              <a:rPr lang="en-US" altLang="de-DE" sz="1600" i="1" dirty="0" err="1">
                <a:solidFill>
                  <a:srgbClr val="333333"/>
                </a:solidFill>
              </a:rPr>
              <a:t>ceva</a:t>
            </a:r>
            <a:r>
              <a:rPr lang="en-US" altLang="de-DE" sz="1600" i="1" dirty="0">
                <a:solidFill>
                  <a:srgbClr val="333333"/>
                </a:solidFill>
              </a:rPr>
              <a:t> a </a:t>
            </a:r>
            <a:r>
              <a:rPr lang="en-US" altLang="de-DE" sz="1600" i="1" dirty="0" err="1">
                <a:solidFill>
                  <a:srgbClr val="333333"/>
                </a:solidFill>
              </a:rPr>
              <a:t>mers</a:t>
            </a:r>
            <a:r>
              <a:rPr lang="en-US" altLang="de-DE" sz="1600" i="1" dirty="0">
                <a:solidFill>
                  <a:srgbClr val="333333"/>
                </a:solidFill>
              </a:rPr>
              <a:t> </a:t>
            </a:r>
            <a:r>
              <a:rPr lang="en-US" altLang="de-DE" sz="1600" i="1" dirty="0" err="1">
                <a:solidFill>
                  <a:srgbClr val="333333"/>
                </a:solidFill>
              </a:rPr>
              <a:t>foarte</a:t>
            </a:r>
            <a:r>
              <a:rPr lang="en-US" altLang="de-DE" sz="1600" i="1" dirty="0">
                <a:solidFill>
                  <a:srgbClr val="333333"/>
                </a:solidFill>
              </a:rPr>
              <a:t> bine </a:t>
            </a:r>
            <a:r>
              <a:rPr lang="en-US" altLang="de-DE" sz="1600" i="1" dirty="0" err="1">
                <a:solidFill>
                  <a:srgbClr val="333333"/>
                </a:solidFill>
              </a:rPr>
              <a:t>pentru</a:t>
            </a:r>
            <a:r>
              <a:rPr lang="en-US" altLang="de-DE" sz="1600" i="1" dirty="0">
                <a:solidFill>
                  <a:srgbClr val="333333"/>
                </a:solidFill>
              </a:rPr>
              <a:t> </a:t>
            </a:r>
            <a:r>
              <a:rPr lang="en-US" altLang="de-DE" sz="1600" i="1" dirty="0" err="1">
                <a:solidFill>
                  <a:srgbClr val="333333"/>
                </a:solidFill>
              </a:rPr>
              <a:t>ce</a:t>
            </a:r>
            <a:r>
              <a:rPr lang="en-US" altLang="de-DE" sz="1600" i="1" dirty="0">
                <a:solidFill>
                  <a:srgbClr val="333333"/>
                </a:solidFill>
              </a:rPr>
              <a:t> </a:t>
            </a:r>
            <a:r>
              <a:rPr lang="en-US" altLang="de-DE" sz="1600" i="1" dirty="0" err="1">
                <a:solidFill>
                  <a:srgbClr val="333333"/>
                </a:solidFill>
              </a:rPr>
              <a:t>aţi</a:t>
            </a:r>
            <a:r>
              <a:rPr lang="en-US" altLang="de-DE" sz="1600" i="1" dirty="0">
                <a:solidFill>
                  <a:srgbClr val="333333"/>
                </a:solidFill>
              </a:rPr>
              <a:t> </a:t>
            </a:r>
            <a:r>
              <a:rPr lang="en-US" altLang="de-DE" sz="1600" i="1" dirty="0" err="1">
                <a:solidFill>
                  <a:srgbClr val="333333"/>
                </a:solidFill>
              </a:rPr>
              <a:t>primit</a:t>
            </a:r>
            <a:r>
              <a:rPr lang="en-US" altLang="de-DE" sz="1600" i="1" dirty="0">
                <a:solidFill>
                  <a:srgbClr val="333333"/>
                </a:solidFill>
              </a:rPr>
              <a:t> </a:t>
            </a:r>
            <a:r>
              <a:rPr lang="en-US" altLang="de-DE" sz="1600" i="1" dirty="0" err="1">
                <a:solidFill>
                  <a:srgbClr val="333333"/>
                </a:solidFill>
              </a:rPr>
              <a:t>complimente</a:t>
            </a:r>
            <a:r>
              <a:rPr lang="de-DE" altLang="de-DE" sz="1600" i="1" dirty="0">
                <a:solidFill>
                  <a:srgbClr val="333333"/>
                </a:solidFill>
              </a:rPr>
              <a:t>…</a:t>
            </a: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0" name="Slide Number Placeholder 9"/>
          <p:cNvSpPr>
            <a:spLocks noGrp="1"/>
          </p:cNvSpPr>
          <p:nvPr>
            <p:ph type="sldNum" sz="quarter" idx="12"/>
          </p:nvPr>
        </p:nvSpPr>
        <p:spPr/>
        <p:txBody>
          <a:bodyPr/>
          <a:lstStyle/>
          <a:p>
            <a:fld id="{9C750B81-4309-4205-807B-6CF3838137DD}" type="slidenum">
              <a:rPr lang="de-DE" altLang="de-DE" smtClean="0"/>
              <a:pPr/>
              <a:t>38</a:t>
            </a:fld>
            <a:endParaRPr lang="de-DE" altLang="de-DE"/>
          </a:p>
        </p:txBody>
      </p:sp>
    </p:spTree>
    <p:extLst>
      <p:ext uri="{BB962C8B-B14F-4D97-AF65-F5344CB8AC3E}">
        <p14:creationId xmlns:p14="http://schemas.microsoft.com/office/powerpoint/2010/main" val="1448265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Sfaturi pentru a reduce depresia şi a creşte o stimă</a:t>
            </a:r>
            <a:br>
              <a:rPr lang="en-US" sz="3600" dirty="0">
                <a:solidFill>
                  <a:srgbClr val="004992"/>
                </a:solidFill>
                <a:latin typeface="+mn-lt"/>
                <a:ea typeface="+mn-ea"/>
                <a:cs typeface="+mn-cs"/>
              </a:rPr>
            </a:br>
            <a:r>
              <a:rPr lang="vi-VN" sz="3600" dirty="0">
                <a:solidFill>
                  <a:srgbClr val="004992"/>
                </a:solidFill>
                <a:latin typeface="+mn-lt"/>
                <a:ea typeface="+mn-ea"/>
                <a:cs typeface="+mn-cs"/>
              </a:rPr>
              <a:t>de sine scăzută</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rPr>
              <a:t>Scrie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004992"/>
                </a:solidFill>
              </a:rPr>
              <a:t>fiecare</a:t>
            </a:r>
            <a:r>
              <a:rPr lang="en-US" altLang="de-DE" sz="2400" dirty="0">
                <a:solidFill>
                  <a:srgbClr val="004992"/>
                </a:solidFill>
              </a:rPr>
              <a:t> </a:t>
            </a:r>
            <a:r>
              <a:rPr lang="en-US" altLang="de-DE" sz="2400" dirty="0" err="1">
                <a:solidFill>
                  <a:srgbClr val="004992"/>
                </a:solidFill>
              </a:rPr>
              <a:t>seară</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puncte</a:t>
            </a:r>
            <a:r>
              <a:rPr lang="en-US" altLang="de-DE" sz="2400" dirty="0">
                <a:solidFill>
                  <a:srgbClr val="333333"/>
                </a:solidFill>
              </a:rPr>
              <a:t> (circa 5) </a:t>
            </a:r>
            <a:r>
              <a:rPr lang="en-US" altLang="de-DE" sz="2400" dirty="0" err="1">
                <a:solidFill>
                  <a:srgbClr val="333333"/>
                </a:solidFill>
              </a:rPr>
              <a:t>ce</a:t>
            </a:r>
            <a:r>
              <a:rPr lang="en-US" altLang="de-DE" sz="2400" dirty="0">
                <a:solidFill>
                  <a:srgbClr val="333333"/>
                </a:solidFill>
              </a:rPr>
              <a:t> au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le </a:t>
            </a:r>
            <a:r>
              <a:rPr lang="en-US" altLang="de-DE" sz="2400" dirty="0" err="1">
                <a:solidFill>
                  <a:srgbClr val="333333"/>
                </a:solidFill>
              </a:rPr>
              <a:t>imaginaţi</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rPr>
              <a:t>Scrie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004992"/>
                </a:solidFill>
              </a:rPr>
              <a:t>fiecare</a:t>
            </a:r>
            <a:r>
              <a:rPr lang="en-US" altLang="de-DE" sz="2400" dirty="0">
                <a:solidFill>
                  <a:srgbClr val="004992"/>
                </a:solidFill>
              </a:rPr>
              <a:t> </a:t>
            </a:r>
            <a:r>
              <a:rPr lang="en-US" altLang="de-DE" sz="2400" dirty="0" err="1">
                <a:solidFill>
                  <a:srgbClr val="004992"/>
                </a:solidFill>
              </a:rPr>
              <a:t>seară</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puncte</a:t>
            </a:r>
            <a:r>
              <a:rPr lang="en-US" altLang="de-DE" sz="2400" dirty="0">
                <a:solidFill>
                  <a:srgbClr val="333333"/>
                </a:solidFill>
              </a:rPr>
              <a:t> (circa 5) </a:t>
            </a:r>
            <a:r>
              <a:rPr lang="en-US" altLang="de-DE" sz="2400" dirty="0" err="1">
                <a:solidFill>
                  <a:srgbClr val="333333"/>
                </a:solidFill>
              </a:rPr>
              <a:t>ce</a:t>
            </a:r>
            <a:r>
              <a:rPr lang="en-US" altLang="de-DE" sz="2400" dirty="0">
                <a:solidFill>
                  <a:srgbClr val="333333"/>
                </a:solidFill>
              </a:rPr>
              <a:t> au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le </a:t>
            </a:r>
            <a:r>
              <a:rPr lang="en-US" altLang="de-DE" sz="2400" dirty="0" err="1">
                <a:solidFill>
                  <a:srgbClr val="333333"/>
                </a:solidFill>
              </a:rPr>
              <a:t>imaginaţi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Spune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fiecare</a:t>
            </a:r>
            <a:r>
              <a:rPr lang="en-US" altLang="de-DE" sz="2400" b="1" dirty="0">
                <a:solidFill>
                  <a:srgbClr val="333333"/>
                </a:solidFill>
              </a:rPr>
              <a:t>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faţa</a:t>
            </a:r>
            <a:r>
              <a:rPr lang="en-US" altLang="de-DE" sz="2400" dirty="0">
                <a:solidFill>
                  <a:srgbClr val="333333"/>
                </a:solidFill>
              </a:rPr>
              <a:t> </a:t>
            </a:r>
            <a:r>
              <a:rPr lang="en-US" altLang="de-DE" sz="2400" dirty="0" err="1">
                <a:solidFill>
                  <a:srgbClr val="333333"/>
                </a:solidFill>
              </a:rPr>
              <a:t>oglindei</a:t>
            </a:r>
            <a:r>
              <a:rPr lang="en-US" altLang="de-DE" sz="2400">
                <a:solidFill>
                  <a:srgbClr val="333333"/>
                </a:solidFill>
              </a:rPr>
              <a:t>: “Îmi </a:t>
            </a:r>
            <a:r>
              <a:rPr lang="en-US" altLang="de-DE" sz="2400" dirty="0" err="1">
                <a:solidFill>
                  <a:srgbClr val="333333"/>
                </a:solidFill>
              </a:rPr>
              <a:t>plac</a:t>
            </a:r>
            <a:r>
              <a:rPr lang="en-US" altLang="de-DE" sz="2400" dirty="0">
                <a:solidFill>
                  <a:srgbClr val="333333"/>
                </a:solidFill>
              </a:rPr>
              <a:t>/ </a:t>
            </a:r>
            <a:r>
              <a:rPr lang="en-US" altLang="de-DE" sz="2400" dirty="0" err="1">
                <a:solidFill>
                  <a:srgbClr val="333333"/>
                </a:solidFill>
              </a:rPr>
              <a:t>îmi</a:t>
            </a:r>
            <a:r>
              <a:rPr lang="en-US" altLang="de-DE" sz="2400" dirty="0">
                <a:solidFill>
                  <a:srgbClr val="333333"/>
                </a:solidFill>
              </a:rPr>
              <a:t> place </a:t>
            </a:r>
            <a:r>
              <a:rPr lang="en-US" altLang="de-DE" sz="2400">
                <a:solidFill>
                  <a:srgbClr val="333333"/>
                </a:solidFill>
              </a:rPr>
              <a:t>de mine” </a:t>
            </a:r>
            <a:r>
              <a:rPr lang="en-US" altLang="de-DE" sz="2400" err="1">
                <a:solidFill>
                  <a:srgbClr val="333333"/>
                </a:solidFill>
              </a:rPr>
              <a:t>sau</a:t>
            </a:r>
            <a:r>
              <a:rPr lang="de-DE" altLang="de-DE" sz="2400">
                <a:solidFill>
                  <a:srgbClr val="333333"/>
                </a:solidFill>
              </a:rPr>
              <a:t> “tu </a:t>
            </a:r>
            <a:r>
              <a:rPr lang="en-US" altLang="de-DE" sz="2400" err="1">
                <a:solidFill>
                  <a:srgbClr val="333333"/>
                </a:solidFill>
              </a:rPr>
              <a:t>îmi</a:t>
            </a:r>
            <a:r>
              <a:rPr lang="en-US" altLang="de-DE" sz="2400">
                <a:solidFill>
                  <a:srgbClr val="333333"/>
                </a:solidFill>
              </a:rPr>
              <a:t> placi</a:t>
            </a:r>
            <a:r>
              <a:rPr lang="de-DE" altLang="de-DE" sz="2400">
                <a:solidFill>
                  <a:srgbClr val="333333"/>
                </a:solidFill>
              </a:rPr>
              <a:t>”! </a:t>
            </a:r>
            <a:r>
              <a:rPr lang="de-DE" altLang="de-DE" sz="2400" dirty="0">
                <a:solidFill>
                  <a:srgbClr val="333333"/>
                </a:solidFill>
              </a:rPr>
              <a:t>(remarc</a:t>
            </a:r>
            <a:r>
              <a:rPr lang="en-US" altLang="de-DE" sz="2400" dirty="0">
                <a:solidFill>
                  <a:srgbClr val="333333"/>
                </a:solidFill>
              </a:rPr>
              <a:t>ă</a:t>
            </a:r>
            <a:r>
              <a:rPr lang="de-DE" altLang="de-DE" sz="2400" dirty="0">
                <a:solidFill>
                  <a:srgbClr val="333333"/>
                </a:solidFill>
              </a:rPr>
              <a:t>: la </a:t>
            </a:r>
            <a:r>
              <a:rPr lang="en-US" altLang="de-DE" sz="2400" dirty="0" err="1">
                <a:solidFill>
                  <a:srgbClr val="333333"/>
                </a:solidFill>
              </a:rPr>
              <a:t>început</a:t>
            </a:r>
            <a:r>
              <a:rPr lang="en-US" altLang="de-DE" sz="2400" dirty="0">
                <a:solidFill>
                  <a:srgbClr val="333333"/>
                </a:solidFill>
              </a:rPr>
              <a:t> s-</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se </a:t>
            </a:r>
            <a:r>
              <a:rPr lang="en-US" altLang="de-DE" sz="2400" dirty="0" err="1">
                <a:solidFill>
                  <a:srgbClr val="333333"/>
                </a:solidFill>
              </a:rPr>
              <a:t>pară</a:t>
            </a:r>
            <a:r>
              <a:rPr lang="en-US" altLang="de-DE" sz="2400" dirty="0">
                <a:solidFill>
                  <a:srgbClr val="333333"/>
                </a:solidFill>
              </a:rPr>
              <a:t> </a:t>
            </a:r>
            <a:r>
              <a:rPr lang="en-US" altLang="de-DE" sz="2400" dirty="0" err="1">
                <a:solidFill>
                  <a:srgbClr val="333333"/>
                </a:solidFill>
              </a:rPr>
              <a:t>ciudat</a:t>
            </a:r>
            <a:r>
              <a:rPr lang="en-US" altLang="de-DE" sz="2400">
                <a:solidFill>
                  <a:srgbClr val="333333"/>
                </a:solidFill>
              </a:rPr>
              <a:t>!</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41</a:t>
            </a:fld>
            <a:endParaRPr lang="de-DE" altLang="de-DE"/>
          </a:p>
        </p:txBody>
      </p:sp>
    </p:spTree>
    <p:extLst>
      <p:ext uri="{BB962C8B-B14F-4D97-AF65-F5344CB8AC3E}">
        <p14:creationId xmlns:p14="http://schemas.microsoft.com/office/powerpoint/2010/main" val="2029640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rPr>
              <a:t>Scrie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004992"/>
                </a:solidFill>
              </a:rPr>
              <a:t>fiecare</a:t>
            </a:r>
            <a:r>
              <a:rPr lang="en-US" altLang="de-DE" sz="2400" dirty="0">
                <a:solidFill>
                  <a:srgbClr val="004992"/>
                </a:solidFill>
              </a:rPr>
              <a:t> </a:t>
            </a:r>
            <a:r>
              <a:rPr lang="en-US" altLang="de-DE" sz="2400" dirty="0" err="1">
                <a:solidFill>
                  <a:srgbClr val="004992"/>
                </a:solidFill>
              </a:rPr>
              <a:t>seară</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puncte</a:t>
            </a:r>
            <a:r>
              <a:rPr lang="en-US" altLang="de-DE" sz="2400" dirty="0">
                <a:solidFill>
                  <a:srgbClr val="333333"/>
                </a:solidFill>
              </a:rPr>
              <a:t> (circa 5) </a:t>
            </a:r>
            <a:r>
              <a:rPr lang="en-US" altLang="de-DE" sz="2400" dirty="0" err="1">
                <a:solidFill>
                  <a:srgbClr val="333333"/>
                </a:solidFill>
              </a:rPr>
              <a:t>ce</a:t>
            </a:r>
            <a:r>
              <a:rPr lang="en-US" altLang="de-DE" sz="2400" dirty="0">
                <a:solidFill>
                  <a:srgbClr val="333333"/>
                </a:solidFill>
              </a:rPr>
              <a:t> au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le </a:t>
            </a:r>
            <a:r>
              <a:rPr lang="en-US" altLang="de-DE" sz="2400" dirty="0" err="1">
                <a:solidFill>
                  <a:srgbClr val="333333"/>
                </a:solidFill>
              </a:rPr>
              <a:t>imaginaţi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Spune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fiecare</a:t>
            </a:r>
            <a:r>
              <a:rPr lang="en-US" altLang="de-DE" sz="2400" b="1" dirty="0">
                <a:solidFill>
                  <a:srgbClr val="333333"/>
                </a:solidFill>
              </a:rPr>
              <a:t>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faţa</a:t>
            </a:r>
            <a:r>
              <a:rPr lang="en-US" altLang="de-DE" sz="2400" dirty="0">
                <a:solidFill>
                  <a:srgbClr val="333333"/>
                </a:solidFill>
              </a:rPr>
              <a:t> </a:t>
            </a:r>
            <a:r>
              <a:rPr lang="en-US" altLang="de-DE" sz="2400" dirty="0" err="1">
                <a:solidFill>
                  <a:srgbClr val="333333"/>
                </a:solidFill>
              </a:rPr>
              <a:t>oglindei</a:t>
            </a:r>
            <a:r>
              <a:rPr lang="en-US" altLang="de-DE" sz="2400">
                <a:solidFill>
                  <a:srgbClr val="333333"/>
                </a:solidFill>
              </a:rPr>
              <a:t>: “Îmi </a:t>
            </a:r>
            <a:r>
              <a:rPr lang="en-US" altLang="de-DE" sz="2400" dirty="0" err="1">
                <a:solidFill>
                  <a:srgbClr val="333333"/>
                </a:solidFill>
              </a:rPr>
              <a:t>plac</a:t>
            </a:r>
            <a:r>
              <a:rPr lang="en-US" altLang="de-DE" sz="2400" dirty="0">
                <a:solidFill>
                  <a:srgbClr val="333333"/>
                </a:solidFill>
              </a:rPr>
              <a:t>/ </a:t>
            </a:r>
            <a:r>
              <a:rPr lang="en-US" altLang="de-DE" sz="2400" dirty="0" err="1">
                <a:solidFill>
                  <a:srgbClr val="333333"/>
                </a:solidFill>
              </a:rPr>
              <a:t>îmi</a:t>
            </a:r>
            <a:r>
              <a:rPr lang="en-US" altLang="de-DE" sz="2400" dirty="0">
                <a:solidFill>
                  <a:srgbClr val="333333"/>
                </a:solidFill>
              </a:rPr>
              <a:t> place </a:t>
            </a:r>
            <a:r>
              <a:rPr lang="en-US" altLang="de-DE" sz="2400">
                <a:solidFill>
                  <a:srgbClr val="333333"/>
                </a:solidFill>
              </a:rPr>
              <a:t>de mine” </a:t>
            </a:r>
            <a:r>
              <a:rPr lang="en-US" altLang="de-DE" sz="2400" err="1">
                <a:solidFill>
                  <a:srgbClr val="333333"/>
                </a:solidFill>
              </a:rPr>
              <a:t>sau</a:t>
            </a:r>
            <a:r>
              <a:rPr lang="de-DE" altLang="de-DE" sz="2400">
                <a:solidFill>
                  <a:srgbClr val="333333"/>
                </a:solidFill>
              </a:rPr>
              <a:t> “tu </a:t>
            </a:r>
            <a:r>
              <a:rPr lang="en-US" altLang="de-DE" sz="2400" err="1">
                <a:solidFill>
                  <a:srgbClr val="333333"/>
                </a:solidFill>
              </a:rPr>
              <a:t>îmi</a:t>
            </a:r>
            <a:r>
              <a:rPr lang="en-US" altLang="de-DE" sz="2400">
                <a:solidFill>
                  <a:srgbClr val="333333"/>
                </a:solidFill>
              </a:rPr>
              <a:t> placi</a:t>
            </a:r>
            <a:r>
              <a:rPr lang="de-DE" altLang="de-DE" sz="2400">
                <a:solidFill>
                  <a:srgbClr val="333333"/>
                </a:solidFill>
              </a:rPr>
              <a:t>”! </a:t>
            </a:r>
            <a:r>
              <a:rPr lang="de-DE" altLang="de-DE" sz="2400" dirty="0">
                <a:solidFill>
                  <a:srgbClr val="333333"/>
                </a:solidFill>
              </a:rPr>
              <a:t>(remarc</a:t>
            </a:r>
            <a:r>
              <a:rPr lang="en-US" altLang="de-DE" sz="2400" dirty="0">
                <a:solidFill>
                  <a:srgbClr val="333333"/>
                </a:solidFill>
              </a:rPr>
              <a:t>ă</a:t>
            </a:r>
            <a:r>
              <a:rPr lang="de-DE" altLang="de-DE" sz="2400" dirty="0">
                <a:solidFill>
                  <a:srgbClr val="333333"/>
                </a:solidFill>
              </a:rPr>
              <a:t>: la </a:t>
            </a:r>
            <a:r>
              <a:rPr lang="en-US" altLang="de-DE" sz="2400" dirty="0" err="1">
                <a:solidFill>
                  <a:srgbClr val="333333"/>
                </a:solidFill>
              </a:rPr>
              <a:t>început</a:t>
            </a:r>
            <a:r>
              <a:rPr lang="en-US" altLang="de-DE" sz="2400" dirty="0">
                <a:solidFill>
                  <a:srgbClr val="333333"/>
                </a:solidFill>
              </a:rPr>
              <a:t> s-</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vi se </a:t>
            </a:r>
            <a:r>
              <a:rPr lang="en-US" altLang="de-DE" sz="2400" dirty="0" err="1">
                <a:solidFill>
                  <a:srgbClr val="333333"/>
                </a:solidFill>
              </a:rPr>
              <a:t>pară</a:t>
            </a:r>
            <a:r>
              <a:rPr lang="en-US" altLang="de-DE" sz="2400" dirty="0">
                <a:solidFill>
                  <a:srgbClr val="333333"/>
                </a:solidFill>
              </a:rPr>
              <a:t> </a:t>
            </a:r>
            <a:r>
              <a:rPr lang="en-US" altLang="de-DE" sz="2400" dirty="0" err="1">
                <a:solidFill>
                  <a:srgbClr val="333333"/>
                </a:solidFill>
              </a:rPr>
              <a:t>ciudat</a:t>
            </a:r>
            <a:r>
              <a:rPr lang="en-US"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Accepta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complimente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scrieţi</a:t>
            </a:r>
            <a:r>
              <a:rPr lang="en-US" altLang="de-DE" sz="2400" dirty="0">
                <a:solidFill>
                  <a:srgbClr val="333333"/>
                </a:solidFill>
              </a:rPr>
              <a:t>-le </a:t>
            </a:r>
            <a:r>
              <a:rPr lang="en-US" altLang="de-DE" sz="2400" dirty="0" err="1">
                <a:solidFill>
                  <a:srgbClr val="333333"/>
                </a:solidFill>
              </a:rPr>
              <a:t>scurt</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hârtie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avea</a:t>
            </a:r>
            <a:r>
              <a:rPr lang="en-US" altLang="de-DE" sz="2400" dirty="0">
                <a:solidFill>
                  <a:srgbClr val="333333"/>
                </a:solidFill>
              </a:rPr>
              <a:t> o </a:t>
            </a:r>
            <a:r>
              <a:rPr lang="en-US" altLang="de-DE" sz="2400" dirty="0" err="1">
                <a:solidFill>
                  <a:srgbClr val="333333"/>
                </a:solidFill>
              </a:rPr>
              <a:t>rezervă</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zile</a:t>
            </a:r>
            <a:r>
              <a:rPr lang="en-US" altLang="de-DE" sz="2400" dirty="0">
                <a:solidFill>
                  <a:srgbClr val="333333"/>
                </a:solidFill>
              </a:rPr>
              <a:t> </a:t>
            </a:r>
            <a:r>
              <a:rPr lang="en-US" altLang="de-DE" sz="2400" dirty="0" err="1">
                <a:solidFill>
                  <a:srgbClr val="333333"/>
                </a:solidFill>
              </a:rPr>
              <a:t>proaste</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42</a:t>
            </a:fld>
            <a:endParaRPr lang="de-DE" altLang="de-DE"/>
          </a:p>
        </p:txBody>
      </p:sp>
    </p:spTree>
    <p:extLst>
      <p:ext uri="{BB962C8B-B14F-4D97-AF65-F5344CB8AC3E}">
        <p14:creationId xmlns:p14="http://schemas.microsoft.com/office/powerpoint/2010/main" val="3079068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err="1">
                <a:solidFill>
                  <a:srgbClr val="333333"/>
                </a:solidFill>
              </a:rPr>
              <a:t>fotografii</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dirty="0" err="1">
                <a:solidFill>
                  <a:srgbClr val="333333"/>
                </a:solidFill>
              </a:rPr>
              <a:t>fotografii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Face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place,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face bine </a:t>
            </a:r>
            <a:r>
              <a:rPr lang="de-DE" altLang="de-DE" sz="2400" dirty="0">
                <a:solidFill>
                  <a:srgbClr val="333333"/>
                </a:solidFill>
              </a:rPr>
              <a:t>– ideal </a:t>
            </a:r>
            <a:r>
              <a:rPr lang="en-US" altLang="de-DE" sz="2400" dirty="0" err="1">
                <a:solidFill>
                  <a:srgbClr val="333333"/>
                </a:solidFill>
              </a:rPr>
              <a:t>împreună</a:t>
            </a:r>
            <a:r>
              <a:rPr lang="en-US" altLang="de-DE" sz="2400" dirty="0">
                <a:solidFill>
                  <a:srgbClr val="333333"/>
                </a:solidFill>
              </a:rPr>
              <a:t> cu </a:t>
            </a:r>
            <a:r>
              <a:rPr lang="en-US" altLang="de-DE" sz="2400" dirty="0" err="1">
                <a:solidFill>
                  <a:srgbClr val="333333"/>
                </a:solidFill>
              </a:rPr>
              <a:t>alţii</a:t>
            </a:r>
            <a:r>
              <a:rPr lang="en-US" altLang="de-DE" sz="2400" dirty="0">
                <a:solidFill>
                  <a:srgbClr val="333333"/>
                </a:solidFill>
              </a:rPr>
              <a:t> </a:t>
            </a:r>
            <a:r>
              <a:rPr lang="de-DE" altLang="de-DE" sz="2400" dirty="0">
                <a:solidFill>
                  <a:srgbClr val="333333"/>
                </a:solidFill>
              </a:rPr>
              <a:t>(de exemplu cinema, plimbare,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cafenea</a:t>
            </a:r>
            <a:r>
              <a:rPr lang="en-US" altLang="de-DE" sz="2400">
                <a:solidFill>
                  <a:srgbClr val="333333"/>
                </a:solidFill>
              </a:rPr>
              <a:t>)</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44</a:t>
            </a:fld>
            <a:endParaRPr lang="de-DE" altLang="de-DE"/>
          </a:p>
        </p:txBody>
      </p:sp>
    </p:spTree>
    <p:extLst>
      <p:ext uri="{BB962C8B-B14F-4D97-AF65-F5344CB8AC3E}">
        <p14:creationId xmlns:p14="http://schemas.microsoft.com/office/powerpoint/2010/main" val="3630239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dirty="0" err="1">
                <a:solidFill>
                  <a:srgbClr val="333333"/>
                </a:solidFill>
              </a:rPr>
              <a:t>fotografii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Face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place,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face bine </a:t>
            </a:r>
            <a:r>
              <a:rPr lang="de-DE" altLang="de-DE" sz="2400" dirty="0">
                <a:solidFill>
                  <a:srgbClr val="333333"/>
                </a:solidFill>
              </a:rPr>
              <a:t>– ideal </a:t>
            </a:r>
            <a:r>
              <a:rPr lang="en-US" altLang="de-DE" sz="2400" dirty="0" err="1">
                <a:solidFill>
                  <a:srgbClr val="333333"/>
                </a:solidFill>
              </a:rPr>
              <a:t>împreună</a:t>
            </a:r>
            <a:r>
              <a:rPr lang="en-US" altLang="de-DE" sz="2400" dirty="0">
                <a:solidFill>
                  <a:srgbClr val="333333"/>
                </a:solidFill>
              </a:rPr>
              <a:t> cu </a:t>
            </a:r>
            <a:r>
              <a:rPr lang="en-US" altLang="de-DE" sz="2400" dirty="0" err="1">
                <a:solidFill>
                  <a:srgbClr val="333333"/>
                </a:solidFill>
              </a:rPr>
              <a:t>alţii</a:t>
            </a:r>
            <a:r>
              <a:rPr lang="en-US" altLang="de-DE" sz="2400" dirty="0">
                <a:solidFill>
                  <a:srgbClr val="333333"/>
                </a:solidFill>
              </a:rPr>
              <a:t> </a:t>
            </a:r>
            <a:r>
              <a:rPr lang="de-DE" altLang="de-DE" sz="2400" dirty="0">
                <a:solidFill>
                  <a:srgbClr val="333333"/>
                </a:solidFill>
              </a:rPr>
              <a:t>(de exemplu cinema, plimbare,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cafenea</a:t>
            </a:r>
            <a:r>
              <a:rPr lang="en-US"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Mi</a:t>
            </a:r>
            <a:r>
              <a:rPr lang="en-US" altLang="de-DE" sz="2400" dirty="0" err="1">
                <a:solidFill>
                  <a:srgbClr val="333333"/>
                </a:solidFill>
              </a:rPr>
              <a:t>şcare</a:t>
            </a:r>
            <a:r>
              <a:rPr lang="en-US" altLang="de-DE" sz="2400" dirty="0">
                <a:solidFill>
                  <a:srgbClr val="333333"/>
                </a:solidFill>
              </a:rPr>
              <a:t> </a:t>
            </a:r>
            <a:r>
              <a:rPr lang="de-DE" altLang="de-DE" sz="2400" dirty="0">
                <a:solidFill>
                  <a:srgbClr val="333333"/>
                </a:solidFill>
              </a:rPr>
              <a:t>(cel pu</a:t>
            </a:r>
            <a:r>
              <a:rPr lang="en-US" altLang="de-DE" sz="2400" dirty="0" err="1">
                <a:solidFill>
                  <a:srgbClr val="333333"/>
                </a:solidFill>
              </a:rPr>
              <a:t>ţin</a:t>
            </a:r>
            <a:r>
              <a:rPr lang="en-US" altLang="de-DE" sz="2400" dirty="0">
                <a:solidFill>
                  <a:srgbClr val="333333"/>
                </a:solidFill>
              </a:rPr>
              <a:t> </a:t>
            </a:r>
            <a:r>
              <a:rPr lang="de-DE" altLang="de-DE" sz="2400" dirty="0">
                <a:solidFill>
                  <a:srgbClr val="333333"/>
                </a:solidFill>
              </a:rPr>
              <a:t>20 minute) – nu v</a:t>
            </a:r>
            <a:r>
              <a:rPr lang="en-US" altLang="de-DE" sz="2400" dirty="0">
                <a:solidFill>
                  <a:srgbClr val="333333"/>
                </a:solidFill>
              </a:rPr>
              <a:t>ă </a:t>
            </a:r>
            <a:r>
              <a:rPr lang="en-US" altLang="de-DE" sz="2400" dirty="0" err="1">
                <a:solidFill>
                  <a:srgbClr val="333333"/>
                </a:solidFill>
              </a:rPr>
              <a:t>chinuiţi</a:t>
            </a:r>
            <a:r>
              <a:rPr lang="en-US" altLang="de-DE" sz="2400" dirty="0">
                <a:solidFill>
                  <a:srgbClr val="333333"/>
                </a:solidFill>
              </a:rPr>
              <a:t> –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antrenament</a:t>
            </a:r>
            <a:r>
              <a:rPr lang="en-US" altLang="de-DE" sz="2400" dirty="0">
                <a:solidFill>
                  <a:srgbClr val="333333"/>
                </a:solidFill>
              </a:rPr>
              <a:t> de </a:t>
            </a:r>
            <a:r>
              <a:rPr lang="en-US" altLang="de-DE" sz="2400" dirty="0" err="1">
                <a:solidFill>
                  <a:srgbClr val="333333"/>
                </a:solidFill>
              </a:rPr>
              <a:t>durată</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o </a:t>
            </a:r>
            <a:r>
              <a:rPr lang="en-US" altLang="de-DE" sz="2400" dirty="0" err="1">
                <a:solidFill>
                  <a:srgbClr val="333333"/>
                </a:solidFill>
              </a:rPr>
              <a:t>plimbare</a:t>
            </a:r>
            <a:r>
              <a:rPr lang="en-US" altLang="de-DE" sz="2400" dirty="0">
                <a:solidFill>
                  <a:srgbClr val="333333"/>
                </a:solidFill>
              </a:rPr>
              <a:t> la pas rapid, </a:t>
            </a:r>
            <a:r>
              <a:rPr lang="en-US" altLang="de-DE" sz="2400">
                <a:solidFill>
                  <a:srgbClr val="333333"/>
                </a:solidFill>
              </a:rPr>
              <a:t>jogging</a:t>
            </a:r>
            <a:r>
              <a:rPr lang="de-DE"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45</a:t>
            </a:fld>
            <a:endParaRPr lang="de-DE" altLang="de-DE"/>
          </a:p>
        </p:txBody>
      </p:sp>
    </p:spTree>
    <p:extLst>
      <p:ext uri="{BB962C8B-B14F-4D97-AF65-F5344CB8AC3E}">
        <p14:creationId xmlns:p14="http://schemas.microsoft.com/office/powerpoint/2010/main" val="848339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sz="3600" dirty="0">
                <a:latin typeface="+mn-lt"/>
                <a:ea typeface="+mn-ea"/>
                <a:cs typeface="+mn-cs"/>
              </a:rPr>
              <a:t>Sfaturi pentru a reduce depresia şi a creşte o stimă</a:t>
            </a:r>
            <a:br>
              <a:rPr lang="en-US" sz="3600" dirty="0">
                <a:latin typeface="+mn-lt"/>
                <a:ea typeface="+mn-ea"/>
                <a:cs typeface="+mn-cs"/>
              </a:rPr>
            </a:br>
            <a:r>
              <a:rPr lang="vi-VN" sz="3600" dirty="0">
                <a:latin typeface="+mn-lt"/>
                <a:ea typeface="+mn-ea"/>
                <a:cs typeface="+mn-cs"/>
              </a:rPr>
              <a:t>de sine scăzută - II</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Aduce</a:t>
            </a:r>
            <a:r>
              <a:rPr lang="en-US" altLang="de-DE" sz="2400" dirty="0" err="1">
                <a:solidFill>
                  <a:srgbClr val="333333"/>
                </a:solidFill>
              </a:rPr>
              <a:t>ţi-vă</a:t>
            </a:r>
            <a:r>
              <a:rPr lang="en-US" altLang="de-DE" sz="2400" dirty="0">
                <a:solidFill>
                  <a:srgbClr val="333333"/>
                </a:solidFill>
              </a:rPr>
              <a:t> </a:t>
            </a:r>
            <a:r>
              <a:rPr lang="en-US" altLang="de-DE" sz="2400" dirty="0" err="1">
                <a:solidFill>
                  <a:srgbClr val="333333"/>
                </a:solidFill>
              </a:rPr>
              <a:t>aminte</a:t>
            </a:r>
            <a:r>
              <a:rPr lang="en-US" altLang="de-DE" sz="2400" dirty="0">
                <a:solidFill>
                  <a:srgbClr val="333333"/>
                </a:solidFill>
              </a:rPr>
              <a:t> de </a:t>
            </a:r>
            <a:r>
              <a:rPr lang="en-US" altLang="de-DE" sz="2400" dirty="0" err="1">
                <a:solidFill>
                  <a:srgbClr val="333333"/>
                </a:solidFill>
              </a:rPr>
              <a:t>situaţii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care v-a </a:t>
            </a:r>
            <a:r>
              <a:rPr lang="en-US" altLang="de-DE" sz="2400" dirty="0" err="1">
                <a:solidFill>
                  <a:srgbClr val="333333"/>
                </a:solidFill>
              </a:rPr>
              <a:t>mers</a:t>
            </a:r>
            <a:r>
              <a:rPr lang="en-US" altLang="de-DE" sz="2400" dirty="0">
                <a:solidFill>
                  <a:srgbClr val="333333"/>
                </a:solidFill>
              </a:rPr>
              <a:t> bine,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cât</a:t>
            </a:r>
            <a:r>
              <a:rPr lang="en-US" altLang="de-DE" sz="2400" dirty="0">
                <a:solidFill>
                  <a:srgbClr val="333333"/>
                </a:solidFill>
              </a:rPr>
              <a:t> </a:t>
            </a:r>
            <a:r>
              <a:rPr lang="en-US" altLang="de-DE" sz="2400" dirty="0" err="1">
                <a:solidFill>
                  <a:srgbClr val="333333"/>
                </a:solidFill>
              </a:rPr>
              <a:t>posibil</a:t>
            </a:r>
            <a:r>
              <a:rPr lang="en-US" altLang="de-DE" sz="2400" dirty="0">
                <a:solidFill>
                  <a:srgbClr val="333333"/>
                </a:solidFill>
              </a:rPr>
              <a:t> cu </a:t>
            </a:r>
            <a:r>
              <a:rPr lang="en-US" altLang="de-DE" sz="2400" dirty="0" err="1">
                <a:solidFill>
                  <a:srgbClr val="333333"/>
                </a:solidFill>
              </a:rPr>
              <a:t>toate</a:t>
            </a:r>
            <a:r>
              <a:rPr lang="en-US" altLang="de-DE" sz="2400" dirty="0">
                <a:solidFill>
                  <a:srgbClr val="333333"/>
                </a:solidFill>
              </a:rPr>
              <a:t> </a:t>
            </a:r>
            <a:r>
              <a:rPr lang="en-US" altLang="de-DE" sz="2400" dirty="0" err="1">
                <a:solidFill>
                  <a:srgbClr val="333333"/>
                </a:solidFill>
              </a:rPr>
              <a:t>simţurile</a:t>
            </a:r>
            <a:r>
              <a:rPr lang="en-US" altLang="de-DE" sz="2400" dirty="0">
                <a:solidFill>
                  <a:srgbClr val="333333"/>
                </a:solidFill>
              </a:rPr>
              <a:t> (</a:t>
            </a:r>
            <a:r>
              <a:rPr lang="en-US" altLang="de-DE" sz="2400" dirty="0" err="1">
                <a:solidFill>
                  <a:srgbClr val="333333"/>
                </a:solidFill>
              </a:rPr>
              <a:t>văzul</a:t>
            </a:r>
            <a:r>
              <a:rPr lang="en-US" altLang="de-DE" sz="2400" dirty="0">
                <a:solidFill>
                  <a:srgbClr val="333333"/>
                </a:solidFill>
              </a:rPr>
              <a:t>, </a:t>
            </a:r>
            <a:r>
              <a:rPr lang="en-US" altLang="de-DE" sz="2400" dirty="0" err="1">
                <a:solidFill>
                  <a:srgbClr val="333333"/>
                </a:solidFill>
              </a:rPr>
              <a:t>mirosul</a:t>
            </a:r>
            <a:r>
              <a:rPr lang="en-US" altLang="de-DE" sz="2400" dirty="0">
                <a:solidFill>
                  <a:srgbClr val="333333"/>
                </a:solidFill>
              </a:rPr>
              <a:t>, </a:t>
            </a:r>
            <a:r>
              <a:rPr lang="en-US" altLang="de-DE" sz="2400" dirty="0" err="1">
                <a:solidFill>
                  <a:srgbClr val="333333"/>
                </a:solidFill>
              </a:rPr>
              <a:t>pipăitul</a:t>
            </a:r>
            <a:r>
              <a:rPr lang="en-US" altLang="de-DE" sz="2400" dirty="0">
                <a:solidFill>
                  <a:srgbClr val="333333"/>
                </a:solidFill>
              </a:rPr>
              <a:t> …), eventual </a:t>
            </a:r>
            <a:r>
              <a:rPr lang="en-US" altLang="de-DE" sz="2400" dirty="0" err="1">
                <a:solidFill>
                  <a:srgbClr val="333333"/>
                </a:solidFill>
              </a:rPr>
              <a:t>albume</a:t>
            </a:r>
            <a:r>
              <a:rPr lang="en-US" altLang="de-DE" sz="2400" dirty="0">
                <a:solidFill>
                  <a:srgbClr val="333333"/>
                </a:solidFill>
              </a:rPr>
              <a:t> cu </a:t>
            </a:r>
            <a:r>
              <a:rPr lang="en-US" altLang="de-DE" sz="2400" dirty="0" err="1">
                <a:solidFill>
                  <a:srgbClr val="333333"/>
                </a:solidFill>
              </a:rPr>
              <a:t>fotografii</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Face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place, </a:t>
            </a:r>
            <a:r>
              <a:rPr lang="en-US" altLang="de-DE" sz="2400" dirty="0" err="1">
                <a:solidFill>
                  <a:srgbClr val="333333"/>
                </a:solidFill>
              </a:rPr>
              <a:t>ce</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face bine </a:t>
            </a:r>
            <a:r>
              <a:rPr lang="de-DE" altLang="de-DE" sz="2400" dirty="0">
                <a:solidFill>
                  <a:srgbClr val="333333"/>
                </a:solidFill>
              </a:rPr>
              <a:t>– ideal </a:t>
            </a:r>
            <a:r>
              <a:rPr lang="en-US" altLang="de-DE" sz="2400" dirty="0" err="1">
                <a:solidFill>
                  <a:srgbClr val="333333"/>
                </a:solidFill>
              </a:rPr>
              <a:t>împreună</a:t>
            </a:r>
            <a:r>
              <a:rPr lang="en-US" altLang="de-DE" sz="2400" dirty="0">
                <a:solidFill>
                  <a:srgbClr val="333333"/>
                </a:solidFill>
              </a:rPr>
              <a:t> cu </a:t>
            </a:r>
            <a:r>
              <a:rPr lang="en-US" altLang="de-DE" sz="2400" dirty="0" err="1">
                <a:solidFill>
                  <a:srgbClr val="333333"/>
                </a:solidFill>
              </a:rPr>
              <a:t>alţii</a:t>
            </a:r>
            <a:r>
              <a:rPr lang="en-US" altLang="de-DE" sz="2400" dirty="0">
                <a:solidFill>
                  <a:srgbClr val="333333"/>
                </a:solidFill>
              </a:rPr>
              <a:t> </a:t>
            </a:r>
            <a:r>
              <a:rPr lang="de-DE" altLang="de-DE" sz="2400" dirty="0">
                <a:solidFill>
                  <a:srgbClr val="333333"/>
                </a:solidFill>
              </a:rPr>
              <a:t>(de exemplu cinema, plimbare,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cafenea</a:t>
            </a:r>
            <a:r>
              <a:rPr lang="en-US" altLang="de-DE" sz="2400" dirty="0">
                <a:solidFill>
                  <a:srgbClr val="333333"/>
                </a:solidFill>
              </a:rPr>
              <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Mi</a:t>
            </a:r>
            <a:r>
              <a:rPr lang="en-US" altLang="de-DE" sz="2400" dirty="0" err="1">
                <a:solidFill>
                  <a:srgbClr val="333333"/>
                </a:solidFill>
              </a:rPr>
              <a:t>şcare</a:t>
            </a:r>
            <a:r>
              <a:rPr lang="en-US" altLang="de-DE" sz="2400" dirty="0">
                <a:solidFill>
                  <a:srgbClr val="333333"/>
                </a:solidFill>
              </a:rPr>
              <a:t> </a:t>
            </a:r>
            <a:r>
              <a:rPr lang="de-DE" altLang="de-DE" sz="2400" dirty="0">
                <a:solidFill>
                  <a:srgbClr val="333333"/>
                </a:solidFill>
              </a:rPr>
              <a:t>(cel pu</a:t>
            </a:r>
            <a:r>
              <a:rPr lang="en-US" altLang="de-DE" sz="2400" dirty="0" err="1">
                <a:solidFill>
                  <a:srgbClr val="333333"/>
                </a:solidFill>
              </a:rPr>
              <a:t>ţin</a:t>
            </a:r>
            <a:r>
              <a:rPr lang="en-US" altLang="de-DE" sz="2400" dirty="0">
                <a:solidFill>
                  <a:srgbClr val="333333"/>
                </a:solidFill>
              </a:rPr>
              <a:t> </a:t>
            </a:r>
            <a:r>
              <a:rPr lang="de-DE" altLang="de-DE" sz="2400" dirty="0">
                <a:solidFill>
                  <a:srgbClr val="333333"/>
                </a:solidFill>
              </a:rPr>
              <a:t>20 minute) – nu v</a:t>
            </a:r>
            <a:r>
              <a:rPr lang="en-US" altLang="de-DE" sz="2400" dirty="0">
                <a:solidFill>
                  <a:srgbClr val="333333"/>
                </a:solidFill>
              </a:rPr>
              <a:t>ă </a:t>
            </a:r>
            <a:r>
              <a:rPr lang="en-US" altLang="de-DE" sz="2400" dirty="0" err="1">
                <a:solidFill>
                  <a:srgbClr val="333333"/>
                </a:solidFill>
              </a:rPr>
              <a:t>chinuiţi</a:t>
            </a:r>
            <a:r>
              <a:rPr lang="en-US" altLang="de-DE" sz="2400" dirty="0">
                <a:solidFill>
                  <a:srgbClr val="333333"/>
                </a:solidFill>
              </a:rPr>
              <a:t> –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antrenament</a:t>
            </a:r>
            <a:r>
              <a:rPr lang="en-US" altLang="de-DE" sz="2400" dirty="0">
                <a:solidFill>
                  <a:srgbClr val="333333"/>
                </a:solidFill>
              </a:rPr>
              <a:t> de </a:t>
            </a:r>
            <a:r>
              <a:rPr lang="en-US" altLang="de-DE" sz="2400" dirty="0" err="1">
                <a:solidFill>
                  <a:srgbClr val="333333"/>
                </a:solidFill>
              </a:rPr>
              <a:t>durată</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o </a:t>
            </a:r>
            <a:r>
              <a:rPr lang="en-US" altLang="de-DE" sz="2400" dirty="0" err="1">
                <a:solidFill>
                  <a:srgbClr val="333333"/>
                </a:solidFill>
              </a:rPr>
              <a:t>plimbare</a:t>
            </a:r>
            <a:r>
              <a:rPr lang="en-US" altLang="de-DE" sz="2400" dirty="0">
                <a:solidFill>
                  <a:srgbClr val="333333"/>
                </a:solidFill>
              </a:rPr>
              <a:t> la pas rapid, jogging</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Asculta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muzica</a:t>
            </a:r>
            <a:r>
              <a:rPr lang="en-US" altLang="de-DE" sz="2400" dirty="0">
                <a:solidFill>
                  <a:srgbClr val="333333"/>
                </a:solidFill>
              </a:rPr>
              <a:t> </a:t>
            </a:r>
            <a:r>
              <a:rPr lang="en-US" altLang="de-DE" sz="2400" dirty="0" err="1">
                <a:solidFill>
                  <a:srgbClr val="333333"/>
                </a:solidFill>
              </a:rPr>
              <a:t>preferată</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1" name="Slide Number Placeholder 10"/>
          <p:cNvSpPr>
            <a:spLocks noGrp="1"/>
          </p:cNvSpPr>
          <p:nvPr>
            <p:ph type="sldNum" sz="quarter" idx="12"/>
          </p:nvPr>
        </p:nvSpPr>
        <p:spPr/>
        <p:txBody>
          <a:bodyPr/>
          <a:lstStyle/>
          <a:p>
            <a:fld id="{9C750B81-4309-4205-807B-6CF3838137DD}" type="slidenum">
              <a:rPr lang="de-DE" altLang="de-DE" smtClean="0"/>
              <a:pPr/>
              <a:t>46</a:t>
            </a:fld>
            <a:endParaRPr lang="de-DE" altLang="de-DE"/>
          </a:p>
        </p:txBody>
      </p:sp>
    </p:spTree>
    <p:extLst>
      <p:ext uri="{BB962C8B-B14F-4D97-AF65-F5344CB8AC3E}">
        <p14:creationId xmlns:p14="http://schemas.microsoft.com/office/powerpoint/2010/main" val="4211414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la </a:t>
            </a:r>
            <a:r>
              <a:rPr lang="en-US" altLang="de-DE" sz="2400" dirty="0" err="1">
                <a:solidFill>
                  <a:srgbClr val="333333"/>
                </a:solidFill>
              </a:rPr>
              <a:t>distorsiunile</a:t>
            </a:r>
            <a:r>
              <a:rPr lang="en-US" altLang="de-DE" sz="2400" dirty="0">
                <a:solidFill>
                  <a:srgbClr val="333333"/>
                </a:solidFill>
              </a:rPr>
              <a:t> de </a:t>
            </a:r>
            <a:r>
              <a:rPr lang="en-US" altLang="de-DE" sz="2400" dirty="0" err="1">
                <a:solidFill>
                  <a:srgbClr val="333333"/>
                </a:solidFill>
              </a:rPr>
              <a:t>gândire</a:t>
            </a:r>
            <a:r>
              <a:rPr lang="en-US" altLang="de-DE" sz="2400" dirty="0">
                <a:solidFill>
                  <a:srgbClr val="333333"/>
                </a:solidFill>
              </a:rPr>
              <a:t> </a:t>
            </a:r>
            <a:r>
              <a:rPr lang="en-US" altLang="de-DE" sz="2400" dirty="0" err="1">
                <a:solidFill>
                  <a:srgbClr val="333333"/>
                </a:solidFill>
              </a:rPr>
              <a:t>discutate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err="1">
                <a:solidFill>
                  <a:srgbClr val="333333"/>
                </a:solidFill>
              </a:rPr>
              <a:t>schimbaţi</a:t>
            </a:r>
            <a:r>
              <a:rPr lang="de-DE" altLang="de-DE" sz="240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48</a:t>
            </a:fld>
            <a:endParaRPr lang="de-DE" altLang="de-DE"/>
          </a:p>
        </p:txBody>
      </p:sp>
    </p:spTree>
    <p:extLst>
      <p:ext uri="{BB962C8B-B14F-4D97-AF65-F5344CB8AC3E}">
        <p14:creationId xmlns:p14="http://schemas.microsoft.com/office/powerpoint/2010/main" val="2689074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la </a:t>
            </a:r>
            <a:r>
              <a:rPr lang="en-US" altLang="de-DE" sz="2400" dirty="0" err="1">
                <a:solidFill>
                  <a:srgbClr val="333333"/>
                </a:solidFill>
              </a:rPr>
              <a:t>distorsiunile</a:t>
            </a:r>
            <a:r>
              <a:rPr lang="en-US" altLang="de-DE" sz="2400" dirty="0">
                <a:solidFill>
                  <a:srgbClr val="333333"/>
                </a:solidFill>
              </a:rPr>
              <a:t> de </a:t>
            </a:r>
            <a:r>
              <a:rPr lang="en-US" altLang="de-DE" sz="2400" dirty="0" err="1">
                <a:solidFill>
                  <a:srgbClr val="333333"/>
                </a:solidFill>
              </a:rPr>
              <a:t>gândire</a:t>
            </a:r>
            <a:r>
              <a:rPr lang="en-US" altLang="de-DE" sz="2400" dirty="0">
                <a:solidFill>
                  <a:srgbClr val="333333"/>
                </a:solidFill>
              </a:rPr>
              <a:t> </a:t>
            </a:r>
            <a:r>
              <a:rPr lang="en-US" altLang="de-DE" sz="2400" dirty="0" err="1">
                <a:solidFill>
                  <a:srgbClr val="333333"/>
                </a:solidFill>
              </a:rPr>
              <a:t>discutate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dirty="0" err="1">
                <a:solidFill>
                  <a:srgbClr val="333333"/>
                </a:solidFill>
              </a:rPr>
              <a:t>schimbaţi</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Folosi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măcar</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sfaturi</a:t>
            </a:r>
            <a:r>
              <a:rPr lang="en-US" altLang="de-DE" sz="2400" dirty="0">
                <a:solidFill>
                  <a:srgbClr val="333333"/>
                </a:solidFill>
              </a:rPr>
              <a:t> </a:t>
            </a:r>
            <a:r>
              <a:rPr lang="en-US" altLang="de-DE" sz="2400" dirty="0" err="1">
                <a:solidFill>
                  <a:srgbClr val="333333"/>
                </a:solidFill>
              </a:rPr>
              <a:t>menţionate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stabiliza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ridica</a:t>
            </a:r>
            <a:r>
              <a:rPr lang="en-US" altLang="de-DE" sz="2400" dirty="0">
                <a:solidFill>
                  <a:srgbClr val="333333"/>
                </a:solidFill>
              </a:rPr>
              <a:t> </a:t>
            </a:r>
            <a:r>
              <a:rPr lang="en-US" altLang="de-DE" sz="2400" dirty="0" err="1">
                <a:solidFill>
                  <a:srgbClr val="333333"/>
                </a:solidFill>
              </a:rPr>
              <a:t>stima</a:t>
            </a:r>
            <a:r>
              <a:rPr lang="en-US" altLang="de-DE" sz="2400" dirty="0">
                <a:solidFill>
                  <a:srgbClr val="333333"/>
                </a:solidFill>
              </a:rPr>
              <a:t> de </a:t>
            </a:r>
            <a:r>
              <a:rPr lang="en-US" altLang="de-DE" sz="2400">
                <a:solidFill>
                  <a:srgbClr val="333333"/>
                </a:solidFill>
              </a:rPr>
              <a:t>sine.</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49</a:t>
            </a:fld>
            <a:endParaRPr lang="de-DE" altLang="de-DE"/>
          </a:p>
        </p:txBody>
      </p:sp>
    </p:spTree>
    <p:extLst>
      <p:ext uri="{BB962C8B-B14F-4D97-AF65-F5344CB8AC3E}">
        <p14:creationId xmlns:p14="http://schemas.microsoft.com/office/powerpoint/2010/main" val="37319947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Depresia nu este o soart</a:t>
            </a:r>
            <a:r>
              <a:rPr lang="en-US" altLang="de-DE" sz="2400" dirty="0">
                <a:solidFill>
                  <a:srgbClr val="333333"/>
                </a:solidFill>
              </a:rPr>
              <a:t>ă de </a:t>
            </a:r>
            <a:r>
              <a:rPr lang="en-US" altLang="de-DE" sz="2400" dirty="0" err="1">
                <a:solidFill>
                  <a:srgbClr val="333333"/>
                </a:solidFill>
              </a:rPr>
              <a:t>neschimbat</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atenţi</a:t>
            </a:r>
            <a:r>
              <a:rPr lang="en-US" altLang="de-DE" sz="2400" dirty="0">
                <a:solidFill>
                  <a:srgbClr val="333333"/>
                </a:solidFill>
              </a:rPr>
              <a:t> la </a:t>
            </a:r>
            <a:r>
              <a:rPr lang="en-US" altLang="de-DE" sz="2400" dirty="0" err="1">
                <a:solidFill>
                  <a:srgbClr val="333333"/>
                </a:solidFill>
              </a:rPr>
              <a:t>distorsiunile</a:t>
            </a:r>
            <a:r>
              <a:rPr lang="en-US" altLang="de-DE" sz="2400" dirty="0">
                <a:solidFill>
                  <a:srgbClr val="333333"/>
                </a:solidFill>
              </a:rPr>
              <a:t> de </a:t>
            </a:r>
            <a:r>
              <a:rPr lang="en-US" altLang="de-DE" sz="2400" dirty="0" err="1">
                <a:solidFill>
                  <a:srgbClr val="333333"/>
                </a:solidFill>
              </a:rPr>
              <a:t>gândire</a:t>
            </a:r>
            <a:r>
              <a:rPr lang="en-US" altLang="de-DE" sz="2400" dirty="0">
                <a:solidFill>
                  <a:srgbClr val="333333"/>
                </a:solidFill>
              </a:rPr>
              <a:t> </a:t>
            </a:r>
            <a:r>
              <a:rPr lang="en-US" altLang="de-DE" sz="2400" dirty="0" err="1">
                <a:solidFill>
                  <a:srgbClr val="333333"/>
                </a:solidFill>
              </a:rPr>
              <a:t>discutate</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încercaţi</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le </a:t>
            </a:r>
            <a:r>
              <a:rPr lang="en-US" altLang="de-DE" sz="2400" dirty="0" err="1">
                <a:solidFill>
                  <a:srgbClr val="333333"/>
                </a:solidFill>
              </a:rPr>
              <a:t>schimbaţi</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Folosi</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măcar</a:t>
            </a:r>
            <a:r>
              <a:rPr lang="en-US" altLang="de-DE" sz="2400" dirty="0">
                <a:solidFill>
                  <a:srgbClr val="333333"/>
                </a:solidFill>
              </a:rPr>
              <a:t> </a:t>
            </a:r>
            <a:r>
              <a:rPr lang="en-US" altLang="de-DE" sz="2400" dirty="0" err="1">
                <a:solidFill>
                  <a:srgbClr val="333333"/>
                </a:solidFill>
              </a:rPr>
              <a:t>câteva</a:t>
            </a:r>
            <a:r>
              <a:rPr lang="en-US" altLang="de-DE" sz="2400" dirty="0">
                <a:solidFill>
                  <a:srgbClr val="333333"/>
                </a:solidFill>
              </a:rPr>
              <a:t> </a:t>
            </a:r>
            <a:r>
              <a:rPr lang="en-US" altLang="de-DE" sz="2400" dirty="0" err="1">
                <a:solidFill>
                  <a:srgbClr val="333333"/>
                </a:solidFill>
              </a:rPr>
              <a:t>sfaturi</a:t>
            </a:r>
            <a:r>
              <a:rPr lang="en-US" altLang="de-DE" sz="2400" dirty="0">
                <a:solidFill>
                  <a:srgbClr val="333333"/>
                </a:solidFill>
              </a:rPr>
              <a:t> </a:t>
            </a:r>
            <a:r>
              <a:rPr lang="en-US" altLang="de-DE" sz="2400" dirty="0" err="1">
                <a:solidFill>
                  <a:srgbClr val="333333"/>
                </a:solidFill>
              </a:rPr>
              <a:t>menţionate</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stabiliza</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ridica</a:t>
            </a:r>
            <a:r>
              <a:rPr lang="en-US" altLang="de-DE" sz="2400" dirty="0">
                <a:solidFill>
                  <a:srgbClr val="333333"/>
                </a:solidFill>
              </a:rPr>
              <a:t> </a:t>
            </a:r>
            <a:r>
              <a:rPr lang="en-US" altLang="de-DE" sz="2400" dirty="0" err="1">
                <a:solidFill>
                  <a:srgbClr val="333333"/>
                </a:solidFill>
              </a:rPr>
              <a:t>stima</a:t>
            </a:r>
            <a:r>
              <a:rPr lang="en-US" altLang="de-DE" sz="2400" dirty="0">
                <a:solidFill>
                  <a:srgbClr val="333333"/>
                </a:solidFill>
              </a:rPr>
              <a:t> de sine.</a:t>
            </a:r>
          </a:p>
          <a:p>
            <a:pPr marL="342900" lvl="0" indent="-342900" defTabSz="914400" fontAlgn="base">
              <a:buClr>
                <a:srgbClr val="333333"/>
              </a:buClr>
              <a:buFont typeface="WingDings"/>
              <a:buChar char=""/>
            </a:pPr>
            <a:r>
              <a:rPr lang="en-US" altLang="de-DE" sz="2400" dirty="0" err="1">
                <a:solidFill>
                  <a:srgbClr val="333333"/>
                </a:solidFill>
              </a:rPr>
              <a:t>Dacă</a:t>
            </a:r>
            <a:r>
              <a:rPr lang="en-US" altLang="de-DE" sz="2400" dirty="0">
                <a:solidFill>
                  <a:srgbClr val="333333"/>
                </a:solidFill>
              </a:rPr>
              <a:t> </a:t>
            </a:r>
            <a:r>
              <a:rPr lang="en-US" altLang="de-DE" sz="2400" dirty="0" err="1">
                <a:solidFill>
                  <a:srgbClr val="333333"/>
                </a:solidFill>
              </a:rPr>
              <a:t>aveţi</a:t>
            </a:r>
            <a:r>
              <a:rPr lang="en-US" altLang="de-DE" sz="2400" dirty="0">
                <a:solidFill>
                  <a:srgbClr val="333333"/>
                </a:solidFill>
              </a:rPr>
              <a:t> </a:t>
            </a:r>
            <a:r>
              <a:rPr lang="en-US" altLang="de-DE" sz="2400" dirty="0" err="1">
                <a:solidFill>
                  <a:srgbClr val="333333"/>
                </a:solidFill>
              </a:rPr>
              <a:t>simptome</a:t>
            </a:r>
            <a:r>
              <a:rPr lang="en-US" altLang="de-DE" sz="2400" dirty="0">
                <a:solidFill>
                  <a:srgbClr val="333333"/>
                </a:solidFill>
              </a:rPr>
              <a:t> </a:t>
            </a:r>
            <a:r>
              <a:rPr lang="en-US" altLang="de-DE" sz="2400" dirty="0" err="1">
                <a:solidFill>
                  <a:srgbClr val="333333"/>
                </a:solidFill>
              </a:rPr>
              <a:t>depresive</a:t>
            </a:r>
            <a:r>
              <a:rPr lang="en-US" altLang="de-DE" sz="2400" dirty="0">
                <a:solidFill>
                  <a:srgbClr val="333333"/>
                </a:solidFill>
              </a:rPr>
              <a:t> </a:t>
            </a:r>
            <a:r>
              <a:rPr lang="en-US" altLang="de-DE" sz="2400" dirty="0" err="1">
                <a:solidFill>
                  <a:srgbClr val="333333"/>
                </a:solidFill>
              </a:rPr>
              <a:t>puternice</a:t>
            </a:r>
            <a:r>
              <a:rPr lang="en-US" altLang="de-DE" sz="2400" dirty="0">
                <a:solidFill>
                  <a:srgbClr val="333333"/>
                </a:solidFill>
              </a:rPr>
              <a:t> </a:t>
            </a:r>
            <a:r>
              <a:rPr lang="en-US" altLang="de-DE" sz="2400" dirty="0" err="1">
                <a:solidFill>
                  <a:srgbClr val="333333"/>
                </a:solidFill>
              </a:rPr>
              <a:t>mergeţi</a:t>
            </a:r>
            <a:r>
              <a:rPr lang="en-US" altLang="de-DE" sz="2400" dirty="0">
                <a:solidFill>
                  <a:srgbClr val="333333"/>
                </a:solidFill>
              </a:rPr>
              <a:t> la un medic </a:t>
            </a:r>
            <a:r>
              <a:rPr lang="en-US" altLang="de-DE" sz="2400" dirty="0" err="1">
                <a:solidFill>
                  <a:srgbClr val="333333"/>
                </a:solidFill>
              </a:rPr>
              <a:t>sau</a:t>
            </a:r>
            <a:r>
              <a:rPr lang="en-US" altLang="de-DE" sz="2400" dirty="0">
                <a:solidFill>
                  <a:srgbClr val="333333"/>
                </a:solidFill>
              </a:rPr>
              <a:t> un </a:t>
            </a:r>
            <a:r>
              <a:rPr lang="en-US" altLang="de-DE" sz="2400" dirty="0" err="1">
                <a:solidFill>
                  <a:srgbClr val="333333"/>
                </a:solidFill>
              </a:rPr>
              <a:t>psiholog</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50</a:t>
            </a:fld>
            <a:endParaRPr lang="de-DE" altLang="de-DE"/>
          </a:p>
        </p:txBody>
      </p:sp>
    </p:spTree>
    <p:extLst>
      <p:ext uri="{BB962C8B-B14F-4D97-AF65-F5344CB8AC3E}">
        <p14:creationId xmlns:p14="http://schemas.microsoft.com/office/powerpoint/2010/main" val="385873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legătură au aceastea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Multe (</a:t>
            </a:r>
            <a:r>
              <a:rPr lang="en-US" altLang="de-DE" sz="2000" dirty="0" err="1">
                <a:solidFill>
                  <a:srgbClr val="333333"/>
                </a:solidFill>
              </a:rPr>
              <a:t>însă</a:t>
            </a:r>
            <a:r>
              <a:rPr lang="en-US" altLang="de-DE" sz="2000" dirty="0">
                <a:solidFill>
                  <a:srgbClr val="333333"/>
                </a:solidFill>
              </a:rPr>
              <a:t> nu </a:t>
            </a:r>
            <a:r>
              <a:rPr lang="en-US" altLang="de-DE" sz="2000" dirty="0" err="1">
                <a:solidFill>
                  <a:srgbClr val="333333"/>
                </a:solidFill>
              </a:rPr>
              <a:t>toate</a:t>
            </a:r>
            <a:r>
              <a:rPr lang="de-DE" altLang="de-DE" sz="2000" dirty="0">
                <a:solidFill>
                  <a:srgbClr val="333333"/>
                </a:solidFill>
              </a:rPr>
              <a:t>) persoane cu psihoz</a:t>
            </a:r>
            <a:r>
              <a:rPr lang="en-US" altLang="de-DE" sz="2000" dirty="0">
                <a:solidFill>
                  <a:srgbClr val="333333"/>
                </a:solidFill>
              </a:rPr>
              <a:t>ă au o </a:t>
            </a:r>
            <a:r>
              <a:rPr lang="en-US" altLang="de-DE" sz="2000" dirty="0" err="1">
                <a:solidFill>
                  <a:srgbClr val="333333"/>
                </a:solidFill>
              </a:rPr>
              <a:t>încredere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sine </a:t>
            </a:r>
            <a:r>
              <a:rPr lang="en-US" altLang="de-DE" sz="2000" dirty="0" err="1">
                <a:solidFill>
                  <a:srgbClr val="333333"/>
                </a:solidFill>
              </a:rPr>
              <a:t>redusă</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i="1" dirty="0" err="1">
                <a:solidFill>
                  <a:srgbClr val="333333"/>
                </a:solidFill>
              </a:rPr>
              <a:t>după</a:t>
            </a:r>
            <a:r>
              <a:rPr lang="en-US" altLang="de-DE" sz="2000" dirty="0">
                <a:solidFill>
                  <a:srgbClr val="333333"/>
                </a:solidFill>
              </a:rPr>
              <a:t> un </a:t>
            </a:r>
            <a:r>
              <a:rPr lang="en-US" altLang="de-DE" sz="2000" dirty="0" err="1">
                <a:solidFill>
                  <a:srgbClr val="333333"/>
                </a:solidFill>
              </a:rPr>
              <a:t>episod</a:t>
            </a:r>
            <a:r>
              <a:rPr lang="en-US" altLang="de-DE" sz="2000" dirty="0">
                <a:solidFill>
                  <a:srgbClr val="333333"/>
                </a:solidFill>
              </a:rPr>
              <a:t> </a:t>
            </a:r>
            <a:r>
              <a:rPr lang="en-US" altLang="de-DE" sz="2000" dirty="0" err="1">
                <a:solidFill>
                  <a:srgbClr val="333333"/>
                </a:solidFill>
              </a:rPr>
              <a:t>psihotic</a:t>
            </a:r>
            <a:r>
              <a:rPr lang="en-US" altLang="de-DE" sz="2000" dirty="0">
                <a:solidFill>
                  <a:srgbClr val="333333"/>
                </a:solidFill>
              </a:rPr>
              <a:t> (sentiment de </a:t>
            </a:r>
            <a:r>
              <a:rPr lang="en-US" altLang="de-DE" sz="2000" dirty="0" err="1">
                <a:solidFill>
                  <a:srgbClr val="333333"/>
                </a:solidFill>
              </a:rPr>
              <a:t>ruşine</a:t>
            </a:r>
            <a:r>
              <a:rPr lang="en-US" altLang="de-DE" sz="2000" dirty="0">
                <a:solidFill>
                  <a:srgbClr val="333333"/>
                </a:solidFill>
              </a:rPr>
              <a:t>, </a:t>
            </a:r>
            <a:r>
              <a:rPr lang="en-US" altLang="de-DE" sz="2000" dirty="0" err="1">
                <a:solidFill>
                  <a:srgbClr val="333333"/>
                </a:solidFill>
              </a:rPr>
              <a:t>teama</a:t>
            </a:r>
            <a:r>
              <a:rPr lang="en-US" altLang="de-DE" sz="2000" dirty="0">
                <a:solidFill>
                  <a:srgbClr val="333333"/>
                </a:solidFill>
              </a:rPr>
              <a:t> de a-</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pierde</a:t>
            </a:r>
            <a:r>
              <a:rPr lang="en-US" altLang="de-DE" sz="2000" dirty="0">
                <a:solidFill>
                  <a:srgbClr val="333333"/>
                </a:solidFill>
              </a:rPr>
              <a:t> </a:t>
            </a:r>
            <a:r>
              <a:rPr lang="en-US" altLang="de-DE" sz="2000" dirty="0" err="1">
                <a:solidFill>
                  <a:srgbClr val="333333"/>
                </a:solidFill>
              </a:rPr>
              <a:t>prietenii</a:t>
            </a:r>
            <a:r>
              <a:rPr lang="en-US"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legătură au aceastea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Multe (</a:t>
            </a:r>
            <a:r>
              <a:rPr lang="en-US" altLang="de-DE" sz="2000" dirty="0" err="1">
                <a:solidFill>
                  <a:srgbClr val="333333"/>
                </a:solidFill>
              </a:rPr>
              <a:t>însă</a:t>
            </a:r>
            <a:r>
              <a:rPr lang="en-US" altLang="de-DE" sz="2000" dirty="0">
                <a:solidFill>
                  <a:srgbClr val="333333"/>
                </a:solidFill>
              </a:rPr>
              <a:t> nu </a:t>
            </a:r>
            <a:r>
              <a:rPr lang="en-US" altLang="de-DE" sz="2000" dirty="0" err="1">
                <a:solidFill>
                  <a:srgbClr val="333333"/>
                </a:solidFill>
              </a:rPr>
              <a:t>toate</a:t>
            </a:r>
            <a:r>
              <a:rPr lang="de-DE" altLang="de-DE" sz="2000" dirty="0">
                <a:solidFill>
                  <a:srgbClr val="333333"/>
                </a:solidFill>
              </a:rPr>
              <a:t>) persoane cu psihoz</a:t>
            </a:r>
            <a:r>
              <a:rPr lang="en-US" altLang="de-DE" sz="2000" dirty="0">
                <a:solidFill>
                  <a:srgbClr val="333333"/>
                </a:solidFill>
              </a:rPr>
              <a:t>ă au o </a:t>
            </a:r>
            <a:r>
              <a:rPr lang="en-US" altLang="de-DE" sz="2000" dirty="0" err="1">
                <a:solidFill>
                  <a:srgbClr val="333333"/>
                </a:solidFill>
              </a:rPr>
              <a:t>încredere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sine </a:t>
            </a:r>
            <a:r>
              <a:rPr lang="en-US" altLang="de-DE" sz="2000" dirty="0" err="1">
                <a:solidFill>
                  <a:srgbClr val="333333"/>
                </a:solidFill>
              </a:rPr>
              <a:t>redusă</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i="1" dirty="0" err="1">
                <a:solidFill>
                  <a:srgbClr val="333333"/>
                </a:solidFill>
              </a:rPr>
              <a:t>după</a:t>
            </a:r>
            <a:r>
              <a:rPr lang="en-US" altLang="de-DE" sz="2000" dirty="0">
                <a:solidFill>
                  <a:srgbClr val="333333"/>
                </a:solidFill>
              </a:rPr>
              <a:t> un </a:t>
            </a:r>
            <a:r>
              <a:rPr lang="en-US" altLang="de-DE" sz="2000" dirty="0" err="1">
                <a:solidFill>
                  <a:srgbClr val="333333"/>
                </a:solidFill>
              </a:rPr>
              <a:t>episod</a:t>
            </a:r>
            <a:r>
              <a:rPr lang="en-US" altLang="de-DE" sz="2000" dirty="0">
                <a:solidFill>
                  <a:srgbClr val="333333"/>
                </a:solidFill>
              </a:rPr>
              <a:t> </a:t>
            </a:r>
            <a:r>
              <a:rPr lang="en-US" altLang="de-DE" sz="2000" dirty="0" err="1">
                <a:solidFill>
                  <a:srgbClr val="333333"/>
                </a:solidFill>
              </a:rPr>
              <a:t>psihotic</a:t>
            </a:r>
            <a:r>
              <a:rPr lang="en-US" altLang="de-DE" sz="2000" dirty="0">
                <a:solidFill>
                  <a:srgbClr val="333333"/>
                </a:solidFill>
              </a:rPr>
              <a:t> (sentiment de </a:t>
            </a:r>
            <a:r>
              <a:rPr lang="en-US" altLang="de-DE" sz="2000" dirty="0" err="1">
                <a:solidFill>
                  <a:srgbClr val="333333"/>
                </a:solidFill>
              </a:rPr>
              <a:t>ruşine</a:t>
            </a:r>
            <a:r>
              <a:rPr lang="en-US" altLang="de-DE" sz="2000" dirty="0">
                <a:solidFill>
                  <a:srgbClr val="333333"/>
                </a:solidFill>
              </a:rPr>
              <a:t>, </a:t>
            </a:r>
            <a:r>
              <a:rPr lang="en-US" altLang="de-DE" sz="2000" dirty="0" err="1">
                <a:solidFill>
                  <a:srgbClr val="333333"/>
                </a:solidFill>
              </a:rPr>
              <a:t>teama</a:t>
            </a:r>
            <a:r>
              <a:rPr lang="en-US" altLang="de-DE" sz="2000" dirty="0">
                <a:solidFill>
                  <a:srgbClr val="333333"/>
                </a:solidFill>
              </a:rPr>
              <a:t> de a-</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pierde</a:t>
            </a:r>
            <a:r>
              <a:rPr lang="en-US" altLang="de-DE" sz="2000" dirty="0">
                <a:solidFill>
                  <a:srgbClr val="333333"/>
                </a:solidFill>
              </a:rPr>
              <a:t> </a:t>
            </a:r>
            <a:r>
              <a:rPr lang="en-US" altLang="de-DE" sz="2000" dirty="0" err="1">
                <a:solidFill>
                  <a:srgbClr val="333333"/>
                </a:solidFill>
              </a:rPr>
              <a:t>prietenii</a:t>
            </a:r>
            <a:r>
              <a:rPr lang="en-US" altLang="de-DE" sz="2000" dirty="0">
                <a:solidFill>
                  <a:srgbClr val="333333"/>
                </a:solidFill>
              </a:rPr>
              <a:t>).</a:t>
            </a:r>
          </a:p>
          <a:p>
            <a:pPr lvl="0" defTabSz="914400" fontAlgn="base"/>
            <a:r>
              <a:rPr lang="en-US" altLang="de-DE" sz="2000" dirty="0">
                <a:solidFill>
                  <a:srgbClr val="333333"/>
                </a:solidFill>
              </a:rPr>
              <a:t>Un </a:t>
            </a:r>
            <a:r>
              <a:rPr lang="en-US" altLang="de-DE" sz="2000" dirty="0" err="1">
                <a:solidFill>
                  <a:srgbClr val="333333"/>
                </a:solidFill>
              </a:rPr>
              <a:t>episod</a:t>
            </a:r>
            <a:r>
              <a:rPr lang="en-US" altLang="de-DE" sz="2000" dirty="0">
                <a:solidFill>
                  <a:srgbClr val="333333"/>
                </a:solidFill>
              </a:rPr>
              <a:t> </a:t>
            </a:r>
            <a:r>
              <a:rPr lang="en-US" altLang="de-DE" sz="2000" dirty="0" err="1">
                <a:solidFill>
                  <a:srgbClr val="333333"/>
                </a:solidFill>
              </a:rPr>
              <a:t>psihotic</a:t>
            </a:r>
            <a:r>
              <a:rPr lang="en-US" altLang="de-DE" sz="2000" dirty="0">
                <a:solidFill>
                  <a:srgbClr val="333333"/>
                </a:solidFill>
              </a:rPr>
              <a:t> </a:t>
            </a:r>
            <a:r>
              <a:rPr lang="en-US" altLang="de-DE" sz="2000" dirty="0" err="1">
                <a:solidFill>
                  <a:srgbClr val="333333"/>
                </a:solidFill>
              </a:rPr>
              <a:t>acut</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adesea</a:t>
            </a:r>
            <a:r>
              <a:rPr lang="en-US" altLang="de-DE" sz="2000" dirty="0">
                <a:solidFill>
                  <a:srgbClr val="333333"/>
                </a:solidFill>
              </a:rPr>
              <a:t> </a:t>
            </a:r>
            <a:r>
              <a:rPr lang="en-US" altLang="de-DE" sz="2000" dirty="0" err="1">
                <a:solidFill>
                  <a:srgbClr val="333333"/>
                </a:solidFill>
              </a:rPr>
              <a:t>însoţit</a:t>
            </a:r>
            <a:r>
              <a:rPr lang="en-US" altLang="de-DE" sz="2000" dirty="0">
                <a:solidFill>
                  <a:srgbClr val="333333"/>
                </a:solidFill>
              </a:rPr>
              <a:t> de </a:t>
            </a:r>
            <a:r>
              <a:rPr lang="en-US" altLang="de-DE" sz="2000" dirty="0" err="1">
                <a:solidFill>
                  <a:srgbClr val="333333"/>
                </a:solidFill>
              </a:rPr>
              <a:t>teamă</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de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emoţii</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004992"/>
                </a:solidFill>
              </a:rPr>
              <a:t>Excitaţie</a:t>
            </a:r>
            <a:r>
              <a:rPr lang="en-US" altLang="de-DE" sz="2000" dirty="0">
                <a:solidFill>
                  <a:srgbClr val="004992"/>
                </a:solidFill>
              </a:rPr>
              <a:t> (</a:t>
            </a:r>
            <a:r>
              <a:rPr lang="de-DE" altLang="de-DE" sz="2000" dirty="0">
                <a:solidFill>
                  <a:srgbClr val="004992"/>
                </a:solidFill>
              </a:rPr>
              <a:t>“</a:t>
            </a:r>
            <a:r>
              <a:rPr lang="en-US" altLang="de-DE" sz="2000" dirty="0" err="1">
                <a:solidFill>
                  <a:srgbClr val="004992"/>
                </a:solidFill>
              </a:rPr>
              <a:t>în</a:t>
            </a:r>
            <a:r>
              <a:rPr lang="en-US" altLang="de-DE" sz="2000" dirty="0">
                <a:solidFill>
                  <a:srgbClr val="004992"/>
                </a:solidFill>
              </a:rPr>
              <a:t> </a:t>
            </a:r>
            <a:r>
              <a:rPr lang="en-US" altLang="de-DE" sz="2000" dirty="0" err="1">
                <a:solidFill>
                  <a:srgbClr val="004992"/>
                </a:solidFill>
              </a:rPr>
              <a:t>sfârşit</a:t>
            </a:r>
            <a:r>
              <a:rPr lang="en-US" altLang="de-DE" sz="2000" dirty="0">
                <a:solidFill>
                  <a:srgbClr val="004992"/>
                </a:solidFill>
              </a:rPr>
              <a:t> se </a:t>
            </a:r>
            <a:r>
              <a:rPr lang="en-US" altLang="de-DE" sz="2000" dirty="0" err="1">
                <a:solidFill>
                  <a:srgbClr val="004992"/>
                </a:solidFill>
              </a:rPr>
              <a:t>întâmplă</a:t>
            </a:r>
            <a:r>
              <a:rPr lang="en-US" altLang="de-DE" sz="2000" dirty="0">
                <a:solidFill>
                  <a:srgbClr val="004992"/>
                </a:solidFill>
              </a:rPr>
              <a:t> </a:t>
            </a:r>
            <a:r>
              <a:rPr lang="en-US" altLang="de-DE" sz="2000" dirty="0" err="1">
                <a:solidFill>
                  <a:srgbClr val="004992"/>
                </a:solidFill>
              </a:rPr>
              <a:t>ceva</a:t>
            </a:r>
            <a:r>
              <a:rPr lang="en-US"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004992"/>
                </a:solidFill>
              </a:rPr>
              <a:t>Sentimentul</a:t>
            </a:r>
            <a:r>
              <a:rPr lang="en-US" altLang="de-DE" sz="2000" dirty="0">
                <a:solidFill>
                  <a:srgbClr val="004992"/>
                </a:solidFill>
              </a:rPr>
              <a:t> de a fi </a:t>
            </a:r>
            <a:r>
              <a:rPr lang="en-US" altLang="de-DE" sz="2000" dirty="0" err="1">
                <a:solidFill>
                  <a:srgbClr val="004992"/>
                </a:solidFill>
              </a:rPr>
              <a:t>predestinat</a:t>
            </a:r>
            <a:r>
              <a:rPr lang="en-US" altLang="de-DE" sz="2000" dirty="0">
                <a:solidFill>
                  <a:srgbClr val="004992"/>
                </a:solidFill>
              </a:rPr>
              <a:t> </a:t>
            </a:r>
            <a:r>
              <a:rPr lang="en-US" altLang="de-DE" sz="2000" dirty="0" err="1">
                <a:solidFill>
                  <a:srgbClr val="004992"/>
                </a:solidFill>
              </a:rPr>
              <a:t>pentru</a:t>
            </a:r>
            <a:r>
              <a:rPr lang="en-US" altLang="de-DE" sz="2000" dirty="0">
                <a:solidFill>
                  <a:srgbClr val="004992"/>
                </a:solidFill>
              </a:rPr>
              <a:t> </a:t>
            </a:r>
            <a:r>
              <a:rPr lang="en-US" altLang="de-DE" sz="2000" dirty="0" err="1">
                <a:solidFill>
                  <a:srgbClr val="004992"/>
                </a:solidFill>
              </a:rPr>
              <a:t>ceva</a:t>
            </a:r>
            <a:r>
              <a:rPr lang="en-US" altLang="de-DE" sz="2000" dirty="0">
                <a:solidFill>
                  <a:srgbClr val="004992"/>
                </a:solidFill>
              </a:rPr>
              <a:t> (a </a:t>
            </a:r>
            <a:r>
              <a:rPr lang="en-US" altLang="de-DE" sz="2000" dirty="0" err="1">
                <a:solidFill>
                  <a:srgbClr val="004992"/>
                </a:solidFill>
              </a:rPr>
              <a:t>îndeplini</a:t>
            </a:r>
            <a:r>
              <a:rPr lang="en-US" altLang="de-DE" sz="2000" dirty="0">
                <a:solidFill>
                  <a:srgbClr val="004992"/>
                </a:solidFill>
              </a:rPr>
              <a:t> o </a:t>
            </a:r>
            <a:r>
              <a:rPr lang="en-US" altLang="de-DE" sz="2000" dirty="0" err="1">
                <a:solidFill>
                  <a:srgbClr val="004992"/>
                </a:solidFill>
              </a:rPr>
              <a:t>misiune</a:t>
            </a:r>
            <a:r>
              <a:rPr lang="en-US" altLang="de-DE" sz="2000" dirty="0">
                <a:solidFill>
                  <a:srgbClr val="004992"/>
                </a:solidFill>
              </a:rPr>
              <a:t>, a fi </a:t>
            </a:r>
            <a:r>
              <a:rPr lang="en-US" altLang="de-DE" sz="2000" dirty="0" err="1">
                <a:solidFill>
                  <a:srgbClr val="004992"/>
                </a:solidFill>
              </a:rPr>
              <a:t>cineva</a:t>
            </a:r>
            <a:r>
              <a:rPr lang="en-US" altLang="de-DE" sz="2000" i="1" dirty="0">
                <a:solidFill>
                  <a:srgbClr val="004992"/>
                </a:solidFill>
              </a:rPr>
              <a:t> important</a:t>
            </a:r>
            <a:r>
              <a:rPr lang="en-US" altLang="de-DE" sz="2000" dirty="0">
                <a:solidFill>
                  <a:srgbClr val="004992"/>
                </a:solidFill>
              </a:rPr>
              <a: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52</a:t>
            </a:fld>
            <a:endParaRPr lang="de-DE" altLang="de-DE"/>
          </a:p>
        </p:txBody>
      </p:sp>
    </p:spTree>
    <p:extLst>
      <p:ext uri="{BB962C8B-B14F-4D97-AF65-F5344CB8AC3E}">
        <p14:creationId xmlns:p14="http://schemas.microsoft.com/office/powerpoint/2010/main" val="32786568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sz="3600" dirty="0">
                <a:solidFill>
                  <a:srgbClr val="004992"/>
                </a:solidFill>
                <a:latin typeface="+mn-lt"/>
                <a:ea typeface="+mn-ea"/>
                <a:cs typeface="+mn-cs"/>
              </a:rPr>
              <a:t>Ce legătură au aceastea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Multe (</a:t>
            </a:r>
            <a:r>
              <a:rPr lang="en-US" altLang="de-DE" sz="2000" dirty="0" err="1">
                <a:solidFill>
                  <a:srgbClr val="333333"/>
                </a:solidFill>
              </a:rPr>
              <a:t>însă</a:t>
            </a:r>
            <a:r>
              <a:rPr lang="en-US" altLang="de-DE" sz="2000" dirty="0">
                <a:solidFill>
                  <a:srgbClr val="333333"/>
                </a:solidFill>
              </a:rPr>
              <a:t> nu </a:t>
            </a:r>
            <a:r>
              <a:rPr lang="en-US" altLang="de-DE" sz="2000" dirty="0" err="1">
                <a:solidFill>
                  <a:srgbClr val="333333"/>
                </a:solidFill>
              </a:rPr>
              <a:t>toate</a:t>
            </a:r>
            <a:r>
              <a:rPr lang="de-DE" altLang="de-DE" sz="2000" dirty="0">
                <a:solidFill>
                  <a:srgbClr val="333333"/>
                </a:solidFill>
              </a:rPr>
              <a:t>) persoane cu psihoz</a:t>
            </a:r>
            <a:r>
              <a:rPr lang="en-US" altLang="de-DE" sz="2000" dirty="0">
                <a:solidFill>
                  <a:srgbClr val="333333"/>
                </a:solidFill>
              </a:rPr>
              <a:t>ă au o </a:t>
            </a:r>
            <a:r>
              <a:rPr lang="en-US" altLang="de-DE" sz="2000" dirty="0" err="1">
                <a:solidFill>
                  <a:srgbClr val="333333"/>
                </a:solidFill>
              </a:rPr>
              <a:t>încredere</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sine </a:t>
            </a:r>
            <a:r>
              <a:rPr lang="en-US" altLang="de-DE" sz="2000" dirty="0" err="1">
                <a:solidFill>
                  <a:srgbClr val="333333"/>
                </a:solidFill>
              </a:rPr>
              <a:t>redusă</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ales </a:t>
            </a:r>
            <a:r>
              <a:rPr lang="en-US" altLang="de-DE" sz="2000" i="1" dirty="0" err="1">
                <a:solidFill>
                  <a:srgbClr val="333333"/>
                </a:solidFill>
              </a:rPr>
              <a:t>după</a:t>
            </a:r>
            <a:r>
              <a:rPr lang="en-US" altLang="de-DE" sz="2000" dirty="0">
                <a:solidFill>
                  <a:srgbClr val="333333"/>
                </a:solidFill>
              </a:rPr>
              <a:t> un </a:t>
            </a:r>
            <a:r>
              <a:rPr lang="en-US" altLang="de-DE" sz="2000" dirty="0" err="1">
                <a:solidFill>
                  <a:srgbClr val="333333"/>
                </a:solidFill>
              </a:rPr>
              <a:t>episod</a:t>
            </a:r>
            <a:r>
              <a:rPr lang="en-US" altLang="de-DE" sz="2000" dirty="0">
                <a:solidFill>
                  <a:srgbClr val="333333"/>
                </a:solidFill>
              </a:rPr>
              <a:t> </a:t>
            </a:r>
            <a:r>
              <a:rPr lang="en-US" altLang="de-DE" sz="2000" dirty="0" err="1">
                <a:solidFill>
                  <a:srgbClr val="333333"/>
                </a:solidFill>
              </a:rPr>
              <a:t>psihotic</a:t>
            </a:r>
            <a:r>
              <a:rPr lang="en-US" altLang="de-DE" sz="2000" dirty="0">
                <a:solidFill>
                  <a:srgbClr val="333333"/>
                </a:solidFill>
              </a:rPr>
              <a:t> (sentiment de </a:t>
            </a:r>
            <a:r>
              <a:rPr lang="en-US" altLang="de-DE" sz="2000" dirty="0" err="1">
                <a:solidFill>
                  <a:srgbClr val="333333"/>
                </a:solidFill>
              </a:rPr>
              <a:t>ruşine</a:t>
            </a:r>
            <a:r>
              <a:rPr lang="en-US" altLang="de-DE" sz="2000" dirty="0">
                <a:solidFill>
                  <a:srgbClr val="333333"/>
                </a:solidFill>
              </a:rPr>
              <a:t>, </a:t>
            </a:r>
            <a:r>
              <a:rPr lang="en-US" altLang="de-DE" sz="2000" dirty="0" err="1">
                <a:solidFill>
                  <a:srgbClr val="333333"/>
                </a:solidFill>
              </a:rPr>
              <a:t>teama</a:t>
            </a:r>
            <a:r>
              <a:rPr lang="en-US" altLang="de-DE" sz="2000" dirty="0">
                <a:solidFill>
                  <a:srgbClr val="333333"/>
                </a:solidFill>
              </a:rPr>
              <a:t> de a-</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pierde</a:t>
            </a:r>
            <a:r>
              <a:rPr lang="en-US" altLang="de-DE" sz="2000" dirty="0">
                <a:solidFill>
                  <a:srgbClr val="333333"/>
                </a:solidFill>
              </a:rPr>
              <a:t> </a:t>
            </a:r>
            <a:r>
              <a:rPr lang="en-US" altLang="de-DE" sz="2000" dirty="0" err="1">
                <a:solidFill>
                  <a:srgbClr val="333333"/>
                </a:solidFill>
              </a:rPr>
              <a:t>prietenii</a:t>
            </a:r>
            <a:r>
              <a:rPr lang="en-US" altLang="de-DE" sz="2000" dirty="0">
                <a:solidFill>
                  <a:srgbClr val="333333"/>
                </a:solidFill>
              </a:rPr>
              <a:t>).</a:t>
            </a:r>
          </a:p>
          <a:p>
            <a:pPr lvl="0" defTabSz="914400" fontAlgn="base"/>
            <a:r>
              <a:rPr lang="en-US" altLang="de-DE" sz="2000" dirty="0">
                <a:solidFill>
                  <a:srgbClr val="333333"/>
                </a:solidFill>
              </a:rPr>
              <a:t>Un </a:t>
            </a:r>
            <a:r>
              <a:rPr lang="en-US" altLang="de-DE" sz="2000" dirty="0" err="1">
                <a:solidFill>
                  <a:srgbClr val="333333"/>
                </a:solidFill>
              </a:rPr>
              <a:t>episod</a:t>
            </a:r>
            <a:r>
              <a:rPr lang="en-US" altLang="de-DE" sz="2000" dirty="0">
                <a:solidFill>
                  <a:srgbClr val="333333"/>
                </a:solidFill>
              </a:rPr>
              <a:t> </a:t>
            </a:r>
            <a:r>
              <a:rPr lang="en-US" altLang="de-DE" sz="2000" dirty="0" err="1">
                <a:solidFill>
                  <a:srgbClr val="333333"/>
                </a:solidFill>
              </a:rPr>
              <a:t>psihotic</a:t>
            </a:r>
            <a:r>
              <a:rPr lang="en-US" altLang="de-DE" sz="2000" dirty="0">
                <a:solidFill>
                  <a:srgbClr val="333333"/>
                </a:solidFill>
              </a:rPr>
              <a:t> </a:t>
            </a:r>
            <a:r>
              <a:rPr lang="en-US" altLang="de-DE" sz="2000" dirty="0" err="1">
                <a:solidFill>
                  <a:srgbClr val="333333"/>
                </a:solidFill>
              </a:rPr>
              <a:t>acut</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adesea</a:t>
            </a:r>
            <a:r>
              <a:rPr lang="en-US" altLang="de-DE" sz="2000" dirty="0">
                <a:solidFill>
                  <a:srgbClr val="333333"/>
                </a:solidFill>
              </a:rPr>
              <a:t> </a:t>
            </a:r>
            <a:r>
              <a:rPr lang="en-US" altLang="de-DE" sz="2000" dirty="0" err="1">
                <a:solidFill>
                  <a:srgbClr val="333333"/>
                </a:solidFill>
              </a:rPr>
              <a:t>însoţit</a:t>
            </a:r>
            <a:r>
              <a:rPr lang="en-US" altLang="de-DE" sz="2000" dirty="0">
                <a:solidFill>
                  <a:srgbClr val="333333"/>
                </a:solidFill>
              </a:rPr>
              <a:t> de </a:t>
            </a:r>
            <a:r>
              <a:rPr lang="en-US" altLang="de-DE" sz="2000" dirty="0" err="1">
                <a:solidFill>
                  <a:srgbClr val="333333"/>
                </a:solidFill>
              </a:rPr>
              <a:t>teamă</a:t>
            </a:r>
            <a:r>
              <a:rPr lang="en-US" altLang="de-DE" sz="2000" dirty="0">
                <a:solidFill>
                  <a:srgbClr val="333333"/>
                </a:solidFill>
              </a:rPr>
              <a:t> </a:t>
            </a:r>
            <a:r>
              <a:rPr lang="en-US" altLang="de-DE" sz="2000" dirty="0" err="1">
                <a:solidFill>
                  <a:srgbClr val="333333"/>
                </a:solidFill>
              </a:rPr>
              <a:t>şi</a:t>
            </a:r>
            <a:r>
              <a:rPr lang="en-US" altLang="de-DE" sz="2000" dirty="0">
                <a:solidFill>
                  <a:srgbClr val="333333"/>
                </a:solidFill>
              </a:rPr>
              <a:t> de </a:t>
            </a:r>
            <a:r>
              <a:rPr lang="en-US" altLang="de-DE" sz="2000" dirty="0" err="1">
                <a:solidFill>
                  <a:srgbClr val="333333"/>
                </a:solidFill>
              </a:rPr>
              <a:t>alte</a:t>
            </a:r>
            <a:r>
              <a:rPr lang="en-US" altLang="de-DE" sz="2000" dirty="0">
                <a:solidFill>
                  <a:srgbClr val="333333"/>
                </a:solidFill>
              </a:rPr>
              <a:t> </a:t>
            </a:r>
            <a:r>
              <a:rPr lang="en-US" altLang="de-DE" sz="2000" dirty="0" err="1">
                <a:solidFill>
                  <a:srgbClr val="333333"/>
                </a:solidFill>
              </a:rPr>
              <a:t>emoţii</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004992"/>
                </a:solidFill>
              </a:rPr>
              <a:t>Excitaţie</a:t>
            </a:r>
            <a:r>
              <a:rPr lang="en-US" altLang="de-DE" sz="2000" dirty="0">
                <a:solidFill>
                  <a:srgbClr val="004992"/>
                </a:solidFill>
              </a:rPr>
              <a:t> (</a:t>
            </a:r>
            <a:r>
              <a:rPr lang="de-DE" altLang="de-DE" sz="2000" dirty="0">
                <a:solidFill>
                  <a:srgbClr val="004992"/>
                </a:solidFill>
              </a:rPr>
              <a:t>“</a:t>
            </a:r>
            <a:r>
              <a:rPr lang="en-US" altLang="de-DE" sz="2000" dirty="0" err="1">
                <a:solidFill>
                  <a:srgbClr val="004992"/>
                </a:solidFill>
              </a:rPr>
              <a:t>în</a:t>
            </a:r>
            <a:r>
              <a:rPr lang="en-US" altLang="de-DE" sz="2000" dirty="0">
                <a:solidFill>
                  <a:srgbClr val="004992"/>
                </a:solidFill>
              </a:rPr>
              <a:t> </a:t>
            </a:r>
            <a:r>
              <a:rPr lang="en-US" altLang="de-DE" sz="2000" dirty="0" err="1">
                <a:solidFill>
                  <a:srgbClr val="004992"/>
                </a:solidFill>
              </a:rPr>
              <a:t>sfârşit</a:t>
            </a:r>
            <a:r>
              <a:rPr lang="en-US" altLang="de-DE" sz="2000" dirty="0">
                <a:solidFill>
                  <a:srgbClr val="004992"/>
                </a:solidFill>
              </a:rPr>
              <a:t> se </a:t>
            </a:r>
            <a:r>
              <a:rPr lang="en-US" altLang="de-DE" sz="2000" dirty="0" err="1">
                <a:solidFill>
                  <a:srgbClr val="004992"/>
                </a:solidFill>
              </a:rPr>
              <a:t>întâmplă</a:t>
            </a:r>
            <a:r>
              <a:rPr lang="en-US" altLang="de-DE" sz="2000" dirty="0">
                <a:solidFill>
                  <a:srgbClr val="004992"/>
                </a:solidFill>
              </a:rPr>
              <a:t> </a:t>
            </a:r>
            <a:r>
              <a:rPr lang="en-US" altLang="de-DE" sz="2000" dirty="0" err="1">
                <a:solidFill>
                  <a:srgbClr val="004992"/>
                </a:solidFill>
              </a:rPr>
              <a:t>ceva</a:t>
            </a:r>
            <a:r>
              <a:rPr lang="en-US"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004992"/>
                </a:solidFill>
              </a:rPr>
              <a:t>Sentimentul</a:t>
            </a:r>
            <a:r>
              <a:rPr lang="en-US" altLang="de-DE" sz="2000" dirty="0">
                <a:solidFill>
                  <a:srgbClr val="004992"/>
                </a:solidFill>
              </a:rPr>
              <a:t> de a fi </a:t>
            </a:r>
            <a:r>
              <a:rPr lang="en-US" altLang="de-DE" sz="2000" dirty="0" err="1">
                <a:solidFill>
                  <a:srgbClr val="004992"/>
                </a:solidFill>
              </a:rPr>
              <a:t>predestinat</a:t>
            </a:r>
            <a:r>
              <a:rPr lang="en-US" altLang="de-DE" sz="2000" dirty="0">
                <a:solidFill>
                  <a:srgbClr val="004992"/>
                </a:solidFill>
              </a:rPr>
              <a:t> </a:t>
            </a:r>
            <a:r>
              <a:rPr lang="en-US" altLang="de-DE" sz="2000" dirty="0" err="1">
                <a:solidFill>
                  <a:srgbClr val="004992"/>
                </a:solidFill>
              </a:rPr>
              <a:t>pentru</a:t>
            </a:r>
            <a:r>
              <a:rPr lang="en-US" altLang="de-DE" sz="2000" dirty="0">
                <a:solidFill>
                  <a:srgbClr val="004992"/>
                </a:solidFill>
              </a:rPr>
              <a:t> </a:t>
            </a:r>
            <a:r>
              <a:rPr lang="en-US" altLang="de-DE" sz="2000" dirty="0" err="1">
                <a:solidFill>
                  <a:srgbClr val="004992"/>
                </a:solidFill>
              </a:rPr>
              <a:t>ceva</a:t>
            </a:r>
            <a:r>
              <a:rPr lang="en-US" altLang="de-DE" sz="2000" dirty="0">
                <a:solidFill>
                  <a:srgbClr val="004992"/>
                </a:solidFill>
              </a:rPr>
              <a:t> (a </a:t>
            </a:r>
            <a:r>
              <a:rPr lang="en-US" altLang="de-DE" sz="2000" dirty="0" err="1">
                <a:solidFill>
                  <a:srgbClr val="004992"/>
                </a:solidFill>
              </a:rPr>
              <a:t>îndeplini</a:t>
            </a:r>
            <a:r>
              <a:rPr lang="en-US" altLang="de-DE" sz="2000" dirty="0">
                <a:solidFill>
                  <a:srgbClr val="004992"/>
                </a:solidFill>
              </a:rPr>
              <a:t> o </a:t>
            </a:r>
            <a:r>
              <a:rPr lang="en-US" altLang="de-DE" sz="2000" dirty="0" err="1">
                <a:solidFill>
                  <a:srgbClr val="004992"/>
                </a:solidFill>
              </a:rPr>
              <a:t>misiune</a:t>
            </a:r>
            <a:r>
              <a:rPr lang="en-US" altLang="de-DE" sz="2000" dirty="0">
                <a:solidFill>
                  <a:srgbClr val="004992"/>
                </a:solidFill>
              </a:rPr>
              <a:t>, a fi </a:t>
            </a:r>
            <a:r>
              <a:rPr lang="en-US" altLang="de-DE" sz="2000" dirty="0" err="1">
                <a:solidFill>
                  <a:srgbClr val="004992"/>
                </a:solidFill>
              </a:rPr>
              <a:t>cineva</a:t>
            </a:r>
            <a:r>
              <a:rPr lang="en-US" altLang="de-DE" sz="2000" i="1" dirty="0">
                <a:solidFill>
                  <a:srgbClr val="004992"/>
                </a:solidFill>
              </a:rPr>
              <a:t> important</a:t>
            </a:r>
            <a:r>
              <a:rPr lang="en-US" altLang="de-DE" sz="2000" dirty="0">
                <a:solidFill>
                  <a:srgbClr val="004992"/>
                </a:solidFill>
              </a:rPr>
              <a:t>)</a:t>
            </a:r>
          </a:p>
          <a:p>
            <a:pPr lvl="0" defTabSz="914400" fontAlgn="base"/>
            <a:r>
              <a:rPr lang="de-DE" altLang="de-DE" sz="2000" dirty="0">
                <a:solidFill>
                  <a:srgbClr val="004992"/>
                </a:solidFill>
              </a:rPr>
              <a:t>Exemplu: </a:t>
            </a:r>
            <a:r>
              <a:rPr lang="de-DE" altLang="de-DE" sz="2000" dirty="0">
                <a:solidFill>
                  <a:srgbClr val="333333"/>
                </a:solidFill>
              </a:rPr>
              <a:t>Mihai se simte urm</a:t>
            </a:r>
            <a:r>
              <a:rPr lang="en-US" altLang="de-DE" sz="2000" dirty="0" err="1">
                <a:solidFill>
                  <a:srgbClr val="333333"/>
                </a:solidFill>
              </a:rPr>
              <a:t>ărit</a:t>
            </a:r>
            <a:r>
              <a:rPr lang="en-US" altLang="de-DE" sz="2000" dirty="0">
                <a:solidFill>
                  <a:srgbClr val="333333"/>
                </a:solidFill>
              </a:rPr>
              <a:t> de </a:t>
            </a:r>
            <a:r>
              <a:rPr lang="en-US" altLang="de-DE" sz="2000" dirty="0" err="1">
                <a:solidFill>
                  <a:srgbClr val="333333"/>
                </a:solidFill>
              </a:rPr>
              <a:t>către</a:t>
            </a:r>
            <a:r>
              <a:rPr lang="en-US" altLang="de-DE" sz="2000" dirty="0">
                <a:solidFill>
                  <a:srgbClr val="333333"/>
                </a:solidFill>
              </a:rPr>
              <a:t> </a:t>
            </a:r>
            <a:r>
              <a:rPr lang="de-DE" altLang="de-DE" sz="2000" dirty="0">
                <a:solidFill>
                  <a:srgbClr val="333333"/>
                </a:solidFill>
              </a:rPr>
              <a:t>serviciul de spionaj. Pe drumul la munc</a:t>
            </a:r>
            <a:r>
              <a:rPr lang="en-US" altLang="de-DE" sz="2000" dirty="0">
                <a:solidFill>
                  <a:srgbClr val="333333"/>
                </a:solidFill>
              </a:rPr>
              <a:t>ă </a:t>
            </a:r>
            <a:r>
              <a:rPr lang="en-US" altLang="de-DE" sz="2000" dirty="0" err="1">
                <a:solidFill>
                  <a:srgbClr val="333333"/>
                </a:solidFill>
              </a:rPr>
              <a:t>intră</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compartimentul</a:t>
            </a:r>
            <a:r>
              <a:rPr lang="en-US" altLang="de-DE" sz="2000" dirty="0">
                <a:solidFill>
                  <a:srgbClr val="333333"/>
                </a:solidFill>
              </a:rPr>
              <a:t> </a:t>
            </a:r>
            <a:r>
              <a:rPr lang="en-US" altLang="de-DE" sz="2000" dirty="0" err="1">
                <a:solidFill>
                  <a:srgbClr val="333333"/>
                </a:solidFill>
              </a:rPr>
              <a:t>lui</a:t>
            </a:r>
            <a:r>
              <a:rPr lang="en-US" altLang="de-DE" sz="2000" dirty="0">
                <a:solidFill>
                  <a:srgbClr val="333333"/>
                </a:solidFill>
              </a:rPr>
              <a:t> </a:t>
            </a:r>
            <a:r>
              <a:rPr lang="en-US" altLang="de-DE" sz="2000" dirty="0" err="1">
                <a:solidFill>
                  <a:srgbClr val="333333"/>
                </a:solidFill>
              </a:rPr>
              <a:t>acelaşi</a:t>
            </a:r>
            <a:r>
              <a:rPr lang="en-US" altLang="de-DE" sz="2000" dirty="0">
                <a:solidFill>
                  <a:srgbClr val="333333"/>
                </a:solidFill>
              </a:rPr>
              <a:t> om </a:t>
            </a:r>
            <a:r>
              <a:rPr lang="en-US" altLang="de-DE" sz="2000" dirty="0" err="1">
                <a:solidFill>
                  <a:srgbClr val="333333"/>
                </a:solidFill>
              </a:rPr>
              <a:t>trei</a:t>
            </a:r>
            <a:r>
              <a:rPr lang="en-US" altLang="de-DE" sz="2000" dirty="0">
                <a:solidFill>
                  <a:srgbClr val="333333"/>
                </a:solidFill>
              </a:rPr>
              <a:t> </a:t>
            </a:r>
            <a:r>
              <a:rPr lang="en-US" altLang="de-DE" sz="2000" dirty="0" err="1">
                <a:solidFill>
                  <a:srgbClr val="333333"/>
                </a:solidFill>
              </a:rPr>
              <a:t>zile</a:t>
            </a:r>
            <a:r>
              <a:rPr lang="en-US" altLang="de-DE" sz="2000" dirty="0">
                <a:solidFill>
                  <a:srgbClr val="333333"/>
                </a:solidFill>
              </a:rPr>
              <a:t> la </a:t>
            </a:r>
            <a:r>
              <a:rPr lang="en-US" altLang="de-DE" sz="2000" dirty="0" err="1">
                <a:solidFill>
                  <a:srgbClr val="333333"/>
                </a:solidFill>
              </a:rPr>
              <a:t>rând</a:t>
            </a:r>
            <a:r>
              <a:rPr lang="en-US" altLang="de-DE" sz="2000" dirty="0">
                <a:solidFill>
                  <a:srgbClr val="333333"/>
                </a:solidFill>
              </a:rPr>
              <a:t>.</a:t>
            </a:r>
          </a:p>
          <a:p>
            <a:pPr lvl="0" defTabSz="914400" fontAlgn="base">
              <a:lnSpc>
                <a:spcPct val="100000"/>
              </a:lnSpc>
              <a:spcBef>
                <a:spcPts val="1200"/>
              </a:spcBef>
            </a:pPr>
            <a:r>
              <a:rPr lang="de-DE" altLang="de-DE" sz="2000" dirty="0">
                <a:solidFill>
                  <a:srgbClr val="004992"/>
                </a:solidFill>
              </a:rPr>
              <a:t>Sentimente: </a:t>
            </a:r>
            <a:r>
              <a:rPr lang="de-DE" altLang="de-DE" sz="2000" dirty="0">
                <a:solidFill>
                  <a:srgbClr val="333333"/>
                </a:solidFill>
              </a:rPr>
              <a:t>Fric</a:t>
            </a:r>
            <a:r>
              <a:rPr lang="en-US" altLang="de-DE" sz="2000" dirty="0">
                <a:solidFill>
                  <a:srgbClr val="333333"/>
                </a:solidFill>
              </a:rPr>
              <a:t>ă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ameninţare</a:t>
            </a:r>
            <a:r>
              <a:rPr lang="de-DE" altLang="de-DE" sz="2000" dirty="0">
                <a:solidFill>
                  <a:srgbClr val="333333"/>
                </a:solidFill>
              </a:rPr>
              <a:t>.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şi</a:t>
            </a:r>
            <a:r>
              <a:rPr lang="de-DE" altLang="de-DE" sz="2000" dirty="0">
                <a:solidFill>
                  <a:srgbClr val="333333"/>
                </a:solidFill>
              </a:rPr>
              <a:t>: “Dac</a:t>
            </a:r>
            <a:r>
              <a:rPr lang="en-US" altLang="de-DE" sz="2000" dirty="0">
                <a:solidFill>
                  <a:srgbClr val="333333"/>
                </a:solidFill>
              </a:rPr>
              <a:t>ă </a:t>
            </a:r>
            <a:r>
              <a:rPr lang="en-US" altLang="de-DE" sz="2000" dirty="0" err="1">
                <a:solidFill>
                  <a:srgbClr val="333333"/>
                </a:solidFill>
              </a:rPr>
              <a:t>îşi</a:t>
            </a:r>
            <a:r>
              <a:rPr lang="en-US" altLang="de-DE" sz="2000" dirty="0">
                <a:solidFill>
                  <a:srgbClr val="333333"/>
                </a:solidFill>
              </a:rPr>
              <a:t> </a:t>
            </a:r>
            <a:r>
              <a:rPr lang="en-US" altLang="de-DE" sz="2000" dirty="0" err="1">
                <a:solidFill>
                  <a:srgbClr val="333333"/>
                </a:solidFill>
              </a:rPr>
              <a:t>dau</a:t>
            </a:r>
            <a:r>
              <a:rPr lang="en-US" altLang="de-DE" sz="2000" dirty="0">
                <a:solidFill>
                  <a:srgbClr val="333333"/>
                </a:solidFill>
              </a:rPr>
              <a:t> </a:t>
            </a:r>
            <a:r>
              <a:rPr lang="en-US" altLang="de-DE" sz="2000" dirty="0" err="1">
                <a:solidFill>
                  <a:srgbClr val="333333"/>
                </a:solidFill>
              </a:rPr>
              <a:t>atâtă</a:t>
            </a:r>
            <a:r>
              <a:rPr lang="en-US" altLang="de-DE" sz="2000" dirty="0">
                <a:solidFill>
                  <a:srgbClr val="333333"/>
                </a:solidFill>
              </a:rPr>
              <a:t> </a:t>
            </a:r>
            <a:r>
              <a:rPr lang="en-US" altLang="de-DE" sz="2000" dirty="0" err="1">
                <a:solidFill>
                  <a:srgbClr val="333333"/>
                </a:solidFill>
              </a:rPr>
              <a:t>silinţă</a:t>
            </a:r>
            <a:r>
              <a:rPr lang="en-US" altLang="de-DE" sz="2000" dirty="0">
                <a:solidFill>
                  <a:srgbClr val="333333"/>
                </a:solidFill>
              </a:rPr>
              <a:t> </a:t>
            </a:r>
            <a:r>
              <a:rPr lang="en-US" altLang="de-DE" sz="2000" dirty="0" err="1">
                <a:solidFill>
                  <a:srgbClr val="333333"/>
                </a:solidFill>
              </a:rPr>
              <a:t>poate</a:t>
            </a:r>
            <a:r>
              <a:rPr lang="en-US" altLang="de-DE" sz="2000" dirty="0">
                <a:solidFill>
                  <a:srgbClr val="333333"/>
                </a:solidFill>
              </a:rPr>
              <a:t> </a:t>
            </a:r>
            <a:r>
              <a:rPr lang="en-US" altLang="de-DE" sz="2000" dirty="0" err="1">
                <a:solidFill>
                  <a:srgbClr val="333333"/>
                </a:solidFill>
              </a:rPr>
              <a:t>că</a:t>
            </a:r>
            <a:r>
              <a:rPr lang="en-US" altLang="de-DE" sz="2000" dirty="0">
                <a:solidFill>
                  <a:srgbClr val="333333"/>
                </a:solidFill>
              </a:rPr>
              <a:t> sunt un </a:t>
            </a:r>
            <a:r>
              <a:rPr lang="en-US" altLang="de-DE" sz="2000" dirty="0" err="1">
                <a:solidFill>
                  <a:srgbClr val="333333"/>
                </a:solidFill>
              </a:rPr>
              <a:t>fel</a:t>
            </a:r>
            <a:r>
              <a:rPr lang="en-US" altLang="de-DE" sz="2000" dirty="0">
                <a:solidFill>
                  <a:srgbClr val="333333"/>
                </a:solidFill>
              </a:rPr>
              <a:t> de James Bond </a:t>
            </a:r>
            <a:r>
              <a:rPr lang="en-US" altLang="de-DE" sz="2000" dirty="0" err="1">
                <a:solidFill>
                  <a:srgbClr val="333333"/>
                </a:solidFill>
              </a:rPr>
              <a:t>şi</a:t>
            </a:r>
            <a:r>
              <a:rPr lang="en-US" altLang="de-DE" sz="2000" dirty="0">
                <a:solidFill>
                  <a:srgbClr val="333333"/>
                </a:solidFill>
              </a:rPr>
              <a:t> </a:t>
            </a:r>
            <a:r>
              <a:rPr lang="en-US" altLang="de-DE" sz="2000" dirty="0" err="1">
                <a:solidFill>
                  <a:srgbClr val="333333"/>
                </a:solidFill>
              </a:rPr>
              <a:t>ceilalţi</a:t>
            </a:r>
            <a:r>
              <a:rPr lang="en-US" altLang="de-DE" sz="2000" dirty="0">
                <a:solidFill>
                  <a:srgbClr val="333333"/>
                </a:solidFill>
              </a:rPr>
              <a:t> </a:t>
            </a:r>
            <a:r>
              <a:rPr lang="en-US" altLang="de-DE" sz="2000" dirty="0" err="1">
                <a:solidFill>
                  <a:srgbClr val="333333"/>
                </a:solidFill>
              </a:rPr>
              <a:t>vor</a:t>
            </a:r>
            <a:r>
              <a:rPr lang="en-US" altLang="de-DE" sz="2000" dirty="0">
                <a:solidFill>
                  <a:srgbClr val="333333"/>
                </a:solidFill>
              </a:rPr>
              <a:t> </a:t>
            </a:r>
            <a:r>
              <a:rPr lang="en-US" altLang="de-DE" sz="2000" dirty="0" err="1">
                <a:solidFill>
                  <a:srgbClr val="333333"/>
                </a:solidFill>
              </a:rPr>
              <a:t>să</a:t>
            </a:r>
            <a:r>
              <a:rPr lang="en-US" altLang="de-DE" sz="2000" dirty="0">
                <a:solidFill>
                  <a:srgbClr val="333333"/>
                </a:solidFill>
              </a:rPr>
              <a:t> </a:t>
            </a:r>
            <a:r>
              <a:rPr lang="en-US" altLang="de-DE" sz="2000" dirty="0" err="1">
                <a:solidFill>
                  <a:srgbClr val="333333"/>
                </a:solidFill>
              </a:rPr>
              <a:t>mă</a:t>
            </a:r>
            <a:r>
              <a:rPr lang="en-US" altLang="de-DE" sz="2000" dirty="0">
                <a:solidFill>
                  <a:srgbClr val="333333"/>
                </a:solidFill>
              </a:rPr>
              <a:t> </a:t>
            </a:r>
            <a:r>
              <a:rPr lang="en-US" altLang="de-DE" sz="2000" dirty="0" err="1">
                <a:solidFill>
                  <a:srgbClr val="333333"/>
                </a:solidFill>
              </a:rPr>
              <a:t>angajeze</a:t>
            </a:r>
            <a:r>
              <a:rPr lang="en-US" altLang="de-DE" sz="2000" dirty="0">
                <a:solidFill>
                  <a:srgbClr val="333333"/>
                </a:solidFill>
              </a:rPr>
              <a:t>.</a:t>
            </a:r>
            <a:r>
              <a:rPr lang="de-DE" altLang="de-DE" sz="2000" dirty="0">
                <a:solidFill>
                  <a:srgbClr val="333333"/>
                </a:solidFill>
              </a:rPr>
              <a:t>”</a:t>
            </a:r>
          </a:p>
          <a:p>
            <a:pPr lvl="0" defTabSz="914400" fontAlgn="base">
              <a:lnSpc>
                <a:spcPct val="100000"/>
              </a:lnSpc>
              <a:spcBef>
                <a:spcPts val="1200"/>
              </a:spcBef>
            </a:pPr>
            <a:r>
              <a:rPr lang="en-US" altLang="de-DE" sz="2000" dirty="0" err="1">
                <a:solidFill>
                  <a:srgbClr val="004992"/>
                </a:solidFill>
              </a:rPr>
              <a:t>Însă</a:t>
            </a:r>
            <a:r>
              <a:rPr lang="de-DE" altLang="de-DE" sz="2000" dirty="0">
                <a:solidFill>
                  <a:srgbClr val="004992"/>
                </a:solidFill>
              </a:rPr>
              <a:t>: </a:t>
            </a:r>
            <a:r>
              <a:rPr lang="de-DE" altLang="de-DE" sz="2000" dirty="0">
                <a:solidFill>
                  <a:srgbClr val="333333"/>
                </a:solidFill>
              </a:rPr>
              <a:t>Totul este doar o coinciden</a:t>
            </a:r>
            <a:r>
              <a:rPr lang="en-US" altLang="de-DE" sz="2000" dirty="0" err="1">
                <a:solidFill>
                  <a:srgbClr val="333333"/>
                </a:solidFill>
              </a:rPr>
              <a:t>ţă</a:t>
            </a:r>
            <a:r>
              <a:rPr lang="de-DE" altLang="de-DE" sz="2000" dirty="0">
                <a:solidFill>
                  <a:srgbClr val="333333"/>
                </a:solidFill>
              </a:rPr>
              <a:t>! Probabil intr</a:t>
            </a:r>
            <a:r>
              <a:rPr lang="en-US" altLang="de-DE" sz="2000" dirty="0">
                <a:solidFill>
                  <a:srgbClr val="333333"/>
                </a:solidFill>
              </a:rPr>
              <a:t>ă </a:t>
            </a:r>
            <a:r>
              <a:rPr lang="de-DE" altLang="de-DE" sz="2000" dirty="0">
                <a:solidFill>
                  <a:srgbClr val="333333"/>
                </a:solidFill>
              </a:rPr>
              <a:t>am</a:t>
            </a:r>
            <a:r>
              <a:rPr lang="en-US" altLang="de-DE" sz="2000" dirty="0" err="1">
                <a:solidFill>
                  <a:srgbClr val="333333"/>
                </a:solidFill>
              </a:rPr>
              <a:t>ândoi</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acelaşi</a:t>
            </a:r>
            <a:r>
              <a:rPr lang="en-US" altLang="de-DE" sz="2000" dirty="0">
                <a:solidFill>
                  <a:srgbClr val="333333"/>
                </a:solidFill>
              </a:rPr>
              <a:t> </a:t>
            </a:r>
            <a:r>
              <a:rPr lang="en-US" altLang="de-DE" sz="2000" dirty="0" err="1">
                <a:solidFill>
                  <a:srgbClr val="333333"/>
                </a:solidFill>
              </a:rPr>
              <a:t>compartiment</a:t>
            </a:r>
            <a:r>
              <a:rPr lang="en-US" altLang="de-DE" sz="2000" dirty="0">
                <a:solidFill>
                  <a:srgbClr val="333333"/>
                </a:solidFill>
              </a:rPr>
              <a:t> </a:t>
            </a:r>
            <a:r>
              <a:rPr lang="en-US" altLang="de-DE" sz="2000" dirty="0" err="1">
                <a:solidFill>
                  <a:srgbClr val="333333"/>
                </a:solidFill>
              </a:rPr>
              <a:t>în</a:t>
            </a:r>
            <a:r>
              <a:rPr lang="en-US" altLang="de-DE" sz="2000" dirty="0">
                <a:solidFill>
                  <a:srgbClr val="333333"/>
                </a:solidFill>
              </a:rPr>
              <a:t> </a:t>
            </a:r>
            <a:r>
              <a:rPr lang="en-US" altLang="de-DE" sz="2000" dirty="0" err="1">
                <a:solidFill>
                  <a:srgbClr val="333333"/>
                </a:solidFill>
              </a:rPr>
              <a:t>fiecare</a:t>
            </a:r>
            <a:r>
              <a:rPr lang="en-US" altLang="de-DE" sz="2000" dirty="0">
                <a:solidFill>
                  <a:srgbClr val="333333"/>
                </a:solidFill>
              </a:rPr>
              <a:t> </a:t>
            </a:r>
            <a:r>
              <a:rPr lang="en-US" altLang="de-DE" sz="2000" dirty="0" err="1">
                <a:solidFill>
                  <a:srgbClr val="333333"/>
                </a:solidFill>
              </a:rPr>
              <a:t>zi</a:t>
            </a:r>
            <a:r>
              <a:rPr lang="de-DE"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9C750B81-4309-4205-807B-6CF3838137DD}" type="slidenum">
              <a:rPr lang="de-DE" altLang="de-DE" smtClean="0"/>
              <a:pPr/>
              <a:t>53</a:t>
            </a:fld>
            <a:endParaRPr lang="de-DE" altLang="de-DE"/>
          </a:p>
        </p:txBody>
      </p:sp>
    </p:spTree>
    <p:extLst>
      <p:ext uri="{BB962C8B-B14F-4D97-AF65-F5344CB8AC3E}">
        <p14:creationId xmlns:p14="http://schemas.microsoft.com/office/powerpoint/2010/main" val="1604533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vi-VN"/>
              <a:t>Trening metacognitiv 8 – Stima de sine &amp; starea sufletească</a:t>
            </a:r>
            <a:endParaRPr lang="de-DE"/>
          </a:p>
        </p:txBody>
      </p:sp>
      <p:sp>
        <p:nvSpPr>
          <p:cNvPr id="16" name="Slide Number Placeholder 15"/>
          <p:cNvSpPr>
            <a:spLocks noGrp="1"/>
          </p:cNvSpPr>
          <p:nvPr>
            <p:ph type="sldNum" sz="quarter" idx="12"/>
          </p:nvPr>
        </p:nvSpPr>
        <p:spPr/>
        <p:txBody>
          <a:bodyPr/>
          <a:lstStyle/>
          <a:p>
            <a:fld id="{9C750B81-4309-4205-807B-6CF3838137DD}" type="slidenum">
              <a:rPr lang="de-DE" altLang="de-DE" smtClean="0"/>
              <a:pPr/>
              <a:t>54</a:t>
            </a:fld>
            <a:endParaRPr lang="de-DE" altLang="de-DE"/>
          </a:p>
        </p:txBody>
      </p:sp>
    </p:spTree>
    <p:extLst>
      <p:ext uri="{BB962C8B-B14F-4D97-AF65-F5344CB8AC3E}">
        <p14:creationId xmlns:p14="http://schemas.microsoft.com/office/powerpoint/2010/main" val="877420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106282885"/>
              </p:ext>
            </p:extLst>
          </p:nvPr>
        </p:nvGraphicFramePr>
        <p:xfrm>
          <a:off x="408954" y="2011680"/>
          <a:ext cx="11375999" cy="429768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http://viciarg.deviantart.com</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C6D586E9-5CF6-493F-931A-4C36BC0C15C0}" type="slidenum">
              <a:rPr lang="de-DE" altLang="de-DE" smtClean="0"/>
              <a:pPr/>
              <a:t>55</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93023382"/>
              </p:ext>
            </p:extLst>
          </p:nvPr>
        </p:nvGraphicFramePr>
        <p:xfrm>
          <a:off x="408954" y="2011680"/>
          <a:ext cx="11375999" cy="3505200"/>
        </p:xfrm>
        <a:graphic>
          <a:graphicData uri="http://schemas.openxmlformats.org/drawingml/2006/table">
            <a:tbl>
              <a:tblPr>
                <a:tableStyleId>{21E4AEA4-8DFA-4A89-87EB-49C32662AFE0}</a:tableStyleId>
              </a:tblPr>
              <a:tblGrid>
                <a:gridCol w="1800201">
                  <a:extLst>
                    <a:ext uri="{9D8B030D-6E8A-4147-A177-3AD203B41FA5}">
                      <a16:colId xmlns:a16="http://schemas.microsoft.com/office/drawing/2014/main" val="20000"/>
                    </a:ext>
                  </a:extLst>
                </a:gridCol>
                <a:gridCol w="1069461">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8" name="Footer Placeholder 7"/>
          <p:cNvSpPr>
            <a:spLocks noGrp="1"/>
          </p:cNvSpPr>
          <p:nvPr>
            <p:ph type="ftr" sz="quarter" idx="11"/>
          </p:nvPr>
        </p:nvSpPr>
        <p:spPr/>
        <p:txBody>
          <a:bodyPr/>
          <a:lstStyle/>
          <a:p>
            <a:pPr>
              <a:defRPr/>
            </a:pPr>
            <a:r>
              <a:rPr lang="vi-VN"/>
              <a:t>Trening metacognitiv 8 – Stima de sine &amp; starea sufletească</a:t>
            </a:r>
            <a:endParaRPr lang="de-DE"/>
          </a:p>
        </p:txBody>
      </p:sp>
      <p:sp>
        <p:nvSpPr>
          <p:cNvPr id="9" name="Slide Number Placeholder 8"/>
          <p:cNvSpPr>
            <a:spLocks noGrp="1"/>
          </p:cNvSpPr>
          <p:nvPr>
            <p:ph type="sldNum" sz="quarter" idx="12"/>
          </p:nvPr>
        </p:nvSpPr>
        <p:spPr/>
        <p:txBody>
          <a:bodyPr/>
          <a:lstStyle/>
          <a:p>
            <a:fld id="{C6D586E9-5CF6-493F-931A-4C36BC0C15C0}" type="slidenum">
              <a:rPr lang="de-DE" altLang="de-DE" smtClean="0"/>
              <a:pPr/>
              <a:t>56</a:t>
            </a:fld>
            <a:endParaRPr lang="de-DE" altLang="de-DE"/>
          </a:p>
        </p:txBody>
      </p:sp>
      <p:sp>
        <p:nvSpPr>
          <p:cNvPr id="11"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n-lt"/>
                <a:cs typeface="+mn-cs"/>
              </a:rPr>
              <a:t>A full list can be obtained via </a:t>
            </a:r>
            <a:r>
              <a:rPr lang="de-DE" altLang="de-DE" sz="1200" b="0" u="sng" dirty="0">
                <a:solidFill>
                  <a:srgbClr val="333333"/>
                </a:solidFill>
                <a:latin typeface="+mn-lt"/>
                <a:cs typeface="+mn-cs"/>
              </a:rPr>
              <a:t>www.uke.de/mct</a:t>
            </a:r>
            <a:r>
              <a:rPr lang="de-DE" altLang="de-DE" sz="1200" b="0" dirty="0">
                <a:solidFill>
                  <a:srgbClr val="333333"/>
                </a:solidFill>
                <a:latin typeface="+mn-lt"/>
                <a:cs typeface="+mn-cs"/>
              </a:rPr>
              <a:t>. </a:t>
            </a:r>
            <a:r>
              <a:rPr lang="en-GB" altLang="de-DE" sz="1200" b="0" dirty="0">
                <a:solidFill>
                  <a:srgbClr val="333333"/>
                </a:solidFill>
                <a:latin typeface="+mn-lt"/>
                <a:cs typeface="+mn-cs"/>
              </a:rPr>
              <a:t>If we have involuntarily breached copyright, please</a:t>
            </a:r>
            <a:r>
              <a:rPr lang="de-DE" altLang="de-DE" sz="1200" b="0" dirty="0">
                <a:solidFill>
                  <a:srgbClr val="333333"/>
                </a:solidFill>
                <a:latin typeface="+mn-lt"/>
                <a:cs typeface="+mn-cs"/>
              </a:rPr>
              <a:t> accept our apologies. In this case, we kindly ask creators for their</a:t>
            </a:r>
            <a:r>
              <a:rPr lang="en-GB" altLang="de-DE" sz="1200" b="0" dirty="0">
                <a:solidFill>
                  <a:srgbClr val="333333"/>
                </a:solidFill>
                <a:latin typeface="+mn-lt"/>
                <a:cs typeface="+mn-cs"/>
              </a:rPr>
              <a:t> permission to use their work under </a:t>
            </a:r>
            <a:r>
              <a:rPr lang="en-GB" altLang="de-DE" sz="1200" b="0">
                <a:solidFill>
                  <a:srgbClr val="333333"/>
                </a:solidFill>
                <a:latin typeface="+mn-lt"/>
                <a:cs typeface="+mn-cs"/>
              </a:rPr>
              <a:t>the “fair use” </a:t>
            </a:r>
            <a:r>
              <a:rPr lang="en-GB" altLang="de-DE" sz="1200" b="0" dirty="0">
                <a:solidFill>
                  <a:srgbClr val="333333"/>
                </a:solidFill>
                <a:latin typeface="+mn-lt"/>
                <a:cs typeface="+mn-cs"/>
              </a:rPr>
              <a:t>policy.</a:t>
            </a:r>
            <a:br>
              <a:rPr lang="de-DE" altLang="de-DE" sz="1200" b="0" dirty="0">
                <a:solidFill>
                  <a:srgbClr val="333333"/>
                </a:solidFill>
                <a:latin typeface="+mn-lt"/>
                <a:cs typeface="+mn-cs"/>
              </a:rPr>
            </a:br>
            <a:r>
              <a:rPr lang="de-DE" altLang="de-DE" sz="1200" b="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n-lt"/>
                <a:cs typeface="+mn-cs"/>
              </a:rPr>
              <a:t>www.uke.de/mkt</a:t>
            </a:r>
            <a:r>
              <a:rPr lang="de-DE" altLang="de-DE" sz="1200" b="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4872</Words>
  <Application>Microsoft Office PowerPoint</Application>
  <PresentationFormat>Benutzerdefiniert</PresentationFormat>
  <Paragraphs>576</Paragraphs>
  <Slides>56</Slides>
  <Notes>56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56</vt:i4>
      </vt:variant>
    </vt:vector>
  </HeadingPairs>
  <TitlesOfParts>
    <vt:vector size="64" baseType="lpstr">
      <vt:lpstr>Calibri Light</vt:lpstr>
      <vt:lpstr>Symbol</vt:lpstr>
      <vt:lpstr>Times New Roman</vt:lpstr>
      <vt:lpstr>Calibri</vt:lpstr>
      <vt:lpstr>Arial</vt:lpstr>
      <vt:lpstr>Wingdings</vt:lpstr>
      <vt:lpstr>Wingdings</vt:lpstr>
      <vt:lpstr>UKE_PPT-Vorlage_16zu9</vt:lpstr>
      <vt:lpstr>TMC 8 A – Stima de sine &amp; starea sufletească</vt:lpstr>
      <vt:lpstr>Cum se manifestă o depresie?</vt:lpstr>
      <vt:lpstr>Cum se manifestă o depresie?</vt:lpstr>
      <vt:lpstr>M-am născut aşa… am devenit aşa ?</vt:lpstr>
      <vt:lpstr>M-am născut aşa… am devenit aşa ?</vt:lpstr>
      <vt:lpstr>M-am născut aşa… am devenit aşa ?</vt:lpstr>
      <vt:lpstr>M-am născut aşa… am devenit aşa ?</vt:lpstr>
      <vt:lpstr>Cu ce scop?</vt:lpstr>
      <vt:lpstr>Psihoză &amp; depresie Efectele psihozei asupra încrederii în sine şi stării sufleteşti</vt:lpstr>
      <vt:lpstr>Psihoză &amp; depresie Efectele psihozei asupra încrederii în sine şi stării sufleteşti</vt:lpstr>
      <vt:lpstr>Psihoză &amp; depresie Efectele psihozei asupra încrederii în sine şi stării sufleteşti</vt:lpstr>
      <vt:lpstr>Psihoză &amp; depresie Efectele psihozei asupra încrederii în sine şi stării sufleteşti</vt:lpstr>
      <vt:lpstr>PowerPoint-Präsentation</vt:lpstr>
      <vt:lpstr>1. Generalizare exagerată Ce evaluare ar fi mai adecvată/de ajutor?</vt:lpstr>
      <vt:lpstr>1. Generalizare exagerată Ce evaluare ar fi mai adecvată/de ajutor?</vt:lpstr>
      <vt:lpstr>1. Generalizare exagerată Ce evaluare ar fi mai adecvată/de ajutor?</vt:lpstr>
      <vt:lpstr>În schimb: nu generalizaţi de la un defect asupra totului!</vt:lpstr>
      <vt:lpstr>2. Percepţie îngustă Ce evaluare ar fi mai adecvată/de ajutor?</vt:lpstr>
      <vt:lpstr>2. Percepţie îngustă Ce evaluare ar fi mai adecvată/de ajutor?</vt:lpstr>
      <vt:lpstr>2. Percepţie îngustă Ce evaluare ar fi mai adecvată/de ajutor?</vt:lpstr>
      <vt:lpstr>3. Deducerile proprii sunt atribuite şi altora</vt:lpstr>
      <vt:lpstr>4. Respingerea laudei &amp; acceptarea criticii! Ce evaluare ar fi mai adecvată/de ajutor?</vt:lpstr>
      <vt:lpstr>4. Respingerea laudei &amp; acceptarea criticii! Ce evaluare ar fi mai adecvată/de ajutor?</vt:lpstr>
      <vt:lpstr>4. Respingerea laudei &amp; acceptarea criticii! Ce evaluare ar fi mai adecvată/de ajutor?</vt:lpstr>
      <vt:lpstr>5. Tip de a gândi: totul sau nimic/gândire catastrofică/a gândi în alb sau negru Ce evaluare ar fi mai adecvată/de ajutor?</vt:lpstr>
      <vt:lpstr>5. Tip de a gândi: totul sau nimic/gândire catastrofică/a gândi în alb sau negru Ce evaluare ar fi mai adecvată/de ajutor?</vt:lpstr>
      <vt:lpstr>6. Reprimarea gândurilor negative Ce evaluare ar fi mai adecvată/de ajutor?</vt:lpstr>
      <vt:lpstr>6. Reprimarea gândurilor negative Ce evaluare ar fi mai adecvată/de ajutor?</vt:lpstr>
      <vt:lpstr>6. Reprimarea gândurilor negative</vt:lpstr>
      <vt:lpstr>6. Reprimarea gândurilor negative A funcţionat? Nu!</vt:lpstr>
      <vt:lpstr>În schimb:</vt:lpstr>
      <vt:lpstr>7. Alte aspecte ale gândirii</vt:lpstr>
      <vt:lpstr>7. Alte aspecte ale gândirii</vt:lpstr>
      <vt:lpstr>Opțional: videoclip</vt:lpstr>
      <vt:lpstr>Fiţi conştienţi de tăriile voastre</vt:lpstr>
      <vt:lpstr>Fiţi conştienţi de tăriile voastre</vt:lpstr>
      <vt:lpstr>Fiţi conştienţi de tăriile voastre</vt:lpstr>
      <vt:lpstr>Fiţi conştienţi de tăriile voastre</vt:lpstr>
      <vt:lpstr>Sfaturi pentru a reduce depresia şi a creşte o stimă de sine scăzută</vt:lpstr>
      <vt:lpstr>Sfaturi pentru a reduce depresia şi a creşte o stimă de sine scăzută - I</vt:lpstr>
      <vt:lpstr>Sfaturi pentru a reduce depresia şi a creşte o stimă de sine scăzută - I</vt:lpstr>
      <vt:lpstr>Sfaturi pentru a reduce depresia şi a creşte o stimă de sine scăzută - I</vt:lpstr>
      <vt:lpstr>Sfaturi pentru a reduce depresia şi a creşte o stimă de sine scăzută - II</vt:lpstr>
      <vt:lpstr>Sfaturi pentru a reduce depresia şi a creşte o stimă de sine scăzută - II</vt:lpstr>
      <vt:lpstr>Sfaturi pentru a reduce depresia şi a creşte o stimă de sine scăzută - II</vt:lpstr>
      <vt:lpstr>Sfaturi pentru a reduce depresia şi a creşte o stimă de sine scăzută - II</vt:lpstr>
      <vt:lpstr>Transferul în viaţa de zi cu zi</vt:lpstr>
      <vt:lpstr>Transferul în viaţa de zi cu zi</vt:lpstr>
      <vt:lpstr>Transferul în viaţa de zi cu zi</vt:lpstr>
      <vt:lpstr>Transferul în viaţa de zi cu zi</vt:lpstr>
      <vt:lpstr>Ce legătură au aceastea cu psihoza?</vt:lpstr>
      <vt:lpstr>Ce legătură au aceastea cu psihoza?</vt:lpstr>
      <vt:lpstr>Ce legătură au aceastea cu psihoza?</vt:lpstr>
      <vt:lpstr>Vă mulţumim pentru atenţia dumneavoastră!</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283</cp:revision>
  <dcterms:created xsi:type="dcterms:W3CDTF">2004-06-30T16:15:23Z</dcterms:created>
  <dcterms:modified xsi:type="dcterms:W3CDTF">2023-02-16T10:18:16Z</dcterms:modified>
</cp:coreProperties>
</file>