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64" r:id="rId1"/>
  </p:sldMasterIdLst>
  <p:notesMasterIdLst>
    <p:notesMasterId r:id="rId91"/>
  </p:notesMasterIdLst>
  <p:handoutMasterIdLst>
    <p:handoutMasterId r:id="rId92"/>
  </p:handoutMasterIdLst>
  <p:sldIdLst>
    <p:sldId id="910" r:id="rId2"/>
    <p:sldId id="834" r:id="rId3"/>
    <p:sldId id="886" r:id="rId4"/>
    <p:sldId id="885" r:id="rId5"/>
    <p:sldId id="884" r:id="rId6"/>
    <p:sldId id="883" r:id="rId7"/>
    <p:sldId id="772" r:id="rId8"/>
    <p:sldId id="838" r:id="rId9"/>
    <p:sldId id="892" r:id="rId10"/>
    <p:sldId id="891" r:id="rId11"/>
    <p:sldId id="890" r:id="rId12"/>
    <p:sldId id="889" r:id="rId13"/>
    <p:sldId id="888" r:id="rId14"/>
    <p:sldId id="887" r:id="rId15"/>
    <p:sldId id="780" r:id="rId16"/>
    <p:sldId id="828" r:id="rId17"/>
    <p:sldId id="829" r:id="rId18"/>
    <p:sldId id="830" r:id="rId19"/>
    <p:sldId id="868" r:id="rId20"/>
    <p:sldId id="894" r:id="rId21"/>
    <p:sldId id="893" r:id="rId22"/>
    <p:sldId id="709" r:id="rId23"/>
    <p:sldId id="710" r:id="rId24"/>
    <p:sldId id="711" r:id="rId25"/>
    <p:sldId id="712" r:id="rId26"/>
    <p:sldId id="713" r:id="rId27"/>
    <p:sldId id="714" r:id="rId28"/>
    <p:sldId id="847" r:id="rId29"/>
    <p:sldId id="896" r:id="rId30"/>
    <p:sldId id="895" r:id="rId31"/>
    <p:sldId id="848" r:id="rId32"/>
    <p:sldId id="898" r:id="rId33"/>
    <p:sldId id="897" r:id="rId34"/>
    <p:sldId id="853" r:id="rId35"/>
    <p:sldId id="901" r:id="rId36"/>
    <p:sldId id="900" r:id="rId37"/>
    <p:sldId id="899" r:id="rId38"/>
    <p:sldId id="851" r:id="rId39"/>
    <p:sldId id="903" r:id="rId40"/>
    <p:sldId id="902" r:id="rId41"/>
    <p:sldId id="824" r:id="rId42"/>
    <p:sldId id="852" r:id="rId43"/>
    <p:sldId id="904" r:id="rId44"/>
    <p:sldId id="793" r:id="rId45"/>
    <p:sldId id="794" r:id="rId46"/>
    <p:sldId id="795" r:id="rId47"/>
    <p:sldId id="796" r:id="rId48"/>
    <p:sldId id="797" r:id="rId49"/>
    <p:sldId id="798" r:id="rId50"/>
    <p:sldId id="905" r:id="rId51"/>
    <p:sldId id="813" r:id="rId52"/>
    <p:sldId id="814" r:id="rId53"/>
    <p:sldId id="815" r:id="rId54"/>
    <p:sldId id="816" r:id="rId55"/>
    <p:sldId id="799" r:id="rId56"/>
    <p:sldId id="800" r:id="rId57"/>
    <p:sldId id="801" r:id="rId58"/>
    <p:sldId id="785" r:id="rId59"/>
    <p:sldId id="786" r:id="rId60"/>
    <p:sldId id="787" r:id="rId61"/>
    <p:sldId id="788" r:id="rId62"/>
    <p:sldId id="806" r:id="rId63"/>
    <p:sldId id="807" r:id="rId64"/>
    <p:sldId id="808" r:id="rId65"/>
    <p:sldId id="809" r:id="rId66"/>
    <p:sldId id="810" r:id="rId67"/>
    <p:sldId id="811" r:id="rId68"/>
    <p:sldId id="812" r:id="rId69"/>
    <p:sldId id="760" r:id="rId70"/>
    <p:sldId id="761" r:id="rId71"/>
    <p:sldId id="762" r:id="rId72"/>
    <p:sldId id="766" r:id="rId73"/>
    <p:sldId id="767" r:id="rId74"/>
    <p:sldId id="768" r:id="rId75"/>
    <p:sldId id="869" r:id="rId76"/>
    <p:sldId id="870" r:id="rId77"/>
    <p:sldId id="871" r:id="rId78"/>
    <p:sldId id="872" r:id="rId79"/>
    <p:sldId id="873" r:id="rId80"/>
    <p:sldId id="874" r:id="rId81"/>
    <p:sldId id="875" r:id="rId82"/>
    <p:sldId id="857" r:id="rId83"/>
    <p:sldId id="907" r:id="rId84"/>
    <p:sldId id="906" r:id="rId85"/>
    <p:sldId id="859" r:id="rId86"/>
    <p:sldId id="909" r:id="rId87"/>
    <p:sldId id="908" r:id="rId88"/>
    <p:sldId id="881" r:id="rId89"/>
    <p:sldId id="876" r:id="rId90"/>
  </p:sldIdLst>
  <p:sldSz cx="12195175" cy="6858000"/>
  <p:notesSz cx="7099300" cy="10234613"/>
  <p:embeddedFontLst>
    <p:embeddedFont>
      <p:font typeface="Verdana" panose="020B0604030504040204" pitchFamily="34" charset="0"/>
      <p:regular r:id="rId93"/>
      <p:bold r:id="rId94"/>
      <p:italic r:id="rId95"/>
      <p:boldItalic r:id="rId96"/>
    </p:embeddedFont>
  </p:embeddedFontLst>
  <p:defaultTextStyle>
    <a:defPPr>
      <a:defRPr lang="de-DE"/>
    </a:defPPr>
    <a:lvl1pPr algn="l" rtl="0" eaLnBrk="0" fontAlgn="base" hangingPunct="0">
      <a:spcBef>
        <a:spcPct val="0"/>
      </a:spcBef>
      <a:spcAft>
        <a:spcPct val="0"/>
      </a:spcAft>
      <a:defRPr lang="en-US" sz="2800" b="1" kern="1200">
        <a:solidFill>
          <a:schemeClr val="tx1"/>
        </a:solidFill>
        <a:latin typeface="+mn-lt"/>
        <a:ea typeface="+mn-ea"/>
        <a:cs typeface="+mn-cs"/>
      </a:defRPr>
    </a:lvl1pPr>
    <a:lvl2pPr marL="457200" algn="l" rtl="0" eaLnBrk="0" fontAlgn="base" hangingPunct="0">
      <a:spcBef>
        <a:spcPct val="0"/>
      </a:spcBef>
      <a:spcAft>
        <a:spcPct val="0"/>
      </a:spcAft>
      <a:defRPr lang="en-US" sz="2800" b="1" kern="1200">
        <a:solidFill>
          <a:schemeClr val="tx1"/>
        </a:solidFill>
        <a:latin typeface="+mn-lt"/>
        <a:ea typeface="+mn-ea"/>
        <a:cs typeface="+mn-cs"/>
      </a:defRPr>
    </a:lvl2pPr>
    <a:lvl3pPr marL="914400" algn="l" rtl="0" eaLnBrk="0" fontAlgn="base" hangingPunct="0">
      <a:spcBef>
        <a:spcPct val="0"/>
      </a:spcBef>
      <a:spcAft>
        <a:spcPct val="0"/>
      </a:spcAft>
      <a:defRPr lang="en-US" sz="2800" b="1" kern="1200">
        <a:solidFill>
          <a:schemeClr val="tx1"/>
        </a:solidFill>
        <a:latin typeface="+mn-lt"/>
        <a:ea typeface="+mn-ea"/>
        <a:cs typeface="+mn-cs"/>
      </a:defRPr>
    </a:lvl3pPr>
    <a:lvl4pPr marL="1371600" algn="l" rtl="0" eaLnBrk="0" fontAlgn="base" hangingPunct="0">
      <a:spcBef>
        <a:spcPct val="0"/>
      </a:spcBef>
      <a:spcAft>
        <a:spcPct val="0"/>
      </a:spcAft>
      <a:defRPr lang="en-US" sz="2800" b="1" kern="1200">
        <a:solidFill>
          <a:schemeClr val="tx1"/>
        </a:solidFill>
        <a:latin typeface="+mn-lt"/>
        <a:ea typeface="+mn-ea"/>
        <a:cs typeface="+mn-cs"/>
      </a:defRPr>
    </a:lvl4pPr>
    <a:lvl5pPr marL="1828800" algn="l" rtl="0" eaLnBrk="0" fontAlgn="base" hangingPunct="0">
      <a:spcBef>
        <a:spcPct val="0"/>
      </a:spcBef>
      <a:spcAft>
        <a:spcPct val="0"/>
      </a:spcAft>
      <a:defRPr lang="en-US" sz="2800" b="1" kern="1200">
        <a:solidFill>
          <a:schemeClr val="tx1"/>
        </a:solidFill>
        <a:latin typeface="+mn-lt"/>
        <a:ea typeface="+mn-ea"/>
        <a:cs typeface="+mn-cs"/>
      </a:defRPr>
    </a:lvl5pPr>
    <a:lvl6pPr marL="2286000" algn="l" defTabSz="914400" rtl="0" eaLnBrk="1" latinLnBrk="0" hangingPunct="1">
      <a:defRPr sz="2800" b="1" kern="1200">
        <a:solidFill>
          <a:schemeClr val="tx1"/>
        </a:solidFill>
        <a:latin typeface="Verdana" panose="020B0604030504040204" pitchFamily="34" charset="0"/>
        <a:ea typeface="+mn-ea"/>
        <a:cs typeface="+mn-cs"/>
      </a:defRPr>
    </a:lvl6pPr>
    <a:lvl7pPr marL="2743200" algn="l" defTabSz="914400" rtl="0" eaLnBrk="1" latinLnBrk="0" hangingPunct="1">
      <a:defRPr sz="2800" b="1" kern="1200">
        <a:solidFill>
          <a:schemeClr val="tx1"/>
        </a:solidFill>
        <a:latin typeface="Verdana" panose="020B0604030504040204" pitchFamily="34" charset="0"/>
        <a:ea typeface="+mn-ea"/>
        <a:cs typeface="+mn-cs"/>
      </a:defRPr>
    </a:lvl7pPr>
    <a:lvl8pPr marL="3200400" algn="l" defTabSz="914400" rtl="0" eaLnBrk="1" latinLnBrk="0" hangingPunct="1">
      <a:defRPr sz="2800" b="1" kern="1200">
        <a:solidFill>
          <a:schemeClr val="tx1"/>
        </a:solidFill>
        <a:latin typeface="Verdana" panose="020B0604030504040204" pitchFamily="34" charset="0"/>
        <a:ea typeface="+mn-ea"/>
        <a:cs typeface="+mn-cs"/>
      </a:defRPr>
    </a:lvl8pPr>
    <a:lvl9pPr marL="3657600" algn="l" defTabSz="914400" rtl="0" eaLnBrk="1" latinLnBrk="0" hangingPunct="1">
      <a:defRPr sz="2800"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33" autoAdjust="0"/>
    <p:restoredTop sz="94660" autoAdjust="0"/>
  </p:normalViewPr>
  <p:slideViewPr>
    <p:cSldViewPr>
      <p:cViewPr varScale="1">
        <p:scale>
          <a:sx n="63" d="100"/>
          <a:sy n="63" d="100"/>
        </p:scale>
        <p:origin x="820" y="76"/>
      </p:cViewPr>
      <p:guideLst>
        <p:guide orient="horz" pos="3385"/>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264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60.xml"/><Relationship Id="rId13" Type="http://schemas.openxmlformats.org/officeDocument/2006/relationships/slide" Target="slides/slide79.xml"/><Relationship Id="rId3" Type="http://schemas.openxmlformats.org/officeDocument/2006/relationships/slide" Target="slides/slide45.xml"/><Relationship Id="rId7" Type="http://schemas.openxmlformats.org/officeDocument/2006/relationships/slide" Target="slides/slide59.xml"/><Relationship Id="rId12" Type="http://schemas.openxmlformats.org/officeDocument/2006/relationships/slide" Target="slides/slide76.xml"/><Relationship Id="rId2" Type="http://schemas.openxmlformats.org/officeDocument/2006/relationships/slide" Target="slides/slide28.xml"/><Relationship Id="rId1" Type="http://schemas.openxmlformats.org/officeDocument/2006/relationships/slide" Target="slides/slide26.xml"/><Relationship Id="rId6" Type="http://schemas.openxmlformats.org/officeDocument/2006/relationships/slide" Target="slides/slide53.xml"/><Relationship Id="rId11" Type="http://schemas.openxmlformats.org/officeDocument/2006/relationships/slide" Target="slides/slide70.xml"/><Relationship Id="rId5" Type="http://schemas.openxmlformats.org/officeDocument/2006/relationships/slide" Target="slides/slide52.xml"/><Relationship Id="rId10" Type="http://schemas.openxmlformats.org/officeDocument/2006/relationships/slide" Target="slides/slide64.xml"/><Relationship Id="rId4" Type="http://schemas.openxmlformats.org/officeDocument/2006/relationships/slide" Target="slides/slide48.xml"/><Relationship Id="rId9" Type="http://schemas.openxmlformats.org/officeDocument/2006/relationships/slide" Target="slides/slide63.xml"/><Relationship Id="rId14"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5B58A399-95A4-413F-9120-667142AECBA8}" type="slidenum">
              <a:rPr lang="en-GB" altLang="de-DE"/>
              <a:pPr>
                <a:defRPr/>
              </a:pPr>
              <a:t>‹Nr.›</a:t>
            </a:fld>
            <a:endParaRPr lang="en-GB" altLang="de-DE"/>
          </a:p>
        </p:txBody>
      </p:sp>
    </p:spTree>
    <p:extLst>
      <p:ext uri="{BB962C8B-B14F-4D97-AF65-F5344CB8AC3E}">
        <p14:creationId xmlns:p14="http://schemas.microsoft.com/office/powerpoint/2010/main" val="1137827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6DFF20BE-889B-4C3B-BD2F-CF683E7F74E7}" type="slidenum">
              <a:rPr lang="en-US" altLang="de-DE"/>
              <a:pPr>
                <a:defRPr/>
              </a:pPr>
              <a:t>‹Nr.›</a:t>
            </a:fld>
            <a:endParaRPr lang="en-US" altLang="de-DE"/>
          </a:p>
        </p:txBody>
      </p:sp>
    </p:spTree>
    <p:extLst>
      <p:ext uri="{BB962C8B-B14F-4D97-AF65-F5344CB8AC3E}">
        <p14:creationId xmlns:p14="http://schemas.microsoft.com/office/powerpoint/2010/main" val="1640897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4</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48D703-4CBF-40A2-8763-E4AA213EFABD}"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028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C6631-1C68-4A96-9F31-8EB33FEE8F40}"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815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14073B-E7BB-48E2-A3E6-5DF4E7C846D2}" type="slidenum">
              <a:rPr lang="en-US" altLang="de-DE" sz="1300" smtClean="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8427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15C2EA-94E5-4A57-8A2A-3E70B19BDEA2}" type="slidenum">
              <a:rPr lang="en-US" altLang="de-DE" sz="1300" smtClean="0"/>
              <a:pPr>
                <a:spcBef>
                  <a:spcPct val="0"/>
                </a:spcBef>
              </a:pPr>
              <a:t>15</a:t>
            </a:fld>
            <a:endParaRPr lang="en-US" altLang="de-DE" sz="1300"/>
          </a:p>
        </p:txBody>
      </p:sp>
      <p:sp>
        <p:nvSpPr>
          <p:cNvPr id="48131" name="Rectangle 2050"/>
          <p:cNvSpPr>
            <a:spLocks noGrp="1" noRot="1" noChangeAspect="1" noChangeArrowheads="1" noTextEdit="1"/>
          </p:cNvSpPr>
          <p:nvPr>
            <p:ph type="sldImg"/>
          </p:nvPr>
        </p:nvSpPr>
        <p:spPr>
          <a:xfrm>
            <a:off x="138113" y="768350"/>
            <a:ext cx="6823075" cy="3836988"/>
          </a:xfrm>
          <a:ln/>
        </p:spPr>
      </p:sp>
      <p:sp>
        <p:nvSpPr>
          <p:cNvPr id="48132"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7663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F544B7-FEFE-40C4-9C03-E246DF532240}"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911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3B62C0-2381-4C60-97F0-4188DCA400B3}"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9700" y="768350"/>
            <a:ext cx="6821488" cy="3836988"/>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456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8AE50-45A0-4150-AA1A-8A2BF3CBCB3B}"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6108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19</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20</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58762B-4298-4CB9-94EF-E05129B39E75}" type="slidenum">
              <a:rPr lang="en-US" altLang="de-DE" sz="1300" smtClean="0"/>
              <a:pPr>
                <a:spcBef>
                  <a:spcPct val="0"/>
                </a:spcBef>
              </a:pPr>
              <a:t>21</a:t>
            </a:fld>
            <a:endParaRPr lang="en-US" altLang="de-DE" sz="1300"/>
          </a:p>
        </p:txBody>
      </p:sp>
      <p:sp>
        <p:nvSpPr>
          <p:cNvPr id="6041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endParaRPr lang="de-DE" altLang="de-DE" sz="2800">
              <a:latin typeface="Verdana" panose="020B0604030504040204" pitchFamily="34" charset="0"/>
            </a:endParaRPr>
          </a:p>
        </p:txBody>
      </p:sp>
      <p:sp>
        <p:nvSpPr>
          <p:cNvPr id="60420" name="Rectangle 3"/>
          <p:cNvSpPr>
            <a:spLocks noGrp="1" noChangeArrowheads="1"/>
          </p:cNvSpPr>
          <p:nvPr>
            <p:ph type="body"/>
          </p:nvPr>
        </p:nvSpPr>
        <p:spPr>
          <a:xfrm>
            <a:off x="946150" y="4860925"/>
            <a:ext cx="5202238" cy="470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150322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EA2734-B471-43E0-AB10-5F52E19A6217}" type="slidenum">
              <a:rPr lang="en-US" altLang="de-DE" sz="1300" smtClean="0"/>
              <a:pPr>
                <a:spcBef>
                  <a:spcPct val="0"/>
                </a:spcBef>
              </a:pPr>
              <a:t>22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317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EC3330-BA4E-4CFD-AAC9-7E0A6E9253A5}" type="slidenum">
              <a:rPr lang="en-US" altLang="de-DE" sz="1300" smtClean="0"/>
              <a:pPr>
                <a:spcBef>
                  <a:spcPct val="0"/>
                </a:spcBef>
              </a:pPr>
              <a:t>23</a:t>
            </a:fld>
            <a:endParaRPr lang="en-US" altLang="de-DE" sz="1300"/>
          </a:p>
        </p:txBody>
      </p:sp>
      <p:sp>
        <p:nvSpPr>
          <p:cNvPr id="64515" name="Rectangle 1026"/>
          <p:cNvSpPr>
            <a:spLocks noGrp="1" noRot="1" noChangeAspect="1" noChangeArrowheads="1" noTextEdit="1"/>
          </p:cNvSpPr>
          <p:nvPr>
            <p:ph type="sldImg"/>
          </p:nvPr>
        </p:nvSpPr>
        <p:spPr>
          <a:xfrm>
            <a:off x="138113" y="768350"/>
            <a:ext cx="6823075" cy="3836988"/>
          </a:xfrm>
          <a:ln/>
        </p:spPr>
      </p:sp>
      <p:sp>
        <p:nvSpPr>
          <p:cNvPr id="6451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6622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D19663-0A1F-4D42-B444-1223CAB959BA}"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157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A654C-0E88-4EE4-ABC4-A64D98CE131C}" type="slidenum">
              <a:rPr lang="en-US" altLang="de-DE" sz="1300" smtClean="0"/>
              <a:pPr>
                <a:spcBef>
                  <a:spcPct val="0"/>
                </a:spcBef>
              </a:pPr>
              <a:t>25</a:t>
            </a:fld>
            <a:endParaRPr lang="en-US" altLang="de-DE" sz="1300"/>
          </a:p>
        </p:txBody>
      </p:sp>
      <p:sp>
        <p:nvSpPr>
          <p:cNvPr id="68611" name="Rectangle 1026"/>
          <p:cNvSpPr>
            <a:spLocks noGrp="1" noRot="1" noChangeAspect="1" noChangeArrowheads="1" noTextEdit="1"/>
          </p:cNvSpPr>
          <p:nvPr>
            <p:ph type="sldImg"/>
          </p:nvPr>
        </p:nvSpPr>
        <p:spPr>
          <a:xfrm>
            <a:off x="138113" y="768350"/>
            <a:ext cx="6823075" cy="3836988"/>
          </a:xfrm>
          <a:ln/>
        </p:spPr>
      </p:sp>
      <p:sp>
        <p:nvSpPr>
          <p:cNvPr id="6861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3372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498E4-FEC8-41B5-BBF5-2EA57411C23C}"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071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C28991-85DE-4C6E-AC53-6EE763AF076F}"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531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28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0FBC7B-32AC-40BC-B344-4E14748DA028}"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733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09662-240C-46E1-B9A3-5273F4CEB64B}"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727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C29B2-ED53-4C8D-A8FC-E5C7F63A3748}"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893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06E228-AA58-4C3A-933C-0456777F546D}" type="slidenum">
              <a:rPr lang="en-US" altLang="de-DE" sz="1300" smtClean="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5165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8C70CB-F74C-406B-AB3A-5B9F6F76984F}" type="slidenum">
              <a:rPr lang="en-US" altLang="de-DE" sz="1300" smtClean="0"/>
              <a:pPr>
                <a:spcBef>
                  <a:spcPct val="0"/>
                </a:spcBef>
              </a:pPr>
              <a:t>41</a:t>
            </a:fld>
            <a:endParaRPr lang="en-US"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270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45785-431C-45F3-B903-C5D2BA8C2052}" type="slidenum">
              <a:rPr lang="en-US" altLang="de-DE" sz="1300" smtClean="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0309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645785-431C-45F3-B903-C5D2BA8C2052}" type="slidenum">
              <a:rPr lang="en-US" altLang="de-DE" sz="1300" smtClean="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030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A19703-0F84-4119-B63A-81736FCAFFE5}" type="slidenum">
              <a:rPr lang="en-US" altLang="de-DE" sz="1300" smtClean="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4618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F30C27-DF27-4B89-AF06-C0D8DBECEF56}" type="slidenum">
              <a:rPr lang="en-US" altLang="de-DE" sz="1300" smtClean="0"/>
              <a:pPr>
                <a:spcBef>
                  <a:spcPct val="0"/>
                </a:spcBef>
              </a:pPr>
              <a:t>45</a:t>
            </a:fld>
            <a:endParaRPr lang="en-US" altLang="de-DE" sz="1300"/>
          </a:p>
        </p:txBody>
      </p:sp>
      <p:sp>
        <p:nvSpPr>
          <p:cNvPr id="109571" name="Rectangle 3074"/>
          <p:cNvSpPr>
            <a:spLocks noGrp="1" noRot="1" noChangeAspect="1" noChangeArrowheads="1" noTextEdit="1"/>
          </p:cNvSpPr>
          <p:nvPr>
            <p:ph type="sldImg"/>
          </p:nvPr>
        </p:nvSpPr>
        <p:spPr>
          <a:xfrm>
            <a:off x="138113" y="768350"/>
            <a:ext cx="6823075" cy="3836988"/>
          </a:xfrm>
          <a:ln/>
        </p:spPr>
      </p:sp>
      <p:sp>
        <p:nvSpPr>
          <p:cNvPr id="109572"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39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E01D37-0133-40B5-A829-51CBAF51CD3C}" type="slidenum">
              <a:rPr lang="en-US" altLang="de-DE" sz="1300" smtClean="0"/>
              <a:pPr>
                <a:spcBef>
                  <a:spcPct val="0"/>
                </a:spcBef>
              </a:pPr>
              <a:t>46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0620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527A3D-1BA2-4571-B9E3-E2FE91093648}" type="slidenum">
              <a:rPr lang="en-US" altLang="de-DE" sz="1300" smtClean="0"/>
              <a:pPr>
                <a:spcBef>
                  <a:spcPct val="0"/>
                </a:spcBef>
              </a:pPr>
              <a:t>47</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8564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B8338-E04B-4893-A2B0-E6BD35357ADC}" type="slidenum">
              <a:rPr lang="en-US" altLang="de-DE" sz="1300" smtClean="0"/>
              <a:pPr>
                <a:spcBef>
                  <a:spcPct val="0"/>
                </a:spcBef>
              </a:pPr>
              <a:t>48</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89380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F5AE31-ED21-4B62-AD7D-9BC9BFCF2F66}" type="slidenum">
              <a:rPr lang="en-US" altLang="de-DE" sz="1300" smtClean="0"/>
              <a:pPr>
                <a:spcBef>
                  <a:spcPct val="0"/>
                </a:spcBef>
              </a:pPr>
              <a:t>49</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9461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9AA977-3DEB-4B02-8A1B-091CC02A2FB1}"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707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16645C-2935-4165-B0A1-D790A84678AD}"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2797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C57A44-F77F-4ECF-8B4C-D3F02B4F73CE}"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3402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53EB47-3509-4E77-89BA-83103B476C13}"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21661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FA488-82EA-43F6-BCBD-4C6573CB04BA}"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68171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C6679-A9C9-4722-A988-3E3AA8E065E9}"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7166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9F64AD-A1E9-4BE7-8B2C-2F7AEE78DF6B}"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55274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F52387-CEA1-4503-AC2A-10A9D5B2DA6A}"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45863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4B8573-0F11-4C04-A59B-443049CEBB50}"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9024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0E779-0437-4D6B-B395-1636CDB529D1}"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47297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35A291-0688-404B-9CA0-DF2D8852C699}"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26029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BD20FD-613E-4F8F-BD00-AB66B61AACF8}"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33084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EAD515-389C-4088-B742-F5A4F57037DE}"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44444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455FD3-8EED-47AB-B362-6D6924A3E05F}"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8679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6E1245-6923-4201-80F2-B0F7FA4E6EAF}"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6362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D677F5-FCFF-49AD-8064-A45412AB546F}" type="slidenum">
              <a:rPr lang="en-US" altLang="de-DE" sz="1300" smtClean="0"/>
              <a:pPr>
                <a:spcBef>
                  <a:spcPct val="0"/>
                </a:spcBef>
              </a:pPr>
              <a:t>66</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7242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7315A7-DA9C-44D4-B514-B6D2A0C1A328}" type="slidenum">
              <a:rPr lang="en-US" altLang="de-DE" sz="1300" smtClean="0"/>
              <a:pPr>
                <a:spcBef>
                  <a:spcPct val="0"/>
                </a:spcBef>
              </a:pPr>
              <a:t>67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55975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062A3B-59C8-467A-8460-39D394113523}"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9493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26EA7E-3AB8-44A7-99DF-19314C36F808}"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84228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94F1F2-3047-40DC-99B6-3E08A8BC293C}"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7405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0CD879-D22B-410C-B30D-C6BFA9F98DCA}"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1238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209EBD-9776-472E-A6C1-D167FFB5A9B5}" type="slidenum">
              <a:rPr lang="en-US" altLang="de-DE" sz="1300" smtClean="0"/>
              <a:pPr>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97416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F2CCF-501E-438C-9D35-DE4021386184}" type="slidenum">
              <a:rPr lang="en-US" altLang="de-DE" sz="1300" smtClean="0"/>
              <a:pPr>
                <a:spcBef>
                  <a:spcPct val="0"/>
                </a:spcBef>
              </a:pPr>
              <a:t>73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4522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5EA2CC-5672-426D-A098-6F276B04AB2D}" type="slidenum">
              <a:rPr lang="en-US" altLang="de-DE" sz="1300" smtClean="0"/>
              <a:pPr>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03149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27894B-9EC7-4FD6-A53B-6FBAFDB81868}" type="slidenum">
              <a:rPr lang="en-US" altLang="de-DE" sz="1300" smtClean="0"/>
              <a:pPr>
                <a:spcBef>
                  <a:spcPct val="0"/>
                </a:spcBef>
              </a:pPr>
              <a:t>75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60621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0759D4-5E8C-4C06-834C-1C6B87EB707D}" type="slidenum">
              <a:rPr lang="en-US" altLang="de-DE" sz="1300" smtClean="0"/>
              <a:pPr>
                <a:spcBef>
                  <a:spcPct val="0"/>
                </a:spcBef>
              </a:pPr>
              <a:t>76</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11168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1CB545-0802-4416-9839-9B2365AEDF54}" type="slidenum">
              <a:rPr lang="en-US" altLang="de-DE" sz="1300" smtClean="0"/>
              <a:pPr>
                <a:spcBef>
                  <a:spcPct val="0"/>
                </a:spcBef>
              </a:pPr>
              <a:t>77</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8404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12BE3-5621-4180-9354-BA556AF1F33B}" type="slidenum">
              <a:rPr lang="en-US" altLang="de-DE" sz="1300" smtClean="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34818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5B9281-A56B-4EFE-AA07-DAEE26A7FAE8}" type="slidenum">
              <a:rPr lang="en-US" altLang="de-DE" sz="1300" smtClean="0"/>
              <a:pPr>
                <a:spcBef>
                  <a:spcPct val="0"/>
                </a:spcBef>
              </a:pPr>
              <a:t>79</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96462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AF90B2-0646-4305-9F69-CCC5DD082E18}" type="slidenum">
              <a:rPr lang="en-US" altLang="de-DE" sz="1300" smtClean="0"/>
              <a:pPr>
                <a:spcBef>
                  <a:spcPct val="0"/>
                </a:spcBef>
              </a:pPr>
              <a:t>80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2757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A705A2-DFB0-4920-8F0D-EC3B21D88586}" type="slidenum">
              <a:rPr lang="en-US" altLang="de-DE" sz="1300" smtClean="0"/>
              <a:pPr>
                <a:spcBef>
                  <a:spcPct val="0"/>
                </a:spcBef>
              </a:pPr>
              <a:t>81</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9671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78406-A7A5-4A9B-B419-2683BB793260}" type="slidenum">
              <a:rPr lang="en-US" altLang="de-DE" sz="1300" smtClean="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7498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85</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86</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45CFB-525B-490F-A8E3-D70E23DBDF40}" type="slidenum">
              <a:rPr lang="en-US" altLang="de-DE" sz="1300" smtClean="0"/>
              <a:pPr>
                <a:spcBef>
                  <a:spcPct val="0"/>
                </a:spcBef>
              </a:pPr>
              <a:t>87</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3340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DE2505-7D8E-4910-BB61-AB7653F718A0}" type="slidenum">
              <a:rPr lang="en-US" altLang="de-DE" sz="1300" smtClean="0"/>
              <a:pPr>
                <a:spcBef>
                  <a:spcPct val="0"/>
                </a:spcBef>
              </a:pPr>
              <a:t>89</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5584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5 – Memoria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05FA6A3-066D-4403-9F18-B07F4C758FE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91E6EEB4-30DD-49ED-91E6-CBFC2771775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pPr>
              <a:defRPr/>
            </a:pPr>
            <a:fld id="{D23308E4-1BE5-4749-8EFC-C72643ABCB5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5 – Memoria</a:t>
            </a:r>
          </a:p>
        </p:txBody>
      </p:sp>
      <p:sp>
        <p:nvSpPr>
          <p:cNvPr id="5" name="Slide Number Placeholder 4"/>
          <p:cNvSpPr>
            <a:spLocks noGrp="1"/>
          </p:cNvSpPr>
          <p:nvPr>
            <p:ph type="sldNum" sz="quarter" idx="12"/>
          </p:nvPr>
        </p:nvSpPr>
        <p:spPr bwMode="gray"/>
        <p:txBody>
          <a:bodyPr/>
          <a:lstStyle>
            <a:lvl1pPr>
              <a:defRPr b="0"/>
            </a:lvl1pPr>
          </a:lstStyle>
          <a:p>
            <a:pPr>
              <a:defRPr/>
            </a:pPr>
            <a:fld id="{A1A49064-2262-4639-A47B-C224B4B0235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pPr>
              <a:defRPr/>
            </a:pPr>
            <a:fld id="{78E78CA0-E07E-4E54-A99A-0A8C80924E5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23308E4-1BE5-4749-8EFC-C72643ABCB5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5 A – Memoria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744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78790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Avantaj: </a:t>
            </a:r>
            <a:r>
              <a:rPr lang="de-DE" altLang="de-DE" sz="2400" dirty="0">
                <a:solidFill>
                  <a:srgbClr val="333333"/>
                </a:solidFill>
              </a:rPr>
              <a:t>??? </a:t>
            </a:r>
            <a:r>
              <a:rPr lang="de-DE" altLang="de-DE" sz="2400" dirty="0">
                <a:solidFill>
                  <a:srgbClr val="FFFFFF"/>
                </a:solidFill>
              </a:rPr>
              <a:t>Creierul nostru nu se </a:t>
            </a:r>
            <a:r>
              <a:rPr lang="en-US" altLang="de-DE" sz="2400" dirty="0" err="1">
                <a:solidFill>
                  <a:srgbClr val="FFFFFF"/>
                </a:solidFill>
              </a:rPr>
              <a:t>supraîncarcă</a:t>
            </a:r>
            <a:r>
              <a:rPr lang="en-US" altLang="de-DE" sz="2400" dirty="0">
                <a:solidFill>
                  <a:srgbClr val="FFFFFF"/>
                </a:solidFill>
              </a:rPr>
              <a:t> cu </a:t>
            </a:r>
            <a:r>
              <a:rPr lang="en-US" altLang="de-DE" sz="2400" dirty="0" err="1">
                <a:solidFill>
                  <a:srgbClr val="FFFFFF"/>
                </a:solidFill>
              </a:rPr>
              <a:t>informaţii</a:t>
            </a:r>
            <a:r>
              <a:rPr lang="en-US" altLang="de-DE" sz="2400" dirty="0">
                <a:solidFill>
                  <a:srgbClr val="FFFFFF"/>
                </a:solidFill>
              </a:rPr>
              <a:t> </a:t>
            </a:r>
            <a:r>
              <a:rPr lang="en-US" altLang="de-DE" sz="2400" dirty="0" err="1">
                <a:solidFill>
                  <a:srgbClr val="FFFFFF"/>
                </a:solidFill>
              </a:rPr>
              <a:t>irelevante</a:t>
            </a:r>
            <a:r>
              <a:rPr lang="en-US" altLang="de-DE" sz="2400" dirty="0">
                <a:solidFill>
                  <a:srgbClr val="FFFFFF"/>
                </a:solidFill>
              </a:rPr>
              <a:t>, </a:t>
            </a:r>
            <a:r>
              <a:rPr lang="en-US" altLang="de-DE" sz="2400" dirty="0" err="1">
                <a:solidFill>
                  <a:srgbClr val="FFFFFF"/>
                </a:solidFill>
              </a:rPr>
              <a:t>însă</a:t>
            </a:r>
            <a:r>
              <a:rPr lang="en-US" altLang="de-DE" sz="2400" dirty="0">
                <a:solidFill>
                  <a:srgbClr val="FFFFFF"/>
                </a:solidFill>
              </a:rPr>
              <a:t>…</a:t>
            </a:r>
          </a:p>
          <a:p>
            <a:pPr marL="342900" lvl="0" indent="-342900" defTabSz="914400" fontAlgn="base">
              <a:buClr>
                <a:srgbClr val="333333"/>
              </a:buClr>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 …)</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50478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dirty="0" err="1">
                <a:solidFill>
                  <a:srgbClr val="004992"/>
                </a:solidFill>
              </a:rPr>
              <a:t>însă</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 …)</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91280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b="1"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dirty="0" err="1">
                <a:solidFill>
                  <a:srgbClr val="004992"/>
                </a:solidFill>
              </a:rPr>
              <a:t>însă</a:t>
            </a:r>
            <a:r>
              <a:rPr lang="en-US" altLang="de-DE" sz="2400" dirty="0">
                <a:solidFill>
                  <a:srgbClr val="004992"/>
                </a:solidFill>
              </a:rPr>
              <a:t>…</a:t>
            </a:r>
          </a:p>
          <a:p>
            <a:pPr marL="342900" lvl="0" indent="-342900" defTabSz="914400" fontAlgn="base">
              <a:buClr>
                <a:srgbClr val="000000"/>
              </a:buClr>
              <a:buFont typeface="WingDings"/>
              <a:buChar char=""/>
            </a:pPr>
            <a:r>
              <a:rPr lang="en-US" altLang="de-DE" sz="2400" dirty="0" err="1">
                <a:solidFill>
                  <a:srgbClr val="004992"/>
                </a:solidFill>
              </a:rPr>
              <a:t>Dezavantaj</a:t>
            </a:r>
            <a:r>
              <a:rPr lang="en-US" altLang="de-DE" sz="2400" dirty="0">
                <a:solidFill>
                  <a:srgbClr val="004992"/>
                </a:solidFill>
              </a:rPr>
              <a:t>: …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importante</a:t>
            </a:r>
            <a:r>
              <a:rPr lang="en-US" altLang="de-DE" sz="2400" dirty="0">
                <a:solidFill>
                  <a:srgbClr val="333333"/>
                </a:solidFill>
              </a:rPr>
              <a:t> se </a:t>
            </a:r>
            <a:r>
              <a:rPr lang="en-US" altLang="de-DE" sz="2400" dirty="0" err="1">
                <a:solidFill>
                  <a:srgbClr val="333333"/>
                </a:solidFill>
              </a:rPr>
              <a:t>pierd</a:t>
            </a:r>
            <a:r>
              <a:rPr lang="en-US" altLang="de-DE" sz="2400" dirty="0">
                <a:solidFill>
                  <a:srgbClr val="333333"/>
                </a:solidFill>
              </a:rPr>
              <a:t> (</a:t>
            </a:r>
            <a:r>
              <a:rPr lang="en-US" altLang="de-DE" sz="2400" dirty="0" err="1">
                <a:solidFill>
                  <a:srgbClr val="333333"/>
                </a:solidFill>
              </a:rPr>
              <a:t>întâlniri</a:t>
            </a:r>
            <a:r>
              <a:rPr lang="en-US" altLang="de-DE" sz="2400" dirty="0">
                <a:solidFill>
                  <a:srgbClr val="333333"/>
                </a:solidFill>
              </a:rPr>
              <a:t> </a:t>
            </a:r>
            <a:r>
              <a:rPr lang="en-US" altLang="de-DE" sz="2400" dirty="0" err="1">
                <a:solidFill>
                  <a:srgbClr val="333333"/>
                </a:solidFill>
              </a:rPr>
              <a:t>planificate</a:t>
            </a:r>
            <a:r>
              <a:rPr lang="en-US" altLang="de-DE" sz="2400" dirty="0">
                <a:solidFill>
                  <a:srgbClr val="333333"/>
                </a:solidFill>
              </a:rPr>
              <a:t>, </a:t>
            </a:r>
            <a:r>
              <a:rPr lang="en-US" altLang="de-DE" sz="2400" dirty="0" err="1">
                <a:solidFill>
                  <a:srgbClr val="333333"/>
                </a:solidFill>
              </a:rPr>
              <a:t>amintiri</a:t>
            </a:r>
            <a:r>
              <a:rPr lang="en-US" altLang="de-DE" sz="2400" dirty="0">
                <a:solidFill>
                  <a:srgbClr val="333333"/>
                </a:solidFill>
              </a:rPr>
              <a:t> din </a:t>
            </a:r>
            <a:r>
              <a:rPr lang="en-US" altLang="de-DE" sz="2400" dirty="0" err="1">
                <a:solidFill>
                  <a:srgbClr val="333333"/>
                </a:solidFill>
              </a:rPr>
              <a:t>concedii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am </a:t>
            </a:r>
            <a:r>
              <a:rPr lang="en-US" altLang="de-DE" sz="2400" dirty="0" err="1">
                <a:solidFill>
                  <a:srgbClr val="333333"/>
                </a:solidFill>
              </a:rPr>
              <a:t>învăţat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şcoală</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28340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a:t>
            </a:r>
            <a:r>
              <a:rPr lang="en-US" altLang="de-DE" sz="2400">
                <a:solidFill>
                  <a:srgbClr val="333333"/>
                </a:solidFill>
              </a:rPr>
              <a:t>, Australia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5824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err="1">
                <a:solidFill>
                  <a:srgbClr val="333333"/>
                </a:solidFill>
              </a:rPr>
              <a:t>ce</a:t>
            </a:r>
            <a:r>
              <a:rPr lang="en-US" altLang="de-DE" sz="2400">
                <a:solidFill>
                  <a:srgbClr val="333333"/>
                </a:solidFill>
              </a:rPr>
              <a:t> cunoaşteţi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278501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err="1">
                <a:solidFill>
                  <a:srgbClr val="333333"/>
                </a:solidFill>
              </a:rPr>
              <a:t>mult</a:t>
            </a:r>
            <a:r>
              <a:rPr lang="en-US" altLang="de-DE" sz="2400">
                <a:solidFill>
                  <a:srgbClr val="333333"/>
                </a:solidFill>
              </a:rPr>
              <a:t> timp</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540028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err="1">
                <a:solidFill>
                  <a:srgbClr val="333333"/>
                </a:solidFill>
              </a:rPr>
              <a:t>când</a:t>
            </a:r>
            <a:r>
              <a:rPr lang="en-US" altLang="de-DE" sz="2400">
                <a:solidFill>
                  <a:srgbClr val="333333"/>
                </a:solidFill>
              </a:rPr>
              <a:t> învăţaţi</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52673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învăţaţi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după</a:t>
            </a:r>
            <a:r>
              <a:rPr lang="en-US" altLang="de-DE" sz="2400" dirty="0">
                <a:solidFill>
                  <a:srgbClr val="333333"/>
                </a:solidFill>
              </a:rPr>
              <a:t> </a:t>
            </a:r>
            <a:r>
              <a:rPr lang="en-US" altLang="de-DE" sz="2400" dirty="0" err="1">
                <a:solidFill>
                  <a:srgbClr val="333333"/>
                </a:solidFill>
              </a:rPr>
              <a:t>aceea</a:t>
            </a:r>
            <a:r>
              <a:rPr lang="en-US" altLang="de-DE" sz="2400" dirty="0">
                <a:solidFill>
                  <a:srgbClr val="333333"/>
                </a:solidFill>
              </a:rPr>
              <a:t> </a:t>
            </a:r>
            <a:r>
              <a:rPr lang="en-US" altLang="de-DE" sz="2400" dirty="0" err="1">
                <a:solidFill>
                  <a:srgbClr val="333333"/>
                </a:solidFill>
              </a:rPr>
              <a:t>culcaţi-vă</a:t>
            </a:r>
            <a:r>
              <a:rPr lang="en-US" altLang="de-DE" sz="2400" dirty="0">
                <a:solidFill>
                  <a:srgbClr val="333333"/>
                </a:solidFill>
              </a:rPr>
              <a:t> </a:t>
            </a:r>
            <a:r>
              <a:rPr lang="en-US" altLang="de-DE" sz="2400" err="1">
                <a:solidFill>
                  <a:srgbClr val="333333"/>
                </a:solidFill>
              </a:rPr>
              <a:t>imediat</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253291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400" dirty="0">
                <a:solidFill>
                  <a:srgbClr val="333333"/>
                </a:solidFill>
              </a:rPr>
              <a:t>Repetare &amp; prelucrare; </a:t>
            </a:r>
            <a:r>
              <a:rPr lang="de-DE" altLang="de-DE" sz="2400" dirty="0">
                <a:solidFill>
                  <a:srgbClr val="004992"/>
                </a:solidFill>
              </a:rPr>
              <a:t>A </a:t>
            </a:r>
            <a:r>
              <a:rPr lang="en-US" altLang="de-DE" sz="2400" dirty="0">
                <a:solidFill>
                  <a:srgbClr val="004992"/>
                </a:solidFill>
              </a:rPr>
              <a:t>ÎNŢELEGE</a:t>
            </a:r>
            <a:endParaRPr lang="de-DE"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Fapte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noţiuni</a:t>
            </a:r>
            <a:r>
              <a:rPr lang="en-US" altLang="de-DE" sz="2400" dirty="0">
                <a:solidFill>
                  <a:srgbClr val="333333"/>
                </a:solidFill>
              </a:rPr>
              <a:t> </a:t>
            </a:r>
            <a:r>
              <a:rPr lang="en-US" altLang="de-DE" sz="2400" err="1">
                <a:solidFill>
                  <a:srgbClr val="333333"/>
                </a:solidFill>
              </a:rPr>
              <a:t>abstracte</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rPr>
              <a:t>căutaţi</a:t>
            </a:r>
            <a:r>
              <a:rPr lang="en-US" altLang="de-DE" sz="2400" dirty="0">
                <a:solidFill>
                  <a:srgbClr val="333333"/>
                </a:solidFill>
              </a:rPr>
              <a:t> </a:t>
            </a:r>
            <a:r>
              <a:rPr lang="en-US" altLang="de-DE" sz="2400" dirty="0" err="1">
                <a:solidFill>
                  <a:srgbClr val="333333"/>
                </a:solidFill>
              </a:rPr>
              <a:t>mijloace</a:t>
            </a:r>
            <a:r>
              <a:rPr lang="en-US" altLang="de-DE" sz="2400" dirty="0">
                <a:solidFill>
                  <a:srgbClr val="333333"/>
                </a:solidFill>
              </a:rPr>
              <a:t> de </a:t>
            </a:r>
            <a:r>
              <a:rPr lang="en-US" altLang="de-DE" sz="2400" dirty="0" err="1">
                <a:solidFill>
                  <a:srgbClr val="333333"/>
                </a:solidFill>
              </a:rPr>
              <a:t>ajutor</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 Continente : 6, toate </a:t>
            </a:r>
            <a:r>
              <a:rPr lang="en-US" altLang="de-DE" sz="2400" dirty="0" err="1">
                <a:solidFill>
                  <a:srgbClr val="333333"/>
                </a:solidFill>
              </a:rPr>
              <a:t>încep</a:t>
            </a:r>
            <a:r>
              <a:rPr lang="en-US" altLang="de-DE" sz="2400" dirty="0">
                <a:solidFill>
                  <a:srgbClr val="333333"/>
                </a:solidFill>
              </a:rPr>
              <a:t> </a:t>
            </a:r>
            <a:r>
              <a:rPr lang="en-US" altLang="de-DE" sz="2400">
                <a:solidFill>
                  <a:srgbClr val="333333"/>
                </a:solidFill>
              </a:rPr>
              <a:t>cu “A” </a:t>
            </a:r>
            <a:r>
              <a:rPr lang="en-US" altLang="de-DE" sz="2400" dirty="0">
                <a:solidFill>
                  <a:srgbClr val="333333"/>
                </a:solidFill>
              </a:rPr>
              <a:t>cu </a:t>
            </a:r>
            <a:r>
              <a:rPr lang="en-US" altLang="de-DE" sz="2400" dirty="0" err="1">
                <a:solidFill>
                  <a:srgbClr val="333333"/>
                </a:solidFill>
              </a:rPr>
              <a:t>excepţia</a:t>
            </a:r>
            <a:r>
              <a:rPr lang="en-US" altLang="de-DE" sz="2400" dirty="0">
                <a:solidFill>
                  <a:srgbClr val="333333"/>
                </a:solidFill>
              </a:rPr>
              <a:t> </a:t>
            </a:r>
            <a:r>
              <a:rPr lang="en-US" altLang="de-DE" sz="2400" dirty="0" err="1">
                <a:solidFill>
                  <a:srgbClr val="333333"/>
                </a:solidFill>
              </a:rPr>
              <a:t>Europei</a:t>
            </a:r>
            <a:r>
              <a:rPr lang="en-US" altLang="de-DE" sz="2400" dirty="0">
                <a:solidFill>
                  <a:srgbClr val="333333"/>
                </a:solidFill>
              </a:rPr>
              <a:t>: Africa, America, </a:t>
            </a:r>
            <a:r>
              <a:rPr lang="en-US" altLang="de-DE" sz="2400" dirty="0" err="1">
                <a:solidFill>
                  <a:srgbClr val="333333"/>
                </a:solidFill>
              </a:rPr>
              <a:t>Antarctis</a:t>
            </a:r>
            <a:r>
              <a:rPr lang="en-US" altLang="de-DE" sz="2400" dirty="0">
                <a:solidFill>
                  <a:srgbClr val="333333"/>
                </a:solidFill>
              </a:rPr>
              <a:t>, Asia, Australia</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combina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i</a:t>
            </a:r>
            <a:r>
              <a:rPr lang="de-DE" altLang="de-DE" sz="2400" dirty="0">
                <a:solidFill>
                  <a:srgbClr val="333333"/>
                </a:solidFill>
              </a:rPr>
              <a:t>nforma</a:t>
            </a:r>
            <a:r>
              <a:rPr lang="en-US" altLang="de-DE" sz="2400" dirty="0" err="1">
                <a:solidFill>
                  <a:srgbClr val="333333"/>
                </a:solidFill>
              </a:rPr>
              <a:t>ţii</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cu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cunoaşteţi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nu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prea</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timp</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be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puţin</a:t>
            </a:r>
            <a:r>
              <a:rPr lang="en-US" altLang="de-DE" sz="2400" dirty="0">
                <a:solidFill>
                  <a:srgbClr val="333333"/>
                </a:solidFill>
              </a:rPr>
              <a:t>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renunţaţi</a:t>
            </a:r>
            <a:r>
              <a:rPr lang="en-US" altLang="de-DE" sz="2400" dirty="0">
                <a:solidFill>
                  <a:srgbClr val="333333"/>
                </a:solidFill>
              </a:rPr>
              <a:t> la </a:t>
            </a:r>
            <a:r>
              <a:rPr lang="en-US" altLang="de-DE" sz="2400" dirty="0" err="1">
                <a:solidFill>
                  <a:srgbClr val="333333"/>
                </a:solidFill>
              </a:rPr>
              <a:t>alcool</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învăţaţi</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US" altLang="de-DE" sz="2400" dirty="0" err="1">
                <a:solidFill>
                  <a:srgbClr val="333333"/>
                </a:solidFill>
              </a:rPr>
              <a:t>după</a:t>
            </a:r>
            <a:r>
              <a:rPr lang="en-US" altLang="de-DE" sz="2400" dirty="0">
                <a:solidFill>
                  <a:srgbClr val="333333"/>
                </a:solidFill>
              </a:rPr>
              <a:t> </a:t>
            </a:r>
            <a:r>
              <a:rPr lang="en-US" altLang="de-DE" sz="2400" dirty="0" err="1">
                <a:solidFill>
                  <a:srgbClr val="333333"/>
                </a:solidFill>
              </a:rPr>
              <a:t>aceea</a:t>
            </a:r>
            <a:r>
              <a:rPr lang="en-US" altLang="de-DE" sz="2400" dirty="0">
                <a:solidFill>
                  <a:srgbClr val="333333"/>
                </a:solidFill>
              </a:rPr>
              <a:t> </a:t>
            </a:r>
            <a:r>
              <a:rPr lang="en-US" altLang="de-DE" sz="2400" dirty="0" err="1">
                <a:solidFill>
                  <a:srgbClr val="333333"/>
                </a:solidFill>
              </a:rPr>
              <a:t>culcaţi-vă</a:t>
            </a:r>
            <a:r>
              <a:rPr lang="en-US" altLang="de-DE" sz="2400" dirty="0">
                <a:solidFill>
                  <a:srgbClr val="333333"/>
                </a:solidFill>
              </a:rPr>
              <a:t> </a:t>
            </a:r>
            <a:r>
              <a:rPr lang="en-US" altLang="de-DE" sz="2400" dirty="0" err="1">
                <a:solidFill>
                  <a:srgbClr val="333333"/>
                </a:solidFill>
              </a:rPr>
              <a:t>imediat</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include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simţuri</a:t>
            </a:r>
            <a:r>
              <a:rPr lang="en-US" altLang="de-DE" sz="2400" dirty="0">
                <a:solidFill>
                  <a:srgbClr val="333333"/>
                </a:solidFill>
              </a:rPr>
              <a:t> </a:t>
            </a:r>
            <a:r>
              <a:rPr lang="de-DE" altLang="de-DE" sz="2400" dirty="0">
                <a:solidFill>
                  <a:srgbClr val="333333"/>
                </a:solidFill>
              </a:rPr>
              <a:t>(de exemplu auzul, v</a:t>
            </a:r>
            <a:r>
              <a:rPr lang="en-US" altLang="de-DE" sz="2400" dirty="0" err="1">
                <a:solidFill>
                  <a:srgbClr val="333333"/>
                </a:solidFill>
              </a:rPr>
              <a:t>ăzul</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3463390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4572000" cy="4248000"/>
          </a:xfrm>
        </p:spPr>
        <p:txBody>
          <a:bodyPr/>
          <a:lstStyle/>
          <a:p>
            <a:pPr lvl="0" defTabSz="914400" fontAlgn="base"/>
            <a:r>
              <a:rPr lang="de-DE" altLang="de-DE" sz="2400">
                <a:solidFill>
                  <a:srgbClr val="004992"/>
                </a:solidFill>
              </a:rPr>
              <a:t>Cu c</a:t>
            </a:r>
            <a:r>
              <a:rPr lang="en-US" altLang="de-DE" sz="2400" dirty="0" err="1">
                <a:solidFill>
                  <a:srgbClr val="004992"/>
                </a:solidFill>
              </a:rPr>
              <a:t>ât</a:t>
            </a:r>
            <a:r>
              <a:rPr lang="en-US" altLang="de-DE" sz="2400" dirty="0">
                <a:solidFill>
                  <a:srgbClr val="004992"/>
                </a:solidFill>
              </a:rPr>
              <a:t> </a:t>
            </a:r>
            <a:r>
              <a:rPr lang="en-US" altLang="de-DE" sz="2400" dirty="0" err="1">
                <a:solidFill>
                  <a:srgbClr val="004992"/>
                </a:solidFill>
              </a:rPr>
              <a:t>sunt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simţuri</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procese</a:t>
            </a:r>
            <a:r>
              <a:rPr lang="en-US" altLang="de-DE" sz="2400" dirty="0">
                <a:solidFill>
                  <a:srgbClr val="004992"/>
                </a:solidFill>
              </a:rPr>
              <a:t> implicate </a:t>
            </a:r>
            <a:r>
              <a:rPr lang="en-US" altLang="de-DE" sz="2400" dirty="0" err="1">
                <a:solidFill>
                  <a:srgbClr val="004992"/>
                </a:solidFill>
              </a:rPr>
              <a:t>când</a:t>
            </a:r>
            <a:r>
              <a:rPr lang="en-US" altLang="de-DE" sz="2400" dirty="0">
                <a:solidFill>
                  <a:srgbClr val="004992"/>
                </a:solidFill>
              </a:rPr>
              <a:t> </a:t>
            </a:r>
            <a:r>
              <a:rPr lang="en-US" altLang="de-DE" sz="2400" dirty="0" err="1">
                <a:solidFill>
                  <a:srgbClr val="004992"/>
                </a:solidFill>
              </a:rPr>
              <a:t>învăţăm</a:t>
            </a:r>
            <a:r>
              <a:rPr lang="en-US" altLang="de-DE" sz="2400" dirty="0">
                <a:solidFill>
                  <a:srgbClr val="004992"/>
                </a:solidFill>
              </a:rPr>
              <a:t>, cu </a:t>
            </a:r>
            <a:r>
              <a:rPr lang="en-US" altLang="de-DE" sz="2400" dirty="0" err="1">
                <a:solidFill>
                  <a:srgbClr val="004992"/>
                </a:solidFill>
              </a:rPr>
              <a:t>atât</a:t>
            </a:r>
            <a:r>
              <a:rPr lang="en-US" altLang="de-DE" sz="2400" dirty="0">
                <a:solidFill>
                  <a:srgbClr val="004992"/>
                </a:solidFill>
              </a:rPr>
              <a:t> </a:t>
            </a:r>
            <a:r>
              <a:rPr lang="en-US" altLang="de-DE" sz="2400" dirty="0" err="1">
                <a:solidFill>
                  <a:srgbClr val="004992"/>
                </a:solidFill>
              </a:rPr>
              <a:t>memorăm</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15</a:t>
            </a:fld>
            <a:endParaRPr lang="de-DE" altLang="de-DE">
              <a:latin typeface="+mn-lt"/>
            </a:endParaRPr>
          </a:p>
        </p:txBody>
      </p:sp>
      <p:sp>
        <p:nvSpPr>
          <p:cNvPr id="22"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aplicare</a:t>
            </a:r>
            <a:endParaRPr lang="en-GB" altLang="de-DE" sz="1200" b="1" dirty="0">
              <a:latin typeface="+mn-lt"/>
              <a:cs typeface="+mn-cs"/>
            </a:endParaRPr>
          </a:p>
        </p:txBody>
      </p:sp>
      <p:sp>
        <p:nvSpPr>
          <p:cNvPr id="23"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2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25"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6"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7"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8"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0"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1"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2"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33"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Capacitatea de memorare în %</a:t>
            </a:r>
            <a:endParaRPr lang="en-GB" altLang="de-DE" sz="1400" b="1" dirty="0">
              <a:latin typeface="+mn-lt"/>
              <a:cs typeface="+mn-cs"/>
            </a:endParaRPr>
          </a:p>
        </p:txBody>
      </p:sp>
      <p:sp>
        <p:nvSpPr>
          <p:cNvPr id="3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Vedem şi ne aducem aminte toţi în acelaşi fel?</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vi-VN" sz="2400" dirty="0">
                <a:solidFill>
                  <a:srgbClr val="333333"/>
                </a:solidFill>
              </a:rPr>
              <a:t>Exemplu: 3 artişti pictează acelaşi peisaj catalan …</a:t>
            </a:r>
            <a:br>
              <a:rPr lang="vi-VN" sz="2400" dirty="0">
                <a:solidFill>
                  <a:srgbClr val="333333"/>
                </a:solidFill>
              </a:rPr>
            </a:b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Observaţi diferenţele cu privire la culori şi mărimi! Există detalii care sunt pictate diferit sau care nu sunt pictate?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524128"/>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524128"/>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524128"/>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Fiecare om percepe altfel!</a:t>
            </a:r>
            <a:br>
              <a:rPr lang="en-US" sz="3600" dirty="0">
                <a:solidFill>
                  <a:srgbClr val="004992"/>
                </a:solidFill>
                <a:latin typeface="+mn-lt"/>
                <a:ea typeface="+mn-ea"/>
                <a:cs typeface="+mn-cs"/>
              </a:rPr>
            </a:br>
            <a:r>
              <a:rPr lang="vi-VN" sz="3600" dirty="0">
                <a:solidFill>
                  <a:srgbClr val="004992"/>
                </a:solidFill>
                <a:latin typeface="+mn-lt"/>
                <a:ea typeface="+mn-ea"/>
                <a:cs typeface="+mn-cs"/>
              </a:rPr>
              <a:t>Ca şi în cele trei tablouri: acelaşi peisaj însă cu accente diferite!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780928"/>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80928"/>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780928"/>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720726"/>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838795"/>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720727"/>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524128"/>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vi-VN" altLang="de-DE" sz="1200" b="0">
                <a:latin typeface="+mn-lt"/>
                <a:cs typeface="+mn-cs"/>
              </a:rPr>
              <a:t>Bernd Hampel: peisajul are o culoare mai pământie. Copacul de la marginea drumului din dreapta lipseşte (cercul roşu).</a:t>
            </a:r>
            <a:endParaRPr lang="en-US" altLang="de-DE" sz="1200" b="0" dirty="0">
              <a:latin typeface="+mn-lt"/>
              <a:cs typeface="+mn-cs"/>
            </a:endParaRPr>
          </a:p>
        </p:txBody>
      </p:sp>
      <p:sp>
        <p:nvSpPr>
          <p:cNvPr id="24" name="Caption_17"/>
          <p:cNvSpPr txBox="1">
            <a:spLocks noChangeArrowheads="1"/>
          </p:cNvSpPr>
          <p:nvPr/>
        </p:nvSpPr>
        <p:spPr bwMode="auto">
          <a:xfrm>
            <a:off x="8552788" y="5524128"/>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vi-VN" altLang="de-DE" sz="1200" b="0" dirty="0">
                <a:latin typeface="+mn-lt"/>
                <a:cs typeface="+mn-cs"/>
              </a:rPr>
              <a:t>Helmut Schack: în acest tablou putem distinge cel mai bine diferitele bucăţi de pământ care se întind până la orizont. Culorile peisajului sunt mai puternice. În comparaţie cu celelalte tablouri copacii sunt parţial pictaţi fără dealuri în fond.</a:t>
            </a:r>
            <a:endParaRPr lang="en-US" altLang="de-DE" sz="1200" b="0" dirty="0">
              <a:latin typeface="+mn-lt"/>
              <a:cs typeface="+mn-cs"/>
            </a:endParaRPr>
          </a:p>
        </p:txBody>
      </p:sp>
      <p:sp>
        <p:nvSpPr>
          <p:cNvPr id="25" name="Caption_19"/>
          <p:cNvSpPr txBox="1">
            <a:spLocks noChangeArrowheads="1"/>
          </p:cNvSpPr>
          <p:nvPr/>
        </p:nvSpPr>
        <p:spPr bwMode="auto">
          <a:xfrm>
            <a:off x="408954" y="5524128"/>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dealurile sunt mai netede în comparaţie cu cele din celelalte tablouri.</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19</a:t>
            </a:fld>
            <a:endParaRPr lang="de-DE" altLang="de-DE">
              <a:latin typeface="+mn-l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p>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După aceea ve</a:t>
            </a:r>
            <a:r>
              <a:rPr lang="en-US" altLang="de-DE" sz="2400" dirty="0">
                <a:solidFill>
                  <a:srgbClr val="333333"/>
                </a:solidFill>
              </a:rPr>
              <a:t>ţ</a:t>
            </a:r>
            <a:r>
              <a:rPr lang="de-DE" altLang="de-DE" sz="2400" dirty="0">
                <a:solidFill>
                  <a:srgbClr val="333333"/>
                </a:solidFill>
              </a:rPr>
              <a:t>i fi rugat să vă aduce</a:t>
            </a:r>
            <a:r>
              <a:rPr lang="en-US" altLang="de-DE" sz="2400" dirty="0">
                <a:solidFill>
                  <a:srgbClr val="333333"/>
                </a:solidFill>
              </a:rPr>
              <a:t>ţ</a:t>
            </a:r>
            <a:r>
              <a:rPr lang="de-DE" altLang="de-DE" sz="2400" dirty="0">
                <a:solidFill>
                  <a:srgbClr val="333333"/>
                </a:solidFill>
              </a:rPr>
              <a:t>i aminte ce a</a:t>
            </a:r>
            <a:r>
              <a:rPr lang="en-US" altLang="de-DE" sz="2400" dirty="0">
                <a:solidFill>
                  <a:srgbClr val="333333"/>
                </a:solidFill>
              </a:rPr>
              <a:t>ţ</a:t>
            </a:r>
            <a:r>
              <a:rPr lang="de-DE" altLang="de-DE" sz="2400" dirty="0">
                <a:solidFill>
                  <a:srgbClr val="333333"/>
                </a:solidFill>
              </a:rPr>
              <a:t>i văzut în ilustra</a:t>
            </a:r>
            <a:r>
              <a:rPr lang="en-US" altLang="de-DE" sz="2400" dirty="0">
                <a:solidFill>
                  <a:srgbClr val="333333"/>
                </a:solidFill>
              </a:rPr>
              <a:t>ţ</a:t>
            </a:r>
            <a:r>
              <a:rPr lang="de-DE" altLang="de-DE" sz="2400" dirty="0">
                <a:solidFill>
                  <a:srgbClr val="333333"/>
                </a:solidFill>
              </a:rPr>
              <a:t>ie </a:t>
            </a:r>
            <a:r>
              <a:rPr lang="en-US" altLang="de-DE" sz="2400" dirty="0">
                <a:solidFill>
                  <a:srgbClr val="333333"/>
                </a:solidFill>
              </a:rPr>
              <a:t>ş</a:t>
            </a:r>
            <a:r>
              <a:rPr lang="de-DE" altLang="de-DE" sz="2400" dirty="0">
                <a:solidFill>
                  <a:srgbClr val="333333"/>
                </a:solidFill>
              </a:rPr>
              <a:t>i să spune</a:t>
            </a:r>
            <a:r>
              <a:rPr lang="en-US" altLang="de-DE" sz="2400" dirty="0">
                <a:solidFill>
                  <a:srgbClr val="333333"/>
                </a:solidFill>
              </a:rPr>
              <a:t>ţ</a:t>
            </a:r>
            <a:r>
              <a:rPr lang="de-DE" altLang="de-DE" sz="2400" dirty="0">
                <a:solidFill>
                  <a:srgbClr val="333333"/>
                </a:solidFill>
              </a:rPr>
              <a:t>i cât de siguri sânte</a:t>
            </a:r>
            <a:r>
              <a:rPr lang="en-US" altLang="de-DE" sz="2400" dirty="0">
                <a:solidFill>
                  <a:srgbClr val="333333"/>
                </a:solidFill>
              </a:rPr>
              <a:t>ţ</a:t>
            </a:r>
            <a:r>
              <a:rPr lang="de-DE" altLang="de-DE" sz="2400">
                <a:solidFill>
                  <a:srgbClr val="333333"/>
                </a:solidFill>
              </a:rPr>
              <a:t>i.</a:t>
            </a:r>
            <a:endParaRPr lang="de-DE"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16044254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Exerciţii (1)</a:t>
            </a:r>
          </a:p>
        </p:txBody>
      </p:sp>
      <p:sp>
        <p:nvSpPr>
          <p:cNvPr id="972802" name="Rectangle 2"/>
          <p:cNvSpPr>
            <a:spLocks noGrp="1" noChangeArrowheads="1"/>
          </p:cNvSpPr>
          <p:nvPr>
            <p:ph idx="1"/>
          </p:nvPr>
        </p:nvSpPr>
        <p:spPr/>
        <p:txBody>
          <a:bodyPr anchor="t">
            <a:noAutofit/>
          </a:bodyPr>
          <a:lstStyle/>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scene </a:t>
            </a:r>
            <a:r>
              <a:rPr lang="en-US" altLang="de-DE" sz="2400" dirty="0" err="1">
                <a:solidFill>
                  <a:srgbClr val="333333"/>
                </a:solidFill>
              </a:rPr>
              <a:t>complexe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atelier, </a:t>
            </a:r>
            <a:r>
              <a:rPr lang="en-US" altLang="de-DE" sz="2400" dirty="0" err="1">
                <a:solidFill>
                  <a:srgbClr val="333333"/>
                </a:solidFill>
              </a:rPr>
              <a:t>ştrand</a:t>
            </a:r>
            <a:r>
              <a:rPr lang="en-US" altLang="de-DE" sz="2400" dirty="0">
                <a:solidFill>
                  <a:srgbClr val="333333"/>
                </a:solidFill>
              </a:rPr>
              <a:t>)</a:t>
            </a:r>
            <a:r>
              <a:rPr lang="de-DE" altLang="de-DE" sz="2400" dirty="0">
                <a:solidFill>
                  <a:srgbClr val="333333"/>
                </a:solidFill>
              </a:rPr>
              <a:t>.</a:t>
            </a:r>
          </a:p>
          <a:p>
            <a:pPr marL="342900" indent="-342900" eaLnBrk="1" hangingPunct="1">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După aceea ve</a:t>
            </a:r>
            <a:r>
              <a:rPr lang="en-US" altLang="de-DE" sz="2400" dirty="0">
                <a:solidFill>
                  <a:srgbClr val="333333"/>
                </a:solidFill>
              </a:rPr>
              <a:t>ţ</a:t>
            </a:r>
            <a:r>
              <a:rPr lang="de-DE" altLang="de-DE" sz="2400" dirty="0">
                <a:solidFill>
                  <a:srgbClr val="333333"/>
                </a:solidFill>
              </a:rPr>
              <a:t>i fi rugat să vă aduce</a:t>
            </a:r>
            <a:r>
              <a:rPr lang="en-US" altLang="de-DE" sz="2400" dirty="0">
                <a:solidFill>
                  <a:srgbClr val="333333"/>
                </a:solidFill>
              </a:rPr>
              <a:t>ţ</a:t>
            </a:r>
            <a:r>
              <a:rPr lang="de-DE" altLang="de-DE" sz="2400" dirty="0">
                <a:solidFill>
                  <a:srgbClr val="333333"/>
                </a:solidFill>
              </a:rPr>
              <a:t>i aminte ce a</a:t>
            </a:r>
            <a:r>
              <a:rPr lang="en-US" altLang="de-DE" sz="2400" dirty="0">
                <a:solidFill>
                  <a:srgbClr val="333333"/>
                </a:solidFill>
              </a:rPr>
              <a:t>ţ</a:t>
            </a:r>
            <a:r>
              <a:rPr lang="de-DE" altLang="de-DE" sz="2400" dirty="0">
                <a:solidFill>
                  <a:srgbClr val="333333"/>
                </a:solidFill>
              </a:rPr>
              <a:t>i văzut în ilustra</a:t>
            </a:r>
            <a:r>
              <a:rPr lang="en-US" altLang="de-DE" sz="2400" dirty="0">
                <a:solidFill>
                  <a:srgbClr val="333333"/>
                </a:solidFill>
              </a:rPr>
              <a:t>ţ</a:t>
            </a:r>
            <a:r>
              <a:rPr lang="de-DE" altLang="de-DE" sz="2400" dirty="0">
                <a:solidFill>
                  <a:srgbClr val="333333"/>
                </a:solidFill>
              </a:rPr>
              <a:t>ie </a:t>
            </a:r>
            <a:r>
              <a:rPr lang="en-US" altLang="de-DE" sz="2400" dirty="0">
                <a:solidFill>
                  <a:srgbClr val="333333"/>
                </a:solidFill>
              </a:rPr>
              <a:t>ş</a:t>
            </a:r>
            <a:r>
              <a:rPr lang="de-DE" altLang="de-DE" sz="2400" dirty="0">
                <a:solidFill>
                  <a:srgbClr val="333333"/>
                </a:solidFill>
              </a:rPr>
              <a:t>i să spune</a:t>
            </a:r>
            <a:r>
              <a:rPr lang="en-US" altLang="de-DE" sz="2400" dirty="0">
                <a:solidFill>
                  <a:srgbClr val="333333"/>
                </a:solidFill>
              </a:rPr>
              <a:t>ţ</a:t>
            </a:r>
            <a:r>
              <a:rPr lang="de-DE" altLang="de-DE" sz="2400" dirty="0">
                <a:solidFill>
                  <a:srgbClr val="333333"/>
                </a:solidFill>
              </a:rPr>
              <a:t>i cât de siguri sânte</a:t>
            </a:r>
            <a:r>
              <a:rPr lang="en-US" altLang="de-DE" sz="2400" dirty="0">
                <a:solidFill>
                  <a:srgbClr val="333333"/>
                </a:solidFill>
              </a:rPr>
              <a:t>ţ</a:t>
            </a:r>
            <a:r>
              <a:rPr lang="de-DE" altLang="de-DE" sz="2400" dirty="0">
                <a:solidFill>
                  <a:srgbClr val="333333"/>
                </a:solidFill>
              </a:rPr>
              <a:t>i.</a:t>
            </a:r>
            <a:endParaRPr lang="en-US" altLang="de-DE" sz="2400" dirty="0">
              <a:solidFill>
                <a:srgbClr val="333333"/>
              </a:solidFill>
            </a:endParaRPr>
          </a:p>
          <a:p>
            <a:pPr algn="ctr" eaLnBrk="1" hangingPunct="1">
              <a:buClrTx/>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004992"/>
                </a:solidFill>
              </a:rPr>
              <a:t>Încercaţi</a:t>
            </a:r>
            <a:r>
              <a:rPr lang="en-US" altLang="de-DE" sz="2400" dirty="0">
                <a:solidFill>
                  <a:srgbClr val="004992"/>
                </a:solidFill>
              </a:rPr>
              <a:t> </a:t>
            </a:r>
            <a:r>
              <a:rPr lang="en-US" altLang="de-DE" sz="2400" dirty="0" err="1">
                <a:solidFill>
                  <a:srgbClr val="004992"/>
                </a:solidFill>
              </a:rPr>
              <a:t>să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aduceţi</a:t>
            </a:r>
            <a:r>
              <a:rPr lang="en-US" altLang="de-DE" sz="2400" dirty="0">
                <a:solidFill>
                  <a:srgbClr val="004992"/>
                </a:solidFill>
              </a:rPr>
              <a:t> </a:t>
            </a:r>
            <a:r>
              <a:rPr lang="en-US" altLang="de-DE" sz="2400" dirty="0" err="1">
                <a:solidFill>
                  <a:srgbClr val="004992"/>
                </a:solidFill>
              </a:rPr>
              <a:t>aminte</a:t>
            </a:r>
            <a:r>
              <a:rPr lang="en-US" altLang="de-DE" sz="2400" dirty="0">
                <a:solidFill>
                  <a:srgbClr val="004992"/>
                </a:solidFill>
              </a:rPr>
              <a:t> de </a:t>
            </a:r>
            <a:r>
              <a:rPr lang="en-US" altLang="de-DE" sz="2400" dirty="0" err="1">
                <a:solidFill>
                  <a:srgbClr val="004992"/>
                </a:solidFill>
              </a:rPr>
              <a:t>cât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detalii</a:t>
            </a:r>
            <a:r>
              <a:rPr lang="de-DE"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5640837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mn-lt"/>
                <a:ea typeface="+mn-ea"/>
                <a:cs typeface="+mn-cs"/>
              </a:rPr>
              <a:t>La ştrand</a:t>
            </a:r>
            <a:br>
              <a:rPr lang="fr-FR" altLang="de-DE" sz="3600">
                <a:solidFill>
                  <a:srgbClr val="004992"/>
                </a:solidFill>
                <a:latin typeface="+mn-lt"/>
                <a:ea typeface="+mn-ea"/>
                <a:cs typeface="+mn-cs"/>
              </a:rPr>
            </a:br>
            <a:r>
              <a:rPr lang="fr-FR"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63491"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Umbrel</a:t>
            </a:r>
            <a:r>
              <a:rPr lang="en-US" altLang="de-DE" sz="2400" dirty="0">
                <a:solidFill>
                  <a:srgbClr val="333333"/>
                </a:solidFill>
              </a:rPr>
              <a:t>ă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Salvator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Pălărie</a:t>
            </a:r>
            <a:r>
              <a:rPr lang="en-US" altLang="de-DE" sz="2400" dirty="0">
                <a:solidFill>
                  <a:srgbClr val="333333"/>
                </a:solidFill>
              </a:rPr>
              <a:t>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Prosop</a:t>
            </a:r>
            <a:r>
              <a:rPr lang="en-US" altLang="de-DE" sz="2400" dirty="0">
                <a:solidFill>
                  <a:srgbClr val="333333"/>
                </a:solidFill>
              </a:rPr>
              <a:t> de </a:t>
            </a:r>
            <a:r>
              <a:rPr lang="en-US" altLang="de-DE" sz="2400" dirty="0" err="1">
                <a:solidFill>
                  <a:srgbClr val="333333"/>
                </a:solidFill>
              </a:rPr>
              <a:t>plajă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 ştrand</a:t>
            </a:r>
          </a:p>
        </p:txBody>
      </p:sp>
      <p:sp>
        <p:nvSpPr>
          <p:cNvPr id="65541" name="Rectangle 12"/>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Umbrel</a:t>
            </a:r>
            <a:r>
              <a:rPr lang="en-US" altLang="de-DE" sz="2400" dirty="0">
                <a:solidFill>
                  <a:srgbClr val="333333"/>
                </a:solidFill>
              </a:rPr>
              <a:t>ă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Salvator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âine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Minge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Pălărie</a:t>
            </a:r>
            <a:r>
              <a:rPr lang="en-US" altLang="de-DE" sz="2400" dirty="0">
                <a:solidFill>
                  <a:srgbClr val="333333"/>
                </a:solidFill>
              </a:rPr>
              <a:t> de </a:t>
            </a:r>
            <a:r>
              <a:rPr lang="en-US" altLang="de-DE" sz="2400" dirty="0" err="1">
                <a:solidFill>
                  <a:srgbClr val="333333"/>
                </a:solidFill>
              </a:rPr>
              <a:t>soare</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en-US" altLang="de-DE" sz="2400" dirty="0" err="1">
                <a:solidFill>
                  <a:srgbClr val="004992"/>
                </a:solidFill>
              </a:rPr>
              <a:t>Prosop</a:t>
            </a:r>
            <a:r>
              <a:rPr lang="en-US" altLang="de-DE" sz="2400" dirty="0">
                <a:solidFill>
                  <a:srgbClr val="004992"/>
                </a:solidFill>
              </a:rPr>
              <a:t> de </a:t>
            </a:r>
            <a:r>
              <a:rPr lang="en-US" altLang="de-DE" sz="2400" dirty="0" err="1">
                <a:solidFill>
                  <a:srgbClr val="004992"/>
                </a:solidFill>
              </a:rPr>
              <a:t>plajă</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mn-lt"/>
                <a:ea typeface="+mn-ea"/>
                <a:cs typeface="+mn-cs"/>
              </a:rPr>
              <a:t>Gară</a:t>
            </a:r>
            <a:br>
              <a:rPr lang="fr-FR" altLang="de-DE" sz="3600">
                <a:solidFill>
                  <a:srgbClr val="004992"/>
                </a:solidFill>
                <a:latin typeface="+mn-lt"/>
                <a:ea typeface="+mn-ea"/>
                <a:cs typeface="+mn-cs"/>
              </a:rPr>
            </a:br>
            <a:r>
              <a:rPr lang="fr-FR"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696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Şine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Vagoane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Locomotiv</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a:t>
            </a:r>
            <a:r>
              <a:rPr lang="en-US" altLang="de-DE" sz="2400" dirty="0" err="1">
                <a:solidFill>
                  <a:srgbClr val="333333"/>
                </a:solidFill>
              </a:rPr>
              <a:t>ţie</a:t>
            </a:r>
            <a:r>
              <a:rPr lang="en-US" altLang="de-DE" sz="2400" dirty="0">
                <a:solidFill>
                  <a:srgbClr val="333333"/>
                </a:solidFill>
              </a:rPr>
              <a:t> de </a:t>
            </a:r>
            <a:r>
              <a:rPr lang="en-US" altLang="de-DE" sz="2400" dirty="0" err="1">
                <a:solidFill>
                  <a:srgbClr val="333333"/>
                </a:solidFill>
              </a:rPr>
              <a:t>gară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Mersul trenurilor</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Semnal</a:t>
            </a:r>
            <a:r>
              <a:rPr lang="en-US" altLang="de-DE" sz="2400" dirty="0">
                <a:solidFill>
                  <a:srgbClr val="333333"/>
                </a:solidFill>
              </a:rPr>
              <a:t> de </a:t>
            </a:r>
            <a:r>
              <a:rPr lang="en-US" altLang="de-DE" sz="2400" dirty="0" err="1">
                <a:solidFill>
                  <a:srgbClr val="333333"/>
                </a:solidFill>
              </a:rPr>
              <a:t>oprire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Bancă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Gară</a:t>
            </a:r>
            <a:endParaRPr lang="de-DE" altLang="de-DE" sz="3600">
              <a:latin typeface="+mn-lt"/>
              <a:ea typeface="+mn-ea"/>
              <a:cs typeface="+mn-cs"/>
            </a:endParaRPr>
          </a:p>
        </p:txBody>
      </p:sp>
      <p:sp>
        <p:nvSpPr>
          <p:cNvPr id="7168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Şine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Vagoane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Locomotiv</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a:t>
            </a:r>
            <a:r>
              <a:rPr lang="en-US" altLang="de-DE" sz="2400" dirty="0" err="1">
                <a:solidFill>
                  <a:srgbClr val="333333"/>
                </a:solidFill>
              </a:rPr>
              <a:t>ţie</a:t>
            </a:r>
            <a:r>
              <a:rPr lang="en-US" altLang="de-DE" sz="2400" dirty="0">
                <a:solidFill>
                  <a:srgbClr val="333333"/>
                </a:solidFill>
              </a:rPr>
              <a:t> de </a:t>
            </a:r>
            <a:r>
              <a:rPr lang="en-US" altLang="de-DE" sz="2400" dirty="0" err="1">
                <a:solidFill>
                  <a:srgbClr val="333333"/>
                </a:solidFill>
              </a:rPr>
              <a:t>gară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Mersul trenurilor</a:t>
            </a:r>
          </a:p>
          <a:p>
            <a:pPr marL="342900" indent="-342900" eaLnBrk="1" hangingPunct="1">
              <a:lnSpc>
                <a:spcPct val="100000"/>
              </a:lnSpc>
              <a:spcBef>
                <a:spcPts val="1200"/>
              </a:spcBef>
              <a:buClr>
                <a:srgbClr val="004992"/>
              </a:buClr>
              <a:buFont typeface="WingDings"/>
              <a:buChar char=""/>
            </a:pPr>
            <a:r>
              <a:rPr lang="en-US" altLang="de-DE" sz="2400" dirty="0" err="1">
                <a:solidFill>
                  <a:srgbClr val="004992"/>
                </a:solidFill>
              </a:rPr>
              <a:t>Semnal</a:t>
            </a:r>
            <a:r>
              <a:rPr lang="en-US" altLang="de-DE" sz="2400" dirty="0">
                <a:solidFill>
                  <a:srgbClr val="004992"/>
                </a:solidFill>
              </a:rPr>
              <a:t> de </a:t>
            </a:r>
            <a:r>
              <a:rPr lang="en-US" altLang="de-DE" sz="2400" dirty="0" err="1">
                <a:solidFill>
                  <a:srgbClr val="004992"/>
                </a:solidFill>
              </a:rPr>
              <a:t>oprire</a:t>
            </a:r>
            <a:endParaRPr lang="en-US"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Bancă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Impresii recente sunt combinate </a:t>
            </a:r>
            <a:r>
              <a:rPr lang="en-US" altLang="de-DE" sz="2400">
                <a:solidFill>
                  <a:srgbClr val="333333"/>
                </a:solidFill>
              </a:rPr>
              <a:t>şi completate cu evenimente asemănătoare de dinainte (scenă tipică de ştrand). Anumite detalii le adăugăm prin </a:t>
            </a:r>
            <a:r>
              <a:rPr lang="de-DE" altLang="de-DE" sz="2400">
                <a:solidFill>
                  <a:srgbClr val="333333"/>
                </a:solidFill>
              </a:rPr>
              <a:t>“</a:t>
            </a:r>
            <a:r>
              <a:rPr lang="en-US" altLang="de-DE" sz="2400">
                <a:solidFill>
                  <a:srgbClr val="333333"/>
                </a:solidFill>
              </a:rPr>
              <a:t>logică” (exemple: prosop de plajă, locomotivă</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872318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77826" name="Rectangle 2"/>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a:solidFill>
                  <a:srgbClr val="333333"/>
                </a:solidFill>
              </a:rPr>
              <a:t>Nu fiecare detaliu de care ne amintim s-a petrecut cu adev</a:t>
            </a:r>
            <a:r>
              <a:rPr lang="en-US" altLang="de-DE" sz="2400">
                <a:solidFill>
                  <a:srgbClr val="333333"/>
                </a:solidFill>
              </a:rPr>
              <a:t>ărat</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Impresii recente sunt combinate </a:t>
            </a:r>
            <a:r>
              <a:rPr lang="en-US" altLang="de-DE" sz="2400">
                <a:solidFill>
                  <a:srgbClr val="333333"/>
                </a:solidFill>
              </a:rPr>
              <a:t>şi completate cu evenimente asemănătoare de dinainte (scenă tipică de ştrand). Anumite detalii le adăugăm prin </a:t>
            </a:r>
            <a:r>
              <a:rPr lang="de-DE" altLang="de-DE" sz="2400">
                <a:solidFill>
                  <a:srgbClr val="333333"/>
                </a:solidFill>
              </a:rPr>
              <a:t>“</a:t>
            </a:r>
            <a:r>
              <a:rPr lang="en-US" altLang="de-DE" sz="2400">
                <a:solidFill>
                  <a:srgbClr val="333333"/>
                </a:solidFill>
              </a:rPr>
              <a:t>logică” (exemple: prosop de plajă, locomotivă</a:t>
            </a:r>
            <a:r>
              <a:rPr lang="de-DE" altLang="de-DE" sz="2400">
                <a:solidFill>
                  <a:srgbClr val="333333"/>
                </a:solidFill>
              </a:rPr>
              <a:t>)!</a:t>
            </a:r>
          </a:p>
          <a:p>
            <a:pPr marL="342900" indent="-342900" eaLnBrk="1" hangingPunct="1">
              <a:buClr>
                <a:srgbClr val="000000"/>
              </a:buClr>
              <a:buFont typeface="WingDings"/>
              <a:buChar char=""/>
            </a:pPr>
            <a:r>
              <a:rPr lang="de-DE" altLang="de-DE" sz="2400">
                <a:solidFill>
                  <a:srgbClr val="333333"/>
                </a:solidFill>
              </a:rPr>
              <a:t>Amintiri reale pot fi distinse de amintiri false prin </a:t>
            </a:r>
            <a:r>
              <a:rPr lang="de-DE" altLang="de-DE" sz="2400">
                <a:solidFill>
                  <a:srgbClr val="004992"/>
                </a:solidFill>
              </a:rPr>
              <a:t>“vivacitatea” </a:t>
            </a:r>
            <a:r>
              <a:rPr lang="de-DE" altLang="de-DE" sz="2400">
                <a:solidFill>
                  <a:srgbClr val="333333"/>
                </a:solidFill>
              </a:rPr>
              <a:t>celor reale: amintirile false sunt “palide” </a:t>
            </a:r>
            <a:r>
              <a:rPr lang="en-US" altLang="de-DE" sz="2400">
                <a:solidFill>
                  <a:srgbClr val="333333"/>
                </a:solidFill>
              </a:rPr>
              <a:t>şi mai puţin detaliate</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01604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de-DE" sz="2400" dirty="0">
              <a:solidFill>
                <a:srgbClr val="004992"/>
              </a:solidFill>
            </a:endParaRPr>
          </a:p>
          <a:p>
            <a:pPr marL="342900" lvl="0" indent="-342900" defTabSz="914400" fontAlgn="base">
              <a:buClr>
                <a:srgbClr val="000000"/>
              </a:buClr>
              <a:buFont typeface="WingDings"/>
              <a:buChar char=""/>
              <a:defRPr/>
            </a:pPr>
            <a:r>
              <a:rPr lang="de-DE" sz="2400" dirty="0">
                <a:solidFill>
                  <a:srgbClr val="004992"/>
                </a:solidFill>
              </a:rPr>
              <a:t>Amintiri deformate:</a:t>
            </a:r>
            <a:br>
              <a:rPr lang="de-DE" sz="2400">
                <a:solidFill>
                  <a:srgbClr val="004992"/>
                </a:solidFill>
              </a:rPr>
            </a:br>
            <a:r>
              <a:rPr lang="de-DE" sz="2400">
                <a:solidFill>
                  <a:srgbClr val="333333"/>
                </a:solidFill>
                <a:latin typeface="Times New Roman"/>
                <a:sym typeface="Wingdings" pitchFamily="2" charset="2"/>
              </a:rPr>
              <a:t>→</a:t>
            </a:r>
            <a:r>
              <a:rPr lang="de-DE" sz="2400">
                <a:solidFill>
                  <a:srgbClr val="333333"/>
                </a:solidFill>
              </a:rPr>
              <a:t> </a:t>
            </a:r>
            <a:r>
              <a:rPr lang="it-IT" sz="2400" dirty="0">
                <a:solidFill>
                  <a:srgbClr val="333333"/>
                </a:solidFill>
              </a:rPr>
              <a:t>Erori de memorie normale: evenimente pozitive ne rămân mai uşor în memorie decât evenimente negative.</a:t>
            </a:r>
            <a:br>
              <a:rPr lang="it-IT" sz="2400">
                <a:solidFill>
                  <a:srgbClr val="333333"/>
                </a:solidFill>
              </a:rPr>
            </a:br>
            <a:r>
              <a:rPr lang="de-DE" sz="2400">
                <a:solidFill>
                  <a:srgbClr val="333333"/>
                </a:solidFill>
                <a:latin typeface="Times New Roman"/>
                <a:sym typeface="Wingdings" pitchFamily="2" charset="2"/>
              </a:rPr>
              <a:t>→</a:t>
            </a:r>
            <a:r>
              <a:rPr lang="de-DE" sz="2400">
                <a:solidFill>
                  <a:srgbClr val="333333"/>
                </a:solidFill>
                <a:sym typeface="Wingdings" pitchFamily="2" charset="2"/>
              </a:rPr>
              <a:t> </a:t>
            </a:r>
            <a:r>
              <a:rPr lang="it-IT" sz="2400" dirty="0">
                <a:solidFill>
                  <a:srgbClr val="333333"/>
                </a:solidFill>
              </a:rPr>
              <a:t>Erori de memorie când suntem deprimaţi: evenimente negative ne rămân mai uşor în memorie decât evenimente </a:t>
            </a:r>
            <a:r>
              <a:rPr lang="it-IT" sz="2400">
                <a:solidFill>
                  <a:srgbClr val="333333"/>
                </a:solidFill>
              </a:rPr>
              <a:t>pozitive.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32</a:t>
            </a:fld>
            <a:endParaRPr lang="de-DE" altLang="de-DE">
              <a:latin typeface="+mn-lt"/>
            </a:endParaRPr>
          </a:p>
        </p:txBody>
      </p:sp>
    </p:spTree>
    <p:extLst>
      <p:ext uri="{BB962C8B-B14F-4D97-AF65-F5344CB8AC3E}">
        <p14:creationId xmlns:p14="http://schemas.microsoft.com/office/powerpoint/2010/main" val="3383448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Tipuri de greşeli de memorie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004992"/>
                </a:solidFill>
              </a:rPr>
              <a:t>Uit</a:t>
            </a:r>
            <a:r>
              <a:rPr lang="en-US" sz="2400" dirty="0" err="1">
                <a:solidFill>
                  <a:srgbClr val="004992"/>
                </a:solidFill>
              </a:rPr>
              <a:t>ăm</a:t>
            </a:r>
            <a:endParaRPr lang="de-DE" sz="2400" dirty="0">
              <a:solidFill>
                <a:srgbClr val="004992"/>
              </a:solidFill>
            </a:endParaRPr>
          </a:p>
          <a:p>
            <a:pPr marL="342900" lvl="0" indent="-342900" defTabSz="914400" fontAlgn="base">
              <a:buClr>
                <a:srgbClr val="000000"/>
              </a:buClr>
              <a:buFont typeface="WingDings"/>
              <a:buChar char=""/>
              <a:defRPr/>
            </a:pPr>
            <a:r>
              <a:rPr lang="de-DE" sz="2400" dirty="0">
                <a:solidFill>
                  <a:srgbClr val="004992"/>
                </a:solidFill>
              </a:rPr>
              <a:t>Amintiri deformate:</a:t>
            </a:r>
            <a:br>
              <a:rPr lang="de-DE" sz="2400">
                <a:solidFill>
                  <a:srgbClr val="004992"/>
                </a:solidFill>
              </a:rPr>
            </a:br>
            <a:r>
              <a:rPr lang="de-DE" sz="2400">
                <a:solidFill>
                  <a:srgbClr val="333333"/>
                </a:solidFill>
                <a:latin typeface="Times New Roman"/>
                <a:sym typeface="Wingdings" pitchFamily="2" charset="2"/>
              </a:rPr>
              <a:t>→</a:t>
            </a:r>
            <a:r>
              <a:rPr lang="de-DE" sz="2400">
                <a:solidFill>
                  <a:srgbClr val="333333"/>
                </a:solidFill>
              </a:rPr>
              <a:t> </a:t>
            </a:r>
            <a:r>
              <a:rPr lang="it-IT" sz="2400" dirty="0">
                <a:solidFill>
                  <a:srgbClr val="333333"/>
                </a:solidFill>
              </a:rPr>
              <a:t>Erori de memorie normale: evenimente pozitive ne rămân mai uşor în memorie decât evenimente negative.</a:t>
            </a:r>
            <a:br>
              <a:rPr lang="it-IT" sz="2400">
                <a:solidFill>
                  <a:srgbClr val="333333"/>
                </a:solidFill>
              </a:rPr>
            </a:br>
            <a:r>
              <a:rPr lang="de-DE" sz="2400">
                <a:solidFill>
                  <a:srgbClr val="333333"/>
                </a:solidFill>
                <a:latin typeface="Times New Roman"/>
                <a:sym typeface="Wingdings" pitchFamily="2" charset="2"/>
              </a:rPr>
              <a:t>→</a:t>
            </a:r>
            <a:r>
              <a:rPr lang="de-DE" sz="2400">
                <a:solidFill>
                  <a:srgbClr val="333333"/>
                </a:solidFill>
                <a:sym typeface="Wingdings" pitchFamily="2" charset="2"/>
              </a:rPr>
              <a:t> </a:t>
            </a:r>
            <a:r>
              <a:rPr lang="it-IT" sz="2400" dirty="0">
                <a:solidFill>
                  <a:srgbClr val="333333"/>
                </a:solidFill>
              </a:rPr>
              <a:t>Erori de memorie când suntem deprimaţi: evenimente negative ne rămân mai uşor în memorie decât evenimente pozitive.</a:t>
            </a:r>
          </a:p>
          <a:p>
            <a:pPr marL="342900" lvl="0" indent="-342900" defTabSz="914400" fontAlgn="base">
              <a:buClr>
                <a:srgbClr val="000000"/>
              </a:buClr>
              <a:buFont typeface="WingDings"/>
              <a:buChar char=""/>
              <a:defRPr/>
            </a:pPr>
            <a:r>
              <a:rPr lang="de-DE" sz="2400" dirty="0">
                <a:solidFill>
                  <a:srgbClr val="004992"/>
                </a:solidFill>
              </a:rPr>
              <a:t>Iluzii/amintiri false:</a:t>
            </a:r>
            <a:r>
              <a:rPr lang="de-DE" sz="2400" dirty="0">
                <a:solidFill>
                  <a:srgbClr val="333333"/>
                </a:solidFill>
              </a:rPr>
              <a:t> Ne aducem aminte de evenimente care nu s-au petrecut!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919684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34</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2828583"/>
              </p:ext>
            </p:extLst>
          </p:nvPr>
        </p:nvGraphicFramePr>
        <p:xfrm>
          <a:off x="408954" y="2044784"/>
          <a:ext cx="11376000" cy="1143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896077184"/>
              </p:ext>
            </p:extLst>
          </p:nvPr>
        </p:nvGraphicFramePr>
        <p:xfrm>
          <a:off x="408954" y="2044784"/>
          <a:ext cx="11376000" cy="2286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394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876270928"/>
              </p:ext>
            </p:extLst>
          </p:nvPr>
        </p:nvGraphicFramePr>
        <p:xfrm>
          <a:off x="408954" y="204478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Jean Piaget, un psiholog renumit, îşi amintea că a fost răpit la vârsta de doi ani. Această amintire s-a dovedit că era doar o poveste fictivă a guvernantei lui.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61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004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3" name="Rectangle 2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A1A49064-2262-4639-A47B-C224B4B02357}"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477454631"/>
              </p:ext>
            </p:extLst>
          </p:nvPr>
        </p:nvGraphicFramePr>
        <p:xfrm>
          <a:off x="408954" y="2044784"/>
          <a:ext cx="11376000" cy="4572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Se crede că </a:t>
                      </a:r>
                      <a:r>
                        <a:rPr kumimoji="0" lang="vi-VN" sz="1800" b="0" i="0" u="none" strike="noStrike" cap="none" normalizeH="0" baseline="0">
                          <a:ln>
                            <a:noFill/>
                          </a:ln>
                          <a:solidFill>
                            <a:srgbClr val="333333"/>
                          </a:solidFill>
                          <a:effectLst/>
                          <a:latin typeface="+mn-lt"/>
                          <a:ea typeface="+mn-ea"/>
                          <a:cs typeface="+mn-cs"/>
                        </a:rPr>
                        <a:t>fraza “Beam </a:t>
                      </a:r>
                      <a:r>
                        <a:rPr kumimoji="0" lang="vi-VN" sz="1800" b="0" i="0" u="none" strike="noStrike" cap="none" normalizeH="0" baseline="0" dirty="0">
                          <a:ln>
                            <a:noFill/>
                          </a:ln>
                          <a:solidFill>
                            <a:srgbClr val="333333"/>
                          </a:solidFill>
                          <a:effectLst/>
                          <a:latin typeface="+mn-lt"/>
                          <a:ea typeface="+mn-ea"/>
                          <a:cs typeface="+mn-cs"/>
                        </a:rPr>
                        <a:t>me up</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a fost folosită în seria de </a:t>
                      </a:r>
                      <a:r>
                        <a:rPr kumimoji="0" lang="vi-VN" sz="1800" b="0" i="0" u="none" strike="noStrike" cap="none" normalizeH="0" baseline="0">
                          <a:ln>
                            <a:noFill/>
                          </a:ln>
                          <a:solidFill>
                            <a:srgbClr val="333333"/>
                          </a:solidFill>
                          <a:effectLst/>
                          <a:latin typeface="+mn-lt"/>
                          <a:ea typeface="+mn-ea"/>
                          <a:cs typeface="+mn-cs"/>
                        </a:rPr>
                        <a:t>televisiune “Star Treck”, </a:t>
                      </a:r>
                      <a:r>
                        <a:rPr kumimoji="0" lang="vi-VN" sz="1800" b="0" i="0" u="none" strike="noStrike" cap="none" normalizeH="0" baseline="0" dirty="0">
                          <a:ln>
                            <a:noFill/>
                          </a:ln>
                          <a:solidFill>
                            <a:srgbClr val="333333"/>
                          </a:solidFill>
                          <a:effectLst/>
                          <a:latin typeface="+mn-lt"/>
                          <a:ea typeface="+mn-ea"/>
                          <a:cs typeface="+mn-cs"/>
                        </a:rPr>
                        <a:t>ceea ce nu s-a întâmplat niciodată.</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Unii martori ale bombardărilor în Dresden (Germania) îşi amintesc după bombardări de avioane la înălţime mică care ar fi atacat persoane ce încercau să se refugieze. Istoricii se îndoiesc din ce în ce mai mult despre acest fapt.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4300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Jean Piaget, un psiholog renumit, îşi amintea că a fost răpit la vârsta de doi ani. Această amintire s-a dovedit că era doar o poveste fictivă a guvernantei lui.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4300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Într-un experiment au fost arătate probanzilor reclame manipulate cu Bugs Bunny pentru Disney World. 30% din persoanele întrebate, care vizitaseră Disney World şi-au amintit că au văzut figura Bugs Bunny (în ciuda faptului că Bugs Bunny aparţine de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13989"/>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45161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58924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463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err="1">
                <a:solidFill>
                  <a:srgbClr val="333333"/>
                </a:solidFill>
              </a:rPr>
              <a:t>psihoză</a:t>
            </a:r>
            <a:r>
              <a:rPr 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psihoză</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În</a:t>
            </a:r>
            <a:r>
              <a:rPr lang="en-US" sz="2400" dirty="0">
                <a:solidFill>
                  <a:srgbClr val="333333"/>
                </a:solidFill>
              </a:rPr>
              <a:t> </a:t>
            </a:r>
            <a:r>
              <a:rPr lang="en-US" sz="2400" dirty="0" err="1">
                <a:solidFill>
                  <a:srgbClr val="333333"/>
                </a:solidFill>
              </a:rPr>
              <a:t>acelaşi</a:t>
            </a:r>
            <a:r>
              <a:rPr lang="en-US" sz="2400" dirty="0">
                <a:solidFill>
                  <a:srgbClr val="333333"/>
                </a:solidFill>
              </a:rPr>
              <a:t> </a:t>
            </a:r>
            <a:r>
              <a:rPr lang="en-US" sz="2400" dirty="0" err="1">
                <a:solidFill>
                  <a:srgbClr val="333333"/>
                </a:solidFill>
              </a:rPr>
              <a:t>timp</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b="1"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puţin</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despre</a:t>
            </a:r>
            <a:r>
              <a:rPr lang="en-US" sz="2400" dirty="0">
                <a:solidFill>
                  <a:srgbClr val="333333"/>
                </a:solidFill>
              </a:rPr>
              <a:t> </a:t>
            </a:r>
            <a:r>
              <a:rPr lang="en-US" sz="2400" dirty="0" err="1">
                <a:solidFill>
                  <a:srgbClr val="333333"/>
                </a:solidFill>
              </a:rPr>
              <a:t>evenimente</a:t>
            </a:r>
            <a:r>
              <a:rPr lang="en-US" sz="2400" dirty="0">
                <a:solidFill>
                  <a:srgbClr val="333333"/>
                </a:solidFill>
              </a:rPr>
              <a:t> care </a:t>
            </a:r>
            <a:r>
              <a:rPr lang="en-US" sz="2400" i="1" dirty="0">
                <a:solidFill>
                  <a:srgbClr val="333333"/>
                </a:solidFill>
              </a:rPr>
              <a:t>s-au </a:t>
            </a:r>
            <a:r>
              <a:rPr lang="en-US" sz="2400" i="1" dirty="0" err="1">
                <a:solidFill>
                  <a:srgbClr val="333333"/>
                </a:solidFill>
              </a:rPr>
              <a:t>petrecut</a:t>
            </a:r>
            <a:r>
              <a:rPr lang="en-US" sz="2400" i="1" dirty="0">
                <a:solidFill>
                  <a:srgbClr val="333333"/>
                </a:solidFill>
              </a:rPr>
              <a:t> </a:t>
            </a:r>
            <a:r>
              <a:rPr lang="en-US" sz="2400" i="1" err="1">
                <a:solidFill>
                  <a:srgbClr val="333333"/>
                </a:solidFill>
              </a:rPr>
              <a:t>într-adevăr</a:t>
            </a:r>
            <a:r>
              <a:rPr 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412748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false </a:t>
            </a:r>
            <a:r>
              <a:rPr lang="en-US" sz="2400" dirty="0" err="1">
                <a:solidFill>
                  <a:srgbClr val="333333"/>
                </a:solidFill>
              </a:rPr>
              <a:t>că</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decât</a:t>
            </a:r>
            <a:r>
              <a:rPr lang="en-US" sz="2400" dirty="0">
                <a:solidFill>
                  <a:srgbClr val="333333"/>
                </a:solidFill>
              </a:rPr>
              <a:t> </a:t>
            </a:r>
            <a:r>
              <a:rPr lang="en-US" sz="2400" dirty="0" err="1">
                <a:solidFill>
                  <a:srgbClr val="333333"/>
                </a:solidFill>
              </a:rPr>
              <a:t>persoane</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psihoză</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În</a:t>
            </a:r>
            <a:r>
              <a:rPr lang="en-US" sz="2400" dirty="0">
                <a:solidFill>
                  <a:srgbClr val="333333"/>
                </a:solidFill>
              </a:rPr>
              <a:t> </a:t>
            </a:r>
            <a:r>
              <a:rPr lang="en-US" sz="2400" dirty="0" err="1">
                <a:solidFill>
                  <a:srgbClr val="333333"/>
                </a:solidFill>
              </a:rPr>
              <a:t>acelaşi</a:t>
            </a:r>
            <a:r>
              <a:rPr lang="en-US" sz="2400" dirty="0">
                <a:solidFill>
                  <a:srgbClr val="333333"/>
                </a:solidFill>
              </a:rPr>
              <a:t> </a:t>
            </a:r>
            <a:r>
              <a:rPr lang="en-US" sz="2400" dirty="0" err="1">
                <a:solidFill>
                  <a:srgbClr val="333333"/>
                </a:solidFill>
              </a:rPr>
              <a:t>timp</a:t>
            </a:r>
            <a:r>
              <a:rPr lang="en-US" sz="2400" dirty="0">
                <a:solidFill>
                  <a:srgbClr val="333333"/>
                </a:solidFill>
              </a:rPr>
              <a:t> </a:t>
            </a:r>
            <a:r>
              <a:rPr lang="en-US" sz="2400" dirty="0" err="1">
                <a:solidFill>
                  <a:srgbClr val="333333"/>
                </a:solidFill>
              </a:rPr>
              <a:t>sunt</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persoane</a:t>
            </a:r>
            <a:r>
              <a:rPr lang="en-US" sz="2400" dirty="0">
                <a:solidFill>
                  <a:srgbClr val="333333"/>
                </a:solidFill>
              </a:rPr>
              <a:t> cu </a:t>
            </a:r>
            <a:r>
              <a:rPr lang="en-US" sz="2400" dirty="0" err="1">
                <a:solidFill>
                  <a:srgbClr val="333333"/>
                </a:solidFill>
              </a:rPr>
              <a:t>psihoză</a:t>
            </a:r>
            <a:r>
              <a:rPr lang="en-US" sz="2400" b="1"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puţin</a:t>
            </a:r>
            <a:r>
              <a:rPr lang="en-US" sz="2400" dirty="0">
                <a:solidFill>
                  <a:srgbClr val="333333"/>
                </a:solidFill>
              </a:rPr>
              <a:t> </a:t>
            </a:r>
            <a:r>
              <a:rPr lang="en-US" sz="2400" dirty="0" err="1">
                <a:solidFill>
                  <a:srgbClr val="333333"/>
                </a:solidFill>
              </a:rPr>
              <a:t>siguri</a:t>
            </a:r>
            <a:r>
              <a:rPr lang="en-US" sz="2400" dirty="0">
                <a:solidFill>
                  <a:srgbClr val="333333"/>
                </a:solidFill>
              </a:rPr>
              <a:t> cu </a:t>
            </a:r>
            <a:r>
              <a:rPr lang="en-US" sz="2400" dirty="0" err="1">
                <a:solidFill>
                  <a:srgbClr val="333333"/>
                </a:solidFill>
              </a:rPr>
              <a:t>privire</a:t>
            </a:r>
            <a:r>
              <a:rPr lang="en-US" sz="2400" dirty="0">
                <a:solidFill>
                  <a:srgbClr val="333333"/>
                </a:solidFill>
              </a:rPr>
              <a:t> la </a:t>
            </a:r>
            <a:r>
              <a:rPr lang="en-US" sz="2400" dirty="0" err="1">
                <a:solidFill>
                  <a:srgbClr val="333333"/>
                </a:solidFill>
              </a:rPr>
              <a:t>amintiri</a:t>
            </a:r>
            <a:r>
              <a:rPr lang="en-US" sz="2400" dirty="0">
                <a:solidFill>
                  <a:srgbClr val="333333"/>
                </a:solidFill>
              </a:rPr>
              <a:t> </a:t>
            </a:r>
            <a:r>
              <a:rPr lang="en-US" sz="2400" dirty="0" err="1">
                <a:solidFill>
                  <a:srgbClr val="333333"/>
                </a:solidFill>
              </a:rPr>
              <a:t>reale</a:t>
            </a:r>
            <a:r>
              <a:rPr lang="en-US" sz="2400" dirty="0">
                <a:solidFill>
                  <a:srgbClr val="333333"/>
                </a:solidFill>
              </a:rPr>
              <a:t> </a:t>
            </a:r>
            <a:r>
              <a:rPr lang="en-US" sz="2400" dirty="0" err="1">
                <a:solidFill>
                  <a:srgbClr val="333333"/>
                </a:solidFill>
              </a:rPr>
              <a:t>despre</a:t>
            </a:r>
            <a:r>
              <a:rPr lang="en-US" sz="2400" dirty="0">
                <a:solidFill>
                  <a:srgbClr val="333333"/>
                </a:solidFill>
              </a:rPr>
              <a:t> </a:t>
            </a:r>
            <a:r>
              <a:rPr lang="en-US" sz="2400" dirty="0" err="1">
                <a:solidFill>
                  <a:srgbClr val="333333"/>
                </a:solidFill>
              </a:rPr>
              <a:t>evenimente</a:t>
            </a:r>
            <a:r>
              <a:rPr lang="en-US" sz="2400" dirty="0">
                <a:solidFill>
                  <a:srgbClr val="333333"/>
                </a:solidFill>
              </a:rPr>
              <a:t> care </a:t>
            </a:r>
            <a:r>
              <a:rPr lang="en-US" sz="2400" i="1" dirty="0">
                <a:solidFill>
                  <a:srgbClr val="333333"/>
                </a:solidFill>
              </a:rPr>
              <a:t>s-au </a:t>
            </a:r>
            <a:r>
              <a:rPr lang="en-US" sz="2400" i="1" dirty="0" err="1">
                <a:solidFill>
                  <a:srgbClr val="333333"/>
                </a:solidFill>
              </a:rPr>
              <a:t>petrecut</a:t>
            </a:r>
            <a:r>
              <a:rPr lang="en-US" sz="2400" i="1" dirty="0">
                <a:solidFill>
                  <a:srgbClr val="333333"/>
                </a:solidFill>
              </a:rPr>
              <a:t> </a:t>
            </a:r>
            <a:r>
              <a:rPr lang="en-US" sz="2400" i="1" dirty="0" err="1">
                <a:solidFill>
                  <a:srgbClr val="333333"/>
                </a:solidFill>
              </a:rPr>
              <a:t>într-adevăr</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Asta </a:t>
            </a:r>
            <a:r>
              <a:rPr lang="en-US" sz="2400" dirty="0" err="1">
                <a:solidFill>
                  <a:srgbClr val="333333"/>
                </a:solidFill>
              </a:rPr>
              <a:t>înseamnă</a:t>
            </a:r>
            <a:r>
              <a:rPr lang="de-DE" sz="2400" dirty="0">
                <a:solidFill>
                  <a:srgbClr val="333333"/>
                </a:solidFill>
              </a:rPr>
              <a:t>: diferen</a:t>
            </a:r>
            <a:r>
              <a:rPr lang="en-US" sz="2400" dirty="0" err="1">
                <a:solidFill>
                  <a:srgbClr val="333333"/>
                </a:solidFill>
              </a:rPr>
              <a:t>ţierea</a:t>
            </a:r>
            <a:r>
              <a:rPr lang="en-US" sz="2400" dirty="0">
                <a:solidFill>
                  <a:srgbClr val="333333"/>
                </a:solidFill>
              </a:rPr>
              <a:t> </a:t>
            </a:r>
            <a:r>
              <a:rPr lang="en-US" sz="2400" dirty="0" err="1">
                <a:solidFill>
                  <a:srgbClr val="333333"/>
                </a:solidFill>
              </a:rPr>
              <a:t>amintirilor</a:t>
            </a:r>
            <a:r>
              <a:rPr lang="en-US" sz="2400" dirty="0">
                <a:solidFill>
                  <a:srgbClr val="333333"/>
                </a:solidFill>
              </a:rPr>
              <a:t> </a:t>
            </a:r>
            <a:r>
              <a:rPr lang="en-US" sz="2400" dirty="0" err="1">
                <a:solidFill>
                  <a:srgbClr val="333333"/>
                </a:solidFill>
              </a:rPr>
              <a:t>reale</a:t>
            </a:r>
            <a:r>
              <a:rPr lang="en-US" sz="2400" dirty="0">
                <a:solidFill>
                  <a:srgbClr val="333333"/>
                </a:solidFill>
              </a:rPr>
              <a:t> de </a:t>
            </a:r>
            <a:r>
              <a:rPr lang="en-US" sz="2400" dirty="0" err="1">
                <a:solidFill>
                  <a:srgbClr val="333333"/>
                </a:solidFill>
              </a:rPr>
              <a:t>cele</a:t>
            </a:r>
            <a:r>
              <a:rPr lang="en-US" sz="2400" dirty="0">
                <a:solidFill>
                  <a:srgbClr val="333333"/>
                </a:solidFill>
              </a:rPr>
              <a:t> false </a:t>
            </a:r>
            <a:r>
              <a:rPr lang="en-US" sz="2400" dirty="0" err="1">
                <a:solidFill>
                  <a:srgbClr val="333333"/>
                </a:solidFill>
              </a:rPr>
              <a:t>este</a:t>
            </a:r>
            <a:r>
              <a:rPr lang="en-US" sz="2400" dirty="0">
                <a:solidFill>
                  <a:srgbClr val="333333"/>
                </a:solidFill>
              </a:rPr>
              <a:t> </a:t>
            </a:r>
            <a:r>
              <a:rPr lang="en-US" sz="2400" dirty="0" err="1">
                <a:solidFill>
                  <a:srgbClr val="333333"/>
                </a:solidFill>
              </a:rPr>
              <a:t>afectată</a:t>
            </a:r>
            <a:r>
              <a:rPr lang="de-DE" sz="2400" dirty="0">
                <a:solidFill>
                  <a:srgbClr val="333333"/>
                </a:solidFill>
              </a:rPr>
              <a:t>! Acest fapt poate s</a:t>
            </a:r>
            <a:r>
              <a:rPr lang="en-US" sz="2400" dirty="0">
                <a:solidFill>
                  <a:srgbClr val="333333"/>
                </a:solidFill>
              </a:rPr>
              <a:t>ă </a:t>
            </a:r>
            <a:r>
              <a:rPr lang="en-US" sz="2400" dirty="0" err="1">
                <a:solidFill>
                  <a:srgbClr val="333333"/>
                </a:solidFill>
              </a:rPr>
              <a:t>împiedice</a:t>
            </a:r>
            <a:r>
              <a:rPr lang="en-US" sz="2400" dirty="0">
                <a:solidFill>
                  <a:srgbClr val="333333"/>
                </a:solidFill>
              </a:rPr>
              <a:t> o </a:t>
            </a:r>
            <a:r>
              <a:rPr lang="en-US" sz="2400" dirty="0" err="1">
                <a:solidFill>
                  <a:srgbClr val="333333"/>
                </a:solidFill>
              </a:rPr>
              <a:t>privire</a:t>
            </a:r>
            <a:r>
              <a:rPr lang="en-US" sz="2400" dirty="0">
                <a:solidFill>
                  <a:srgbClr val="333333"/>
                </a:solidFill>
              </a:rPr>
              <a:t> </a:t>
            </a:r>
            <a:r>
              <a:rPr lang="en-US" sz="2400" dirty="0" err="1">
                <a:solidFill>
                  <a:srgbClr val="333333"/>
                </a:solidFill>
              </a:rPr>
              <a:t>realistică</a:t>
            </a:r>
            <a:r>
              <a:rPr lang="en-US" sz="2400" dirty="0">
                <a:solidFill>
                  <a:srgbClr val="333333"/>
                </a:solidFill>
              </a:rPr>
              <a:t> a </a:t>
            </a:r>
            <a:r>
              <a:rPr lang="en-US" sz="2400" dirty="0" err="1">
                <a:solidFill>
                  <a:srgbClr val="333333"/>
                </a:solidFill>
              </a:rPr>
              <a:t>lumii</a:t>
            </a:r>
            <a:r>
              <a:rPr lang="en-US" sz="2400" dirty="0">
                <a:solidFill>
                  <a:srgbClr val="333333"/>
                </a:solidFill>
              </a:rPr>
              <a:t> </a:t>
            </a:r>
            <a:r>
              <a:rPr lang="en-US" sz="2400" dirty="0" err="1">
                <a:solidFill>
                  <a:srgbClr val="333333"/>
                </a:solidFill>
              </a:rPr>
              <a:t>înconjurătoare</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761673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Cum probleme de memorie favorizează evaluări greşite în psihoză – exemple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41</a:t>
            </a:fld>
            <a:endParaRPr lang="de-DE" altLang="de-DE">
              <a:latin typeface="+mn-lt"/>
            </a:endParaRPr>
          </a:p>
        </p:txBody>
      </p:sp>
      <p:sp>
        <p:nvSpPr>
          <p:cNvPr id="100374" name="Rechteck 1"/>
          <p:cNvSpPr>
            <a:spLocks noChangeArrowheads="1"/>
          </p:cNvSpPr>
          <p:nvPr/>
        </p:nvSpPr>
        <p:spPr bwMode="auto">
          <a:xfrm>
            <a:off x="408955" y="5835675"/>
            <a:ext cx="113760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ro-RO" altLang="de-DE" sz="2400" b="0">
                <a:solidFill>
                  <a:srgbClr val="004992"/>
                </a:solidFill>
                <a:latin typeface="+mn-lt"/>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4166092146"/>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Amintire falsă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Situaţia în realitate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Ceartă cu mama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it-IT" sz="2400" b="0" i="0" u="none" strike="noStrike" cap="none" normalizeH="0" baseline="0" dirty="0">
                          <a:ln>
                            <a:noFill/>
                          </a:ln>
                          <a:solidFill>
                            <a:srgbClr val="333333"/>
                          </a:solidFill>
                          <a:effectLst/>
                          <a:latin typeface="+mn-lt"/>
                          <a:ea typeface="+mn-ea"/>
                          <a:cs typeface="+mn-cs"/>
                        </a:rPr>
                        <a:t>Mama spusese</a:t>
                      </a:r>
                      <a:r>
                        <a:rPr kumimoji="0" lang="it-IT" sz="2400" b="0" i="0" u="none" strike="noStrike" cap="none" normalizeH="0" baseline="0">
                          <a:ln>
                            <a:noFill/>
                          </a:ln>
                          <a:solidFill>
                            <a:srgbClr val="333333"/>
                          </a:solidFill>
                          <a:effectLst/>
                          <a:latin typeface="+mn-lt"/>
                          <a:ea typeface="+mn-ea"/>
                          <a:cs typeface="+mn-cs"/>
                        </a:rPr>
                        <a:t>: “Tu </a:t>
                      </a:r>
                      <a:r>
                        <a:rPr kumimoji="0" lang="it-IT" sz="2400" b="0" i="0" u="none" strike="noStrike" cap="none" normalizeH="0" baseline="0" dirty="0">
                          <a:ln>
                            <a:noFill/>
                          </a:ln>
                          <a:solidFill>
                            <a:srgbClr val="333333"/>
                          </a:solidFill>
                          <a:effectLst/>
                          <a:latin typeface="+mn-lt"/>
                          <a:ea typeface="+mn-ea"/>
                          <a:cs typeface="+mn-cs"/>
                        </a:rPr>
                        <a:t>nu mai eşti </a:t>
                      </a:r>
                      <a:r>
                        <a:rPr kumimoji="0" lang="it-IT" sz="2400" b="0" i="0" u="none" strike="noStrike" cap="none" normalizeH="0" baseline="0">
                          <a:ln>
                            <a:noFill/>
                          </a:ln>
                          <a:solidFill>
                            <a:srgbClr val="333333"/>
                          </a:solidFill>
                          <a:effectLst/>
                          <a:latin typeface="+mn-lt"/>
                          <a:ea typeface="+mn-ea"/>
                          <a:cs typeface="+mn-cs"/>
                        </a:rPr>
                        <a:t>fata mea”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Mama a spus doar: “Eu nu te cunosc aşa” – cu timpul nu ne mai amintim exact cuvânt cu cuvânt ce s-a spus</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Şedinţă de terapie în grupă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Nimeni nu-i pasă de problema mea.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Unii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participanţi</a:t>
                      </a:r>
                      <a:r>
                        <a:rPr kumimoji="0" lang="en-US" sz="2400" b="0" i="0" u="none" strike="noStrike" cap="none" normalizeH="0" baseline="0" dirty="0">
                          <a:ln>
                            <a:noFill/>
                          </a:ln>
                          <a:solidFill>
                            <a:srgbClr val="333333"/>
                          </a:solidFill>
                          <a:effectLst/>
                          <a:latin typeface="+mn-lt"/>
                          <a:ea typeface="+mn-ea"/>
                          <a:cs typeface="+mn-cs"/>
                        </a:rPr>
                        <a:t> au </a:t>
                      </a:r>
                      <a:r>
                        <a:rPr kumimoji="0" lang="en-US" sz="2400" b="0" i="0" u="none" strike="noStrike" cap="none" normalizeH="0" baseline="0" dirty="0" err="1">
                          <a:ln>
                            <a:noFill/>
                          </a:ln>
                          <a:solidFill>
                            <a:srgbClr val="333333"/>
                          </a:solidFill>
                          <a:effectLst/>
                          <a:latin typeface="+mn-lt"/>
                          <a:ea typeface="+mn-ea"/>
                          <a:cs typeface="+mn-cs"/>
                        </a:rPr>
                        <a:t>întrebat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îngrijoraţi</a:t>
                      </a:r>
                      <a:r>
                        <a:rPr kumimoji="0" lang="en-US" sz="2400" b="0"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err="1">
                          <a:ln>
                            <a:noFill/>
                          </a:ln>
                          <a:solidFill>
                            <a:srgbClr val="333333"/>
                          </a:solidFill>
                          <a:effectLst/>
                          <a:latin typeface="+mn-lt"/>
                          <a:ea typeface="+mn-ea"/>
                          <a:cs typeface="+mn-cs"/>
                        </a:rPr>
                        <a:t>fapt</a:t>
                      </a:r>
                      <a:r>
                        <a:rPr kumimoji="0" lang="en-US" sz="2400" b="0" i="0" u="none" strike="noStrike" cap="none" normalizeH="0" baseline="0" dirty="0">
                          <a:ln>
                            <a:noFill/>
                          </a:ln>
                          <a:solidFill>
                            <a:srgbClr val="333333"/>
                          </a:solidFill>
                          <a:effectLst/>
                          <a:latin typeface="+mn-lt"/>
                          <a:ea typeface="+mn-ea"/>
                          <a:cs typeface="+mn-cs"/>
                        </a:rPr>
                        <a:t> care a </a:t>
                      </a:r>
                      <a:r>
                        <a:rPr kumimoji="0" lang="en-US" sz="2400" b="0" i="0" u="none" strike="noStrike" cap="none" normalizeH="0" baseline="0" dirty="0" err="1">
                          <a:ln>
                            <a:noFill/>
                          </a:ln>
                          <a:solidFill>
                            <a:srgbClr val="333333"/>
                          </a:solidFill>
                          <a:effectLst/>
                          <a:latin typeface="+mn-lt"/>
                          <a:ea typeface="+mn-ea"/>
                          <a:cs typeface="+mn-cs"/>
                        </a:rPr>
                        <a:t>fost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uitat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endParaRPr lang="en-US"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endParaRPr lang="en-US"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a:p>
            <a:pPr marL="342900" indent="-342900" eaLnBrk="1" hangingPunct="1">
              <a:buClr>
                <a:srgbClr val="333333"/>
              </a:buClr>
              <a:buFont typeface="WingDings"/>
              <a:buChar char=""/>
            </a:pPr>
            <a:r>
              <a:rPr lang="en-US" altLang="de-DE" sz="2400">
                <a:solidFill>
                  <a:srgbClr val="333333"/>
                </a:solidFill>
              </a:rPr>
              <a:t>Încercaţi să identificaţi ce detalii nu au fost prezentate </a:t>
            </a:r>
            <a:r>
              <a:rPr lang="de-DE" altLang="de-DE" sz="2400">
                <a:solidFill>
                  <a:srgbClr val="333333"/>
                </a:solidFill>
              </a:rPr>
              <a:t>(marcate dup</a:t>
            </a:r>
            <a:r>
              <a:rPr lang="en-US" altLang="de-DE" sz="2400">
                <a:solidFill>
                  <a:srgbClr val="333333"/>
                </a:solidFill>
              </a:rPr>
              <a:t>ă acea în albastru</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43</a:t>
            </a:fld>
            <a:endParaRPr lang="de-DE" altLang="de-DE">
              <a:latin typeface="+mn-lt"/>
            </a:endParaRPr>
          </a:p>
        </p:txBody>
      </p:sp>
    </p:spTree>
    <p:extLst>
      <p:ext uri="{BB962C8B-B14F-4D97-AF65-F5344CB8AC3E}">
        <p14:creationId xmlns:p14="http://schemas.microsoft.com/office/powerpoint/2010/main" val="560150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44</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Kiosk (chioşc)</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1085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Plac</a:t>
            </a:r>
            <a:r>
              <a:rPr lang="en-US" altLang="de-DE" sz="2400" dirty="0">
                <a:solidFill>
                  <a:srgbClr val="333333"/>
                </a:solidFill>
              </a:rPr>
              <a:t>ă </a:t>
            </a:r>
            <a:r>
              <a:rPr lang="en-US" altLang="de-DE" sz="2400">
                <a:solidFill>
                  <a:srgbClr val="333333"/>
                </a:solidFill>
              </a:rPr>
              <a:t>cu “</a:t>
            </a:r>
            <a:r>
              <a:rPr lang="de-DE"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ârnat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a:t>
            </a:r>
            <a:r>
              <a:rPr lang="en-US" altLang="de-DE" sz="2400" dirty="0">
                <a:solidFill>
                  <a:srgbClr val="333333"/>
                </a:solidFill>
              </a:rPr>
              <a:t>ş de </a:t>
            </a:r>
            <a:r>
              <a:rPr lang="en-US" altLang="de-DE" sz="2400" dirty="0" err="1">
                <a:solidFill>
                  <a:srgbClr val="333333"/>
                </a:solidFill>
              </a:rPr>
              <a:t>hârtie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Banc</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Stegule</a:t>
            </a:r>
            <a:r>
              <a:rPr lang="en-US" altLang="de-DE" sz="2400" dirty="0" err="1">
                <a:solidFill>
                  <a:srgbClr val="333333"/>
                </a:solidFill>
              </a:rPr>
              <a:t>ţe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Etichete cu pre</a:t>
            </a:r>
            <a:r>
              <a:rPr lang="en-US" altLang="de-DE" sz="2400" dirty="0" err="1">
                <a:solidFill>
                  <a:srgbClr val="333333"/>
                </a:solidFill>
              </a:rPr>
              <a:t>ţuri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Sticle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
            </a:r>
            <a:r>
              <a:rPr lang="en-US" altLang="de-DE" sz="2400" dirty="0" err="1">
                <a:solidFill>
                  <a:srgbClr val="333333"/>
                </a:solidFill>
              </a:rPr>
              <a:t>ânzător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 (chioşc)</a:t>
            </a:r>
          </a:p>
        </p:txBody>
      </p:sp>
      <p:sp>
        <p:nvSpPr>
          <p:cNvPr id="11059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Plac</a:t>
            </a:r>
            <a:r>
              <a:rPr lang="en-US" altLang="de-DE" sz="2400" dirty="0">
                <a:solidFill>
                  <a:srgbClr val="333333"/>
                </a:solidFill>
              </a:rPr>
              <a:t>ă </a:t>
            </a:r>
            <a:r>
              <a:rPr lang="en-US" altLang="de-DE" sz="2400">
                <a:solidFill>
                  <a:srgbClr val="333333"/>
                </a:solidFill>
              </a:rPr>
              <a:t>cu “</a:t>
            </a:r>
            <a:r>
              <a:rPr lang="de-DE"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ârnat</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a:t>
            </a:r>
            <a:r>
              <a:rPr lang="en-US" altLang="de-DE" sz="2400" dirty="0">
                <a:solidFill>
                  <a:srgbClr val="004992"/>
                </a:solidFill>
              </a:rPr>
              <a:t>ş de </a:t>
            </a:r>
            <a:r>
              <a:rPr lang="en-US" altLang="de-DE" sz="2400" dirty="0" err="1">
                <a:solidFill>
                  <a:srgbClr val="004992"/>
                </a:solidFill>
              </a:rPr>
              <a:t>hârtie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Banc</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Stegule</a:t>
            </a:r>
            <a:r>
              <a:rPr lang="en-US" altLang="de-DE" sz="2400" dirty="0" err="1">
                <a:solidFill>
                  <a:srgbClr val="333333"/>
                </a:solidFill>
              </a:rPr>
              <a:t>ţe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Etichete cu pre</a:t>
            </a:r>
            <a:r>
              <a:rPr lang="en-US" altLang="de-DE" sz="2400" dirty="0" err="1">
                <a:solidFill>
                  <a:srgbClr val="004992"/>
                </a:solidFill>
              </a:rPr>
              <a:t>ţuri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Sticle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t>
            </a:r>
            <a:r>
              <a:rPr lang="en-US" altLang="de-DE" sz="2400" dirty="0" err="1">
                <a:solidFill>
                  <a:srgbClr val="333333"/>
                </a:solidFill>
              </a:rPr>
              <a:t>ânzător</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47</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Grădină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 fost arătat? Cât de siguri sânteţi?</a:t>
            </a:r>
            <a:endParaRPr lang="de-DE" altLang="de-DE">
              <a:solidFill>
                <a:srgbClr val="004992"/>
              </a:solidFill>
              <a:latin typeface="+mn-lt"/>
              <a:ea typeface="+mn-ea"/>
              <a:cs typeface="+mn-cs"/>
            </a:endParaRPr>
          </a:p>
        </p:txBody>
      </p:sp>
      <p:sp>
        <p:nvSpPr>
          <p:cNvPr id="1146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Stropitoare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Flori de soare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Copac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Grebl</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Furtun de gr</a:t>
            </a:r>
            <a:r>
              <a:rPr lang="en-US" altLang="de-DE" sz="2400" dirty="0" err="1">
                <a:solidFill>
                  <a:srgbClr val="333333"/>
                </a:solidFill>
              </a:rPr>
              <a:t>ădină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48</a:t>
            </a:fld>
            <a:endParaRPr lang="de-DE" altLang="de-DE">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Grădină</a:t>
            </a:r>
            <a:endParaRPr lang="de-DE" altLang="de-DE" sz="3600">
              <a:latin typeface="+mn-lt"/>
              <a:ea typeface="+mn-ea"/>
              <a:cs typeface="+mn-cs"/>
            </a:endParaRPr>
          </a:p>
        </p:txBody>
      </p:sp>
      <p:sp>
        <p:nvSpPr>
          <p:cNvPr id="116741" name="Rectangle 10"/>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Stropitoare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Flori de soare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Copac</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Lopat</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Grebl</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Furtun de gr</a:t>
            </a:r>
            <a:r>
              <a:rPr lang="en-US" altLang="de-DE" sz="2400" dirty="0" err="1">
                <a:solidFill>
                  <a:srgbClr val="333333"/>
                </a:solidFill>
              </a:rPr>
              <a:t>ădină</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49</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7" name="Fußzeilenplatzhalter 6"/>
          <p:cNvSpPr>
            <a:spLocks noGrp="1"/>
          </p:cNvSpPr>
          <p:nvPr>
            <p:ph type="ftr" sz="quarter" idx="11"/>
          </p:nvPr>
        </p:nvSpPr>
        <p:spPr bwMode="gray"/>
        <p:txBody>
          <a:bodyPr>
            <a:noAutofit/>
          </a:bodyPr>
          <a:lstStyle/>
          <a:p>
            <a:r>
              <a:rPr lang="de-DE">
                <a:solidFill>
                  <a:srgbClr val="333333"/>
                </a:solidFill>
                <a:latin typeface="+mn-lt"/>
              </a:rPr>
              <a:t>Entrenamiento Metacognitivo 8 – Stimmung</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solidFill>
                  <a:srgbClr val="333333"/>
                </a:solidFill>
                <a:latin typeface="+mn-lt"/>
              </a:rPr>
              <a:pPr/>
              <a:t>50</a:t>
            </a:fld>
            <a:endParaRPr lang="de-DE" dirty="0">
              <a:solidFill>
                <a:srgbClr val="333333"/>
              </a:solidFill>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rPr>
              <a:t>[</a:t>
            </a:r>
            <a:r>
              <a:rPr lang="it-IT" altLang="ko-KR" sz="1800" b="0" i="1" spc="-5" dirty="0">
                <a:solidFill>
                  <a:srgbClr val="333333"/>
                </a:solidFill>
              </a:rPr>
              <a:t>pentru cei care conduc grupa</a:t>
            </a:r>
            <a:r>
              <a:rPr lang="en-US" altLang="ko-KR" sz="1800" b="0" i="1" spc="-5" dirty="0">
                <a:solidFill>
                  <a:srgbClr val="333333"/>
                </a:solidFill>
              </a:rPr>
              <a:t>:</a:t>
            </a:r>
          </a:p>
          <a:p>
            <a:pPr marL="635" defTabSz="914400" eaLnBrk="0" fontAlgn="base" hangingPunct="0">
              <a:spcBef>
                <a:spcPts val="894"/>
              </a:spcBef>
              <a:spcAft>
                <a:spcPct val="0"/>
              </a:spcAft>
            </a:pPr>
            <a:r>
              <a:rPr lang="en-US" altLang="ko-KR" sz="1800" b="0" dirty="0" err="1">
                <a:solidFill>
                  <a:srgbClr val="333333"/>
                </a:solidFill>
              </a:rPr>
              <a:t>unele</a:t>
            </a:r>
            <a:r>
              <a:rPr lang="en-US" altLang="ko-KR" sz="1800" b="0" dirty="0">
                <a:solidFill>
                  <a:srgbClr val="333333"/>
                </a:solidFill>
              </a:rPr>
              <a:t> </a:t>
            </a:r>
            <a:r>
              <a:rPr lang="en-US" altLang="ko-KR" sz="1800" b="0" dirty="0" err="1">
                <a:solidFill>
                  <a:srgbClr val="333333"/>
                </a:solidFill>
              </a:rPr>
              <a:t>videoclipuri</a:t>
            </a:r>
            <a:r>
              <a:rPr lang="en-US" altLang="ko-KR" sz="1800" b="0" dirty="0">
                <a:solidFill>
                  <a:srgbClr val="333333"/>
                </a:solidFill>
              </a:rPr>
              <a:t> au un </a:t>
            </a:r>
            <a:r>
              <a:rPr lang="en-US" altLang="ko-KR" sz="1800" b="0" dirty="0" err="1">
                <a:solidFill>
                  <a:srgbClr val="333333"/>
                </a:solidFill>
              </a:rPr>
              <a:t>limbaj</a:t>
            </a:r>
            <a:r>
              <a:rPr lang="en-US" altLang="ko-KR" sz="1800" b="0" dirty="0">
                <a:solidFill>
                  <a:srgbClr val="333333"/>
                </a:solidFill>
              </a:rPr>
              <a:t> care nu </a:t>
            </a:r>
            <a:r>
              <a:rPr lang="en-US" altLang="ko-KR" sz="1800" b="0" dirty="0" err="1">
                <a:solidFill>
                  <a:srgbClr val="333333"/>
                </a:solidFill>
              </a:rPr>
              <a:t>este</a:t>
            </a:r>
            <a:r>
              <a:rPr lang="en-US" altLang="ko-KR" sz="1800" b="0" dirty="0">
                <a:solidFill>
                  <a:srgbClr val="333333"/>
                </a:solidFill>
              </a:rPr>
              <a:t> </a:t>
            </a:r>
            <a:r>
              <a:rPr lang="en-US" altLang="ko-KR" sz="1800" b="0" dirty="0" err="1">
                <a:solidFill>
                  <a:srgbClr val="333333"/>
                </a:solidFill>
              </a:rPr>
              <a:t>adecvat</a:t>
            </a:r>
            <a:r>
              <a:rPr lang="en-US" altLang="ko-KR" sz="1800" b="0" dirty="0">
                <a:solidFill>
                  <a:srgbClr val="333333"/>
                </a:solidFill>
              </a:rPr>
              <a:t> </a:t>
            </a:r>
            <a:r>
              <a:rPr lang="en-US" altLang="ko-KR" sz="1800" b="0" dirty="0" err="1">
                <a:solidFill>
                  <a:srgbClr val="333333"/>
                </a:solidFill>
              </a:rPr>
              <a:t>pentru</a:t>
            </a:r>
            <a:r>
              <a:rPr lang="en-US" altLang="ko-KR" sz="1800" b="0" dirty="0">
                <a:solidFill>
                  <a:srgbClr val="333333"/>
                </a:solidFill>
              </a:rPr>
              <a:t> </a:t>
            </a:r>
            <a:r>
              <a:rPr lang="en-US" altLang="ko-KR" sz="1800" b="0" dirty="0" err="1">
                <a:solidFill>
                  <a:srgbClr val="333333"/>
                </a:solidFill>
              </a:rPr>
              <a:t>toate</a:t>
            </a:r>
            <a:r>
              <a:rPr lang="en-US" altLang="ko-KR" sz="1800" b="0" dirty="0">
                <a:solidFill>
                  <a:srgbClr val="333333"/>
                </a:solidFill>
              </a:rPr>
              <a:t> </a:t>
            </a:r>
            <a:r>
              <a:rPr lang="en-US" altLang="ko-KR" sz="1800" b="0" dirty="0" err="1">
                <a:solidFill>
                  <a:srgbClr val="333333"/>
                </a:solidFill>
              </a:rPr>
              <a:t>persoanele</a:t>
            </a:r>
            <a:r>
              <a:rPr lang="en-US" altLang="ko-KR" sz="1800" b="0" dirty="0">
                <a:solidFill>
                  <a:srgbClr val="333333"/>
                </a:solidFill>
              </a:rPr>
              <a:t> din </a:t>
            </a:r>
            <a:r>
              <a:rPr lang="en-US" altLang="ko-KR" sz="1800" b="0" dirty="0" err="1">
                <a:solidFill>
                  <a:srgbClr val="333333"/>
                </a:solidFill>
              </a:rPr>
              <a:t>culturi</a:t>
            </a:r>
            <a:r>
              <a:rPr lang="en-US" altLang="ko-KR" sz="1800" b="0" dirty="0">
                <a:solidFill>
                  <a:srgbClr val="333333"/>
                </a:solidFill>
              </a:rPr>
              <a:t> diverse. </a:t>
            </a:r>
            <a:r>
              <a:rPr lang="en-US" altLang="ko-KR" sz="1800" b="0" dirty="0" err="1">
                <a:solidFill>
                  <a:srgbClr val="333333"/>
                </a:solidFill>
              </a:rPr>
              <a:t>Selectați</a:t>
            </a:r>
            <a:r>
              <a:rPr lang="en-US" altLang="ko-KR" sz="1800" b="0" dirty="0">
                <a:solidFill>
                  <a:srgbClr val="333333"/>
                </a:solidFill>
              </a:rPr>
              <a:t> </a:t>
            </a:r>
            <a:r>
              <a:rPr lang="en-US" altLang="ko-KR" sz="1800" b="0" dirty="0" err="1">
                <a:solidFill>
                  <a:srgbClr val="333333"/>
                </a:solidFill>
              </a:rPr>
              <a:t>înainte</a:t>
            </a:r>
            <a:r>
              <a:rPr lang="en-US" altLang="ko-KR" sz="1800" b="0" dirty="0">
                <a:solidFill>
                  <a:srgbClr val="333333"/>
                </a:solidFill>
              </a:rPr>
              <a:t> </a:t>
            </a:r>
            <a:r>
              <a:rPr lang="en-US" altLang="ko-KR" sz="1800" b="0" dirty="0" err="1">
                <a:solidFill>
                  <a:srgbClr val="333333"/>
                </a:solidFill>
              </a:rPr>
              <a:t>videoclipurile</a:t>
            </a:r>
            <a:r>
              <a:rPr lang="en-US" altLang="ko-KR" sz="1800" b="0" dirty="0">
                <a:solidFill>
                  <a:srgbClr val="333333"/>
                </a:solidFill>
              </a:rPr>
              <a:t> care se </a:t>
            </a:r>
            <a:r>
              <a:rPr lang="en-US" altLang="ko-KR" sz="1800" b="0" dirty="0" err="1">
                <a:solidFill>
                  <a:srgbClr val="333333"/>
                </a:solidFill>
              </a:rPr>
              <a:t>potrivesc</a:t>
            </a:r>
            <a:r>
              <a:rPr lang="en-US" altLang="ko-KR" sz="1800" b="0" dirty="0">
                <a:solidFill>
                  <a:srgbClr val="333333"/>
                </a:solidFill>
              </a:rPr>
              <a:t>.</a:t>
            </a:r>
            <a:r>
              <a:rPr lang="de-DE" sz="1800"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29312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51</a:t>
            </a:fld>
            <a:endParaRPr lang="de-DE" altLang="de-DE">
              <a:latin typeface="+mn-lt"/>
            </a:endParaRPr>
          </a:p>
        </p:txBody>
      </p:sp>
      <p:pic>
        <p:nvPicPr>
          <p:cNvPr id="9"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1859" name="Rectangle 1027"/>
          <p:cNvSpPr>
            <a:spLocks noGrp="1" noChangeArrowheads="1"/>
          </p:cNvSpPr>
          <p:nvPr>
            <p:ph idx="1"/>
          </p:nvPr>
        </p:nvSpPr>
        <p:spPr>
          <a:noFill/>
        </p:spPr>
        <p:txBody>
          <a:bodyPr>
            <a:noAutofit/>
          </a:bodyPr>
          <a:lstStyle/>
          <a:p>
            <a:pPr eaLnBrk="1" hangingPunct="1"/>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clasă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52</a:t>
            </a:fld>
            <a:endParaRPr lang="de-DE" altLang="de-DE">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Clasă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23907" name="Rectangle 1027"/>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Ghiozdan</a:t>
            </a:r>
          </a:p>
          <a:p>
            <a:pPr marL="342900" indent="-342900" eaLnBrk="1" hangingPunct="1">
              <a:lnSpc>
                <a:spcPct val="100000"/>
              </a:lnSpc>
              <a:spcBef>
                <a:spcPts val="1200"/>
              </a:spcBef>
              <a:buClr>
                <a:srgbClr val="333333"/>
              </a:buClr>
              <a:buFont typeface="WingDings"/>
              <a:buChar char=""/>
            </a:pPr>
            <a:r>
              <a:rPr lang="en-US" altLang="de-DE" sz="2400">
                <a:solidFill>
                  <a:srgbClr val="333333"/>
                </a:solidFill>
              </a:rPr>
              <a:t>Învăţător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Harta Europei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C</a:t>
            </a:r>
            <a:r>
              <a:rPr lang="en-US" altLang="de-DE" sz="2400">
                <a:solidFill>
                  <a:srgbClr val="333333"/>
                </a:solidFill>
              </a:rPr>
              <a:t>ărţi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a:t>
            </a:r>
            <a:r>
              <a:rPr lang="en-US" altLang="de-DE" sz="2400">
                <a:solidFill>
                  <a:srgbClr val="333333"/>
                </a:solidFill>
              </a:rPr>
              <a:t>ănci</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Scaunul </a:t>
            </a:r>
            <a:r>
              <a:rPr lang="en-US" altLang="de-DE" sz="2400">
                <a:solidFill>
                  <a:srgbClr val="333333"/>
                </a:solidFill>
              </a:rPr>
              <a:t>învăţătorului</a:t>
            </a:r>
            <a:endParaRPr lang="de-DE" altLang="de-DE" sz="240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Tabl</a:t>
            </a:r>
            <a:r>
              <a:rPr lang="en-US" altLang="de-DE" sz="240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Geanta </a:t>
            </a:r>
            <a:r>
              <a:rPr lang="en-US" altLang="de-DE" sz="2400">
                <a:solidFill>
                  <a:srgbClr val="333333"/>
                </a:solidFill>
              </a:rPr>
              <a:t>învăţătorului</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Clasă</a:t>
            </a:r>
            <a:endParaRPr lang="de-DE" altLang="de-DE" sz="3600">
              <a:latin typeface="+mn-lt"/>
              <a:ea typeface="+mn-ea"/>
              <a:cs typeface="+mn-cs"/>
            </a:endParaRPr>
          </a:p>
        </p:txBody>
      </p:sp>
      <p:sp>
        <p:nvSpPr>
          <p:cNvPr id="125960" name="Rectangle 1035"/>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Ghiozdan</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Învăţător</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Harta Europei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t>
            </a:r>
            <a:r>
              <a:rPr lang="en-US" altLang="de-DE" sz="2400" dirty="0" err="1">
                <a:solidFill>
                  <a:srgbClr val="333333"/>
                </a:solidFill>
              </a:rPr>
              <a:t>ărţi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Scaunul </a:t>
            </a:r>
            <a:r>
              <a:rPr lang="en-US" altLang="de-DE" sz="2400" dirty="0" err="1">
                <a:solidFill>
                  <a:srgbClr val="333333"/>
                </a:solidFill>
              </a:rPr>
              <a:t>învăţătorului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Tabl</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Geanta </a:t>
            </a:r>
            <a:r>
              <a:rPr lang="en-US" altLang="de-DE" sz="2400" dirty="0" err="1">
                <a:solidFill>
                  <a:srgbClr val="333333"/>
                </a:solidFill>
              </a:rPr>
              <a:t>învăţătorului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54</a:t>
            </a:fld>
            <a:endParaRPr lang="de-DE" altLang="de-DE">
              <a:latin typeface="+mn-lt"/>
            </a:endParaRPr>
          </a:p>
        </p:txBody>
      </p:sp>
      <p:pic>
        <p:nvPicPr>
          <p:cNvPr id="13"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5"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55</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Pescar</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300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t>
            </a:r>
            <a:r>
              <a:rPr lang="en-US" altLang="de-DE" sz="2400" dirty="0" err="1">
                <a:solidFill>
                  <a:srgbClr val="333333"/>
                </a:solidFill>
              </a:rPr>
              <a:t>ăleată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Insign</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pălărie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Cuv</a:t>
            </a:r>
            <a:r>
              <a:rPr lang="en-US" altLang="de-DE" sz="2400" err="1">
                <a:solidFill>
                  <a:srgbClr val="333333"/>
                </a:solidFill>
              </a:rPr>
              <a:t>ântul</a:t>
            </a:r>
            <a:r>
              <a:rPr lang="en-US" altLang="de-DE" sz="2400">
                <a:solidFill>
                  <a:srgbClr val="333333"/>
                </a:solidFill>
              </a:rPr>
              <a:t> </a:t>
            </a:r>
            <a:r>
              <a:rPr lang="de-DE" altLang="de-DE" sz="2400">
                <a:solidFill>
                  <a:srgbClr val="333333"/>
                </a:solidFill>
              </a:rPr>
              <a:t>“Sport” </a:t>
            </a:r>
            <a:r>
              <a:rPr lang="de-DE" altLang="de-DE" sz="2400" dirty="0">
                <a:solidFill>
                  <a:srgbClr val="333333"/>
                </a:solidFill>
              </a:rPr>
              <a:t>pe barc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Undi</a:t>
            </a:r>
            <a:r>
              <a:rPr lang="en-US" altLang="de-DE" sz="2400" dirty="0" err="1">
                <a:solidFill>
                  <a:srgbClr val="333333"/>
                </a:solidFill>
              </a:rPr>
              <a:t>ţă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a:t>
            </a:r>
            <a:r>
              <a:rPr lang="en-US" altLang="de-DE" sz="2400" dirty="0" err="1">
                <a:solidFill>
                  <a:srgbClr val="333333"/>
                </a:solidFill>
              </a:rPr>
              <a:t>şte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56</a:t>
            </a:fld>
            <a:endParaRPr lang="de-DE"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Pescar</a:t>
            </a:r>
          </a:p>
        </p:txBody>
      </p:sp>
      <p:sp>
        <p:nvSpPr>
          <p:cNvPr id="132101" name="Rectangle 10"/>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a:t>
            </a:r>
            <a:r>
              <a:rPr lang="en-US" altLang="de-DE" sz="2400" dirty="0" err="1">
                <a:solidFill>
                  <a:srgbClr val="004992"/>
                </a:solidFill>
              </a:rPr>
              <a:t>ăleată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Insign</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pălărie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Cuv</a:t>
            </a:r>
            <a:r>
              <a:rPr lang="en-US" altLang="de-DE" sz="2400" err="1">
                <a:solidFill>
                  <a:srgbClr val="333333"/>
                </a:solidFill>
              </a:rPr>
              <a:t>ântul</a:t>
            </a:r>
            <a:r>
              <a:rPr lang="en-US" altLang="de-DE" sz="2400">
                <a:solidFill>
                  <a:srgbClr val="333333"/>
                </a:solidFill>
              </a:rPr>
              <a:t> </a:t>
            </a:r>
            <a:r>
              <a:rPr lang="de-DE" altLang="de-DE" sz="2400">
                <a:solidFill>
                  <a:srgbClr val="333333"/>
                </a:solidFill>
              </a:rPr>
              <a:t>“Sport” </a:t>
            </a:r>
            <a:r>
              <a:rPr lang="de-DE" altLang="de-DE" sz="2400" dirty="0">
                <a:solidFill>
                  <a:srgbClr val="333333"/>
                </a:solidFill>
              </a:rPr>
              <a:t>pe barc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Undi</a:t>
            </a:r>
            <a:r>
              <a:rPr lang="en-US" altLang="de-DE" sz="2400" dirty="0" err="1">
                <a:solidFill>
                  <a:srgbClr val="004992"/>
                </a:solidFill>
              </a:rPr>
              <a:t>ţă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Pulover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a:t>
            </a:r>
            <a:r>
              <a:rPr lang="en-US" altLang="de-DE" sz="2400" dirty="0" err="1">
                <a:solidFill>
                  <a:srgbClr val="333333"/>
                </a:solidFill>
              </a:rPr>
              <a:t>şte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57</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58</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6195" name="Rectangle 3"/>
          <p:cNvSpPr>
            <a:spLocks noGrp="1" noChangeArrowheads="1"/>
          </p:cNvSpPr>
          <p:nvPr>
            <p:ph idx="1"/>
          </p:nvPr>
        </p:nvSpPr>
        <p:spPr>
          <a:xfrm>
            <a:off x="411480" y="2203704"/>
            <a:ext cx="11338560" cy="4251960"/>
          </a:xfrm>
          <a:noFill/>
        </p:spPr>
        <p:txBody>
          <a:bodyPr wrap="square">
            <a:noAutofit/>
          </a:bodyPr>
          <a:lstStyle/>
          <a:p>
            <a:r>
              <a:rPr lang="de-DE" altLang="de-DE" sz="2400" dirty="0">
                <a:solidFill>
                  <a:srgbClr val="333333"/>
                </a:solidFill>
              </a:rPr>
              <a:t>Ce se afl</a:t>
            </a:r>
            <a:r>
              <a:rPr lang="en-US" altLang="de-DE" sz="2400" dirty="0">
                <a:solidFill>
                  <a:srgbClr val="333333"/>
                </a:solidFill>
              </a:rPr>
              <a:t>ă de </a:t>
            </a:r>
            <a:r>
              <a:rPr lang="en-US" altLang="de-DE" sz="2400" dirty="0" err="1">
                <a:solidFill>
                  <a:srgbClr val="333333"/>
                </a:solidFill>
              </a:rPr>
              <a:t>obicei</a:t>
            </a:r>
            <a:r>
              <a:rPr lang="en-US" altLang="de-DE" sz="2400" dirty="0">
                <a:solidFill>
                  <a:srgbClr val="333333"/>
                </a:solidFill>
              </a:rPr>
              <a:t> la o </a:t>
            </a:r>
            <a:r>
              <a:rPr lang="en-US" altLang="de-DE" sz="2400" dirty="0" err="1">
                <a:solidFill>
                  <a:srgbClr val="333333"/>
                </a:solidFill>
              </a:rPr>
              <a:t>răscruce</a:t>
            </a:r>
            <a:r>
              <a:rPr lang="en-US" altLang="de-DE" sz="2400" dirty="0">
                <a:solidFill>
                  <a:srgbClr val="333333"/>
                </a:solidFill>
              </a:rPr>
              <a:t> de </a:t>
            </a:r>
            <a:r>
              <a:rPr lang="en-US" altLang="de-DE" sz="2400" dirty="0" err="1">
                <a:solidFill>
                  <a:srgbClr val="333333"/>
                </a:solidFill>
              </a:rPr>
              <a:t>străzi</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Răscruce de străzi</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382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Ma</a:t>
            </a:r>
            <a:r>
              <a:rPr lang="en-US" altLang="de-DE" sz="2000" dirty="0" err="1">
                <a:solidFill>
                  <a:srgbClr val="333333"/>
                </a:solidFill>
              </a:rPr>
              <a:t>şini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Poli</a:t>
            </a:r>
            <a:r>
              <a:rPr lang="en-US" altLang="de-DE" sz="2000" dirty="0">
                <a:solidFill>
                  <a:srgbClr val="333333"/>
                </a:solidFill>
              </a:rPr>
              <a:t>ţ</a:t>
            </a:r>
            <a:r>
              <a:rPr lang="de-DE" altLang="de-DE" sz="2000" dirty="0">
                <a:solidFill>
                  <a:srgbClr val="333333"/>
                </a:solidFill>
              </a:rPr>
              <a:t>ist</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Copil pe biciclet</a:t>
            </a:r>
            <a:r>
              <a:rPr lang="en-US" altLang="de-DE" sz="2000" dirty="0">
                <a:solidFill>
                  <a:srgbClr val="333333"/>
                </a:solidFill>
              </a:rPr>
              <a:t>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Femeie b</a:t>
            </a:r>
            <a:r>
              <a:rPr lang="en-US" altLang="de-DE" sz="2000" dirty="0" err="1">
                <a:solidFill>
                  <a:srgbClr val="333333"/>
                </a:solidFill>
              </a:rPr>
              <a:t>ătrână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Semafor pe verde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Zebr</a:t>
            </a:r>
            <a:r>
              <a:rPr lang="en-US" altLang="de-DE" sz="20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Semnal de</a:t>
            </a:r>
            <a:br>
              <a:rPr lang="de-DE" altLang="de-DE" sz="2000" dirty="0">
                <a:solidFill>
                  <a:srgbClr val="333333"/>
                </a:solidFill>
              </a:rPr>
            </a:br>
            <a:r>
              <a:rPr lang="de-DE" altLang="de-DE" sz="2000" dirty="0">
                <a:solidFill>
                  <a:srgbClr val="333333"/>
                </a:solidFill>
              </a:rPr>
              <a:t>circula</a:t>
            </a:r>
            <a:r>
              <a:rPr lang="en-US" altLang="de-DE" sz="2000" dirty="0" err="1">
                <a:solidFill>
                  <a:srgbClr val="333333"/>
                </a:solidFill>
              </a:rPr>
              <a:t>ţie</a:t>
            </a:r>
            <a:r>
              <a:rPr lang="en-US" altLang="de-DE" sz="2000" dirty="0">
                <a:solidFill>
                  <a:srgbClr val="333333"/>
                </a:solidFill>
              </a:rPr>
              <a:t> </a:t>
            </a:r>
            <a:r>
              <a:rPr lang="de-DE" altLang="de-DE" sz="2000" dirty="0">
                <a:solidFill>
                  <a:srgbClr val="333333"/>
                </a:solidFill>
              </a:rPr>
              <a:t>STOP</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Silueta unui ora</a:t>
            </a:r>
            <a:r>
              <a:rPr lang="en-US" altLang="de-DE" sz="2000" dirty="0">
                <a:solidFill>
                  <a:srgbClr val="333333"/>
                </a:solidFill>
              </a:rPr>
              <a:t>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Răscruce de străzi</a:t>
            </a:r>
            <a:endParaRPr lang="de-DE" altLang="de-DE" sz="3600">
              <a:latin typeface="+mn-lt"/>
              <a:ea typeface="+mn-ea"/>
              <a:cs typeface="+mn-cs"/>
            </a:endParaRPr>
          </a:p>
        </p:txBody>
      </p:sp>
      <p:sp>
        <p:nvSpPr>
          <p:cNvPr id="140293"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Ma</a:t>
            </a:r>
            <a:r>
              <a:rPr lang="en-US" altLang="de-DE" sz="2000" dirty="0" err="1">
                <a:solidFill>
                  <a:srgbClr val="004992"/>
                </a:solidFill>
              </a:rPr>
              <a:t>şini</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Poli</a:t>
            </a:r>
            <a:r>
              <a:rPr lang="en-US" altLang="de-DE" sz="2000" dirty="0">
                <a:solidFill>
                  <a:srgbClr val="333333"/>
                </a:solidFill>
              </a:rPr>
              <a:t>ţ</a:t>
            </a:r>
            <a:r>
              <a:rPr lang="de-DE" altLang="de-DE" sz="2000" dirty="0">
                <a:solidFill>
                  <a:srgbClr val="333333"/>
                </a:solidFill>
              </a:rPr>
              <a:t>ist</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Copil pe biciclet</a:t>
            </a:r>
            <a:r>
              <a:rPr lang="en-US" altLang="de-DE" sz="2000" dirty="0">
                <a:solidFill>
                  <a:srgbClr val="333333"/>
                </a:solidFill>
              </a:rPr>
              <a:t>ă</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Femeie b</a:t>
            </a:r>
            <a:r>
              <a:rPr lang="en-US" altLang="de-DE" sz="2000" dirty="0" err="1">
                <a:solidFill>
                  <a:srgbClr val="333333"/>
                </a:solidFill>
              </a:rPr>
              <a:t>ătrână</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Semafor pe verde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Zebr</a:t>
            </a:r>
            <a:r>
              <a:rPr lang="en-US" altLang="de-DE" sz="20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Semnal de </a:t>
            </a:r>
            <a:br>
              <a:rPr lang="de-DE" altLang="de-DE" sz="2000" dirty="0">
                <a:solidFill>
                  <a:srgbClr val="333333"/>
                </a:solidFill>
              </a:rPr>
            </a:br>
            <a:r>
              <a:rPr lang="de-DE" altLang="de-DE" sz="2000" dirty="0">
                <a:solidFill>
                  <a:srgbClr val="333333"/>
                </a:solidFill>
              </a:rPr>
              <a:t>circula</a:t>
            </a:r>
            <a:r>
              <a:rPr lang="en-US" altLang="de-DE" sz="2000" dirty="0" err="1">
                <a:solidFill>
                  <a:srgbClr val="333333"/>
                </a:solidFill>
              </a:rPr>
              <a:t>ţie</a:t>
            </a:r>
            <a:r>
              <a:rPr lang="en-US" altLang="de-DE" sz="2000" dirty="0">
                <a:solidFill>
                  <a:srgbClr val="333333"/>
                </a:solidFill>
              </a:rPr>
              <a:t> </a:t>
            </a:r>
            <a:r>
              <a:rPr lang="de-DE" altLang="de-DE" sz="2000" dirty="0">
                <a:solidFill>
                  <a:srgbClr val="333333"/>
                </a:solidFill>
              </a:rPr>
              <a:t>STOP</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Silueta unui ora</a:t>
            </a:r>
            <a:r>
              <a:rPr lang="en-US" altLang="de-DE" sz="2000" dirty="0">
                <a:solidFill>
                  <a:srgbClr val="333333"/>
                </a:solidFill>
              </a:rPr>
              <a:t>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61</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62</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4387" name="Rectangle 3"/>
          <p:cNvSpPr>
            <a:spLocks noGrp="1" noChangeArrowheads="1"/>
          </p:cNvSpPr>
          <p:nvPr>
            <p:ph idx="1"/>
          </p:nvPr>
        </p:nvSpPr>
        <p:spPr>
          <a:xfrm>
            <a:off x="411480" y="2203704"/>
            <a:ext cx="11338560" cy="4251960"/>
          </a:xfrm>
          <a:noFill/>
        </p:spPr>
        <p:txBody>
          <a:bodyPr wrap="square">
            <a:noAutofit/>
          </a:bodyPr>
          <a:lstStyle/>
          <a:p>
            <a:r>
              <a:rPr lang="de-DE" altLang="de-DE" sz="2400" dirty="0">
                <a:solidFill>
                  <a:srgbClr val="333333"/>
                </a:solidFill>
              </a:rPr>
              <a:t>Ce se afl</a:t>
            </a:r>
            <a:r>
              <a:rPr lang="en-US" altLang="de-DE" sz="2400" dirty="0">
                <a:solidFill>
                  <a:srgbClr val="333333"/>
                </a:solidFill>
              </a:rPr>
              <a:t>ă la un </a:t>
            </a:r>
            <a:r>
              <a:rPr lang="en-US" altLang="de-DE" sz="2400" dirty="0" err="1">
                <a:solidFill>
                  <a:srgbClr val="333333"/>
                </a:solidFill>
              </a:rPr>
              <a:t>loc</a:t>
            </a:r>
            <a:r>
              <a:rPr lang="en-US" altLang="de-DE" sz="2400" dirty="0">
                <a:solidFill>
                  <a:srgbClr val="333333"/>
                </a:solidFill>
              </a:rPr>
              <a:t> de </a:t>
            </a:r>
            <a:r>
              <a:rPr lang="en-US" altLang="de-DE" sz="2400" dirty="0" err="1">
                <a:solidFill>
                  <a:srgbClr val="333333"/>
                </a:solidFill>
              </a:rPr>
              <a:t>joacă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err="1">
                <a:solidFill>
                  <a:srgbClr val="004992"/>
                </a:solidFill>
                <a:latin typeface="+mn-lt"/>
                <a:ea typeface="+mn-ea"/>
                <a:cs typeface="+mn-cs"/>
              </a:rPr>
              <a:t>Loc</a:t>
            </a:r>
            <a:r>
              <a:rPr lang="fr-FR" altLang="de-DE" sz="3600" dirty="0">
                <a:solidFill>
                  <a:srgbClr val="004992"/>
                </a:solidFill>
                <a:latin typeface="+mn-lt"/>
                <a:ea typeface="+mn-ea"/>
                <a:cs typeface="+mn-cs"/>
              </a:rPr>
              <a:t> de </a:t>
            </a:r>
            <a:r>
              <a:rPr lang="fr-FR" altLang="de-DE" sz="3600" dirty="0" err="1">
                <a:solidFill>
                  <a:srgbClr val="004992"/>
                </a:solidFill>
                <a:latin typeface="+mn-lt"/>
                <a:ea typeface="+mn-ea"/>
                <a:cs typeface="+mn-cs"/>
              </a:rPr>
              <a:t>joacă</a:t>
            </a:r>
            <a:br>
              <a:rPr lang="fr-FR" altLang="de-DE" sz="3600" dirty="0">
                <a:solidFill>
                  <a:srgbClr val="004992"/>
                </a:solidFill>
                <a:latin typeface="+mn-lt"/>
                <a:ea typeface="+mn-ea"/>
                <a:cs typeface="+mn-cs"/>
              </a:rPr>
            </a:br>
            <a:r>
              <a:rPr lang="vi-VN" altLang="de-DE" dirty="0">
                <a:solidFill>
                  <a:srgbClr val="004992"/>
                </a:solidFill>
                <a:latin typeface="+mn-lt"/>
                <a:ea typeface="+mn-ea"/>
                <a:cs typeface="+mn-cs"/>
              </a:rPr>
              <a:t>Ce nu aţi văzut? Cât de siguri sânteţi?</a:t>
            </a:r>
            <a:endParaRPr lang="de-DE" altLang="de-DE" dirty="0">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Tobogan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Carusel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Balaur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Minge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Copaci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Leag</a:t>
            </a:r>
            <a:r>
              <a:rPr lang="en-US" altLang="de-DE" sz="2000" dirty="0" err="1">
                <a:solidFill>
                  <a:srgbClr val="333333"/>
                </a:solidFill>
              </a:rPr>
              <a:t>ăn</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Juc</a:t>
            </a:r>
            <a:r>
              <a:rPr lang="en-US" altLang="de-DE" sz="2000" dirty="0" err="1">
                <a:solidFill>
                  <a:srgbClr val="333333"/>
                </a:solidFill>
              </a:rPr>
              <a:t>ării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Nisip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Loc de joacă</a:t>
            </a:r>
            <a:endParaRPr lang="de-DE" altLang="de-DE" sz="3600">
              <a:latin typeface="+mn-lt"/>
              <a:ea typeface="+mn-ea"/>
              <a:cs typeface="+mn-cs"/>
            </a:endParaRPr>
          </a:p>
        </p:txBody>
      </p:sp>
      <p:sp>
        <p:nvSpPr>
          <p:cNvPr id="14848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Tobogan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Carusel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Balaur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Minge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Copaci</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Leag</a:t>
            </a:r>
            <a:r>
              <a:rPr lang="en-US" altLang="de-DE" sz="2000" dirty="0" err="1">
                <a:solidFill>
                  <a:srgbClr val="004992"/>
                </a:solidFill>
              </a:rPr>
              <a:t>ăn</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Juc</a:t>
            </a:r>
            <a:r>
              <a:rPr lang="en-US" altLang="de-DE" sz="2000" dirty="0" err="1">
                <a:solidFill>
                  <a:srgbClr val="333333"/>
                </a:solidFill>
              </a:rPr>
              <a:t>ării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Nisip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65</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66</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Nuntă</a:t>
            </a:r>
            <a:br>
              <a:rPr lang="vi-VN" altLang="de-DE" sz="3600" dirty="0">
                <a:solidFill>
                  <a:srgbClr val="004992"/>
                </a:solidFill>
                <a:latin typeface="+mn-lt"/>
                <a:ea typeface="+mn-ea"/>
                <a:cs typeface="+mn-cs"/>
              </a:rPr>
            </a:br>
            <a:r>
              <a:rPr lang="vi-VN" altLang="de-DE" dirty="0">
                <a:solidFill>
                  <a:srgbClr val="004992"/>
                </a:solidFill>
                <a:latin typeface="+mn-lt"/>
                <a:ea typeface="+mn-ea"/>
                <a:cs typeface="+mn-cs"/>
              </a:rPr>
              <a:t>Ce nu aţi văzut? Cât de siguri sânteţi?</a:t>
            </a:r>
            <a:endParaRPr lang="de-DE" altLang="de-DE" dirty="0">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Ferestre de biseric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Martor de cununie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Val de mireas</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Feti</a:t>
            </a:r>
            <a:r>
              <a:rPr lang="en-US" altLang="de-DE" sz="2400" dirty="0" err="1">
                <a:solidFill>
                  <a:srgbClr val="333333"/>
                </a:solidFill>
              </a:rPr>
              <a:t>ţă</a:t>
            </a:r>
            <a:r>
              <a:rPr lang="en-US" altLang="de-DE" sz="2400" dirty="0">
                <a:solidFill>
                  <a:srgbClr val="333333"/>
                </a:solidFill>
              </a:rPr>
              <a:t> cu </a:t>
            </a:r>
            <a:r>
              <a:rPr lang="en-US" altLang="de-DE" sz="2400" dirty="0" err="1">
                <a:solidFill>
                  <a:srgbClr val="333333"/>
                </a:solidFill>
              </a:rPr>
              <a:t>flori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r>
              <a:rPr lang="en-US" altLang="de-DE" sz="2400" dirty="0">
                <a:solidFill>
                  <a:srgbClr val="333333"/>
                </a:solidFill>
              </a:rPr>
              <a:t> de </a:t>
            </a:r>
            <a:r>
              <a:rPr lang="en-US" altLang="de-DE" sz="2400" dirty="0" err="1">
                <a:solidFill>
                  <a:srgbClr val="333333"/>
                </a:solidFill>
              </a:rPr>
              <a:t>biserică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t>
            </a:r>
            <a:r>
              <a:rPr lang="en-US" altLang="de-DE" sz="2400" dirty="0" err="1">
                <a:solidFill>
                  <a:srgbClr val="333333"/>
                </a:solidFill>
              </a:rPr>
              <a:t>şă</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67</a:t>
            </a:fld>
            <a:endParaRPr lang="de-DE" altLang="de-DE">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Nuntă</a:t>
            </a:r>
            <a:endParaRPr lang="de-DE" altLang="de-DE" sz="3600">
              <a:latin typeface="+mn-lt"/>
              <a:ea typeface="+mn-ea"/>
              <a:cs typeface="+mn-cs"/>
            </a:endParaRPr>
          </a:p>
        </p:txBody>
      </p:sp>
      <p:sp>
        <p:nvSpPr>
          <p:cNvPr id="154630"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Ferestre de biseric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Martor de cununie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Val de mireas</a:t>
            </a:r>
            <a:r>
              <a:rPr lang="en-US" altLang="de-DE" sz="2400" dirty="0">
                <a:solidFill>
                  <a:srgbClr val="004992"/>
                </a:solidFill>
              </a:rPr>
              <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Feti</a:t>
            </a:r>
            <a:r>
              <a:rPr lang="en-US" altLang="de-DE" sz="2400" dirty="0" err="1">
                <a:solidFill>
                  <a:srgbClr val="333333"/>
                </a:solidFill>
              </a:rPr>
              <a:t>ţă</a:t>
            </a:r>
            <a:r>
              <a:rPr lang="en-US" altLang="de-DE" sz="2400" dirty="0">
                <a:solidFill>
                  <a:srgbClr val="333333"/>
                </a:solidFill>
              </a:rPr>
              <a:t> cu </a:t>
            </a:r>
            <a:r>
              <a:rPr lang="en-US" altLang="de-DE" sz="2400" dirty="0" err="1">
                <a:solidFill>
                  <a:srgbClr val="333333"/>
                </a:solidFill>
              </a:rPr>
              <a:t>flori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
            </a:r>
            <a:r>
              <a:rPr lang="en-US" altLang="de-DE" sz="2400" dirty="0" err="1">
                <a:solidFill>
                  <a:srgbClr val="333333"/>
                </a:solidFill>
              </a:rPr>
              <a:t>ănci</a:t>
            </a:r>
            <a:r>
              <a:rPr lang="en-US" altLang="de-DE" sz="2400" dirty="0">
                <a:solidFill>
                  <a:srgbClr val="333333"/>
                </a:solidFill>
              </a:rPr>
              <a:t> de </a:t>
            </a:r>
            <a:r>
              <a:rPr lang="en-US" altLang="de-DE" sz="2400" dirty="0" err="1">
                <a:solidFill>
                  <a:srgbClr val="333333"/>
                </a:solidFill>
              </a:rPr>
              <a:t>biserică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t>
            </a:r>
            <a:r>
              <a:rPr lang="en-US" altLang="de-DE" sz="2400" dirty="0" err="1">
                <a:solidFill>
                  <a:srgbClr val="333333"/>
                </a:solidFill>
              </a:rPr>
              <a:t>şă</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68</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69</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Fotbal</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Tabel</a:t>
            </a:r>
            <a:r>
              <a:rPr lang="en-US" altLang="de-DE" sz="2400" dirty="0">
                <a:solidFill>
                  <a:srgbClr val="333333"/>
                </a:solidFill>
              </a:rPr>
              <a:t>ă</a:t>
            </a:r>
            <a:r>
              <a:rPr lang="de-DE" altLang="de-DE" sz="2400" dirty="0">
                <a:solidFill>
                  <a:srgbClr val="333333"/>
                </a:solidFill>
              </a:rPr>
              <a:t> de scor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Poart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Marc</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teren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Juc</a:t>
            </a:r>
            <a:r>
              <a:rPr lang="en-US" altLang="de-DE" sz="2400" dirty="0" err="1">
                <a:solidFill>
                  <a:srgbClr val="333333"/>
                </a:solidFill>
              </a:rPr>
              <a:t>ători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 de fotbal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Spectatori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Reclame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Steaguri</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70</a:t>
            </a:fld>
            <a:endParaRPr lang="de-DE" altLang="de-DE">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3"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Tabel</a:t>
            </a:r>
            <a:r>
              <a:rPr lang="en-US" altLang="de-DE" sz="2400" dirty="0">
                <a:solidFill>
                  <a:srgbClr val="333333"/>
                </a:solidFill>
              </a:rPr>
              <a:t>ă</a:t>
            </a:r>
            <a:r>
              <a:rPr lang="de-DE" altLang="de-DE" sz="2400" dirty="0">
                <a:solidFill>
                  <a:srgbClr val="333333"/>
                </a:solidFill>
              </a:rPr>
              <a:t> de scor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Poart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Marc</a:t>
            </a:r>
            <a:r>
              <a:rPr lang="en-US" altLang="de-DE" sz="2400" dirty="0" err="1">
                <a:solidFill>
                  <a:srgbClr val="004992"/>
                </a:solidFill>
              </a:rPr>
              <a:t>ări</a:t>
            </a:r>
            <a:r>
              <a:rPr lang="en-US" altLang="de-DE" sz="2400" dirty="0">
                <a:solidFill>
                  <a:srgbClr val="004992"/>
                </a:solidFill>
              </a:rPr>
              <a:t> de </a:t>
            </a:r>
            <a:r>
              <a:rPr lang="en-US" altLang="de-DE" sz="2400" dirty="0" err="1">
                <a:solidFill>
                  <a:srgbClr val="004992"/>
                </a:solidFill>
              </a:rPr>
              <a:t>teren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Juc</a:t>
            </a:r>
            <a:r>
              <a:rPr lang="en-US" altLang="de-DE" sz="2400" dirty="0" err="1">
                <a:solidFill>
                  <a:srgbClr val="333333"/>
                </a:solidFill>
              </a:rPr>
              <a:t>ători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Minge de fotbal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Spectatori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Reclame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Steaguri</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71</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latin typeface="+mn-lt"/>
                <a:ea typeface="+mn-ea"/>
                <a:cs typeface="+mn-cs"/>
              </a:rPr>
              <a:t>Fotbal</a:t>
            </a: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72</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Aterizare pe lună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Suporturi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Butelie de oxigen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Casc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Crater pe lun</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Reactor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fond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73</a:t>
            </a:fld>
            <a:endParaRPr lang="de-DE" altLang="de-DE">
              <a:latin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8" name="Rectangle 8"/>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Suporturi de rachet</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Butelie de oxigen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Casc</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Crater pe lun</a:t>
            </a:r>
            <a:r>
              <a:rPr lang="en-US" altLang="de-DE" sz="2400" dirty="0">
                <a:solidFill>
                  <a:srgbClr val="004992"/>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Reactor de rachet</a:t>
            </a:r>
            <a:r>
              <a:rPr lang="en-US" altLang="de-DE" sz="2400" dirty="0">
                <a:solidFill>
                  <a:srgbClr val="004992"/>
                </a:solidFill>
              </a:rPr>
              <a:t>ă</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fond</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74</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vi-VN" sz="3600">
                <a:solidFill>
                  <a:srgbClr val="004992"/>
                </a:solidFill>
                <a:latin typeface="+mn-lt"/>
                <a:ea typeface="+mn-ea"/>
                <a:cs typeface="+mn-cs"/>
              </a:rPr>
              <a:t>Aterizare pe lună</a:t>
            </a:r>
            <a:endParaRPr lang="en-US" sz="3600">
              <a:solidFill>
                <a:srgbClr val="004992"/>
              </a:solidFill>
              <a:latin typeface="+mn-lt"/>
              <a:ea typeface="+mn-ea"/>
              <a:cs typeface="+mn-cs"/>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75</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Salvare</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17715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Elicopter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pneumatică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Scafandru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naufragiată</a:t>
            </a:r>
            <a:r>
              <a:rPr lang="en-US" altLang="de-DE" sz="2400" dirty="0">
                <a:solidFill>
                  <a:srgbClr val="333333"/>
                </a:solidFill>
              </a:rPr>
              <a:t>	</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Targ</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76</a:t>
            </a:fld>
            <a:endParaRPr lang="de-DE" altLang="de-DE">
              <a:latin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Salvare</a:t>
            </a:r>
          </a:p>
        </p:txBody>
      </p:sp>
      <p:sp>
        <p:nvSpPr>
          <p:cNvPr id="179205"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Elicopter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Barc</a:t>
            </a:r>
            <a:r>
              <a:rPr lang="en-US" altLang="de-DE" sz="2400" dirty="0">
                <a:solidFill>
                  <a:srgbClr val="333333"/>
                </a:solidFill>
              </a:rPr>
              <a:t>ă </a:t>
            </a:r>
            <a:r>
              <a:rPr lang="en-US" altLang="de-DE" sz="2400" dirty="0" err="1">
                <a:solidFill>
                  <a:srgbClr val="333333"/>
                </a:solidFill>
              </a:rPr>
              <a:t>pneumatică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Scafandru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Barc</a:t>
            </a:r>
            <a:r>
              <a:rPr lang="en-US" altLang="de-DE" sz="2400" dirty="0">
                <a:solidFill>
                  <a:srgbClr val="004992"/>
                </a:solidFill>
              </a:rPr>
              <a:t>ă </a:t>
            </a:r>
            <a:r>
              <a:rPr lang="en-US" altLang="de-DE" sz="2400" dirty="0" err="1">
                <a:solidFill>
                  <a:srgbClr val="004992"/>
                </a:solidFill>
              </a:rPr>
              <a:t>naufragiată</a:t>
            </a:r>
            <a:r>
              <a:rPr lang="en-US" altLang="de-DE" sz="2400" dirty="0">
                <a:solidFill>
                  <a:srgbClr val="004992"/>
                </a:solidFill>
              </a:rPr>
              <a:t>	</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t>
            </a:r>
            <a:r>
              <a:rPr lang="en-US" altLang="de-DE" sz="2400" dirty="0">
                <a:solidFill>
                  <a:srgbClr val="333333"/>
                </a:solidFill>
              </a:rPr>
              <a:t>ă</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Targ</a:t>
            </a:r>
            <a:r>
              <a:rPr lang="en-US" altLang="de-DE" sz="2400" dirty="0">
                <a:solidFill>
                  <a:srgbClr val="333333"/>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Colac de salvare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77</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78</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3299" name="Rectangle 3"/>
          <p:cNvSpPr>
            <a:spLocks noGrp="1" noChangeArrowheads="1"/>
          </p:cNvSpPr>
          <p:nvPr>
            <p:ph idx="1"/>
          </p:nvPr>
        </p:nvSpPr>
        <p:spPr>
          <a:xfrm>
            <a:off x="411480" y="2203704"/>
            <a:ext cx="11338560" cy="4251960"/>
          </a:xfrm>
          <a:noFill/>
        </p:spPr>
        <p:txBody>
          <a:bodyPr wrap="square">
            <a:noAutofit/>
          </a:bodyPr>
          <a:lstStyle/>
          <a:p>
            <a:pPr eaLnBrk="1" hangingPunct="1">
              <a:buClr>
                <a:srgbClr val="333333"/>
              </a:buClr>
            </a:pPr>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un </a:t>
            </a:r>
            <a:r>
              <a:rPr lang="en-US" altLang="de-DE" sz="2400" dirty="0" err="1">
                <a:solidFill>
                  <a:srgbClr val="333333"/>
                </a:solidFill>
              </a:rPr>
              <a:t>şantier</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a:p>
            <a:pPr eaLnBrk="1" hangingPunct="1">
              <a:buClr>
                <a:srgbClr val="333333"/>
              </a:buClr>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79</a:t>
            </a:fld>
            <a:endParaRPr lang="de-DE" altLang="de-DE">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Şantier</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1853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Ţevi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Roab</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Barieră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t>
            </a:r>
            <a:r>
              <a:rPr lang="en-US" altLang="de-DE" sz="2400" dirty="0" err="1">
                <a:solidFill>
                  <a:srgbClr val="333333"/>
                </a:solidFill>
              </a:rPr>
              <a:t>şini</a:t>
            </a:r>
            <a:r>
              <a:rPr lang="en-US" altLang="de-DE" sz="2400" dirty="0">
                <a:solidFill>
                  <a:srgbClr val="333333"/>
                </a:solidFill>
              </a:rPr>
              <a:t> de </a:t>
            </a:r>
            <a:r>
              <a:rPr lang="en-US" altLang="de-DE" sz="2400" dirty="0" err="1">
                <a:solidFill>
                  <a:srgbClr val="333333"/>
                </a:solidFill>
              </a:rPr>
              <a:t>şantier</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Ciocan pneumatic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Semnal de</a:t>
            </a:r>
            <a:br>
              <a:rPr lang="de-DE" altLang="de-DE" sz="2400" dirty="0">
                <a:solidFill>
                  <a:srgbClr val="333333"/>
                </a:solidFill>
              </a:rPr>
            </a:br>
            <a:r>
              <a:rPr lang="de-DE" altLang="de-DE" sz="2400" dirty="0">
                <a:solidFill>
                  <a:srgbClr val="333333"/>
                </a:solidFill>
              </a:rPr>
              <a:t>circula</a:t>
            </a:r>
            <a:r>
              <a:rPr lang="en-US" altLang="de-DE" sz="2400" dirty="0" err="1">
                <a:solidFill>
                  <a:srgbClr val="333333"/>
                </a:solidFill>
              </a:rPr>
              <a:t>ţie</a:t>
            </a:r>
            <a:r>
              <a:rPr lang="en-US" altLang="de-DE" sz="2400" dirty="0">
                <a:solidFill>
                  <a:srgbClr val="333333"/>
                </a:solidFill>
              </a:rPr>
              <a:t> </a:t>
            </a:r>
            <a:r>
              <a:rPr lang="de-DE" altLang="de-DE" sz="2400" dirty="0">
                <a:solidFill>
                  <a:srgbClr val="333333"/>
                </a:solidFill>
              </a:rPr>
              <a:t>STOP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Şantier</a:t>
            </a:r>
            <a:endParaRPr lang="de-DE" altLang="de-DE" sz="3600">
              <a:latin typeface="+mn-lt"/>
              <a:ea typeface="+mn-ea"/>
              <a:cs typeface="+mn-cs"/>
            </a:endParaRPr>
          </a:p>
        </p:txBody>
      </p:sp>
      <p:sp>
        <p:nvSpPr>
          <p:cNvPr id="187399"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Ţevi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Roab</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Barieră</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a:t>
            </a:r>
            <a:r>
              <a:rPr lang="en-US" altLang="de-DE" sz="2400" dirty="0" err="1">
                <a:solidFill>
                  <a:srgbClr val="004992"/>
                </a:solidFill>
              </a:rPr>
              <a:t>şini</a:t>
            </a:r>
            <a:r>
              <a:rPr lang="en-US" altLang="de-DE" sz="2400" dirty="0">
                <a:solidFill>
                  <a:srgbClr val="004992"/>
                </a:solidFill>
              </a:rPr>
              <a:t> de </a:t>
            </a:r>
            <a:r>
              <a:rPr lang="en-US" altLang="de-DE" sz="2400" dirty="0" err="1">
                <a:solidFill>
                  <a:srgbClr val="004992"/>
                </a:solidFill>
              </a:rPr>
              <a:t>şantier</a:t>
            </a:r>
            <a:endParaRPr lang="en-US"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Ciocan pneumatic</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Lopat</a:t>
            </a:r>
            <a:r>
              <a:rPr lang="en-US" altLang="de-DE" sz="2400" dirty="0">
                <a:solidFill>
                  <a:srgbClr val="333333"/>
                </a:solidFill>
              </a:rPr>
              <a:t>ă</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Semnal de</a:t>
            </a:r>
            <a:br>
              <a:rPr lang="de-DE" altLang="de-DE" sz="2400" dirty="0">
                <a:solidFill>
                  <a:srgbClr val="004992"/>
                </a:solidFill>
              </a:rPr>
            </a:br>
            <a:r>
              <a:rPr lang="de-DE" altLang="de-DE" sz="2400" dirty="0">
                <a:solidFill>
                  <a:srgbClr val="004992"/>
                </a:solidFill>
              </a:rPr>
              <a:t>circula</a:t>
            </a:r>
            <a:r>
              <a:rPr lang="en-US" altLang="de-DE" sz="2400" dirty="0" err="1">
                <a:solidFill>
                  <a:srgbClr val="004992"/>
                </a:solidFill>
              </a:rPr>
              <a:t>ţie</a:t>
            </a:r>
            <a:r>
              <a:rPr lang="en-US" altLang="de-DE" sz="2400" dirty="0">
                <a:solidFill>
                  <a:srgbClr val="004992"/>
                </a:solidFill>
              </a:rPr>
              <a:t> </a:t>
            </a:r>
            <a:r>
              <a:rPr lang="de-DE" altLang="de-DE" sz="2400" dirty="0">
                <a:solidFill>
                  <a:srgbClr val="004992"/>
                </a:solidFill>
              </a:rPr>
              <a:t>STOP</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3" name="Slide Number Placeholder 2"/>
          <p:cNvSpPr>
            <a:spLocks noGrp="1"/>
          </p:cNvSpPr>
          <p:nvPr>
            <p:ph type="sldNum" sz="quarter" idx="12"/>
          </p:nvPr>
        </p:nvSpPr>
        <p:spPr/>
        <p:txBody>
          <a:bodyPr/>
          <a:lstStyle/>
          <a:p>
            <a:pPr>
              <a:defRPr/>
            </a:pPr>
            <a:fld id="{505FA6A3-066D-4403-9F18-B07F4C758FE6}" type="slidenum">
              <a:rPr lang="de-DE" altLang="de-DE" smtClean="0">
                <a:latin typeface="+mn-lt"/>
              </a:rPr>
              <a:pPr>
                <a:defRPr/>
              </a:pPr>
              <a:t>81</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nu sunt prezentate</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82</a:t>
            </a:fld>
            <a:endParaRPr lang="de-DE" altLang="de-DE">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83</a:t>
            </a:fld>
            <a:endParaRPr lang="de-DE" altLang="de-DE">
              <a:latin typeface="+mn-lt"/>
            </a:endParaRPr>
          </a:p>
        </p:txBody>
      </p:sp>
    </p:spTree>
    <p:extLst>
      <p:ext uri="{BB962C8B-B14F-4D97-AF65-F5344CB8AC3E}">
        <p14:creationId xmlns:p14="http://schemas.microsoft.com/office/powerpoint/2010/main" val="3444631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Obiective:</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endParaRPr lang="de-DE" altLang="de-DE" sz="2400" dirty="0">
              <a:solidFill>
                <a:srgbClr val="004992"/>
              </a:solidFill>
            </a:endParaRPr>
          </a:p>
          <a:p>
            <a:pPr marL="774827" lvl="3" indent="-342900" defTabSz="914400" fontAlgn="base">
              <a:lnSpc>
                <a:spcPct val="100000"/>
              </a:lnSpc>
              <a:spcBef>
                <a:spcPts val="1200"/>
              </a:spcBef>
              <a:buClr>
                <a:srgbClr val="333333"/>
              </a:buClr>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br>
              <a:rPr lang="de-DE" altLang="de-DE" sz="2400" dirty="0">
                <a:solidFill>
                  <a:srgbClr val="004992"/>
                </a:solidFill>
              </a:rPr>
            </a:br>
            <a:r>
              <a:rPr lang="de-DE" altLang="de-DE" sz="2400" u="sng" dirty="0">
                <a:solidFill>
                  <a:srgbClr val="333333"/>
                </a:solidFill>
              </a:rPr>
              <a:t>Exemplu</a:t>
            </a:r>
            <a:r>
              <a:rPr lang="de-DE" altLang="de-DE" sz="2400" dirty="0">
                <a:solidFill>
                  <a:srgbClr val="333333"/>
                </a:solidFill>
              </a:rPr>
              <a:t>: v-a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certat</a:t>
            </a:r>
            <a:r>
              <a:rPr lang="en-US" altLang="de-DE" sz="2400" dirty="0">
                <a:solidFill>
                  <a:srgbClr val="333333"/>
                </a:solidFill>
              </a:rPr>
              <a:t> cu </a:t>
            </a:r>
            <a:r>
              <a:rPr lang="en-US" altLang="de-DE" sz="2400" dirty="0" err="1">
                <a:solidFill>
                  <a:srgbClr val="333333"/>
                </a:solidFill>
              </a:rPr>
              <a:t>cineva</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aduceţi</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a:t>
            </a:r>
            <a:r>
              <a:rPr lang="en-US" altLang="de-DE" sz="2400" dirty="0" err="1">
                <a:solidFill>
                  <a:srgbClr val="333333"/>
                </a:solidFill>
              </a:rPr>
              <a:t>vag</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familia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înjurată</a:t>
            </a:r>
            <a:r>
              <a:rPr lang="en-US" altLang="de-DE" sz="2400" dirty="0">
                <a:solidFill>
                  <a:srgbClr val="333333"/>
                </a:solidFill>
              </a:rPr>
              <a:t>: </a:t>
            </a: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posibilitatea</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înşeală</a:t>
            </a:r>
            <a:r>
              <a:rPr lang="en-US" altLang="de-DE" sz="2400" dirty="0">
                <a:solidFill>
                  <a:srgbClr val="333333"/>
                </a:solidFill>
              </a:rPr>
              <a:t>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amintirea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afectată</a:t>
            </a:r>
            <a:r>
              <a:rPr lang="en-US" altLang="de-DE" sz="2400" dirty="0">
                <a:solidFill>
                  <a:srgbClr val="333333"/>
                </a:solidFill>
              </a:rPr>
              <a:t>. </a:t>
            </a:r>
            <a:r>
              <a:rPr lang="en-US" altLang="de-DE" sz="2400" dirty="0" err="1">
                <a:solidFill>
                  <a:srgbClr val="333333"/>
                </a:solidFill>
              </a:rPr>
              <a:t>Întrebaţi</a:t>
            </a:r>
            <a:r>
              <a:rPr lang="en-US" altLang="de-DE" sz="2400" dirty="0">
                <a:solidFill>
                  <a:srgbClr val="333333"/>
                </a:solidFill>
              </a:rPr>
              <a:t> </a:t>
            </a:r>
            <a:r>
              <a:rPr lang="en-US" altLang="de-DE" sz="2400" dirty="0" err="1">
                <a:solidFill>
                  <a:srgbClr val="333333"/>
                </a:solidFill>
              </a:rPr>
              <a:t>persoanele</a:t>
            </a:r>
            <a:r>
              <a:rPr lang="en-US" altLang="de-DE" sz="2400" dirty="0">
                <a:solidFill>
                  <a:srgbClr val="333333"/>
                </a:solidFill>
              </a:rPr>
              <a:t> </a:t>
            </a:r>
            <a:r>
              <a:rPr lang="en-US" altLang="de-DE" sz="2400" dirty="0" err="1">
                <a:solidFill>
                  <a:srgbClr val="333333"/>
                </a:solidFill>
              </a:rPr>
              <a:t>prezente</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aduc</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647566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Exemplu: </a:t>
            </a:r>
            <a:r>
              <a:rPr lang="de-DE" altLang="de-DE" sz="2000" dirty="0">
                <a:solidFill>
                  <a:srgbClr val="333333"/>
                </a:solidFill>
              </a:rPr>
              <a:t>Filip este convins c</a:t>
            </a:r>
            <a:r>
              <a:rPr lang="en-US" altLang="de-DE" sz="2000" dirty="0">
                <a:solidFill>
                  <a:srgbClr val="333333"/>
                </a:solidFill>
              </a:rPr>
              <a:t>ă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bicicleta nu este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a:t>
            </a:r>
            <a:r>
              <a:rPr lang="en-US" altLang="de-DE" sz="2000" dirty="0" err="1">
                <a:solidFill>
                  <a:srgbClr val="333333"/>
                </a:solidFill>
              </a:rPr>
              <a:t>chiar</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sigur</a:t>
            </a:r>
            <a:r>
              <a:rPr lang="en-US" altLang="de-DE" sz="2000" dirty="0">
                <a:solidFill>
                  <a:srgbClr val="333333"/>
                </a:solidFill>
              </a:rPr>
              <a:t> 100% </a:t>
            </a:r>
            <a:r>
              <a:rPr lang="en-US" altLang="de-DE" sz="2000" dirty="0" err="1">
                <a:solidFill>
                  <a:srgbClr val="333333"/>
                </a:solidFill>
              </a:rPr>
              <a:t>că</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a </a:t>
            </a:r>
            <a:r>
              <a:rPr lang="en-US" altLang="de-DE" sz="2000" dirty="0" err="1">
                <a:solidFill>
                  <a:srgbClr val="333333"/>
                </a:solidFill>
              </a:rPr>
              <a:t>lăsat</a:t>
            </a:r>
            <a:r>
              <a:rPr lang="en-US" altLang="de-DE" sz="2000" dirty="0">
                <a:solidFill>
                  <a:srgbClr val="333333"/>
                </a:solidFill>
              </a:rPr>
              <a:t>-o </a:t>
            </a:r>
            <a:r>
              <a:rPr lang="en-US" altLang="de-DE" sz="2000" dirty="0" err="1">
                <a:solidFill>
                  <a:srgbClr val="333333"/>
                </a:solidFill>
              </a:rPr>
              <a:t>încuiată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El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vede</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El </a:t>
            </a:r>
            <a:r>
              <a:rPr lang="en-US" altLang="de-DE" sz="2000" dirty="0" err="1">
                <a:solidFill>
                  <a:srgbClr val="333333"/>
                </a:solidFill>
              </a:rPr>
              <a:t>vrea</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cheme</a:t>
            </a:r>
            <a:r>
              <a:rPr lang="en-US" altLang="de-DE" sz="2000" dirty="0">
                <a:solidFill>
                  <a:srgbClr val="333333"/>
                </a:solidFill>
              </a:rPr>
              <a:t> </a:t>
            </a:r>
            <a:r>
              <a:rPr lang="en-US" altLang="de-DE" sz="2000" dirty="0" err="1">
                <a:solidFill>
                  <a:srgbClr val="333333"/>
                </a:solidFill>
              </a:rPr>
              <a:t>poliţia</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presupune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hoţul</a:t>
            </a:r>
            <a:r>
              <a:rPr lang="en-US" altLang="de-DE" sz="2000" dirty="0">
                <a:solidFill>
                  <a:srgbClr val="333333"/>
                </a:solidFill>
              </a:rPr>
              <a:t> se </a:t>
            </a:r>
            <a:r>
              <a:rPr lang="en-US" altLang="de-DE" sz="2000" dirty="0" err="1">
                <a:solidFill>
                  <a:srgbClr val="333333"/>
                </a:solidFill>
              </a:rPr>
              <a:t>află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magazin</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el </a:t>
            </a:r>
            <a:r>
              <a:rPr lang="en-US" altLang="de-DE" sz="2000" dirty="0" err="1">
                <a:solidFill>
                  <a:srgbClr val="333333"/>
                </a:solidFill>
              </a:rPr>
              <a:t>acest</a:t>
            </a:r>
            <a:r>
              <a:rPr lang="en-US" altLang="de-DE" sz="2000" dirty="0">
                <a:solidFill>
                  <a:srgbClr val="333333"/>
                </a:solidFill>
              </a:rPr>
              <a:t> </a:t>
            </a:r>
            <a:r>
              <a:rPr lang="en-US" altLang="de-DE" sz="2000" dirty="0" err="1">
                <a:solidFill>
                  <a:srgbClr val="333333"/>
                </a:solidFill>
              </a:rPr>
              <a:t>fapt</a:t>
            </a:r>
            <a:r>
              <a:rPr lang="en-US" altLang="de-DE" sz="2000" dirty="0">
                <a:solidFill>
                  <a:srgbClr val="333333"/>
                </a:solidFill>
              </a:rPr>
              <a:t> </a:t>
            </a:r>
            <a:r>
              <a:rPr lang="en-US" altLang="de-DE" sz="2000" dirty="0" err="1">
                <a:solidFill>
                  <a:srgbClr val="333333"/>
                </a:solidFill>
              </a:rPr>
              <a:t>înseamnă</a:t>
            </a:r>
            <a:r>
              <a:rPr lang="en-US" altLang="de-DE" sz="2000" dirty="0">
                <a:solidFill>
                  <a:srgbClr val="333333"/>
                </a:solidFill>
              </a:rPr>
              <a:t> o </a:t>
            </a:r>
            <a:r>
              <a:rPr lang="en-US" altLang="de-DE" sz="2000" dirty="0" err="1">
                <a:solidFill>
                  <a:srgbClr val="333333"/>
                </a:solidFill>
              </a:rPr>
              <a:t>altă</a:t>
            </a:r>
            <a:r>
              <a:rPr lang="en-US" altLang="de-DE" sz="2000" dirty="0">
                <a:solidFill>
                  <a:srgbClr val="333333"/>
                </a:solidFill>
              </a:rPr>
              <a:t> </a:t>
            </a:r>
            <a:r>
              <a:rPr lang="en-US" altLang="de-DE" sz="2000" dirty="0" err="1">
                <a:solidFill>
                  <a:srgbClr val="333333"/>
                </a:solidFill>
              </a:rPr>
              <a:t>dovadă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complotul</a:t>
            </a:r>
            <a:r>
              <a:rPr lang="en-US" altLang="de-DE" sz="2000" dirty="0">
                <a:solidFill>
                  <a:srgbClr val="333333"/>
                </a:solidFill>
              </a:rPr>
              <a:t> </a:t>
            </a:r>
            <a:r>
              <a:rPr lang="en-US" altLang="de-DE" sz="2000" dirty="0" err="1">
                <a:solidFill>
                  <a:srgbClr val="333333"/>
                </a:solidFill>
              </a:rPr>
              <a:t>împotriva</a:t>
            </a:r>
            <a:r>
              <a:rPr lang="en-US" altLang="de-DE" sz="2000" dirty="0">
                <a:solidFill>
                  <a:srgbClr val="333333"/>
                </a:solidFill>
              </a:rPr>
              <a:t> </a:t>
            </a:r>
            <a:r>
              <a:rPr lang="en-US" altLang="de-DE" sz="2000" dirty="0" err="1">
                <a:solidFill>
                  <a:srgbClr val="333333"/>
                </a:solidFill>
              </a:rPr>
              <a:t>lui</a:t>
            </a:r>
            <a:r>
              <a:rPr lang="en-US" altLang="de-DE" sz="2000" dirty="0">
                <a:solidFill>
                  <a:srgbClr val="333333"/>
                </a:solidFill>
              </a:rPr>
              <a:t> de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portmoneul</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urmă</a:t>
            </a:r>
            <a:r>
              <a:rPr lang="en-US" altLang="de-DE" sz="2000" dirty="0">
                <a:solidFill>
                  <a:srgbClr val="333333"/>
                </a:solidFill>
              </a:rPr>
              <a:t> cu </a:t>
            </a:r>
            <a:r>
              <a:rPr lang="en-US" altLang="de-DE" sz="2000" dirty="0" err="1">
                <a:solidFill>
                  <a:srgbClr val="333333"/>
                </a:solidFill>
              </a:rPr>
              <a:t>drei</a:t>
            </a:r>
            <a:r>
              <a:rPr lang="en-US" altLang="de-DE" sz="2000" dirty="0">
                <a:solidFill>
                  <a:srgbClr val="333333"/>
                </a:solidFill>
              </a:rPr>
              <a:t> </a:t>
            </a:r>
            <a:r>
              <a:rPr lang="en-US" altLang="de-DE" sz="2000" dirty="0" err="1">
                <a:solidFill>
                  <a:srgbClr val="333333"/>
                </a:solidFill>
              </a:rPr>
              <a:t>săptămâni</a:t>
            </a:r>
            <a:r>
              <a:rPr lang="en-US" altLang="de-DE" sz="2000" dirty="0">
                <a:solidFill>
                  <a:srgbClr val="333333"/>
                </a:solidFill>
              </a:rPr>
              <a:t>.</a:t>
            </a:r>
          </a:p>
          <a:p>
            <a:pPr lvl="0" defTabSz="914400" fontAlgn="base">
              <a:lnSpc>
                <a:spcPct val="100000"/>
              </a:lnSpc>
              <a:spcBef>
                <a:spcPts val="1200"/>
              </a:spcBef>
            </a:pPr>
            <a:r>
              <a:rPr lang="en-US" altLang="de-DE" sz="2000" dirty="0" err="1">
                <a:solidFill>
                  <a:srgbClr val="004992"/>
                </a:solidFill>
              </a:rPr>
              <a:t>Însă</a:t>
            </a:r>
            <a:r>
              <a:rPr lang="en-US" altLang="de-DE" sz="2000" dirty="0">
                <a:solidFill>
                  <a:srgbClr val="004992"/>
                </a:solidFill>
              </a:rPr>
              <a:t>: </a:t>
            </a:r>
            <a:r>
              <a:rPr lang="en-US" altLang="de-DE" sz="2000" dirty="0">
                <a:solidFill>
                  <a:srgbClr val="333333"/>
                </a:solidFill>
              </a:rPr>
              <a:t>Filip</a:t>
            </a:r>
            <a:r>
              <a:rPr lang="de-DE" altLang="de-DE" sz="2000" dirty="0">
                <a:solidFill>
                  <a:srgbClr val="004992"/>
                </a:solidFill>
              </a:rPr>
              <a: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găseşte</a:t>
            </a:r>
            <a:r>
              <a:rPr lang="en-US" altLang="de-DE" sz="2000" dirty="0">
                <a:solidFill>
                  <a:srgbClr val="333333"/>
                </a:solidFill>
              </a:rPr>
              <a:t> î</a:t>
            </a:r>
            <a:r>
              <a:rPr lang="de-DE" altLang="de-DE" sz="2000" dirty="0">
                <a:solidFill>
                  <a:srgbClr val="333333"/>
                </a:solidFill>
              </a:rPr>
              <a:t>n cabina telefonic</a:t>
            </a:r>
            <a:r>
              <a:rPr lang="en-US" altLang="de-DE" sz="2000" dirty="0">
                <a:solidFill>
                  <a:srgbClr val="333333"/>
                </a:solidFill>
              </a:rPr>
              <a:t>ă </a:t>
            </a:r>
            <a:r>
              <a:rPr lang="en-US" altLang="de-DE" sz="2000" dirty="0" err="1">
                <a:solidFill>
                  <a:srgbClr val="333333"/>
                </a:solidFill>
              </a:rPr>
              <a:t>cheia</a:t>
            </a:r>
            <a:r>
              <a:rPr lang="en-US" altLang="de-DE" sz="2000" dirty="0">
                <a:solidFill>
                  <a:srgbClr val="333333"/>
                </a:solidFill>
              </a:rPr>
              <a:t> de la </a:t>
            </a:r>
            <a:r>
              <a:rPr lang="en-US" altLang="de-DE" sz="2000" dirty="0" err="1">
                <a:solidFill>
                  <a:srgbClr val="333333"/>
                </a:solidFill>
              </a:rPr>
              <a:t>bicicletă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buzunarul</a:t>
            </a:r>
            <a:r>
              <a:rPr lang="en-US" altLang="de-DE" sz="2000" dirty="0">
                <a:solidFill>
                  <a:srgbClr val="333333"/>
                </a:solidFill>
              </a:rPr>
              <a:t> </a:t>
            </a:r>
            <a:r>
              <a:rPr lang="en-US" altLang="de-DE" sz="2000" dirty="0" err="1">
                <a:solidFill>
                  <a:srgbClr val="333333"/>
                </a:solidFill>
              </a:rPr>
              <a:t>hainei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acest</a:t>
            </a:r>
            <a:r>
              <a:rPr lang="en-US" altLang="de-DE" sz="2000" dirty="0">
                <a:solidFill>
                  <a:srgbClr val="333333"/>
                </a:solidFill>
              </a:rPr>
              <a:t> moment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cel</a:t>
            </a:r>
            <a:r>
              <a:rPr lang="en-US" altLang="de-DE" sz="2000" dirty="0">
                <a:solidFill>
                  <a:srgbClr val="333333"/>
                </a:solidFill>
              </a:rPr>
              <a:t> care </a:t>
            </a:r>
            <a:r>
              <a:rPr lang="en-US" altLang="de-DE" sz="2000" dirty="0" err="1">
                <a:solidFill>
                  <a:srgbClr val="333333"/>
                </a:solidFill>
              </a:rPr>
              <a:t>şi</a:t>
            </a:r>
            <a:r>
              <a:rPr lang="en-US" altLang="de-DE" sz="2000" dirty="0">
                <a:solidFill>
                  <a:srgbClr val="333333"/>
                </a:solidFill>
              </a:rPr>
              <a:t>-a </a:t>
            </a:r>
            <a:r>
              <a:rPr lang="en-US" altLang="de-DE" sz="2000" dirty="0" err="1">
                <a:solidFill>
                  <a:srgbClr val="333333"/>
                </a:solidFill>
              </a:rPr>
              <a:t>lăsat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86</a:t>
            </a:fld>
            <a:endParaRPr lang="de-DE" altLang="de-DE">
              <a:latin typeface="+mn-lt"/>
            </a:endParaRPr>
          </a:p>
        </p:txBody>
      </p:sp>
    </p:spTree>
    <p:extLst>
      <p:ext uri="{BB962C8B-B14F-4D97-AF65-F5344CB8AC3E}">
        <p14:creationId xmlns:p14="http://schemas.microsoft.com/office/powerpoint/2010/main" val="40205972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Exemplu: </a:t>
            </a:r>
            <a:r>
              <a:rPr lang="de-DE" altLang="de-DE" sz="2000" dirty="0">
                <a:solidFill>
                  <a:srgbClr val="333333"/>
                </a:solidFill>
              </a:rPr>
              <a:t>Filip este convins c</a:t>
            </a:r>
            <a:r>
              <a:rPr lang="en-US" altLang="de-DE" sz="2000" dirty="0">
                <a:solidFill>
                  <a:srgbClr val="333333"/>
                </a:solidFill>
              </a:rPr>
              <a:t>ă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De ce: </a:t>
            </a:r>
            <a:r>
              <a:rPr lang="de-DE" altLang="de-DE" sz="2000" dirty="0">
                <a:solidFill>
                  <a:srgbClr val="333333"/>
                </a:solidFill>
              </a:rPr>
              <a:t>bicicleta nu este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a:t>
            </a:r>
            <a:r>
              <a:rPr lang="en-US" altLang="de-DE" sz="2000" dirty="0" err="1">
                <a:solidFill>
                  <a:srgbClr val="333333"/>
                </a:solidFill>
              </a:rPr>
              <a:t>chiar</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sigur</a:t>
            </a:r>
            <a:r>
              <a:rPr lang="en-US" altLang="de-DE" sz="2000" dirty="0">
                <a:solidFill>
                  <a:srgbClr val="333333"/>
                </a:solidFill>
              </a:rPr>
              <a:t> 100% </a:t>
            </a:r>
            <a:r>
              <a:rPr lang="en-US" altLang="de-DE" sz="2000" dirty="0" err="1">
                <a:solidFill>
                  <a:srgbClr val="333333"/>
                </a:solidFill>
              </a:rPr>
              <a:t>că</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a </a:t>
            </a:r>
            <a:r>
              <a:rPr lang="en-US" altLang="de-DE" sz="2000" dirty="0" err="1">
                <a:solidFill>
                  <a:srgbClr val="333333"/>
                </a:solidFill>
              </a:rPr>
              <a:t>lăsat</a:t>
            </a:r>
            <a:r>
              <a:rPr lang="en-US" altLang="de-DE" sz="2000" dirty="0">
                <a:solidFill>
                  <a:srgbClr val="333333"/>
                </a:solidFill>
              </a:rPr>
              <a:t>-o </a:t>
            </a:r>
            <a:r>
              <a:rPr lang="en-US" altLang="de-DE" sz="2000" dirty="0" err="1">
                <a:solidFill>
                  <a:srgbClr val="333333"/>
                </a:solidFill>
              </a:rPr>
              <a:t>încuiată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faţa</a:t>
            </a:r>
            <a:r>
              <a:rPr lang="en-US" altLang="de-DE" sz="2000" dirty="0">
                <a:solidFill>
                  <a:srgbClr val="333333"/>
                </a:solidFill>
              </a:rPr>
              <a:t> </a:t>
            </a:r>
            <a:r>
              <a:rPr lang="en-US" altLang="de-DE" sz="2000" dirty="0" err="1">
                <a:solidFill>
                  <a:srgbClr val="333333"/>
                </a:solidFill>
              </a:rPr>
              <a:t>uşii</a:t>
            </a:r>
            <a:r>
              <a:rPr lang="en-US" altLang="de-DE" sz="2000" dirty="0">
                <a:solidFill>
                  <a:srgbClr val="333333"/>
                </a:solidFill>
              </a:rPr>
              <a:t>. El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vede</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El </a:t>
            </a:r>
            <a:r>
              <a:rPr lang="en-US" altLang="de-DE" sz="2000" dirty="0" err="1">
                <a:solidFill>
                  <a:srgbClr val="333333"/>
                </a:solidFill>
              </a:rPr>
              <a:t>vrea</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cheme</a:t>
            </a:r>
            <a:r>
              <a:rPr lang="en-US" altLang="de-DE" sz="2000" dirty="0">
                <a:solidFill>
                  <a:srgbClr val="333333"/>
                </a:solidFill>
              </a:rPr>
              <a:t> </a:t>
            </a:r>
            <a:r>
              <a:rPr lang="en-US" altLang="de-DE" sz="2000" dirty="0" err="1">
                <a:solidFill>
                  <a:srgbClr val="333333"/>
                </a:solidFill>
              </a:rPr>
              <a:t>poliţia</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presupune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hoţul</a:t>
            </a:r>
            <a:r>
              <a:rPr lang="en-US" altLang="de-DE" sz="2000" dirty="0">
                <a:solidFill>
                  <a:srgbClr val="333333"/>
                </a:solidFill>
              </a:rPr>
              <a:t> se </a:t>
            </a:r>
            <a:r>
              <a:rPr lang="en-US" altLang="de-DE" sz="2000" dirty="0" err="1">
                <a:solidFill>
                  <a:srgbClr val="333333"/>
                </a:solidFill>
              </a:rPr>
              <a:t>află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magazin</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el </a:t>
            </a:r>
            <a:r>
              <a:rPr lang="en-US" altLang="de-DE" sz="2000" dirty="0" err="1">
                <a:solidFill>
                  <a:srgbClr val="333333"/>
                </a:solidFill>
              </a:rPr>
              <a:t>acest</a:t>
            </a:r>
            <a:r>
              <a:rPr lang="en-US" altLang="de-DE" sz="2000" dirty="0">
                <a:solidFill>
                  <a:srgbClr val="333333"/>
                </a:solidFill>
              </a:rPr>
              <a:t> </a:t>
            </a:r>
            <a:r>
              <a:rPr lang="en-US" altLang="de-DE" sz="2000" dirty="0" err="1">
                <a:solidFill>
                  <a:srgbClr val="333333"/>
                </a:solidFill>
              </a:rPr>
              <a:t>fapt</a:t>
            </a:r>
            <a:r>
              <a:rPr lang="en-US" altLang="de-DE" sz="2000" dirty="0">
                <a:solidFill>
                  <a:srgbClr val="333333"/>
                </a:solidFill>
              </a:rPr>
              <a:t> </a:t>
            </a:r>
            <a:r>
              <a:rPr lang="en-US" altLang="de-DE" sz="2000" dirty="0" err="1">
                <a:solidFill>
                  <a:srgbClr val="333333"/>
                </a:solidFill>
              </a:rPr>
              <a:t>înseamnă</a:t>
            </a:r>
            <a:r>
              <a:rPr lang="en-US" altLang="de-DE" sz="2000" dirty="0">
                <a:solidFill>
                  <a:srgbClr val="333333"/>
                </a:solidFill>
              </a:rPr>
              <a:t> o </a:t>
            </a:r>
            <a:r>
              <a:rPr lang="en-US" altLang="de-DE" sz="2000" dirty="0" err="1">
                <a:solidFill>
                  <a:srgbClr val="333333"/>
                </a:solidFill>
              </a:rPr>
              <a:t>altă</a:t>
            </a:r>
            <a:r>
              <a:rPr lang="en-US" altLang="de-DE" sz="2000" dirty="0">
                <a:solidFill>
                  <a:srgbClr val="333333"/>
                </a:solidFill>
              </a:rPr>
              <a:t> </a:t>
            </a:r>
            <a:r>
              <a:rPr lang="en-US" altLang="de-DE" sz="2000" dirty="0" err="1">
                <a:solidFill>
                  <a:srgbClr val="333333"/>
                </a:solidFill>
              </a:rPr>
              <a:t>dovadă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a:t>
            </a:r>
            <a:r>
              <a:rPr lang="en-US" altLang="de-DE" sz="2000" dirty="0" err="1">
                <a:solidFill>
                  <a:srgbClr val="333333"/>
                </a:solidFill>
              </a:rPr>
              <a:t>complotul</a:t>
            </a:r>
            <a:r>
              <a:rPr lang="en-US" altLang="de-DE" sz="2000" dirty="0">
                <a:solidFill>
                  <a:srgbClr val="333333"/>
                </a:solidFill>
              </a:rPr>
              <a:t> </a:t>
            </a:r>
            <a:r>
              <a:rPr lang="en-US" altLang="de-DE" sz="2000" dirty="0" err="1">
                <a:solidFill>
                  <a:srgbClr val="333333"/>
                </a:solidFill>
              </a:rPr>
              <a:t>împotriva</a:t>
            </a:r>
            <a:r>
              <a:rPr lang="en-US" altLang="de-DE" sz="2000" dirty="0">
                <a:solidFill>
                  <a:srgbClr val="333333"/>
                </a:solidFill>
              </a:rPr>
              <a:t> </a:t>
            </a:r>
            <a:r>
              <a:rPr lang="en-US" altLang="de-DE" sz="2000" dirty="0" err="1">
                <a:solidFill>
                  <a:srgbClr val="333333"/>
                </a:solidFill>
              </a:rPr>
              <a:t>lui</a:t>
            </a:r>
            <a:r>
              <a:rPr lang="en-US" altLang="de-DE" sz="2000" dirty="0">
                <a:solidFill>
                  <a:srgbClr val="333333"/>
                </a:solidFill>
              </a:rPr>
              <a:t> de </a:t>
            </a:r>
            <a:r>
              <a:rPr lang="en-US" altLang="de-DE" sz="2000" dirty="0" err="1">
                <a:solidFill>
                  <a:srgbClr val="333333"/>
                </a:solidFill>
              </a:rPr>
              <a:t>când</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s-a </a:t>
            </a:r>
            <a:r>
              <a:rPr lang="en-US" altLang="de-DE" sz="2000" dirty="0" err="1">
                <a:solidFill>
                  <a:srgbClr val="333333"/>
                </a:solidFill>
              </a:rPr>
              <a:t>furat</a:t>
            </a:r>
            <a:r>
              <a:rPr lang="en-US" altLang="de-DE" sz="2000" dirty="0">
                <a:solidFill>
                  <a:srgbClr val="333333"/>
                </a:solidFill>
              </a:rPr>
              <a:t> </a:t>
            </a:r>
            <a:r>
              <a:rPr lang="en-US" altLang="de-DE" sz="2000" dirty="0" err="1">
                <a:solidFill>
                  <a:srgbClr val="333333"/>
                </a:solidFill>
              </a:rPr>
              <a:t>portmoneul</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urmă</a:t>
            </a:r>
            <a:r>
              <a:rPr lang="en-US" altLang="de-DE" sz="2000" dirty="0">
                <a:solidFill>
                  <a:srgbClr val="333333"/>
                </a:solidFill>
              </a:rPr>
              <a:t> cu </a:t>
            </a:r>
            <a:r>
              <a:rPr lang="en-US" altLang="de-DE" sz="2000" dirty="0" err="1">
                <a:solidFill>
                  <a:srgbClr val="333333"/>
                </a:solidFill>
              </a:rPr>
              <a:t>drei</a:t>
            </a:r>
            <a:r>
              <a:rPr lang="en-US" altLang="de-DE" sz="2000" dirty="0">
                <a:solidFill>
                  <a:srgbClr val="333333"/>
                </a:solidFill>
              </a:rPr>
              <a:t> </a:t>
            </a:r>
            <a:r>
              <a:rPr lang="en-US" altLang="de-DE" sz="2000" dirty="0" err="1">
                <a:solidFill>
                  <a:srgbClr val="333333"/>
                </a:solidFill>
              </a:rPr>
              <a:t>săptămâni</a:t>
            </a:r>
            <a:r>
              <a:rPr lang="en-US" altLang="de-DE" sz="2000" dirty="0">
                <a:solidFill>
                  <a:srgbClr val="333333"/>
                </a:solidFill>
              </a:rPr>
              <a:t>.</a:t>
            </a:r>
          </a:p>
          <a:p>
            <a:pPr lvl="0" defTabSz="914400" fontAlgn="base">
              <a:lnSpc>
                <a:spcPct val="100000"/>
              </a:lnSpc>
              <a:spcBef>
                <a:spcPts val="1200"/>
              </a:spcBef>
            </a:pPr>
            <a:r>
              <a:rPr lang="en-US" altLang="de-DE" sz="2000" dirty="0" err="1">
                <a:solidFill>
                  <a:srgbClr val="004992"/>
                </a:solidFill>
              </a:rPr>
              <a:t>Însă</a:t>
            </a:r>
            <a:r>
              <a:rPr lang="en-US" altLang="de-DE" sz="2000" dirty="0">
                <a:solidFill>
                  <a:srgbClr val="004992"/>
                </a:solidFill>
              </a:rPr>
              <a:t>: </a:t>
            </a:r>
            <a:r>
              <a:rPr lang="en-US" altLang="de-DE" sz="2000" dirty="0">
                <a:solidFill>
                  <a:srgbClr val="333333"/>
                </a:solidFill>
              </a:rPr>
              <a:t>Filip</a:t>
            </a:r>
            <a:r>
              <a:rPr lang="de-DE" altLang="de-DE" sz="2000" dirty="0">
                <a:solidFill>
                  <a:srgbClr val="004992"/>
                </a:solidFill>
              </a:rPr>
              <a: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găseşte</a:t>
            </a:r>
            <a:r>
              <a:rPr lang="en-US" altLang="de-DE" sz="2000" dirty="0">
                <a:solidFill>
                  <a:srgbClr val="333333"/>
                </a:solidFill>
              </a:rPr>
              <a:t> î</a:t>
            </a:r>
            <a:r>
              <a:rPr lang="de-DE" altLang="de-DE" sz="2000" dirty="0">
                <a:solidFill>
                  <a:srgbClr val="333333"/>
                </a:solidFill>
              </a:rPr>
              <a:t>n cabina telefonic</a:t>
            </a:r>
            <a:r>
              <a:rPr lang="en-US" altLang="de-DE" sz="2000" dirty="0">
                <a:solidFill>
                  <a:srgbClr val="333333"/>
                </a:solidFill>
              </a:rPr>
              <a:t>ă </a:t>
            </a:r>
            <a:r>
              <a:rPr lang="en-US" altLang="de-DE" sz="2000" dirty="0" err="1">
                <a:solidFill>
                  <a:srgbClr val="333333"/>
                </a:solidFill>
              </a:rPr>
              <a:t>cheia</a:t>
            </a:r>
            <a:r>
              <a:rPr lang="en-US" altLang="de-DE" sz="2000" dirty="0">
                <a:solidFill>
                  <a:srgbClr val="333333"/>
                </a:solidFill>
              </a:rPr>
              <a:t> de la </a:t>
            </a:r>
            <a:r>
              <a:rPr lang="en-US" altLang="de-DE" sz="2000" dirty="0" err="1">
                <a:solidFill>
                  <a:srgbClr val="333333"/>
                </a:solidFill>
              </a:rPr>
              <a:t>bicicletă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buzunarul</a:t>
            </a:r>
            <a:r>
              <a:rPr lang="en-US" altLang="de-DE" sz="2000" dirty="0">
                <a:solidFill>
                  <a:srgbClr val="333333"/>
                </a:solidFill>
              </a:rPr>
              <a:t> </a:t>
            </a:r>
            <a:r>
              <a:rPr lang="en-US" altLang="de-DE" sz="2000" dirty="0" err="1">
                <a:solidFill>
                  <a:srgbClr val="333333"/>
                </a:solidFill>
              </a:rPr>
              <a:t>hainei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acest</a:t>
            </a:r>
            <a:r>
              <a:rPr lang="en-US" altLang="de-DE" sz="2000" dirty="0">
                <a:solidFill>
                  <a:srgbClr val="333333"/>
                </a:solidFill>
              </a:rPr>
              <a:t> moment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el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cel</a:t>
            </a:r>
            <a:r>
              <a:rPr lang="en-US" altLang="de-DE" sz="2000" dirty="0">
                <a:solidFill>
                  <a:srgbClr val="333333"/>
                </a:solidFill>
              </a:rPr>
              <a:t> care </a:t>
            </a:r>
            <a:r>
              <a:rPr lang="en-US" altLang="de-DE" sz="2000" dirty="0" err="1">
                <a:solidFill>
                  <a:srgbClr val="333333"/>
                </a:solidFill>
              </a:rPr>
              <a:t>şi</a:t>
            </a:r>
            <a:r>
              <a:rPr lang="en-US" altLang="de-DE" sz="2000" dirty="0">
                <a:solidFill>
                  <a:srgbClr val="333333"/>
                </a:solidFill>
              </a:rPr>
              <a:t>-a </a:t>
            </a:r>
            <a:r>
              <a:rPr lang="en-US" altLang="de-DE" sz="2000" dirty="0" err="1">
                <a:solidFill>
                  <a:srgbClr val="333333"/>
                </a:solidFill>
              </a:rPr>
              <a:t>lăsat</a:t>
            </a:r>
            <a:r>
              <a:rPr lang="en-US" altLang="de-DE" sz="2000" dirty="0">
                <a:solidFill>
                  <a:srgbClr val="333333"/>
                </a:solidFill>
              </a:rPr>
              <a:t> </a:t>
            </a:r>
            <a:r>
              <a:rPr lang="en-US" altLang="de-DE" sz="2000" dirty="0" err="1">
                <a:solidFill>
                  <a:srgbClr val="333333"/>
                </a:solidFill>
              </a:rPr>
              <a:t>bicicleta</a:t>
            </a:r>
            <a:r>
              <a:rPr lang="en-US" altLang="de-DE" sz="2000" dirty="0">
                <a:solidFill>
                  <a:srgbClr val="333333"/>
                </a:solidFill>
              </a:rPr>
              <a:t> </a:t>
            </a:r>
            <a:r>
              <a:rPr lang="en-US" altLang="de-DE" sz="2000" dirty="0" err="1">
                <a:solidFill>
                  <a:srgbClr val="333333"/>
                </a:solidFill>
              </a:rPr>
              <a:t>lângă</a:t>
            </a:r>
            <a:r>
              <a:rPr lang="en-US" altLang="de-DE" sz="2000" dirty="0">
                <a:solidFill>
                  <a:srgbClr val="333333"/>
                </a:solidFill>
              </a:rPr>
              <a:t> un </a:t>
            </a:r>
            <a:r>
              <a:rPr lang="en-US" altLang="de-DE" sz="2000" dirty="0" err="1">
                <a:solidFill>
                  <a:srgbClr val="333333"/>
                </a:solidFill>
              </a:rPr>
              <a:t>magazin</a:t>
            </a:r>
            <a:r>
              <a:rPr lang="en-US" altLang="de-DE" sz="2000" dirty="0">
                <a:solidFill>
                  <a:srgbClr val="333333"/>
                </a:solidFill>
              </a:rPr>
              <a:t> cu o </a:t>
            </a:r>
            <a:r>
              <a:rPr lang="en-US" altLang="de-DE" sz="2000" dirty="0" err="1">
                <a:solidFill>
                  <a:srgbClr val="333333"/>
                </a:solidFill>
              </a:rPr>
              <a:t>seară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333333"/>
                </a:solidFill>
              </a:rPr>
              <a:t>Amintiri false se nasc adesea atunci 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suntem</a:t>
            </a:r>
            <a:r>
              <a:rPr lang="en-US" altLang="de-DE" sz="2000" dirty="0">
                <a:solidFill>
                  <a:srgbClr val="333333"/>
                </a:solidFill>
              </a:rPr>
              <a:t> </a:t>
            </a:r>
            <a:r>
              <a:rPr lang="en-US" altLang="de-DE" sz="2000" dirty="0" err="1">
                <a:solidFill>
                  <a:srgbClr val="333333"/>
                </a:solidFill>
              </a:rPr>
              <a:t>stresaţi</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ne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frică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de a </a:t>
            </a:r>
            <a:r>
              <a:rPr lang="en-US" altLang="de-DE" sz="2000" dirty="0" err="1">
                <a:solidFill>
                  <a:srgbClr val="333333"/>
                </a:solidFill>
              </a:rPr>
              <a:t>trage</a:t>
            </a:r>
            <a:r>
              <a:rPr lang="en-US" altLang="de-DE" sz="2000" dirty="0">
                <a:solidFill>
                  <a:srgbClr val="333333"/>
                </a:solidFill>
              </a:rPr>
              <a:t> </a:t>
            </a:r>
            <a:r>
              <a:rPr lang="en-US" altLang="de-DE" sz="2000" dirty="0" err="1">
                <a:solidFill>
                  <a:srgbClr val="333333"/>
                </a:solidFill>
              </a:rPr>
              <a:t>concluzii</a:t>
            </a:r>
            <a:r>
              <a:rPr lang="en-US" altLang="de-DE" sz="2000" dirty="0">
                <a:solidFill>
                  <a:srgbClr val="333333"/>
                </a:solidFill>
              </a:rPr>
              <a:t> cu </a:t>
            </a:r>
            <a:r>
              <a:rPr lang="en-US" altLang="de-DE" sz="2000" dirty="0" err="1">
                <a:solidFill>
                  <a:srgbClr val="333333"/>
                </a:solidFill>
              </a:rPr>
              <a:t>urmări</a:t>
            </a:r>
            <a:r>
              <a:rPr lang="en-US" altLang="de-DE" sz="2000" dirty="0">
                <a:solidFill>
                  <a:srgbClr val="333333"/>
                </a:solidFill>
              </a:rPr>
              <a:t> grave: </a:t>
            </a:r>
            <a:r>
              <a:rPr lang="en-US" altLang="de-DE" sz="2000" dirty="0" err="1">
                <a:solidFill>
                  <a:srgbClr val="333333"/>
                </a:solidFill>
              </a:rPr>
              <a:t>gândiţi-vă</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a:t>
            </a:r>
            <a:r>
              <a:rPr lang="en-US" altLang="de-DE" sz="2000" dirty="0" err="1">
                <a:solidFill>
                  <a:srgbClr val="333333"/>
                </a:solidFill>
              </a:rPr>
              <a:t>presupunerile</a:t>
            </a:r>
            <a:r>
              <a:rPr lang="en-US" altLang="de-DE" sz="2000" dirty="0">
                <a:solidFill>
                  <a:srgbClr val="333333"/>
                </a:solidFill>
              </a:rPr>
              <a:t> </a:t>
            </a:r>
            <a:r>
              <a:rPr lang="en-US" altLang="de-DE" sz="2000" dirty="0" err="1">
                <a:solidFill>
                  <a:srgbClr val="333333"/>
                </a:solidFill>
              </a:rPr>
              <a:t>voastre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obiective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întemeiate</a:t>
            </a:r>
            <a:r>
              <a:rPr lang="en-US" altLang="de-DE" sz="2000" dirty="0">
                <a:solidFill>
                  <a:srgbClr val="333333"/>
                </a:solidFill>
              </a:rPr>
              <a:t>! </a:t>
            </a:r>
            <a:r>
              <a:rPr lang="en-US" altLang="de-DE" sz="2000" dirty="0" err="1">
                <a:solidFill>
                  <a:srgbClr val="333333"/>
                </a:solidFill>
              </a:rPr>
              <a:t>Luaţi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amintirile</a:t>
            </a:r>
            <a:r>
              <a:rPr lang="en-US" altLang="de-DE" sz="2000" dirty="0">
                <a:solidFill>
                  <a:srgbClr val="333333"/>
                </a:solidFill>
              </a:rPr>
              <a:t> false </a:t>
            </a:r>
            <a:r>
              <a:rPr lang="en-US" altLang="de-DE" sz="2000" dirty="0" err="1">
                <a:solidFill>
                  <a:srgbClr val="333333"/>
                </a:solidFill>
              </a:rPr>
              <a:t>sunt</a:t>
            </a:r>
            <a:r>
              <a:rPr lang="en-US" altLang="de-DE" sz="2000" dirty="0">
                <a:solidFill>
                  <a:srgbClr val="333333"/>
                </a:solidFill>
              </a:rPr>
              <a:t> de </a:t>
            </a:r>
            <a:r>
              <a:rPr lang="en-US" altLang="de-DE" sz="2000" dirty="0" err="1">
                <a:solidFill>
                  <a:srgbClr val="333333"/>
                </a:solidFill>
              </a:rPr>
              <a:t>obicei</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confuze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vagi</a:t>
            </a:r>
            <a:r>
              <a:rPr lang="en-US" altLang="de-DE" sz="2000" dirty="0">
                <a:solidFill>
                  <a:srgbClr val="333333"/>
                </a:solidFill>
              </a:rPr>
              <a:t> </a:t>
            </a:r>
            <a:r>
              <a:rPr lang="en-US" altLang="de-DE" sz="2000" dirty="0" err="1">
                <a:solidFill>
                  <a:srgbClr val="333333"/>
                </a:solidFill>
              </a:rPr>
              <a:t>decât</a:t>
            </a:r>
            <a:r>
              <a:rPr lang="en-US" altLang="de-DE" sz="2000" dirty="0">
                <a:solidFill>
                  <a:srgbClr val="333333"/>
                </a:solidFill>
              </a:rPr>
              <a:t> </a:t>
            </a:r>
            <a:r>
              <a:rPr lang="en-US" altLang="de-DE" sz="2000" dirty="0" err="1">
                <a:solidFill>
                  <a:srgbClr val="333333"/>
                </a:solidFill>
              </a:rPr>
              <a:t>cele</a:t>
            </a:r>
            <a:r>
              <a:rPr lang="en-US" altLang="de-DE" sz="2000" dirty="0">
                <a:solidFill>
                  <a:srgbClr val="333333"/>
                </a:solidFill>
              </a:rPr>
              <a:t> </a:t>
            </a:r>
            <a:r>
              <a:rPr lang="en-US" altLang="de-DE" sz="2000" dirty="0" err="1">
                <a:solidFill>
                  <a:srgbClr val="333333"/>
                </a:solidFill>
              </a:rPr>
              <a:t>reale</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9672256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505FA6A3-066D-4403-9F18-B07F4C758FE6}" type="slidenum">
              <a:rPr lang="de-DE" altLang="de-DE" smtClean="0">
                <a:latin typeface="+mn-lt"/>
              </a:rPr>
              <a:pPr>
                <a:defRPr/>
              </a:pPr>
              <a:t>88</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rPr>
              <a:t>www.uke.de/mct_app</a:t>
            </a:r>
            <a:endParaRPr lang="de-DE" sz="1800"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156136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Trening metacognitiv 5 – Memoria</a:t>
            </a:r>
          </a:p>
        </p:txBody>
      </p:sp>
      <p:sp>
        <p:nvSpPr>
          <p:cNvPr id="4" name="Slide Number Placeholder 3"/>
          <p:cNvSpPr>
            <a:spLocks noGrp="1"/>
          </p:cNvSpPr>
          <p:nvPr>
            <p:ph type="sldNum" sz="quarter" idx="12"/>
          </p:nvPr>
        </p:nvSpPr>
        <p:spPr/>
        <p:txBody>
          <a:bodyPr/>
          <a:lstStyle/>
          <a:p>
            <a:pPr>
              <a:defRPr/>
            </a:pPr>
            <a:fld id="{A1A49064-2262-4639-A47B-C224B4B02357}" type="slidenum">
              <a:rPr lang="de-DE" altLang="de-DE" smtClean="0">
                <a:latin typeface="+mn-lt"/>
              </a:rPr>
              <a:pPr>
                <a:defRPr/>
              </a:pPr>
              <a:t>89</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1372853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4505</Words>
  <Application>Microsoft Office PowerPoint</Application>
  <PresentationFormat>Benutzerdefiniert</PresentationFormat>
  <Paragraphs>763</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Wingdings</vt:lpstr>
      <vt:lpstr>Calibri Light</vt:lpstr>
      <vt:lpstr>Symbol</vt:lpstr>
      <vt:lpstr>Times New Roman</vt:lpstr>
      <vt:lpstr>Arial</vt:lpstr>
      <vt:lpstr>Verdana</vt:lpstr>
      <vt:lpstr>Wingdings</vt:lpstr>
      <vt:lpstr>UKE_PPT-Vorlage_16zu9</vt:lpstr>
      <vt:lpstr>TMC 5 A – Memoria</vt:lpstr>
      <vt:lpstr>Memoria</vt:lpstr>
      <vt:lpstr>Memoria</vt:lpstr>
      <vt:lpstr>Memoria</vt:lpstr>
      <vt:lpstr>Memoria</vt:lpstr>
      <vt:lpstr>Memoria</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Cum pot să memorez mai bine?</vt:lpstr>
      <vt:lpstr>Vedem şi ne aducem aminte toţi în acelaşi fel?</vt:lpstr>
      <vt:lpstr>Observaţi diferenţele cu privire la culori şi mărimi! Există detalii care sunt pictate diferit sau care nu sunt pictate?</vt:lpstr>
      <vt:lpstr>Fiecare om percepe altfel! Ca şi în cele trei tablouri: acelaşi peisaj însă cu accente diferite!</vt:lpstr>
      <vt:lpstr>Exerciţii (1)</vt:lpstr>
      <vt:lpstr>Exerciţii (1)</vt:lpstr>
      <vt:lpstr>Exerciţii (1)</vt:lpstr>
      <vt:lpstr>PowerPoint-Präsentation</vt:lpstr>
      <vt:lpstr>La ştrand Ce a fost arătat? Cât de siguri sânteţi?</vt:lpstr>
      <vt:lpstr>La ştrand</vt:lpstr>
      <vt:lpstr>PowerPoint-Präsentation</vt:lpstr>
      <vt:lpstr>Gară Ce a fost arătat? Cât de siguri sânteţi?</vt:lpstr>
      <vt:lpstr>Gară</vt:lpstr>
      <vt:lpstr>Amintiri false!</vt:lpstr>
      <vt:lpstr>Amintiri false!</vt:lpstr>
      <vt:lpstr>Amintiri false!</vt:lpstr>
      <vt:lpstr>Tipuri de greşeli de memorie</vt:lpstr>
      <vt:lpstr>Tipuri de greşeli de memorie</vt:lpstr>
      <vt:lpstr>Tipuri de greşeli de memorie</vt:lpstr>
      <vt:lpstr>Amintiri false!</vt:lpstr>
      <vt:lpstr>Amintiri false!</vt:lpstr>
      <vt:lpstr>Amintiri false!</vt:lpstr>
      <vt:lpstr>Amintiri false!</vt:lpstr>
      <vt:lpstr>Cu ce scop?</vt:lpstr>
      <vt:lpstr>Cu ce scop?</vt:lpstr>
      <vt:lpstr>Cu ce scop?</vt:lpstr>
      <vt:lpstr>Cum probleme de memorie favorizează evaluări greşite în psihoză – exemple</vt:lpstr>
      <vt:lpstr>Exerciţii</vt:lpstr>
      <vt:lpstr>Exerciţii</vt:lpstr>
      <vt:lpstr>PowerPoint-Präsentation</vt:lpstr>
      <vt:lpstr>Kiosk (chioşc) Ce a fost arătat? Cât de siguri sânteţi?</vt:lpstr>
      <vt:lpstr>Kiosk (chioşc)</vt:lpstr>
      <vt:lpstr>PowerPoint-Präsentation</vt:lpstr>
      <vt:lpstr>Grădină Ce a fost arătat? Cât de siguri sânteţi?</vt:lpstr>
      <vt:lpstr>Grădină</vt:lpstr>
      <vt:lpstr>Opțional: videoclip</vt:lpstr>
      <vt:lpstr>PowerPoint-Präsentation</vt:lpstr>
      <vt:lpstr>Brainstorming</vt:lpstr>
      <vt:lpstr>Clasă Ce aţi văzut? Cât de siguri sânteţi?</vt:lpstr>
      <vt:lpstr>Clasă</vt:lpstr>
      <vt:lpstr>PowerPoint-Präsentation</vt:lpstr>
      <vt:lpstr>Pescar Ce aţi văzut? Cât de siguri sânteţi?</vt:lpstr>
      <vt:lpstr>Pescar</vt:lpstr>
      <vt:lpstr>PowerPoint-Präsentation</vt:lpstr>
      <vt:lpstr>Brainstorming</vt:lpstr>
      <vt:lpstr>Răscruce de străzi Ce aţi văzut? Cât de siguri sânteţi?</vt:lpstr>
      <vt:lpstr>Răscruce de străzi</vt:lpstr>
      <vt:lpstr>PowerPoint-Präsentation</vt:lpstr>
      <vt:lpstr>Brainstorming</vt:lpstr>
      <vt:lpstr>Loc de joacă Ce nu aţi văzut? Cât de siguri sânteţi?</vt:lpstr>
      <vt:lpstr>Loc de joacă</vt:lpstr>
      <vt:lpstr>PowerPoint-Präsentation</vt:lpstr>
      <vt:lpstr>Nuntă Ce nu aţi văzut? Cât de siguri sânteţi?</vt:lpstr>
      <vt:lpstr>Nuntă</vt:lpstr>
      <vt:lpstr>PowerPoint-Präsentation</vt:lpstr>
      <vt:lpstr>Fotbal Ce nu aţi văzut? Cât de siguri sânteţi?</vt:lpstr>
      <vt:lpstr>Fotbal</vt:lpstr>
      <vt:lpstr>PowerPoint-Präsentation</vt:lpstr>
      <vt:lpstr>Aterizare pe lună Ce nu aţi văzut? Cât de siguri sânteţi?</vt:lpstr>
      <vt:lpstr>Aterizare pe lună</vt:lpstr>
      <vt:lpstr>PowerPoint-Präsentation</vt:lpstr>
      <vt:lpstr>Salvare Ce nu aţi văzut? Cât de siguri sânteţi?</vt:lpstr>
      <vt:lpstr>Salvare</vt:lpstr>
      <vt:lpstr>PowerPoint-Präsentation</vt:lpstr>
      <vt:lpstr>Brainstorming</vt:lpstr>
      <vt:lpstr>Şantier Ce aţi văzut? Cât de siguri sânteţi?</vt:lpstr>
      <vt:lpstr>Şantier</vt:lpstr>
      <vt:lpstr>Transferul în viaţa de zi cu zi</vt:lpstr>
      <vt:lpstr>Transferul în viaţa de zi cu zi</vt:lpstr>
      <vt:lpstr>Transferul în viaţa de zi cu zi</vt:lpstr>
      <vt:lpstr>Ce legătură are aceasta cu psihoza?</vt:lpstr>
      <vt:lpstr>Ce legătură are aceasta cu psihoza?</vt:lpstr>
      <vt:lpstr>Ce legătură are aceasta cu psihoza?</vt:lpstr>
      <vt:lpstr>Vă mulţumim pentru atenţia dumneavoastră!</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285</cp:revision>
  <dcterms:created xsi:type="dcterms:W3CDTF">2004-06-30T16:15:23Z</dcterms:created>
  <dcterms:modified xsi:type="dcterms:W3CDTF">2025-01-09T22:33:56Z</dcterms:modified>
</cp:coreProperties>
</file>