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1"/>
    <p:sldMasterId id="2147483699" r:id="rId2"/>
  </p:sldMasterIdLst>
  <p:notesMasterIdLst>
    <p:notesMasterId r:id="rId42"/>
  </p:notesMasterIdLst>
  <p:handoutMasterIdLst>
    <p:handoutMasterId r:id="rId43"/>
  </p:handoutMasterIdLst>
  <p:sldIdLst>
    <p:sldId id="524" r:id="rId3"/>
    <p:sldId id="451" r:id="rId4"/>
    <p:sldId id="452" r:id="rId5"/>
    <p:sldId id="454" r:id="rId6"/>
    <p:sldId id="453" r:id="rId7"/>
    <p:sldId id="450" r:id="rId8"/>
    <p:sldId id="496" r:id="rId9"/>
    <p:sldId id="509" r:id="rId10"/>
    <p:sldId id="508" r:id="rId11"/>
    <p:sldId id="507" r:id="rId12"/>
    <p:sldId id="471" r:id="rId13"/>
    <p:sldId id="512" r:id="rId14"/>
    <p:sldId id="511" r:id="rId15"/>
    <p:sldId id="510" r:id="rId16"/>
    <p:sldId id="472" r:id="rId17"/>
    <p:sldId id="514" r:id="rId18"/>
    <p:sldId id="513" r:id="rId19"/>
    <p:sldId id="455" r:id="rId20"/>
    <p:sldId id="476" r:id="rId21"/>
    <p:sldId id="515" r:id="rId22"/>
    <p:sldId id="438" r:id="rId23"/>
    <p:sldId id="474" r:id="rId24"/>
    <p:sldId id="517" r:id="rId25"/>
    <p:sldId id="516" r:id="rId26"/>
    <p:sldId id="461" r:id="rId27"/>
    <p:sldId id="419" r:id="rId28"/>
    <p:sldId id="309" r:id="rId29"/>
    <p:sldId id="433" r:id="rId30"/>
    <p:sldId id="518" r:id="rId31"/>
    <p:sldId id="519" r:id="rId32"/>
    <p:sldId id="520" r:id="rId33"/>
    <p:sldId id="521" r:id="rId34"/>
    <p:sldId id="505" r:id="rId35"/>
    <p:sldId id="522" r:id="rId36"/>
    <p:sldId id="314" r:id="rId37"/>
    <p:sldId id="523" r:id="rId38"/>
    <p:sldId id="392" r:id="rId39"/>
    <p:sldId id="506" r:id="rId40"/>
    <p:sldId id="437" r:id="rId41"/>
  </p:sldIdLst>
  <p:sldSz cx="12195175" cy="6858000"/>
  <p:notesSz cx="7099300" cy="10234613"/>
  <p:defaultTextStyle>
    <a:defPPr>
      <a:defRPr lang="de-DE"/>
    </a:defPPr>
    <a:lvl1pPr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795">
          <p15:clr>
            <a:srgbClr val="A4A3A4"/>
          </p15:clr>
        </p15:guide>
        <p15:guide id="2" pos="2562">
          <p15:clr>
            <a:srgbClr val="A4A3A4"/>
          </p15:clr>
        </p15:guide>
        <p15:guide id="3" pos="341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6699"/>
    <a:srgbClr val="0070C0"/>
    <a:srgbClr val="3333CC"/>
    <a:srgbClr val="66FF33"/>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114" autoAdjust="0"/>
    <p:restoredTop sz="94660"/>
  </p:normalViewPr>
  <p:slideViewPr>
    <p:cSldViewPr>
      <p:cViewPr varScale="1">
        <p:scale>
          <a:sx n="67" d="100"/>
          <a:sy n="67" d="100"/>
        </p:scale>
        <p:origin x="716" y="52"/>
      </p:cViewPr>
      <p:guideLst>
        <p:guide orient="horz" pos="2795"/>
        <p:guide pos="2562"/>
        <p:guide pos="341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800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a:defRPr sz="1300" b="1">
                <a:latin typeface="Arial" charset="0"/>
                <a:ea typeface="ＭＳ Ｐゴシック" charset="0"/>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a:defRPr sz="1300" b="1">
                <a:latin typeface="Arial" charset="0"/>
                <a:ea typeface="ＭＳ Ｐゴシック" charset="0"/>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a:defRPr sz="1300" b="1">
                <a:latin typeface="Arial" charset="0"/>
                <a:ea typeface="ＭＳ Ｐゴシック" charset="0"/>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a:defRPr sz="1300" b="1"/>
            </a:lvl1pPr>
          </a:lstStyle>
          <a:p>
            <a:fld id="{343FC6F9-0161-4959-8181-12E86D40A5E6}" type="slidenum">
              <a:rPr lang="en-US" altLang="de-DE"/>
              <a:pPr/>
              <a:t>‹Nr.›</a:t>
            </a:fld>
            <a:endParaRPr lang="en-US" altLang="de-DE"/>
          </a:p>
        </p:txBody>
      </p:sp>
    </p:spTree>
    <p:extLst>
      <p:ext uri="{BB962C8B-B14F-4D97-AF65-F5344CB8AC3E}">
        <p14:creationId xmlns:p14="http://schemas.microsoft.com/office/powerpoint/2010/main" val="38755045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a:defRPr sz="1300" b="1">
                <a:latin typeface="Arial" charset="0"/>
                <a:ea typeface="ＭＳ Ｐゴシック" charset="0"/>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a:defRPr sz="1300" b="1">
                <a:latin typeface="Arial" charset="0"/>
                <a:ea typeface="ＭＳ Ｐゴシック" charset="0"/>
                <a:cs typeface="+mn-cs"/>
              </a:defRPr>
            </a:lvl1pPr>
          </a:lstStyle>
          <a:p>
            <a:pPr>
              <a:defRPr/>
            </a:pPr>
            <a:endParaRPr lang="en-US"/>
          </a:p>
        </p:txBody>
      </p:sp>
      <p:sp>
        <p:nvSpPr>
          <p:cNvPr id="4813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a:defRPr sz="1300" b="1">
                <a:latin typeface="Arial" charset="0"/>
                <a:ea typeface="ＭＳ Ｐゴシック" charset="0"/>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a:defRPr sz="1300" b="1"/>
            </a:lvl1pPr>
          </a:lstStyle>
          <a:p>
            <a:fld id="{B875EE9D-2328-4936-9865-2A2EDC2C314F}" type="slidenum">
              <a:rPr lang="en-US" altLang="de-DE"/>
              <a:pPr/>
              <a:t>‹Nr.›</a:t>
            </a:fld>
            <a:endParaRPr lang="en-US" altLang="de-DE"/>
          </a:p>
        </p:txBody>
      </p:sp>
    </p:spTree>
    <p:extLst>
      <p:ext uri="{BB962C8B-B14F-4D97-AF65-F5344CB8AC3E}">
        <p14:creationId xmlns:p14="http://schemas.microsoft.com/office/powerpoint/2010/main" val="26630183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59E9B35-3AC5-4070-9666-A71B0A7C107C}" type="slidenum">
              <a:rPr lang="en-US" altLang="de-DE" sz="1300"/>
              <a:pPr eaLnBrk="1" hangingPunct="1">
                <a:spcBef>
                  <a:spcPct val="0"/>
                </a:spcBef>
              </a:pPr>
              <a:t>2</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4556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46930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FFC354C-6801-4F50-A2FA-25F736A87E58}" type="slidenum">
              <a:rPr lang="en-US" altLang="de-DE" sz="1300"/>
              <a:pPr eaLnBrk="1" hangingPunct="1">
                <a:spcBef>
                  <a:spcPct val="0"/>
                </a:spcBef>
              </a:pPr>
              <a:t>3</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4577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7556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45E1AE3-B8DC-4E26-8761-8A0C1FED28F8}" type="slidenum">
              <a:rPr lang="en-US" altLang="de-DE" sz="1300"/>
              <a:pPr eaLnBrk="1" hangingPunct="1">
                <a:spcBef>
                  <a:spcPct val="0"/>
                </a:spcBef>
              </a:pPr>
              <a:t>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4618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99730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881DC55-0C27-41D3-BE1C-F1B40551F0AD}" type="slidenum">
              <a:rPr lang="en-US" altLang="de-DE" sz="1300"/>
              <a:pPr eaLnBrk="1" hangingPunct="1">
                <a:spcBef>
                  <a:spcPct val="0"/>
                </a:spcBef>
              </a:pPr>
              <a:t>5</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4597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68475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B983B06-CBE1-42A1-BBB8-0FC5317A9283}" type="slidenum">
              <a:rPr lang="en-US" altLang="de-DE" sz="1300"/>
              <a:pPr eaLnBrk="1" hangingPunct="1">
                <a:spcBef>
                  <a:spcPct val="0"/>
                </a:spcBef>
              </a:pPr>
              <a:t>6</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3768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68525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978A620-9D23-4497-83B0-C87DF5057D9D}" type="slidenum">
              <a:rPr lang="en-US" altLang="de-DE" sz="1300"/>
              <a:pPr eaLnBrk="1" hangingPunct="1">
                <a:spcBef>
                  <a:spcPct val="0"/>
                </a:spcBef>
              </a:pPr>
              <a:t>7</a:t>
            </a:fld>
            <a:endParaRPr lang="en-US" altLang="de-DE" sz="1300"/>
          </a:p>
        </p:txBody>
      </p:sp>
      <p:sp>
        <p:nvSpPr>
          <p:cNvPr id="58371" name="Rectangle 1026"/>
          <p:cNvSpPr>
            <a:spLocks noGrp="1" noRot="1" noChangeAspect="1" noChangeArrowheads="1" noTextEdit="1"/>
          </p:cNvSpPr>
          <p:nvPr>
            <p:ph type="sldImg"/>
          </p:nvPr>
        </p:nvSpPr>
        <p:spPr>
          <a:xfrm>
            <a:off x="138113" y="768350"/>
            <a:ext cx="6823075" cy="3836988"/>
          </a:xfrm>
          <a:ln/>
        </p:spPr>
      </p:sp>
      <p:sp>
        <p:nvSpPr>
          <p:cNvPr id="28365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37411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978A620-9D23-4497-83B0-C87DF5057D9D}" type="slidenum">
              <a:rPr lang="en-US" altLang="de-DE" sz="1300"/>
              <a:pPr eaLnBrk="1" hangingPunct="1">
                <a:spcBef>
                  <a:spcPct val="0"/>
                </a:spcBef>
              </a:pPr>
              <a:t>8</a:t>
            </a:fld>
            <a:endParaRPr lang="en-US" altLang="de-DE" sz="1300"/>
          </a:p>
        </p:txBody>
      </p:sp>
      <p:sp>
        <p:nvSpPr>
          <p:cNvPr id="58371" name="Rectangle 1026"/>
          <p:cNvSpPr>
            <a:spLocks noGrp="1" noRot="1" noChangeAspect="1" noChangeArrowheads="1" noTextEdit="1"/>
          </p:cNvSpPr>
          <p:nvPr>
            <p:ph type="sldImg"/>
          </p:nvPr>
        </p:nvSpPr>
        <p:spPr>
          <a:xfrm>
            <a:off x="138113" y="768350"/>
            <a:ext cx="6823075" cy="3836988"/>
          </a:xfrm>
          <a:ln/>
        </p:spPr>
      </p:sp>
      <p:sp>
        <p:nvSpPr>
          <p:cNvPr id="28365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374114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978A620-9D23-4497-83B0-C87DF5057D9D}" type="slidenum">
              <a:rPr lang="en-US" altLang="de-DE" sz="1300"/>
              <a:pPr eaLnBrk="1" hangingPunct="1">
                <a:spcBef>
                  <a:spcPct val="0"/>
                </a:spcBef>
              </a:pPr>
              <a:t>9</a:t>
            </a:fld>
            <a:endParaRPr lang="en-US" altLang="de-DE" sz="1300"/>
          </a:p>
        </p:txBody>
      </p:sp>
      <p:sp>
        <p:nvSpPr>
          <p:cNvPr id="58371" name="Rectangle 1026"/>
          <p:cNvSpPr>
            <a:spLocks noGrp="1" noRot="1" noChangeAspect="1" noChangeArrowheads="1" noTextEdit="1"/>
          </p:cNvSpPr>
          <p:nvPr>
            <p:ph type="sldImg"/>
          </p:nvPr>
        </p:nvSpPr>
        <p:spPr>
          <a:xfrm>
            <a:off x="138113" y="768350"/>
            <a:ext cx="6823075" cy="3836988"/>
          </a:xfrm>
          <a:ln/>
        </p:spPr>
      </p:sp>
      <p:sp>
        <p:nvSpPr>
          <p:cNvPr id="28365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374114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978A620-9D23-4497-83B0-C87DF5057D9D}" type="slidenum">
              <a:rPr lang="en-US" altLang="de-DE" sz="1300"/>
              <a:pPr eaLnBrk="1" hangingPunct="1">
                <a:spcBef>
                  <a:spcPct val="0"/>
                </a:spcBef>
              </a:pPr>
              <a:t>10</a:t>
            </a:fld>
            <a:endParaRPr lang="en-US" altLang="de-DE" sz="1300"/>
          </a:p>
        </p:txBody>
      </p:sp>
      <p:sp>
        <p:nvSpPr>
          <p:cNvPr id="58371" name="Rectangle 1026"/>
          <p:cNvSpPr>
            <a:spLocks noGrp="1" noRot="1" noChangeAspect="1" noChangeArrowheads="1" noTextEdit="1"/>
          </p:cNvSpPr>
          <p:nvPr>
            <p:ph type="sldImg"/>
          </p:nvPr>
        </p:nvSpPr>
        <p:spPr>
          <a:xfrm>
            <a:off x="138113" y="768350"/>
            <a:ext cx="6823075" cy="3836988"/>
          </a:xfrm>
          <a:ln/>
        </p:spPr>
      </p:sp>
      <p:sp>
        <p:nvSpPr>
          <p:cNvPr id="28365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374114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967C849-7890-4574-9CF7-551A85C803C6}" type="slidenum">
              <a:rPr lang="en-US" altLang="de-DE" sz="1300"/>
              <a:pPr eaLnBrk="1" hangingPunct="1">
                <a:spcBef>
                  <a:spcPct val="0"/>
                </a:spcBef>
              </a:pPr>
              <a:t>11</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287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32599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967C849-7890-4574-9CF7-551A85C803C6}" type="slidenum">
              <a:rPr lang="en-US" altLang="de-DE" sz="1300"/>
              <a:pPr eaLnBrk="1" hangingPunct="1">
                <a:spcBef>
                  <a:spcPct val="0"/>
                </a:spcBef>
              </a:pPr>
              <a:t>12</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287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32599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967C849-7890-4574-9CF7-551A85C803C6}" type="slidenum">
              <a:rPr lang="en-US" altLang="de-DE" sz="1300"/>
              <a:pPr eaLnBrk="1" hangingPunct="1">
                <a:spcBef>
                  <a:spcPct val="0"/>
                </a:spcBef>
              </a:pPr>
              <a:t>13</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287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32599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967C849-7890-4574-9CF7-551A85C803C6}" type="slidenum">
              <a:rPr lang="en-US" altLang="de-DE" sz="1300"/>
              <a:pPr eaLnBrk="1" hangingPunct="1">
                <a:spcBef>
                  <a:spcPct val="0"/>
                </a:spcBef>
              </a:pPr>
              <a:t>14</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287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32599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12686B2-2858-4F2F-ADD8-BE5322B49252}" type="slidenum">
              <a:rPr lang="en-US" altLang="de-DE" sz="1300"/>
              <a:pPr eaLnBrk="1" hangingPunct="1">
                <a:spcBef>
                  <a:spcPct val="0"/>
                </a:spcBef>
              </a:pPr>
              <a:t>15</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2908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756698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12686B2-2858-4F2F-ADD8-BE5322B49252}" type="slidenum">
              <a:rPr lang="en-US" altLang="de-DE" sz="1300"/>
              <a:pPr eaLnBrk="1" hangingPunct="1">
                <a:spcBef>
                  <a:spcPct val="0"/>
                </a:spcBef>
              </a:pPr>
              <a:t>16</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2908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756698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12686B2-2858-4F2F-ADD8-BE5322B49252}" type="slidenum">
              <a:rPr lang="en-US" altLang="de-DE" sz="1300"/>
              <a:pPr eaLnBrk="1" hangingPunct="1">
                <a:spcBef>
                  <a:spcPct val="0"/>
                </a:spcBef>
              </a:pPr>
              <a:t>17</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2908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756698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A30BBE9-56FB-4D43-BEDE-9BBBA53C7449}" type="slidenum">
              <a:rPr lang="en-US" altLang="de-DE" sz="1300"/>
              <a:pPr eaLnBrk="1" hangingPunct="1">
                <a:spcBef>
                  <a:spcPct val="0"/>
                </a:spcBef>
              </a:pPr>
              <a:t>18</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4659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733319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9B9412B-BC03-4307-B16A-E7F409CC258F}" type="slidenum">
              <a:rPr lang="en-US" altLang="de-DE" sz="1300"/>
              <a:pPr eaLnBrk="1" hangingPunct="1">
                <a:spcBef>
                  <a:spcPct val="0"/>
                </a:spcBef>
              </a:pPr>
              <a:t>19</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4700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364801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9B9412B-BC03-4307-B16A-E7F409CC258F}" type="slidenum">
              <a:rPr lang="en-US" altLang="de-DE" sz="1300"/>
              <a:pPr eaLnBrk="1" hangingPunct="1">
                <a:spcBef>
                  <a:spcPct val="0"/>
                </a:spcBef>
              </a:pPr>
              <a:t>20</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4700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364801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49424FC-E3A7-4FE3-A2C6-8D773A4FEC61}" type="slidenum">
              <a:rPr lang="en-US" altLang="de-DE" sz="1300"/>
              <a:pPr eaLnBrk="1" hangingPunct="1">
                <a:spcBef>
                  <a:spcPct val="0"/>
                </a:spcBef>
              </a:pPr>
              <a:t>21</a:t>
            </a:fld>
            <a:endParaRPr lang="en-US" altLang="de-DE" sz="1300"/>
          </a:p>
        </p:txBody>
      </p:sp>
      <p:sp>
        <p:nvSpPr>
          <p:cNvPr id="69635" name="Rectangle 2"/>
          <p:cNvSpPr>
            <a:spLocks noGrp="1" noRot="1" noChangeAspect="1" noChangeArrowheads="1" noTextEdit="1"/>
          </p:cNvSpPr>
          <p:nvPr>
            <p:ph type="sldImg"/>
          </p:nvPr>
        </p:nvSpPr>
        <p:spPr>
          <a:xfrm>
            <a:off x="139700" y="768350"/>
            <a:ext cx="6821488" cy="3836988"/>
          </a:xfrm>
          <a:ln/>
        </p:spPr>
      </p:sp>
      <p:sp>
        <p:nvSpPr>
          <p:cNvPr id="3502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712550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7B734A9-62A6-4AF7-9DF8-15264436D179}" type="slidenum">
              <a:rPr lang="en-US" altLang="de-DE" sz="1300"/>
              <a:pPr eaLnBrk="1" hangingPunct="1">
                <a:spcBef>
                  <a:spcPct val="0"/>
                </a:spcBef>
              </a:pPr>
              <a:t>22</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4720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387317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7B734A9-62A6-4AF7-9DF8-15264436D179}" type="slidenum">
              <a:rPr lang="en-US" altLang="de-DE" sz="1300"/>
              <a:pPr eaLnBrk="1" hangingPunct="1">
                <a:spcBef>
                  <a:spcPct val="0"/>
                </a:spcBef>
              </a:pPr>
              <a:t>23</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4720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387317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7B734A9-62A6-4AF7-9DF8-15264436D179}" type="slidenum">
              <a:rPr lang="en-US" altLang="de-DE" sz="1300"/>
              <a:pPr eaLnBrk="1" hangingPunct="1">
                <a:spcBef>
                  <a:spcPct val="0"/>
                </a:spcBef>
              </a:pPr>
              <a:t>24</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4720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387317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44AA4D8-3718-4782-8613-6D8894202269}" type="slidenum">
              <a:rPr lang="en-US" altLang="de-DE" sz="1300"/>
              <a:pPr eaLnBrk="1" hangingPunct="1">
                <a:spcBef>
                  <a:spcPct val="0"/>
                </a:spcBef>
              </a:pPr>
              <a:t>25</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4782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791670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18A8C0F-AE2E-465A-94F0-8A9BE226ED68}" type="slidenum">
              <a:rPr lang="en-US" altLang="de-DE" sz="1300"/>
              <a:pPr eaLnBrk="1" hangingPunct="1">
                <a:spcBef>
                  <a:spcPct val="0"/>
                </a:spcBef>
              </a:pPr>
              <a:t>26</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3000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712056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DE5FA7E-99A9-47C7-B248-D7F888DD4984}" type="slidenum">
              <a:rPr lang="en-US" altLang="de-DE" sz="1300"/>
              <a:pPr eaLnBrk="1" hangingPunct="1">
                <a:spcBef>
                  <a:spcPct val="0"/>
                </a:spcBef>
              </a:pPr>
              <a:t>27</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3010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634385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55200EA-DB3B-4781-8B71-A82E02F981D3}" type="slidenum">
              <a:rPr lang="en-US" altLang="de-DE" sz="1300"/>
              <a:pPr eaLnBrk="1" hangingPunct="1">
                <a:spcBef>
                  <a:spcPct val="0"/>
                </a:spcBef>
              </a:pPr>
              <a:t>28</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3256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9473352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2243D70-DCAE-4F68-ABCB-A22DF2727911}" type="slidenum">
              <a:rPr lang="en-US" altLang="de-DE" sz="1300"/>
              <a:pPr eaLnBrk="1" hangingPunct="1">
                <a:spcBef>
                  <a:spcPct val="0"/>
                </a:spcBef>
              </a:pPr>
              <a:t>29</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3020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0893921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CB1A94D-2CD8-404A-828A-EFB4FDDAE7FA}" type="slidenum">
              <a:rPr lang="en-US" altLang="de-DE" sz="1300"/>
              <a:pPr eaLnBrk="1" hangingPunct="1">
                <a:spcBef>
                  <a:spcPct val="0"/>
                </a:spcBef>
              </a:pPr>
              <a:t>30</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3297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109154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E4F0391-C6E6-438A-9A6B-5735D67DFAF8}" type="slidenum">
              <a:rPr lang="en-US" altLang="de-DE" sz="1300"/>
              <a:pPr eaLnBrk="1" hangingPunct="1">
                <a:spcBef>
                  <a:spcPct val="0"/>
                </a:spcBef>
              </a:pPr>
              <a:t>31</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3317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942150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80CEC16-8D00-4C53-92B8-086B1FBAB71E}" type="slidenum">
              <a:rPr lang="en-US" altLang="de-DE" sz="1300"/>
              <a:pPr eaLnBrk="1" hangingPunct="1">
                <a:spcBef>
                  <a:spcPct val="0"/>
                </a:spcBef>
              </a:pPr>
              <a:t>32</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3061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021966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33</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039F402-1934-4D6E-98C1-5650C1EFD122}" type="slidenum">
              <a:rPr lang="en-US" altLang="de-DE" sz="1300"/>
              <a:pPr eaLnBrk="1" hangingPunct="1">
                <a:spcBef>
                  <a:spcPct val="0"/>
                </a:spcBef>
              </a:pPr>
              <a:t>34</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3215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303712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92B588B-E483-4D0D-AB68-DA386E9F0918}" type="slidenum">
              <a:rPr lang="en-US" altLang="de-DE" sz="1300"/>
              <a:pPr eaLnBrk="1" hangingPunct="1">
                <a:spcBef>
                  <a:spcPct val="0"/>
                </a:spcBef>
              </a:pPr>
              <a:t>35</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3112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405770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92B588B-E483-4D0D-AB68-DA386E9F0918}" type="slidenum">
              <a:rPr lang="en-US" altLang="de-DE" sz="1300"/>
              <a:pPr eaLnBrk="1" hangingPunct="1">
                <a:spcBef>
                  <a:spcPct val="0"/>
                </a:spcBef>
              </a:pPr>
              <a:t>36</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3112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405770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55AC52E-0DFB-4E95-A3FE-0C38C7693218}" type="slidenum">
              <a:rPr lang="en-US" altLang="de-DE" sz="1300"/>
              <a:pPr eaLnBrk="1" hangingPunct="1">
                <a:spcBef>
                  <a:spcPct val="0"/>
                </a:spcBef>
              </a:pPr>
              <a:t>37</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3123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767015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ADCB533-9B4B-4219-B96F-799CC70F0EEB}" type="slidenum">
              <a:rPr lang="en-US" altLang="de-DE" sz="1300"/>
              <a:pPr eaLnBrk="1" hangingPunct="1">
                <a:spcBef>
                  <a:spcPct val="0"/>
                </a:spcBef>
              </a:pPr>
              <a:t>39</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3471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017683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ko-KR" sz="1000" dirty="0">
                <a:latin typeface="+mj-l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z-Cyrl-AZ"/>
              <a:t>Тренинг 6 – Сопереживание </a:t>
            </a:r>
            <a:r>
              <a:rPr lang="de-DE"/>
              <a:t>II</a:t>
            </a:r>
          </a:p>
        </p:txBody>
      </p:sp>
      <p:sp>
        <p:nvSpPr>
          <p:cNvPr id="4" name="Slide Number Placeholder 3"/>
          <p:cNvSpPr>
            <a:spLocks noGrp="1"/>
          </p:cNvSpPr>
          <p:nvPr>
            <p:ph type="sldNum" sz="quarter" idx="12"/>
          </p:nvPr>
        </p:nvSpPr>
        <p:spPr bwMode="gray"/>
        <p:txBody>
          <a:bodyPr/>
          <a:lstStyle>
            <a:lvl1pPr>
              <a:defRPr b="0"/>
            </a:lvl1pPr>
          </a:lstStyle>
          <a:p>
            <a:fld id="{3D077884-D26F-47C1-B113-F3886DA1D48D}"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z-Cyrl-AZ"/>
              <a:t>Тренинг 6 – Сопереживание </a:t>
            </a:r>
            <a:r>
              <a:rPr lang="de-DE"/>
              <a:t>II</a:t>
            </a:r>
          </a:p>
        </p:txBody>
      </p:sp>
      <p:sp>
        <p:nvSpPr>
          <p:cNvPr id="6" name="Slide Number Placeholder 5"/>
          <p:cNvSpPr>
            <a:spLocks noGrp="1"/>
          </p:cNvSpPr>
          <p:nvPr>
            <p:ph type="sldNum" sz="quarter" idx="12"/>
          </p:nvPr>
        </p:nvSpPr>
        <p:spPr bwMode="gray"/>
        <p:txBody>
          <a:bodyPr>
            <a:noAutofit/>
          </a:bodyPr>
          <a:lstStyle>
            <a:lvl1pPr>
              <a:defRPr b="0"/>
            </a:lvl1pPr>
          </a:lstStyle>
          <a:p>
            <a:fld id="{9B820087-B0BA-4772-82E6-7863F5D1D7E9}"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z-Cyrl-AZ"/>
              <a:t>Тренинг 6 – Сопереживание </a:t>
            </a:r>
            <a:r>
              <a:rPr lang="de-DE"/>
              <a:t>II</a:t>
            </a:r>
          </a:p>
        </p:txBody>
      </p:sp>
      <p:sp>
        <p:nvSpPr>
          <p:cNvPr id="7" name="Slide Number Placeholder 6"/>
          <p:cNvSpPr>
            <a:spLocks noGrp="1"/>
          </p:cNvSpPr>
          <p:nvPr>
            <p:ph type="sldNum" sz="quarter" idx="12"/>
          </p:nvPr>
        </p:nvSpPr>
        <p:spPr bwMode="gray"/>
        <p:txBody>
          <a:bodyPr/>
          <a:lstStyle>
            <a:lvl1pPr>
              <a:defRPr b="0"/>
            </a:lvl1pPr>
          </a:lstStyle>
          <a:p>
            <a:fld id="{374E4BAF-A08B-41DD-9026-A4C6105E8E0A}"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z-Cyrl-AZ"/>
              <a:t>Тренинг 6 – Сопереживание </a:t>
            </a:r>
            <a:r>
              <a:rPr lang="de-DE"/>
              <a:t>II</a:t>
            </a:r>
          </a:p>
        </p:txBody>
      </p:sp>
      <p:sp>
        <p:nvSpPr>
          <p:cNvPr id="7" name="Slide Number Placeholder 6"/>
          <p:cNvSpPr>
            <a:spLocks noGrp="1"/>
          </p:cNvSpPr>
          <p:nvPr>
            <p:ph type="sldNum" sz="quarter" idx="12"/>
          </p:nvPr>
        </p:nvSpPr>
        <p:spPr bwMode="gray"/>
        <p:txBody>
          <a:bodyPr/>
          <a:lstStyle>
            <a:lvl1pPr>
              <a:defRPr b="0"/>
            </a:lvl1pPr>
          </a:lstStyle>
          <a:p>
            <a:fld id="{3D077884-D26F-47C1-B113-F3886DA1D48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z-Cyrl-AZ"/>
              <a:t>Тренинг 6 – Сопереживание </a:t>
            </a:r>
            <a:r>
              <a:rPr lang="de-DE"/>
              <a:t>II</a:t>
            </a:r>
          </a:p>
        </p:txBody>
      </p:sp>
      <p:sp>
        <p:nvSpPr>
          <p:cNvPr id="7" name="Slide Number Placeholder 6"/>
          <p:cNvSpPr>
            <a:spLocks noGrp="1"/>
          </p:cNvSpPr>
          <p:nvPr>
            <p:ph type="sldNum" sz="quarter" idx="12"/>
          </p:nvPr>
        </p:nvSpPr>
        <p:spPr bwMode="gray"/>
        <p:txBody>
          <a:bodyPr/>
          <a:lstStyle>
            <a:lvl1pPr>
              <a:defRPr b="0"/>
            </a:lvl1pPr>
          </a:lstStyle>
          <a:p>
            <a:fld id="{3D077884-D26F-47C1-B113-F3886DA1D48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z-Cyrl-AZ"/>
              <a:t>Тренинг 6 – Сопереживание </a:t>
            </a:r>
            <a:r>
              <a:rPr lang="de-DE"/>
              <a:t>II</a:t>
            </a:r>
          </a:p>
        </p:txBody>
      </p:sp>
      <p:sp>
        <p:nvSpPr>
          <p:cNvPr id="5" name="Slide Number Placeholder 4"/>
          <p:cNvSpPr>
            <a:spLocks noGrp="1"/>
          </p:cNvSpPr>
          <p:nvPr>
            <p:ph type="sldNum" sz="quarter" idx="12"/>
          </p:nvPr>
        </p:nvSpPr>
        <p:spPr bwMode="gray"/>
        <p:txBody>
          <a:bodyPr/>
          <a:lstStyle>
            <a:lvl1pPr>
              <a:defRPr b="0"/>
            </a:lvl1pPr>
          </a:lstStyle>
          <a:p>
            <a:fld id="{8ACD082A-07E8-49A7-8A99-CD03A2B6320A}"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z-Cyrl-AZ"/>
              <a:t>Тренинг 6 – Сопереживание </a:t>
            </a:r>
            <a:r>
              <a:rPr lang="de-DE"/>
              <a:t>II</a:t>
            </a:r>
          </a:p>
        </p:txBody>
      </p:sp>
      <p:sp>
        <p:nvSpPr>
          <p:cNvPr id="4" name="Slide Number Placeholder 3"/>
          <p:cNvSpPr>
            <a:spLocks noGrp="1"/>
          </p:cNvSpPr>
          <p:nvPr>
            <p:ph type="sldNum" sz="quarter" idx="12"/>
          </p:nvPr>
        </p:nvSpPr>
        <p:spPr bwMode="gray"/>
        <p:txBody>
          <a:bodyPr/>
          <a:lstStyle>
            <a:lvl1pPr>
              <a:defRPr b="0"/>
            </a:lvl1pPr>
          </a:lstStyle>
          <a:p>
            <a:fld id="{5D02A9F7-E3B9-45B4-A4B2-DB49977DC11A}"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87491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80819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ru-RU" altLang="ko-KR" sz="1000" dirty="0">
                <a:solidFill>
                  <a:srgbClr val="333333"/>
                </a:solidFill>
                <a:latin typeface="Calibri Ligh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9734340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9671585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737636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37472187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525121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419855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4100774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917646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130841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7371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az-Cyrl-AZ"/>
              <a:t>Тренинг 6 – Сопереживание </a:t>
            </a:r>
            <a:r>
              <a:rPr lang="de-DE"/>
              <a:t>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3D077884-D26F-47C1-B113-F3886DA1D48D}"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79902334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MKT 6 B – </a:t>
            </a:r>
            <a:r>
              <a:rPr lang="az-Cyrl-AZ" altLang="ko-KR" dirty="0"/>
              <a:t>Сопереживание </a:t>
            </a:r>
            <a:r>
              <a:rPr lang="en-US" altLang="ko-KR" dirty="0"/>
              <a:t>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Hipke &amp; Russu</a:t>
            </a:r>
            <a:r>
              <a:rPr lang="nl-NL" sz="1600" dirty="0">
                <a:solidFill>
                  <a:srgbClr val="004992"/>
                </a:solidFill>
              </a:rPr>
              <a:t> (11|21)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380409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dirty="0">
                <a:solidFill>
                  <a:srgbClr val="004992"/>
                </a:solidFill>
                <a:latin typeface="+mn-lt"/>
                <a:ea typeface="+mn-ea"/>
                <a:cs typeface="+mn-cs"/>
              </a:rPr>
              <a:t>На какие особенности внешности Вы обращаете внимание в первую очередь, eсли с кем-то знакомитесь?</a:t>
            </a:r>
            <a:br>
              <a:rPr lang="ru-RU" sz="3600" dirty="0">
                <a:solidFill>
                  <a:srgbClr val="004992"/>
                </a:solidFill>
                <a:latin typeface="+mn-lt"/>
                <a:ea typeface="+mn-ea"/>
                <a:cs typeface="+mn-cs"/>
              </a:rPr>
            </a:br>
            <a:r>
              <a:rPr lang="ru-RU" sz="1800" dirty="0">
                <a:solidFill>
                  <a:srgbClr val="004992"/>
                </a:solidFill>
                <a:latin typeface="+mn-lt"/>
                <a:ea typeface="+mn-ea"/>
                <a:cs typeface="+mn-cs"/>
              </a:rPr>
              <a:t>Насколько этихарактеристики надежны?</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2</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ru-RU" sz="3600" dirty="0">
                <a:solidFill>
                  <a:srgbClr val="004992"/>
                </a:solidFill>
                <a:latin typeface="+mn-lt"/>
                <a:ea typeface="+mn-ea"/>
                <a:cs typeface="+mn-cs"/>
              </a:rPr>
              <a:t>На какие особенности внешности Вы обращаете внимание в первую очередь, eсли с кем-то знакомитесь?</a:t>
            </a:r>
            <a:br>
              <a:rPr lang="en-US" sz="3600" dirty="0">
                <a:solidFill>
                  <a:srgbClr val="004992"/>
                </a:solidFill>
                <a:latin typeface="+mn-lt"/>
                <a:ea typeface="+mn-ea"/>
                <a:cs typeface="+mn-cs"/>
              </a:rPr>
            </a:br>
            <a:r>
              <a:rPr lang="ru-RU" sz="1800" dirty="0">
                <a:solidFill>
                  <a:srgbClr val="004992"/>
                </a:solidFill>
                <a:latin typeface="+mn-lt"/>
                <a:ea typeface="+mn-ea"/>
                <a:cs typeface="+mn-cs"/>
              </a:rPr>
              <a:t>Насколько этихарактеристики надежны?</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3</a:t>
            </a:fld>
            <a:endParaRPr lang="de-DE" altLang="de-DE">
              <a:latin typeface="+mn-lt"/>
              <a:ea typeface="+mn-ea"/>
            </a:endParaRPr>
          </a:p>
        </p:txBody>
      </p:sp>
      <p:sp>
        <p:nvSpPr>
          <p:cNvPr id="19" name="Caption_24"/>
          <p:cNvSpPr txBox="1">
            <a:spLocks noChangeArrowheads="1"/>
          </p:cNvSpPr>
          <p:nvPr/>
        </p:nvSpPr>
        <p:spPr bwMode="auto">
          <a:xfrm>
            <a:off x="2331277" y="5085184"/>
            <a:ext cx="21945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az-Cyrl-AZ" altLang="de-DE" sz="2000">
                <a:latin typeface="+mn-lt"/>
                <a:ea typeface="+mn-ea"/>
              </a:rPr>
              <a:t>язык тела/</a:t>
            </a:r>
            <a:br>
              <a:rPr lang="az-Cyrl-AZ" altLang="de-DE" sz="2000">
                <a:latin typeface="+mn-lt"/>
                <a:ea typeface="+mn-ea"/>
              </a:rPr>
            </a:br>
            <a:r>
              <a:rPr lang="az-Cyrl-AZ" altLang="de-DE" sz="2000">
                <a:latin typeface="+mn-lt"/>
                <a:ea typeface="+mn-ea"/>
              </a:rPr>
              <a:t>поза?</a:t>
            </a:r>
            <a:endParaRPr lang="de-DE" altLang="de-DE" sz="2000" dirty="0">
              <a:latin typeface="+mn-lt"/>
              <a:ea typeface="+mn-ea"/>
            </a:endParaRPr>
          </a:p>
        </p:txBody>
      </p:sp>
      <p:sp>
        <p:nvSpPr>
          <p:cNvPr id="20" name="Caption_25"/>
          <p:cNvSpPr txBox="1">
            <a:spLocks noChangeArrowheads="1"/>
          </p:cNvSpPr>
          <p:nvPr/>
        </p:nvSpPr>
        <p:spPr bwMode="auto">
          <a:xfrm>
            <a:off x="2331277"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az-Cyrl-AZ" altLang="de-DE" sz="2000">
                <a:latin typeface="+mn-lt"/>
                <a:ea typeface="+mn-ea"/>
              </a:rPr>
              <a:t>Глаза?</a:t>
            </a:r>
            <a:endParaRPr lang="de-DE" altLang="de-DE" sz="2000" dirty="0">
              <a:latin typeface="+mn-lt"/>
              <a:ea typeface="+mn-ea"/>
            </a:endParaRPr>
          </a:p>
        </p:txBody>
      </p:sp>
      <p:sp>
        <p:nvSpPr>
          <p:cNvPr id="21" name="Caption_26"/>
          <p:cNvSpPr txBox="1">
            <a:spLocks noChangeArrowheads="1"/>
          </p:cNvSpPr>
          <p:nvPr/>
        </p:nvSpPr>
        <p:spPr bwMode="auto">
          <a:xfrm>
            <a:off x="8624573"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az-Cyrl-AZ" altLang="de-DE" sz="2000">
                <a:solidFill>
                  <a:srgbClr val="333333"/>
                </a:solidFill>
                <a:latin typeface="+mn-lt"/>
                <a:ea typeface="+mn-ea"/>
              </a:rPr>
              <a:t>Речь?</a:t>
            </a:r>
            <a:endParaRPr lang="de-DE" altLang="de-DE" sz="2000" dirty="0">
              <a:solidFill>
                <a:srgbClr val="333333"/>
              </a:solidFill>
              <a:latin typeface="+mn-lt"/>
              <a:ea typeface="+mn-ea"/>
            </a:endParaRPr>
          </a:p>
        </p:txBody>
      </p:sp>
      <p:sp>
        <p:nvSpPr>
          <p:cNvPr id="22" name="Caption_27"/>
          <p:cNvSpPr txBox="1">
            <a:spLocks noChangeArrowheads="1"/>
          </p:cNvSpPr>
          <p:nvPr/>
        </p:nvSpPr>
        <p:spPr bwMode="auto">
          <a:xfrm>
            <a:off x="8438245" y="4437112"/>
            <a:ext cx="1554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az-Cyrl-AZ" altLang="de-DE" sz="2000">
                <a:solidFill>
                  <a:srgbClr val="333333"/>
                </a:solidFill>
                <a:latin typeface="+mn-lt"/>
                <a:ea typeface="+mn-ea"/>
              </a:rPr>
              <a:t>Одежда?</a:t>
            </a:r>
            <a:endParaRPr lang="de-DE" altLang="de-DE" sz="2000" dirty="0">
              <a:solidFill>
                <a:srgbClr val="333333"/>
              </a:solidFill>
              <a:latin typeface="+mn-lt"/>
              <a:ea typeface="+mn-ea"/>
            </a:endParaRPr>
          </a:p>
        </p:txBody>
      </p:sp>
      <p:sp>
        <p:nvSpPr>
          <p:cNvPr id="23" name="Caption_28"/>
          <p:cNvSpPr>
            <a:spLocks noChangeShapeType="1"/>
          </p:cNvSpPr>
          <p:nvPr/>
        </p:nvSpPr>
        <p:spPr bwMode="auto">
          <a:xfrm>
            <a:off x="2359877"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4" name="Caption_29"/>
          <p:cNvSpPr>
            <a:spLocks noChangeShapeType="1"/>
          </p:cNvSpPr>
          <p:nvPr/>
        </p:nvSpPr>
        <p:spPr bwMode="auto">
          <a:xfrm flipH="1">
            <a:off x="6248309"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Caption_30"/>
          <p:cNvSpPr>
            <a:spLocks noChangeShapeType="1"/>
          </p:cNvSpPr>
          <p:nvPr/>
        </p:nvSpPr>
        <p:spPr bwMode="auto">
          <a:xfrm flipH="1">
            <a:off x="6464333"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Caption_31"/>
          <p:cNvSpPr>
            <a:spLocks noChangeShapeType="1"/>
          </p:cNvSpPr>
          <p:nvPr/>
        </p:nvSpPr>
        <p:spPr bwMode="auto">
          <a:xfrm flipH="1">
            <a:off x="7830213"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Caption_32"/>
          <p:cNvSpPr txBox="1">
            <a:spLocks noChangeArrowheads="1"/>
          </p:cNvSpPr>
          <p:nvPr/>
        </p:nvSpPr>
        <p:spPr bwMode="auto">
          <a:xfrm>
            <a:off x="8624573"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az-Cyrl-AZ" altLang="de-DE" sz="2000">
                <a:solidFill>
                  <a:srgbClr val="333333"/>
                </a:solidFill>
                <a:latin typeface="+mn-lt"/>
                <a:ea typeface="+mn-ea"/>
              </a:rPr>
              <a:t>Руки?</a:t>
            </a:r>
            <a:endParaRPr lang="de-DE" altLang="de-DE" sz="2000" dirty="0">
              <a:solidFill>
                <a:srgbClr val="333333"/>
              </a:solidFill>
              <a:latin typeface="+mn-lt"/>
              <a:ea typeface="+mn-ea"/>
            </a:endParaRPr>
          </a:p>
        </p:txBody>
      </p:sp>
      <p:sp>
        <p:nvSpPr>
          <p:cNvPr id="28" name="Caption_33"/>
          <p:cNvSpPr>
            <a:spLocks noChangeShapeType="1"/>
          </p:cNvSpPr>
          <p:nvPr/>
        </p:nvSpPr>
        <p:spPr bwMode="auto">
          <a:xfrm flipV="1">
            <a:off x="2359877"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2"/>
          <p:cNvSpPr txBox="1">
            <a:spLocks noChangeArrowheads="1"/>
          </p:cNvSpPr>
          <p:nvPr/>
        </p:nvSpPr>
        <p:spPr bwMode="auto">
          <a:xfrm>
            <a:off x="4645592"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az-Cyrl-AZ" altLang="de-DE" sz="2000" i="1">
                <a:latin typeface="+mn-lt"/>
                <a:ea typeface="+mn-ea"/>
              </a:rPr>
              <a:t>что нибудь другое?...</a:t>
            </a:r>
            <a:endParaRPr lang="de-DE" altLang="de-DE" sz="2000" i="1" dirty="0">
              <a:latin typeface="+mn-lt"/>
              <a:ea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Какие существуют другие источники информации?</a:t>
            </a:r>
            <a:br>
              <a:rPr lang="ru-RU" sz="3600">
                <a:solidFill>
                  <a:srgbClr val="004992"/>
                </a:solidFill>
                <a:latin typeface="+mn-lt"/>
                <a:ea typeface="+mn-ea"/>
                <a:cs typeface="+mn-cs"/>
              </a:rPr>
            </a:br>
            <a:r>
              <a:rPr lang="ru-RU">
                <a:solidFill>
                  <a:srgbClr val="004992"/>
                </a:solidFill>
                <a:latin typeface="+mn-lt"/>
                <a:ea typeface="+mn-ea"/>
                <a:cs typeface="+mn-cs"/>
              </a:rPr>
              <a:t>Насколько надежными они являются?</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4</a:t>
            </a:fld>
            <a:endParaRPr lang="de-DE" altLang="de-DE">
              <a:latin typeface="+mn-lt"/>
              <a:ea typeface="+mn-ea"/>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Какие существуют другие источники информации?</a:t>
            </a:r>
            <a:br>
              <a:rPr lang="ru-RU" sz="3600">
                <a:solidFill>
                  <a:srgbClr val="004992"/>
                </a:solidFill>
                <a:latin typeface="+mn-lt"/>
                <a:ea typeface="+mn-ea"/>
                <a:cs typeface="+mn-cs"/>
              </a:rPr>
            </a:br>
            <a:r>
              <a:rPr lang="ru-RU">
                <a:solidFill>
                  <a:srgbClr val="004992"/>
                </a:solidFill>
                <a:latin typeface="+mn-lt"/>
                <a:ea typeface="+mn-ea"/>
                <a:cs typeface="+mn-cs"/>
              </a:rPr>
              <a:t>Насколько надежными они являются?</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08955" y="2204864"/>
            <a:ext cx="6583680" cy="4248000"/>
          </a:xfrm>
        </p:spPr>
        <p:txBody>
          <a:bodyPr/>
          <a:lstStyle/>
          <a:p>
            <a:pPr marL="342900" lvl="0" indent="-342900" defTabSz="914400" fontAlgn="base">
              <a:buClr>
                <a:srgbClr val="333333"/>
              </a:buClr>
              <a:buFont typeface="WingDings"/>
              <a:buChar char=""/>
            </a:pPr>
            <a:r>
              <a:rPr lang="ru-RU" altLang="de-DE" sz="2400">
                <a:solidFill>
                  <a:srgbClr val="333333"/>
                </a:solidFill>
              </a:rPr>
              <a:t>Знание о конкретном человеке (слухи): напр.</a:t>
            </a:r>
            <a:r>
              <a:rPr lang="de-DE" altLang="de-DE" sz="2400" dirty="0">
                <a:solidFill>
                  <a:srgbClr val="333333"/>
                </a:solidFill>
              </a:rPr>
              <a:t>,</a:t>
            </a:r>
            <a:r>
              <a:rPr lang="ru-RU" altLang="de-DE" sz="2400" dirty="0">
                <a:solidFill>
                  <a:srgbClr val="333333"/>
                </a:solidFill>
              </a:rPr>
              <a:t> замечание Вашего хорошего друга</a:t>
            </a:r>
          </a:p>
          <a:p>
            <a:pPr marL="342900" lvl="0" indent="-342900" defTabSz="914400" fontAlgn="base">
              <a:buClr>
                <a:srgbClr val="333333"/>
              </a:buClr>
              <a:buFont typeface="WingDings"/>
              <a:buChar char=""/>
            </a:pPr>
            <a:r>
              <a:rPr lang="ru-RU" altLang="de-DE" sz="2400" dirty="0">
                <a:solidFill>
                  <a:srgbClr val="333333"/>
                </a:solidFill>
              </a:rPr>
              <a:t>Знание о подобных людях, относящихcя к одной и той же грyппе</a:t>
            </a:r>
            <a:r>
              <a:rPr lang="de-DE" altLang="de-DE" sz="2400" dirty="0">
                <a:solidFill>
                  <a:srgbClr val="333333"/>
                </a:solidFill>
              </a:rPr>
              <a:t>:</a:t>
            </a:r>
            <a:r>
              <a:rPr lang="ru-RU" altLang="de-DE" sz="2400" dirty="0">
                <a:solidFill>
                  <a:srgbClr val="333333"/>
                </a:solidFill>
              </a:rPr>
              <a:t> напр., </a:t>
            </a:r>
            <a:r>
              <a:rPr lang="ru-RU" altLang="de-DE" sz="2400" i="1" dirty="0">
                <a:solidFill>
                  <a:srgbClr val="333333"/>
                </a:solidFill>
              </a:rPr>
              <a:t>рокер</a:t>
            </a:r>
            <a:r>
              <a:rPr lang="ru-RU" altLang="de-DE" sz="2400" dirty="0">
                <a:solidFill>
                  <a:srgbClr val="333333"/>
                </a:solidFill>
              </a:rPr>
              <a:t>)</a:t>
            </a:r>
          </a:p>
          <a:p>
            <a:pPr marL="342900" lvl="0" indent="-342900" defTabSz="914400" fontAlgn="base">
              <a:buClr>
                <a:srgbClr val="333333"/>
              </a:buClr>
              <a:buFont typeface="WingDings"/>
              <a:buChar char=""/>
            </a:pPr>
            <a:r>
              <a:rPr lang="ru-RU" altLang="de-DE" sz="2400">
                <a:solidFill>
                  <a:srgbClr val="333333"/>
                </a:solidFill>
              </a:rPr>
              <a:t>“Шестое чувство”/</a:t>
            </a:r>
            <a:r>
              <a:rPr lang="ru-RU" altLang="de-DE" sz="2400" dirty="0">
                <a:solidFill>
                  <a:srgbClr val="333333"/>
                </a:solidFill>
              </a:rPr>
              <a:t>интуиция</a:t>
            </a:r>
          </a:p>
          <a:p>
            <a:pPr marL="342900" lvl="0" indent="-342900" defTabSz="914400" fontAlgn="base">
              <a:buClr>
                <a:srgbClr val="333333"/>
              </a:buClr>
              <a:buFont typeface="WingDings"/>
              <a:buChar char=""/>
            </a:pPr>
            <a:r>
              <a:rPr lang="ru-RU" altLang="de-DE" sz="2400" dirty="0">
                <a:solidFill>
                  <a:srgbClr val="333333"/>
                </a:solidFill>
              </a:rPr>
              <a:t>Высказывания в письменной форме: напр., электронная почта, интернет-чаты</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5</a:t>
            </a:fld>
            <a:endParaRPr lang="de-DE" altLang="de-DE">
              <a:latin typeface="+mn-lt"/>
              <a:ea typeface="+mn-ea"/>
            </a:endParaRPr>
          </a:p>
        </p:txBody>
      </p:sp>
      <p:pic>
        <p:nvPicPr>
          <p:cNvPr id="8"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ru-RU" sz="3600">
                <a:solidFill>
                  <a:srgbClr val="004992"/>
                </a:solidFill>
                <a:latin typeface="+mn-lt"/>
                <a:ea typeface="+mn-ea"/>
                <a:cs typeface="+mn-cs"/>
              </a:rPr>
              <a:t>“Сильные” и “слабые” стороны оценки</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ru-RU" altLang="de-DE" sz="2400">
                <a:solidFill>
                  <a:srgbClr val="333333"/>
                </a:solidFill>
              </a:rPr>
              <a:t>После того, как мы обсудили некоторые аспекты и возможности, которые могут быть использованны для индивидуальной оценки человека, обсуждим их сильные и слабые стороны.</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3" name="Slide Number Placeholder 2"/>
          <p:cNvSpPr>
            <a:spLocks noGrp="1"/>
          </p:cNvSpPr>
          <p:nvPr>
            <p:ph type="sldNum" sz="quarter" idx="12"/>
          </p:nvPr>
        </p:nvSpPr>
        <p:spPr/>
        <p:txBody>
          <a:bodyPr/>
          <a:lstStyle/>
          <a:p>
            <a:fld id="{9B820087-B0BA-4772-82E6-7863F5D1D7E9}" type="slidenum">
              <a:rPr lang="de-DE" altLang="de-DE" smtClean="0">
                <a:latin typeface="+mn-lt"/>
                <a:ea typeface="+mn-ea"/>
              </a:rPr>
              <a:pPr/>
              <a:t>6</a:t>
            </a:fld>
            <a:endParaRPr lang="de-DE" altLang="de-DE">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dirty="0">
                <a:solidFill>
                  <a:srgbClr val="004992"/>
                </a:solidFill>
                <a:latin typeface="+mn-lt"/>
                <a:ea typeface="+mn-ea"/>
                <a:cs typeface="+mn-cs"/>
              </a:rPr>
              <a:t>Обсудите сильные и слабые стороны критерий/поведения при оценки личности</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7</a:t>
            </a:fld>
            <a:endParaRPr lang="de-DE" altLang="de-DE">
              <a:latin typeface="+mn-lt"/>
              <a:ea typeface="+mn-ea"/>
            </a:endParaRPr>
          </a:p>
        </p:txBody>
      </p:sp>
      <p:graphicFrame>
        <p:nvGraphicFramePr>
          <p:cNvPr id="10" name="Group 2"/>
          <p:cNvGraphicFramePr>
            <a:graphicFrameLocks noGrp="1"/>
          </p:cNvGraphicFramePr>
          <p:nvPr>
            <p:extLst>
              <p:ext uri="{D42A27DB-BD31-4B8C-83A1-F6EECF244321}">
                <p14:modId xmlns:p14="http://schemas.microsoft.com/office/powerpoint/2010/main" val="3549156655"/>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Жесты/язык тела/поза</a:t>
                      </a:r>
                      <a:endParaRPr kumimoji="0" lang="en-US"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Пример</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1" i="0" u="none" strike="noStrike" cap="none" normalizeH="0" baseline="0" dirty="0">
                          <a:ln>
                            <a:noFill/>
                          </a:ln>
                          <a:solidFill>
                            <a:srgbClr val="004992"/>
                          </a:solidFill>
                          <a:effectLst/>
                          <a:latin typeface="+mn-lt"/>
                          <a:ea typeface="+mn-ea"/>
                          <a:cs typeface="+mn-cs"/>
                        </a:rPr>
                        <a:t>???</a:t>
                      </a:r>
                      <a:endParaRPr kumimoji="0" lang="ru-RU"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1200"/>
                        </a:spcBef>
                        <a:spcAft>
                          <a:spcPct val="0"/>
                        </a:spcAft>
                        <a:buClrTx/>
                        <a:buSzTx/>
                        <a:buFontTx/>
                        <a:buNone/>
                        <a:tabLst/>
                        <a:defRPr/>
                      </a:pPr>
                      <a:r>
                        <a:rPr lang="az-Cyrl-AZ" altLang="de-DE" sz="2000" b="0" dirty="0">
                          <a:solidFill>
                            <a:srgbClr val="333333"/>
                          </a:solidFill>
                          <a:latin typeface="+mn-lt"/>
                          <a:ea typeface="+mn-ea"/>
                          <a:cs typeface="+mn-cs"/>
                        </a:rPr>
                        <a:t>молиться или замерзнуть?</a:t>
                      </a:r>
                      <a:endParaRPr lang="de-DE" altLang="de-DE" sz="2000" b="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Осторожно: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1"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284984"/>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Text Box 19"/>
          <p:cNvSpPr txBox="1">
            <a:spLocks noChangeArrowheads="1"/>
          </p:cNvSpPr>
          <p:nvPr/>
        </p:nvSpPr>
        <p:spPr bwMode="auto">
          <a:xfrm>
            <a:off x="6673651" y="2349500"/>
            <a:ext cx="388933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endParaRPr lang="en-GB" altLang="de-DE" sz="1800" b="1" dirty="0">
              <a:solidFill>
                <a:srgbClr val="333333"/>
              </a:solidFill>
              <a:latin typeface="+mn-lt"/>
              <a:ea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dirty="0">
                <a:solidFill>
                  <a:srgbClr val="004992"/>
                </a:solidFill>
                <a:latin typeface="+mn-lt"/>
                <a:ea typeface="+mn-ea"/>
                <a:cs typeface="+mn-cs"/>
              </a:rPr>
              <a:t>Обсудите сильные и слабые стороны критерий/поведения при оценки личности</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8</a:t>
            </a:fld>
            <a:endParaRPr lang="de-DE" altLang="de-DE">
              <a:latin typeface="+mn-lt"/>
              <a:ea typeface="+mn-ea"/>
            </a:endParaRPr>
          </a:p>
        </p:txBody>
      </p:sp>
      <p:graphicFrame>
        <p:nvGraphicFramePr>
          <p:cNvPr id="10" name="Group 2"/>
          <p:cNvGraphicFramePr>
            <a:graphicFrameLocks noGrp="1"/>
          </p:cNvGraphicFramePr>
          <p:nvPr>
            <p:extLst>
              <p:ext uri="{D42A27DB-BD31-4B8C-83A1-F6EECF244321}">
                <p14:modId xmlns:p14="http://schemas.microsoft.com/office/powerpoint/2010/main" val="4084946680"/>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Жесты/язык тела/поза</a:t>
                      </a:r>
                      <a:endParaRPr kumimoji="0" lang="en-US"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Пример</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Жесты и позы могут подчеркнуть слова, напр., сжать кулак при угрозе, поднять руки в знак приветствия, приклонить голову во время молитвы.</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1200"/>
                        </a:spcBef>
                        <a:spcAft>
                          <a:spcPct val="0"/>
                        </a:spcAft>
                        <a:buClrTx/>
                        <a:buSzTx/>
                        <a:buFontTx/>
                        <a:buNone/>
                        <a:tabLst/>
                        <a:defRPr/>
                      </a:pPr>
                      <a:r>
                        <a:rPr lang="az-Cyrl-AZ" altLang="de-DE" sz="2000" b="0" dirty="0">
                          <a:solidFill>
                            <a:srgbClr val="333333"/>
                          </a:solidFill>
                          <a:latin typeface="+mn-lt"/>
                          <a:ea typeface="+mn-ea"/>
                          <a:cs typeface="+mn-cs"/>
                        </a:rPr>
                        <a:t>молиться или замерзнуть?</a:t>
                      </a:r>
                      <a:endParaRPr lang="de-DE" altLang="de-DE" sz="2000" b="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Осторожно: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1"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284984"/>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Text Box 19"/>
          <p:cNvSpPr txBox="1">
            <a:spLocks noChangeArrowheads="1"/>
          </p:cNvSpPr>
          <p:nvPr/>
        </p:nvSpPr>
        <p:spPr bwMode="auto">
          <a:xfrm>
            <a:off x="6673651" y="2349500"/>
            <a:ext cx="388933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endParaRPr lang="en-GB" altLang="de-DE" sz="1800" b="1" dirty="0">
              <a:solidFill>
                <a:srgbClr val="333333"/>
              </a:solidFill>
              <a:latin typeface="+mn-lt"/>
              <a:ea typeface="+mn-ea"/>
            </a:endParaRPr>
          </a:p>
        </p:txBody>
      </p:sp>
    </p:spTree>
    <p:extLst>
      <p:ext uri="{BB962C8B-B14F-4D97-AF65-F5344CB8AC3E}">
        <p14:creationId xmlns:p14="http://schemas.microsoft.com/office/powerpoint/2010/main" val="1715346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dirty="0">
                <a:solidFill>
                  <a:srgbClr val="004992"/>
                </a:solidFill>
                <a:latin typeface="+mn-lt"/>
                <a:ea typeface="+mn-ea"/>
                <a:cs typeface="+mn-cs"/>
              </a:rPr>
              <a:t>Обсудите сильные и слабые стороны критерий/поведения при оценки личности</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9</a:t>
            </a:fld>
            <a:endParaRPr lang="de-DE" altLang="de-DE">
              <a:latin typeface="+mn-lt"/>
              <a:ea typeface="+mn-ea"/>
            </a:endParaRPr>
          </a:p>
        </p:txBody>
      </p:sp>
      <p:graphicFrame>
        <p:nvGraphicFramePr>
          <p:cNvPr id="10" name="Group 2"/>
          <p:cNvGraphicFramePr>
            <a:graphicFrameLocks noGrp="1"/>
          </p:cNvGraphicFramePr>
          <p:nvPr>
            <p:extLst>
              <p:ext uri="{D42A27DB-BD31-4B8C-83A1-F6EECF244321}">
                <p14:modId xmlns:p14="http://schemas.microsoft.com/office/powerpoint/2010/main" val="1485485957"/>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Жесты/язык тела/поза</a:t>
                      </a:r>
                      <a:endParaRPr kumimoji="0" lang="en-US"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Пример</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Жесты и позы могут подчеркнуть слова, напр., сжать кулак при угрозе, поднять руки в знак приветствия, приклонить голову во время молитвы.</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Косвенные признаки часто придают смысл: бурное жестикулирование может указать на нервозность человека (но: обратите внимание на культурные различия), сутулиться на неуверенность в себе.</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1200"/>
                        </a:spcBef>
                        <a:spcAft>
                          <a:spcPct val="0"/>
                        </a:spcAft>
                        <a:buClrTx/>
                        <a:buSzTx/>
                        <a:buFontTx/>
                        <a:buNone/>
                        <a:tabLst/>
                        <a:defRPr/>
                      </a:pPr>
                      <a:r>
                        <a:rPr lang="az-Cyrl-AZ" altLang="de-DE" sz="2000" b="0" dirty="0">
                          <a:solidFill>
                            <a:srgbClr val="333333"/>
                          </a:solidFill>
                          <a:latin typeface="+mn-lt"/>
                          <a:ea typeface="+mn-ea"/>
                          <a:cs typeface="+mn-cs"/>
                        </a:rPr>
                        <a:t>молиться или замерзнуть?</a:t>
                      </a:r>
                      <a:endParaRPr lang="de-DE" altLang="de-DE" sz="2000" b="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Осторожно: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1"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284984"/>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Text Box 19"/>
          <p:cNvSpPr txBox="1">
            <a:spLocks noChangeArrowheads="1"/>
          </p:cNvSpPr>
          <p:nvPr/>
        </p:nvSpPr>
        <p:spPr bwMode="auto">
          <a:xfrm>
            <a:off x="6673651" y="2349500"/>
            <a:ext cx="388933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endParaRPr lang="en-GB" altLang="de-DE" sz="1800" b="1" dirty="0">
              <a:solidFill>
                <a:srgbClr val="333333"/>
              </a:solidFill>
              <a:latin typeface="+mn-lt"/>
              <a:ea typeface="+mn-ea"/>
            </a:endParaRPr>
          </a:p>
        </p:txBody>
      </p:sp>
    </p:spTree>
    <p:extLst>
      <p:ext uri="{BB962C8B-B14F-4D97-AF65-F5344CB8AC3E}">
        <p14:creationId xmlns:p14="http://schemas.microsoft.com/office/powerpoint/2010/main" val="1397372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dirty="0">
                <a:solidFill>
                  <a:srgbClr val="004992"/>
                </a:solidFill>
                <a:latin typeface="+mn-lt"/>
                <a:ea typeface="+mn-ea"/>
                <a:cs typeface="+mn-cs"/>
              </a:rPr>
              <a:t>Обсудите сильные и слабые стороны критерий/поведения при оценки личности</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10</a:t>
            </a:fld>
            <a:endParaRPr lang="de-DE" altLang="de-DE">
              <a:latin typeface="+mn-lt"/>
              <a:ea typeface="+mn-ea"/>
            </a:endParaRPr>
          </a:p>
        </p:txBody>
      </p:sp>
      <p:graphicFrame>
        <p:nvGraphicFramePr>
          <p:cNvPr id="10" name="Group 2"/>
          <p:cNvGraphicFramePr>
            <a:graphicFrameLocks noGrp="1"/>
          </p:cNvGraphicFramePr>
          <p:nvPr>
            <p:extLst>
              <p:ext uri="{D42A27DB-BD31-4B8C-83A1-F6EECF244321}">
                <p14:modId xmlns:p14="http://schemas.microsoft.com/office/powerpoint/2010/main" val="158615619"/>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Жесты/язык тела/поза</a:t>
                      </a:r>
                      <a:endParaRPr kumimoji="0" lang="en-US"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Пример</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Жесты и позы могут подчеркнуть слова, напр., сжать кулак при угрозе, поднять руки в знак приветствия, приклонить голову во время молитвы.</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Косвенные признаки часто придают смысл: бурное жестикулирование может указать на нервозность человека (но: обратите внимание на культурные различия), сутулиться на неуверенность в себе.</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1200"/>
                        </a:spcBef>
                        <a:spcAft>
                          <a:spcPct val="0"/>
                        </a:spcAft>
                        <a:buClrTx/>
                        <a:buSzTx/>
                        <a:buFontTx/>
                        <a:buNone/>
                        <a:tabLst/>
                        <a:defRPr/>
                      </a:pPr>
                      <a:r>
                        <a:rPr lang="az-Cyrl-AZ" altLang="de-DE" sz="2000" b="0" dirty="0">
                          <a:solidFill>
                            <a:srgbClr val="333333"/>
                          </a:solidFill>
                          <a:latin typeface="+mn-lt"/>
                          <a:ea typeface="+mn-ea"/>
                          <a:cs typeface="+mn-cs"/>
                        </a:rPr>
                        <a:t>молиться или замерзнуть?</a:t>
                      </a:r>
                      <a:endParaRPr lang="de-DE" altLang="de-DE" sz="2000" b="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Осторожно: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Язык тела может быть обманчивым.</a:t>
                      </a:r>
                      <a:br>
                        <a:rPr kumimoji="0" lang="ru-RU" sz="2000" b="0" i="0" u="none" strike="noStrike" cap="none" normalizeH="0" baseline="0" dirty="0">
                          <a:ln>
                            <a:noFill/>
                          </a:ln>
                          <a:solidFill>
                            <a:srgbClr val="333333"/>
                          </a:solidFill>
                          <a:effectLst/>
                          <a:latin typeface="+mn-lt"/>
                          <a:ea typeface="+mn-ea"/>
                          <a:cs typeface="+mn-cs"/>
                        </a:rPr>
                      </a:br>
                      <a:r>
                        <a:rPr kumimoji="0" lang="ru-RU" sz="2000" b="0" i="0" u="none" strike="noStrike" cap="none" normalizeH="0" baseline="0" dirty="0">
                          <a:ln>
                            <a:noFill/>
                          </a:ln>
                          <a:solidFill>
                            <a:srgbClr val="333333"/>
                          </a:solidFill>
                          <a:effectLst/>
                          <a:latin typeface="+mn-lt"/>
                          <a:ea typeface="+mn-ea"/>
                          <a:cs typeface="+mn-cs"/>
                        </a:rPr>
                        <a:t>Пример: Также можно </a:t>
                      </a:r>
                      <a:r>
                        <a:rPr kumimoji="0" lang="ru-RU" sz="2000" b="0" i="0" u="none" strike="noStrike" cap="none" normalizeH="0" baseline="0">
                          <a:ln>
                            <a:noFill/>
                          </a:ln>
                          <a:solidFill>
                            <a:srgbClr val="333333"/>
                          </a:solidFill>
                          <a:effectLst/>
                          <a:latin typeface="+mn-lt"/>
                          <a:ea typeface="+mn-ea"/>
                          <a:cs typeface="+mn-cs"/>
                        </a:rPr>
                        <a:t>выроботать “уверенную фасаду” </a:t>
                      </a:r>
                      <a:r>
                        <a:rPr kumimoji="0" lang="ru-RU" sz="2000" b="0" i="0" u="none" strike="noStrike" cap="none" normalizeH="0" baseline="0" dirty="0">
                          <a:ln>
                            <a:noFill/>
                          </a:ln>
                          <a:solidFill>
                            <a:srgbClr val="333333"/>
                          </a:solidFill>
                          <a:effectLst/>
                          <a:latin typeface="+mn-lt"/>
                          <a:ea typeface="+mn-ea"/>
                          <a:cs typeface="+mn-cs"/>
                        </a:rPr>
                        <a:t>приучив себя к этому. Уверенный в себе человек с проблемной осанкой может произвести впечаление неуверенной в себе личности.</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284984"/>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Text Box 19"/>
          <p:cNvSpPr txBox="1">
            <a:spLocks noChangeArrowheads="1"/>
          </p:cNvSpPr>
          <p:nvPr/>
        </p:nvSpPr>
        <p:spPr bwMode="auto">
          <a:xfrm>
            <a:off x="6673651" y="2349500"/>
            <a:ext cx="388933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endParaRPr lang="en-GB" altLang="de-DE" sz="1800" b="1" dirty="0">
              <a:solidFill>
                <a:srgbClr val="333333"/>
              </a:solidFill>
              <a:latin typeface="+mn-lt"/>
              <a:ea typeface="+mn-ea"/>
            </a:endParaRPr>
          </a:p>
        </p:txBody>
      </p:sp>
    </p:spTree>
    <p:extLst>
      <p:ext uri="{BB962C8B-B14F-4D97-AF65-F5344CB8AC3E}">
        <p14:creationId xmlns:p14="http://schemas.microsoft.com/office/powerpoint/2010/main" val="3209415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dirty="0">
                <a:solidFill>
                  <a:srgbClr val="004992"/>
                </a:solidFill>
                <a:latin typeface="+mn-lt"/>
                <a:ea typeface="+mn-ea"/>
                <a:cs typeface="+mn-cs"/>
              </a:rPr>
              <a:t>Обсудите сильные и слабые стороны критерий/поведения при оценки личности</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11</a:t>
            </a:fld>
            <a:endParaRPr lang="de-DE" altLang="de-DE">
              <a:latin typeface="+mn-lt"/>
              <a:ea typeface="+mn-ea"/>
            </a:endParaRPr>
          </a:p>
        </p:txBody>
      </p:sp>
      <p:graphicFrame>
        <p:nvGraphicFramePr>
          <p:cNvPr id="10" name="Group 2"/>
          <p:cNvGraphicFramePr>
            <a:graphicFrameLocks noGrp="1"/>
          </p:cNvGraphicFramePr>
          <p:nvPr>
            <p:extLst>
              <p:ext uri="{D42A27DB-BD31-4B8C-83A1-F6EECF244321}">
                <p14:modId xmlns:p14="http://schemas.microsoft.com/office/powerpoint/2010/main" val="702563419"/>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5544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Высказывания в письменной форме: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1" i="0" u="none" strike="noStrike" cap="none" normalizeH="0" baseline="0" dirty="0">
                          <a:ln>
                            <a:noFill/>
                          </a:ln>
                          <a:solidFill>
                            <a:srgbClr val="004992"/>
                          </a:solidFill>
                          <a:effectLst/>
                          <a:latin typeface="+mn-lt"/>
                          <a:ea typeface="+mn-ea"/>
                          <a:cs typeface="+mn-cs"/>
                        </a:rPr>
                        <a:t>???</a:t>
                      </a:r>
                      <a:endParaRPr kumimoji="0" lang="ru-RU" sz="20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ru-RU" altLang="de-DE" sz="2000" b="1" dirty="0">
                          <a:solidFill>
                            <a:srgbClr val="333333"/>
                          </a:solidFill>
                          <a:latin typeface="+mn-lt"/>
                          <a:ea typeface="+mn-ea"/>
                        </a:rPr>
                        <a:t>Пример</a:t>
                      </a:r>
                      <a:r>
                        <a:rPr lang="de-DE" altLang="de-DE" sz="2000" b="1" dirty="0">
                          <a:solidFill>
                            <a:srgbClr val="333333"/>
                          </a:solidFill>
                          <a:latin typeface="+mn-lt"/>
                          <a:ea typeface="+mn-ea"/>
                        </a:rPr>
                        <a:t>:</a:t>
                      </a:r>
                    </a:p>
                    <a:p>
                      <a:pPr eaLnBrk="1" hangingPunct="1">
                        <a:spcBef>
                          <a:spcPct val="0"/>
                        </a:spcBef>
                        <a:buFontTx/>
                        <a:buNone/>
                        <a:defRPr/>
                      </a:pPr>
                      <a:r>
                        <a:rPr lang="de-DE" altLang="de-DE" sz="2000" i="1" dirty="0">
                          <a:solidFill>
                            <a:srgbClr val="333333"/>
                          </a:solidFill>
                          <a:latin typeface="+mn-lt"/>
                          <a:ea typeface="+mn-ea"/>
                        </a:rPr>
                        <a:t>“</a:t>
                      </a:r>
                      <a:r>
                        <a:rPr lang="ru-RU" altLang="de-DE" sz="2000" i="1" dirty="0">
                          <a:solidFill>
                            <a:srgbClr val="333333"/>
                          </a:solidFill>
                          <a:latin typeface="+mn-lt"/>
                          <a:ea typeface="+mn-ea"/>
                        </a:rPr>
                        <a:t>Не работай слишком </a:t>
                      </a:r>
                    </a:p>
                    <a:p>
                      <a:pPr eaLnBrk="1" hangingPunct="1">
                        <a:spcBef>
                          <a:spcPct val="0"/>
                        </a:spcBef>
                        <a:buFontTx/>
                        <a:buNone/>
                        <a:defRPr/>
                      </a:pPr>
                      <a:r>
                        <a:rPr lang="ru-RU" altLang="de-DE" sz="2000" i="1" dirty="0">
                          <a:solidFill>
                            <a:srgbClr val="333333"/>
                          </a:solidFill>
                          <a:latin typeface="+mn-lt"/>
                          <a:ea typeface="+mn-ea"/>
                        </a:rPr>
                        <a:t>много</a:t>
                      </a:r>
                      <a:r>
                        <a:rPr lang="de-DE" altLang="de-DE" sz="2000" i="1" dirty="0">
                          <a:solidFill>
                            <a:srgbClr val="333333"/>
                          </a:solidFill>
                          <a:latin typeface="+mn-lt"/>
                          <a:ea typeface="+mn-ea"/>
                        </a:rPr>
                        <a:t>!”</a:t>
                      </a:r>
                    </a:p>
                    <a:p>
                      <a:pPr eaLnBrk="1" hangingPunct="1">
                        <a:spcBef>
                          <a:spcPct val="0"/>
                        </a:spcBef>
                        <a:buFontTx/>
                        <a:buNone/>
                        <a:defRPr/>
                      </a:pPr>
                      <a:r>
                        <a:rPr lang="de-DE" altLang="de-DE" sz="2000" i="1" dirty="0">
                          <a:solidFill>
                            <a:srgbClr val="333333"/>
                          </a:solidFill>
                          <a:latin typeface="Times New Roman"/>
                          <a:ea typeface="+mn-ea"/>
                          <a:sym typeface="Wingdings" panose="05000000000000000000" pitchFamily="2" charset="2"/>
                        </a:rPr>
                        <a:t>→</a:t>
                      </a:r>
                      <a:r>
                        <a:rPr lang="de-DE" altLang="de-DE" sz="2000" i="1" dirty="0">
                          <a:solidFill>
                            <a:srgbClr val="333333"/>
                          </a:solidFill>
                          <a:latin typeface="+mn-lt"/>
                          <a:ea typeface="+mn-ea"/>
                          <a:sym typeface="Wingdings" panose="05000000000000000000" pitchFamily="2" charset="2"/>
                        </a:rPr>
                        <a:t> </a:t>
                      </a:r>
                      <a:r>
                        <a:rPr lang="ru-RU" altLang="de-DE" sz="2000" dirty="0">
                          <a:solidFill>
                            <a:srgbClr val="333333"/>
                          </a:solidFill>
                          <a:latin typeface="+mn-lt"/>
                          <a:ea typeface="+mn-ea"/>
                        </a:rPr>
                        <a:t>Насмешка, </a:t>
                      </a:r>
                    </a:p>
                    <a:p>
                      <a:pPr eaLnBrk="1" hangingPunct="1">
                        <a:spcBef>
                          <a:spcPct val="0"/>
                        </a:spcBef>
                        <a:buFontTx/>
                        <a:buNone/>
                        <a:defRPr/>
                      </a:pPr>
                      <a:r>
                        <a:rPr lang="ru-RU" altLang="de-DE" sz="2000" dirty="0">
                          <a:solidFill>
                            <a:srgbClr val="333333"/>
                          </a:solidFill>
                          <a:latin typeface="+mn-lt"/>
                          <a:ea typeface="+mn-ea"/>
                        </a:rPr>
                        <a:t>сочувствие, пустая </a:t>
                      </a:r>
                    </a:p>
                    <a:p>
                      <a:pPr eaLnBrk="1" hangingPunct="1">
                        <a:spcBef>
                          <a:spcPct val="0"/>
                        </a:spcBef>
                        <a:buFontTx/>
                        <a:buNone/>
                        <a:defRPr/>
                      </a:pPr>
                      <a:r>
                        <a:rPr lang="ru-RU" altLang="de-DE" sz="2000" dirty="0">
                          <a:solidFill>
                            <a:srgbClr val="333333"/>
                          </a:solidFill>
                          <a:latin typeface="+mn-lt"/>
                          <a:ea typeface="+mn-ea"/>
                        </a:rPr>
                        <a:t>фраза</a:t>
                      </a:r>
                      <a:r>
                        <a:rPr lang="de-DE" altLang="de-DE" sz="2000" dirty="0">
                          <a:solidFill>
                            <a:srgbClr val="333333"/>
                          </a:solidFill>
                          <a:latin typeface="+mn-lt"/>
                          <a:ea typeface="+mn-ea"/>
                        </a:rPr>
                        <a:t>?</a:t>
                      </a:r>
                      <a:endParaRPr lang="en-GB" altLang="de-DE" sz="2000" dirty="0">
                        <a:solidFill>
                          <a:srgbClr val="333333"/>
                        </a:solidFill>
                        <a:latin typeface="+mn-lt"/>
                        <a:ea typeface="+mn-e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Осторожно: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1"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3068960"/>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dirty="0">
                <a:solidFill>
                  <a:srgbClr val="004992"/>
                </a:solidFill>
                <a:latin typeface="+mn-lt"/>
                <a:ea typeface="+mn-ea"/>
                <a:cs typeface="+mn-cs"/>
              </a:rPr>
              <a:t>Обсудите сильные и слабые стороны критерий/поведения при оценки личности</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12</a:t>
            </a:fld>
            <a:endParaRPr lang="de-DE" altLang="de-DE">
              <a:latin typeface="+mn-lt"/>
              <a:ea typeface="+mn-ea"/>
            </a:endParaRPr>
          </a:p>
        </p:txBody>
      </p:sp>
      <p:graphicFrame>
        <p:nvGraphicFramePr>
          <p:cNvPr id="10" name="Group 2"/>
          <p:cNvGraphicFramePr>
            <a:graphicFrameLocks noGrp="1"/>
          </p:cNvGraphicFramePr>
          <p:nvPr>
            <p:extLst>
              <p:ext uri="{D42A27DB-BD31-4B8C-83A1-F6EECF244321}">
                <p14:modId xmlns:p14="http://schemas.microsoft.com/office/powerpoint/2010/main" val="2919184319"/>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5544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Высказывания в письменной форме: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Очень часто высказывания в письменной форме содержат больше размышлений чем сказанные слова!</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ru-RU" altLang="de-DE" sz="2000" b="1" dirty="0">
                          <a:solidFill>
                            <a:srgbClr val="333333"/>
                          </a:solidFill>
                          <a:latin typeface="+mn-lt"/>
                          <a:ea typeface="+mn-ea"/>
                        </a:rPr>
                        <a:t>Пример</a:t>
                      </a:r>
                      <a:r>
                        <a:rPr lang="de-DE" altLang="de-DE" sz="2000" b="1" dirty="0">
                          <a:solidFill>
                            <a:srgbClr val="333333"/>
                          </a:solidFill>
                          <a:latin typeface="+mn-lt"/>
                          <a:ea typeface="+mn-ea"/>
                        </a:rPr>
                        <a:t>:</a:t>
                      </a:r>
                    </a:p>
                    <a:p>
                      <a:pPr eaLnBrk="1" hangingPunct="1">
                        <a:spcBef>
                          <a:spcPct val="0"/>
                        </a:spcBef>
                        <a:buFontTx/>
                        <a:buNone/>
                        <a:defRPr/>
                      </a:pPr>
                      <a:r>
                        <a:rPr lang="de-DE" altLang="de-DE" sz="2000" i="1" dirty="0">
                          <a:solidFill>
                            <a:srgbClr val="333333"/>
                          </a:solidFill>
                          <a:latin typeface="+mn-lt"/>
                          <a:ea typeface="+mn-ea"/>
                        </a:rPr>
                        <a:t>“</a:t>
                      </a:r>
                      <a:r>
                        <a:rPr lang="ru-RU" altLang="de-DE" sz="2000" i="1" dirty="0">
                          <a:solidFill>
                            <a:srgbClr val="333333"/>
                          </a:solidFill>
                          <a:latin typeface="+mn-lt"/>
                          <a:ea typeface="+mn-ea"/>
                        </a:rPr>
                        <a:t>Не работай слишком </a:t>
                      </a:r>
                    </a:p>
                    <a:p>
                      <a:pPr eaLnBrk="1" hangingPunct="1">
                        <a:spcBef>
                          <a:spcPct val="0"/>
                        </a:spcBef>
                        <a:buFontTx/>
                        <a:buNone/>
                        <a:defRPr/>
                      </a:pPr>
                      <a:r>
                        <a:rPr lang="ru-RU" altLang="de-DE" sz="2000" i="1" dirty="0">
                          <a:solidFill>
                            <a:srgbClr val="333333"/>
                          </a:solidFill>
                          <a:latin typeface="+mn-lt"/>
                          <a:ea typeface="+mn-ea"/>
                        </a:rPr>
                        <a:t>много</a:t>
                      </a:r>
                      <a:r>
                        <a:rPr lang="de-DE" altLang="de-DE" sz="2000" i="1" dirty="0">
                          <a:solidFill>
                            <a:srgbClr val="333333"/>
                          </a:solidFill>
                          <a:latin typeface="+mn-lt"/>
                          <a:ea typeface="+mn-ea"/>
                        </a:rPr>
                        <a:t>!”</a:t>
                      </a:r>
                    </a:p>
                    <a:p>
                      <a:pPr eaLnBrk="1" hangingPunct="1">
                        <a:spcBef>
                          <a:spcPct val="0"/>
                        </a:spcBef>
                        <a:buFontTx/>
                        <a:buNone/>
                        <a:defRPr/>
                      </a:pPr>
                      <a:r>
                        <a:rPr lang="de-DE" altLang="de-DE" sz="2000" i="1" dirty="0">
                          <a:solidFill>
                            <a:srgbClr val="333333"/>
                          </a:solidFill>
                          <a:latin typeface="Times New Roman"/>
                          <a:ea typeface="+mn-ea"/>
                          <a:sym typeface="Wingdings" panose="05000000000000000000" pitchFamily="2" charset="2"/>
                        </a:rPr>
                        <a:t>→</a:t>
                      </a:r>
                      <a:r>
                        <a:rPr lang="de-DE" altLang="de-DE" sz="2000" i="1" dirty="0">
                          <a:solidFill>
                            <a:srgbClr val="333333"/>
                          </a:solidFill>
                          <a:latin typeface="+mn-lt"/>
                          <a:ea typeface="+mn-ea"/>
                          <a:sym typeface="Wingdings" panose="05000000000000000000" pitchFamily="2" charset="2"/>
                        </a:rPr>
                        <a:t> </a:t>
                      </a:r>
                      <a:r>
                        <a:rPr lang="ru-RU" altLang="de-DE" sz="2000" dirty="0">
                          <a:solidFill>
                            <a:srgbClr val="333333"/>
                          </a:solidFill>
                          <a:latin typeface="+mn-lt"/>
                          <a:ea typeface="+mn-ea"/>
                        </a:rPr>
                        <a:t>Насмешка, </a:t>
                      </a:r>
                    </a:p>
                    <a:p>
                      <a:pPr eaLnBrk="1" hangingPunct="1">
                        <a:spcBef>
                          <a:spcPct val="0"/>
                        </a:spcBef>
                        <a:buFontTx/>
                        <a:buNone/>
                        <a:defRPr/>
                      </a:pPr>
                      <a:r>
                        <a:rPr lang="ru-RU" altLang="de-DE" sz="2000" dirty="0">
                          <a:solidFill>
                            <a:srgbClr val="333333"/>
                          </a:solidFill>
                          <a:latin typeface="+mn-lt"/>
                          <a:ea typeface="+mn-ea"/>
                        </a:rPr>
                        <a:t>сочувствие, пустая </a:t>
                      </a:r>
                    </a:p>
                    <a:p>
                      <a:pPr eaLnBrk="1" hangingPunct="1">
                        <a:spcBef>
                          <a:spcPct val="0"/>
                        </a:spcBef>
                        <a:buFontTx/>
                        <a:buNone/>
                        <a:defRPr/>
                      </a:pPr>
                      <a:r>
                        <a:rPr lang="ru-RU" altLang="de-DE" sz="2000" dirty="0">
                          <a:solidFill>
                            <a:srgbClr val="333333"/>
                          </a:solidFill>
                          <a:latin typeface="+mn-lt"/>
                          <a:ea typeface="+mn-ea"/>
                        </a:rPr>
                        <a:t>фраза</a:t>
                      </a:r>
                      <a:r>
                        <a:rPr lang="de-DE" altLang="de-DE" sz="2000" dirty="0">
                          <a:solidFill>
                            <a:srgbClr val="333333"/>
                          </a:solidFill>
                          <a:latin typeface="+mn-lt"/>
                          <a:ea typeface="+mn-ea"/>
                        </a:rPr>
                        <a:t>?</a:t>
                      </a:r>
                      <a:endParaRPr lang="en-GB" altLang="de-DE" sz="2000" dirty="0">
                        <a:solidFill>
                          <a:srgbClr val="333333"/>
                        </a:solidFill>
                        <a:latin typeface="+mn-lt"/>
                        <a:ea typeface="+mn-e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Осторожно: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1"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3068960"/>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4028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dirty="0">
                <a:solidFill>
                  <a:srgbClr val="004992"/>
                </a:solidFill>
                <a:latin typeface="+mn-lt"/>
                <a:ea typeface="+mn-ea"/>
                <a:cs typeface="+mn-cs"/>
              </a:rPr>
              <a:t>Обсудите сильные и слабые стороны критерий/поведения при оценки личности</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13</a:t>
            </a:fld>
            <a:endParaRPr lang="de-DE" altLang="de-DE">
              <a:latin typeface="+mn-lt"/>
              <a:ea typeface="+mn-ea"/>
            </a:endParaRPr>
          </a:p>
        </p:txBody>
      </p:sp>
      <p:graphicFrame>
        <p:nvGraphicFramePr>
          <p:cNvPr id="10" name="Group 2"/>
          <p:cNvGraphicFramePr>
            <a:graphicFrameLocks noGrp="1"/>
          </p:cNvGraphicFramePr>
          <p:nvPr>
            <p:extLst>
              <p:ext uri="{D42A27DB-BD31-4B8C-83A1-F6EECF244321}">
                <p14:modId xmlns:p14="http://schemas.microsoft.com/office/powerpoint/2010/main" val="259622464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5544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Высказывания в письменной форме: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Очень часто высказывания в письменной форме содержат больше размышлений чем сказанные слова!</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ru-RU" altLang="de-DE" sz="2000" b="1" dirty="0">
                          <a:solidFill>
                            <a:srgbClr val="333333"/>
                          </a:solidFill>
                          <a:latin typeface="+mn-lt"/>
                          <a:ea typeface="+mn-ea"/>
                        </a:rPr>
                        <a:t>Пример</a:t>
                      </a:r>
                      <a:r>
                        <a:rPr lang="de-DE" altLang="de-DE" sz="2000" b="1" dirty="0">
                          <a:solidFill>
                            <a:srgbClr val="333333"/>
                          </a:solidFill>
                          <a:latin typeface="+mn-lt"/>
                          <a:ea typeface="+mn-ea"/>
                        </a:rPr>
                        <a:t>:</a:t>
                      </a:r>
                    </a:p>
                    <a:p>
                      <a:pPr eaLnBrk="1" hangingPunct="1">
                        <a:spcBef>
                          <a:spcPct val="0"/>
                        </a:spcBef>
                        <a:buFontTx/>
                        <a:buNone/>
                        <a:defRPr/>
                      </a:pPr>
                      <a:r>
                        <a:rPr lang="de-DE" altLang="de-DE" sz="2000" i="1" dirty="0">
                          <a:solidFill>
                            <a:srgbClr val="333333"/>
                          </a:solidFill>
                          <a:latin typeface="+mn-lt"/>
                          <a:ea typeface="+mn-ea"/>
                        </a:rPr>
                        <a:t>“</a:t>
                      </a:r>
                      <a:r>
                        <a:rPr lang="ru-RU" altLang="de-DE" sz="2000" i="1" dirty="0">
                          <a:solidFill>
                            <a:srgbClr val="333333"/>
                          </a:solidFill>
                          <a:latin typeface="+mn-lt"/>
                          <a:ea typeface="+mn-ea"/>
                        </a:rPr>
                        <a:t>Не работай слишком </a:t>
                      </a:r>
                    </a:p>
                    <a:p>
                      <a:pPr eaLnBrk="1" hangingPunct="1">
                        <a:spcBef>
                          <a:spcPct val="0"/>
                        </a:spcBef>
                        <a:buFontTx/>
                        <a:buNone/>
                        <a:defRPr/>
                      </a:pPr>
                      <a:r>
                        <a:rPr lang="ru-RU" altLang="de-DE" sz="2000" i="1" dirty="0">
                          <a:solidFill>
                            <a:srgbClr val="333333"/>
                          </a:solidFill>
                          <a:latin typeface="+mn-lt"/>
                          <a:ea typeface="+mn-ea"/>
                        </a:rPr>
                        <a:t>много</a:t>
                      </a:r>
                      <a:r>
                        <a:rPr lang="de-DE" altLang="de-DE" sz="2000" i="1" dirty="0">
                          <a:solidFill>
                            <a:srgbClr val="333333"/>
                          </a:solidFill>
                          <a:latin typeface="+mn-lt"/>
                          <a:ea typeface="+mn-ea"/>
                        </a:rPr>
                        <a:t>!”</a:t>
                      </a:r>
                    </a:p>
                    <a:p>
                      <a:pPr eaLnBrk="1" hangingPunct="1">
                        <a:spcBef>
                          <a:spcPct val="0"/>
                        </a:spcBef>
                        <a:buFontTx/>
                        <a:buNone/>
                        <a:defRPr/>
                      </a:pPr>
                      <a:r>
                        <a:rPr lang="de-DE" altLang="de-DE" sz="2000" i="1" dirty="0">
                          <a:solidFill>
                            <a:srgbClr val="333333"/>
                          </a:solidFill>
                          <a:latin typeface="Times New Roman"/>
                          <a:ea typeface="+mn-ea"/>
                          <a:sym typeface="Wingdings" panose="05000000000000000000" pitchFamily="2" charset="2"/>
                        </a:rPr>
                        <a:t>→</a:t>
                      </a:r>
                      <a:r>
                        <a:rPr lang="de-DE" altLang="de-DE" sz="2000" i="1" dirty="0">
                          <a:solidFill>
                            <a:srgbClr val="333333"/>
                          </a:solidFill>
                          <a:latin typeface="+mn-lt"/>
                          <a:ea typeface="+mn-ea"/>
                          <a:sym typeface="Wingdings" panose="05000000000000000000" pitchFamily="2" charset="2"/>
                        </a:rPr>
                        <a:t> </a:t>
                      </a:r>
                      <a:r>
                        <a:rPr lang="ru-RU" altLang="de-DE" sz="2000" dirty="0">
                          <a:solidFill>
                            <a:srgbClr val="333333"/>
                          </a:solidFill>
                          <a:latin typeface="+mn-lt"/>
                          <a:ea typeface="+mn-ea"/>
                        </a:rPr>
                        <a:t>Насмешка, </a:t>
                      </a:r>
                    </a:p>
                    <a:p>
                      <a:pPr eaLnBrk="1" hangingPunct="1">
                        <a:spcBef>
                          <a:spcPct val="0"/>
                        </a:spcBef>
                        <a:buFontTx/>
                        <a:buNone/>
                        <a:defRPr/>
                      </a:pPr>
                      <a:r>
                        <a:rPr lang="ru-RU" altLang="de-DE" sz="2000" dirty="0">
                          <a:solidFill>
                            <a:srgbClr val="333333"/>
                          </a:solidFill>
                          <a:latin typeface="+mn-lt"/>
                          <a:ea typeface="+mn-ea"/>
                        </a:rPr>
                        <a:t>сочувствие, пустая </a:t>
                      </a:r>
                    </a:p>
                    <a:p>
                      <a:pPr eaLnBrk="1" hangingPunct="1">
                        <a:spcBef>
                          <a:spcPct val="0"/>
                        </a:spcBef>
                        <a:buFontTx/>
                        <a:buNone/>
                        <a:defRPr/>
                      </a:pPr>
                      <a:r>
                        <a:rPr lang="ru-RU" altLang="de-DE" sz="2000" dirty="0">
                          <a:solidFill>
                            <a:srgbClr val="333333"/>
                          </a:solidFill>
                          <a:latin typeface="+mn-lt"/>
                          <a:ea typeface="+mn-ea"/>
                        </a:rPr>
                        <a:t>фраза</a:t>
                      </a:r>
                      <a:r>
                        <a:rPr lang="de-DE" altLang="de-DE" sz="2000" dirty="0">
                          <a:solidFill>
                            <a:srgbClr val="333333"/>
                          </a:solidFill>
                          <a:latin typeface="+mn-lt"/>
                          <a:ea typeface="+mn-ea"/>
                        </a:rPr>
                        <a:t>?</a:t>
                      </a:r>
                      <a:endParaRPr lang="en-GB" altLang="de-DE" sz="2000" dirty="0">
                        <a:solidFill>
                          <a:srgbClr val="333333"/>
                        </a:solidFill>
                        <a:latin typeface="+mn-lt"/>
                        <a:ea typeface="+mn-e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Осторожно: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Иногда </a:t>
                      </a:r>
                      <a:r>
                        <a:rPr kumimoji="0" lang="ru-RU" sz="2000" b="0" i="0" u="none" strike="noStrike" cap="none" normalizeH="0" baseline="0">
                          <a:ln>
                            <a:noFill/>
                          </a:ln>
                          <a:solidFill>
                            <a:srgbClr val="333333"/>
                          </a:solidFill>
                          <a:effectLst/>
                          <a:latin typeface="+mn-lt"/>
                          <a:ea typeface="+mn-ea"/>
                          <a:cs typeface="+mn-cs"/>
                        </a:rPr>
                        <a:t>читая письменные формы </a:t>
                      </a:r>
                      <a:r>
                        <a:rPr kumimoji="0" lang="ru-RU" sz="2000" b="0" i="0" u="none" strike="noStrike" cap="none" normalizeH="0" baseline="0" dirty="0">
                          <a:ln>
                            <a:noFill/>
                          </a:ln>
                          <a:solidFill>
                            <a:srgbClr val="333333"/>
                          </a:solidFill>
                          <a:effectLst/>
                          <a:latin typeface="+mn-lt"/>
                          <a:ea typeface="+mn-ea"/>
                          <a:cs typeface="+mn-cs"/>
                        </a:rPr>
                        <a:t>нужно </a:t>
                      </a:r>
                      <a:r>
                        <a:rPr kumimoji="0" lang="ru-RU" sz="2000" b="0" i="0" u="none" strike="noStrike" cap="none" normalizeH="0" baseline="0">
                          <a:ln>
                            <a:noFill/>
                          </a:ln>
                          <a:solidFill>
                            <a:srgbClr val="333333"/>
                          </a:solidFill>
                          <a:effectLst/>
                          <a:latin typeface="+mn-lt"/>
                          <a:ea typeface="+mn-ea"/>
                          <a:cs typeface="+mn-cs"/>
                        </a:rPr>
                        <a:t>читать “между строк”, </a:t>
                      </a:r>
                      <a:r>
                        <a:rPr kumimoji="0" lang="ru-RU" sz="2000" b="0" i="0" u="none" strike="noStrike" cap="none" normalizeH="0" baseline="0" dirty="0">
                          <a:ln>
                            <a:noFill/>
                          </a:ln>
                          <a:solidFill>
                            <a:srgbClr val="333333"/>
                          </a:solidFill>
                          <a:effectLst/>
                          <a:latin typeface="+mn-lt"/>
                          <a:ea typeface="+mn-ea"/>
                          <a:cs typeface="+mn-cs"/>
                        </a:rPr>
                        <a:t>но также и тут могут возникнуть ошибки!</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3068960"/>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24839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dirty="0">
                <a:solidFill>
                  <a:srgbClr val="004992"/>
                </a:solidFill>
                <a:latin typeface="+mn-lt"/>
                <a:ea typeface="+mn-ea"/>
                <a:cs typeface="+mn-cs"/>
              </a:rPr>
              <a:t>Обсудите сильные и слабые стороны критерий/поведения при оценки личности</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14</a:t>
            </a:fld>
            <a:endParaRPr lang="de-DE" altLang="de-DE">
              <a:latin typeface="+mn-lt"/>
              <a:ea typeface="+mn-ea"/>
            </a:endParaRPr>
          </a:p>
        </p:txBody>
      </p:sp>
      <p:graphicFrame>
        <p:nvGraphicFramePr>
          <p:cNvPr id="10" name="Group 2"/>
          <p:cNvGraphicFramePr>
            <a:graphicFrameLocks noGrp="1"/>
          </p:cNvGraphicFramePr>
          <p:nvPr>
            <p:extLst>
              <p:ext uri="{D42A27DB-BD31-4B8C-83A1-F6EECF244321}">
                <p14:modId xmlns:p14="http://schemas.microsoft.com/office/powerpoint/2010/main" val="389206460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5544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Высказывания в письменной форме: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Очень часто высказывания в письменной форме содержат больше размышлений чем сказанные слова!</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ru-RU" altLang="de-DE" sz="2000" b="1" dirty="0">
                          <a:solidFill>
                            <a:srgbClr val="333333"/>
                          </a:solidFill>
                          <a:latin typeface="+mn-lt"/>
                          <a:ea typeface="+mn-ea"/>
                        </a:rPr>
                        <a:t>Пример</a:t>
                      </a:r>
                      <a:r>
                        <a:rPr lang="de-DE" altLang="de-DE" sz="2000" b="1" dirty="0">
                          <a:solidFill>
                            <a:srgbClr val="333333"/>
                          </a:solidFill>
                          <a:latin typeface="+mn-lt"/>
                          <a:ea typeface="+mn-ea"/>
                        </a:rPr>
                        <a:t>:</a:t>
                      </a:r>
                    </a:p>
                    <a:p>
                      <a:pPr eaLnBrk="1" hangingPunct="1">
                        <a:spcBef>
                          <a:spcPct val="0"/>
                        </a:spcBef>
                        <a:buFontTx/>
                        <a:buNone/>
                        <a:defRPr/>
                      </a:pPr>
                      <a:r>
                        <a:rPr lang="de-DE" altLang="de-DE" sz="2000" i="1" dirty="0">
                          <a:solidFill>
                            <a:srgbClr val="333333"/>
                          </a:solidFill>
                          <a:latin typeface="+mn-lt"/>
                          <a:ea typeface="+mn-ea"/>
                        </a:rPr>
                        <a:t>“</a:t>
                      </a:r>
                      <a:r>
                        <a:rPr lang="ru-RU" altLang="de-DE" sz="2000" i="1" dirty="0">
                          <a:solidFill>
                            <a:srgbClr val="333333"/>
                          </a:solidFill>
                          <a:latin typeface="+mn-lt"/>
                          <a:ea typeface="+mn-ea"/>
                        </a:rPr>
                        <a:t>Не работай слишком </a:t>
                      </a:r>
                    </a:p>
                    <a:p>
                      <a:pPr eaLnBrk="1" hangingPunct="1">
                        <a:spcBef>
                          <a:spcPct val="0"/>
                        </a:spcBef>
                        <a:buFontTx/>
                        <a:buNone/>
                        <a:defRPr/>
                      </a:pPr>
                      <a:r>
                        <a:rPr lang="ru-RU" altLang="de-DE" sz="2000" i="1" dirty="0">
                          <a:solidFill>
                            <a:srgbClr val="333333"/>
                          </a:solidFill>
                          <a:latin typeface="+mn-lt"/>
                          <a:ea typeface="+mn-ea"/>
                        </a:rPr>
                        <a:t>много</a:t>
                      </a:r>
                      <a:r>
                        <a:rPr lang="de-DE" altLang="de-DE" sz="2000" i="1" dirty="0">
                          <a:solidFill>
                            <a:srgbClr val="333333"/>
                          </a:solidFill>
                          <a:latin typeface="+mn-lt"/>
                          <a:ea typeface="+mn-ea"/>
                        </a:rPr>
                        <a:t>!”</a:t>
                      </a:r>
                    </a:p>
                    <a:p>
                      <a:pPr eaLnBrk="1" hangingPunct="1">
                        <a:spcBef>
                          <a:spcPct val="0"/>
                        </a:spcBef>
                        <a:buFontTx/>
                        <a:buNone/>
                        <a:defRPr/>
                      </a:pPr>
                      <a:r>
                        <a:rPr lang="de-DE" altLang="de-DE" sz="2000" i="1" dirty="0">
                          <a:solidFill>
                            <a:srgbClr val="333333"/>
                          </a:solidFill>
                          <a:latin typeface="Times New Roman"/>
                          <a:ea typeface="+mn-ea"/>
                          <a:sym typeface="Wingdings" panose="05000000000000000000" pitchFamily="2" charset="2"/>
                        </a:rPr>
                        <a:t>→</a:t>
                      </a:r>
                      <a:r>
                        <a:rPr lang="de-DE" altLang="de-DE" sz="2000" i="1" dirty="0">
                          <a:solidFill>
                            <a:srgbClr val="333333"/>
                          </a:solidFill>
                          <a:latin typeface="+mn-lt"/>
                          <a:ea typeface="+mn-ea"/>
                          <a:sym typeface="Wingdings" panose="05000000000000000000" pitchFamily="2" charset="2"/>
                        </a:rPr>
                        <a:t> </a:t>
                      </a:r>
                      <a:r>
                        <a:rPr lang="ru-RU" altLang="de-DE" sz="2000" dirty="0">
                          <a:solidFill>
                            <a:srgbClr val="333333"/>
                          </a:solidFill>
                          <a:latin typeface="+mn-lt"/>
                          <a:ea typeface="+mn-ea"/>
                        </a:rPr>
                        <a:t>Насмешка, </a:t>
                      </a:r>
                    </a:p>
                    <a:p>
                      <a:pPr eaLnBrk="1" hangingPunct="1">
                        <a:spcBef>
                          <a:spcPct val="0"/>
                        </a:spcBef>
                        <a:buFontTx/>
                        <a:buNone/>
                        <a:defRPr/>
                      </a:pPr>
                      <a:r>
                        <a:rPr lang="ru-RU" altLang="de-DE" sz="2000" dirty="0">
                          <a:solidFill>
                            <a:srgbClr val="333333"/>
                          </a:solidFill>
                          <a:latin typeface="+mn-lt"/>
                          <a:ea typeface="+mn-ea"/>
                        </a:rPr>
                        <a:t>сочувствие, пустая </a:t>
                      </a:r>
                    </a:p>
                    <a:p>
                      <a:pPr eaLnBrk="1" hangingPunct="1">
                        <a:spcBef>
                          <a:spcPct val="0"/>
                        </a:spcBef>
                        <a:buFontTx/>
                        <a:buNone/>
                        <a:defRPr/>
                      </a:pPr>
                      <a:r>
                        <a:rPr lang="ru-RU" altLang="de-DE" sz="2000" dirty="0">
                          <a:solidFill>
                            <a:srgbClr val="333333"/>
                          </a:solidFill>
                          <a:latin typeface="+mn-lt"/>
                          <a:ea typeface="+mn-ea"/>
                        </a:rPr>
                        <a:t>фраза</a:t>
                      </a:r>
                      <a:r>
                        <a:rPr lang="de-DE" altLang="de-DE" sz="2000" dirty="0">
                          <a:solidFill>
                            <a:srgbClr val="333333"/>
                          </a:solidFill>
                          <a:latin typeface="+mn-lt"/>
                          <a:ea typeface="+mn-ea"/>
                        </a:rPr>
                        <a:t>?</a:t>
                      </a:r>
                      <a:endParaRPr lang="en-GB" altLang="de-DE" sz="2000" dirty="0">
                        <a:solidFill>
                          <a:srgbClr val="333333"/>
                        </a:solidFill>
                        <a:latin typeface="+mn-lt"/>
                        <a:ea typeface="+mn-e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Осторожно: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Иногда </a:t>
                      </a:r>
                      <a:r>
                        <a:rPr kumimoji="0" lang="ru-RU" sz="2000" b="0" i="0" u="none" strike="noStrike" cap="none" normalizeH="0" baseline="0">
                          <a:ln>
                            <a:noFill/>
                          </a:ln>
                          <a:solidFill>
                            <a:srgbClr val="333333"/>
                          </a:solidFill>
                          <a:effectLst/>
                          <a:latin typeface="+mn-lt"/>
                          <a:ea typeface="+mn-ea"/>
                          <a:cs typeface="+mn-cs"/>
                        </a:rPr>
                        <a:t>читая письменные формы </a:t>
                      </a:r>
                      <a:r>
                        <a:rPr kumimoji="0" lang="ru-RU" sz="2000" b="0" i="0" u="none" strike="noStrike" cap="none" normalizeH="0" baseline="0" dirty="0">
                          <a:ln>
                            <a:noFill/>
                          </a:ln>
                          <a:solidFill>
                            <a:srgbClr val="333333"/>
                          </a:solidFill>
                          <a:effectLst/>
                          <a:latin typeface="+mn-lt"/>
                          <a:ea typeface="+mn-ea"/>
                          <a:cs typeface="+mn-cs"/>
                        </a:rPr>
                        <a:t>нужно </a:t>
                      </a:r>
                      <a:r>
                        <a:rPr kumimoji="0" lang="ru-RU" sz="2000" b="0" i="0" u="none" strike="noStrike" cap="none" normalizeH="0" baseline="0">
                          <a:ln>
                            <a:noFill/>
                          </a:ln>
                          <a:solidFill>
                            <a:srgbClr val="333333"/>
                          </a:solidFill>
                          <a:effectLst/>
                          <a:latin typeface="+mn-lt"/>
                          <a:ea typeface="+mn-ea"/>
                          <a:cs typeface="+mn-cs"/>
                        </a:rPr>
                        <a:t>читать “между строк”, </a:t>
                      </a:r>
                      <a:r>
                        <a:rPr kumimoji="0" lang="ru-RU" sz="2000" b="0" i="0" u="none" strike="noStrike" cap="none" normalizeH="0" baseline="0" dirty="0">
                          <a:ln>
                            <a:noFill/>
                          </a:ln>
                          <a:solidFill>
                            <a:srgbClr val="333333"/>
                          </a:solidFill>
                          <a:effectLst/>
                          <a:latin typeface="+mn-lt"/>
                          <a:ea typeface="+mn-ea"/>
                          <a:cs typeface="+mn-cs"/>
                        </a:rPr>
                        <a:t>но также и тут могут возникнуть ошибки!</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Новое исследование показало, что при переписке с помощью электронной почты отправители и адресанты очень уверены в правильности </a:t>
                      </a:r>
                      <a:r>
                        <a:rPr kumimoji="0" lang="ru-RU" sz="2000" b="0" i="0" u="none" strike="noStrike" cap="none" normalizeH="0" baseline="0">
                          <a:ln>
                            <a:noFill/>
                          </a:ln>
                          <a:solidFill>
                            <a:srgbClr val="333333"/>
                          </a:solidFill>
                          <a:effectLst/>
                          <a:latin typeface="+mn-lt"/>
                          <a:ea typeface="+mn-ea"/>
                          <a:cs typeface="+mn-cs"/>
                        </a:rPr>
                        <a:t>интерпретации “тона” </a:t>
                      </a:r>
                      <a:r>
                        <a:rPr kumimoji="0" lang="ru-RU" sz="2000" b="0" i="0" u="none" strike="noStrike" cap="none" normalizeH="0" baseline="0" dirty="0">
                          <a:ln>
                            <a:noFill/>
                          </a:ln>
                          <a:solidFill>
                            <a:srgbClr val="333333"/>
                          </a:solidFill>
                          <a:effectLst/>
                          <a:latin typeface="+mn-lt"/>
                          <a:ea typeface="+mn-ea"/>
                          <a:cs typeface="+mn-cs"/>
                        </a:rPr>
                        <a:t>(напр., ирония) письма. Однако, в действительности, соотвествие было найдено только у 56% - результат не намного лучше, чем случайность!</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3068960"/>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4967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Обсудите сильные и слабые стороны критерий/поведения при оценки личности</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15</a:t>
            </a:fld>
            <a:endParaRPr lang="de-DE" altLang="de-DE">
              <a:latin typeface="+mn-lt"/>
              <a:ea typeface="+mn-ea"/>
            </a:endParaRPr>
          </a:p>
        </p:txBody>
      </p:sp>
      <p:graphicFrame>
        <p:nvGraphicFramePr>
          <p:cNvPr id="15" name="Group 2"/>
          <p:cNvGraphicFramePr>
            <a:graphicFrameLocks noGrp="1"/>
          </p:cNvGraphicFramePr>
          <p:nvPr>
            <p:extLst>
              <p:ext uri="{D42A27DB-BD31-4B8C-83A1-F6EECF244321}">
                <p14:modId xmlns:p14="http://schemas.microsoft.com/office/powerpoint/2010/main" val="3739462741"/>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ru-RU" sz="1800" b="0" i="0" u="none" strike="noStrike" cap="none" normalizeH="0" baseline="0" dirty="0">
                          <a:ln>
                            <a:noFill/>
                          </a:ln>
                          <a:solidFill>
                            <a:srgbClr val="333333"/>
                          </a:solidFill>
                          <a:effectLst/>
                          <a:latin typeface="+mn-lt"/>
                          <a:ea typeface="+mn-ea"/>
                          <a:cs typeface="+mn-cs"/>
                        </a:rPr>
                        <a:t>Знания о похожих людях/</a:t>
                      </a:r>
                      <a:r>
                        <a:rPr kumimoji="0" lang="en-US" sz="1800" b="0" i="0" u="none" strike="noStrike" cap="none" normalizeH="0" baseline="0" dirty="0">
                          <a:ln>
                            <a:noFill/>
                          </a:ln>
                          <a:solidFill>
                            <a:srgbClr val="333333"/>
                          </a:solidFill>
                          <a:effectLst/>
                          <a:latin typeface="+mn-lt"/>
                          <a:ea typeface="+mn-ea"/>
                          <a:cs typeface="+mn-cs"/>
                        </a:rPr>
                        <a:t> </a:t>
                      </a:r>
                      <a:r>
                        <a:rPr kumimoji="0" lang="ru-RU" sz="1800" b="0" i="0" u="none" strike="noStrike" cap="none" normalizeH="0" baseline="0" dirty="0">
                          <a:ln>
                            <a:noFill/>
                          </a:ln>
                          <a:solidFill>
                            <a:srgbClr val="333333"/>
                          </a:solidFill>
                          <a:effectLst/>
                          <a:latin typeface="+mn-lt"/>
                          <a:ea typeface="+mn-ea"/>
                          <a:cs typeface="+mn-cs"/>
                        </a:rPr>
                        <a:t>культурах (предубеждения)</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1"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az-Cyrl-AZ" altLang="de-DE" sz="1800" b="0" dirty="0">
                          <a:solidFill>
                            <a:srgbClr val="333333"/>
                          </a:solidFill>
                          <a:latin typeface="+mn-lt"/>
                          <a:ea typeface="+mn-ea"/>
                          <a:cs typeface="+mn-cs"/>
                        </a:rPr>
                        <a:t>Типичный турецкий, типичный немецкий?</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Осторожно: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1"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6"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Обсудите сильные и слабые стороны критерий/поведения при оценки личности</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16</a:t>
            </a:fld>
            <a:endParaRPr lang="de-DE" altLang="de-DE">
              <a:latin typeface="+mn-lt"/>
              <a:ea typeface="+mn-ea"/>
            </a:endParaRPr>
          </a:p>
        </p:txBody>
      </p:sp>
      <p:graphicFrame>
        <p:nvGraphicFramePr>
          <p:cNvPr id="15" name="Group 2"/>
          <p:cNvGraphicFramePr>
            <a:graphicFrameLocks noGrp="1"/>
          </p:cNvGraphicFramePr>
          <p:nvPr>
            <p:extLst>
              <p:ext uri="{D42A27DB-BD31-4B8C-83A1-F6EECF244321}">
                <p14:modId xmlns:p14="http://schemas.microsoft.com/office/powerpoint/2010/main" val="3965405325"/>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ru-RU" sz="1800" b="0" i="0" u="none" strike="noStrike" cap="none" normalizeH="0" baseline="0" dirty="0">
                          <a:ln>
                            <a:noFill/>
                          </a:ln>
                          <a:solidFill>
                            <a:srgbClr val="333333"/>
                          </a:solidFill>
                          <a:effectLst/>
                          <a:latin typeface="+mn-lt"/>
                          <a:ea typeface="+mn-ea"/>
                          <a:cs typeface="+mn-cs"/>
                        </a:rPr>
                        <a:t>Знания о похожих людях/</a:t>
                      </a:r>
                      <a:r>
                        <a:rPr kumimoji="0" lang="en-US" sz="1800" b="0" i="0" u="none" strike="noStrike" cap="none" normalizeH="0" baseline="0" dirty="0">
                          <a:ln>
                            <a:noFill/>
                          </a:ln>
                          <a:solidFill>
                            <a:srgbClr val="333333"/>
                          </a:solidFill>
                          <a:effectLst/>
                          <a:latin typeface="+mn-lt"/>
                          <a:ea typeface="+mn-ea"/>
                          <a:cs typeface="+mn-cs"/>
                        </a:rPr>
                        <a:t> </a:t>
                      </a:r>
                      <a:r>
                        <a:rPr kumimoji="0" lang="ru-RU" sz="1800" b="0" i="0" u="none" strike="noStrike" cap="none" normalizeH="0" baseline="0" dirty="0">
                          <a:ln>
                            <a:noFill/>
                          </a:ln>
                          <a:solidFill>
                            <a:srgbClr val="333333"/>
                          </a:solidFill>
                          <a:effectLst/>
                          <a:latin typeface="+mn-lt"/>
                          <a:ea typeface="+mn-ea"/>
                          <a:cs typeface="+mn-cs"/>
                        </a:rPr>
                        <a:t>культурах (предубеждения)</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Знание культуры или этнической группы помогает легче понять представителей этой группы. Каждая культура имеет свои ценности и свои понятия о морали.</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az-Cyrl-AZ" altLang="de-DE" sz="1800" b="0" dirty="0">
                          <a:solidFill>
                            <a:srgbClr val="333333"/>
                          </a:solidFill>
                          <a:latin typeface="+mn-lt"/>
                          <a:ea typeface="+mn-ea"/>
                          <a:cs typeface="+mn-cs"/>
                        </a:rPr>
                        <a:t>Типичный турецкий, типичный немецкий?</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Осторожно: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1"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6"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567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Обсудите сильные и слабые стороны критерий/поведения при оценки личности</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17</a:t>
            </a:fld>
            <a:endParaRPr lang="de-DE" altLang="de-DE">
              <a:latin typeface="+mn-lt"/>
              <a:ea typeface="+mn-ea"/>
            </a:endParaRPr>
          </a:p>
        </p:txBody>
      </p:sp>
      <p:graphicFrame>
        <p:nvGraphicFramePr>
          <p:cNvPr id="15" name="Group 2"/>
          <p:cNvGraphicFramePr>
            <a:graphicFrameLocks noGrp="1"/>
          </p:cNvGraphicFramePr>
          <p:nvPr>
            <p:extLst>
              <p:ext uri="{D42A27DB-BD31-4B8C-83A1-F6EECF244321}">
                <p14:modId xmlns:p14="http://schemas.microsoft.com/office/powerpoint/2010/main" val="3985215485"/>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ru-RU" sz="1800" b="0" i="0" u="none" strike="noStrike" cap="none" normalizeH="0" baseline="0" dirty="0">
                          <a:ln>
                            <a:noFill/>
                          </a:ln>
                          <a:solidFill>
                            <a:srgbClr val="333333"/>
                          </a:solidFill>
                          <a:effectLst/>
                          <a:latin typeface="+mn-lt"/>
                          <a:ea typeface="+mn-ea"/>
                          <a:cs typeface="+mn-cs"/>
                        </a:rPr>
                        <a:t>Знания о похожих людях/</a:t>
                      </a:r>
                      <a:r>
                        <a:rPr kumimoji="0" lang="en-US" sz="1800" b="0" i="0" u="none" strike="noStrike" cap="none" normalizeH="0" baseline="0" dirty="0">
                          <a:ln>
                            <a:noFill/>
                          </a:ln>
                          <a:solidFill>
                            <a:srgbClr val="333333"/>
                          </a:solidFill>
                          <a:effectLst/>
                          <a:latin typeface="+mn-lt"/>
                          <a:ea typeface="+mn-ea"/>
                          <a:cs typeface="+mn-cs"/>
                        </a:rPr>
                        <a:t> </a:t>
                      </a:r>
                      <a:r>
                        <a:rPr kumimoji="0" lang="ru-RU" sz="1800" b="0" i="0" u="none" strike="noStrike" cap="none" normalizeH="0" baseline="0" dirty="0">
                          <a:ln>
                            <a:noFill/>
                          </a:ln>
                          <a:solidFill>
                            <a:srgbClr val="333333"/>
                          </a:solidFill>
                          <a:effectLst/>
                          <a:latin typeface="+mn-lt"/>
                          <a:ea typeface="+mn-ea"/>
                          <a:cs typeface="+mn-cs"/>
                        </a:rPr>
                        <a:t>культурах (предубеждения)</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Знание культуры или этнической группы помогает легче понять представителей этой группы. Каждая культура имеет свои ценности и свои понятия о морали.</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az-Cyrl-AZ" altLang="de-DE" sz="1800" b="0" dirty="0">
                          <a:solidFill>
                            <a:srgbClr val="333333"/>
                          </a:solidFill>
                          <a:latin typeface="+mn-lt"/>
                          <a:ea typeface="+mn-ea"/>
                          <a:cs typeface="+mn-cs"/>
                        </a:rPr>
                        <a:t>Типичный турецкий, типичный немецкий?</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Осторожно: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Люди часто отличаются от представлений (клише) и в среднем от стереотипов своих групп! В Германии иностранцам порой приходится сталкиваться с </a:t>
                      </a:r>
                      <a:r>
                        <a:rPr kumimoji="0" lang="ru-RU" sz="2000" b="0" i="0" u="none" strike="noStrike" cap="none" normalizeH="0" baseline="0">
                          <a:ln>
                            <a:noFill/>
                          </a:ln>
                          <a:solidFill>
                            <a:srgbClr val="333333"/>
                          </a:solidFill>
                          <a:effectLst/>
                          <a:latin typeface="+mn-lt"/>
                          <a:ea typeface="+mn-ea"/>
                          <a:cs typeface="+mn-cs"/>
                        </a:rPr>
                        <a:t>предрассудками (“Поляки крадут”), </a:t>
                      </a:r>
                      <a:r>
                        <a:rPr kumimoji="0" lang="ru-RU" sz="2000" b="0" i="0" u="none" strike="noStrike" cap="none" normalizeH="0" baseline="0" dirty="0">
                          <a:ln>
                            <a:noFill/>
                          </a:ln>
                          <a:solidFill>
                            <a:srgbClr val="333333"/>
                          </a:solidFill>
                          <a:effectLst/>
                          <a:latin typeface="+mn-lt"/>
                          <a:ea typeface="+mn-ea"/>
                          <a:cs typeface="+mn-cs"/>
                        </a:rPr>
                        <a:t>также как иногда и немецы </a:t>
                      </a:r>
                      <a:r>
                        <a:rPr kumimoji="0" lang="ru-RU" sz="2000" b="0" i="0" u="none" strike="noStrike" cap="none" normalizeH="0" baseline="0">
                          <a:ln>
                            <a:noFill/>
                          </a:ln>
                          <a:solidFill>
                            <a:srgbClr val="333333"/>
                          </a:solidFill>
                          <a:effectLst/>
                          <a:latin typeface="+mn-lt"/>
                          <a:ea typeface="+mn-ea"/>
                          <a:cs typeface="+mn-cs"/>
                        </a:rPr>
                        <a:t>сталкиваются с предубеждениями </a:t>
                      </a:r>
                      <a:r>
                        <a:rPr kumimoji="0" lang="ru-RU" sz="2000" b="0" i="0" u="none" strike="noStrike" cap="none" normalizeH="0" baseline="0" dirty="0">
                          <a:ln>
                            <a:noFill/>
                          </a:ln>
                          <a:solidFill>
                            <a:srgbClr val="333333"/>
                          </a:solidFill>
                          <a:effectLst/>
                          <a:latin typeface="+mn-lt"/>
                          <a:ea typeface="+mn-ea"/>
                          <a:cs typeface="+mn-cs"/>
                        </a:rPr>
                        <a:t>других за рубежом (у немцев нет чувства юмора, они жесткие, упрямые, нацисты и т.д.).</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6"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40870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Иллюзия и действительность!</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ct val="20000"/>
              </a:spcBef>
              <a:spcAft>
                <a:spcPct val="0"/>
              </a:spcAft>
            </a:pPr>
            <a:r>
              <a:rPr lang="ru-RU" sz="2400" dirty="0">
                <a:solidFill>
                  <a:srgbClr val="004992"/>
                </a:solidFill>
              </a:rPr>
              <a:t>…ни один из рассмотренных выше аспектов (жесты/язык тела/поза, высказывания в письменной форме, предубеждения и др.) не является надежным!</a:t>
            </a:r>
            <a:endParaRPr lang="de-DE" sz="2400" dirty="0">
              <a:solidFill>
                <a:srgbClr val="004992"/>
              </a:solidFill>
            </a:endParaRPr>
          </a:p>
          <a:p>
            <a:pPr lvl="0" defTabSz="914400" fontAlgn="base">
              <a:lnSpc>
                <a:spcPct val="130000"/>
              </a:lnSpc>
              <a:spcBef>
                <a:spcPts val="3000"/>
              </a:spcBef>
              <a:spcAft>
                <a:spcPct val="0"/>
              </a:spcAft>
            </a:pPr>
            <a:r>
              <a:rPr lang="en-US" sz="2400" dirty="0">
                <a:solidFill>
                  <a:srgbClr val="333333"/>
                </a:solidFill>
              </a:rPr>
              <a:t> </a:t>
            </a:r>
            <a:r>
              <a:rPr lang="ru-RU" sz="2400" i="1" dirty="0">
                <a:solidFill>
                  <a:srgbClr val="333333"/>
                </a:solidFill>
              </a:rPr>
              <a:t>Вы должны рассмотреть все аспекты!</a:t>
            </a:r>
            <a:br>
              <a:rPr lang="en-US" sz="2400" i="1" dirty="0">
                <a:solidFill>
                  <a:srgbClr val="333333"/>
                </a:solidFill>
              </a:rPr>
            </a:br>
            <a:r>
              <a:rPr lang="ru-RU" sz="2400" dirty="0">
                <a:solidFill>
                  <a:srgbClr val="333333"/>
                </a:solidFill>
              </a:rPr>
              <a:t>Лишь общий спектр информации помогает нам принять правильное решение…</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Какой в этом смысл?</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ru-RU" altLang="de-DE" sz="2400" dirty="0">
                <a:solidFill>
                  <a:srgbClr val="333333"/>
                </a:solidFill>
              </a:rPr>
              <a:t>Исследования показывают, что у многих </a:t>
            </a:r>
            <a:r>
              <a:rPr lang="de-DE" altLang="de-DE" sz="2400" dirty="0">
                <a:solidFill>
                  <a:srgbClr val="333333"/>
                </a:solidFill>
              </a:rPr>
              <a:t>(</a:t>
            </a:r>
            <a:r>
              <a:rPr lang="ru-RU" altLang="de-DE" sz="2400" dirty="0">
                <a:solidFill>
                  <a:srgbClr val="333333"/>
                </a:solidFill>
              </a:rPr>
              <a:t>но не всех</a:t>
            </a:r>
            <a:r>
              <a:rPr lang="de-DE" altLang="de-DE" sz="2400" dirty="0">
                <a:solidFill>
                  <a:srgbClr val="333333"/>
                </a:solidFill>
              </a:rPr>
              <a:t>!) </a:t>
            </a:r>
            <a:r>
              <a:rPr lang="ru-RU" altLang="de-DE" sz="2400" dirty="0">
                <a:solidFill>
                  <a:srgbClr val="333333"/>
                </a:solidFill>
              </a:rPr>
              <a:t>людей страдающих психическими расстройствами (психозом):</a:t>
            </a:r>
          </a:p>
          <a:p>
            <a:pPr marL="342900" lvl="0" indent="-342900" defTabSz="914400" fontAlgn="base">
              <a:buClr>
                <a:srgbClr val="333333"/>
              </a:buClr>
              <a:buFont typeface="WingDings"/>
              <a:buChar char=""/>
            </a:pPr>
            <a:r>
              <a:rPr lang="ru-RU" altLang="de-DE" sz="2400" dirty="0">
                <a:solidFill>
                  <a:srgbClr val="004992"/>
                </a:solidFill>
              </a:rPr>
              <a:t>Возникают проблемы при оценки выражения чувств других людей (напр., радость, грусть).</a:t>
            </a: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3" name="Slide Number Placeholder 2"/>
          <p:cNvSpPr>
            <a:spLocks noGrp="1"/>
          </p:cNvSpPr>
          <p:nvPr>
            <p:ph type="sldNum" sz="quarter" idx="12"/>
          </p:nvPr>
        </p:nvSpPr>
        <p:spPr/>
        <p:txBody>
          <a:bodyPr/>
          <a:lstStyle/>
          <a:p>
            <a:fld id="{9B820087-B0BA-4772-82E6-7863F5D1D7E9}" type="slidenum">
              <a:rPr lang="de-DE" altLang="de-DE" smtClean="0">
                <a:latin typeface="+mn-lt"/>
                <a:ea typeface="+mn-ea"/>
              </a:rPr>
              <a:pPr/>
              <a:t>19</a:t>
            </a:fld>
            <a:endParaRPr lang="de-DE" altLang="de-DE">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Какой в этом смысл?</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ru-RU" altLang="de-DE" sz="2400" dirty="0">
                <a:solidFill>
                  <a:srgbClr val="333333"/>
                </a:solidFill>
              </a:rPr>
              <a:t>Исследования показывают, что у многих </a:t>
            </a:r>
            <a:r>
              <a:rPr lang="de-DE" altLang="de-DE" sz="2400" dirty="0">
                <a:solidFill>
                  <a:srgbClr val="333333"/>
                </a:solidFill>
              </a:rPr>
              <a:t>(</a:t>
            </a:r>
            <a:r>
              <a:rPr lang="ru-RU" altLang="de-DE" sz="2400" dirty="0">
                <a:solidFill>
                  <a:srgbClr val="333333"/>
                </a:solidFill>
              </a:rPr>
              <a:t>но не всех</a:t>
            </a:r>
            <a:r>
              <a:rPr lang="de-DE" altLang="de-DE" sz="2400" dirty="0">
                <a:solidFill>
                  <a:srgbClr val="333333"/>
                </a:solidFill>
              </a:rPr>
              <a:t>!) </a:t>
            </a:r>
            <a:r>
              <a:rPr lang="ru-RU" altLang="de-DE" sz="2400" dirty="0">
                <a:solidFill>
                  <a:srgbClr val="333333"/>
                </a:solidFill>
              </a:rPr>
              <a:t>людей страдающих психическими расстройствами (психозом):</a:t>
            </a:r>
          </a:p>
          <a:p>
            <a:pPr marL="342900" lvl="0" indent="-342900" defTabSz="914400" fontAlgn="base">
              <a:buClr>
                <a:srgbClr val="333333"/>
              </a:buClr>
              <a:buFont typeface="WingDings"/>
              <a:buChar char=""/>
            </a:pPr>
            <a:r>
              <a:rPr lang="ru-RU" altLang="de-DE" sz="2400" dirty="0">
                <a:solidFill>
                  <a:srgbClr val="004992"/>
                </a:solidFill>
              </a:rPr>
              <a:t>Возникают проблемы при оценки выражения чувств других людей (напр., радость, грусть).</a:t>
            </a:r>
          </a:p>
          <a:p>
            <a:pPr marL="342900" lvl="0" indent="-342900" defTabSz="914400" fontAlgn="base">
              <a:buClr>
                <a:srgbClr val="333333"/>
              </a:buClr>
              <a:buFont typeface="WingDings"/>
              <a:buChar char=""/>
            </a:pPr>
            <a:r>
              <a:rPr lang="ru-RU" altLang="de-DE" sz="2400" dirty="0">
                <a:solidFill>
                  <a:srgbClr val="004992"/>
                </a:solidFill>
              </a:rPr>
              <a:t>Им трудно понять, почему другие люди ведут себя определенным образом.</a:t>
            </a:r>
            <a:endParaRPr lang="en-US" sz="2400" dirty="0"/>
          </a:p>
        </p:txBody>
      </p:sp>
      <p:sp>
        <p:nvSpPr>
          <p:cNvPr id="2" name="Footer Placeholder 1"/>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3" name="Slide Number Placeholder 2"/>
          <p:cNvSpPr>
            <a:spLocks noGrp="1"/>
          </p:cNvSpPr>
          <p:nvPr>
            <p:ph type="sldNum" sz="quarter" idx="12"/>
          </p:nvPr>
        </p:nvSpPr>
        <p:spPr/>
        <p:txBody>
          <a:bodyPr/>
          <a:lstStyle/>
          <a:p>
            <a:fld id="{9B820087-B0BA-4772-82E6-7863F5D1D7E9}" type="slidenum">
              <a:rPr lang="de-DE" altLang="de-DE" smtClean="0">
                <a:latin typeface="+mn-lt"/>
                <a:ea typeface="+mn-ea"/>
              </a:rPr>
              <a:pPr/>
              <a:t>20</a:t>
            </a:fld>
            <a:endParaRPr lang="de-DE" altLang="de-DE">
              <a:latin typeface="+mn-lt"/>
              <a:ea typeface="+mn-ea"/>
            </a:endParaRPr>
          </a:p>
        </p:txBody>
      </p:sp>
    </p:spTree>
    <p:extLst>
      <p:ext uri="{BB962C8B-B14F-4D97-AF65-F5344CB8AC3E}">
        <p14:creationId xmlns:p14="http://schemas.microsoft.com/office/powerpoint/2010/main" val="1462795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Как проблемы в процессах сопереживания способствуют неверной оценки во время психоза - Примеры</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21</a:t>
            </a:fld>
            <a:endParaRPr lang="de-DE" altLang="de-DE">
              <a:latin typeface="+mn-lt"/>
              <a:ea typeface="+mn-ea"/>
            </a:endParaRPr>
          </a:p>
        </p:txBody>
      </p:sp>
      <p:sp>
        <p:nvSpPr>
          <p:cNvPr id="23578" name="Rechteck 1"/>
          <p:cNvSpPr>
            <a:spLocks noChangeArrowheads="1"/>
          </p:cNvSpPr>
          <p:nvPr/>
        </p:nvSpPr>
        <p:spPr bwMode="auto">
          <a:xfrm>
            <a:off x="408955" y="6165304"/>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buClr>
                <a:srgbClr val="336699"/>
              </a:buClr>
              <a:buFontTx/>
              <a:buNone/>
            </a:pPr>
            <a:r>
              <a:rPr lang="ru-RU" altLang="de-DE" sz="2000" dirty="0">
                <a:solidFill>
                  <a:srgbClr val="004992"/>
                </a:solidFill>
                <a:latin typeface="+mn-lt"/>
                <a:ea typeface="+mn-ea"/>
              </a:rPr>
              <a:t>Хочет может кто-нибудь поделиться своим личным опытом?</a:t>
            </a:r>
          </a:p>
        </p:txBody>
      </p:sp>
      <p:graphicFrame>
        <p:nvGraphicFramePr>
          <p:cNvPr id="7" name="Table 6"/>
          <p:cNvGraphicFramePr>
            <a:graphicFrameLocks noGrp="1"/>
          </p:cNvGraphicFramePr>
          <p:nvPr>
            <p:extLst>
              <p:ext uri="{D42A27DB-BD31-4B8C-83A1-F6EECF244321}">
                <p14:modId xmlns:p14="http://schemas.microsoft.com/office/powerpoint/2010/main" val="2655917137"/>
              </p:ext>
            </p:extLst>
          </p:nvPr>
        </p:nvGraphicFramePr>
        <p:xfrm>
          <a:off x="408954" y="2203704"/>
          <a:ext cx="11376001" cy="3749040"/>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384377">
                  <a:extLst>
                    <a:ext uri="{9D8B030D-6E8A-4147-A177-3AD203B41FA5}">
                      <a16:colId xmlns:a16="http://schemas.microsoft.com/office/drawing/2014/main" val="20001"/>
                    </a:ext>
                  </a:extLst>
                </a:gridCol>
                <a:gridCol w="4607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az-Cyrl-AZ" sz="2000" b="0" i="0" u="none" strike="noStrike" cap="none" normalizeH="0" baseline="0">
                          <a:ln>
                            <a:noFill/>
                          </a:ln>
                          <a:solidFill>
                            <a:schemeClr val="tx1"/>
                          </a:solidFill>
                          <a:effectLst/>
                          <a:latin typeface="+mn-lt"/>
                          <a:ea typeface="+mn-ea"/>
                          <a:cs typeface="+mn-cs"/>
                        </a:rPr>
                        <a:t>Ситуация</a:t>
                      </a:r>
                      <a:endParaRPr kumimoji="0" lang="de-DE" sz="2000" b="0" i="0" u="none" strike="noStrike" cap="none" normalizeH="0" baseline="0" dirty="0">
                        <a:ln>
                          <a:noFill/>
                        </a:ln>
                        <a:solidFill>
                          <a:schemeClr val="tx1"/>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az-Cyrl-AZ" sz="2000" b="0" i="0" u="none" strike="noStrike" cap="none" normalizeH="0" baseline="0">
                          <a:ln>
                            <a:noFill/>
                          </a:ln>
                          <a:solidFill>
                            <a:schemeClr val="tx1"/>
                          </a:solidFill>
                          <a:effectLst/>
                          <a:latin typeface="+mn-lt"/>
                          <a:ea typeface="+mn-ea"/>
                          <a:cs typeface="+mn-cs"/>
                        </a:rPr>
                        <a:t>Оценка во время психоза</a:t>
                      </a:r>
                      <a:endParaRPr kumimoji="0" lang="de-DE" sz="2000" b="0" i="0" u="none" strike="noStrike" cap="none" normalizeH="0" baseline="0" dirty="0">
                        <a:ln>
                          <a:noFill/>
                        </a:ln>
                        <a:solidFill>
                          <a:schemeClr val="tx1"/>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az-Cyrl-AZ" sz="2000" b="0" i="0" u="none" strike="noStrike" cap="none" normalizeH="0" baseline="0">
                          <a:ln>
                            <a:noFill/>
                          </a:ln>
                          <a:solidFill>
                            <a:schemeClr val="tx1"/>
                          </a:solidFill>
                          <a:effectLst/>
                          <a:latin typeface="+mn-lt"/>
                          <a:ea typeface="+mn-ea"/>
                          <a:cs typeface="+mn-cs"/>
                        </a:rPr>
                        <a:t>Другие объяснения</a:t>
                      </a:r>
                      <a:endParaRPr kumimoji="0" lang="de-DE" sz="2000" b="0" i="0" u="none" strike="noStrike" cap="none" normalizeH="0" baseline="0" dirty="0">
                        <a:ln>
                          <a:noFill/>
                        </a:ln>
                        <a:solidFill>
                          <a:schemeClr val="tx1"/>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a:ln>
                            <a:noFill/>
                          </a:ln>
                          <a:solidFill>
                            <a:srgbClr val="333333"/>
                          </a:solidFill>
                          <a:effectLst/>
                          <a:latin typeface="+mn-lt"/>
                          <a:ea typeface="+mn-ea"/>
                          <a:cs typeface="+mn-cs"/>
                        </a:rPr>
                        <a:t>После разговора врач смеется с медсестрой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az-Cyrl-AZ" sz="2000" b="0" i="0" u="none" strike="noStrike" cap="none" normalizeH="0" baseline="0">
                          <a:ln>
                            <a:noFill/>
                          </a:ln>
                          <a:solidFill>
                            <a:srgbClr val="333333"/>
                          </a:solidFill>
                          <a:effectLst/>
                          <a:latin typeface="+mn-lt"/>
                          <a:ea typeface="+mn-ea"/>
                          <a:cs typeface="+mn-cs"/>
                        </a:rPr>
                        <a:t>“Они </a:t>
                      </a:r>
                      <a:r>
                        <a:rPr kumimoji="0" lang="az-Cyrl-AZ" sz="2000" b="0" i="0" u="none" strike="noStrike" cap="none" normalizeH="0" baseline="0" dirty="0">
                          <a:ln>
                            <a:noFill/>
                          </a:ln>
                          <a:solidFill>
                            <a:srgbClr val="333333"/>
                          </a:solidFill>
                          <a:effectLst/>
                          <a:latin typeface="+mn-lt"/>
                          <a:ea typeface="+mn-ea"/>
                          <a:cs typeface="+mn-cs"/>
                        </a:rPr>
                        <a:t>смеются </a:t>
                      </a:r>
                      <a:r>
                        <a:rPr kumimoji="0" lang="az-Cyrl-AZ" sz="2000" b="0" i="0" u="none" strike="noStrike" cap="none" normalizeH="0" baseline="0">
                          <a:ln>
                            <a:noFill/>
                          </a:ln>
                          <a:solidFill>
                            <a:srgbClr val="333333"/>
                          </a:solidFill>
                          <a:effectLst/>
                          <a:latin typeface="+mn-lt"/>
                          <a:ea typeface="+mn-ea"/>
                          <a:cs typeface="+mn-cs"/>
                        </a:rPr>
                        <a:t>надо мной”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Чистая случайность,в разговоре с медсестрой шла речь о чем-то совершенно другом</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a:ln>
                            <a:noFill/>
                          </a:ln>
                          <a:solidFill>
                            <a:srgbClr val="333333"/>
                          </a:solidFill>
                          <a:effectLst/>
                          <a:latin typeface="+mn-lt"/>
                          <a:ea typeface="+mn-ea"/>
                          <a:cs typeface="+mn-cs"/>
                        </a:rPr>
                        <a:t>Прохожий обсмотрел два раза и пройдя мимо обернулся посмотреть еще раз</a:t>
                      </a:r>
                      <a:endParaRPr kumimoji="0" lang="de-DE" sz="2000" b="0" i="0" u="none" strike="noStrike" cap="none" normalizeH="0" baseline="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1" u="none" strike="noStrike" cap="none" normalizeH="0" baseline="0">
                          <a:ln>
                            <a:noFill/>
                          </a:ln>
                          <a:solidFill>
                            <a:srgbClr val="333333"/>
                          </a:solidFill>
                          <a:effectLst/>
                          <a:latin typeface="+mn-lt"/>
                          <a:ea typeface="+mn-ea"/>
                          <a:cs typeface="+mn-cs"/>
                        </a:rPr>
                        <a:t>Убеждение, что он следует по пятам</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a:ln>
                            <a:noFill/>
                          </a:ln>
                          <a:solidFill>
                            <a:srgbClr val="333333"/>
                          </a:solidFill>
                          <a:effectLst/>
                          <a:latin typeface="+mn-lt"/>
                          <a:ea typeface="+mn-ea"/>
                          <a:cs typeface="+mn-cs"/>
                        </a:rPr>
                        <a:t>Прохожий сбит с толку, потому что на его первый взгляд было отреагированно с ужасом и он хочет со вторым взглядом понять, что происходит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a:ln>
                            <a:noFill/>
                          </a:ln>
                          <a:solidFill>
                            <a:srgbClr val="333333"/>
                          </a:solidFill>
                          <a:effectLst/>
                          <a:latin typeface="+mn-lt"/>
                          <a:ea typeface="+mn-ea"/>
                          <a:cs typeface="+mn-cs"/>
                        </a:rPr>
                        <a:t>Несколько раз мигал незнакомый человек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az-Cyrl-AZ" sz="2000" b="0" i="0" u="none" strike="noStrike" cap="none" normalizeH="0" baseline="0">
                          <a:ln>
                            <a:noFill/>
                          </a:ln>
                          <a:solidFill>
                            <a:srgbClr val="333333"/>
                          </a:solidFill>
                          <a:effectLst/>
                          <a:latin typeface="+mn-lt"/>
                          <a:ea typeface="+mn-ea"/>
                          <a:cs typeface="+mn-cs"/>
                        </a:rPr>
                        <a:t>Азбука Морза как предупреждение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Ослепило солнце, интерес, случайность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Задание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58775" algn="l"/>
              </a:tabLst>
              <a:defRPr/>
            </a:pPr>
            <a:r>
              <a:rPr lang="ru-RU" sz="2400" dirty="0">
                <a:solidFill>
                  <a:srgbClr val="333333"/>
                </a:solidFill>
              </a:rPr>
              <a:t>Сейчас Вам будут представлены истории в картинках.</a:t>
            </a:r>
          </a:p>
          <a:p>
            <a:pPr marL="342900" lvl="0" indent="-342900" defTabSz="914400" fontAlgn="base">
              <a:buClr>
                <a:srgbClr val="333333"/>
              </a:buClr>
              <a:buFont typeface="WingDings"/>
              <a:buChar char=""/>
              <a:tabLst>
                <a:tab pos="358775" algn="l"/>
              </a:tabLst>
              <a:defRPr/>
            </a:pPr>
            <a:r>
              <a:rPr lang="ru-RU" sz="2400" dirty="0">
                <a:solidFill>
                  <a:srgbClr val="333333"/>
                </a:solidFill>
              </a:rPr>
              <a:t>Попробуйте обсудит в группе, что вероятно думают люди о других.</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22</a:t>
            </a:fld>
            <a:endParaRPr lang="de-DE" altLang="de-DE">
              <a:latin typeface="+mn-lt"/>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Задание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58775" algn="l"/>
              </a:tabLst>
              <a:defRPr/>
            </a:pPr>
            <a:r>
              <a:rPr lang="ru-RU" sz="2400" dirty="0">
                <a:solidFill>
                  <a:srgbClr val="333333"/>
                </a:solidFill>
              </a:rPr>
              <a:t>Сейчас Вам будут представлены истории в картинках.</a:t>
            </a:r>
          </a:p>
          <a:p>
            <a:pPr marL="342900" lvl="0" indent="-342900" defTabSz="914400" fontAlgn="base">
              <a:buClr>
                <a:srgbClr val="333333"/>
              </a:buClr>
              <a:buFont typeface="WingDings"/>
              <a:buChar char=""/>
              <a:tabLst>
                <a:tab pos="358775" algn="l"/>
              </a:tabLst>
              <a:defRPr/>
            </a:pPr>
            <a:r>
              <a:rPr lang="ru-RU" sz="2400" dirty="0">
                <a:solidFill>
                  <a:srgbClr val="333333"/>
                </a:solidFill>
              </a:rPr>
              <a:t>Попробуйте обсудит в группе, что вероятно думают люди о других.</a:t>
            </a:r>
            <a:endParaRPr lang="en-US" sz="2400" dirty="0">
              <a:solidFill>
                <a:srgbClr val="333333"/>
              </a:solidFill>
            </a:endParaRPr>
          </a:p>
          <a:p>
            <a:pPr lvl="0" defTabSz="914400" fontAlgn="base">
              <a:buClr>
                <a:srgbClr val="336699"/>
              </a:buClr>
              <a:tabLst>
                <a:tab pos="358775" algn="l"/>
              </a:tabLst>
              <a:defRPr/>
            </a:pPr>
            <a:endParaRPr lang="ru-RU" sz="2400" dirty="0">
              <a:solidFill>
                <a:srgbClr val="333333"/>
              </a:solidFill>
            </a:endParaRPr>
          </a:p>
          <a:p>
            <a:pPr lvl="0" defTabSz="914400" fontAlgn="base">
              <a:buClr>
                <a:srgbClr val="336699"/>
              </a:buClr>
              <a:tabLst>
                <a:tab pos="358775" algn="l"/>
              </a:tabLst>
              <a:defRPr/>
            </a:pPr>
            <a:r>
              <a:rPr lang="ru-RU" sz="2400" b="1" dirty="0">
                <a:solidFill>
                  <a:srgbClr val="004992"/>
                </a:solidFill>
              </a:rPr>
              <a:t>Важно для оценки:</a:t>
            </a:r>
          </a:p>
          <a:p>
            <a:pPr marL="342900" lvl="0" indent="-342900" defTabSz="914400" fontAlgn="base">
              <a:buClr>
                <a:srgbClr val="333333"/>
              </a:buClr>
              <a:buFont typeface="WingDings"/>
              <a:buChar char=""/>
              <a:tabLst>
                <a:tab pos="358775" algn="l"/>
              </a:tabLst>
              <a:defRPr/>
            </a:pPr>
            <a:r>
              <a:rPr lang="ru-RU" sz="2400" dirty="0">
                <a:solidFill>
                  <a:srgbClr val="333333"/>
                </a:solidFill>
              </a:rPr>
              <a:t>Имейте в виду, что показанные Вам люди не обладают теми же знаниями, какими распологаете Вы, как наблюдатель.</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23</a:t>
            </a:fld>
            <a:endParaRPr lang="de-DE" altLang="de-DE">
              <a:latin typeface="+mn-lt"/>
              <a:ea typeface="+mn-ea"/>
            </a:endParaRPr>
          </a:p>
        </p:txBody>
      </p:sp>
    </p:spTree>
    <p:extLst>
      <p:ext uri="{BB962C8B-B14F-4D97-AF65-F5344CB8AC3E}">
        <p14:creationId xmlns:p14="http://schemas.microsoft.com/office/powerpoint/2010/main" val="31024479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Задание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58775" algn="l"/>
              </a:tabLst>
              <a:defRPr/>
            </a:pPr>
            <a:r>
              <a:rPr lang="ru-RU" sz="2400" dirty="0">
                <a:solidFill>
                  <a:srgbClr val="333333"/>
                </a:solidFill>
              </a:rPr>
              <a:t>Сейчас Вам будут представлены истории в картинках.</a:t>
            </a:r>
          </a:p>
          <a:p>
            <a:pPr marL="342900" lvl="0" indent="-342900" defTabSz="914400" fontAlgn="base">
              <a:buClr>
                <a:srgbClr val="333333"/>
              </a:buClr>
              <a:buFont typeface="WingDings"/>
              <a:buChar char=""/>
              <a:tabLst>
                <a:tab pos="358775" algn="l"/>
              </a:tabLst>
              <a:defRPr/>
            </a:pPr>
            <a:r>
              <a:rPr lang="ru-RU" sz="2400" dirty="0">
                <a:solidFill>
                  <a:srgbClr val="333333"/>
                </a:solidFill>
              </a:rPr>
              <a:t>Попробуйте обсудит в группе, что вероятно думают люди о других.</a:t>
            </a:r>
            <a:endParaRPr lang="en-US" sz="2400" dirty="0">
              <a:solidFill>
                <a:srgbClr val="333333"/>
              </a:solidFill>
            </a:endParaRPr>
          </a:p>
          <a:p>
            <a:pPr lvl="0" defTabSz="914400" fontAlgn="base">
              <a:buClr>
                <a:srgbClr val="336699"/>
              </a:buClr>
              <a:tabLst>
                <a:tab pos="358775" algn="l"/>
              </a:tabLst>
              <a:defRPr/>
            </a:pPr>
            <a:endParaRPr lang="ru-RU" sz="2400" dirty="0">
              <a:solidFill>
                <a:srgbClr val="333333"/>
              </a:solidFill>
            </a:endParaRPr>
          </a:p>
          <a:p>
            <a:pPr lvl="0" defTabSz="914400" fontAlgn="base">
              <a:buClr>
                <a:srgbClr val="336699"/>
              </a:buClr>
              <a:tabLst>
                <a:tab pos="358775" algn="l"/>
              </a:tabLst>
              <a:defRPr/>
            </a:pPr>
            <a:r>
              <a:rPr lang="ru-RU" sz="2400" b="1" dirty="0">
                <a:solidFill>
                  <a:srgbClr val="004992"/>
                </a:solidFill>
              </a:rPr>
              <a:t>Важно для оценки:</a:t>
            </a:r>
          </a:p>
          <a:p>
            <a:pPr marL="342900" lvl="0" indent="-342900" defTabSz="914400" fontAlgn="base">
              <a:buClr>
                <a:srgbClr val="333333"/>
              </a:buClr>
              <a:buFont typeface="WingDings"/>
              <a:buChar char=""/>
              <a:tabLst>
                <a:tab pos="358775" algn="l"/>
              </a:tabLst>
              <a:defRPr/>
            </a:pPr>
            <a:r>
              <a:rPr lang="ru-RU" sz="2400" dirty="0">
                <a:solidFill>
                  <a:srgbClr val="333333"/>
                </a:solidFill>
              </a:rPr>
              <a:t>Имейте в виду, что показанные Вам люди не обладают теми же знаниями, какими распологаете Вы, как наблюдатель.</a:t>
            </a:r>
          </a:p>
          <a:p>
            <a:pPr marL="342900" lvl="0" indent="-342900" defTabSz="914400" fontAlgn="base">
              <a:buClr>
                <a:srgbClr val="333333"/>
              </a:buClr>
              <a:buFont typeface="WingDings"/>
              <a:buChar char=""/>
              <a:tabLst>
                <a:tab pos="358775" algn="l"/>
              </a:tabLst>
              <a:defRPr/>
            </a:pPr>
            <a:r>
              <a:rPr lang="ru-RU" sz="2400" dirty="0">
                <a:solidFill>
                  <a:srgbClr val="333333"/>
                </a:solidFill>
              </a:rPr>
              <a:t>Кроме того, подумайте, какая дополнительная информация необходима для окончательной правильной оценки!</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24</a:t>
            </a:fld>
            <a:endParaRPr lang="de-DE" altLang="de-DE">
              <a:latin typeface="+mn-lt"/>
              <a:ea typeface="+mn-ea"/>
            </a:endParaRPr>
          </a:p>
        </p:txBody>
      </p:sp>
    </p:spTree>
    <p:extLst>
      <p:ext uri="{BB962C8B-B14F-4D97-AF65-F5344CB8AC3E}">
        <p14:creationId xmlns:p14="http://schemas.microsoft.com/office/powerpoint/2010/main" val="19048438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25</a:t>
            </a:fld>
            <a:endParaRPr lang="de-DE" altLang="de-DE">
              <a:latin typeface="+mn-lt"/>
              <a:ea typeface="+mn-ea"/>
            </a:endParaRPr>
          </a:p>
        </p:txBody>
      </p:sp>
      <p:pic>
        <p:nvPicPr>
          <p:cNvPr id="1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3"/>
          <p:cNvSpPr txBox="1">
            <a:spLocks noChangeArrowheads="1"/>
          </p:cNvSpPr>
          <p:nvPr/>
        </p:nvSpPr>
        <p:spPr bwMode="auto">
          <a:xfrm>
            <a:off x="2677085" y="5956123"/>
            <a:ext cx="6807351"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ru-RU" altLang="de-DE" sz="2000">
                <a:solidFill>
                  <a:srgbClr val="004992"/>
                </a:solidFill>
                <a:latin typeface="+mn-lt"/>
                <a:ea typeface="+mn-ea"/>
              </a:rPr>
              <a:t>Что подумают большинство людей...и на самом деле это так?</a:t>
            </a:r>
            <a:endParaRPr lang="de-DE" altLang="de-DE" sz="2000" dirty="0">
              <a:solidFill>
                <a:srgbClr val="004992"/>
              </a:solidFill>
              <a:latin typeface="+mn-lt"/>
              <a:ea typeface="+mn-ea"/>
            </a:endParaRPr>
          </a:p>
        </p:txBody>
      </p:sp>
      <p:sp>
        <p:nvSpPr>
          <p:cNvPr id="15" name="Caption_22"/>
          <p:cNvSpPr txBox="1">
            <a:spLocks noChangeArrowheads="1"/>
          </p:cNvSpPr>
          <p:nvPr/>
        </p:nvSpPr>
        <p:spPr bwMode="auto">
          <a:xfrm>
            <a:off x="1891347" y="757251"/>
            <a:ext cx="84124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ru-RU" altLang="de-DE" sz="2400" u="sng" dirty="0">
                <a:latin typeface="+mn-lt"/>
                <a:ea typeface="+mn-ea"/>
              </a:rPr>
              <a:t>Пример:</a:t>
            </a:r>
            <a:r>
              <a:rPr lang="ru-RU" altLang="de-DE" sz="2400" dirty="0">
                <a:latin typeface="+mn-lt"/>
                <a:ea typeface="+mn-ea"/>
              </a:rPr>
              <a:t> мужчина, имеющий избыточный вес, падает со стула</a:t>
            </a:r>
            <a:endParaRPr lang="de-DE" altLang="de-DE" sz="2400" dirty="0">
              <a:latin typeface="+mn-lt"/>
              <a:ea typeface="+mn-ea"/>
            </a:endParaRPr>
          </a:p>
        </p:txBody>
      </p:sp>
      <p:sp>
        <p:nvSpPr>
          <p:cNvPr id="16" name="Caption_54287"/>
          <p:cNvSpPr txBox="1">
            <a:spLocks noChangeArrowheads="1"/>
          </p:cNvSpPr>
          <p:nvPr/>
        </p:nvSpPr>
        <p:spPr bwMode="auto">
          <a:xfrm>
            <a:off x="6265286" y="2564904"/>
            <a:ext cx="82296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az-Cyrl-AZ" altLang="de-DE" sz="1100">
                <a:solidFill>
                  <a:srgbClr val="333333"/>
                </a:solidFill>
                <a:latin typeface="+mn-lt"/>
                <a:ea typeface="+mn-ea"/>
              </a:rPr>
              <a:t>Ого, он </a:t>
            </a:r>
          </a:p>
          <a:p>
            <a:pPr algn="ctr" eaLnBrk="1" hangingPunct="1">
              <a:spcBef>
                <a:spcPts val="0"/>
              </a:spcBef>
              <a:buFontTx/>
              <a:buNone/>
            </a:pPr>
            <a:r>
              <a:rPr lang="az-Cyrl-AZ" altLang="de-DE" sz="1100">
                <a:solidFill>
                  <a:srgbClr val="333333"/>
                </a:solidFill>
                <a:latin typeface="+mn-lt"/>
                <a:ea typeface="+mn-ea"/>
              </a:rPr>
              <a:t>толстый!</a:t>
            </a:r>
            <a:endParaRPr lang="de-DE" altLang="de-DE" sz="1100" dirty="0">
              <a:solidFill>
                <a:srgbClr val="333333"/>
              </a:solidFill>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8"/>
          <p:cNvSpPr>
            <a:spLocks noChangeArrowheads="1"/>
          </p:cNvSpPr>
          <p:nvPr/>
        </p:nvSpPr>
        <p:spPr bwMode="auto">
          <a:xfrm>
            <a:off x="5982232" y="2375671"/>
            <a:ext cx="787605" cy="274637"/>
          </a:xfrm>
          <a:prstGeom prst="rect">
            <a:avLst/>
          </a:prstGeom>
          <a:solidFill>
            <a:schemeClr val="bg1"/>
          </a:solidFill>
          <a:ln>
            <a:noFill/>
          </a:ln>
          <a:effectLst>
            <a:softEdge rad="63500"/>
          </a:effectLst>
          <a:extLst>
            <a:ext uri="{91240B29-F687-4F45-9708-019B960494DF}">
              <a14:hiddenLine xmlns:a14="http://schemas.microsoft.com/office/drawing/2010/main" w="9525">
                <a:solidFill>
                  <a:srgbClr val="000000"/>
                </a:solidFill>
                <a:miter lim="800000"/>
                <a:headEnd/>
                <a:tailEnd/>
              </a14:hiddenLine>
            </a:ext>
          </a:extLst>
        </p:spPr>
        <p:txBody>
          <a:bodyPr wrap="none" anchor="ctr">
            <a:noAutofit/>
          </a:bodyPr>
          <a:lstStyle>
            <a:lvl1pPr eaLnBrk="0" hangingPunct="0">
              <a:spcBef>
                <a:spcPct val="20000"/>
              </a:spcBef>
              <a:buChar char="•"/>
              <a:defRPr sz="3200">
                <a:solidFill>
                  <a:schemeClr val="tx1"/>
                </a:solidFill>
                <a:latin typeface="Arial" charset="0"/>
                <a:ea typeface="ＭＳ Ｐゴシック" pitchFamily="34" charset="-128"/>
              </a:defRPr>
            </a:lvl1pPr>
            <a:lvl2pPr marL="742950" indent="-285750" eaLnBrk="0" hangingPunct="0">
              <a:spcBef>
                <a:spcPct val="20000"/>
              </a:spcBef>
              <a:buChar char="–"/>
              <a:defRPr sz="2800">
                <a:solidFill>
                  <a:schemeClr val="tx1"/>
                </a:solidFill>
                <a:latin typeface="Arial" charset="0"/>
                <a:ea typeface="ＭＳ Ｐゴシック" pitchFamily="34" charset="-128"/>
              </a:defRPr>
            </a:lvl2pPr>
            <a:lvl3pPr marL="1143000" indent="-228600" eaLnBrk="0" hangingPunct="0">
              <a:spcBef>
                <a:spcPct val="20000"/>
              </a:spcBef>
              <a:buChar char="•"/>
              <a:defRPr sz="2400">
                <a:solidFill>
                  <a:schemeClr val="tx1"/>
                </a:solidFill>
                <a:latin typeface="Arial" charset="0"/>
                <a:ea typeface="ＭＳ Ｐゴシック" pitchFamily="34" charset="-128"/>
              </a:defRPr>
            </a:lvl3pPr>
            <a:lvl4pPr marL="1600200" indent="-228600" eaLnBrk="0" hangingPunct="0">
              <a:spcBef>
                <a:spcPct val="20000"/>
              </a:spcBef>
              <a:buChar char="–"/>
              <a:defRPr sz="2000">
                <a:solidFill>
                  <a:schemeClr val="tx1"/>
                </a:solidFill>
                <a:latin typeface="Arial" charset="0"/>
                <a:ea typeface="ＭＳ Ｐゴシック" pitchFamily="34" charset="-128"/>
              </a:defRPr>
            </a:lvl4pPr>
            <a:lvl5pPr marL="2057400" indent="-228600" eaLnBrk="0" hangingPunct="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eaLnBrk="1" hangingPunct="1">
              <a:spcBef>
                <a:spcPct val="0"/>
              </a:spcBef>
              <a:buFontTx/>
              <a:buNone/>
              <a:defRPr/>
            </a:pPr>
            <a:r>
              <a:rPr lang="ru-RU" altLang="de-DE" sz="700" dirty="0">
                <a:solidFill>
                  <a:srgbClr val="333333"/>
                </a:solidFill>
                <a:latin typeface="+mn-lt"/>
                <a:ea typeface="+mn-ea"/>
              </a:rPr>
              <a:t>Ого, он </a:t>
            </a:r>
          </a:p>
          <a:p>
            <a:pPr eaLnBrk="1" hangingPunct="1">
              <a:spcBef>
                <a:spcPct val="0"/>
              </a:spcBef>
              <a:buFontTx/>
              <a:buNone/>
              <a:defRPr/>
            </a:pPr>
            <a:r>
              <a:rPr lang="ru-RU" altLang="de-DE" sz="700" dirty="0">
                <a:solidFill>
                  <a:srgbClr val="333333"/>
                </a:solidFill>
                <a:latin typeface="+mn-lt"/>
                <a:ea typeface="+mn-ea"/>
              </a:rPr>
              <a:t>толстый</a:t>
            </a:r>
            <a:r>
              <a:rPr lang="de-DE" altLang="de-DE" sz="700" dirty="0">
                <a:solidFill>
                  <a:srgbClr val="333333"/>
                </a:solidFill>
                <a:latin typeface="+mn-lt"/>
                <a:ea typeface="+mn-ea"/>
              </a:rPr>
              <a:t>!</a:t>
            </a:r>
          </a:p>
        </p:txBody>
      </p:sp>
      <p:sp>
        <p:nvSpPr>
          <p:cNvPr id="2" name="Title 1"/>
          <p:cNvSpPr>
            <a:spLocks noGrp="1"/>
          </p:cNvSpPr>
          <p:nvPr>
            <p:ph type="title"/>
          </p:nvPr>
        </p:nvSpPr>
        <p:spPr/>
        <p:txBody>
          <a:bodyPr/>
          <a:lstStyle/>
          <a:p>
            <a:r>
              <a:rPr lang="ru-RU" sz="3600">
                <a:solidFill>
                  <a:srgbClr val="004992"/>
                </a:solidFill>
                <a:latin typeface="+mn-lt"/>
                <a:ea typeface="+mn-ea"/>
                <a:cs typeface="+mn-cs"/>
              </a:rPr>
              <a:t>Мужчина, имеющий избыточный вес, падает со стула</a:t>
            </a:r>
            <a:br>
              <a:rPr lang="ru-RU" sz="3600">
                <a:solidFill>
                  <a:srgbClr val="004992"/>
                </a:solidFill>
                <a:latin typeface="+mn-lt"/>
                <a:ea typeface="+mn-ea"/>
                <a:cs typeface="+mn-cs"/>
              </a:rPr>
            </a:br>
            <a:r>
              <a:rPr lang="ru-RU">
                <a:solidFill>
                  <a:srgbClr val="004992"/>
                </a:solidFill>
                <a:latin typeface="+mn-lt"/>
                <a:ea typeface="+mn-ea"/>
                <a:cs typeface="+mn-cs"/>
              </a:rPr>
              <a:t>Что подумают большинство людей?</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26</a:t>
            </a:fld>
            <a:endParaRPr lang="de-DE" altLang="de-DE">
              <a:latin typeface="+mn-lt"/>
              <a:ea typeface="+mn-ea"/>
            </a:endParaRPr>
          </a:p>
        </p:txBody>
      </p:sp>
      <p:pic>
        <p:nvPicPr>
          <p:cNvPr id="10"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70662"/>
          <p:cNvSpPr txBox="1">
            <a:spLocks noChangeArrowheads="1"/>
          </p:cNvSpPr>
          <p:nvPr/>
        </p:nvSpPr>
        <p:spPr bwMode="auto">
          <a:xfrm>
            <a:off x="408955" y="4966136"/>
            <a:ext cx="11376000" cy="16312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buFontTx/>
              <a:buNone/>
            </a:pPr>
            <a:r>
              <a:rPr lang="ru-RU" altLang="de-DE" sz="2000" dirty="0">
                <a:solidFill>
                  <a:srgbClr val="004992"/>
                </a:solidFill>
                <a:latin typeface="+mn-lt"/>
                <a:ea typeface="+mn-ea"/>
              </a:rPr>
              <a:t>Вероятно:</a:t>
            </a:r>
            <a:r>
              <a:rPr lang="ru-RU" altLang="de-DE" sz="2000" dirty="0">
                <a:solidFill>
                  <a:srgbClr val="333333"/>
                </a:solidFill>
                <a:latin typeface="+mn-lt"/>
                <a:ea typeface="+mn-ea"/>
              </a:rPr>
              <a:t> Мужчина был слишком тяжелый для этого стула</a:t>
            </a:r>
          </a:p>
          <a:p>
            <a:pPr eaLnBrk="1" hangingPunct="1">
              <a:spcBef>
                <a:spcPts val="1200"/>
              </a:spcBef>
              <a:buFontTx/>
              <a:buNone/>
            </a:pPr>
            <a:r>
              <a:rPr lang="ru-RU" altLang="de-DE" sz="2000" dirty="0">
                <a:solidFill>
                  <a:srgbClr val="004992"/>
                </a:solidFill>
                <a:latin typeface="+mn-lt"/>
                <a:ea typeface="+mn-ea"/>
              </a:rPr>
              <a:t>Менее вероятно:</a:t>
            </a:r>
            <a:r>
              <a:rPr lang="ru-RU" altLang="de-DE" sz="2000" dirty="0">
                <a:solidFill>
                  <a:srgbClr val="333333"/>
                </a:solidFill>
                <a:latin typeface="+mn-lt"/>
                <a:ea typeface="+mn-ea"/>
              </a:rPr>
              <a:t> Человек качался; стул был вообщем неустойчив</a:t>
            </a:r>
          </a:p>
          <a:p>
            <a:pPr eaLnBrk="1" hangingPunct="1">
              <a:spcBef>
                <a:spcPts val="1200"/>
              </a:spcBef>
              <a:buFontTx/>
              <a:buNone/>
            </a:pPr>
            <a:r>
              <a:rPr lang="ru-RU" altLang="de-DE" sz="2000" b="1" dirty="0">
                <a:solidFill>
                  <a:srgbClr val="004992"/>
                </a:solidFill>
                <a:latin typeface="+mn-lt"/>
                <a:ea typeface="+mn-ea"/>
              </a:rPr>
              <a:t>Неправдаподобные предположения людей:</a:t>
            </a:r>
            <a:r>
              <a:rPr lang="ru-RU" altLang="de-DE" sz="2000" dirty="0">
                <a:solidFill>
                  <a:srgbClr val="333333"/>
                </a:solidFill>
                <a:latin typeface="+mn-lt"/>
                <a:ea typeface="+mn-ea"/>
              </a:rPr>
              <a:t> стул был подпилин - но </a:t>
            </a:r>
            <a:r>
              <a:rPr lang="ru-RU" altLang="de-DE" sz="2000" b="1" dirty="0">
                <a:solidFill>
                  <a:srgbClr val="004992"/>
                </a:solidFill>
                <a:latin typeface="+mn-lt"/>
                <a:ea typeface="+mn-ea"/>
              </a:rPr>
              <a:t>ВЕРНО</a:t>
            </a:r>
            <a:r>
              <a:rPr lang="ru-RU" altLang="de-DE" sz="2000" dirty="0">
                <a:solidFill>
                  <a:srgbClr val="004992"/>
                </a:solidFill>
                <a:latin typeface="+mn-lt"/>
                <a:ea typeface="+mn-ea"/>
              </a:rPr>
              <a:t>: </a:t>
            </a:r>
            <a:r>
              <a:rPr lang="ru-RU" altLang="de-DE" sz="2000" dirty="0">
                <a:solidFill>
                  <a:srgbClr val="333333"/>
                </a:solidFill>
                <a:latin typeface="+mn-lt"/>
                <a:ea typeface="+mn-ea"/>
              </a:rPr>
              <a:t>Никто не видел, что парень на первой картинке подпилил стул!</a:t>
            </a:r>
            <a:endParaRPr lang="de-DE" altLang="de-DE" sz="2000" dirty="0">
              <a:solidFill>
                <a:srgbClr val="333333"/>
              </a:solidFill>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Начинаем!</a:t>
            </a:r>
            <a:endParaRPr lang="en-US"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3" name="Slide Number Placeholder 2"/>
          <p:cNvSpPr>
            <a:spLocks noGrp="1"/>
          </p:cNvSpPr>
          <p:nvPr>
            <p:ph type="sldNum" sz="quarter" idx="12"/>
          </p:nvPr>
        </p:nvSpPr>
        <p:spPr/>
        <p:txBody>
          <a:bodyPr/>
          <a:lstStyle/>
          <a:p>
            <a:fld id="{8ACD082A-07E8-49A7-8A99-CD03A2B6320A}" type="slidenum">
              <a:rPr lang="de-DE" altLang="de-DE" smtClean="0">
                <a:latin typeface="+mn-lt"/>
                <a:ea typeface="+mn-ea"/>
              </a:rPr>
              <a:pPr/>
              <a:t>27</a:t>
            </a:fld>
            <a:endParaRPr lang="de-DE" altLang="de-DE">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28</a:t>
            </a:fld>
            <a:endParaRPr lang="de-DE" altLang="de-DE">
              <a:latin typeface="+mn-lt"/>
              <a:ea typeface="+mn-ea"/>
            </a:endParaRPr>
          </a:p>
        </p:txBody>
      </p:sp>
      <p:sp>
        <p:nvSpPr>
          <p:cNvPr id="9" name="Caption_8"/>
          <p:cNvSpPr>
            <a:spLocks noChangeArrowheads="1"/>
          </p:cNvSpPr>
          <p:nvPr/>
        </p:nvSpPr>
        <p:spPr bwMode="auto">
          <a:xfrm>
            <a:off x="2605199" y="5884164"/>
            <a:ext cx="6984776"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ru-RU" altLang="de-DE" sz="2400" dirty="0">
                <a:solidFill>
                  <a:srgbClr val="004992"/>
                </a:solidFill>
                <a:latin typeface="+mn-lt"/>
                <a:ea typeface="+mn-ea"/>
              </a:rPr>
              <a:t>Что, вероятно, чувствует женщина</a:t>
            </a:r>
            <a:r>
              <a:rPr lang="en-US" altLang="de-DE" sz="2400" dirty="0">
                <a:solidFill>
                  <a:srgbClr val="004992"/>
                </a:solidFill>
                <a:latin typeface="+mn-lt"/>
                <a:ea typeface="+mn-ea"/>
              </a:rPr>
              <a:t> </a:t>
            </a:r>
            <a:r>
              <a:rPr lang="ru-RU" altLang="de-DE" sz="2400" dirty="0">
                <a:solidFill>
                  <a:srgbClr val="004992"/>
                </a:solidFill>
                <a:latin typeface="+mn-lt"/>
                <a:ea typeface="+mn-ea"/>
              </a:rPr>
              <a:t>в этой ситуации?</a:t>
            </a:r>
            <a:endParaRPr lang="de-DE" altLang="de-DE" sz="2400" dirty="0">
              <a:solidFill>
                <a:srgbClr val="004992"/>
              </a:solidFill>
              <a:latin typeface="+mn-lt"/>
              <a:ea typeface="+mn-ea"/>
            </a:endParaRPr>
          </a:p>
        </p:txBody>
      </p:sp>
      <p:sp>
        <p:nvSpPr>
          <p:cNvPr id="10" name="Caption_18"/>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az-Cyrl-AZ" altLang="de-DE" sz="1800" b="1">
                <a:latin typeface="+mn-lt"/>
                <a:ea typeface="+mn-ea"/>
              </a:rPr>
              <a:t>Зеленый свет!</a:t>
            </a:r>
            <a:endParaRPr lang="de-DE" altLang="de-DE" sz="1800" b="1" dirty="0">
              <a:latin typeface="+mn-lt"/>
              <a:ea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11" name="Slide Number Placeholder 10"/>
          <p:cNvSpPr>
            <a:spLocks noGrp="1"/>
          </p:cNvSpPr>
          <p:nvPr>
            <p:ph type="sldNum" sz="quarter" idx="12"/>
          </p:nvPr>
        </p:nvSpPr>
        <p:spPr/>
        <p:txBody>
          <a:bodyPr/>
          <a:lstStyle/>
          <a:p>
            <a:fld id="{8ACD082A-07E8-49A7-8A99-CD03A2B6320A}" type="slidenum">
              <a:rPr lang="de-DE" altLang="de-DE" smtClean="0">
                <a:latin typeface="+mn-lt"/>
                <a:ea typeface="+mn-ea"/>
              </a:rPr>
              <a:pPr/>
              <a:t>29</a:t>
            </a:fld>
            <a:endParaRPr lang="de-DE" altLang="de-DE">
              <a:latin typeface="+mn-lt"/>
              <a:ea typeface="+mn-ea"/>
            </a:endParaRPr>
          </a:p>
        </p:txBody>
      </p:sp>
      <p:sp>
        <p:nvSpPr>
          <p:cNvPr id="14"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az-Cyrl-AZ" altLang="de-DE" sz="2400">
                <a:solidFill>
                  <a:srgbClr val="004992"/>
                </a:solidFill>
                <a:latin typeface="+mn-lt"/>
                <a:ea typeface="+mn-ea"/>
              </a:rPr>
              <a:t>Что думает мужчина?</a:t>
            </a:r>
            <a:endParaRPr lang="de-DE" altLang="de-DE" sz="2400" dirty="0">
              <a:solidFill>
                <a:srgbClr val="004992"/>
              </a:solidFill>
              <a:latin typeface="+mn-lt"/>
              <a:ea typeface="+mn-ea"/>
            </a:endParaRPr>
          </a:p>
        </p:txBody>
      </p:sp>
      <p:sp>
        <p:nvSpPr>
          <p:cNvPr id="15" name="Caption_20"/>
          <p:cNvSpPr txBox="1">
            <a:spLocks noChangeArrowheads="1"/>
          </p:cNvSpPr>
          <p:nvPr/>
        </p:nvSpPr>
        <p:spPr bwMode="auto">
          <a:xfrm>
            <a:off x="913011" y="1844824"/>
            <a:ext cx="2232248" cy="1341656"/>
          </a:xfrm>
          <a:prstGeom prst="ellipse">
            <a:avLst/>
          </a:prstGeom>
          <a:solidFill>
            <a:schemeClr val="bg1"/>
          </a:solidFill>
          <a:ln>
            <a:no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ru-RU" altLang="de-DE" sz="1200" dirty="0">
                <a:latin typeface="+mn-lt"/>
                <a:ea typeface="+mn-ea"/>
              </a:rPr>
              <a:t>Ты уже участвовал в новом опросе сотрудников?</a:t>
            </a:r>
            <a:endParaRPr lang="de-DE" altLang="de-DE" sz="1200" dirty="0">
              <a:latin typeface="+mn-lt"/>
              <a:ea typeface="+mn-ea"/>
            </a:endParaRPr>
          </a:p>
        </p:txBody>
      </p:sp>
      <p:sp>
        <p:nvSpPr>
          <p:cNvPr id="16" name="Caption_21"/>
          <p:cNvSpPr txBox="1">
            <a:spLocks noChangeArrowheads="1"/>
          </p:cNvSpPr>
          <p:nvPr/>
        </p:nvSpPr>
        <p:spPr bwMode="auto">
          <a:xfrm>
            <a:off x="4369395" y="1855071"/>
            <a:ext cx="2160240" cy="1038701"/>
          </a:xfrm>
          <a:prstGeom prst="ellipse">
            <a:avLst/>
          </a:prstGeom>
          <a:solidFill>
            <a:schemeClr val="bg1"/>
          </a:solidFill>
          <a:ln>
            <a:noFill/>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ru-RU" altLang="de-DE" sz="1200" dirty="0">
                <a:latin typeface="+mn-lt"/>
                <a:ea typeface="+mn-ea"/>
              </a:rPr>
              <a:t>Можете мне</a:t>
            </a:r>
            <a:r>
              <a:rPr lang="en-US" altLang="de-DE" sz="1200" dirty="0">
                <a:latin typeface="+mn-lt"/>
                <a:ea typeface="+mn-ea"/>
              </a:rPr>
              <a:t> </a:t>
            </a:r>
            <a:r>
              <a:rPr lang="ru-RU" altLang="de-DE" sz="1200" dirty="0">
                <a:latin typeface="+mn-lt"/>
                <a:ea typeface="+mn-ea"/>
              </a:rPr>
              <a:t>пожалуйста сказать</a:t>
            </a:r>
            <a:r>
              <a:rPr lang="en-US" altLang="de-DE" sz="1200" dirty="0">
                <a:latin typeface="+mn-lt"/>
                <a:ea typeface="+mn-ea"/>
              </a:rPr>
              <a:t> </a:t>
            </a:r>
            <a:r>
              <a:rPr lang="ru-RU" altLang="de-DE" sz="1200" dirty="0">
                <a:latin typeface="+mn-lt"/>
                <a:ea typeface="+mn-ea"/>
              </a:rPr>
              <a:t>на какой срок я могу взять эту книгу?</a:t>
            </a:r>
            <a:endParaRPr lang="en-GB" altLang="de-DE" sz="1200" dirty="0">
              <a:latin typeface="+mn-lt"/>
              <a:ea typeface="+mn-ea"/>
            </a:endParaRPr>
          </a:p>
        </p:txBody>
      </p:sp>
      <p:sp>
        <p:nvSpPr>
          <p:cNvPr id="17" name="Caption_22"/>
          <p:cNvSpPr txBox="1">
            <a:spLocks noChangeArrowheads="1"/>
          </p:cNvSpPr>
          <p:nvPr/>
        </p:nvSpPr>
        <p:spPr bwMode="auto">
          <a:xfrm>
            <a:off x="8257827" y="1772816"/>
            <a:ext cx="2194560" cy="1038701"/>
          </a:xfrm>
          <a:prstGeom prst="ellipse">
            <a:avLst/>
          </a:prstGeom>
          <a:solidFill>
            <a:schemeClr val="bg1"/>
          </a:solidFill>
          <a:ln>
            <a:noFill/>
          </a:ln>
        </p:spPr>
        <p:txBody>
          <a:bodyPr wrap="square" lIns="0" tIns="0" rIns="0" b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ru-RU" altLang="de-DE" sz="1100" dirty="0">
                <a:latin typeface="+mn-lt"/>
                <a:ea typeface="+mn-ea"/>
              </a:rPr>
              <a:t>О, прекрати.</a:t>
            </a:r>
          </a:p>
          <a:p>
            <a:pPr algn="ctr" eaLnBrk="1" hangingPunct="1">
              <a:spcBef>
                <a:spcPts val="0"/>
              </a:spcBef>
              <a:spcAft>
                <a:spcPts val="0"/>
              </a:spcAft>
              <a:buNone/>
            </a:pPr>
            <a:r>
              <a:rPr lang="ru-RU" altLang="de-DE" sz="1100" dirty="0">
                <a:latin typeface="+mn-lt"/>
                <a:ea typeface="+mn-ea"/>
              </a:rPr>
              <a:t>Всегда одни и те же</a:t>
            </a:r>
          </a:p>
          <a:p>
            <a:pPr algn="ctr" eaLnBrk="1" hangingPunct="1">
              <a:spcBef>
                <a:spcPts val="0"/>
              </a:spcBef>
              <a:spcAft>
                <a:spcPts val="0"/>
              </a:spcAft>
              <a:buNone/>
            </a:pPr>
            <a:r>
              <a:rPr lang="ru-RU" altLang="de-DE" sz="1100" dirty="0">
                <a:latin typeface="+mn-lt"/>
                <a:ea typeface="+mn-ea"/>
              </a:rPr>
              <a:t>глупые вопросы. Я не отвечу тебе из принципа</a:t>
            </a:r>
          </a:p>
          <a:p>
            <a:pPr algn="ctr" eaLnBrk="1" hangingPunct="1">
              <a:spcBef>
                <a:spcPts val="0"/>
              </a:spcBef>
              <a:spcAft>
                <a:spcPts val="0"/>
              </a:spcAft>
              <a:buNone/>
            </a:pPr>
            <a:r>
              <a:rPr lang="ru-RU" altLang="de-DE" sz="1100" dirty="0">
                <a:latin typeface="+mn-lt"/>
                <a:ea typeface="+mn-ea"/>
              </a:rPr>
              <a:t>на них.</a:t>
            </a:r>
            <a:endParaRPr lang="en-GB" altLang="de-DE" sz="1100" dirty="0">
              <a:latin typeface="+mn-lt"/>
              <a:ea typeface="+mn-ea"/>
            </a:endParaRPr>
          </a:p>
        </p:txBody>
      </p:sp>
    </p:spTree>
    <p:extLst>
      <p:ext uri="{BB962C8B-B14F-4D97-AF65-F5344CB8AC3E}">
        <p14:creationId xmlns:p14="http://schemas.microsoft.com/office/powerpoint/2010/main" val="37731590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5" name="Slide Number Placeholder 4"/>
          <p:cNvSpPr>
            <a:spLocks noGrp="1"/>
          </p:cNvSpPr>
          <p:nvPr>
            <p:ph type="sldNum" sz="quarter" idx="12"/>
          </p:nvPr>
        </p:nvSpPr>
        <p:spPr/>
        <p:txBody>
          <a:bodyPr/>
          <a:lstStyle/>
          <a:p>
            <a:fld id="{8ACD082A-07E8-49A7-8A99-CD03A2B6320A}" type="slidenum">
              <a:rPr lang="de-DE" altLang="de-DE" smtClean="0">
                <a:latin typeface="+mn-lt"/>
                <a:ea typeface="+mn-ea"/>
              </a:rPr>
              <a:pPr/>
              <a:t>30</a:t>
            </a:fld>
            <a:endParaRPr lang="de-DE" altLang="de-DE">
              <a:latin typeface="+mn-lt"/>
              <a:ea typeface="+mn-ea"/>
            </a:endParaRPr>
          </a:p>
        </p:txBody>
      </p:sp>
      <p:sp>
        <p:nvSpPr>
          <p:cNvPr id="15" name="Caption_21"/>
          <p:cNvSpPr txBox="1">
            <a:spLocks noChangeArrowheads="1"/>
          </p:cNvSpPr>
          <p:nvPr/>
        </p:nvSpPr>
        <p:spPr bwMode="auto">
          <a:xfrm>
            <a:off x="7979634" y="1576720"/>
            <a:ext cx="1005840" cy="457200"/>
          </a:xfrm>
          <a:prstGeom prst="roundRect">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az-Cyrl-AZ" altLang="de-DE" sz="1200" b="1">
                <a:latin typeface="+mn-lt"/>
                <a:ea typeface="+mn-ea"/>
              </a:rPr>
              <a:t>Пошли играть </a:t>
            </a:r>
          </a:p>
          <a:p>
            <a:pPr algn="ctr" eaLnBrk="1" hangingPunct="1">
              <a:spcBef>
                <a:spcPts val="0"/>
              </a:spcBef>
              <a:buFontTx/>
              <a:buNone/>
            </a:pPr>
            <a:r>
              <a:rPr lang="az-Cyrl-AZ" altLang="de-DE" sz="1200" b="1">
                <a:latin typeface="+mn-lt"/>
                <a:ea typeface="+mn-ea"/>
              </a:rPr>
              <a:t>в футбол</a:t>
            </a:r>
            <a:endParaRPr lang="en-GB" altLang="de-DE" sz="1200" b="1" dirty="0">
              <a:latin typeface="+mn-lt"/>
              <a:ea typeface="+mn-ea"/>
            </a:endParaRPr>
          </a:p>
        </p:txBody>
      </p:sp>
      <p:sp>
        <p:nvSpPr>
          <p:cNvPr id="16" name="Caption_82955"/>
          <p:cNvSpPr txBox="1">
            <a:spLocks noChangeArrowheads="1"/>
          </p:cNvSpPr>
          <p:nvPr/>
        </p:nvSpPr>
        <p:spPr bwMode="auto">
          <a:xfrm>
            <a:off x="2632463" y="5884164"/>
            <a:ext cx="689659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ru-RU" altLang="de-DE" sz="2400">
                <a:solidFill>
                  <a:srgbClr val="004992"/>
                </a:solidFill>
                <a:latin typeface="+mn-lt"/>
                <a:ea typeface="+mn-ea"/>
              </a:rPr>
              <a:t>Что, вероятно, думает охранник парка...он прав?</a:t>
            </a:r>
            <a:endParaRPr lang="de-DE" altLang="de-DE" sz="2400" dirty="0">
              <a:solidFill>
                <a:srgbClr val="004992"/>
              </a:solidFill>
              <a:latin typeface="+mn-lt"/>
              <a:ea typeface="+mn-ea"/>
            </a:endParaRPr>
          </a:p>
        </p:txBody>
      </p:sp>
      <p:sp>
        <p:nvSpPr>
          <p:cNvPr id="17" name="Caption_21"/>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az-Cyrl-AZ" sz="2400" kern="10">
                <a:ln w="9525">
                  <a:solidFill>
                    <a:srgbClr val="000000"/>
                  </a:solidFill>
                  <a:round/>
                  <a:headEnd/>
                  <a:tailEnd/>
                </a:ln>
                <a:solidFill>
                  <a:srgbClr val="000000"/>
                </a:solidFill>
                <a:latin typeface="+mn-lt"/>
                <a:ea typeface="+mn-ea"/>
              </a:rPr>
              <a:t>Языковая школа</a:t>
            </a:r>
            <a:endParaRPr lang="de-DE" sz="2400" kern="10" dirty="0">
              <a:ln w="9525">
                <a:solidFill>
                  <a:srgbClr val="000000"/>
                </a:solidFill>
                <a:round/>
                <a:headEnd/>
                <a:tailEnd/>
              </a:ln>
              <a:solidFill>
                <a:srgbClr val="000000"/>
              </a:solidFill>
              <a:latin typeface="+mn-lt"/>
              <a:ea typeface="+mn-ea"/>
            </a:endParaRPr>
          </a:p>
        </p:txBody>
      </p:sp>
      <p:sp>
        <p:nvSpPr>
          <p:cNvPr id="18" name="Caption_23"/>
          <p:cNvSpPr txBox="1">
            <a:spLocks noChangeArrowheads="1"/>
          </p:cNvSpPr>
          <p:nvPr/>
        </p:nvSpPr>
        <p:spPr bwMode="auto">
          <a:xfrm>
            <a:off x="4576203" y="1671166"/>
            <a:ext cx="640080"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az-Cyrl-AZ" altLang="de-DE" sz="1000" b="1">
                <a:latin typeface="+mn-lt"/>
                <a:ea typeface="+mn-ea"/>
              </a:rPr>
              <a:t>Я иду</a:t>
            </a:r>
          </a:p>
          <a:p>
            <a:pPr eaLnBrk="1" hangingPunct="1">
              <a:lnSpc>
                <a:spcPct val="40000"/>
              </a:lnSpc>
              <a:spcBef>
                <a:spcPct val="50000"/>
              </a:spcBef>
              <a:buFontTx/>
              <a:buNone/>
            </a:pPr>
            <a:r>
              <a:rPr lang="az-Cyrl-AZ" altLang="de-DE" sz="1000" b="1">
                <a:latin typeface="+mn-lt"/>
                <a:ea typeface="+mn-ea"/>
              </a:rPr>
              <a:t>Он идет</a:t>
            </a:r>
            <a:endParaRPr lang="de-DE" altLang="de-DE" sz="1000" b="1" dirty="0">
              <a:latin typeface="+mn-lt"/>
              <a:ea typeface="+mn-ea"/>
            </a:endParaRPr>
          </a:p>
        </p:txBody>
      </p:sp>
      <p:sp>
        <p:nvSpPr>
          <p:cNvPr id="19"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az-Cyrl-AZ" altLang="de-DE" sz="700" b="1">
                <a:latin typeface="+mn-lt"/>
                <a:ea typeface="+mn-ea"/>
              </a:rPr>
              <a:t>Заходить на газон запрещено</a:t>
            </a:r>
            <a:endParaRPr lang="de-DE" altLang="de-DE" sz="700" b="1" dirty="0">
              <a:latin typeface="+mn-lt"/>
              <a:ea typeface="+mn-ea"/>
            </a:endParaRPr>
          </a:p>
        </p:txBody>
      </p:sp>
      <p:sp>
        <p:nvSpPr>
          <p:cNvPr id="20"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az-Cyrl-AZ" altLang="de-DE" sz="800" b="1">
                <a:latin typeface="+mn-lt"/>
                <a:ea typeface="+mn-ea"/>
              </a:rPr>
              <a:t>Заходить на газон запрещено</a:t>
            </a:r>
            <a:endParaRPr lang="de-DE" altLang="de-DE" sz="800" b="1" dirty="0">
              <a:latin typeface="+mn-lt"/>
              <a:ea typeface="+mn-ea"/>
            </a:endParaRPr>
          </a:p>
        </p:txBody>
      </p:sp>
      <p:sp>
        <p:nvSpPr>
          <p:cNvPr id="21"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az-Cyrl-AZ" altLang="de-DE" sz="1000">
                <a:latin typeface="+mn-lt"/>
                <a:ea typeface="+mn-ea"/>
              </a:rPr>
              <a:t>Курс русского языка 1</a:t>
            </a:r>
            <a:r>
              <a:rPr lang="es-ES" altLang="de-DE" sz="1000">
                <a:latin typeface="+mn-lt"/>
                <a:ea typeface="+mn-ea"/>
              </a:rPr>
              <a:t>A</a:t>
            </a:r>
            <a:endParaRPr lang="de-DE" altLang="de-DE" sz="1000" dirty="0">
              <a:latin typeface="+mn-lt"/>
              <a:ea typeface="+mn-ea"/>
            </a:endParaRPr>
          </a:p>
        </p:txBody>
      </p:sp>
    </p:spTree>
    <p:extLst>
      <p:ext uri="{BB962C8B-B14F-4D97-AF65-F5344CB8AC3E}">
        <p14:creationId xmlns:p14="http://schemas.microsoft.com/office/powerpoint/2010/main" val="18420507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31</a:t>
            </a:fld>
            <a:endParaRPr lang="de-DE" altLang="de-DE">
              <a:latin typeface="+mn-lt"/>
              <a:ea typeface="+mn-ea"/>
            </a:endParaRPr>
          </a:p>
        </p:txBody>
      </p:sp>
      <p:pic>
        <p:nvPicPr>
          <p:cNvPr id="7"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ru-RU" altLang="de-DE" sz="2400">
                <a:solidFill>
                  <a:srgbClr val="004992"/>
                </a:solidFill>
                <a:latin typeface="+mn-lt"/>
                <a:ea typeface="+mn-ea"/>
              </a:rPr>
              <a:t>Что, вероятно, думает мужчина, стоящий перед картиной...он прав?</a:t>
            </a:r>
            <a:endParaRPr lang="de-DE" altLang="de-DE" sz="2400" dirty="0">
              <a:solidFill>
                <a:srgbClr val="004992"/>
              </a:solidFill>
              <a:latin typeface="+mn-lt"/>
              <a:ea typeface="+mn-ea"/>
            </a:endParaRPr>
          </a:p>
        </p:txBody>
      </p:sp>
    </p:spTree>
    <p:extLst>
      <p:ext uri="{BB962C8B-B14F-4D97-AF65-F5344CB8AC3E}">
        <p14:creationId xmlns:p14="http://schemas.microsoft.com/office/powerpoint/2010/main" val="40044207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7" name="Slide Number Placeholder 6"/>
          <p:cNvSpPr>
            <a:spLocks noGrp="1"/>
          </p:cNvSpPr>
          <p:nvPr>
            <p:ph type="sldNum" sz="quarter" idx="12"/>
          </p:nvPr>
        </p:nvSpPr>
        <p:spPr/>
        <p:txBody>
          <a:bodyPr/>
          <a:lstStyle/>
          <a:p>
            <a:fld id="{8ACD082A-07E8-49A7-8A99-CD03A2B6320A}" type="slidenum">
              <a:rPr lang="de-DE" altLang="de-DE" smtClean="0">
                <a:latin typeface="+mn-lt"/>
                <a:ea typeface="+mn-ea"/>
              </a:rPr>
              <a:pPr/>
              <a:t>32</a:t>
            </a:fld>
            <a:endParaRPr lang="de-DE" altLang="de-DE">
              <a:latin typeface="+mn-lt"/>
              <a:ea typeface="+mn-ea"/>
            </a:endParaRPr>
          </a:p>
        </p:txBody>
      </p:sp>
      <p:sp>
        <p:nvSpPr>
          <p:cNvPr id="27" name="Caption_23"/>
          <p:cNvSpPr txBox="1">
            <a:spLocks noChangeArrowheads="1"/>
          </p:cNvSpPr>
          <p:nvPr/>
        </p:nvSpPr>
        <p:spPr bwMode="auto">
          <a:xfrm>
            <a:off x="2449075" y="5884164"/>
            <a:ext cx="7680960" cy="82296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ru-RU" altLang="de-DE" sz="2400">
                <a:solidFill>
                  <a:srgbClr val="004992"/>
                </a:solidFill>
                <a:latin typeface="+mn-lt"/>
                <a:ea typeface="+mn-ea"/>
              </a:rPr>
              <a:t>Что думает мама? Необходимо ли нам больше информации для принятия окончательного решения?</a:t>
            </a:r>
            <a:endParaRPr lang="de-DE" altLang="de-DE" sz="2400" dirty="0">
              <a:solidFill>
                <a:srgbClr val="004992"/>
              </a:solidFill>
              <a:latin typeface="+mn-lt"/>
              <a:ea typeface="+mn-ea"/>
            </a:endParaRPr>
          </a:p>
        </p:txBody>
      </p:sp>
      <p:sp>
        <p:nvSpPr>
          <p:cNvPr id="28"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az-Cyrl-AZ" altLang="de-DE" sz="1000">
                <a:latin typeface="+mn-lt"/>
                <a:ea typeface="+mn-ea"/>
              </a:rPr>
              <a:t>Я плохо себя чувствую.</a:t>
            </a:r>
            <a:endParaRPr lang="de-DE" altLang="de-DE" sz="1000" dirty="0">
              <a:latin typeface="+mn-lt"/>
              <a:ea typeface="+mn-ea"/>
            </a:endParaRPr>
          </a:p>
        </p:txBody>
      </p:sp>
      <p:sp>
        <p:nvSpPr>
          <p:cNvPr id="29" name="Caption_26"/>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ru-RU" altLang="de-DE" sz="900">
                <a:latin typeface="+mn-lt"/>
                <a:ea typeface="+mn-ea"/>
              </a:rPr>
              <a:t>Давай, вставай! Тебе пора в школу!</a:t>
            </a:r>
            <a:endParaRPr lang="de-DE" altLang="de-DE" sz="900" dirty="0">
              <a:latin typeface="+mn-lt"/>
              <a:ea typeface="+mn-ea"/>
            </a:endParaRPr>
          </a:p>
        </p:txBody>
      </p:sp>
      <p:sp>
        <p:nvSpPr>
          <p:cNvPr id="30"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ru-RU" altLang="de-DE" sz="1000">
                <a:latin typeface="+mn-lt"/>
                <a:ea typeface="+mn-ea"/>
              </a:rPr>
              <a:t>Держи, тут чашка чая и градусник. </a:t>
            </a:r>
          </a:p>
          <a:p>
            <a:pPr algn="ctr" eaLnBrk="1" hangingPunct="1">
              <a:spcBef>
                <a:spcPct val="0"/>
              </a:spcBef>
              <a:buFontTx/>
              <a:buNone/>
            </a:pPr>
            <a:r>
              <a:rPr lang="ru-RU" altLang="de-DE" sz="1000">
                <a:latin typeface="+mn-lt"/>
                <a:ea typeface="+mn-ea"/>
              </a:rPr>
              <a:t>Я сейчас приду и посмотрю температуру.</a:t>
            </a:r>
            <a:endParaRPr lang="de-DE" altLang="de-DE" sz="1000" dirty="0">
              <a:latin typeface="+mn-lt"/>
              <a:ea typeface="+mn-ea"/>
            </a:endParaRPr>
          </a:p>
        </p:txBody>
      </p:sp>
    </p:spTree>
    <p:extLst>
      <p:ext uri="{BB962C8B-B14F-4D97-AF65-F5344CB8AC3E}">
        <p14:creationId xmlns:p14="http://schemas.microsoft.com/office/powerpoint/2010/main" val="31665695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z-Cyrl-AZ" altLang="ko-KR" sz="3600" spc="-5" dirty="0">
                <a:latin typeface="+mn-lt"/>
                <a:ea typeface="+mn-ea"/>
                <a:cs typeface="+mn-cs"/>
              </a:rPr>
              <a:t>Факультативно: видеоклип</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ru-RU" altLang="ko-KR" sz="2400" dirty="0">
                <a:solidFill>
                  <a:srgbClr val="004992"/>
                </a:solidFill>
              </a:rPr>
              <a:t>видеоклипы к сегодняшний теме доступны на веб-сайте</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ru-RU" altLang="ko-KR" sz="2400" dirty="0">
                <a:solidFill>
                  <a:srgbClr val="333333"/>
                </a:solidFill>
              </a:rPr>
              <a:t>После видео, Вы можете обсудить, как это связано с сегодняшней темой</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9B820087-B0BA-4772-82E6-7863F5D1D7E9}" type="slidenum">
              <a:rPr lang="de-DE" altLang="de-DE" smtClean="0">
                <a:latin typeface="+mn-lt"/>
                <a:ea typeface="+mn-ea"/>
              </a:rPr>
              <a:pPr/>
              <a:t>33</a:t>
            </a:fld>
            <a:endParaRPr lang="de-DE" altLang="de-DE">
              <a:latin typeface="+mn-lt"/>
              <a:ea typeface="+mn-ea"/>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i="1" spc="-5" dirty="0">
                <a:solidFill>
                  <a:srgbClr val="333333"/>
                </a:solidFill>
                <a:latin typeface="+mn-lt"/>
                <a:ea typeface="+mn-ea"/>
              </a:rPr>
              <a:t>[</a:t>
            </a:r>
            <a:r>
              <a:rPr lang="az-Cyrl-AZ" altLang="ko-KR" i="1" spc="-5" dirty="0">
                <a:solidFill>
                  <a:srgbClr val="333333"/>
                </a:solidFill>
                <a:latin typeface="+mn-lt"/>
                <a:ea typeface="+mn-ea"/>
              </a:rPr>
              <a:t>для тренеров</a:t>
            </a:r>
            <a:r>
              <a:rPr lang="en-US" altLang="ko-KR" i="1" spc="-5" dirty="0">
                <a:solidFill>
                  <a:srgbClr val="333333"/>
                </a:solidFill>
                <a:latin typeface="+mn-lt"/>
                <a:ea typeface="+mn-ea"/>
              </a:rPr>
              <a:t>:</a:t>
            </a:r>
            <a:endParaRPr dirty="0">
              <a:solidFill>
                <a:srgbClr val="333333"/>
              </a:solidFill>
              <a:latin typeface="+mn-lt"/>
              <a:ea typeface="+mn-ea"/>
            </a:endParaRPr>
          </a:p>
          <a:p>
            <a:pPr marL="12700" marR="5080" defTabSz="914400" eaLnBrk="0" fontAlgn="base" hangingPunct="0">
              <a:spcBef>
                <a:spcPts val="800"/>
              </a:spcBef>
              <a:spcAft>
                <a:spcPct val="0"/>
              </a:spcAft>
            </a:pPr>
            <a:r>
              <a:rPr lang="ru-RU" altLang="ko-KR" dirty="0">
                <a:solidFill>
                  <a:srgbClr val="333333"/>
                </a:solidFill>
                <a:latin typeface="+mn-lt"/>
                <a:ea typeface="+mn-ea"/>
              </a:rPr>
              <a:t>содержание некоторых видеоклипов может не подходить для некоторых участников групп, а также из-за их принадлежности к различным культурам. ожалуйста, предварительно внимательно просмотрите видео перед его показом</a:t>
            </a:r>
            <a:r>
              <a:rPr lang="de-DE"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8235517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34</a:t>
            </a:fld>
            <a:endParaRPr lang="de-DE" altLang="de-DE">
              <a:latin typeface="+mn-lt"/>
              <a:ea typeface="+mn-ea"/>
            </a:endParaRPr>
          </a:p>
        </p:txBody>
      </p:sp>
      <p:pic>
        <p:nvPicPr>
          <p:cNvPr id="14"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ru-RU" altLang="de-DE" sz="1200" b="1">
                <a:latin typeface="+mn-lt"/>
                <a:ea typeface="+mn-ea"/>
              </a:rPr>
              <a:t>Фрау Мюллер,</a:t>
            </a:r>
          </a:p>
          <a:p>
            <a:pPr algn="ctr" eaLnBrk="1" hangingPunct="1">
              <a:spcBef>
                <a:spcPct val="0"/>
              </a:spcBef>
              <a:buFontTx/>
              <a:buNone/>
            </a:pPr>
            <a:r>
              <a:rPr lang="ru-RU" altLang="de-DE" sz="1200" b="1">
                <a:latin typeface="+mn-lt"/>
                <a:ea typeface="+mn-ea"/>
              </a:rPr>
              <a:t> давайте встретимся в кафе?</a:t>
            </a:r>
            <a:endParaRPr lang="de-DE" altLang="de-DE" sz="1200" b="1" dirty="0">
              <a:latin typeface="+mn-lt"/>
              <a:ea typeface="+mn-ea"/>
            </a:endParaRPr>
          </a:p>
        </p:txBody>
      </p:sp>
      <p:sp>
        <p:nvSpPr>
          <p:cNvPr id="18" name="Caption_18"/>
          <p:cNvSpPr txBox="1">
            <a:spLocks noChangeArrowheads="1"/>
          </p:cNvSpPr>
          <p:nvPr/>
        </p:nvSpPr>
        <p:spPr bwMode="auto">
          <a:xfrm>
            <a:off x="428307" y="5478664"/>
            <a:ext cx="113385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ru-RU" altLang="de-DE" sz="2400">
                <a:solidFill>
                  <a:srgbClr val="004992"/>
                </a:solidFill>
                <a:latin typeface="+mn-lt"/>
                <a:ea typeface="+mn-ea"/>
              </a:rPr>
              <a:t>Что, вероятно, думает мужчина, на третьей картинке...он прав?</a:t>
            </a:r>
            <a:endParaRPr lang="de-DE" altLang="de-DE" sz="2400" dirty="0">
              <a:solidFill>
                <a:srgbClr val="004992"/>
              </a:solidFill>
              <a:latin typeface="+mn-lt"/>
              <a:ea typeface="+mn-ea"/>
            </a:endParaRPr>
          </a:p>
        </p:txBody>
      </p:sp>
      <p:sp>
        <p:nvSpPr>
          <p:cNvPr id="17"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Caption_22"/>
          <p:cNvSpPr>
            <a:spLocks noChangeArrowheads="1"/>
          </p:cNvSpPr>
          <p:nvPr/>
        </p:nvSpPr>
        <p:spPr bwMode="auto">
          <a:xfrm>
            <a:off x="5486400" y="2286000"/>
            <a:ext cx="1979339"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ru-RU" altLang="de-DE" sz="1200" b="1" dirty="0">
                <a:latin typeface="+mn-lt"/>
                <a:ea typeface="+mn-ea"/>
              </a:rPr>
              <a:t>Нет, у меня уже есть другие планы на сегодня.</a:t>
            </a:r>
            <a:endParaRPr lang="de-DE" altLang="de-DE" sz="1200" b="1" dirty="0">
              <a:latin typeface="+mn-lt"/>
              <a:ea typeface="+mn-ea"/>
            </a:endParaRPr>
          </a:p>
        </p:txBody>
      </p:sp>
    </p:spTree>
    <p:extLst>
      <p:ext uri="{BB962C8B-B14F-4D97-AF65-F5344CB8AC3E}">
        <p14:creationId xmlns:p14="http://schemas.microsoft.com/office/powerpoint/2010/main" val="42257326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b="1" dirty="0">
                <a:solidFill>
                  <a:srgbClr val="333333"/>
                </a:solidFill>
              </a:rPr>
              <a:t>Цели обучения</a:t>
            </a:r>
            <a:r>
              <a:rPr lang="de-DE" altLang="de-DE" sz="2400" b="1" dirty="0">
                <a:solidFill>
                  <a:srgbClr val="333333"/>
                </a:solidFill>
              </a:rPr>
              <a:t>:</a:t>
            </a:r>
          </a:p>
          <a:p>
            <a:pPr marL="342900" lvl="0" indent="-342900" defTabSz="914400" fontAlgn="base">
              <a:buClr>
                <a:srgbClr val="000000"/>
              </a:buClr>
              <a:buFont typeface="WingDings"/>
              <a:buChar char=""/>
            </a:pPr>
            <a:r>
              <a:rPr lang="ru-RU" altLang="de-DE" sz="2400" dirty="0">
                <a:solidFill>
                  <a:srgbClr val="004992"/>
                </a:solidFill>
              </a:rPr>
              <a:t>Многие недоразумения и даже конфликты возникают потому, что не все располагают одной и той же информацией о происходящем </a:t>
            </a:r>
            <a:r>
              <a:rPr lang="ru-RU" altLang="de-DE" sz="2400" i="1" dirty="0">
                <a:solidFill>
                  <a:srgbClr val="333333"/>
                </a:solidFill>
              </a:rPr>
              <a:t>(напр., если я себя плохо чувствую, но не сообщаю об этом своим друзьям, то мне не следует ожидать от них особого внимания ко мне!).</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35</a:t>
            </a:fld>
            <a:endParaRPr lang="de-DE" altLang="de-DE">
              <a:latin typeface="+mn-lt"/>
              <a:ea typeface="+mn-e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b="1" dirty="0">
                <a:solidFill>
                  <a:srgbClr val="333333"/>
                </a:solidFill>
              </a:rPr>
              <a:t>Цели обучения</a:t>
            </a:r>
            <a:r>
              <a:rPr lang="de-DE" altLang="de-DE" sz="2400" b="1" dirty="0">
                <a:solidFill>
                  <a:srgbClr val="333333"/>
                </a:solidFill>
              </a:rPr>
              <a:t>:</a:t>
            </a:r>
          </a:p>
          <a:p>
            <a:pPr marL="342900" lvl="0" indent="-342900" defTabSz="914400" fontAlgn="base">
              <a:buClr>
                <a:srgbClr val="000000"/>
              </a:buClr>
              <a:buFont typeface="WingDings"/>
              <a:buChar char=""/>
            </a:pPr>
            <a:r>
              <a:rPr lang="ru-RU" altLang="de-DE" sz="2400" dirty="0">
                <a:solidFill>
                  <a:srgbClr val="004992"/>
                </a:solidFill>
              </a:rPr>
              <a:t>Многие недоразумения и даже конфликты возникают потому, что не все располагают одной и той же информацией о происходящем </a:t>
            </a:r>
            <a:r>
              <a:rPr lang="ru-RU" altLang="de-DE" sz="2400" i="1" dirty="0">
                <a:solidFill>
                  <a:srgbClr val="333333"/>
                </a:solidFill>
              </a:rPr>
              <a:t>(напр., если я себя плохо чувствую, но не сообщаю об этом своим друзьям, то мне не следует ожидать от них особого внимания ко мне!).</a:t>
            </a:r>
            <a:endParaRPr lang="de-DE" altLang="de-DE" sz="2400" i="1"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Для правильной оценки сложных ситуаций важно четко рассмотреть все аспекты, учитывая при этом весь спектр информации.</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36</a:t>
            </a:fld>
            <a:endParaRPr lang="de-DE" altLang="de-DE">
              <a:latin typeface="+mn-lt"/>
              <a:ea typeface="+mn-ea"/>
            </a:endParaRPr>
          </a:p>
        </p:txBody>
      </p:sp>
    </p:spTree>
    <p:extLst>
      <p:ext uri="{BB962C8B-B14F-4D97-AF65-F5344CB8AC3E}">
        <p14:creationId xmlns:p14="http://schemas.microsoft.com/office/powerpoint/2010/main" val="5274561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Что общего это имеет с психозом?</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dirty="0">
                <a:solidFill>
                  <a:srgbClr val="333333"/>
                </a:solidFill>
              </a:rPr>
              <a:t>Люди страдающие психозом часто интерпретируют выражения лиц и действия других людей неверно.</a:t>
            </a:r>
          </a:p>
          <a:p>
            <a:pPr lvl="0" defTabSz="914400" fontAlgn="base"/>
            <a:r>
              <a:rPr lang="ru-RU" altLang="de-DE" sz="2400" dirty="0">
                <a:solidFill>
                  <a:srgbClr val="004992"/>
                </a:solidFill>
              </a:rPr>
              <a:t>Пример</a:t>
            </a:r>
            <a:r>
              <a:rPr lang="de-DE" altLang="de-DE" sz="2400" dirty="0">
                <a:solidFill>
                  <a:srgbClr val="004992"/>
                </a:solidFill>
              </a:rPr>
              <a:t>: </a:t>
            </a:r>
            <a:r>
              <a:rPr lang="ru-RU" altLang="de-DE" sz="2400" dirty="0">
                <a:solidFill>
                  <a:srgbClr val="333333"/>
                </a:solidFill>
              </a:rPr>
              <a:t>Надин чувствует на себе пристальные взгляды и у нее есть ощущение, что люди ходят по ее пятам.</a:t>
            </a:r>
            <a:endParaRPr lang="de-DE" altLang="de-DE" sz="2400" dirty="0">
              <a:solidFill>
                <a:srgbClr val="333333"/>
              </a:solidFill>
            </a:endParaRPr>
          </a:p>
          <a:p>
            <a:pPr lvl="0" defTabSz="914400" fontAlgn="base"/>
            <a:r>
              <a:rPr lang="ru-RU" altLang="de-DE" sz="2400" dirty="0">
                <a:solidFill>
                  <a:srgbClr val="004992"/>
                </a:solidFill>
              </a:rPr>
              <a:t>Предыстория</a:t>
            </a:r>
            <a:r>
              <a:rPr lang="de-DE" altLang="de-DE" sz="2400" dirty="0">
                <a:solidFill>
                  <a:srgbClr val="004992"/>
                </a:solidFill>
              </a:rPr>
              <a:t>: </a:t>
            </a:r>
            <a:r>
              <a:rPr lang="ru-RU" altLang="de-DE" sz="2400" dirty="0">
                <a:solidFill>
                  <a:srgbClr val="333333"/>
                </a:solidFill>
              </a:rPr>
              <a:t>Надин уже несколько недель живет в постоянном страхе и носит темные очки, чтобы оставаться незамеченной. Из-за ее необычного поведения она привлекает внимание других людей, а их поведение в свою очередь она интерпретирует неправильно.</a:t>
            </a:r>
            <a:endParaRPr lang="de-DE" altLang="de-DE" sz="2400" dirty="0">
              <a:solidFill>
                <a:srgbClr val="333333"/>
              </a:solidFill>
            </a:endParaRPr>
          </a:p>
          <a:p>
            <a:pPr lvl="0" defTabSz="914400" fontAlgn="base"/>
            <a:r>
              <a:rPr lang="ru-RU" altLang="de-DE" sz="2400" dirty="0">
                <a:solidFill>
                  <a:srgbClr val="333333"/>
                </a:solidFill>
              </a:rPr>
              <a:t>Человеку свойственно ошибаться! – обдумайте и другие возможные варианты!</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37</a:t>
            </a:fld>
            <a:endParaRPr lang="de-DE" altLang="de-DE">
              <a:latin typeface="+mn-lt"/>
              <a:ea typeface="+mn-e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z-Cyrl-AZ" altLang="ko-KR" sz="3600" dirty="0">
                <a:latin typeface="+mn-lt"/>
                <a:ea typeface="+mn-ea"/>
                <a:cs typeface="+mn-cs"/>
              </a:rPr>
              <a:t>Спасибо за Ваше внимание!</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z-Cyrl-AZ" altLang="ko-KR" i="1" dirty="0">
                <a:solidFill>
                  <a:srgbClr val="004992"/>
                </a:solidFill>
              </a:rPr>
              <a:t>для тренеров</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ru-RU" altLang="ko-KR" dirty="0">
                <a:solidFill>
                  <a:srgbClr val="004992"/>
                </a:solidFill>
              </a:rPr>
              <a:t>Раздайте, пожалуйста, рабочие листы. Представьте наше приложение COGITO (скачать </a:t>
            </a:r>
            <a:r>
              <a:rPr lang="ru-RU" altLang="ko-KR">
                <a:solidFill>
                  <a:srgbClr val="004992"/>
                </a:solidFill>
              </a:rPr>
              <a:t>бесплатно).</a:t>
            </a:r>
            <a:endParaRPr lang="en-US"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9B820087-B0BA-4772-82E6-7863F5D1D7E9}" type="slidenum">
              <a:rPr lang="de-DE" altLang="de-DE" smtClean="0">
                <a:latin typeface="+mn-lt"/>
                <a:ea typeface="+mn-ea"/>
              </a:rPr>
              <a:pPr/>
              <a:t>38</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ea typeface="+mn-ea"/>
              </a:rPr>
              <a:t>www.uke.de/mct_app</a:t>
            </a:r>
            <a:endParaRPr lang="de-DE"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6976781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39</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620375283"/>
              </p:ext>
            </p:extLst>
          </p:nvPr>
        </p:nvGraphicFramePr>
        <p:xfrm>
          <a:off x="408954" y="2011680"/>
          <a:ext cx="11375999" cy="469063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Lili Vieira de Carvalho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Tattoo poser </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Muffet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don2g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turkish parade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„typical turkish/muslim?“ (turkish parade)/”Typisch türkisch?“ (türkische Parade)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stephcarter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Froehliche Weihnachten!!! (Day 44)</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„typical german?“ (woman in dirndl dress)/„Typisch deutsch?” (Frau in Dirnd)</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Verena Jung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Britta Block</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Comic strip: library/Bildergeschichte: Bücherei</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M.A./Christin Hoche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Comic strips: car, illness/Bildergeschichten Auto, Krankheit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 Müller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Comic strip: museum/Bildergeschichte: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2678</Words>
  <Application>Microsoft Office PowerPoint</Application>
  <PresentationFormat>Benutzerdefiniert</PresentationFormat>
  <Paragraphs>405</Paragraphs>
  <Slides>39</Slides>
  <Notes>39</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39</vt:i4>
      </vt:variant>
    </vt:vector>
  </HeadingPairs>
  <TitlesOfParts>
    <vt:vector size="46" baseType="lpstr">
      <vt:lpstr>Arial</vt:lpstr>
      <vt:lpstr>Calibri Light</vt:lpstr>
      <vt:lpstr>Symbol</vt:lpstr>
      <vt:lpstr>Times New Roman</vt:lpstr>
      <vt:lpstr>WingDings</vt:lpstr>
      <vt:lpstr>UKE_PPT-Vorlage_16zu9</vt:lpstr>
      <vt:lpstr>1_UKE_PPT-Vorlage_16zu9</vt:lpstr>
      <vt:lpstr>MKT 6 B – Сопереживание II</vt:lpstr>
      <vt:lpstr>На какие особенности внешности Вы обращаете внимание в первую очередь, eсли с кем-то знакомитесь? Насколько этихарактеристики надежны?</vt:lpstr>
      <vt:lpstr>На какие особенности внешности Вы обращаете внимание в первую очередь, eсли с кем-то знакомитесь? Насколько этихарактеристики надежны?</vt:lpstr>
      <vt:lpstr>Какие существуют другие источники информации? Насколько надежными они являются?</vt:lpstr>
      <vt:lpstr>Какие существуют другие источники информации? Насколько надежными они являются?</vt:lpstr>
      <vt:lpstr>“Сильные” и “слабые” стороны оценки</vt:lpstr>
      <vt:lpstr>Обсудите сильные и слабые стороны критерий/поведения при оценки личности</vt:lpstr>
      <vt:lpstr>Обсудите сильные и слабые стороны критерий/поведения при оценки личности</vt:lpstr>
      <vt:lpstr>Обсудите сильные и слабые стороны критерий/поведения при оценки личности</vt:lpstr>
      <vt:lpstr>Обсудите сильные и слабые стороны критерий/поведения при оценки личности</vt:lpstr>
      <vt:lpstr>Обсудите сильные и слабые стороны критерий/поведения при оценки личности</vt:lpstr>
      <vt:lpstr>Обсудите сильные и слабые стороны критерий/поведения при оценки личности</vt:lpstr>
      <vt:lpstr>Обсудите сильные и слабые стороны критерий/поведения при оценки личности</vt:lpstr>
      <vt:lpstr>Обсудите сильные и слабые стороны критерий/поведения при оценки личности</vt:lpstr>
      <vt:lpstr>Обсудите сильные и слабые стороны критерий/поведения при оценки личности</vt:lpstr>
      <vt:lpstr>Обсудите сильные и слабые стороны критерий/поведения при оценки личности</vt:lpstr>
      <vt:lpstr>Обсудите сильные и слабые стороны критерий/поведения при оценки личности</vt:lpstr>
      <vt:lpstr>Иллюзия и действительность!</vt:lpstr>
      <vt:lpstr>Какой в этом смысл?</vt:lpstr>
      <vt:lpstr>Какой в этом смысл?</vt:lpstr>
      <vt:lpstr>Как проблемы в процессах сопереживания способствуют неверной оценки во время психоза - Примеры</vt:lpstr>
      <vt:lpstr>Задание</vt:lpstr>
      <vt:lpstr>Задание</vt:lpstr>
      <vt:lpstr>Задание</vt:lpstr>
      <vt:lpstr>PowerPoint-Präsentation</vt:lpstr>
      <vt:lpstr>Мужчина, имеющий избыточный вес, падает со стула Что подумают большинство людей?</vt:lpstr>
      <vt:lpstr>Начинаем!</vt:lpstr>
      <vt:lpstr>PowerPoint-Präsentation</vt:lpstr>
      <vt:lpstr>PowerPoint-Präsentation</vt:lpstr>
      <vt:lpstr>PowerPoint-Präsentation</vt:lpstr>
      <vt:lpstr>PowerPoint-Präsentation</vt:lpstr>
      <vt:lpstr>PowerPoint-Präsentation</vt:lpstr>
      <vt:lpstr>Факультативно: видеоклип</vt:lpstr>
      <vt:lpstr>PowerPoint-Präsentation</vt:lpstr>
      <vt:lpstr>Перенесение целей на повседневную жизнь</vt:lpstr>
      <vt:lpstr>Перенесение целей на повседневную жизнь</vt:lpstr>
      <vt:lpstr>Что общего это имеет с психозом?</vt:lpstr>
      <vt:lpstr>Спасибо за Ваше внимание!</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298</cp:revision>
  <dcterms:created xsi:type="dcterms:W3CDTF">2004-06-30T16:15:23Z</dcterms:created>
  <dcterms:modified xsi:type="dcterms:W3CDTF">2021-11-13T18:17:03Z</dcterms:modified>
</cp:coreProperties>
</file>